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0"/>
  </p:notesMasterIdLst>
  <p:sldIdLst>
    <p:sldId id="256" r:id="rId3"/>
    <p:sldId id="257" r:id="rId4"/>
    <p:sldId id="260" r:id="rId5"/>
    <p:sldId id="290" r:id="rId6"/>
    <p:sldId id="261" r:id="rId7"/>
    <p:sldId id="262" r:id="rId8"/>
    <p:sldId id="263" r:id="rId9"/>
    <p:sldId id="291" r:id="rId10"/>
    <p:sldId id="268" r:id="rId11"/>
    <p:sldId id="287" r:id="rId12"/>
    <p:sldId id="269" r:id="rId13"/>
    <p:sldId id="270" r:id="rId14"/>
    <p:sldId id="271" r:id="rId15"/>
    <p:sldId id="272" r:id="rId16"/>
    <p:sldId id="273" r:id="rId17"/>
    <p:sldId id="274" r:id="rId18"/>
    <p:sldId id="275" r:id="rId19"/>
    <p:sldId id="276" r:id="rId20"/>
    <p:sldId id="277" r:id="rId21"/>
    <p:sldId id="278" r:id="rId22"/>
    <p:sldId id="279" r:id="rId23"/>
    <p:sldId id="293" r:id="rId24"/>
    <p:sldId id="286" r:id="rId25"/>
    <p:sldId id="259" r:id="rId26"/>
    <p:sldId id="281" r:id="rId27"/>
    <p:sldId id="282" r:id="rId28"/>
    <p:sldId id="283" r:id="rId29"/>
  </p:sldIdLst>
  <p:sldSz cx="9144000" cy="6858000" type="screen4x3"/>
  <p:notesSz cx="6858000" cy="9144000"/>
  <p:custDataLst>
    <p:tags r:id="rId31"/>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899" autoAdjust="0"/>
  </p:normalViewPr>
  <p:slideViewPr>
    <p:cSldViewPr>
      <p:cViewPr varScale="1">
        <p:scale>
          <a:sx n="85" d="100"/>
          <a:sy n="85" d="100"/>
        </p:scale>
        <p:origin x="13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wmf"/><Relationship Id="rId3" Type="http://schemas.openxmlformats.org/officeDocument/2006/relationships/image" Target="../media/image83.wmf"/><Relationship Id="rId7" Type="http://schemas.openxmlformats.org/officeDocument/2006/relationships/image" Target="../media/image87.wmf"/><Relationship Id="rId12" Type="http://schemas.openxmlformats.org/officeDocument/2006/relationships/image" Target="../media/image92.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11" Type="http://schemas.openxmlformats.org/officeDocument/2006/relationships/image" Target="../media/image91.wmf"/><Relationship Id="rId5" Type="http://schemas.openxmlformats.org/officeDocument/2006/relationships/image" Target="../media/image85.wmf"/><Relationship Id="rId10" Type="http://schemas.openxmlformats.org/officeDocument/2006/relationships/image" Target="../media/image90.wmf"/><Relationship Id="rId4" Type="http://schemas.openxmlformats.org/officeDocument/2006/relationships/image" Target="../media/image84.wmf"/><Relationship Id="rId9" Type="http://schemas.openxmlformats.org/officeDocument/2006/relationships/image" Target="../media/image89.wmf"/><Relationship Id="rId14"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10" Type="http://schemas.openxmlformats.org/officeDocument/2006/relationships/image" Target="../media/image104.wmf"/><Relationship Id="rId4" Type="http://schemas.openxmlformats.org/officeDocument/2006/relationships/image" Target="../media/image98.wmf"/><Relationship Id="rId9" Type="http://schemas.openxmlformats.org/officeDocument/2006/relationships/image" Target="../media/image10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18" Type="http://schemas.openxmlformats.org/officeDocument/2006/relationships/image" Target="../media/image64.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image" Target="../media/image63.wmf"/><Relationship Id="rId2" Type="http://schemas.openxmlformats.org/officeDocument/2006/relationships/image" Target="../media/image48.wmf"/><Relationship Id="rId16" Type="http://schemas.openxmlformats.org/officeDocument/2006/relationships/image" Target="../media/image62.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5" Type="http://schemas.openxmlformats.org/officeDocument/2006/relationships/image" Target="../media/image6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3336D07A-ACD5-4594-A5BA-0FC7A733CD2F}" type="datetimeFigureOut">
              <a:rPr lang="ru-RU"/>
              <a:pPr>
                <a:defRPr/>
              </a:pPr>
              <a:t>03.09.2023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873B4FC-CF18-495F-B5CC-FECD81155BC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873B4FC-CF18-495F-B5CC-FECD81155BCC}" type="slidenum">
              <a:rPr lang="ru-RU" smtClean="0"/>
              <a:pPr>
                <a:defRPr/>
              </a:pPr>
              <a:t>4</a:t>
            </a:fld>
            <a:endParaRPr lang="ru-RU"/>
          </a:p>
        </p:txBody>
      </p:sp>
    </p:spTree>
    <p:extLst>
      <p:ext uri="{BB962C8B-B14F-4D97-AF65-F5344CB8AC3E}">
        <p14:creationId xmlns:p14="http://schemas.microsoft.com/office/powerpoint/2010/main" val="153851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873B4FC-CF18-495F-B5CC-FECD81155BCC}" type="slidenum">
              <a:rPr lang="ru-RU" smtClean="0"/>
              <a:pPr>
                <a:defRPr/>
              </a:pPr>
              <a:t>5</a:t>
            </a:fld>
            <a:endParaRPr lang="ru-RU"/>
          </a:p>
        </p:txBody>
      </p:sp>
    </p:spTree>
    <p:extLst>
      <p:ext uri="{BB962C8B-B14F-4D97-AF65-F5344CB8AC3E}">
        <p14:creationId xmlns:p14="http://schemas.microsoft.com/office/powerpoint/2010/main" val="149378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873B4FC-CF18-495F-B5CC-FECD81155BCC}" type="slidenum">
              <a:rPr lang="ru-RU" smtClean="0"/>
              <a:pPr>
                <a:defRPr/>
              </a:pPr>
              <a:t>22</a:t>
            </a:fld>
            <a:endParaRPr lang="ru-RU"/>
          </a:p>
        </p:txBody>
      </p:sp>
    </p:spTree>
    <p:extLst>
      <p:ext uri="{BB962C8B-B14F-4D97-AF65-F5344CB8AC3E}">
        <p14:creationId xmlns:p14="http://schemas.microsoft.com/office/powerpoint/2010/main" val="94785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a:xfrm>
            <a:off x="683568" y="1600200"/>
            <a:ext cx="8003232"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A83BA72-DD32-4396-BD76-95EF7DFDE28E}" type="datetime1">
              <a:rPr lang="ru-RU" smtClean="0"/>
              <a:t>03.09.2023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6" name="Номер слайда 5"/>
          <p:cNvSpPr>
            <a:spLocks noGrp="1"/>
          </p:cNvSpPr>
          <p:nvPr>
            <p:ph type="sldNum" sz="quarter" idx="12"/>
          </p:nvPr>
        </p:nvSpPr>
        <p:spPr/>
        <p:txBody>
          <a:bodyPr/>
          <a:lstStyle>
            <a:lvl1pPr>
              <a:defRPr/>
            </a:lvl1pPr>
          </a:lstStyle>
          <a:p>
            <a:pPr>
              <a:defRPr/>
            </a:pPr>
            <a:fld id="{2E743020-9507-42BC-A4AF-4541887D01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E948586-467B-4FE4-BCD0-D7F91300210E}" type="datetime1">
              <a:rPr lang="ru-RU" smtClean="0"/>
              <a:t>03.09.2023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6" name="Номер слайда 5"/>
          <p:cNvSpPr>
            <a:spLocks noGrp="1"/>
          </p:cNvSpPr>
          <p:nvPr>
            <p:ph type="sldNum" sz="quarter" idx="12"/>
          </p:nvPr>
        </p:nvSpPr>
        <p:spPr/>
        <p:txBody>
          <a:bodyPr/>
          <a:lstStyle>
            <a:lvl1pPr>
              <a:defRPr/>
            </a:lvl1pPr>
          </a:lstStyle>
          <a:p>
            <a:pPr>
              <a:defRPr/>
            </a:pPr>
            <a:fld id="{82F998A4-81A9-4472-A8A0-7348A792B5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BA64EAE-18A4-4B8C-913C-E7E493ACB713}" type="datetime1">
              <a:rPr lang="ru-RU" smtClean="0"/>
              <a:t>03.09.2023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627581-BC12-450D-A52B-C2748944E22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E1ECBC7-8523-43E8-8234-7999FB96CE0E}" type="datetime1">
              <a:rPr lang="ru-RU" smtClean="0"/>
              <a:t>03.09.2023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E578BF-8933-4009-ABAC-A996ABC2157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B726F2F0-FB52-423C-BE6F-71D73C8A7AD7}" type="datetime1">
              <a:rPr lang="ru-RU" smtClean="0"/>
              <a:t>03.09.2023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54304A-564F-4D58-874F-2AD72EE8B95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67ABA837-52B6-4263-BD62-EFE66B770ED4}" type="datetime1">
              <a:rPr lang="ru-RU" smtClean="0"/>
              <a:t>03.09.2023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7CF7C59-533F-4D52-AC30-B9C865B5D7F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63D96C3-64ED-486F-A693-9AA4BDD44F5E}" type="datetime1">
              <a:rPr lang="ru-RU" smtClean="0"/>
              <a:t>03.09.2023</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667E982-00A8-4997-BDF8-C0883E796FB2}"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5BB8B8A5-0245-4D11-944E-773481563024}" type="datetime1">
              <a:rPr lang="ru-RU" smtClean="0"/>
              <a:t>03.09.2023</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841642D-E81E-4EAA-BAB3-391E92E586D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E3DC6D-6133-4E33-AA6E-9A22639B0FFB}" type="datetime1">
              <a:rPr lang="ru-RU" smtClean="0"/>
              <a:t>03.09.2023</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DB99A3D-BF53-4577-B485-CF8116169EA5}"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C8C38FA3-D6CA-4E64-B3F5-C4B6AB0F62DB}" type="datetime1">
              <a:rPr lang="ru-RU" smtClean="0"/>
              <a:t>03.09.2023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64290C-3AE9-4A82-94F6-BCF5949CC65E}"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B9C283C-5E50-46A4-B8DD-6796E45966C7}" type="datetime1">
              <a:rPr lang="ru-RU" smtClean="0"/>
              <a:t>03.09.2023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466596-5EE5-4B26-95A7-A7EA7560AF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D8A96FB-2299-4A75-AE26-97710E056945}" type="datetime1">
              <a:rPr lang="ru-RU" smtClean="0"/>
              <a:t>03.09.2023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6" name="Номер слайда 5"/>
          <p:cNvSpPr>
            <a:spLocks noGrp="1"/>
          </p:cNvSpPr>
          <p:nvPr>
            <p:ph type="sldNum" sz="quarter" idx="12"/>
          </p:nvPr>
        </p:nvSpPr>
        <p:spPr/>
        <p:txBody>
          <a:bodyPr/>
          <a:lstStyle>
            <a:lvl1pPr>
              <a:defRPr/>
            </a:lvl1pPr>
          </a:lstStyle>
          <a:p>
            <a:pPr>
              <a:defRPr/>
            </a:pPr>
            <a:fld id="{F385582C-7370-4641-87C2-D0520A79393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2412C87-755E-47DD-B456-4915179A62DB}" type="datetime1">
              <a:rPr lang="ru-RU" smtClean="0"/>
              <a:t>03.09.2023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E44F3D-1ADD-4874-8026-6A9FE0DDEEC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EF50832-63F2-4627-A6D5-BB304E9D900B}" type="datetime1">
              <a:rPr lang="ru-RU" smtClean="0"/>
              <a:t>03.09.2023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25 Baldin Seminar</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F306E8-4E65-438A-A656-2A68135116B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0EB67C1-1DFD-42B1-8DAB-D8E160077E6A}" type="datetime1">
              <a:rPr lang="ru-RU" smtClean="0"/>
              <a:t>03.09.2023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7" name="Номер слайда 5"/>
          <p:cNvSpPr>
            <a:spLocks noGrp="1"/>
          </p:cNvSpPr>
          <p:nvPr>
            <p:ph type="sldNum" sz="quarter" idx="12"/>
          </p:nvPr>
        </p:nvSpPr>
        <p:spPr/>
        <p:txBody>
          <a:bodyPr/>
          <a:lstStyle>
            <a:lvl1pPr>
              <a:defRPr/>
            </a:lvl1pPr>
          </a:lstStyle>
          <a:p>
            <a:pPr>
              <a:defRPr/>
            </a:pPr>
            <a:fld id="{71A76F36-67CF-4137-98F7-E8ED26CFE15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0A535BE-3BC2-41FA-9106-336F6D3D62EF}" type="datetime1">
              <a:rPr lang="ru-RU" smtClean="0"/>
              <a:t>03.09.2023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9" name="Номер слайда 5"/>
          <p:cNvSpPr>
            <a:spLocks noGrp="1"/>
          </p:cNvSpPr>
          <p:nvPr>
            <p:ph type="sldNum" sz="quarter" idx="12"/>
          </p:nvPr>
        </p:nvSpPr>
        <p:spPr/>
        <p:txBody>
          <a:bodyPr/>
          <a:lstStyle>
            <a:lvl1pPr>
              <a:defRPr/>
            </a:lvl1pPr>
          </a:lstStyle>
          <a:p>
            <a:pPr>
              <a:defRPr/>
            </a:pPr>
            <a:fld id="{25015970-6468-4022-9A47-193911138BA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1BC491E-25EF-403F-9DC6-9262FA505B94}" type="datetime1">
              <a:rPr lang="ru-RU" smtClean="0"/>
              <a:t>03.09.2023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5" name="Номер слайда 5"/>
          <p:cNvSpPr>
            <a:spLocks noGrp="1"/>
          </p:cNvSpPr>
          <p:nvPr>
            <p:ph type="sldNum" sz="quarter" idx="12"/>
          </p:nvPr>
        </p:nvSpPr>
        <p:spPr/>
        <p:txBody>
          <a:bodyPr/>
          <a:lstStyle>
            <a:lvl1pPr>
              <a:defRPr/>
            </a:lvl1pPr>
          </a:lstStyle>
          <a:p>
            <a:pPr>
              <a:defRPr/>
            </a:pPr>
            <a:fld id="{DF8E18C5-46E2-4165-B5B0-1B36590F3E1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6C196C8-B5F3-4375-84DD-2687EA4A6D92}" type="datetime1">
              <a:rPr lang="ru-RU" smtClean="0"/>
              <a:t>03.09.2023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4" name="Номер слайда 5"/>
          <p:cNvSpPr>
            <a:spLocks noGrp="1"/>
          </p:cNvSpPr>
          <p:nvPr>
            <p:ph type="sldNum" sz="quarter" idx="12"/>
          </p:nvPr>
        </p:nvSpPr>
        <p:spPr/>
        <p:txBody>
          <a:bodyPr/>
          <a:lstStyle>
            <a:lvl1pPr>
              <a:defRPr/>
            </a:lvl1pPr>
          </a:lstStyle>
          <a:p>
            <a:pPr>
              <a:defRPr/>
            </a:pPr>
            <a:fld id="{D0381ABE-B54C-4648-AE24-8FA0CA1C2B9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6DEF2D-26F0-4263-AE39-CFBE3560BEDF}" type="datetime1">
              <a:rPr lang="ru-RU" smtClean="0"/>
              <a:t>03.09.2023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7" name="Номер слайда 5"/>
          <p:cNvSpPr>
            <a:spLocks noGrp="1"/>
          </p:cNvSpPr>
          <p:nvPr>
            <p:ph type="sldNum" sz="quarter" idx="12"/>
          </p:nvPr>
        </p:nvSpPr>
        <p:spPr/>
        <p:txBody>
          <a:bodyPr/>
          <a:lstStyle>
            <a:lvl1pPr>
              <a:defRPr/>
            </a:lvl1pPr>
          </a:lstStyle>
          <a:p>
            <a:pPr>
              <a:defRPr/>
            </a:pPr>
            <a:fld id="{DA729A3F-B302-422A-9808-F4DD9FCA255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2CBDFB-738C-4718-9CE4-F6E753232AE3}" type="datetime1">
              <a:rPr lang="ru-RU" smtClean="0"/>
              <a:t>03.09.2023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7" name="Номер слайда 5"/>
          <p:cNvSpPr>
            <a:spLocks noGrp="1"/>
          </p:cNvSpPr>
          <p:nvPr>
            <p:ph type="sldNum" sz="quarter" idx="12"/>
          </p:nvPr>
        </p:nvSpPr>
        <p:spPr/>
        <p:txBody>
          <a:bodyPr/>
          <a:lstStyle>
            <a:lvl1pPr>
              <a:defRPr/>
            </a:lvl1pPr>
          </a:lstStyle>
          <a:p>
            <a:pPr>
              <a:defRPr/>
            </a:pPr>
            <a:fld id="{CA234D54-D93C-4F9D-932B-DA7CA2AF001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4B302A6-64A0-442D-B7A6-E9BB94B9F4AF}" type="datetime1">
              <a:rPr lang="ru-RU" smtClean="0"/>
              <a:t>03.09.2023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25 Baldin Seminar</a:t>
            </a:r>
            <a:endParaRPr lang="ru-RU"/>
          </a:p>
        </p:txBody>
      </p:sp>
      <p:sp>
        <p:nvSpPr>
          <p:cNvPr id="6" name="Номер слайда 5"/>
          <p:cNvSpPr>
            <a:spLocks noGrp="1"/>
          </p:cNvSpPr>
          <p:nvPr>
            <p:ph type="sldNum" sz="quarter" idx="12"/>
          </p:nvPr>
        </p:nvSpPr>
        <p:spPr/>
        <p:txBody>
          <a:bodyPr/>
          <a:lstStyle>
            <a:lvl1pPr>
              <a:defRPr/>
            </a:lvl1pPr>
          </a:lstStyle>
          <a:p>
            <a:pPr>
              <a:defRPr/>
            </a:pPr>
            <a:fld id="{499A8591-9518-4A30-ADB0-E67E40EE79D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86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F93AD72-073E-47B2-A1F2-7E87BCA69447}" type="datetime1">
              <a:rPr lang="ru-RU" smtClean="0"/>
              <a:t>03.09.2023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25 Baldin Seminar</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9EE9E69-F943-4EE5-82AF-C373C2BBBE1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7BBB4C0F-61CB-4F4C-B89D-0D3DE8775BEB}" type="datetime1">
              <a:rPr lang="ru-RU" smtClean="0"/>
              <a:t>03.09.2023</a:t>
            </a:fld>
            <a:endParaRPr lang="ru-RU"/>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25 Baldin Seminar</a:t>
            </a:r>
            <a:endParaRPr lang="ru-RU"/>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044BE3-FD43-4278-B470-5F0E5DEF9C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4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2.bin"/><Relationship Id="rId18" Type="http://schemas.openxmlformats.org/officeDocument/2006/relationships/image" Target="../media/image54.wmf"/><Relationship Id="rId26" Type="http://schemas.openxmlformats.org/officeDocument/2006/relationships/image" Target="../media/image58.wmf"/><Relationship Id="rId3" Type="http://schemas.openxmlformats.org/officeDocument/2006/relationships/oleObject" Target="../embeddings/oleObject37.bin"/><Relationship Id="rId21" Type="http://schemas.openxmlformats.org/officeDocument/2006/relationships/oleObject" Target="../embeddings/oleObject46.bin"/><Relationship Id="rId34" Type="http://schemas.openxmlformats.org/officeDocument/2006/relationships/image" Target="../media/image62.wmf"/><Relationship Id="rId7" Type="http://schemas.openxmlformats.org/officeDocument/2006/relationships/oleObject" Target="../embeddings/oleObject39.bin"/><Relationship Id="rId12" Type="http://schemas.openxmlformats.org/officeDocument/2006/relationships/image" Target="../media/image51.wmf"/><Relationship Id="rId17" Type="http://schemas.openxmlformats.org/officeDocument/2006/relationships/oleObject" Target="../embeddings/oleObject44.bin"/><Relationship Id="rId25" Type="http://schemas.openxmlformats.org/officeDocument/2006/relationships/oleObject" Target="../embeddings/oleObject48.bin"/><Relationship Id="rId33" Type="http://schemas.openxmlformats.org/officeDocument/2006/relationships/oleObject" Target="../embeddings/oleObject52.bin"/><Relationship Id="rId38" Type="http://schemas.openxmlformats.org/officeDocument/2006/relationships/image" Target="../media/image64.wmf"/><Relationship Id="rId2" Type="http://schemas.openxmlformats.org/officeDocument/2006/relationships/slideLayout" Target="../slideLayouts/slideLayout6.xml"/><Relationship Id="rId16" Type="http://schemas.openxmlformats.org/officeDocument/2006/relationships/image" Target="../media/image53.wmf"/><Relationship Id="rId20" Type="http://schemas.openxmlformats.org/officeDocument/2006/relationships/image" Target="../media/image55.wmf"/><Relationship Id="rId29" Type="http://schemas.openxmlformats.org/officeDocument/2006/relationships/oleObject" Target="../embeddings/oleObject50.bin"/><Relationship Id="rId1" Type="http://schemas.openxmlformats.org/officeDocument/2006/relationships/vmlDrawing" Target="../drawings/vmlDrawing6.vml"/><Relationship Id="rId6" Type="http://schemas.openxmlformats.org/officeDocument/2006/relationships/image" Target="../media/image48.wmf"/><Relationship Id="rId11" Type="http://schemas.openxmlformats.org/officeDocument/2006/relationships/oleObject" Target="../embeddings/oleObject41.bin"/><Relationship Id="rId24" Type="http://schemas.openxmlformats.org/officeDocument/2006/relationships/image" Target="../media/image57.wmf"/><Relationship Id="rId32" Type="http://schemas.openxmlformats.org/officeDocument/2006/relationships/image" Target="../media/image61.wmf"/><Relationship Id="rId37" Type="http://schemas.openxmlformats.org/officeDocument/2006/relationships/oleObject" Target="../embeddings/oleObject54.bin"/><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28" Type="http://schemas.openxmlformats.org/officeDocument/2006/relationships/image" Target="../media/image59.wmf"/><Relationship Id="rId36" Type="http://schemas.openxmlformats.org/officeDocument/2006/relationships/image" Target="../media/image63.wmf"/><Relationship Id="rId10" Type="http://schemas.openxmlformats.org/officeDocument/2006/relationships/image" Target="../media/image50.wmf"/><Relationship Id="rId19" Type="http://schemas.openxmlformats.org/officeDocument/2006/relationships/oleObject" Target="../embeddings/oleObject45.bin"/><Relationship Id="rId31" Type="http://schemas.openxmlformats.org/officeDocument/2006/relationships/oleObject" Target="../embeddings/oleObject51.bin"/><Relationship Id="rId4" Type="http://schemas.openxmlformats.org/officeDocument/2006/relationships/image" Target="../media/image47.wmf"/><Relationship Id="rId9" Type="http://schemas.openxmlformats.org/officeDocument/2006/relationships/oleObject" Target="../embeddings/oleObject40.bin"/><Relationship Id="rId14" Type="http://schemas.openxmlformats.org/officeDocument/2006/relationships/image" Target="../media/image52.wmf"/><Relationship Id="rId22" Type="http://schemas.openxmlformats.org/officeDocument/2006/relationships/image" Target="../media/image56.wmf"/><Relationship Id="rId27" Type="http://schemas.openxmlformats.org/officeDocument/2006/relationships/oleObject" Target="../embeddings/oleObject49.bin"/><Relationship Id="rId30" Type="http://schemas.openxmlformats.org/officeDocument/2006/relationships/image" Target="../media/image60.wmf"/><Relationship Id="rId35" Type="http://schemas.openxmlformats.org/officeDocument/2006/relationships/oleObject" Target="../embeddings/oleObject53.bin"/></Relationships>
</file>

<file path=ppt/slides/_rels/slide12.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9.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6.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58.bin"/></Relationships>
</file>

<file path=ppt/slides/_rels/slide1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71.wmf"/><Relationship Id="rId11" Type="http://schemas.openxmlformats.org/officeDocument/2006/relationships/image" Target="../media/image74.jpeg"/><Relationship Id="rId5" Type="http://schemas.openxmlformats.org/officeDocument/2006/relationships/oleObject" Target="../embeddings/oleObject61.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3.bin"/></Relationships>
</file>

<file path=ppt/slides/_rels/slide1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9.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76.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67.bin"/><Relationship Id="rId14" Type="http://schemas.openxmlformats.org/officeDocument/2006/relationships/image" Target="../media/image80.wmf"/></Relationships>
</file>

<file path=ppt/slides/_rels/slide15.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75.bin"/><Relationship Id="rId18" Type="http://schemas.openxmlformats.org/officeDocument/2006/relationships/image" Target="../media/image88.wmf"/><Relationship Id="rId26" Type="http://schemas.openxmlformats.org/officeDocument/2006/relationships/image" Target="../media/image92.wmf"/><Relationship Id="rId3" Type="http://schemas.openxmlformats.org/officeDocument/2006/relationships/oleObject" Target="../embeddings/oleObject70.bin"/><Relationship Id="rId21" Type="http://schemas.openxmlformats.org/officeDocument/2006/relationships/oleObject" Target="../embeddings/oleObject79.bin"/><Relationship Id="rId7" Type="http://schemas.openxmlformats.org/officeDocument/2006/relationships/oleObject" Target="../embeddings/oleObject72.bin"/><Relationship Id="rId12" Type="http://schemas.openxmlformats.org/officeDocument/2006/relationships/image" Target="../media/image85.wmf"/><Relationship Id="rId17" Type="http://schemas.openxmlformats.org/officeDocument/2006/relationships/oleObject" Target="../embeddings/oleObject77.bin"/><Relationship Id="rId25" Type="http://schemas.openxmlformats.org/officeDocument/2006/relationships/oleObject" Target="../embeddings/oleObject81.bin"/><Relationship Id="rId2" Type="http://schemas.openxmlformats.org/officeDocument/2006/relationships/slideLayout" Target="../slideLayouts/slideLayout6.xml"/><Relationship Id="rId16" Type="http://schemas.openxmlformats.org/officeDocument/2006/relationships/image" Target="../media/image87.wmf"/><Relationship Id="rId20" Type="http://schemas.openxmlformats.org/officeDocument/2006/relationships/image" Target="../media/image89.wmf"/><Relationship Id="rId29" Type="http://schemas.openxmlformats.org/officeDocument/2006/relationships/oleObject" Target="../embeddings/oleObject83.bin"/><Relationship Id="rId1" Type="http://schemas.openxmlformats.org/officeDocument/2006/relationships/vmlDrawing" Target="../drawings/vmlDrawing10.vml"/><Relationship Id="rId6" Type="http://schemas.openxmlformats.org/officeDocument/2006/relationships/image" Target="../media/image82.wmf"/><Relationship Id="rId11" Type="http://schemas.openxmlformats.org/officeDocument/2006/relationships/oleObject" Target="../embeddings/oleObject74.bin"/><Relationship Id="rId24" Type="http://schemas.openxmlformats.org/officeDocument/2006/relationships/image" Target="../media/image91.w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93.wmf"/><Relationship Id="rId10" Type="http://schemas.openxmlformats.org/officeDocument/2006/relationships/image" Target="../media/image84.wmf"/><Relationship Id="rId19" Type="http://schemas.openxmlformats.org/officeDocument/2006/relationships/oleObject" Target="../embeddings/oleObject78.bin"/><Relationship Id="rId4" Type="http://schemas.openxmlformats.org/officeDocument/2006/relationships/image" Target="../media/image81.wmf"/><Relationship Id="rId9" Type="http://schemas.openxmlformats.org/officeDocument/2006/relationships/oleObject" Target="../embeddings/oleObject73.bin"/><Relationship Id="rId14" Type="http://schemas.openxmlformats.org/officeDocument/2006/relationships/image" Target="../media/image86.wmf"/><Relationship Id="rId22" Type="http://schemas.openxmlformats.org/officeDocument/2006/relationships/image" Target="../media/image90.wmf"/><Relationship Id="rId27" Type="http://schemas.openxmlformats.org/officeDocument/2006/relationships/oleObject" Target="../embeddings/oleObject82.bin"/><Relationship Id="rId30" Type="http://schemas.openxmlformats.org/officeDocument/2006/relationships/image" Target="../media/image94.wmf"/></Relationships>
</file>

<file path=ppt/slides/_rels/slide16.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89.bin"/><Relationship Id="rId18" Type="http://schemas.openxmlformats.org/officeDocument/2006/relationships/image" Target="../media/image102.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99.wmf"/><Relationship Id="rId17" Type="http://schemas.openxmlformats.org/officeDocument/2006/relationships/oleObject" Target="../embeddings/oleObject91.bin"/><Relationship Id="rId2" Type="http://schemas.openxmlformats.org/officeDocument/2006/relationships/slideLayout" Target="../slideLayouts/slideLayout1.xml"/><Relationship Id="rId16" Type="http://schemas.openxmlformats.org/officeDocument/2006/relationships/image" Target="../media/image101.wmf"/><Relationship Id="rId20" Type="http://schemas.openxmlformats.org/officeDocument/2006/relationships/image" Target="../media/image103.wmf"/><Relationship Id="rId1" Type="http://schemas.openxmlformats.org/officeDocument/2006/relationships/vmlDrawing" Target="../drawings/vmlDrawing11.vml"/><Relationship Id="rId6" Type="http://schemas.openxmlformats.org/officeDocument/2006/relationships/image" Target="../media/image96.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image" Target="../media/image104.wmf"/><Relationship Id="rId10" Type="http://schemas.openxmlformats.org/officeDocument/2006/relationships/image" Target="../media/image98.wmf"/><Relationship Id="rId19" Type="http://schemas.openxmlformats.org/officeDocument/2006/relationships/oleObject" Target="../embeddings/oleObject92.bin"/><Relationship Id="rId4" Type="http://schemas.openxmlformats.org/officeDocument/2006/relationships/image" Target="../media/image95.wmf"/><Relationship Id="rId9" Type="http://schemas.openxmlformats.org/officeDocument/2006/relationships/oleObject" Target="../embeddings/oleObject87.bin"/><Relationship Id="rId14" Type="http://schemas.openxmlformats.org/officeDocument/2006/relationships/image" Target="../media/image100.wmf"/><Relationship Id="rId22" Type="http://schemas.openxmlformats.org/officeDocument/2006/relationships/oleObject" Target="../embeddings/oleObject94.bin"/></Relationships>
</file>

<file path=ppt/slides/_rels/slide17.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0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6.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98.bin"/><Relationship Id="rId14" Type="http://schemas.openxmlformats.org/officeDocument/2006/relationships/image" Target="../media/image110.wmf"/></Relationships>
</file>

<file path=ppt/slides/_rels/slide1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xml"/><Relationship Id="rId5" Type="http://schemas.openxmlformats.org/officeDocument/2006/relationships/image" Target="../media/image114.jpeg"/><Relationship Id="rId4" Type="http://schemas.openxmlformats.org/officeDocument/2006/relationships/image" Target="../media/image1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1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1.xml"/><Relationship Id="rId5" Type="http://schemas.openxmlformats.org/officeDocument/2006/relationships/image" Target="../media/image124.jpeg"/><Relationship Id="rId4" Type="http://schemas.openxmlformats.org/officeDocument/2006/relationships/image" Target="../media/image1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27.wmf"/><Relationship Id="rId5" Type="http://schemas.openxmlformats.org/officeDocument/2006/relationships/oleObject" Target="../embeddings/oleObject102.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0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33.jpeg"/><Relationship Id="rId7" Type="http://schemas.openxmlformats.org/officeDocument/2006/relationships/image" Target="../media/image131.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06.bin"/><Relationship Id="rId5" Type="http://schemas.openxmlformats.org/officeDocument/2006/relationships/image" Target="../media/image130.wmf"/><Relationship Id="rId10" Type="http://schemas.openxmlformats.org/officeDocument/2006/relationships/image" Target="../media/image134.png"/><Relationship Id="rId4" Type="http://schemas.openxmlformats.org/officeDocument/2006/relationships/oleObject" Target="../embeddings/oleObject105.bin"/><Relationship Id="rId9" Type="http://schemas.openxmlformats.org/officeDocument/2006/relationships/image" Target="../media/image1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13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3" Type="http://schemas.openxmlformats.org/officeDocument/2006/relationships/notesSlide" Target="../notesSlides/notesSlide1.xml"/><Relationship Id="rId7" Type="http://schemas.openxmlformats.org/officeDocument/2006/relationships/image" Target="../media/image12.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8.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4.w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1.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26.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17.bin"/><Relationship Id="rId24" Type="http://schemas.openxmlformats.org/officeDocument/2006/relationships/image" Target="../media/image30.wmf"/><Relationship Id="rId32" Type="http://schemas.openxmlformats.org/officeDocument/2006/relationships/image" Target="../media/image34.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21.bin"/><Relationship Id="rId31" Type="http://schemas.openxmlformats.org/officeDocument/2006/relationships/oleObject" Target="../embeddings/oleObject27.bin"/><Relationship Id="rId4" Type="http://schemas.openxmlformats.org/officeDocument/2006/relationships/image" Target="../media/image20.wmf"/><Relationship Id="rId9" Type="http://schemas.openxmlformats.org/officeDocument/2006/relationships/oleObject" Target="../embeddings/oleObject16.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5.bin"/><Relationship Id="rId30"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29.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ctrTitle" idx="4294967295"/>
          </p:nvPr>
        </p:nvSpPr>
        <p:spPr>
          <a:xfrm>
            <a:off x="685800" y="2130425"/>
            <a:ext cx="7772400" cy="1470025"/>
          </a:xfrm>
        </p:spPr>
        <p:txBody>
          <a:bodyPr/>
          <a:lstStyle/>
          <a:p>
            <a:pPr eaLnBrk="1" hangingPunct="1"/>
            <a:r>
              <a:rPr lang="en-US" altLang="ru-RU" sz="2800" b="1" dirty="0">
                <a:solidFill>
                  <a:srgbClr val="FF0000"/>
                </a:solidFill>
                <a:latin typeface="Monotype Corsiva" pitchFamily="66" charset="0"/>
              </a:rPr>
              <a:t>EMISSION OF CUMULATIVE PROTONS , PIONS, KAONS AND ANTIPROTONS IN  COLLISIONS OF HEAVY IONS INTERMEDIATE ENERGIES BASED ON NON-EQUILIBRIUM HYDRODYNAMIC APPROACH</a:t>
            </a:r>
            <a:endParaRPr lang="ru-RU" sz="1800" dirty="0">
              <a:solidFill>
                <a:srgbClr val="953735"/>
              </a:solidFill>
              <a:latin typeface="Segoe Script"/>
            </a:endParaRPr>
          </a:p>
        </p:txBody>
      </p:sp>
      <p:sp>
        <p:nvSpPr>
          <p:cNvPr id="25602" name="Подзаголовок 2"/>
          <p:cNvSpPr>
            <a:spLocks noGrp="1"/>
          </p:cNvSpPr>
          <p:nvPr>
            <p:ph type="subTitle" idx="4294967295"/>
          </p:nvPr>
        </p:nvSpPr>
        <p:spPr>
          <a:xfrm>
            <a:off x="1042988" y="4724400"/>
            <a:ext cx="7129462" cy="1225550"/>
          </a:xfrm>
        </p:spPr>
        <p:txBody>
          <a:bodyPr/>
          <a:lstStyle/>
          <a:p>
            <a:pPr marL="0" indent="0" algn="ctr" eaLnBrk="1" hangingPunct="1">
              <a:lnSpc>
                <a:spcPct val="60000"/>
              </a:lnSpc>
              <a:buFontTx/>
              <a:buNone/>
            </a:pPr>
            <a:endParaRPr lang="ru-RU" altLang="ru-RU" sz="1800" b="1" i="1" dirty="0">
              <a:latin typeface="Stylus BT"/>
            </a:endParaRPr>
          </a:p>
          <a:p>
            <a:pPr marL="0" indent="0" algn="ctr" eaLnBrk="1" hangingPunct="1">
              <a:lnSpc>
                <a:spcPct val="60000"/>
              </a:lnSpc>
              <a:buFontTx/>
              <a:buNone/>
            </a:pPr>
            <a:r>
              <a:rPr lang="ru-RU" altLang="ru-RU" sz="1800" b="1" i="1" baseline="30000" dirty="0"/>
              <a:t> </a:t>
            </a:r>
            <a:r>
              <a:rPr lang="en-US" altLang="ru-RU" sz="1800" b="1" i="1" dirty="0"/>
              <a:t>A.T. D’yachenko</a:t>
            </a:r>
            <a:r>
              <a:rPr lang="en-US" altLang="ru-RU" sz="1800" b="1" i="1" baseline="30000" dirty="0"/>
              <a:t>1.2</a:t>
            </a:r>
            <a:endParaRPr lang="ru-RU" altLang="ru-RU" sz="1800" b="1" i="1" baseline="30000" dirty="0"/>
          </a:p>
          <a:p>
            <a:pPr marL="0" indent="0" algn="ctr" eaLnBrk="1" hangingPunct="1">
              <a:lnSpc>
                <a:spcPct val="60000"/>
              </a:lnSpc>
              <a:buFontTx/>
              <a:buNone/>
            </a:pPr>
            <a:endParaRPr lang="en-US" altLang="ru-RU" sz="1800" i="1" dirty="0">
              <a:latin typeface="Stylus BT"/>
            </a:endParaRPr>
          </a:p>
          <a:p>
            <a:pPr marL="0" indent="0" algn="ctr" eaLnBrk="1" hangingPunct="1">
              <a:lnSpc>
                <a:spcPct val="60000"/>
              </a:lnSpc>
              <a:buFontTx/>
              <a:buNone/>
            </a:pPr>
            <a:r>
              <a:rPr lang="ru-RU" altLang="ru-RU" sz="1800" i="1" baseline="30000" dirty="0"/>
              <a:t>1</a:t>
            </a:r>
            <a:r>
              <a:rPr lang="en-US" altLang="ru-RU" sz="1800" i="1" dirty="0">
                <a:latin typeface="Stylus BT"/>
              </a:rPr>
              <a:t>Emperor Alexander I Petersburg State Transport University;</a:t>
            </a:r>
          </a:p>
          <a:p>
            <a:pPr marL="0" indent="0" algn="ctr" eaLnBrk="1" hangingPunct="1">
              <a:lnSpc>
                <a:spcPct val="60000"/>
              </a:lnSpc>
              <a:buFontTx/>
              <a:buNone/>
            </a:pPr>
            <a:r>
              <a:rPr lang="en-US" altLang="ru-RU" sz="1800" i="1" baseline="30000" dirty="0">
                <a:latin typeface="Stylus BT"/>
              </a:rPr>
              <a:t>2</a:t>
            </a:r>
            <a:r>
              <a:rPr lang="en-US" altLang="ru-RU" sz="1800" i="1" dirty="0">
                <a:latin typeface="Stylus BT"/>
              </a:rPr>
              <a:t>NRC “</a:t>
            </a:r>
            <a:r>
              <a:rPr lang="en-US" altLang="ru-RU" sz="1800" i="1" dirty="0" err="1">
                <a:latin typeface="Stylus BT"/>
              </a:rPr>
              <a:t>Kurchatov</a:t>
            </a:r>
            <a:r>
              <a:rPr lang="en-US" altLang="ru-RU" sz="1800" i="1" dirty="0">
                <a:latin typeface="Stylus BT"/>
              </a:rPr>
              <a:t> Institute” B.P. </a:t>
            </a:r>
            <a:r>
              <a:rPr lang="en-US" altLang="ru-RU" sz="1800" i="1" dirty="0" err="1">
                <a:latin typeface="Stylus BT"/>
              </a:rPr>
              <a:t>Konstantinov</a:t>
            </a:r>
            <a:r>
              <a:rPr lang="en-US" altLang="ru-RU" sz="1800" i="1" dirty="0">
                <a:latin typeface="Stylus BT"/>
              </a:rPr>
              <a:t> Petersburg Nuclear Physics Institute</a:t>
            </a:r>
            <a:r>
              <a:rPr lang="ru-RU" altLang="ru-RU" sz="1800" i="1" dirty="0"/>
              <a:t> </a:t>
            </a:r>
            <a:endParaRPr lang="en-US" altLang="ru-RU" sz="1800" i="1" dirty="0"/>
          </a:p>
        </p:txBody>
      </p:sp>
      <p:pic>
        <p:nvPicPr>
          <p:cNvPr id="25603" name="Picture 6" descr="http://www.pnpi.spb.ru/images/logo3x2.jpg"/>
          <p:cNvPicPr>
            <a:picLocks noChangeAspect="1" noChangeArrowheads="1"/>
          </p:cNvPicPr>
          <p:nvPr/>
        </p:nvPicPr>
        <p:blipFill>
          <a:blip r:embed="rId2"/>
          <a:srcRect/>
          <a:stretch>
            <a:fillRect/>
          </a:stretch>
        </p:blipFill>
        <p:spPr bwMode="auto">
          <a:xfrm>
            <a:off x="0" y="0"/>
            <a:ext cx="1835150" cy="1223963"/>
          </a:xfrm>
          <a:prstGeom prst="rect">
            <a:avLst/>
          </a:prstGeom>
          <a:noFill/>
          <a:ln w="9525">
            <a:noFill/>
            <a:miter lim="800000"/>
            <a:headEnd/>
            <a:tailEnd/>
          </a:ln>
        </p:spPr>
      </p:pic>
      <p:sp>
        <p:nvSpPr>
          <p:cNvPr id="25604" name="AutoShape 8"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5" name="AutoShape 10"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6" name="AutoShape 12"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7" name="AutoShape 14"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5608" name="Picture 16" descr="http://sankt-peterburg.edu-inform.ru/upload/iblock/330/33078ff1e4080039df667744720ca29c.png"/>
          <p:cNvPicPr>
            <a:picLocks noChangeAspect="1" noChangeArrowheads="1"/>
          </p:cNvPicPr>
          <p:nvPr/>
        </p:nvPicPr>
        <p:blipFill>
          <a:blip r:embed="rId3"/>
          <a:srcRect/>
          <a:stretch>
            <a:fillRect/>
          </a:stretch>
        </p:blipFill>
        <p:spPr bwMode="auto">
          <a:xfrm>
            <a:off x="7920038" y="0"/>
            <a:ext cx="1223962" cy="1223963"/>
          </a:xfrm>
          <a:prstGeom prst="rect">
            <a:avLst/>
          </a:prstGeom>
          <a:noFill/>
          <a:ln w="9525">
            <a:noFill/>
            <a:miter lim="800000"/>
            <a:headEnd/>
            <a:tailEnd/>
          </a:ln>
        </p:spPr>
      </p:pic>
      <p:sp>
        <p:nvSpPr>
          <p:cNvPr id="25609" name="AutoShape 11"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038225"/>
            <a:ext cx="4781550" cy="4781550"/>
          </a:xfrm>
          <a:prstGeom prst="rect">
            <a:avLst/>
          </a:prstGeom>
          <a:noFill/>
          <a:ln w="9525">
            <a:noFill/>
            <a:miter lim="800000"/>
            <a:headEnd/>
            <a:tailEnd/>
          </a:ln>
        </p:spPr>
        <p:txBody>
          <a:bodyPr/>
          <a:lstStyle/>
          <a:p>
            <a:endParaRPr lang="ru-RU"/>
          </a:p>
        </p:txBody>
      </p:sp>
      <p:sp>
        <p:nvSpPr>
          <p:cNvPr id="25610" name="AutoShape 13"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311746"/>
            <a:ext cx="4781550" cy="4781550"/>
          </a:xfrm>
          <a:prstGeom prst="rect">
            <a:avLst/>
          </a:prstGeom>
          <a:noFill/>
          <a:ln w="9525">
            <a:noFill/>
            <a:miter lim="800000"/>
            <a:headEnd/>
            <a:tailEnd/>
          </a:ln>
        </p:spPr>
        <p:txBody>
          <a:bodyPr/>
          <a:lstStyle/>
          <a:p>
            <a:endParaRPr lang="ru-RU"/>
          </a:p>
        </p:txBody>
      </p:sp>
      <p:sp>
        <p:nvSpPr>
          <p:cNvPr id="25611" name="AutoShape 15"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2" name="AutoShape 17"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3" name="AutoShape 19"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4" name="AutoShape 21"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5" name="AutoShape 23"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5616" name="Picture 24" descr="2ocz-large"/>
          <p:cNvPicPr>
            <a:picLocks noChangeAspect="1" noChangeArrowheads="1"/>
          </p:cNvPicPr>
          <p:nvPr/>
        </p:nvPicPr>
        <p:blipFill>
          <a:blip r:embed="rId4"/>
          <a:srcRect/>
          <a:stretch>
            <a:fillRect/>
          </a:stretch>
        </p:blipFill>
        <p:spPr bwMode="auto">
          <a:xfrm>
            <a:off x="4067175" y="0"/>
            <a:ext cx="1227138" cy="1227138"/>
          </a:xfrm>
          <a:prstGeom prst="rect">
            <a:avLst/>
          </a:prstGeom>
          <a:noFill/>
          <a:ln w="9525">
            <a:noFill/>
            <a:miter lim="800000"/>
            <a:headEnd/>
            <a:tailEnd/>
          </a:ln>
        </p:spPr>
      </p:pic>
      <p:sp>
        <p:nvSpPr>
          <p:cNvPr id="25617" name="Нижний колонтитул 1"/>
          <p:cNvSpPr>
            <a:spLocks noGrp="1"/>
          </p:cNvSpPr>
          <p:nvPr>
            <p:ph type="ftr" sz="quarter" idx="11"/>
          </p:nvPr>
        </p:nvSpPr>
        <p:spPr>
          <a:noFill/>
        </p:spPr>
        <p:txBody>
          <a:bodyPr/>
          <a:lstStyle/>
          <a:p>
            <a:r>
              <a:rPr lang="en-US" sz="1800"/>
              <a:t>25 Baldin Seminar</a:t>
            </a:r>
            <a:endParaRPr lang="ru-RU" sz="1800" dirty="0"/>
          </a:p>
        </p:txBody>
      </p:sp>
      <p:sp>
        <p:nvSpPr>
          <p:cNvPr id="25618" name="Номер слайда 2"/>
          <p:cNvSpPr>
            <a:spLocks noGrp="1"/>
          </p:cNvSpPr>
          <p:nvPr>
            <p:ph type="sldNum" sz="quarter" idx="12"/>
          </p:nvPr>
        </p:nvSpPr>
        <p:spPr>
          <a:xfrm>
            <a:off x="6553200" y="6309320"/>
            <a:ext cx="2133600" cy="476250"/>
          </a:xfrm>
          <a:noFill/>
        </p:spPr>
        <p:txBody>
          <a:bodyPr/>
          <a:lstStyle/>
          <a:p>
            <a:fld id="{2690D267-BE22-42F1-8125-8E8AE979820E}" type="slidenum">
              <a:rPr lang="ru-RU" smtClean="0"/>
              <a:pPr/>
              <a:t>1</a:t>
            </a:fld>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9" name="Rectangle 2"/>
          <p:cNvSpPr>
            <a:spLocks noGrp="1"/>
          </p:cNvSpPr>
          <p:nvPr>
            <p:ph type="title"/>
          </p:nvPr>
        </p:nvSpPr>
        <p:spPr/>
        <p:txBody>
          <a:bodyPr/>
          <a:lstStyle/>
          <a:p>
            <a:r>
              <a:rPr lang="en-US" sz="3200">
                <a:latin typeface="Monotype Corsiva" pitchFamily="66" charset="0"/>
              </a:rPr>
              <a:t>Quntum kinetic equation</a:t>
            </a:r>
            <a:endParaRPr lang="ru-RU" sz="3200">
              <a:latin typeface="Monotype Corsiva" pitchFamily="66" charset="0"/>
            </a:endParaRPr>
          </a:p>
        </p:txBody>
      </p:sp>
      <p:sp>
        <p:nvSpPr>
          <p:cNvPr id="6180" name="Rectangle 3"/>
          <p:cNvSpPr>
            <a:spLocks noGrp="1"/>
          </p:cNvSpPr>
          <p:nvPr>
            <p:ph type="body" idx="1"/>
          </p:nvPr>
        </p:nvSpPr>
        <p:spPr>
          <a:xfrm>
            <a:off x="457200" y="1600200"/>
            <a:ext cx="8229600" cy="4525963"/>
          </a:xfrm>
        </p:spPr>
        <p:txBody>
          <a:bodyPr/>
          <a:lstStyle/>
          <a:p>
            <a:pPr marL="0" indent="0">
              <a:buFont typeface="Arial" charset="0"/>
              <a:buNone/>
            </a:pPr>
            <a:r>
              <a:rPr lang="ru-RU"/>
              <a:t>          </a:t>
            </a:r>
          </a:p>
        </p:txBody>
      </p:sp>
      <p:sp>
        <p:nvSpPr>
          <p:cNvPr id="61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76" name="Object 32"/>
          <p:cNvGraphicFramePr>
            <a:graphicFrameLocks noChangeAspect="1"/>
          </p:cNvGraphicFramePr>
          <p:nvPr/>
        </p:nvGraphicFramePr>
        <p:xfrm>
          <a:off x="1042988" y="1557338"/>
          <a:ext cx="3414712" cy="769937"/>
        </p:xfrm>
        <a:graphic>
          <a:graphicData uri="http://schemas.openxmlformats.org/presentationml/2006/ole">
            <mc:AlternateContent xmlns:mc="http://schemas.openxmlformats.org/markup-compatibility/2006">
              <mc:Choice xmlns:v="urn:schemas-microsoft-com:vml" Requires="v">
                <p:oleObj spid="_x0000_s6223" name="Equation" r:id="rId3" imgW="40538400" imgH="10972800" progId="Equation.DSMT4">
                  <p:embed/>
                </p:oleObj>
              </mc:Choice>
              <mc:Fallback>
                <p:oleObj name="Equation" r:id="rId3" imgW="40538400" imgH="109728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557338"/>
                        <a:ext cx="341471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2" name="Rectangle 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77" name="Object 33"/>
          <p:cNvGraphicFramePr>
            <a:graphicFrameLocks noChangeAspect="1"/>
          </p:cNvGraphicFramePr>
          <p:nvPr/>
        </p:nvGraphicFramePr>
        <p:xfrm>
          <a:off x="1042988" y="2492375"/>
          <a:ext cx="5689600" cy="803275"/>
        </p:xfrm>
        <a:graphic>
          <a:graphicData uri="http://schemas.openxmlformats.org/presentationml/2006/ole">
            <mc:AlternateContent xmlns:mc="http://schemas.openxmlformats.org/markup-compatibility/2006">
              <mc:Choice xmlns:v="urn:schemas-microsoft-com:vml" Requires="v">
                <p:oleObj spid="_x0000_s6224" name="Equation" r:id="rId5" imgW="77724000" imgH="11887200" progId="Equation.DSMT4">
                  <p:embed/>
                </p:oleObj>
              </mc:Choice>
              <mc:Fallback>
                <p:oleObj name="Equation" r:id="rId5" imgW="77724000" imgH="11887200"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492375"/>
                        <a:ext cx="5689600"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3" name="Rectangle 9"/>
          <p:cNvSpPr>
            <a:spLocks noChangeArrowheads="1"/>
          </p:cNvSpPr>
          <p:nvPr/>
        </p:nvSpPr>
        <p:spPr bwMode="auto">
          <a:xfrm>
            <a:off x="-468313" y="3068638"/>
            <a:ext cx="9144001" cy="0"/>
          </a:xfrm>
          <a:prstGeom prst="rect">
            <a:avLst/>
          </a:prstGeom>
          <a:noFill/>
          <a:ln w="9525">
            <a:noFill/>
            <a:miter lim="800000"/>
            <a:headEnd/>
            <a:tailEnd/>
          </a:ln>
        </p:spPr>
        <p:txBody>
          <a:bodyPr wrap="none" anchor="ctr">
            <a:spAutoFit/>
          </a:bodyPr>
          <a:lstStyle/>
          <a:p>
            <a:endParaRPr lang="ru-RU"/>
          </a:p>
        </p:txBody>
      </p:sp>
      <p:graphicFrame>
        <p:nvGraphicFramePr>
          <p:cNvPr id="6178" name="Object 34"/>
          <p:cNvGraphicFramePr>
            <a:graphicFrameLocks noChangeAspect="1"/>
          </p:cNvGraphicFramePr>
          <p:nvPr/>
        </p:nvGraphicFramePr>
        <p:xfrm>
          <a:off x="971550" y="3644900"/>
          <a:ext cx="8172450" cy="901700"/>
        </p:xfrm>
        <a:graphic>
          <a:graphicData uri="http://schemas.openxmlformats.org/presentationml/2006/ole">
            <mc:AlternateContent xmlns:mc="http://schemas.openxmlformats.org/markup-compatibility/2006">
              <mc:Choice xmlns:v="urn:schemas-microsoft-com:vml" Requires="v">
                <p:oleObj spid="_x0000_s6225" name="Equation" r:id="rId7" imgW="102717600" imgH="12192000" progId="Equation.DSMT4">
                  <p:embed/>
                </p:oleObj>
              </mc:Choice>
              <mc:Fallback>
                <p:oleObj name="Equation" r:id="rId7" imgW="102717600" imgH="12192000" progId="Equation.DSMT4">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644900"/>
                        <a:ext cx="817245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64665AE0-27EF-4646-9E44-C611D7C32A7F}" type="slidenum">
              <a:rPr lang="ru-RU" smtClean="0"/>
              <a:pPr>
                <a:defRPr/>
              </a:pPr>
              <a:t>10</a:t>
            </a:fld>
            <a:endParaRPr lang="ru-RU"/>
          </a:p>
        </p:txBody>
      </p:sp>
      <p:sp>
        <p:nvSpPr>
          <p:cNvPr id="4" name="Rectangle 45">
            <a:extLst>
              <a:ext uri="{FF2B5EF4-FFF2-40B4-BE49-F238E27FC236}">
                <a16:creationId xmlns:a16="http://schemas.microsoft.com/office/drawing/2014/main" id="{DA46FCFA-DB6E-4665-8561-BC52E71C3585}"/>
              </a:ext>
            </a:extLst>
          </p:cNvPr>
          <p:cNvSpPr>
            <a:spLocks noChangeArrowheads="1"/>
          </p:cNvSpPr>
          <p:nvPr/>
        </p:nvSpPr>
        <p:spPr bwMode="auto">
          <a:xfrm>
            <a:off x="1027119" y="5297832"/>
            <a:ext cx="10188009" cy="5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27BDF08B-742E-4B7E-BA4D-2CE716F1BA04}"/>
              </a:ext>
            </a:extLst>
          </p:cNvPr>
          <p:cNvGraphicFramePr>
            <a:graphicFrameLocks noChangeAspect="1"/>
          </p:cNvGraphicFramePr>
          <p:nvPr>
            <p:extLst>
              <p:ext uri="{D42A27DB-BD31-4B8C-83A1-F6EECF244321}">
                <p14:modId xmlns:p14="http://schemas.microsoft.com/office/powerpoint/2010/main" val="2710828173"/>
              </p:ext>
            </p:extLst>
          </p:nvPr>
        </p:nvGraphicFramePr>
        <p:xfrm>
          <a:off x="971550" y="5017179"/>
          <a:ext cx="7848922" cy="790539"/>
        </p:xfrm>
        <a:graphic>
          <a:graphicData uri="http://schemas.openxmlformats.org/presentationml/2006/ole">
            <mc:AlternateContent xmlns:mc="http://schemas.openxmlformats.org/markup-compatibility/2006">
              <mc:Choice xmlns:v="urn:schemas-microsoft-com:vml" Requires="v">
                <p:oleObj spid="_x0000_s6226" name="Equation" r:id="rId9" imgW="5295900" imgH="533400" progId="Equation.DSMT4">
                  <p:embed/>
                </p:oleObj>
              </mc:Choice>
              <mc:Fallback>
                <p:oleObj name="Equation" r:id="rId9" imgW="5295900" imgH="533400" progId="Equation.DSMT4">
                  <p:embed/>
                  <p:pic>
                    <p:nvPicPr>
                      <p:cNvPr id="0" name="Object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5017179"/>
                        <a:ext cx="7848922" cy="790539"/>
                      </a:xfrm>
                      <a:prstGeom prst="rect">
                        <a:avLst/>
                      </a:prstGeom>
                      <a:noFill/>
                    </p:spPr>
                  </p:pic>
                </p:oleObj>
              </mc:Fallback>
            </mc:AlternateContent>
          </a:graphicData>
        </a:graphic>
      </p:graphicFrame>
      <p:sp>
        <p:nvSpPr>
          <p:cNvPr id="6" name="Rectangle 47">
            <a:extLst>
              <a:ext uri="{FF2B5EF4-FFF2-40B4-BE49-F238E27FC236}">
                <a16:creationId xmlns:a16="http://schemas.microsoft.com/office/drawing/2014/main" id="{DC518AC7-6A8E-4B76-899C-EDC4EB8CCC85}"/>
              </a:ext>
            </a:extLst>
          </p:cNvPr>
          <p:cNvSpPr>
            <a:spLocks noChangeArrowheads="1"/>
          </p:cNvSpPr>
          <p:nvPr/>
        </p:nvSpPr>
        <p:spPr bwMode="auto">
          <a:xfrm>
            <a:off x="971550" y="5679242"/>
            <a:ext cx="65117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ru-RU" sz="2000" dirty="0">
                <a:latin typeface="Monotype Corsiva" panose="03010101010201010101" pitchFamily="66" charset="0"/>
              </a:rPr>
              <a:t>Обобщение </a:t>
            </a:r>
            <a:r>
              <a:rPr lang="ru-RU" sz="2000" dirty="0" err="1">
                <a:latin typeface="Monotype Corsiva" panose="03010101010201010101" pitchFamily="66" charset="0"/>
              </a:rPr>
              <a:t>Больцмановского</a:t>
            </a:r>
            <a:r>
              <a:rPr lang="ru-RU" sz="2000" dirty="0">
                <a:latin typeface="Monotype Corsiva" panose="03010101010201010101" pitchFamily="66" charset="0"/>
              </a:rPr>
              <a:t> интеграла для получения уравнений </a:t>
            </a:r>
          </a:p>
          <a:p>
            <a:r>
              <a:rPr lang="ru-RU" sz="2000" dirty="0" err="1">
                <a:latin typeface="Monotype Corsiva" panose="03010101010201010101" pitchFamily="66" charset="0"/>
              </a:rPr>
              <a:t>трехжидкостной</a:t>
            </a:r>
            <a:r>
              <a:rPr lang="ru-RU" sz="2000" dirty="0">
                <a:latin typeface="Monotype Corsiva" panose="03010101010201010101" pitchFamily="66" charset="0"/>
              </a:rPr>
              <a:t> гидродинамики</a:t>
            </a:r>
          </a:p>
        </p:txBody>
      </p:sp>
      <p:graphicFrame>
        <p:nvGraphicFramePr>
          <p:cNvPr id="7" name="Объект 6">
            <a:extLst>
              <a:ext uri="{FF2B5EF4-FFF2-40B4-BE49-F238E27FC236}">
                <a16:creationId xmlns:a16="http://schemas.microsoft.com/office/drawing/2014/main" id="{A65262B6-C0DA-4CEA-9171-C07DCA3221E6}"/>
              </a:ext>
            </a:extLst>
          </p:cNvPr>
          <p:cNvGraphicFramePr>
            <a:graphicFrameLocks noChangeAspect="1"/>
          </p:cNvGraphicFramePr>
          <p:nvPr>
            <p:extLst>
              <p:ext uri="{D42A27DB-BD31-4B8C-83A1-F6EECF244321}">
                <p14:modId xmlns:p14="http://schemas.microsoft.com/office/powerpoint/2010/main" val="33716473"/>
              </p:ext>
            </p:extLst>
          </p:nvPr>
        </p:nvGraphicFramePr>
        <p:xfrm>
          <a:off x="1079744" y="6329630"/>
          <a:ext cx="1511056" cy="365125"/>
        </p:xfrm>
        <a:graphic>
          <a:graphicData uri="http://schemas.openxmlformats.org/presentationml/2006/ole">
            <mc:AlternateContent xmlns:mc="http://schemas.openxmlformats.org/markup-compatibility/2006">
              <mc:Choice xmlns:v="urn:schemas-microsoft-com:vml" Requires="v">
                <p:oleObj spid="_x0000_s6227" name="Equation" r:id="rId11" imgW="850531" imgH="203112" progId="Equation.DSMT4">
                  <p:embed/>
                </p:oleObj>
              </mc:Choice>
              <mc:Fallback>
                <p:oleObj name="Equation" r:id="rId11" imgW="850531" imgH="203112" progId="Equation.DSMT4">
                  <p:embed/>
                  <p:pic>
                    <p:nvPicPr>
                      <p:cNvPr id="0" name="Object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9744" y="6329630"/>
                        <a:ext cx="1511056" cy="365125"/>
                      </a:xfrm>
                      <a:prstGeom prst="rect">
                        <a:avLst/>
                      </a:prstGeom>
                      <a:noFill/>
                    </p:spPr>
                  </p:pic>
                </p:oleObj>
              </mc:Fallback>
            </mc:AlternateContent>
          </a:graphicData>
        </a:graphic>
      </p:graphicFrame>
      <p:sp>
        <p:nvSpPr>
          <p:cNvPr id="8" name="Rectangle 48">
            <a:extLst>
              <a:ext uri="{FF2B5EF4-FFF2-40B4-BE49-F238E27FC236}">
                <a16:creationId xmlns:a16="http://schemas.microsoft.com/office/drawing/2014/main" id="{7D03C66E-D904-420F-94F1-2BE0E407100E}"/>
              </a:ext>
            </a:extLst>
          </p:cNvPr>
          <p:cNvSpPr>
            <a:spLocks noChangeArrowheads="1"/>
          </p:cNvSpPr>
          <p:nvPr/>
        </p:nvSpPr>
        <p:spPr bwMode="auto">
          <a:xfrm>
            <a:off x="822912" y="66150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8" name="Rectangle 3"/>
          <p:cNvSpPr>
            <a:spLocks noGrp="1" noChangeArrowheads="1"/>
          </p:cNvSpPr>
          <p:nvPr>
            <p:ph type="body" idx="4294967295"/>
          </p:nvPr>
        </p:nvSpPr>
        <p:spPr>
          <a:xfrm>
            <a:off x="381000" y="381000"/>
            <a:ext cx="8229600" cy="4525963"/>
          </a:xfrm>
        </p:spPr>
        <p:txBody>
          <a:bodyPr/>
          <a:lstStyle/>
          <a:p>
            <a:pPr algn="just">
              <a:lnSpc>
                <a:spcPct val="90000"/>
              </a:lnSpc>
            </a:pPr>
            <a:r>
              <a:rPr lang="ru-RU" sz="1800">
                <a:solidFill>
                  <a:srgbClr val="0000FF"/>
                </a:solidFill>
              </a:rPr>
              <a:t>                                                                            </a:t>
            </a:r>
            <a:r>
              <a:rPr lang="en-US" sz="1800">
                <a:solidFill>
                  <a:srgbClr val="0000FF"/>
                </a:solidFill>
              </a:rPr>
              <a:t>                             </a:t>
            </a:r>
          </a:p>
          <a:p>
            <a:pPr>
              <a:lnSpc>
                <a:spcPct val="90000"/>
              </a:lnSpc>
            </a:pPr>
            <a:r>
              <a:rPr lang="en-US" sz="1800">
                <a:solidFill>
                  <a:srgbClr val="0000FF"/>
                </a:solidFill>
              </a:rPr>
              <a:t>                                                                                                                </a:t>
            </a:r>
            <a:r>
              <a:rPr lang="ru-RU" sz="1800">
                <a:solidFill>
                  <a:srgbClr val="0000FF"/>
                </a:solidFill>
              </a:rPr>
              <a:t>(3)</a:t>
            </a:r>
            <a:endParaRPr lang="en-US" sz="1800">
              <a:solidFill>
                <a:srgbClr val="0000FF"/>
              </a:solidFill>
            </a:endParaRPr>
          </a:p>
          <a:p>
            <a:pPr>
              <a:lnSpc>
                <a:spcPct val="90000"/>
              </a:lnSpc>
            </a:pPr>
            <a:r>
              <a:rPr lang="en-US" sz="1800">
                <a:solidFill>
                  <a:srgbClr val="0000FF"/>
                </a:solidFill>
              </a:rPr>
              <a:t>                                      </a:t>
            </a:r>
          </a:p>
          <a:p>
            <a:pPr>
              <a:lnSpc>
                <a:spcPct val="90000"/>
              </a:lnSpc>
            </a:pPr>
            <a:r>
              <a:rPr lang="ru-RU" sz="1800">
                <a:solidFill>
                  <a:srgbClr val="0000FF"/>
                </a:solidFill>
              </a:rPr>
              <a:t>                      .  </a:t>
            </a: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buFont typeface="Arial" charset="0"/>
              <a:buNone/>
            </a:pPr>
            <a:endParaRPr lang="en-US" sz="1800">
              <a:solidFill>
                <a:srgbClr val="0000FF"/>
              </a:solidFill>
            </a:endParaRPr>
          </a:p>
          <a:p>
            <a:pPr>
              <a:lnSpc>
                <a:spcPct val="90000"/>
              </a:lnSpc>
              <a:buFont typeface="Arial" charset="0"/>
              <a:buNone/>
            </a:pPr>
            <a:endParaRPr lang="en-US" sz="1800">
              <a:solidFill>
                <a:srgbClr val="0000FF"/>
              </a:solidFill>
            </a:endParaRPr>
          </a:p>
          <a:p>
            <a:pPr>
              <a:lnSpc>
                <a:spcPct val="90000"/>
              </a:lnSpc>
              <a:buFont typeface="Arial" charset="0"/>
              <a:buNone/>
            </a:pPr>
            <a:r>
              <a:rPr lang="en-US" sz="1800">
                <a:solidFill>
                  <a:srgbClr val="0000FF"/>
                </a:solidFill>
              </a:rPr>
              <a:t>                                                                                                                       (4)</a:t>
            </a:r>
          </a:p>
          <a:p>
            <a:pPr>
              <a:lnSpc>
                <a:spcPct val="90000"/>
              </a:lnSpc>
            </a:pPr>
            <a:endParaRPr lang="en-US" sz="1800">
              <a:solidFill>
                <a:srgbClr val="0000FF"/>
              </a:solidFill>
            </a:endParaRPr>
          </a:p>
        </p:txBody>
      </p:sp>
      <p:sp>
        <p:nvSpPr>
          <p:cNvPr id="73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7350" name="Object 182"/>
          <p:cNvGraphicFramePr>
            <a:graphicFrameLocks noChangeAspect="1"/>
          </p:cNvGraphicFramePr>
          <p:nvPr/>
        </p:nvGraphicFramePr>
        <p:xfrm>
          <a:off x="838200" y="228600"/>
          <a:ext cx="990600" cy="561975"/>
        </p:xfrm>
        <a:graphic>
          <a:graphicData uri="http://schemas.openxmlformats.org/presentationml/2006/ole">
            <mc:AlternateContent xmlns:mc="http://schemas.openxmlformats.org/markup-compatibility/2006">
              <mc:Choice xmlns:v="urn:schemas-microsoft-com:vml" Requires="v">
                <p:oleObj spid="_x0000_s7530" name="Equation" r:id="rId3" imgW="18897600" imgH="10668000" progId="Equation.DSMT4">
                  <p:embed/>
                </p:oleObj>
              </mc:Choice>
              <mc:Fallback>
                <p:oleObj name="Equation" r:id="rId3" imgW="18897600" imgH="10668000" progId="Equation.DSMT4">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9906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8"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0"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1"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7351" name="Object 183"/>
          <p:cNvGraphicFramePr>
            <a:graphicFrameLocks noChangeAspect="1"/>
          </p:cNvGraphicFramePr>
          <p:nvPr/>
        </p:nvGraphicFramePr>
        <p:xfrm>
          <a:off x="2438400" y="762000"/>
          <a:ext cx="3276600" cy="430213"/>
        </p:xfrm>
        <a:graphic>
          <a:graphicData uri="http://schemas.openxmlformats.org/presentationml/2006/ole">
            <mc:AlternateContent xmlns:mc="http://schemas.openxmlformats.org/markup-compatibility/2006">
              <mc:Choice xmlns:v="urn:schemas-microsoft-com:vml" Requires="v">
                <p:oleObj spid="_x0000_s7531" name="Equation" r:id="rId5" imgW="41757600" imgH="5486400" progId="Equation.DSMT4">
                  <p:embed/>
                </p:oleObj>
              </mc:Choice>
              <mc:Fallback>
                <p:oleObj name="Equation" r:id="rId5" imgW="41757600" imgH="5486400" progId="Equation.DSMT4">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762000"/>
                        <a:ext cx="32766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2"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3" name="Rectangle 3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4" name="Rectangle 3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5"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352" name="Object 184"/>
          <p:cNvGraphicFramePr>
            <a:graphicFrameLocks noChangeAspect="1"/>
          </p:cNvGraphicFramePr>
          <p:nvPr/>
        </p:nvGraphicFramePr>
        <p:xfrm>
          <a:off x="2743200" y="228600"/>
          <a:ext cx="996950" cy="352425"/>
        </p:xfrm>
        <a:graphic>
          <a:graphicData uri="http://schemas.openxmlformats.org/presentationml/2006/ole">
            <mc:AlternateContent xmlns:mc="http://schemas.openxmlformats.org/markup-compatibility/2006">
              <mc:Choice xmlns:v="urn:schemas-microsoft-com:vml" Requires="v">
                <p:oleObj spid="_x0000_s7532" name="Equation" r:id="rId7" imgW="16154400" imgH="5791200" progId="Equation.DSMT4">
                  <p:embed/>
                </p:oleObj>
              </mc:Choice>
              <mc:Fallback>
                <p:oleObj name="Equation" r:id="rId7" imgW="16154400" imgH="5791200" progId="Equation.DSMT4">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8600"/>
                        <a:ext cx="9969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3" name="Object 185"/>
          <p:cNvGraphicFramePr>
            <a:graphicFrameLocks noChangeAspect="1"/>
          </p:cNvGraphicFramePr>
          <p:nvPr/>
        </p:nvGraphicFramePr>
        <p:xfrm>
          <a:off x="4419600" y="228600"/>
          <a:ext cx="2206625" cy="471488"/>
        </p:xfrm>
        <a:graphic>
          <a:graphicData uri="http://schemas.openxmlformats.org/presentationml/2006/ole">
            <mc:AlternateContent xmlns:mc="http://schemas.openxmlformats.org/markup-compatibility/2006">
              <mc:Choice xmlns:v="urn:schemas-microsoft-com:vml" Requires="v">
                <p:oleObj spid="_x0000_s7533" name="Equation" r:id="rId9" imgW="25603200" imgH="5486400" progId="Equation.DSMT4">
                  <p:embed/>
                </p:oleObj>
              </mc:Choice>
              <mc:Fallback>
                <p:oleObj name="Equation" r:id="rId9" imgW="25603200" imgH="5486400" progId="Equation.DSMT4">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28600"/>
                        <a:ext cx="2206625"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4" name="Object 186"/>
          <p:cNvGraphicFramePr>
            <a:graphicFrameLocks noChangeAspect="1"/>
          </p:cNvGraphicFramePr>
          <p:nvPr/>
        </p:nvGraphicFramePr>
        <p:xfrm>
          <a:off x="900113" y="1412875"/>
          <a:ext cx="4419600" cy="684213"/>
        </p:xfrm>
        <a:graphic>
          <a:graphicData uri="http://schemas.openxmlformats.org/presentationml/2006/ole">
            <mc:AlternateContent xmlns:mc="http://schemas.openxmlformats.org/markup-compatibility/2006">
              <mc:Choice xmlns:v="urn:schemas-microsoft-com:vml" Requires="v">
                <p:oleObj spid="_x0000_s7534" name="Equation" r:id="rId11" imgW="60655200" imgH="9448800" progId="Equation.DSMT4">
                  <p:embed/>
                </p:oleObj>
              </mc:Choice>
              <mc:Fallback>
                <p:oleObj name="Equation" r:id="rId11" imgW="60655200" imgH="9448800" progId="Equation.DSMT4">
                  <p:embed/>
                  <p:pic>
                    <p:nvPicPr>
                      <p:cNvPr id="0" name="Picture 1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1412875"/>
                        <a:ext cx="44196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5" name="Object 187"/>
          <p:cNvGraphicFramePr>
            <a:graphicFrameLocks noChangeAspect="1"/>
          </p:cNvGraphicFramePr>
          <p:nvPr/>
        </p:nvGraphicFramePr>
        <p:xfrm>
          <a:off x="755650" y="2349500"/>
          <a:ext cx="4572000" cy="676275"/>
        </p:xfrm>
        <a:graphic>
          <a:graphicData uri="http://schemas.openxmlformats.org/presentationml/2006/ole">
            <mc:AlternateContent xmlns:mc="http://schemas.openxmlformats.org/markup-compatibility/2006">
              <mc:Choice xmlns:v="urn:schemas-microsoft-com:vml" Requires="v">
                <p:oleObj spid="_x0000_s7535" name="Equation" r:id="rId13" imgW="63398400" imgH="9448800" progId="Equation.DSMT4">
                  <p:embed/>
                </p:oleObj>
              </mc:Choice>
              <mc:Fallback>
                <p:oleObj name="Equation" r:id="rId13" imgW="63398400" imgH="9448800" progId="Equation.DSMT4">
                  <p:embed/>
                  <p:pic>
                    <p:nvPicPr>
                      <p:cNvPr id="0" name="Picture 1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50" y="2349500"/>
                        <a:ext cx="457200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6" name="Object 188"/>
          <p:cNvGraphicFramePr>
            <a:graphicFrameLocks noChangeAspect="1"/>
          </p:cNvGraphicFramePr>
          <p:nvPr/>
        </p:nvGraphicFramePr>
        <p:xfrm>
          <a:off x="762000" y="3276600"/>
          <a:ext cx="2057400" cy="681038"/>
        </p:xfrm>
        <a:graphic>
          <a:graphicData uri="http://schemas.openxmlformats.org/presentationml/2006/ole">
            <mc:AlternateContent xmlns:mc="http://schemas.openxmlformats.org/markup-compatibility/2006">
              <mc:Choice xmlns:v="urn:schemas-microsoft-com:vml" Requires="v">
                <p:oleObj spid="_x0000_s7536" name="Equation" r:id="rId15" imgW="33832800" imgH="11277600" progId="Equation.DSMT4">
                  <p:embed/>
                </p:oleObj>
              </mc:Choice>
              <mc:Fallback>
                <p:oleObj name="Equation" r:id="rId15" imgW="33832800" imgH="11277600" progId="Equation.DSMT4">
                  <p:embed/>
                  <p:pic>
                    <p:nvPicPr>
                      <p:cNvPr id="0" name="Picture 1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 y="3276600"/>
                        <a:ext cx="20574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7" name="Object 189"/>
          <p:cNvGraphicFramePr>
            <a:graphicFrameLocks noChangeAspect="1"/>
          </p:cNvGraphicFramePr>
          <p:nvPr/>
        </p:nvGraphicFramePr>
        <p:xfrm>
          <a:off x="3200400" y="3200400"/>
          <a:ext cx="1905000" cy="715963"/>
        </p:xfrm>
        <a:graphic>
          <a:graphicData uri="http://schemas.openxmlformats.org/presentationml/2006/ole">
            <mc:AlternateContent xmlns:mc="http://schemas.openxmlformats.org/markup-compatibility/2006">
              <mc:Choice xmlns:v="urn:schemas-microsoft-com:vml" Requires="v">
                <p:oleObj spid="_x0000_s7537" name="Equation" r:id="rId17" imgW="28651200" imgH="10668000" progId="Equation.DSMT4">
                  <p:embed/>
                </p:oleObj>
              </mc:Choice>
              <mc:Fallback>
                <p:oleObj name="Equation" r:id="rId17" imgW="28651200" imgH="10668000" progId="Equation.DSMT4">
                  <p:embed/>
                  <p:pic>
                    <p:nvPicPr>
                      <p:cNvPr id="0" name="Picture 1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0400" y="3200400"/>
                        <a:ext cx="19050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8" name="Object 190"/>
          <p:cNvGraphicFramePr>
            <a:graphicFrameLocks noChangeAspect="1"/>
          </p:cNvGraphicFramePr>
          <p:nvPr/>
        </p:nvGraphicFramePr>
        <p:xfrm>
          <a:off x="609600" y="4191000"/>
          <a:ext cx="2057400" cy="439738"/>
        </p:xfrm>
        <a:graphic>
          <a:graphicData uri="http://schemas.openxmlformats.org/presentationml/2006/ole">
            <mc:AlternateContent xmlns:mc="http://schemas.openxmlformats.org/markup-compatibility/2006">
              <mc:Choice xmlns:v="urn:schemas-microsoft-com:vml" Requires="v">
                <p:oleObj spid="_x0000_s7538" name="Equation" r:id="rId19" imgW="26822400" imgH="5791200" progId="Equation.DSMT4">
                  <p:embed/>
                </p:oleObj>
              </mc:Choice>
              <mc:Fallback>
                <p:oleObj name="Equation" r:id="rId19" imgW="26822400" imgH="5791200" progId="Equation.DSMT4">
                  <p:embed/>
                  <p:pic>
                    <p:nvPicPr>
                      <p:cNvPr id="0" name="Picture 1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4191000"/>
                        <a:ext cx="20574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9" name="Object 191"/>
          <p:cNvGraphicFramePr>
            <a:graphicFrameLocks noChangeAspect="1"/>
          </p:cNvGraphicFramePr>
          <p:nvPr/>
        </p:nvGraphicFramePr>
        <p:xfrm>
          <a:off x="3200400" y="4191000"/>
          <a:ext cx="1600200" cy="436563"/>
        </p:xfrm>
        <a:graphic>
          <a:graphicData uri="http://schemas.openxmlformats.org/presentationml/2006/ole">
            <mc:AlternateContent xmlns:mc="http://schemas.openxmlformats.org/markup-compatibility/2006">
              <mc:Choice xmlns:v="urn:schemas-microsoft-com:vml" Requires="v">
                <p:oleObj spid="_x0000_s7539" name="Equation" r:id="rId21" imgW="20116800" imgH="5486400" progId="Equation.DSMT4">
                  <p:embed/>
                </p:oleObj>
              </mc:Choice>
              <mc:Fallback>
                <p:oleObj name="Equation" r:id="rId21" imgW="20116800" imgH="5486400" progId="Equation.DSMT4">
                  <p:embed/>
                  <p:pic>
                    <p:nvPicPr>
                      <p:cNvPr id="0" name="Picture 1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00400" y="4191000"/>
                        <a:ext cx="16002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0" name="Object 192"/>
          <p:cNvGraphicFramePr>
            <a:graphicFrameLocks noChangeAspect="1"/>
          </p:cNvGraphicFramePr>
          <p:nvPr/>
        </p:nvGraphicFramePr>
        <p:xfrm>
          <a:off x="5562600" y="1371600"/>
          <a:ext cx="2133600" cy="711200"/>
        </p:xfrm>
        <a:graphic>
          <a:graphicData uri="http://schemas.openxmlformats.org/presentationml/2006/ole">
            <mc:AlternateContent xmlns:mc="http://schemas.openxmlformats.org/markup-compatibility/2006">
              <mc:Choice xmlns:v="urn:schemas-microsoft-com:vml" Requires="v">
                <p:oleObj spid="_x0000_s7540" name="Equation" r:id="rId23" imgW="35052000" imgH="11582400" progId="Equation.DSMT4">
                  <p:embed/>
                </p:oleObj>
              </mc:Choice>
              <mc:Fallback>
                <p:oleObj name="Equation" r:id="rId23" imgW="35052000" imgH="11582400" progId="Equation.DSMT4">
                  <p:embed/>
                  <p:pic>
                    <p:nvPicPr>
                      <p:cNvPr id="0" name="Picture 19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1371600"/>
                        <a:ext cx="21336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1" name="Object 193"/>
          <p:cNvGraphicFramePr>
            <a:graphicFrameLocks noChangeAspect="1"/>
          </p:cNvGraphicFramePr>
          <p:nvPr/>
        </p:nvGraphicFramePr>
        <p:xfrm>
          <a:off x="5715000" y="2286000"/>
          <a:ext cx="2133600" cy="711200"/>
        </p:xfrm>
        <a:graphic>
          <a:graphicData uri="http://schemas.openxmlformats.org/presentationml/2006/ole">
            <mc:AlternateContent xmlns:mc="http://schemas.openxmlformats.org/markup-compatibility/2006">
              <mc:Choice xmlns:v="urn:schemas-microsoft-com:vml" Requires="v">
                <p:oleObj spid="_x0000_s7541" name="Equation" r:id="rId25" imgW="33528000" imgH="11277600" progId="Equation.DSMT4">
                  <p:embed/>
                </p:oleObj>
              </mc:Choice>
              <mc:Fallback>
                <p:oleObj name="Equation" r:id="rId25" imgW="33528000" imgH="11277600" progId="Equation.DSMT4">
                  <p:embed/>
                  <p:pic>
                    <p:nvPicPr>
                      <p:cNvPr id="0" name="Picture 19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15000" y="2286000"/>
                        <a:ext cx="21336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2" name="Object 194"/>
          <p:cNvGraphicFramePr>
            <a:graphicFrameLocks noChangeAspect="1"/>
          </p:cNvGraphicFramePr>
          <p:nvPr/>
        </p:nvGraphicFramePr>
        <p:xfrm>
          <a:off x="5791200" y="3276600"/>
          <a:ext cx="2057400" cy="738188"/>
        </p:xfrm>
        <a:graphic>
          <a:graphicData uri="http://schemas.openxmlformats.org/presentationml/2006/ole">
            <mc:AlternateContent xmlns:mc="http://schemas.openxmlformats.org/markup-compatibility/2006">
              <mc:Choice xmlns:v="urn:schemas-microsoft-com:vml" Requires="v">
                <p:oleObj spid="_x0000_s7542" name="Equation" r:id="rId27" imgW="29870400" imgH="10668000" progId="Equation.DSMT4">
                  <p:embed/>
                </p:oleObj>
              </mc:Choice>
              <mc:Fallback>
                <p:oleObj name="Equation" r:id="rId27" imgW="29870400" imgH="10668000" progId="Equation.DSMT4">
                  <p:embed/>
                  <p:pic>
                    <p:nvPicPr>
                      <p:cNvPr id="0" name="Picture 19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91200" y="3276600"/>
                        <a:ext cx="2057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3" name="Object 195"/>
          <p:cNvGraphicFramePr>
            <a:graphicFrameLocks noChangeAspect="1"/>
          </p:cNvGraphicFramePr>
          <p:nvPr/>
        </p:nvGraphicFramePr>
        <p:xfrm>
          <a:off x="4953000" y="4038600"/>
          <a:ext cx="1447800" cy="738188"/>
        </p:xfrm>
        <a:graphic>
          <a:graphicData uri="http://schemas.openxmlformats.org/presentationml/2006/ole">
            <mc:AlternateContent xmlns:mc="http://schemas.openxmlformats.org/markup-compatibility/2006">
              <mc:Choice xmlns:v="urn:schemas-microsoft-com:vml" Requires="v">
                <p:oleObj spid="_x0000_s7543" name="Equation" r:id="rId29" imgW="22860000" imgH="11582400" progId="Equation.DSMT4">
                  <p:embed/>
                </p:oleObj>
              </mc:Choice>
              <mc:Fallback>
                <p:oleObj name="Equation" r:id="rId29" imgW="22860000" imgH="11582400" progId="Equation.DSMT4">
                  <p:embed/>
                  <p:pic>
                    <p:nvPicPr>
                      <p:cNvPr id="0" name="Picture 19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53000" y="4038600"/>
                        <a:ext cx="14478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4" name="Object 196"/>
          <p:cNvGraphicFramePr>
            <a:graphicFrameLocks noChangeAspect="1"/>
          </p:cNvGraphicFramePr>
          <p:nvPr/>
        </p:nvGraphicFramePr>
        <p:xfrm>
          <a:off x="6781800" y="4114800"/>
          <a:ext cx="1752600" cy="647700"/>
        </p:xfrm>
        <a:graphic>
          <a:graphicData uri="http://schemas.openxmlformats.org/presentationml/2006/ole">
            <mc:AlternateContent xmlns:mc="http://schemas.openxmlformats.org/markup-compatibility/2006">
              <mc:Choice xmlns:v="urn:schemas-microsoft-com:vml" Requires="v">
                <p:oleObj spid="_x0000_s7544" name="Equation" r:id="rId31" imgW="27127200" imgH="10058400" progId="Equation.DSMT4">
                  <p:embed/>
                </p:oleObj>
              </mc:Choice>
              <mc:Fallback>
                <p:oleObj name="Equation" r:id="rId31" imgW="27127200" imgH="10058400" progId="Equation.DSMT4">
                  <p:embed/>
                  <p:pic>
                    <p:nvPicPr>
                      <p:cNvPr id="0" name="Picture 19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81800" y="4114800"/>
                        <a:ext cx="1752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5" name="Object 197"/>
          <p:cNvGraphicFramePr>
            <a:graphicFrameLocks noChangeAspect="1"/>
          </p:cNvGraphicFramePr>
          <p:nvPr/>
        </p:nvGraphicFramePr>
        <p:xfrm>
          <a:off x="990600" y="4724400"/>
          <a:ext cx="8153400" cy="790575"/>
        </p:xfrm>
        <a:graphic>
          <a:graphicData uri="http://schemas.openxmlformats.org/presentationml/2006/ole">
            <mc:AlternateContent xmlns:mc="http://schemas.openxmlformats.org/markup-compatibility/2006">
              <mc:Choice xmlns:v="urn:schemas-microsoft-com:vml" Requires="v">
                <p:oleObj spid="_x0000_s7545" name="Equation" r:id="rId33" imgW="106070400" imgH="10363200" progId="Equation.DSMT4">
                  <p:embed/>
                </p:oleObj>
              </mc:Choice>
              <mc:Fallback>
                <p:oleObj name="Equation" r:id="rId33" imgW="106070400" imgH="10363200" progId="Equation.DSMT4">
                  <p:embed/>
                  <p:pic>
                    <p:nvPicPr>
                      <p:cNvPr id="0" name="Picture 19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90600" y="4724400"/>
                        <a:ext cx="81534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6" name="Object 198"/>
          <p:cNvGraphicFramePr>
            <a:graphicFrameLocks noChangeAspect="1"/>
          </p:cNvGraphicFramePr>
          <p:nvPr/>
        </p:nvGraphicFramePr>
        <p:xfrm>
          <a:off x="971550" y="5373688"/>
          <a:ext cx="4572000" cy="1219200"/>
        </p:xfrm>
        <a:graphic>
          <a:graphicData uri="http://schemas.openxmlformats.org/presentationml/2006/ole">
            <mc:AlternateContent xmlns:mc="http://schemas.openxmlformats.org/markup-compatibility/2006">
              <mc:Choice xmlns:v="urn:schemas-microsoft-com:vml" Requires="v">
                <p:oleObj spid="_x0000_s7546" name="Equation" r:id="rId35" imgW="59131200" imgH="15849600" progId="Equation.DSMT4">
                  <p:embed/>
                </p:oleObj>
              </mc:Choice>
              <mc:Fallback>
                <p:oleObj name="Equation" r:id="rId35" imgW="59131200" imgH="15849600" progId="Equation.DSMT4">
                  <p:embed/>
                  <p:pic>
                    <p:nvPicPr>
                      <p:cNvPr id="0" name="Picture 19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71550" y="5373688"/>
                        <a:ext cx="4572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7" name="Object 199"/>
          <p:cNvGraphicFramePr>
            <a:graphicFrameLocks noChangeAspect="1"/>
          </p:cNvGraphicFramePr>
          <p:nvPr/>
        </p:nvGraphicFramePr>
        <p:xfrm>
          <a:off x="971550" y="6308725"/>
          <a:ext cx="1219200" cy="265113"/>
        </p:xfrm>
        <a:graphic>
          <a:graphicData uri="http://schemas.openxmlformats.org/presentationml/2006/ole">
            <mc:AlternateContent xmlns:mc="http://schemas.openxmlformats.org/markup-compatibility/2006">
              <mc:Choice xmlns:v="urn:schemas-microsoft-com:vml" Requires="v">
                <p:oleObj spid="_x0000_s7547" name="Equation" r:id="rId37" imgW="26212800" imgH="5791200" progId="Equation.DSMT4">
                  <p:embed/>
                </p:oleObj>
              </mc:Choice>
              <mc:Fallback>
                <p:oleObj name="Equation" r:id="rId37" imgW="26212800" imgH="5791200" progId="Equation.DSMT4">
                  <p:embed/>
                  <p:pic>
                    <p:nvPicPr>
                      <p:cNvPr id="0" name="Picture 19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71550" y="6308725"/>
                        <a:ext cx="1219200"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8493B872-B354-4AD6-ABC2-E2911387E100}" type="slidenum">
              <a:rPr lang="ru-RU" smtClean="0"/>
              <a:pPr>
                <a:defRPr/>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9" name="Rectangle 2"/>
          <p:cNvSpPr>
            <a:spLocks noGrp="1" noChangeArrowheads="1"/>
          </p:cNvSpPr>
          <p:nvPr>
            <p:ph type="title" idx="4294967295"/>
          </p:nvPr>
        </p:nvSpPr>
        <p:spPr>
          <a:xfrm>
            <a:off x="457200" y="0"/>
            <a:ext cx="8229600" cy="1143000"/>
          </a:xfrm>
        </p:spPr>
        <p:txBody>
          <a:bodyPr/>
          <a:lstStyle/>
          <a:p>
            <a:r>
              <a:rPr lang="en-US" sz="2400" b="1">
                <a:solidFill>
                  <a:srgbClr val="0000FF"/>
                </a:solidFill>
                <a:latin typeface="Monotype Corsiva" pitchFamily="66" charset="0"/>
              </a:rPr>
              <a:t>3</a:t>
            </a:r>
            <a:r>
              <a:rPr lang="ru-RU" sz="2400" b="1">
                <a:solidFill>
                  <a:srgbClr val="0000FF"/>
                </a:solidFill>
                <a:latin typeface="Monotype Corsiva" pitchFamily="66" charset="0"/>
              </a:rPr>
              <a:t>.</a:t>
            </a:r>
            <a:r>
              <a:rPr lang="en-US" sz="2400" b="1">
                <a:solidFill>
                  <a:srgbClr val="0000FF"/>
                </a:solidFill>
                <a:latin typeface="Monotype Corsiva" pitchFamily="66" charset="0"/>
              </a:rPr>
              <a:t>THE HYDRODYNAMIC STAGE</a:t>
            </a:r>
            <a:endParaRPr lang="ru-RU" sz="2400" b="1">
              <a:solidFill>
                <a:srgbClr val="0000FF"/>
              </a:solidFill>
              <a:latin typeface="Monotype Corsiva" pitchFamily="66" charset="0"/>
            </a:endParaRPr>
          </a:p>
        </p:txBody>
      </p:sp>
      <p:sp>
        <p:nvSpPr>
          <p:cNvPr id="29711" name="Rectangle 3"/>
          <p:cNvSpPr>
            <a:spLocks noGrp="1" noChangeArrowheads="1"/>
          </p:cNvSpPr>
          <p:nvPr>
            <p:ph type="body" idx="4294967295"/>
          </p:nvPr>
        </p:nvSpPr>
        <p:spPr>
          <a:xfrm>
            <a:off x="611188" y="866775"/>
            <a:ext cx="8362950" cy="4906963"/>
          </a:xfrm>
        </p:spPr>
        <p:txBody>
          <a:bodyPr/>
          <a:lstStyle/>
          <a:p>
            <a:pPr algn="just">
              <a:lnSpc>
                <a:spcPct val="80000"/>
              </a:lnSpc>
              <a:defRPr/>
            </a:pPr>
            <a:endParaRPr lang="ru-RU" sz="1800" dirty="0"/>
          </a:p>
          <a:p>
            <a:pPr marL="0" indent="0" algn="just">
              <a:lnSpc>
                <a:spcPct val="80000"/>
              </a:lnSpc>
              <a:buFont typeface="Arial" charset="0"/>
              <a:buNone/>
              <a:defRPr/>
            </a:pPr>
            <a:r>
              <a:rPr lang="ru-RU" sz="2000" i="1" dirty="0" err="1">
                <a:solidFill>
                  <a:srgbClr val="0000FF"/>
                </a:solidFill>
              </a:rPr>
              <a:t>After</a:t>
            </a:r>
            <a:r>
              <a:rPr lang="ru-RU" sz="2000" i="1" dirty="0">
                <a:solidFill>
                  <a:srgbClr val="0000FF"/>
                </a:solidFill>
              </a:rPr>
              <a:t> </a:t>
            </a:r>
            <a:r>
              <a:rPr lang="ru-RU" sz="2000" i="1" dirty="0" err="1">
                <a:solidFill>
                  <a:srgbClr val="0000FF"/>
                </a:solidFill>
              </a:rPr>
              <a:t>selecting</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region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local</a:t>
            </a:r>
            <a:r>
              <a:rPr lang="ru-RU" sz="2000" i="1" dirty="0">
                <a:solidFill>
                  <a:srgbClr val="0000FF"/>
                </a:solidFill>
              </a:rPr>
              <a:t> </a:t>
            </a:r>
            <a:r>
              <a:rPr lang="ru-RU" sz="2000" i="1" dirty="0" err="1">
                <a:solidFill>
                  <a:srgbClr val="0000FF"/>
                </a:solidFill>
              </a:rPr>
              <a:t>heating</a:t>
            </a:r>
            <a:r>
              <a:rPr lang="ru-RU" sz="2000" i="1" dirty="0">
                <a:solidFill>
                  <a:srgbClr val="0000FF"/>
                </a:solidFill>
              </a:rPr>
              <a:t>, </a:t>
            </a:r>
            <a:r>
              <a:rPr lang="ru-RU" sz="2000" i="1" dirty="0" err="1">
                <a:solidFill>
                  <a:srgbClr val="FF0066"/>
                </a:solidFill>
              </a:rPr>
              <a:t>hot</a:t>
            </a:r>
            <a:r>
              <a:rPr lang="ru-RU" sz="2000" i="1" dirty="0">
                <a:solidFill>
                  <a:srgbClr val="FF0066"/>
                </a:solidFill>
              </a:rPr>
              <a:t> </a:t>
            </a:r>
            <a:r>
              <a:rPr lang="ru-RU" sz="2000" i="1" dirty="0" err="1">
                <a:solidFill>
                  <a:srgbClr val="FF0066"/>
                </a:solidFill>
              </a:rPr>
              <a:t>spot</a:t>
            </a:r>
            <a:r>
              <a:rPr lang="ru-RU" sz="2000" i="1" dirty="0">
                <a:solidFill>
                  <a:srgbClr val="FF0066"/>
                </a:solidFill>
              </a:rPr>
              <a:t> - </a:t>
            </a:r>
            <a:r>
              <a:rPr lang="ru-RU" sz="2000" i="1" dirty="0" err="1">
                <a:solidFill>
                  <a:srgbClr val="FF0066"/>
                </a:solidFill>
              </a:rPr>
              <a:t>the</a:t>
            </a:r>
            <a:r>
              <a:rPr lang="ru-RU" sz="2000" i="1" dirty="0">
                <a:solidFill>
                  <a:srgbClr val="FF0066"/>
                </a:solidFill>
              </a:rPr>
              <a:t> </a:t>
            </a:r>
            <a:r>
              <a:rPr lang="ru-RU" sz="2000" i="1" dirty="0" err="1">
                <a:solidFill>
                  <a:srgbClr val="FF0066"/>
                </a:solidFill>
              </a:rPr>
              <a:t>overlap</a:t>
            </a:r>
            <a:r>
              <a:rPr lang="ru-RU" sz="2000" i="1" dirty="0">
                <a:solidFill>
                  <a:srgbClr val="FF0066"/>
                </a:solidFill>
              </a:rPr>
              <a:t> </a:t>
            </a:r>
            <a:r>
              <a:rPr lang="ru-RU" sz="2000" i="1" dirty="0" err="1">
                <a:solidFill>
                  <a:srgbClr val="FF0066"/>
                </a:solidFill>
              </a:rPr>
              <a:t>region</a:t>
            </a:r>
            <a:r>
              <a:rPr lang="ru-RU" sz="2000" i="1" dirty="0">
                <a:solidFill>
                  <a:srgbClr val="FF0066"/>
                </a:solidFill>
              </a:rPr>
              <a:t> </a:t>
            </a:r>
            <a:r>
              <a:rPr lang="ru-RU" sz="2000" i="1" dirty="0" err="1">
                <a:solidFill>
                  <a:srgbClr val="FF0066"/>
                </a:solidFill>
              </a:rPr>
              <a:t>of</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colliding</a:t>
            </a:r>
            <a:r>
              <a:rPr lang="ru-RU" sz="2000" i="1" dirty="0">
                <a:solidFill>
                  <a:srgbClr val="FF0066"/>
                </a:solidFill>
              </a:rPr>
              <a:t> </a:t>
            </a:r>
            <a:r>
              <a:rPr lang="ru-RU" sz="2000" i="1" dirty="0" err="1">
                <a:solidFill>
                  <a:srgbClr val="FF0066"/>
                </a:solidFill>
              </a:rPr>
              <a:t>nuclei</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analyze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stages</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compression</a:t>
            </a:r>
            <a:r>
              <a:rPr lang="ru-RU" sz="2000" i="1" dirty="0">
                <a:solidFill>
                  <a:srgbClr val="0000FF"/>
                </a:solidFill>
              </a:rPr>
              <a:t>, </a:t>
            </a:r>
            <a:r>
              <a:rPr lang="ru-RU" sz="2000" i="1" dirty="0" err="1">
                <a:solidFill>
                  <a:srgbClr val="0000FF"/>
                </a:solidFill>
              </a:rPr>
              <a:t>expansion</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matter</a:t>
            </a:r>
            <a:r>
              <a:rPr lang="ru-RU" sz="2000" i="1" dirty="0">
                <a:solidFill>
                  <a:srgbClr val="0000FF"/>
                </a:solidFill>
              </a:rPr>
              <a:t> </a:t>
            </a:r>
            <a:r>
              <a:rPr lang="ru-RU" sz="2000" i="1" dirty="0" err="1">
                <a:solidFill>
                  <a:srgbClr val="0000FF"/>
                </a:solidFill>
              </a:rPr>
              <a:t>during</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collision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heavy</a:t>
            </a:r>
            <a:r>
              <a:rPr lang="ru-RU" sz="2000" i="1" dirty="0">
                <a:solidFill>
                  <a:srgbClr val="0000FF"/>
                </a:solidFill>
              </a:rPr>
              <a:t> </a:t>
            </a:r>
            <a:r>
              <a:rPr lang="ru-RU" sz="2000" i="1" dirty="0" err="1">
                <a:solidFill>
                  <a:srgbClr val="0000FF"/>
                </a:solidFill>
              </a:rPr>
              <a:t>ions</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compression</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a:solidFill>
                  <a:srgbClr val="FF0066"/>
                </a:solidFill>
              </a:rPr>
              <a:t>a </a:t>
            </a:r>
            <a:r>
              <a:rPr lang="ru-RU" sz="2000" i="1" dirty="0" err="1">
                <a:solidFill>
                  <a:srgbClr val="FF0066"/>
                </a:solidFill>
              </a:rPr>
              <a:t>collisionless</a:t>
            </a:r>
            <a:r>
              <a:rPr lang="ru-RU" sz="2000" i="1" dirty="0">
                <a:solidFill>
                  <a:srgbClr val="FF0066"/>
                </a:solidFill>
              </a:rPr>
              <a:t> </a:t>
            </a:r>
            <a:r>
              <a:rPr lang="ru-RU" sz="2000" i="1" dirty="0" err="1">
                <a:solidFill>
                  <a:srgbClr val="FF0066"/>
                </a:solidFill>
              </a:rPr>
              <a:t>shock</a:t>
            </a:r>
            <a:r>
              <a:rPr lang="ru-RU" sz="2000" i="1" dirty="0">
                <a:solidFill>
                  <a:srgbClr val="FF0066"/>
                </a:solidFill>
              </a:rPr>
              <a:t> </a:t>
            </a:r>
            <a:r>
              <a:rPr lang="ru-RU" sz="2000" i="1" dirty="0" err="1">
                <a:solidFill>
                  <a:srgbClr val="FF0066"/>
                </a:solidFill>
              </a:rPr>
              <a:t>wave</a:t>
            </a:r>
            <a:r>
              <a:rPr lang="ru-RU" sz="2000" i="1" dirty="0">
                <a:solidFill>
                  <a:srgbClr val="0000FF"/>
                </a:solidFill>
              </a:rPr>
              <a:t> </a:t>
            </a:r>
            <a:r>
              <a:rPr lang="ru-RU" sz="2000" i="1" dirty="0" err="1">
                <a:solidFill>
                  <a:srgbClr val="0000FF"/>
                </a:solidFill>
              </a:rPr>
              <a:t>with</a:t>
            </a:r>
            <a:r>
              <a:rPr lang="ru-RU" sz="2000" i="1" dirty="0">
                <a:solidFill>
                  <a:srgbClr val="0000FF"/>
                </a:solidFill>
              </a:rPr>
              <a:t> a </a:t>
            </a:r>
            <a:r>
              <a:rPr lang="ru-RU" sz="2000" i="1" dirty="0" err="1">
                <a:solidFill>
                  <a:srgbClr val="FF0066"/>
                </a:solidFill>
              </a:rPr>
              <a:t>changing</a:t>
            </a:r>
            <a:r>
              <a:rPr lang="ru-RU" sz="2000" i="1" dirty="0">
                <a:solidFill>
                  <a:srgbClr val="FF0066"/>
                </a:solidFill>
              </a:rPr>
              <a:t> </a:t>
            </a:r>
            <a:r>
              <a:rPr lang="ru-RU" sz="2000" i="1" dirty="0" err="1">
                <a:solidFill>
                  <a:srgbClr val="FF0066"/>
                </a:solidFill>
              </a:rPr>
              <a:t>front</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formed</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expansion</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err="1">
                <a:solidFill>
                  <a:srgbClr val="0000FF"/>
                </a:solidFill>
              </a:rPr>
              <a:t>when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shock</a:t>
            </a:r>
            <a:r>
              <a:rPr lang="ru-RU" sz="2000" i="1" dirty="0">
                <a:solidFill>
                  <a:srgbClr val="0000FF"/>
                </a:solidFill>
              </a:rPr>
              <a:t> </a:t>
            </a:r>
            <a:r>
              <a:rPr lang="ru-RU" sz="2000" i="1" dirty="0" err="1">
                <a:solidFill>
                  <a:srgbClr val="0000FF"/>
                </a:solidFill>
              </a:rPr>
              <a:t>wave</a:t>
            </a:r>
            <a:r>
              <a:rPr lang="ru-RU" sz="2000" i="1" dirty="0">
                <a:solidFill>
                  <a:srgbClr val="0000FF"/>
                </a:solidFill>
              </a:rPr>
              <a:t> </a:t>
            </a:r>
            <a:r>
              <a:rPr lang="ru-RU" sz="2000" i="1" dirty="0" err="1">
                <a:solidFill>
                  <a:srgbClr val="0000FF"/>
                </a:solidFill>
              </a:rPr>
              <a:t>reaches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boundaries</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hot</a:t>
            </a:r>
            <a:r>
              <a:rPr lang="ru-RU" sz="2000" i="1" dirty="0">
                <a:solidFill>
                  <a:srgbClr val="0000FF"/>
                </a:solidFill>
              </a:rPr>
              <a:t> </a:t>
            </a:r>
            <a:r>
              <a:rPr lang="ru-RU" sz="2000" i="1" dirty="0" err="1">
                <a:solidFill>
                  <a:srgbClr val="0000FF"/>
                </a:solidFill>
              </a:rPr>
              <a:t>spot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initially</a:t>
            </a:r>
            <a:r>
              <a:rPr lang="ru-RU" sz="2000" i="1" dirty="0">
                <a:solidFill>
                  <a:srgbClr val="0000FF"/>
                </a:solidFill>
              </a:rPr>
              <a:t> </a:t>
            </a:r>
            <a:r>
              <a:rPr lang="ru-RU" sz="2000" i="1" dirty="0" err="1">
                <a:solidFill>
                  <a:srgbClr val="0000FF"/>
                </a:solidFill>
              </a:rPr>
              <a:t>compressed</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expanded</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describe</a:t>
            </a:r>
            <a:r>
              <a:rPr lang="ru-RU" sz="2000" i="1" dirty="0">
                <a:solidFill>
                  <a:srgbClr val="0000FF"/>
                </a:solidFill>
              </a:rPr>
              <a:t> </a:t>
            </a:r>
            <a:r>
              <a:rPr lang="ru-RU" sz="2000" i="1" dirty="0" err="1">
                <a:solidFill>
                  <a:srgbClr val="0000FF"/>
                </a:solidFill>
              </a:rPr>
              <a:t>it</a:t>
            </a:r>
            <a:r>
              <a:rPr lang="ru-RU" sz="2000" i="1" dirty="0">
                <a:solidFill>
                  <a:srgbClr val="0000FF"/>
                </a:solidFill>
              </a:rPr>
              <a:t> </a:t>
            </a:r>
            <a:r>
              <a:rPr lang="ru-RU" sz="2000" i="1" dirty="0" err="1">
                <a:solidFill>
                  <a:srgbClr val="0000FF"/>
                </a:solidFill>
              </a:rPr>
              <a:t>in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relaxation</a:t>
            </a:r>
            <a:r>
              <a:rPr lang="ru-RU" sz="2000" i="1" dirty="0">
                <a:solidFill>
                  <a:srgbClr val="0000FF"/>
                </a:solidFill>
              </a:rPr>
              <a:t> </a:t>
            </a:r>
            <a:r>
              <a:rPr lang="ru-RU" sz="2000" i="1" dirty="0" err="1">
                <a:solidFill>
                  <a:srgbClr val="0000FF"/>
                </a:solidFill>
              </a:rPr>
              <a:t>approximation</a:t>
            </a:r>
            <a:r>
              <a:rPr lang="ru-RU" sz="2000" i="1" dirty="0">
                <a:solidFill>
                  <a:srgbClr val="0000FF"/>
                </a:solidFill>
              </a:rPr>
              <a:t> </a:t>
            </a:r>
            <a:r>
              <a:rPr lang="ru-RU" sz="2000" i="1" dirty="0" err="1">
                <a:solidFill>
                  <a:srgbClr val="0000FF"/>
                </a:solidFill>
              </a:rPr>
              <a:t>taking</a:t>
            </a:r>
            <a:r>
              <a:rPr lang="ru-RU" sz="2000" i="1" dirty="0">
                <a:solidFill>
                  <a:srgbClr val="0000FF"/>
                </a:solidFill>
              </a:rPr>
              <a:t> </a:t>
            </a:r>
            <a:r>
              <a:rPr lang="ru-RU" sz="2000" i="1" dirty="0" err="1">
                <a:solidFill>
                  <a:srgbClr val="0000FF"/>
                </a:solidFill>
              </a:rPr>
              <a:t>into</a:t>
            </a:r>
            <a:r>
              <a:rPr lang="ru-RU" sz="2000" i="1" dirty="0">
                <a:solidFill>
                  <a:srgbClr val="0000FF"/>
                </a:solidFill>
              </a:rPr>
              <a:t> </a:t>
            </a:r>
            <a:r>
              <a:rPr lang="ru-RU" sz="2000" i="1" dirty="0" err="1">
                <a:solidFill>
                  <a:srgbClr val="0000FF"/>
                </a:solidFill>
              </a:rPr>
              <a:t>account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nuclear</a:t>
            </a:r>
            <a:r>
              <a:rPr lang="ru-RU" sz="2000" i="1" dirty="0">
                <a:solidFill>
                  <a:srgbClr val="FF0066"/>
                </a:solidFill>
              </a:rPr>
              <a:t> </a:t>
            </a:r>
            <a:r>
              <a:rPr lang="ru-RU" sz="2000" i="1" dirty="0" err="1">
                <a:solidFill>
                  <a:srgbClr val="FF0066"/>
                </a:solidFill>
              </a:rPr>
              <a:t>viscosity</a:t>
            </a:r>
            <a:r>
              <a:rPr lang="ru-RU" sz="2000" i="1" dirty="0">
                <a:solidFill>
                  <a:srgbClr val="0000FF"/>
                </a:solidFill>
              </a:rPr>
              <a:t>. </a:t>
            </a:r>
            <a:r>
              <a:rPr lang="ru-RU" sz="2000" i="1" dirty="0" err="1">
                <a:solidFill>
                  <a:srgbClr val="0000FF"/>
                </a:solidFill>
              </a:rPr>
              <a:t>As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relaxation</a:t>
            </a:r>
            <a:r>
              <a:rPr lang="ru-RU" sz="2000" i="1" dirty="0">
                <a:solidFill>
                  <a:srgbClr val="0000FF"/>
                </a:solidFill>
              </a:rPr>
              <a:t> </a:t>
            </a:r>
            <a:r>
              <a:rPr lang="ru-RU" sz="2000" i="1" dirty="0" err="1">
                <a:solidFill>
                  <a:srgbClr val="0000FF"/>
                </a:solidFill>
              </a:rPr>
              <a:t>time</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take</a:t>
            </a:r>
            <a:r>
              <a:rPr lang="ru-RU" sz="2000" i="1" dirty="0">
                <a:solidFill>
                  <a:srgbClr val="0000FF"/>
                </a:solidFill>
              </a:rPr>
              <a:t>               , </a:t>
            </a:r>
            <a:r>
              <a:rPr lang="ru-RU" sz="2000" i="1" dirty="0" err="1">
                <a:solidFill>
                  <a:srgbClr val="0000FF"/>
                </a:solidFill>
              </a:rPr>
              <a:t>where</a:t>
            </a:r>
            <a:r>
              <a:rPr lang="ru-RU" sz="2000" i="1" dirty="0">
                <a:solidFill>
                  <a:srgbClr val="0000FF"/>
                </a:solidFill>
              </a:rPr>
              <a:t>       </a:t>
            </a:r>
            <a:r>
              <a:rPr lang="en-US"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mean</a:t>
            </a:r>
            <a:r>
              <a:rPr lang="ru-RU" sz="2000" i="1" dirty="0">
                <a:solidFill>
                  <a:srgbClr val="0000FF"/>
                </a:solidFill>
              </a:rPr>
              <a:t> </a:t>
            </a:r>
            <a:r>
              <a:rPr lang="ru-RU" sz="2000" i="1" dirty="0" err="1">
                <a:solidFill>
                  <a:srgbClr val="0000FF"/>
                </a:solidFill>
              </a:rPr>
              <a:t>free</a:t>
            </a:r>
            <a:r>
              <a:rPr lang="ru-RU" sz="2000" i="1" dirty="0">
                <a:solidFill>
                  <a:srgbClr val="0000FF"/>
                </a:solidFill>
              </a:rPr>
              <a:t> </a:t>
            </a:r>
            <a:r>
              <a:rPr lang="ru-RU" sz="2000" i="1" dirty="0" err="1">
                <a:solidFill>
                  <a:srgbClr val="0000FF"/>
                </a:solidFill>
              </a:rPr>
              <a:t>path</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total</a:t>
            </a:r>
            <a:r>
              <a:rPr lang="ru-RU" sz="2000" i="1" dirty="0">
                <a:solidFill>
                  <a:srgbClr val="0000FF"/>
                </a:solidFill>
              </a:rPr>
              <a:t> </a:t>
            </a:r>
            <a:r>
              <a:rPr lang="ru-RU" sz="2000" i="1" dirty="0" err="1">
                <a:solidFill>
                  <a:srgbClr val="0000FF"/>
                </a:solidFill>
              </a:rPr>
              <a:t>nucleon-nucleon</a:t>
            </a:r>
            <a:r>
              <a:rPr lang="ru-RU" sz="2000" i="1" dirty="0">
                <a:solidFill>
                  <a:srgbClr val="0000FF"/>
                </a:solidFill>
              </a:rPr>
              <a:t> </a:t>
            </a:r>
            <a:r>
              <a:rPr lang="ru-RU" sz="2000" i="1" dirty="0" err="1">
                <a:solidFill>
                  <a:srgbClr val="0000FF"/>
                </a:solidFill>
              </a:rPr>
              <a:t>cross</a:t>
            </a:r>
            <a:r>
              <a:rPr lang="ru-RU" sz="2000" i="1" dirty="0">
                <a:solidFill>
                  <a:srgbClr val="0000FF"/>
                </a:solidFill>
              </a:rPr>
              <a:t> </a:t>
            </a:r>
            <a:r>
              <a:rPr lang="ru-RU" sz="2000" i="1" dirty="0" err="1">
                <a:solidFill>
                  <a:srgbClr val="0000FF"/>
                </a:solidFill>
              </a:rPr>
              <a:t>section</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nucleon</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and</a:t>
            </a:r>
            <a:r>
              <a:rPr lang="en-US" sz="2000" i="1" dirty="0">
                <a:solidFill>
                  <a:srgbClr val="0000FF"/>
                </a:solidFill>
              </a:rPr>
              <a:t>   </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average</a:t>
            </a:r>
            <a:r>
              <a:rPr lang="ru-RU" sz="2000" i="1" dirty="0">
                <a:solidFill>
                  <a:srgbClr val="0000FF"/>
                </a:solidFill>
              </a:rPr>
              <a:t> </a:t>
            </a:r>
            <a:r>
              <a:rPr lang="ru-RU" sz="2000" i="1" dirty="0" err="1">
                <a:solidFill>
                  <a:srgbClr val="0000FF"/>
                </a:solidFill>
              </a:rPr>
              <a:t>velocity</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thermal</a:t>
            </a:r>
            <a:r>
              <a:rPr lang="ru-RU" sz="2000" i="1" dirty="0">
                <a:solidFill>
                  <a:srgbClr val="0000FF"/>
                </a:solidFill>
              </a:rPr>
              <a:t> </a:t>
            </a:r>
            <a:r>
              <a:rPr lang="ru-RU" sz="2000" i="1" dirty="0" err="1">
                <a:solidFill>
                  <a:srgbClr val="0000FF"/>
                </a:solidFill>
              </a:rPr>
              <a:t>motion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nucleons</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err="1">
                <a:solidFill>
                  <a:srgbClr val="0000FF"/>
                </a:solidFill>
              </a:rPr>
              <a:t>when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reaches</a:t>
            </a:r>
            <a:r>
              <a:rPr lang="ru-RU" sz="2000" i="1" dirty="0">
                <a:solidFill>
                  <a:srgbClr val="0000FF"/>
                </a:solidFill>
              </a:rPr>
              <a:t> a </a:t>
            </a:r>
            <a:r>
              <a:rPr lang="ru-RU" sz="2000" i="1" dirty="0" err="1">
                <a:solidFill>
                  <a:srgbClr val="0000FF"/>
                </a:solidFill>
              </a:rPr>
              <a:t>critical</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also</a:t>
            </a:r>
            <a:r>
              <a:rPr lang="ru-RU" sz="2000" i="1" dirty="0">
                <a:solidFill>
                  <a:srgbClr val="0000FF"/>
                </a:solidFill>
              </a:rPr>
              <a:t> </a:t>
            </a:r>
            <a:r>
              <a:rPr lang="ru-RU" sz="2000" i="1" dirty="0" err="1">
                <a:solidFill>
                  <a:srgbClr val="0000FF"/>
                </a:solidFill>
              </a:rPr>
              <a:t>called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does</a:t>
            </a:r>
            <a:r>
              <a:rPr lang="ru-RU" sz="2000" i="1" dirty="0">
                <a:solidFill>
                  <a:srgbClr val="0000FF"/>
                </a:solidFill>
              </a:rPr>
              <a:t> </a:t>
            </a:r>
            <a:r>
              <a:rPr lang="ru-RU" sz="2000" i="1" dirty="0" err="1">
                <a:solidFill>
                  <a:srgbClr val="0000FF"/>
                </a:solidFill>
              </a:rPr>
              <a:t>not</a:t>
            </a:r>
            <a:r>
              <a:rPr lang="ru-RU" sz="2000" i="1" dirty="0">
                <a:solidFill>
                  <a:srgbClr val="0000FF"/>
                </a:solidFill>
              </a:rPr>
              <a:t> "</a:t>
            </a:r>
            <a:r>
              <a:rPr lang="ru-RU" sz="2000" i="1" dirty="0" err="1">
                <a:solidFill>
                  <a:srgbClr val="0000FF"/>
                </a:solidFill>
              </a:rPr>
              <a:t>hold</a:t>
            </a:r>
            <a:r>
              <a:rPr lang="ru-RU" sz="2000" i="1" dirty="0">
                <a:solidFill>
                  <a:srgbClr val="0000FF"/>
                </a:solidFill>
              </a:rPr>
              <a:t> </a:t>
            </a:r>
            <a:r>
              <a:rPr lang="ru-RU" sz="2000" i="1" dirty="0" err="1">
                <a:solidFill>
                  <a:srgbClr val="0000FF"/>
                </a:solidFill>
              </a:rPr>
              <a:t>itself</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secondary</a:t>
            </a:r>
            <a:r>
              <a:rPr lang="ru-RU" sz="2000" i="1" dirty="0">
                <a:solidFill>
                  <a:srgbClr val="FF0066"/>
                </a:solidFill>
              </a:rPr>
              <a:t> </a:t>
            </a:r>
            <a:r>
              <a:rPr lang="ru-RU" sz="2000" i="1" dirty="0" err="1">
                <a:solidFill>
                  <a:srgbClr val="FF0066"/>
                </a:solidFill>
              </a:rPr>
              <a:t>particles</a:t>
            </a:r>
            <a:r>
              <a:rPr lang="ru-RU" sz="2000" i="1" dirty="0">
                <a:solidFill>
                  <a:srgbClr val="0000FF"/>
                </a:solidFill>
              </a:rPr>
              <a:t> </a:t>
            </a:r>
            <a:r>
              <a:rPr lang="ru-RU" sz="2000" i="1" dirty="0" err="1">
                <a:solidFill>
                  <a:srgbClr val="0000FF"/>
                </a:solidFill>
              </a:rPr>
              <a:t>are</a:t>
            </a:r>
            <a:r>
              <a:rPr lang="ru-RU" sz="2000" i="1" dirty="0">
                <a:solidFill>
                  <a:srgbClr val="0000FF"/>
                </a:solidFill>
              </a:rPr>
              <a:t> </a:t>
            </a:r>
            <a:r>
              <a:rPr lang="ru-RU" sz="2000" i="1" dirty="0" err="1">
                <a:solidFill>
                  <a:srgbClr val="0000FF"/>
                </a:solidFill>
              </a:rPr>
              <a:t>formed</a:t>
            </a:r>
            <a:r>
              <a:rPr lang="ru-RU" sz="2000" i="1" dirty="0">
                <a:solidFill>
                  <a:srgbClr val="0000FF"/>
                </a:solidFill>
              </a:rPr>
              <a:t>.</a:t>
            </a:r>
            <a:r>
              <a:rPr lang="ru-RU" i="1" dirty="0"/>
              <a:t> </a:t>
            </a:r>
            <a:endParaRPr lang="ru-RU" sz="1800" i="1" dirty="0">
              <a:solidFill>
                <a:srgbClr val="0000FF"/>
              </a:solidFill>
            </a:endParaRPr>
          </a:p>
        </p:txBody>
      </p:sp>
      <p:sp>
        <p:nvSpPr>
          <p:cNvPr id="82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4" name="Object 52"/>
          <p:cNvGraphicFramePr>
            <a:graphicFrameLocks noChangeAspect="1"/>
          </p:cNvGraphicFramePr>
          <p:nvPr/>
        </p:nvGraphicFramePr>
        <p:xfrm>
          <a:off x="1504950" y="2852738"/>
          <a:ext cx="993775" cy="344487"/>
        </p:xfrm>
        <a:graphic>
          <a:graphicData uri="http://schemas.openxmlformats.org/presentationml/2006/ole">
            <mc:AlternateContent xmlns:mc="http://schemas.openxmlformats.org/markup-compatibility/2006">
              <mc:Choice xmlns:v="urn:schemas-microsoft-com:vml" Requires="v">
                <p:oleObj spid="_x0000_s8294" name="Equation" r:id="rId3" imgW="16459200" imgH="5791200" progId="Equation.DSMT4">
                  <p:embed/>
                </p:oleObj>
              </mc:Choice>
              <mc:Fallback>
                <p:oleObj name="Equation" r:id="rId3" imgW="16459200" imgH="579120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2852738"/>
                        <a:ext cx="993775"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5" name="Object 53"/>
          <p:cNvGraphicFramePr>
            <a:graphicFrameLocks noChangeAspect="1"/>
          </p:cNvGraphicFramePr>
          <p:nvPr/>
        </p:nvGraphicFramePr>
        <p:xfrm>
          <a:off x="3124200" y="2897188"/>
          <a:ext cx="750888" cy="254000"/>
        </p:xfrm>
        <a:graphic>
          <a:graphicData uri="http://schemas.openxmlformats.org/presentationml/2006/ole">
            <mc:AlternateContent xmlns:mc="http://schemas.openxmlformats.org/markup-compatibility/2006">
              <mc:Choice xmlns:v="urn:schemas-microsoft-com:vml" Requires="v">
                <p:oleObj spid="_x0000_s8295" name="Equation" r:id="rId5" imgW="16154400" imgH="5486400" progId="Equation.DSMT4">
                  <p:embed/>
                </p:oleObj>
              </mc:Choice>
              <mc:Fallback>
                <p:oleObj name="Equation" r:id="rId5" imgW="16154400" imgH="5486400" progId="Equation.DSMT4">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897188"/>
                        <a:ext cx="7508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6" name="Object 54"/>
          <p:cNvGraphicFramePr>
            <a:graphicFrameLocks noChangeAspect="1"/>
          </p:cNvGraphicFramePr>
          <p:nvPr>
            <p:extLst>
              <p:ext uri="{D42A27DB-BD31-4B8C-83A1-F6EECF244321}">
                <p14:modId xmlns:p14="http://schemas.microsoft.com/office/powerpoint/2010/main" val="690741402"/>
              </p:ext>
            </p:extLst>
          </p:nvPr>
        </p:nvGraphicFramePr>
        <p:xfrm>
          <a:off x="6136224" y="2889260"/>
          <a:ext cx="598489" cy="250209"/>
        </p:xfrm>
        <a:graphic>
          <a:graphicData uri="http://schemas.openxmlformats.org/presentationml/2006/ole">
            <mc:AlternateContent xmlns:mc="http://schemas.openxmlformats.org/markup-compatibility/2006">
              <mc:Choice xmlns:v="urn:schemas-microsoft-com:vml" Requires="v">
                <p:oleObj spid="_x0000_s8296" name="Equation" r:id="rId7" imgW="14935200" imgH="4267200" progId="Equation.DSMT4">
                  <p:embed/>
                </p:oleObj>
              </mc:Choice>
              <mc:Fallback>
                <p:oleObj name="Equation" r:id="rId7" imgW="14935200" imgH="4267200" progId="Equation.DSMT4">
                  <p:embed/>
                  <p:pic>
                    <p:nvPicPr>
                      <p:cNvPr id="0"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24" y="2889260"/>
                        <a:ext cx="598489" cy="250209"/>
                      </a:xfrm>
                      <a:prstGeom prst="rect">
                        <a:avLst/>
                      </a:prstGeom>
                      <a:noFill/>
                    </p:spPr>
                  </p:pic>
                </p:oleObj>
              </mc:Fallback>
            </mc:AlternateContent>
          </a:graphicData>
        </a:graphic>
      </p:graphicFrame>
      <p:sp>
        <p:nvSpPr>
          <p:cNvPr id="82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7" name="Object 55"/>
          <p:cNvGraphicFramePr>
            <a:graphicFrameLocks noChangeAspect="1"/>
          </p:cNvGraphicFramePr>
          <p:nvPr/>
        </p:nvGraphicFramePr>
        <p:xfrm>
          <a:off x="3027363" y="3167063"/>
          <a:ext cx="141287" cy="215900"/>
        </p:xfrm>
        <a:graphic>
          <a:graphicData uri="http://schemas.openxmlformats.org/presentationml/2006/ole">
            <mc:AlternateContent xmlns:mc="http://schemas.openxmlformats.org/markup-compatibility/2006">
              <mc:Choice xmlns:v="urn:schemas-microsoft-com:vml" Requires="v">
                <p:oleObj spid="_x0000_s8297" name="Equation" r:id="rId9" imgW="3048000" imgH="4572000" progId="Equation.DSMT4">
                  <p:embed/>
                </p:oleObj>
              </mc:Choice>
              <mc:Fallback>
                <p:oleObj name="Equation" r:id="rId9" imgW="3048000" imgH="4572000" progId="Equation.DSMT4">
                  <p:embed/>
                  <p:pic>
                    <p:nvPicPr>
                      <p:cNvPr id="0"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7363" y="3167063"/>
                        <a:ext cx="14128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8" name="Object 56"/>
          <p:cNvGraphicFramePr>
            <a:graphicFrameLocks noChangeAspect="1"/>
          </p:cNvGraphicFramePr>
          <p:nvPr/>
        </p:nvGraphicFramePr>
        <p:xfrm>
          <a:off x="6205538" y="3094038"/>
          <a:ext cx="265112" cy="288925"/>
        </p:xfrm>
        <a:graphic>
          <a:graphicData uri="http://schemas.openxmlformats.org/presentationml/2006/ole">
            <mc:AlternateContent xmlns:mc="http://schemas.openxmlformats.org/markup-compatibility/2006">
              <mc:Choice xmlns:v="urn:schemas-microsoft-com:vml" Requires="v">
                <p:oleObj spid="_x0000_s8298" name="Equation" r:id="rId11" imgW="5181600" imgH="5791200" progId="Equation.DSMT4">
                  <p:embed/>
                </p:oleObj>
              </mc:Choice>
              <mc:Fallback>
                <p:oleObj name="Equation" r:id="rId11" imgW="5181600" imgH="5791200" progId="Equation.DSMT4">
                  <p:embed/>
                  <p:pic>
                    <p:nvPicPr>
                      <p:cNvPr id="0" name="Picture 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5538" y="3094038"/>
                        <a:ext cx="2651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787699D7-CB85-4864-8BD2-5F8ACB9030C6}" type="slidenum">
              <a:rPr lang="ru-RU" smtClean="0"/>
              <a:pPr>
                <a:defRPr/>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4" name="Rectangle 3"/>
          <p:cNvSpPr>
            <a:spLocks noGrp="1" noChangeArrowheads="1"/>
          </p:cNvSpPr>
          <p:nvPr>
            <p:ph type="body" idx="4294967295"/>
          </p:nvPr>
        </p:nvSpPr>
        <p:spPr>
          <a:xfrm>
            <a:off x="0" y="1700213"/>
            <a:ext cx="9144000" cy="3157537"/>
          </a:xfrm>
        </p:spPr>
        <p:txBody>
          <a:bodyPr/>
          <a:lstStyle/>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marL="0" indent="0" algn="just">
              <a:lnSpc>
                <a:spcPct val="80000"/>
              </a:lnSpc>
              <a:buFont typeface="Arial" charset="0"/>
              <a:buNone/>
              <a:defRPr/>
            </a:pPr>
            <a:r>
              <a:rPr lang="ru-RU" sz="1200" dirty="0">
                <a:solidFill>
                  <a:srgbClr val="0000FF"/>
                </a:solidFill>
              </a:rPr>
              <a:t>                 </a:t>
            </a:r>
            <a:r>
              <a:rPr lang="en-US" sz="2000" i="1" dirty="0">
                <a:solidFill>
                  <a:srgbClr val="0000FF"/>
                </a:solidFill>
              </a:rPr>
              <a:t>Dependence on the collision energy of the maximum compression ratio </a:t>
            </a:r>
          </a:p>
          <a:p>
            <a:pPr marL="0" indent="0" algn="just">
              <a:lnSpc>
                <a:spcPct val="80000"/>
              </a:lnSpc>
              <a:buFont typeface="Arial" charset="0"/>
              <a:buNone/>
              <a:defRPr/>
            </a:pPr>
            <a:r>
              <a:rPr lang="en-US" sz="2000" i="1" dirty="0">
                <a:solidFill>
                  <a:srgbClr val="0000FF"/>
                </a:solidFill>
              </a:rPr>
              <a:t>            achieved in the central collision of nuclei for the case of the relaxation factor </a:t>
            </a:r>
          </a:p>
          <a:p>
            <a:pPr marL="0" indent="0" algn="just">
              <a:lnSpc>
                <a:spcPct val="80000"/>
              </a:lnSpc>
              <a:buFont typeface="Arial" charset="0"/>
              <a:buNone/>
              <a:defRPr/>
            </a:pPr>
            <a:r>
              <a:rPr lang="en-US" sz="2000" i="1" dirty="0">
                <a:solidFill>
                  <a:srgbClr val="0000FF"/>
                </a:solidFill>
              </a:rPr>
              <a:t>       </a:t>
            </a:r>
            <a:r>
              <a:rPr lang="ru-RU" sz="2000" i="1" dirty="0">
                <a:solidFill>
                  <a:srgbClr val="0000FF"/>
                </a:solidFill>
              </a:rPr>
              <a:t>     </a:t>
            </a:r>
            <a:r>
              <a:rPr lang="en-US" sz="2000" i="1" dirty="0">
                <a:solidFill>
                  <a:srgbClr val="0000FF"/>
                </a:solidFill>
              </a:rPr>
              <a:t>(solid line) calculated by us, for the case when the factor</a:t>
            </a:r>
          </a:p>
          <a:p>
            <a:pPr marL="0" indent="0" algn="just">
              <a:lnSpc>
                <a:spcPct val="80000"/>
              </a:lnSpc>
              <a:buFont typeface="Arial" charset="0"/>
              <a:buNone/>
              <a:defRPr/>
            </a:pPr>
            <a:r>
              <a:rPr lang="en-US" sz="2000" i="1" dirty="0">
                <a:solidFill>
                  <a:srgbClr val="0000FF"/>
                </a:solidFill>
              </a:rPr>
              <a:t>             (dashed line), and for the case when           (a dashed-dot line)</a:t>
            </a:r>
          </a:p>
          <a:p>
            <a:pPr algn="just">
              <a:lnSpc>
                <a:spcPct val="80000"/>
              </a:lnSpc>
              <a:buFont typeface="Arial" charset="0"/>
              <a:buNone/>
              <a:defRPr/>
            </a:pPr>
            <a:endParaRPr lang="en-US" sz="2000" i="1" dirty="0">
              <a:solidFill>
                <a:srgbClr val="0000FF"/>
              </a:solidFill>
            </a:endParaRPr>
          </a:p>
          <a:p>
            <a:pPr algn="just">
              <a:lnSpc>
                <a:spcPct val="80000"/>
              </a:lnSpc>
              <a:defRPr/>
            </a:pPr>
            <a:endParaRPr lang="ru-RU" sz="1200" i="1" dirty="0">
              <a:solidFill>
                <a:srgbClr val="0000FF"/>
              </a:solidFill>
            </a:endParaRPr>
          </a:p>
        </p:txBody>
      </p:sp>
      <p:sp>
        <p:nvSpPr>
          <p:cNvPr id="92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58" name="Object 42"/>
          <p:cNvGraphicFramePr>
            <a:graphicFrameLocks noChangeAspect="1"/>
          </p:cNvGraphicFramePr>
          <p:nvPr/>
        </p:nvGraphicFramePr>
        <p:xfrm>
          <a:off x="8027988" y="5013325"/>
          <a:ext cx="533400" cy="344488"/>
        </p:xfrm>
        <a:graphic>
          <a:graphicData uri="http://schemas.openxmlformats.org/presentationml/2006/ole">
            <mc:AlternateContent xmlns:mc="http://schemas.openxmlformats.org/markup-compatibility/2006">
              <mc:Choice xmlns:v="urn:schemas-microsoft-com:vml" Requires="v">
                <p:oleObj spid="_x0000_s9298" name="Equation" r:id="rId3" imgW="7010400" imgH="4572000" progId="Equation.DSMT4">
                  <p:embed/>
                </p:oleObj>
              </mc:Choice>
              <mc:Fallback>
                <p:oleObj name="Equation" r:id="rId3" imgW="7010400" imgH="45720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013325"/>
                        <a:ext cx="5334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59" name="Object 43"/>
          <p:cNvGraphicFramePr>
            <a:graphicFrameLocks noChangeAspect="1"/>
          </p:cNvGraphicFramePr>
          <p:nvPr/>
        </p:nvGraphicFramePr>
        <p:xfrm>
          <a:off x="457200" y="3810000"/>
          <a:ext cx="228600" cy="304800"/>
        </p:xfrm>
        <a:graphic>
          <a:graphicData uri="http://schemas.openxmlformats.org/presentationml/2006/ole">
            <mc:AlternateContent xmlns:mc="http://schemas.openxmlformats.org/markup-compatibility/2006">
              <mc:Choice xmlns:v="urn:schemas-microsoft-com:vml" Requires="v">
                <p:oleObj spid="_x0000_s9299" name="Equation" r:id="rId5" imgW="2743200" imgH="3657600" progId="Equation.DSMT4">
                  <p:embed/>
                </p:oleObj>
              </mc:Choice>
              <mc:Fallback>
                <p:oleObj name="Equation" r:id="rId5" imgW="2743200" imgH="36576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0"/>
                        <a:ext cx="228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60" name="Object 44"/>
          <p:cNvGraphicFramePr>
            <a:graphicFrameLocks noChangeAspect="1"/>
          </p:cNvGraphicFramePr>
          <p:nvPr/>
        </p:nvGraphicFramePr>
        <p:xfrm>
          <a:off x="6553200" y="5629275"/>
          <a:ext cx="457200" cy="271463"/>
        </p:xfrm>
        <a:graphic>
          <a:graphicData uri="http://schemas.openxmlformats.org/presentationml/2006/ole">
            <mc:AlternateContent xmlns:mc="http://schemas.openxmlformats.org/markup-compatibility/2006">
              <mc:Choice xmlns:v="urn:schemas-microsoft-com:vml" Requires="v">
                <p:oleObj spid="_x0000_s9300" name="Equation" r:id="rId7" imgW="7315200" imgH="4267200" progId="Equation.DSMT4">
                  <p:embed/>
                </p:oleObj>
              </mc:Choice>
              <mc:Fallback>
                <p:oleObj name="Equation" r:id="rId7" imgW="7315200" imgH="42672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629275"/>
                        <a:ext cx="4572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61" name="Object 45"/>
          <p:cNvGraphicFramePr>
            <a:graphicFrameLocks noChangeAspect="1"/>
          </p:cNvGraphicFramePr>
          <p:nvPr/>
        </p:nvGraphicFramePr>
        <p:xfrm>
          <a:off x="4572000" y="5932488"/>
          <a:ext cx="457200" cy="279400"/>
        </p:xfrm>
        <a:graphic>
          <a:graphicData uri="http://schemas.openxmlformats.org/presentationml/2006/ole">
            <mc:AlternateContent xmlns:mc="http://schemas.openxmlformats.org/markup-compatibility/2006">
              <mc:Choice xmlns:v="urn:schemas-microsoft-com:vml" Requires="v">
                <p:oleObj spid="_x0000_s9301" name="Equation" r:id="rId9" imgW="7010400" imgH="4267200" progId="Equation.DSMT4">
                  <p:embed/>
                </p:oleObj>
              </mc:Choice>
              <mc:Fallback>
                <p:oleObj name="Equation" r:id="rId9" imgW="7010400" imgH="42672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5932488"/>
                        <a:ext cx="457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7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pic>
        <p:nvPicPr>
          <p:cNvPr id="30743" name="Picture 26" descr="Fig1abr"/>
          <p:cNvPicPr>
            <a:picLocks noChangeAspect="1" noChangeArrowheads="1"/>
          </p:cNvPicPr>
          <p:nvPr/>
        </p:nvPicPr>
        <p:blipFill>
          <a:blip r:embed="rId11"/>
          <a:srcRect/>
          <a:stretch>
            <a:fillRect/>
          </a:stretch>
        </p:blipFill>
        <p:spPr bwMode="auto">
          <a:xfrm>
            <a:off x="2268538" y="509588"/>
            <a:ext cx="5260975" cy="40640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7050EEDD-DAA6-4DEB-B6DE-1F1EFAB6A0CF}"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8" name="Rectangle 2"/>
          <p:cNvSpPr>
            <a:spLocks noGrp="1"/>
          </p:cNvSpPr>
          <p:nvPr>
            <p:ph type="title"/>
          </p:nvPr>
        </p:nvSpPr>
        <p:spPr>
          <a:xfrm>
            <a:off x="468313" y="22225"/>
            <a:ext cx="8229600" cy="1174750"/>
          </a:xfrm>
        </p:spPr>
        <p:txBody>
          <a:bodyPr/>
          <a:lstStyle/>
          <a:p>
            <a:r>
              <a:rPr lang="ru-RU" sz="2400" b="1">
                <a:solidFill>
                  <a:srgbClr val="0000FF"/>
                </a:solidFill>
                <a:latin typeface="Monotype Corsiva" pitchFamily="66" charset="0"/>
              </a:rPr>
              <a:t>4.STATISTICAL FRAGMENTATION MECHANISM</a:t>
            </a:r>
          </a:p>
        </p:txBody>
      </p:sp>
      <p:sp>
        <p:nvSpPr>
          <p:cNvPr id="31762" name="Rectangle 3"/>
          <p:cNvSpPr>
            <a:spLocks noGrp="1"/>
          </p:cNvSpPr>
          <p:nvPr>
            <p:ph type="body" idx="1"/>
          </p:nvPr>
        </p:nvSpPr>
        <p:spPr>
          <a:xfrm>
            <a:off x="457200" y="923925"/>
            <a:ext cx="8229600" cy="5202238"/>
          </a:xfrm>
        </p:spPr>
        <p:txBody>
          <a:bodyPr/>
          <a:lstStyle/>
          <a:p>
            <a:pPr algn="just">
              <a:lnSpc>
                <a:spcPct val="90000"/>
              </a:lnSpc>
              <a:buFont typeface="Wingdings" panose="05000000000000000000" pitchFamily="2" charset="2"/>
              <a:buChar char="ü"/>
              <a:defRPr/>
            </a:pPr>
            <a:r>
              <a:rPr lang="ru-RU" sz="2400" i="1" dirty="0">
                <a:solidFill>
                  <a:srgbClr val="0000FF"/>
                </a:solidFill>
              </a:rPr>
              <a:t>To </a:t>
            </a:r>
            <a:r>
              <a:rPr lang="ru-RU" sz="2400" i="1" dirty="0" err="1">
                <a:solidFill>
                  <a:srgbClr val="0000FF"/>
                </a:solidFill>
              </a:rPr>
              <a:t>describe</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soft</a:t>
            </a:r>
            <a:r>
              <a:rPr lang="ru-RU" sz="2400" i="1" dirty="0">
                <a:solidFill>
                  <a:srgbClr val="0000FF"/>
                </a:solidFill>
              </a:rPr>
              <a:t> </a:t>
            </a:r>
            <a:r>
              <a:rPr lang="ru-RU" sz="2400" i="1" dirty="0" err="1">
                <a:solidFill>
                  <a:srgbClr val="0000FF"/>
                </a:solidFill>
              </a:rPr>
              <a:t>part</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spectrum</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emitted</a:t>
            </a:r>
            <a:r>
              <a:rPr lang="ru-RU" sz="2400" i="1" dirty="0">
                <a:solidFill>
                  <a:srgbClr val="0000FF"/>
                </a:solidFill>
              </a:rPr>
              <a:t> </a:t>
            </a:r>
            <a:r>
              <a:rPr lang="ru-RU" sz="2400" i="1" dirty="0" err="1">
                <a:solidFill>
                  <a:srgbClr val="0000FF"/>
                </a:solidFill>
              </a:rPr>
              <a:t>protons</a:t>
            </a:r>
            <a:r>
              <a:rPr lang="ru-RU" sz="2400" i="1" dirty="0">
                <a:solidFill>
                  <a:srgbClr val="0000FF"/>
                </a:solidFill>
              </a:rPr>
              <a:t>, </a:t>
            </a:r>
            <a:r>
              <a:rPr lang="ru-RU" sz="2400" i="1" dirty="0" err="1">
                <a:solidFill>
                  <a:srgbClr val="0000FF"/>
                </a:solidFill>
              </a:rPr>
              <a:t>one</a:t>
            </a:r>
            <a:r>
              <a:rPr lang="ru-RU" sz="2400" i="1" dirty="0">
                <a:solidFill>
                  <a:srgbClr val="0000FF"/>
                </a:solidFill>
              </a:rPr>
              <a:t> </a:t>
            </a:r>
            <a:r>
              <a:rPr lang="ru-RU" sz="2400" i="1" dirty="0" err="1">
                <a:solidFill>
                  <a:srgbClr val="0000FF"/>
                </a:solidFill>
              </a:rPr>
              <a:t>can</a:t>
            </a:r>
            <a:r>
              <a:rPr lang="ru-RU" sz="2400" i="1" dirty="0">
                <a:solidFill>
                  <a:srgbClr val="0000FF"/>
                </a:solidFill>
              </a:rPr>
              <a:t> </a:t>
            </a:r>
            <a:r>
              <a:rPr lang="ru-RU" sz="2400" i="1" dirty="0" err="1">
                <a:solidFill>
                  <a:srgbClr val="0000FF"/>
                </a:solidFill>
              </a:rPr>
              <a:t>use</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statistical</a:t>
            </a:r>
            <a:r>
              <a:rPr lang="ru-RU" sz="2400" i="1" dirty="0">
                <a:solidFill>
                  <a:srgbClr val="0000FF"/>
                </a:solidFill>
              </a:rPr>
              <a:t> </a:t>
            </a:r>
            <a:r>
              <a:rPr lang="ru-RU" sz="2400" i="1" dirty="0" err="1">
                <a:solidFill>
                  <a:srgbClr val="0000FF"/>
                </a:solidFill>
              </a:rPr>
              <a:t>model</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fragmentation</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colliding</a:t>
            </a:r>
            <a:r>
              <a:rPr lang="ru-RU" sz="2400" i="1" dirty="0">
                <a:solidFill>
                  <a:srgbClr val="0000FF"/>
                </a:solidFill>
              </a:rPr>
              <a:t> </a:t>
            </a:r>
            <a:r>
              <a:rPr lang="ru-RU" sz="2400" i="1" dirty="0" err="1">
                <a:solidFill>
                  <a:srgbClr val="0000FF"/>
                </a:solidFill>
              </a:rPr>
              <a:t>heavy</a:t>
            </a:r>
            <a:r>
              <a:rPr lang="ru-RU" sz="2400" i="1" dirty="0">
                <a:solidFill>
                  <a:srgbClr val="0000FF"/>
                </a:solidFill>
              </a:rPr>
              <a:t> </a:t>
            </a:r>
            <a:r>
              <a:rPr lang="ru-RU" sz="2400" i="1" dirty="0" err="1">
                <a:solidFill>
                  <a:srgbClr val="0000FF"/>
                </a:solidFill>
              </a:rPr>
              <a:t>ions</a:t>
            </a:r>
            <a:r>
              <a:rPr lang="ru-RU" sz="2400" i="1" dirty="0">
                <a:solidFill>
                  <a:srgbClr val="0000FF"/>
                </a:solidFill>
              </a:rPr>
              <a:t> </a:t>
            </a:r>
            <a:r>
              <a:rPr lang="ru-RU" sz="2400" i="1" dirty="0" err="1">
                <a:solidFill>
                  <a:srgbClr val="0000FF"/>
                </a:solidFill>
              </a:rPr>
              <a:t>proposed</a:t>
            </a:r>
            <a:r>
              <a:rPr lang="ru-RU" sz="2400" i="1" dirty="0">
                <a:solidFill>
                  <a:srgbClr val="0000FF"/>
                </a:solidFill>
              </a:rPr>
              <a:t> </a:t>
            </a:r>
            <a:r>
              <a:rPr lang="ru-RU" sz="2400" i="1" dirty="0" err="1">
                <a:solidFill>
                  <a:srgbClr val="0000FF"/>
                </a:solidFill>
              </a:rPr>
              <a:t>by</a:t>
            </a:r>
            <a:r>
              <a:rPr lang="ru-RU" sz="2400" i="1" dirty="0">
                <a:solidFill>
                  <a:srgbClr val="0000FF"/>
                </a:solidFill>
              </a:rPr>
              <a:t> </a:t>
            </a:r>
            <a:r>
              <a:rPr lang="ru-RU" sz="2400" i="1" dirty="0" err="1">
                <a:solidFill>
                  <a:srgbClr val="FF0066"/>
                </a:solidFill>
              </a:rPr>
              <a:t>Feshbach</a:t>
            </a:r>
            <a:r>
              <a:rPr lang="ru-RU" sz="2400" i="1" dirty="0">
                <a:solidFill>
                  <a:srgbClr val="FF0066"/>
                </a:solidFill>
              </a:rPr>
              <a:t>, </a:t>
            </a:r>
            <a:r>
              <a:rPr lang="ru-RU" sz="2400" i="1" dirty="0" err="1">
                <a:solidFill>
                  <a:srgbClr val="FF0066"/>
                </a:solidFill>
              </a:rPr>
              <a:t>Huang</a:t>
            </a:r>
            <a:r>
              <a:rPr lang="ru-RU" sz="2400" i="1" dirty="0">
                <a:solidFill>
                  <a:srgbClr val="FF0066"/>
                </a:solidFill>
              </a:rPr>
              <a:t>, </a:t>
            </a:r>
            <a:r>
              <a:rPr lang="ru-RU" sz="2400" i="1" dirty="0" err="1">
                <a:solidFill>
                  <a:srgbClr val="FF0066"/>
                </a:solidFill>
              </a:rPr>
              <a:t>and</a:t>
            </a:r>
            <a:r>
              <a:rPr lang="ru-RU" sz="2400" i="1" dirty="0">
                <a:solidFill>
                  <a:srgbClr val="FF0066"/>
                </a:solidFill>
              </a:rPr>
              <a:t> </a:t>
            </a:r>
            <a:r>
              <a:rPr lang="ru-RU" sz="2400" i="1" dirty="0" err="1">
                <a:solidFill>
                  <a:srgbClr val="FF0066"/>
                </a:solidFill>
              </a:rPr>
              <a:t>Goldhaber</a:t>
            </a:r>
            <a:r>
              <a:rPr lang="ru-RU" sz="2400" i="1" dirty="0">
                <a:solidFill>
                  <a:srgbClr val="0000FF"/>
                </a:solidFill>
              </a:rPr>
              <a:t> . </a:t>
            </a:r>
            <a:r>
              <a:rPr lang="ru-RU" sz="2400" i="1" dirty="0" err="1">
                <a:solidFill>
                  <a:srgbClr val="0000FF"/>
                </a:solidFill>
              </a:rPr>
              <a:t>According</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ru-RU" sz="2400" i="1" dirty="0" err="1">
                <a:solidFill>
                  <a:srgbClr val="0000FF"/>
                </a:solidFill>
              </a:rPr>
              <a:t>this</a:t>
            </a:r>
            <a:r>
              <a:rPr lang="ru-RU" sz="2400" i="1" dirty="0">
                <a:solidFill>
                  <a:srgbClr val="0000FF"/>
                </a:solidFill>
              </a:rPr>
              <a:t> </a:t>
            </a:r>
            <a:r>
              <a:rPr lang="ru-RU" sz="2400" i="1" dirty="0" err="1">
                <a:solidFill>
                  <a:srgbClr val="0000FF"/>
                </a:solidFill>
              </a:rPr>
              <a:t>model</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probability</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escape</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fragments</a:t>
            </a:r>
            <a:r>
              <a:rPr lang="ru-RU" sz="2400" i="1" dirty="0">
                <a:solidFill>
                  <a:srgbClr val="0000FF"/>
                </a:solidFill>
              </a:rPr>
              <a:t> </a:t>
            </a:r>
            <a:r>
              <a:rPr lang="ru-RU" sz="2400" i="1" dirty="0" err="1">
                <a:solidFill>
                  <a:srgbClr val="0000FF"/>
                </a:solidFill>
              </a:rPr>
              <a:t>from</a:t>
            </a:r>
            <a:r>
              <a:rPr lang="ru-RU" sz="2400" i="1" dirty="0">
                <a:solidFill>
                  <a:srgbClr val="0000FF"/>
                </a:solidFill>
              </a:rPr>
              <a:t> a </a:t>
            </a:r>
            <a:r>
              <a:rPr lang="ru-RU" sz="2400" i="1" dirty="0" err="1">
                <a:solidFill>
                  <a:srgbClr val="0000FF"/>
                </a:solidFill>
              </a:rPr>
              <a:t>compound</a:t>
            </a:r>
            <a:r>
              <a:rPr lang="ru-RU" sz="2400" i="1" dirty="0">
                <a:solidFill>
                  <a:srgbClr val="0000FF"/>
                </a:solidFill>
              </a:rPr>
              <a:t> </a:t>
            </a:r>
            <a:r>
              <a:rPr lang="ru-RU" sz="2400" i="1" dirty="0" err="1">
                <a:solidFill>
                  <a:srgbClr val="0000FF"/>
                </a:solidFill>
              </a:rPr>
              <a:t>nucleus</a:t>
            </a:r>
            <a:r>
              <a:rPr lang="ru-RU" sz="2400" i="1" dirty="0">
                <a:solidFill>
                  <a:srgbClr val="0000FF"/>
                </a:solidFill>
              </a:rPr>
              <a:t> </a:t>
            </a:r>
            <a:r>
              <a:rPr lang="ru-RU" sz="2400" i="1" dirty="0" err="1">
                <a:solidFill>
                  <a:srgbClr val="0000FF"/>
                </a:solidFill>
              </a:rPr>
              <a:t>is</a:t>
            </a:r>
            <a:r>
              <a:rPr lang="ru-RU" sz="2400" i="1" dirty="0">
                <a:solidFill>
                  <a:srgbClr val="0000FF"/>
                </a:solidFill>
              </a:rPr>
              <a:t> </a:t>
            </a:r>
            <a:r>
              <a:rPr lang="ru-RU" sz="2400" i="1" dirty="0" err="1">
                <a:solidFill>
                  <a:srgbClr val="0000FF"/>
                </a:solidFill>
              </a:rPr>
              <a:t>proportional</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en-US" sz="2400" i="1" dirty="0">
                <a:solidFill>
                  <a:srgbClr val="0000FF"/>
                </a:solidFill>
              </a:rPr>
              <a:t>          </a:t>
            </a:r>
            <a:r>
              <a:rPr lang="ru-RU" sz="2400" i="1" dirty="0">
                <a:solidFill>
                  <a:srgbClr val="0000FF"/>
                </a:solidFill>
              </a:rPr>
              <a:t>, </a:t>
            </a:r>
          </a:p>
          <a:p>
            <a:pPr algn="just">
              <a:lnSpc>
                <a:spcPct val="90000"/>
              </a:lnSpc>
              <a:defRPr/>
            </a:pPr>
            <a:endParaRPr lang="ru-RU" sz="2400" i="1" dirty="0">
              <a:solidFill>
                <a:srgbClr val="0000FF"/>
              </a:solidFill>
            </a:endParaRPr>
          </a:p>
          <a:p>
            <a:pPr algn="just">
              <a:lnSpc>
                <a:spcPct val="90000"/>
              </a:lnSpc>
              <a:buFont typeface="Wingdings" panose="05000000000000000000" pitchFamily="2" charset="2"/>
              <a:buChar char="ü"/>
              <a:defRPr/>
            </a:pPr>
            <a:r>
              <a:rPr lang="ru-RU" sz="2400" i="1" dirty="0" err="1">
                <a:solidFill>
                  <a:srgbClr val="0000FF"/>
                </a:solidFill>
              </a:rPr>
              <a:t>where</a:t>
            </a:r>
            <a:r>
              <a:rPr lang="ru-RU" sz="2400" i="1" dirty="0">
                <a:solidFill>
                  <a:srgbClr val="0000FF"/>
                </a:solidFill>
              </a:rPr>
              <a:t> p  </a:t>
            </a:r>
            <a:r>
              <a:rPr lang="ru-RU" sz="2400" i="1" dirty="0" err="1">
                <a:solidFill>
                  <a:srgbClr val="0000FF"/>
                </a:solidFill>
              </a:rPr>
              <a:t>is</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momentum</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fragment</a:t>
            </a:r>
            <a:r>
              <a:rPr lang="ru-RU" sz="2400" i="1" dirty="0">
                <a:solidFill>
                  <a:srgbClr val="0000FF"/>
                </a:solidFill>
              </a:rPr>
              <a:t> </a:t>
            </a:r>
            <a:r>
              <a:rPr lang="ru-RU" sz="2400" i="1" dirty="0" err="1">
                <a:solidFill>
                  <a:srgbClr val="0000FF"/>
                </a:solidFill>
              </a:rPr>
              <a:t>in</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rest</a:t>
            </a:r>
            <a:r>
              <a:rPr lang="ru-RU" sz="2400" i="1" dirty="0">
                <a:solidFill>
                  <a:srgbClr val="0000FF"/>
                </a:solidFill>
              </a:rPr>
              <a:t> </a:t>
            </a:r>
            <a:r>
              <a:rPr lang="ru-RU" sz="2400" i="1" dirty="0" err="1">
                <a:solidFill>
                  <a:srgbClr val="0000FF"/>
                </a:solidFill>
              </a:rPr>
              <a:t>frame</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nucleus</a:t>
            </a:r>
            <a:r>
              <a:rPr lang="ru-RU" sz="2400" i="1" dirty="0">
                <a:solidFill>
                  <a:srgbClr val="0000FF"/>
                </a:solidFill>
              </a:rPr>
              <a:t>, </a:t>
            </a:r>
            <a:r>
              <a:rPr lang="ru-RU" sz="2400" i="1" dirty="0" err="1">
                <a:solidFill>
                  <a:srgbClr val="0000FF"/>
                </a:solidFill>
              </a:rPr>
              <a:t>and</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variance</a:t>
            </a:r>
            <a:r>
              <a:rPr lang="ru-RU" sz="2400" dirty="0">
                <a:solidFill>
                  <a:srgbClr val="0000FF"/>
                </a:solidFill>
              </a:rPr>
              <a:t> </a:t>
            </a:r>
          </a:p>
          <a:p>
            <a:pPr marL="0" indent="0" algn="just">
              <a:lnSpc>
                <a:spcPct val="90000"/>
              </a:lnSpc>
              <a:buFont typeface="Arial" charset="0"/>
              <a:buNone/>
              <a:defRPr/>
            </a:pPr>
            <a:r>
              <a:rPr lang="en-US" sz="2400" dirty="0">
                <a:solidFill>
                  <a:srgbClr val="0000FF"/>
                </a:solidFill>
              </a:rPr>
              <a:t>                              </a:t>
            </a:r>
            <a:r>
              <a:rPr lang="ru-RU" sz="2400" dirty="0">
                <a:solidFill>
                  <a:srgbClr val="0000FF"/>
                </a:solidFill>
              </a:rPr>
              <a:t>           </a:t>
            </a:r>
            <a:r>
              <a:rPr lang="en-US" sz="2400" dirty="0">
                <a:solidFill>
                  <a:srgbClr val="0000FF"/>
                </a:solidFill>
              </a:rPr>
              <a:t>1)    </a:t>
            </a:r>
            <a:r>
              <a:rPr lang="ru-RU" sz="2400" dirty="0">
                <a:solidFill>
                  <a:srgbClr val="0000FF"/>
                </a:solidFill>
              </a:rPr>
              <a:t>    </a:t>
            </a:r>
            <a:r>
              <a:rPr lang="en-US" sz="2400" dirty="0">
                <a:solidFill>
                  <a:srgbClr val="0000FF"/>
                </a:solidFill>
              </a:rPr>
              <a:t>                                      </a:t>
            </a:r>
            <a:r>
              <a:rPr lang="ru-RU" sz="2400" dirty="0">
                <a:solidFill>
                  <a:srgbClr val="0000FF"/>
                </a:solidFill>
              </a:rPr>
              <a:t>    </a:t>
            </a:r>
            <a:r>
              <a:rPr lang="en-US" sz="2400" dirty="0">
                <a:solidFill>
                  <a:srgbClr val="0000FF"/>
                </a:solidFill>
              </a:rPr>
              <a:t>    2)                                                   </a:t>
            </a:r>
          </a:p>
          <a:p>
            <a:pPr algn="just">
              <a:lnSpc>
                <a:spcPct val="90000"/>
              </a:lnSpc>
              <a:defRPr/>
            </a:pPr>
            <a:endParaRPr lang="en-US" sz="2400" dirty="0">
              <a:solidFill>
                <a:srgbClr val="0000FF"/>
              </a:solidFill>
            </a:endParaRPr>
          </a:p>
          <a:p>
            <a:pPr algn="just">
              <a:lnSpc>
                <a:spcPct val="90000"/>
              </a:lnSpc>
              <a:buFont typeface="Wingdings" panose="05000000000000000000" pitchFamily="2" charset="2"/>
              <a:buChar char="ü"/>
              <a:defRPr/>
            </a:pPr>
            <a:r>
              <a:rPr lang="ru-RU" sz="2400" i="1" dirty="0">
                <a:solidFill>
                  <a:srgbClr val="0000FF"/>
                </a:solidFill>
              </a:rPr>
              <a:t>As a </a:t>
            </a:r>
            <a:r>
              <a:rPr lang="ru-RU" sz="2400" i="1" dirty="0" err="1">
                <a:solidFill>
                  <a:srgbClr val="0000FF"/>
                </a:solidFill>
              </a:rPr>
              <a:t>result</a:t>
            </a:r>
            <a:r>
              <a:rPr lang="ru-RU" sz="2400" i="1" dirty="0">
                <a:solidFill>
                  <a:srgbClr val="0000FF"/>
                </a:solidFill>
              </a:rPr>
              <a:t>, </a:t>
            </a:r>
            <a:r>
              <a:rPr lang="ru-RU" sz="2400" i="1" dirty="0" err="1">
                <a:solidFill>
                  <a:srgbClr val="0000FF"/>
                </a:solidFill>
              </a:rPr>
              <a:t>we</a:t>
            </a:r>
            <a:r>
              <a:rPr lang="ru-RU" sz="2400" i="1" dirty="0">
                <a:solidFill>
                  <a:srgbClr val="0000FF"/>
                </a:solidFill>
              </a:rPr>
              <a:t> </a:t>
            </a:r>
            <a:r>
              <a:rPr lang="ru-RU" sz="2400" i="1" dirty="0" err="1">
                <a:solidFill>
                  <a:srgbClr val="0000FF"/>
                </a:solidFill>
              </a:rPr>
              <a:t>find</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contribution</a:t>
            </a:r>
            <a:r>
              <a:rPr lang="ru-RU" sz="2400" i="1" dirty="0">
                <a:solidFill>
                  <a:srgbClr val="0000FF"/>
                </a:solidFill>
              </a:rPr>
              <a:t> </a:t>
            </a:r>
            <a:r>
              <a:rPr lang="ru-RU" sz="2400" i="1" dirty="0" err="1">
                <a:solidFill>
                  <a:srgbClr val="0000FF"/>
                </a:solidFill>
              </a:rPr>
              <a:t>we</a:t>
            </a:r>
            <a:r>
              <a:rPr lang="ru-RU" sz="2400" i="1" dirty="0">
                <a:solidFill>
                  <a:srgbClr val="0000FF"/>
                </a:solidFill>
              </a:rPr>
              <a:t> </a:t>
            </a:r>
            <a:r>
              <a:rPr lang="ru-RU" sz="2400" i="1" dirty="0" err="1">
                <a:solidFill>
                  <a:srgbClr val="0000FF"/>
                </a:solidFill>
              </a:rPr>
              <a:t>need</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cross</a:t>
            </a:r>
            <a:r>
              <a:rPr lang="ru-RU" sz="2400" i="1" dirty="0">
                <a:solidFill>
                  <a:srgbClr val="0000FF"/>
                </a:solidFill>
              </a:rPr>
              <a:t> </a:t>
            </a:r>
            <a:r>
              <a:rPr lang="ru-RU" sz="2400" i="1" dirty="0" err="1">
                <a:solidFill>
                  <a:srgbClr val="0000FF"/>
                </a:solidFill>
              </a:rPr>
              <a:t>section</a:t>
            </a:r>
            <a:r>
              <a:rPr lang="ru-RU" sz="2400" i="1" dirty="0">
                <a:solidFill>
                  <a:srgbClr val="0000FF"/>
                </a:solidFill>
              </a:rPr>
              <a:t> </a:t>
            </a:r>
            <a:r>
              <a:rPr lang="ru-RU" sz="2400" i="1" dirty="0" err="1">
                <a:solidFill>
                  <a:srgbClr val="0000FF"/>
                </a:solidFill>
              </a:rPr>
              <a:t>for</a:t>
            </a:r>
            <a:r>
              <a:rPr lang="ru-RU" sz="2400" i="1" dirty="0">
                <a:solidFill>
                  <a:srgbClr val="0000FF"/>
                </a:solidFill>
              </a:rPr>
              <a:t> </a:t>
            </a:r>
            <a:r>
              <a:rPr lang="ru-RU" sz="2400" i="1" dirty="0" err="1">
                <a:solidFill>
                  <a:srgbClr val="FF0066"/>
                </a:solidFill>
              </a:rPr>
              <a:t>protons</a:t>
            </a:r>
            <a:r>
              <a:rPr lang="ru-RU" sz="2400" i="1" dirty="0">
                <a:solidFill>
                  <a:srgbClr val="FF0066"/>
                </a:solidFill>
              </a:rPr>
              <a:t> </a:t>
            </a:r>
            <a:r>
              <a:rPr lang="ru-RU" sz="2400" i="1" dirty="0" err="1">
                <a:solidFill>
                  <a:srgbClr val="FF0066"/>
                </a:solidFill>
              </a:rPr>
              <a:t>during</a:t>
            </a:r>
            <a:r>
              <a:rPr lang="ru-RU" sz="2400" i="1" dirty="0">
                <a:solidFill>
                  <a:srgbClr val="FF0066"/>
                </a:solidFill>
              </a:rPr>
              <a:t> </a:t>
            </a:r>
            <a:r>
              <a:rPr lang="ru-RU" sz="2400" i="1" dirty="0" err="1">
                <a:solidFill>
                  <a:srgbClr val="FF0066"/>
                </a:solidFill>
              </a:rPr>
              <a:t>fragmentation</a:t>
            </a:r>
            <a:r>
              <a:rPr lang="ru-RU" sz="2400" i="1" dirty="0">
                <a:solidFill>
                  <a:srgbClr val="FF0066"/>
                </a:solidFill>
              </a:rPr>
              <a:t> (</a:t>
            </a:r>
            <a:r>
              <a:rPr lang="ru-RU" sz="2400" i="1" dirty="0">
                <a:solidFill>
                  <a:srgbClr val="0000FF"/>
                </a:solidFill>
              </a:rPr>
              <a:t>b </a:t>
            </a:r>
            <a:r>
              <a:rPr lang="ru-RU" sz="2400" i="1" dirty="0" err="1">
                <a:solidFill>
                  <a:srgbClr val="0000FF"/>
                </a:solidFill>
              </a:rPr>
              <a:t>is</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impact</a:t>
            </a:r>
            <a:r>
              <a:rPr lang="ru-RU" sz="2400" i="1" dirty="0">
                <a:solidFill>
                  <a:srgbClr val="0000FF"/>
                </a:solidFill>
              </a:rPr>
              <a:t> </a:t>
            </a:r>
            <a:r>
              <a:rPr lang="ru-RU" sz="2400" i="1" dirty="0" err="1">
                <a:solidFill>
                  <a:srgbClr val="0000FF"/>
                </a:solidFill>
              </a:rPr>
              <a:t>parameter</a:t>
            </a:r>
            <a:r>
              <a:rPr lang="ru-RU" sz="2400" i="1" dirty="0">
                <a:solidFill>
                  <a:srgbClr val="0000FF"/>
                </a:solidFill>
              </a:rPr>
              <a:t>)</a:t>
            </a:r>
          </a:p>
          <a:p>
            <a:pPr algn="just">
              <a:lnSpc>
                <a:spcPct val="90000"/>
              </a:lnSpc>
              <a:defRPr/>
            </a:pPr>
            <a:endParaRPr lang="ru-RU" sz="2000" i="1" dirty="0">
              <a:solidFill>
                <a:srgbClr val="0000FF"/>
              </a:solidFill>
            </a:endParaRPr>
          </a:p>
          <a:p>
            <a:pPr algn="just">
              <a:lnSpc>
                <a:spcPct val="90000"/>
              </a:lnSpc>
              <a:defRPr/>
            </a:pPr>
            <a:endParaRPr lang="ru-RU" sz="2000" i="1" dirty="0">
              <a:solidFill>
                <a:srgbClr val="0000FF"/>
              </a:solidFill>
            </a:endParaRPr>
          </a:p>
        </p:txBody>
      </p:sp>
      <p:sp>
        <p:nvSpPr>
          <p:cNvPr id="10310" name="Rectangle 4"/>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2" name="Object 62"/>
          <p:cNvGraphicFramePr>
            <a:graphicFrameLocks noChangeAspect="1"/>
          </p:cNvGraphicFramePr>
          <p:nvPr/>
        </p:nvGraphicFramePr>
        <p:xfrm>
          <a:off x="5181600" y="2667000"/>
          <a:ext cx="990600" cy="623888"/>
        </p:xfrm>
        <a:graphic>
          <a:graphicData uri="http://schemas.openxmlformats.org/presentationml/2006/ole">
            <mc:AlternateContent xmlns:mc="http://schemas.openxmlformats.org/markup-compatibility/2006">
              <mc:Choice xmlns:v="urn:schemas-microsoft-com:vml" Requires="v">
                <p:oleObj spid="_x0000_s10362" name="Equation" r:id="rId3" imgW="20421600" imgH="12801600" progId="Equation.DSMT4">
                  <p:embed/>
                </p:oleObj>
              </mc:Choice>
              <mc:Fallback>
                <p:oleObj name="Equation" r:id="rId3" imgW="20421600" imgH="128016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67000"/>
                        <a:ext cx="990600"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3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3" name="Object 63"/>
          <p:cNvGraphicFramePr>
            <a:graphicFrameLocks noChangeAspect="1"/>
          </p:cNvGraphicFramePr>
          <p:nvPr/>
        </p:nvGraphicFramePr>
        <p:xfrm>
          <a:off x="1036638" y="4119563"/>
          <a:ext cx="1905000" cy="614362"/>
        </p:xfrm>
        <a:graphic>
          <a:graphicData uri="http://schemas.openxmlformats.org/presentationml/2006/ole">
            <mc:AlternateContent xmlns:mc="http://schemas.openxmlformats.org/markup-compatibility/2006">
              <mc:Choice xmlns:v="urn:schemas-microsoft-com:vml" Requires="v">
                <p:oleObj spid="_x0000_s10363" name="Equation" r:id="rId5" imgW="28956000" imgH="9448800" progId="Equation.DSMT4">
                  <p:embed/>
                </p:oleObj>
              </mc:Choice>
              <mc:Fallback>
                <p:oleObj name="Equation" r:id="rId5" imgW="28956000" imgH="94488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4119563"/>
                        <a:ext cx="19050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4" name="Object 64"/>
          <p:cNvGraphicFramePr>
            <a:graphicFrameLocks noChangeAspect="1"/>
          </p:cNvGraphicFramePr>
          <p:nvPr/>
        </p:nvGraphicFramePr>
        <p:xfrm>
          <a:off x="3629025" y="4089400"/>
          <a:ext cx="1400175" cy="447675"/>
        </p:xfrm>
        <a:graphic>
          <a:graphicData uri="http://schemas.openxmlformats.org/presentationml/2006/ole">
            <mc:AlternateContent xmlns:mc="http://schemas.openxmlformats.org/markup-compatibility/2006">
              <mc:Choice xmlns:v="urn:schemas-microsoft-com:vml" Requires="v">
                <p:oleObj spid="_x0000_s10364" name="Equation" r:id="rId7" imgW="33528000" imgH="10668000" progId="Equation.DSMT4">
                  <p:embed/>
                </p:oleObj>
              </mc:Choice>
              <mc:Fallback>
                <p:oleObj name="Equation" r:id="rId7" imgW="33528000" imgH="106680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4089400"/>
                        <a:ext cx="14001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5" name="Object 65"/>
          <p:cNvGraphicFramePr>
            <a:graphicFrameLocks noChangeAspect="1"/>
          </p:cNvGraphicFramePr>
          <p:nvPr/>
        </p:nvGraphicFramePr>
        <p:xfrm>
          <a:off x="2309813" y="5551488"/>
          <a:ext cx="5638800" cy="808037"/>
        </p:xfrm>
        <a:graphic>
          <a:graphicData uri="http://schemas.openxmlformats.org/presentationml/2006/ole">
            <mc:AlternateContent xmlns:mc="http://schemas.openxmlformats.org/markup-compatibility/2006">
              <mc:Choice xmlns:v="urn:schemas-microsoft-com:vml" Requires="v">
                <p:oleObj spid="_x0000_s10365" name="Equation" r:id="rId9" imgW="89306400" imgH="12801600" progId="Equation.DSMT4">
                  <p:embed/>
                </p:oleObj>
              </mc:Choice>
              <mc:Fallback>
                <p:oleObj name="Equation" r:id="rId9" imgW="89306400" imgH="128016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9813" y="5551488"/>
                        <a:ext cx="5638800"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6" name="Object 66"/>
          <p:cNvGraphicFramePr>
            <a:graphicFrameLocks noChangeAspect="1"/>
          </p:cNvGraphicFramePr>
          <p:nvPr/>
        </p:nvGraphicFramePr>
        <p:xfrm>
          <a:off x="5191125" y="4132263"/>
          <a:ext cx="1457325" cy="304800"/>
        </p:xfrm>
        <a:graphic>
          <a:graphicData uri="http://schemas.openxmlformats.org/presentationml/2006/ole">
            <mc:AlternateContent xmlns:mc="http://schemas.openxmlformats.org/markup-compatibility/2006">
              <mc:Choice xmlns:v="urn:schemas-microsoft-com:vml" Requires="v">
                <p:oleObj spid="_x0000_s10366" name="Equation" r:id="rId11" imgW="35052000" imgH="7315200" progId="Equation.DSMT4">
                  <p:embed/>
                </p:oleObj>
              </mc:Choice>
              <mc:Fallback>
                <p:oleObj name="Equation" r:id="rId11" imgW="35052000" imgH="73152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1125" y="4132263"/>
                        <a:ext cx="1457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6"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7" name="Object 67"/>
          <p:cNvGraphicFramePr>
            <a:graphicFrameLocks noChangeAspect="1"/>
          </p:cNvGraphicFramePr>
          <p:nvPr/>
        </p:nvGraphicFramePr>
        <p:xfrm>
          <a:off x="7620000" y="4138613"/>
          <a:ext cx="733425" cy="349250"/>
        </p:xfrm>
        <a:graphic>
          <a:graphicData uri="http://schemas.openxmlformats.org/presentationml/2006/ole">
            <mc:AlternateContent xmlns:mc="http://schemas.openxmlformats.org/markup-compatibility/2006">
              <mc:Choice xmlns:v="urn:schemas-microsoft-com:vml" Requires="v">
                <p:oleObj spid="_x0000_s10367" name="Equation" r:id="rId13" imgW="14020800" imgH="6705600" progId="Equation.DSMT4">
                  <p:embed/>
                </p:oleObj>
              </mc:Choice>
              <mc:Fallback>
                <p:oleObj name="Equation" r:id="rId13" imgW="14020800" imgH="67056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4138613"/>
                        <a:ext cx="7334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52D96194-B12A-4657-B13D-978053FE30BC}"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0" name="Rectangle 2"/>
          <p:cNvSpPr>
            <a:spLocks noGrp="1" noChangeArrowheads="1"/>
          </p:cNvSpPr>
          <p:nvPr>
            <p:ph type="title" idx="4294967295"/>
          </p:nvPr>
        </p:nvSpPr>
        <p:spPr>
          <a:xfrm>
            <a:off x="457200" y="0"/>
            <a:ext cx="8229600" cy="1143000"/>
          </a:xfrm>
        </p:spPr>
        <p:txBody>
          <a:bodyPr/>
          <a:lstStyle/>
          <a:p>
            <a:r>
              <a:rPr lang="en-US" sz="2400" b="1">
                <a:solidFill>
                  <a:srgbClr val="0000FF"/>
                </a:solidFill>
                <a:latin typeface="Monotype Corsiva" pitchFamily="66" charset="0"/>
              </a:rPr>
              <a:t>5. A COMPARISON WITH EXPERIMENTAL DATA</a:t>
            </a:r>
            <a:endParaRPr lang="ru-RU" sz="2400" b="1">
              <a:solidFill>
                <a:srgbClr val="0000FF"/>
              </a:solidFill>
              <a:latin typeface="Monotype Corsiva" pitchFamily="66" charset="0"/>
            </a:endParaRPr>
          </a:p>
        </p:txBody>
      </p:sp>
      <p:sp>
        <p:nvSpPr>
          <p:cNvPr id="32812" name="Rectangle 3"/>
          <p:cNvSpPr>
            <a:spLocks noGrp="1" noChangeArrowheads="1"/>
          </p:cNvSpPr>
          <p:nvPr>
            <p:ph type="body" idx="4294967295"/>
          </p:nvPr>
        </p:nvSpPr>
        <p:spPr>
          <a:xfrm>
            <a:off x="755650" y="1066800"/>
            <a:ext cx="7848600" cy="5135563"/>
          </a:xfrm>
        </p:spPr>
        <p:txBody>
          <a:bodyPr/>
          <a:lstStyle/>
          <a:p>
            <a:pPr marL="0" indent="0" algn="just">
              <a:lnSpc>
                <a:spcPct val="80000"/>
              </a:lnSpc>
              <a:buFont typeface="Arial" charset="0"/>
              <a:buNone/>
              <a:defRPr/>
            </a:pPr>
            <a:r>
              <a:rPr lang="ru-RU" sz="2000" i="1">
                <a:solidFill>
                  <a:srgbClr val="0000FF"/>
                </a:solidFill>
              </a:rPr>
              <a:t>As</a:t>
            </a:r>
            <a:r>
              <a:rPr lang="ru-RU" sz="2000" i="1" dirty="0">
                <a:solidFill>
                  <a:srgbClr val="0000FF"/>
                </a:solidFill>
              </a:rPr>
              <a:t> a </a:t>
            </a:r>
            <a:r>
              <a:rPr lang="ru-RU" sz="2000" i="1" dirty="0" err="1">
                <a:solidFill>
                  <a:srgbClr val="0000FF"/>
                </a:solidFill>
              </a:rPr>
              <a:t>result</a:t>
            </a:r>
            <a:r>
              <a:rPr lang="ru-RU" sz="2000" i="1" dirty="0">
                <a:solidFill>
                  <a:srgbClr val="0000FF"/>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double</a:t>
            </a:r>
            <a:r>
              <a:rPr lang="ru-RU" sz="2000" i="1" dirty="0">
                <a:solidFill>
                  <a:srgbClr val="FF0066"/>
                </a:solidFill>
              </a:rPr>
              <a:t> </a:t>
            </a:r>
            <a:r>
              <a:rPr lang="ru-RU" sz="2000" i="1" dirty="0" err="1">
                <a:solidFill>
                  <a:srgbClr val="FF0066"/>
                </a:solidFill>
              </a:rPr>
              <a:t>differential</a:t>
            </a:r>
            <a:r>
              <a:rPr lang="ru-RU" sz="2000" i="1" dirty="0">
                <a:solidFill>
                  <a:srgbClr val="FF0066"/>
                </a:solidFill>
              </a:rPr>
              <a:t> </a:t>
            </a:r>
            <a:r>
              <a:rPr lang="ru-RU" sz="2000" i="1" dirty="0" err="1">
                <a:solidFill>
                  <a:srgbClr val="FF0066"/>
                </a:solidFill>
              </a:rPr>
              <a:t>cross-section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proton</a:t>
            </a:r>
            <a:r>
              <a:rPr lang="ru-RU" sz="2000" i="1" dirty="0">
                <a:solidFill>
                  <a:srgbClr val="0000FF"/>
                </a:solidFill>
              </a:rPr>
              <a:t> </a:t>
            </a:r>
            <a:r>
              <a:rPr lang="ru-RU" sz="2000" i="1" dirty="0" err="1">
                <a:solidFill>
                  <a:srgbClr val="0000FF"/>
                </a:solidFill>
              </a:rPr>
              <a:t>emission</a:t>
            </a:r>
            <a:r>
              <a:rPr lang="ru-RU" sz="2000" i="1" dirty="0">
                <a:solidFill>
                  <a:srgbClr val="0000FF"/>
                </a:solidFill>
              </a:rPr>
              <a:t> </a:t>
            </a:r>
            <a:r>
              <a:rPr lang="ru-RU" sz="2000" i="1" dirty="0" err="1">
                <a:solidFill>
                  <a:srgbClr val="0000FF"/>
                </a:solidFill>
              </a:rPr>
              <a:t>has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form</a:t>
            </a:r>
            <a:r>
              <a:rPr lang="ru-RU" sz="2000" i="1" dirty="0">
                <a:solidFill>
                  <a:srgbClr val="0000FF"/>
                </a:solidFill>
              </a:rPr>
              <a:t> (</a:t>
            </a:r>
            <a:r>
              <a:rPr lang="ru-RU" sz="2000" i="1" dirty="0" err="1">
                <a:solidFill>
                  <a:srgbClr val="0000FF"/>
                </a:solidFill>
              </a:rPr>
              <a:t>where</a:t>
            </a:r>
            <a:r>
              <a:rPr lang="ru-RU" sz="2000" i="1" dirty="0">
                <a:solidFill>
                  <a:srgbClr val="0000FF"/>
                </a:solidFill>
              </a:rPr>
              <a:t> b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impact</a:t>
            </a:r>
            <a:r>
              <a:rPr lang="ru-RU" sz="2000" i="1" dirty="0">
                <a:solidFill>
                  <a:srgbClr val="0000FF"/>
                </a:solidFill>
              </a:rPr>
              <a:t> </a:t>
            </a:r>
            <a:r>
              <a:rPr lang="ru-RU" sz="2000" i="1" dirty="0" err="1">
                <a:solidFill>
                  <a:srgbClr val="0000FF"/>
                </a:solidFill>
              </a:rPr>
              <a:t>parameter</a:t>
            </a:r>
            <a:r>
              <a:rPr lang="ru-RU" sz="2000" i="1" dirty="0">
                <a:solidFill>
                  <a:srgbClr val="0000FF"/>
                </a:solidFill>
              </a:rPr>
              <a:t>,  </a:t>
            </a:r>
            <a:r>
              <a:rPr lang="ru-RU" sz="2000" i="1" dirty="0" err="1">
                <a:solidFill>
                  <a:srgbClr val="0000FF"/>
                </a:solidFill>
              </a:rPr>
              <a:t>is</a:t>
            </a:r>
            <a:r>
              <a:rPr lang="ru-RU" sz="2000" i="1" dirty="0">
                <a:solidFill>
                  <a:srgbClr val="0000FF"/>
                </a:solidFill>
              </a:rPr>
              <a:t> a </a:t>
            </a:r>
            <a:r>
              <a:rPr lang="ru-RU" sz="2000" i="1" dirty="0" err="1">
                <a:solidFill>
                  <a:srgbClr val="0000FF"/>
                </a:solidFill>
              </a:rPr>
              <a:t>Planck</a:t>
            </a:r>
            <a:r>
              <a:rPr lang="ru-RU" sz="2000" i="1" dirty="0">
                <a:solidFill>
                  <a:srgbClr val="0000FF"/>
                </a:solidFill>
              </a:rPr>
              <a:t> </a:t>
            </a:r>
            <a:r>
              <a:rPr lang="ru-RU" sz="2000" i="1" dirty="0" err="1">
                <a:solidFill>
                  <a:srgbClr val="0000FF"/>
                </a:solidFill>
              </a:rPr>
              <a:t>constant</a:t>
            </a:r>
            <a:r>
              <a:rPr lang="ru-RU" sz="2000" i="1" dirty="0">
                <a:solidFill>
                  <a:srgbClr val="0000FF"/>
                </a:solidFill>
              </a:rPr>
              <a:t>,    </a:t>
            </a:r>
            <a:r>
              <a:rPr lang="en-US" sz="2000" i="1" dirty="0">
                <a:solidFill>
                  <a:srgbClr val="0000FF"/>
                </a:solidFill>
              </a:rPr>
              <a:t>is the </a:t>
            </a:r>
            <a:r>
              <a:rPr lang="ru-RU" sz="2000" i="1" dirty="0" err="1">
                <a:solidFill>
                  <a:srgbClr val="0000FF"/>
                </a:solidFill>
              </a:rPr>
              <a:t>radius</a:t>
            </a:r>
            <a:r>
              <a:rPr lang="ru-RU" sz="2000" i="1" dirty="0">
                <a:solidFill>
                  <a:srgbClr val="0000FF"/>
                </a:solidFill>
              </a:rPr>
              <a:t> </a:t>
            </a:r>
            <a:r>
              <a:rPr lang="ru-RU" sz="2000" i="1" dirty="0" err="1">
                <a:solidFill>
                  <a:srgbClr val="0000FF"/>
                </a:solidFill>
              </a:rPr>
              <a:t>vector</a:t>
            </a:r>
            <a:r>
              <a:rPr lang="ru-RU" sz="2000" i="1" dirty="0">
                <a:solidFill>
                  <a:srgbClr val="0000FF"/>
                </a:solidFill>
              </a:rPr>
              <a:t>):</a:t>
            </a:r>
          </a:p>
          <a:p>
            <a:pPr marL="0" indent="0" algn="just">
              <a:lnSpc>
                <a:spcPct val="80000"/>
              </a:lnSpc>
              <a:buFont typeface="Arial" charset="0"/>
              <a:buNone/>
              <a:defRPr/>
            </a:pPr>
            <a:endParaRPr lang="ru-RU" sz="2000" i="1" dirty="0">
              <a:solidFill>
                <a:srgbClr val="0000FF"/>
              </a:solidFill>
            </a:endParaRPr>
          </a:p>
          <a:p>
            <a:pPr marL="0" indent="0" algn="just">
              <a:lnSpc>
                <a:spcPct val="80000"/>
              </a:lnSpc>
              <a:buFont typeface="Arial" charset="0"/>
              <a:buNone/>
              <a:defRPr/>
            </a:pPr>
            <a:r>
              <a:rPr lang="ru-RU" sz="2000" dirty="0">
                <a:solidFill>
                  <a:srgbClr val="0000FF"/>
                </a:solidFill>
              </a:rPr>
              <a:t>                                                                                                     (5)</a:t>
            </a:r>
          </a:p>
          <a:p>
            <a:pPr marL="0" indent="0" algn="just">
              <a:lnSpc>
                <a:spcPct val="80000"/>
              </a:lnSpc>
              <a:buFont typeface="Arial" charset="0"/>
              <a:buNone/>
              <a:defRPr/>
            </a:pPr>
            <a:endParaRPr lang="ru-RU" sz="2000" dirty="0">
              <a:solidFill>
                <a:srgbClr val="0000FF"/>
              </a:solidFill>
            </a:endParaRPr>
          </a:p>
          <a:p>
            <a:pPr marL="0" indent="0" algn="just">
              <a:lnSpc>
                <a:spcPct val="80000"/>
              </a:lnSpc>
              <a:buFont typeface="Arial" charset="0"/>
              <a:buNone/>
              <a:defRPr/>
            </a:pPr>
            <a:endParaRPr lang="ru-RU" sz="2000" dirty="0">
              <a:solidFill>
                <a:srgbClr val="0000FF"/>
              </a:solidFill>
            </a:endParaRPr>
          </a:p>
          <a:p>
            <a:pPr marL="0" indent="0" algn="just">
              <a:lnSpc>
                <a:spcPct val="80000"/>
              </a:lnSpc>
              <a:buFont typeface="Arial" charset="0"/>
              <a:buNone/>
              <a:defRPr/>
            </a:pPr>
            <a:r>
              <a:rPr lang="ru-RU" sz="2000" i="1" dirty="0" err="1">
                <a:solidFill>
                  <a:srgbClr val="0000FF"/>
                </a:solidFill>
              </a:rPr>
              <a:t>where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distribution</a:t>
            </a:r>
            <a:r>
              <a:rPr lang="ru-RU" sz="2000" i="1" dirty="0">
                <a:solidFill>
                  <a:srgbClr val="0000FF"/>
                </a:solidFill>
              </a:rPr>
              <a:t> </a:t>
            </a:r>
            <a:r>
              <a:rPr lang="ru-RU" sz="2000" i="1" dirty="0" err="1">
                <a:solidFill>
                  <a:srgbClr val="0000FF"/>
                </a:solidFill>
              </a:rPr>
              <a:t>function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emitted</a:t>
            </a:r>
            <a:r>
              <a:rPr lang="ru-RU" sz="2000" i="1" dirty="0">
                <a:solidFill>
                  <a:srgbClr val="0000FF"/>
                </a:solidFill>
              </a:rPr>
              <a:t> </a:t>
            </a:r>
            <a:r>
              <a:rPr lang="ru-RU" sz="2000" i="1" dirty="0" err="1">
                <a:solidFill>
                  <a:srgbClr val="0000FF"/>
                </a:solidFill>
              </a:rPr>
              <a:t>protons</a:t>
            </a:r>
            <a:endParaRPr lang="ru-RU" sz="2000" i="1" dirty="0">
              <a:solidFill>
                <a:srgbClr val="0000FF"/>
              </a:solidFill>
            </a:endParaRPr>
          </a:p>
          <a:p>
            <a:pPr marL="0" indent="0" algn="just">
              <a:lnSpc>
                <a:spcPct val="80000"/>
              </a:lnSpc>
              <a:buFont typeface="Arial" charset="0"/>
              <a:buNone/>
              <a:defRPr/>
            </a:pPr>
            <a:endParaRPr lang="ru-RU" sz="2000" i="1" dirty="0">
              <a:solidFill>
                <a:srgbClr val="0000FF"/>
              </a:solidFill>
            </a:endParaRPr>
          </a:p>
          <a:p>
            <a:pPr marL="0" indent="0" algn="just">
              <a:lnSpc>
                <a:spcPct val="80000"/>
              </a:lnSpc>
              <a:buFont typeface="Arial" charset="0"/>
              <a:buNone/>
              <a:defRPr/>
            </a:pPr>
            <a:r>
              <a:rPr lang="ru-RU" sz="2000" dirty="0">
                <a:solidFill>
                  <a:srgbClr val="0000FF"/>
                </a:solidFill>
              </a:rPr>
              <a:t>                                                                                                     (6) </a:t>
            </a:r>
          </a:p>
          <a:p>
            <a:pPr marL="0" indent="0" algn="just">
              <a:lnSpc>
                <a:spcPct val="80000"/>
              </a:lnSpc>
              <a:buFont typeface="Arial" charset="0"/>
              <a:buNone/>
              <a:defRPr/>
            </a:pPr>
            <a:endParaRPr lang="en-US" sz="1800" dirty="0">
              <a:solidFill>
                <a:srgbClr val="0000FF"/>
              </a:solidFill>
            </a:endParaRPr>
          </a:p>
          <a:p>
            <a:pPr marL="0" indent="0">
              <a:lnSpc>
                <a:spcPct val="80000"/>
              </a:lnSpc>
              <a:buFont typeface="Arial" charset="0"/>
              <a:buNone/>
              <a:defRPr/>
            </a:pPr>
            <a:endParaRPr lang="en-US" sz="1800" dirty="0">
              <a:solidFill>
                <a:srgbClr val="0000FF"/>
              </a:solidFill>
            </a:endParaRPr>
          </a:p>
          <a:p>
            <a:pPr marL="0" indent="0">
              <a:lnSpc>
                <a:spcPct val="80000"/>
              </a:lnSpc>
              <a:buFont typeface="Arial" charset="0"/>
              <a:buNone/>
              <a:defRPr/>
            </a:pPr>
            <a:r>
              <a:rPr lang="ru-RU" sz="2000" i="1" dirty="0" err="1">
                <a:solidFill>
                  <a:srgbClr val="0000FF"/>
                </a:solidFill>
              </a:rPr>
              <a:t>Here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spin</a:t>
            </a:r>
            <a:r>
              <a:rPr lang="ru-RU" sz="2000" i="1" dirty="0">
                <a:solidFill>
                  <a:srgbClr val="0000FF"/>
                </a:solidFill>
              </a:rPr>
              <a:t> </a:t>
            </a:r>
            <a:r>
              <a:rPr lang="ru-RU" sz="2000" i="1" dirty="0" err="1">
                <a:solidFill>
                  <a:srgbClr val="0000FF"/>
                </a:solidFill>
              </a:rPr>
              <a:t>factor</a:t>
            </a:r>
            <a:r>
              <a:rPr lang="ru-RU" sz="2000" i="1" dirty="0">
                <a:solidFill>
                  <a:srgbClr val="0000FF"/>
                </a:solidFill>
              </a:rPr>
              <a:t>          ,                     ,       </a:t>
            </a:r>
            <a:r>
              <a:rPr lang="ru-RU" sz="2000" i="1" dirty="0" err="1">
                <a:solidFill>
                  <a:srgbClr val="0000FF"/>
                </a:solidFill>
              </a:rPr>
              <a:t>and</a:t>
            </a:r>
            <a:r>
              <a:rPr lang="ru-RU" sz="2000" i="1" dirty="0">
                <a:solidFill>
                  <a:srgbClr val="0000FF"/>
                </a:solidFill>
              </a:rPr>
              <a:t>       </a:t>
            </a:r>
            <a:r>
              <a:rPr lang="ru-RU" sz="2000" i="1" dirty="0" err="1">
                <a:solidFill>
                  <a:srgbClr val="0000FF"/>
                </a:solidFill>
              </a:rPr>
              <a:t>are</a:t>
            </a:r>
            <a:r>
              <a:rPr lang="ru-RU" sz="2000" i="1" dirty="0">
                <a:solidFill>
                  <a:srgbClr val="0000FF"/>
                </a:solidFill>
              </a:rPr>
              <a:t> </a:t>
            </a:r>
            <a:r>
              <a:rPr lang="ru-RU" sz="2000" i="1" dirty="0" err="1">
                <a:solidFill>
                  <a:srgbClr val="0000FF"/>
                </a:solidFill>
              </a:rPr>
              <a:t>respectively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total</a:t>
            </a:r>
            <a:r>
              <a:rPr lang="ru-RU" sz="2000" i="1" dirty="0">
                <a:solidFill>
                  <a:srgbClr val="0000FF"/>
                </a:solidFill>
              </a:rPr>
              <a:t> </a:t>
            </a:r>
            <a:r>
              <a:rPr lang="ru-RU" sz="2000" i="1" dirty="0" err="1">
                <a:solidFill>
                  <a:srgbClr val="0000FF"/>
                </a:solidFill>
              </a:rPr>
              <a:t>energy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Lorentz</a:t>
            </a:r>
            <a:r>
              <a:rPr lang="ru-RU" sz="2000" i="1" dirty="0">
                <a:solidFill>
                  <a:srgbClr val="0000FF"/>
                </a:solidFill>
              </a:rPr>
              <a:t> </a:t>
            </a:r>
            <a:r>
              <a:rPr lang="ru-RU" sz="2000" i="1" dirty="0" err="1">
                <a:solidFill>
                  <a:srgbClr val="0000FF"/>
                </a:solidFill>
              </a:rPr>
              <a:t>factor</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proton</a:t>
            </a:r>
            <a:r>
              <a:rPr lang="ru-RU" sz="2000" i="1" dirty="0">
                <a:solidFill>
                  <a:srgbClr val="0000FF"/>
                </a:solidFill>
              </a:rPr>
              <a:t> </a:t>
            </a:r>
            <a:r>
              <a:rPr lang="ru-RU" sz="2000" i="1" dirty="0" err="1">
                <a:solidFill>
                  <a:srgbClr val="0000FF"/>
                </a:solidFill>
              </a:rPr>
              <a:t>momentum</a:t>
            </a:r>
            <a:r>
              <a:rPr lang="ru-RU" sz="2000" i="1" dirty="0">
                <a:solidFill>
                  <a:srgbClr val="0000FF"/>
                </a:solidFill>
              </a:rPr>
              <a:t>;           </a:t>
            </a:r>
            <a:r>
              <a:rPr lang="en-US" sz="2000" i="1" dirty="0">
                <a:solidFill>
                  <a:srgbClr val="0000FF"/>
                </a:solidFill>
              </a:rPr>
              <a:t>is </a:t>
            </a:r>
            <a:r>
              <a:rPr lang="ru-RU" sz="2000" i="1" dirty="0" err="1">
                <a:solidFill>
                  <a:srgbClr val="0000FF"/>
                </a:solidFill>
              </a:rPr>
              <a:t>the</a:t>
            </a:r>
            <a:r>
              <a:rPr lang="ru-RU" sz="2000" i="1" dirty="0">
                <a:solidFill>
                  <a:srgbClr val="0000FF"/>
                </a:solidFill>
              </a:rPr>
              <a:t> </a:t>
            </a:r>
            <a:r>
              <a:rPr lang="ru-RU" sz="2000" i="1" dirty="0" err="1">
                <a:solidFill>
                  <a:srgbClr val="0000FF"/>
                </a:solidFill>
              </a:rPr>
              <a:t>velocity</a:t>
            </a:r>
            <a:r>
              <a:rPr lang="ru-RU" sz="2000" i="1" dirty="0">
                <a:solidFill>
                  <a:srgbClr val="0000FF"/>
                </a:solidFill>
              </a:rPr>
              <a:t> </a:t>
            </a:r>
            <a:r>
              <a:rPr lang="ru-RU" sz="2000" i="1" dirty="0" err="1">
                <a:solidFill>
                  <a:srgbClr val="0000FF"/>
                </a:solidFill>
              </a:rPr>
              <a:t>field</a:t>
            </a:r>
            <a:r>
              <a:rPr lang="ru-RU" sz="2000" i="1" dirty="0">
                <a:solidFill>
                  <a:srgbClr val="0000FF"/>
                </a:solidFill>
              </a:rPr>
              <a:t>,         </a:t>
            </a:r>
            <a:r>
              <a:rPr lang="en-US" sz="2000" i="1" dirty="0">
                <a:solidFill>
                  <a:srgbClr val="0000FF"/>
                </a:solidFill>
              </a:rPr>
              <a:t> 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factor</a:t>
            </a:r>
            <a:r>
              <a:rPr lang="ru-RU" sz="2000" i="1" dirty="0">
                <a:solidFill>
                  <a:srgbClr val="0000FF"/>
                </a:solidFill>
              </a:rPr>
              <a:t> </a:t>
            </a:r>
            <a:r>
              <a:rPr lang="ru-RU" sz="2000" i="1" dirty="0" err="1">
                <a:solidFill>
                  <a:srgbClr val="0000FF"/>
                </a:solidFill>
              </a:rPr>
              <a:t>taking</a:t>
            </a:r>
            <a:r>
              <a:rPr lang="ru-RU" sz="2000" i="1" dirty="0">
                <a:solidFill>
                  <a:srgbClr val="0000FF"/>
                </a:solidFill>
              </a:rPr>
              <a:t> </a:t>
            </a:r>
            <a:r>
              <a:rPr lang="ru-RU" sz="2000" i="1" dirty="0" err="1">
                <a:solidFill>
                  <a:srgbClr val="0000FF"/>
                </a:solidFill>
              </a:rPr>
              <a:t>into</a:t>
            </a:r>
            <a:r>
              <a:rPr lang="ru-RU" sz="2000" i="1" dirty="0">
                <a:solidFill>
                  <a:srgbClr val="0000FF"/>
                </a:solidFill>
              </a:rPr>
              <a:t> </a:t>
            </a:r>
            <a:r>
              <a:rPr lang="ru-RU" sz="2000" i="1" dirty="0" err="1">
                <a:solidFill>
                  <a:srgbClr val="0000FF"/>
                </a:solidFill>
              </a:rPr>
              <a:t>account</a:t>
            </a:r>
            <a:r>
              <a:rPr lang="ru-RU" sz="2000" i="1" dirty="0">
                <a:solidFill>
                  <a:srgbClr val="0000FF"/>
                </a:solidFill>
              </a:rPr>
              <a:t> </a:t>
            </a:r>
            <a:r>
              <a:rPr lang="ru-RU" sz="2000" i="1" dirty="0" err="1">
                <a:solidFill>
                  <a:srgbClr val="0000FF"/>
                </a:solidFill>
              </a:rPr>
              <a:t>that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cross</a:t>
            </a:r>
            <a:r>
              <a:rPr lang="ru-RU" sz="2000" i="1" dirty="0">
                <a:solidFill>
                  <a:srgbClr val="FF0066"/>
                </a:solidFill>
              </a:rPr>
              <a:t> </a:t>
            </a:r>
            <a:r>
              <a:rPr lang="ru-RU" sz="2000" i="1" dirty="0" err="1">
                <a:solidFill>
                  <a:srgbClr val="FF0066"/>
                </a:solidFill>
              </a:rPr>
              <a:t>section</a:t>
            </a:r>
            <a:r>
              <a:rPr lang="ru-RU" sz="2000" i="1" dirty="0">
                <a:solidFill>
                  <a:srgbClr val="FF0066"/>
                </a:solidFill>
              </a:rPr>
              <a:t> </a:t>
            </a:r>
            <a:r>
              <a:rPr lang="ru-RU" sz="2000" i="1" dirty="0" err="1">
                <a:solidFill>
                  <a:srgbClr val="FF0066"/>
                </a:solidFill>
              </a:rPr>
              <a:t>of</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hot</a:t>
            </a:r>
            <a:r>
              <a:rPr lang="ru-RU" sz="2000" i="1" dirty="0">
                <a:solidFill>
                  <a:srgbClr val="FF0066"/>
                </a:solidFill>
              </a:rPr>
              <a:t> </a:t>
            </a:r>
            <a:r>
              <a:rPr lang="ru-RU" sz="2000" i="1" dirty="0" err="1">
                <a:solidFill>
                  <a:srgbClr val="FF0066"/>
                </a:solidFill>
              </a:rPr>
              <a:t>spot</a:t>
            </a:r>
            <a:r>
              <a:rPr lang="ru-RU" sz="2000" i="1" dirty="0">
                <a:solidFill>
                  <a:srgbClr val="FF0066"/>
                </a:solidFill>
              </a:rPr>
              <a:t> </a:t>
            </a:r>
            <a:r>
              <a:rPr lang="ru-RU" sz="2000" i="1" dirty="0" err="1">
                <a:solidFill>
                  <a:srgbClr val="FF0066"/>
                </a:solidFill>
              </a:rPr>
              <a:t>formation</a:t>
            </a:r>
            <a:r>
              <a:rPr lang="ru-RU" sz="2000" i="1" dirty="0">
                <a:solidFill>
                  <a:srgbClr val="FF0066"/>
                </a:solidFill>
              </a:rPr>
              <a:t> </a:t>
            </a:r>
            <a:r>
              <a:rPr lang="ru-RU" sz="2000" i="1" dirty="0" err="1">
                <a:solidFill>
                  <a:srgbClr val="FF0066"/>
                </a:solidFill>
              </a:rPr>
              <a:t>is</a:t>
            </a:r>
            <a:r>
              <a:rPr lang="ru-RU" sz="2000" i="1" dirty="0">
                <a:solidFill>
                  <a:srgbClr val="FF0066"/>
                </a:solidFill>
              </a:rPr>
              <a:t> </a:t>
            </a:r>
            <a:r>
              <a:rPr lang="ru-RU" sz="2000" i="1" dirty="0" err="1">
                <a:solidFill>
                  <a:srgbClr val="FF0066"/>
                </a:solidFill>
              </a:rPr>
              <a:t>always</a:t>
            </a:r>
            <a:r>
              <a:rPr lang="ru-RU" sz="2000" i="1" dirty="0">
                <a:solidFill>
                  <a:srgbClr val="FF0066"/>
                </a:solidFill>
              </a:rPr>
              <a:t> </a:t>
            </a:r>
            <a:r>
              <a:rPr lang="ru-RU" sz="2000" i="1" dirty="0" err="1">
                <a:solidFill>
                  <a:srgbClr val="FF0066"/>
                </a:solidFill>
              </a:rPr>
              <a:t>greater</a:t>
            </a:r>
            <a:r>
              <a:rPr lang="ru-RU" sz="2000" i="1" dirty="0">
                <a:solidFill>
                  <a:srgbClr val="FF0066"/>
                </a:solidFill>
              </a:rPr>
              <a:t> </a:t>
            </a:r>
            <a:r>
              <a:rPr lang="ru-RU" sz="2000" i="1" dirty="0" err="1">
                <a:solidFill>
                  <a:srgbClr val="FF0066"/>
                </a:solidFill>
              </a:rPr>
              <a:t>than</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geometric</a:t>
            </a:r>
            <a:r>
              <a:rPr lang="ru-RU" sz="2000" i="1" dirty="0">
                <a:solidFill>
                  <a:srgbClr val="FF0066"/>
                </a:solidFill>
              </a:rPr>
              <a:t> </a:t>
            </a:r>
            <a:r>
              <a:rPr lang="ru-RU" sz="2000" i="1" dirty="0" err="1">
                <a:solidFill>
                  <a:srgbClr val="FF0066"/>
                </a:solidFill>
              </a:rPr>
              <a:t>one</a:t>
            </a:r>
            <a:r>
              <a:rPr lang="ru-RU" sz="2000" i="1" dirty="0">
                <a:solidFill>
                  <a:srgbClr val="0000FF"/>
                </a:solidFill>
              </a:rPr>
              <a:t>, </a:t>
            </a:r>
            <a:r>
              <a:rPr lang="en-US" sz="2000" i="1" dirty="0">
                <a:solidFill>
                  <a:srgbClr val="0000FF"/>
                </a:solidFill>
              </a:rPr>
              <a:t>       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chemical</a:t>
            </a:r>
            <a:r>
              <a:rPr lang="ru-RU" sz="2000" i="1" dirty="0">
                <a:solidFill>
                  <a:srgbClr val="0000FF"/>
                </a:solidFill>
              </a:rPr>
              <a:t> </a:t>
            </a:r>
            <a:r>
              <a:rPr lang="ru-RU" sz="2000" i="1" dirty="0" err="1">
                <a:solidFill>
                  <a:srgbClr val="0000FF"/>
                </a:solidFill>
              </a:rPr>
              <a:t>potential</a:t>
            </a:r>
            <a:r>
              <a:rPr lang="ru-RU" sz="2000" i="1" dirty="0">
                <a:solidFill>
                  <a:srgbClr val="0000FF"/>
                </a:solidFill>
              </a:rPr>
              <a:t>, </a:t>
            </a:r>
            <a:r>
              <a:rPr lang="ru-RU" sz="2000" i="1" dirty="0" err="1">
                <a:solidFill>
                  <a:srgbClr val="0000FF"/>
                </a:solidFill>
              </a:rPr>
              <a:t>which</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found</a:t>
            </a:r>
            <a:r>
              <a:rPr lang="ru-RU" sz="2000" i="1" dirty="0">
                <a:solidFill>
                  <a:srgbClr val="0000FF"/>
                </a:solidFill>
              </a:rPr>
              <a:t> </a:t>
            </a:r>
            <a:r>
              <a:rPr lang="ru-RU" sz="2000" i="1" dirty="0" err="1">
                <a:solidFill>
                  <a:srgbClr val="0000FF"/>
                </a:solidFill>
              </a:rPr>
              <a:t>from</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conservation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average</a:t>
            </a:r>
            <a:r>
              <a:rPr lang="ru-RU" sz="2000" i="1" dirty="0">
                <a:solidFill>
                  <a:srgbClr val="0000FF"/>
                </a:solidFill>
              </a:rPr>
              <a:t> </a:t>
            </a:r>
            <a:r>
              <a:rPr lang="ru-RU" sz="2000" i="1" dirty="0" err="1">
                <a:solidFill>
                  <a:srgbClr val="0000FF"/>
                </a:solidFill>
              </a:rPr>
              <a:t>number</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particles</a:t>
            </a:r>
            <a:r>
              <a:rPr lang="ru-RU" sz="2000" i="1" dirty="0">
                <a:solidFill>
                  <a:srgbClr val="0000FF"/>
                </a:solidFill>
              </a:rPr>
              <a:t> </a:t>
            </a:r>
            <a:r>
              <a:rPr lang="ru-RU" sz="2000" i="1" dirty="0" err="1">
                <a:solidFill>
                  <a:srgbClr val="0000FF"/>
                </a:solidFill>
              </a:rPr>
              <a:t>for</a:t>
            </a:r>
            <a:r>
              <a:rPr lang="ru-RU" sz="2000" i="1" dirty="0">
                <a:solidFill>
                  <a:srgbClr val="0000FF"/>
                </a:solidFill>
              </a:rPr>
              <a:t> a </a:t>
            </a:r>
            <a:r>
              <a:rPr lang="ru-RU" sz="2000" i="1" dirty="0" err="1">
                <a:solidFill>
                  <a:srgbClr val="0000FF"/>
                </a:solidFill>
              </a:rPr>
              <a:t>grand</a:t>
            </a:r>
            <a:r>
              <a:rPr lang="ru-RU" sz="2000" i="1" dirty="0">
                <a:solidFill>
                  <a:srgbClr val="0000FF"/>
                </a:solidFill>
              </a:rPr>
              <a:t> </a:t>
            </a:r>
            <a:r>
              <a:rPr lang="ru-RU" sz="2000" i="1" dirty="0" err="1">
                <a:solidFill>
                  <a:srgbClr val="0000FF"/>
                </a:solidFill>
              </a:rPr>
              <a:t>canonical</a:t>
            </a:r>
            <a:r>
              <a:rPr lang="ru-RU" sz="2000" i="1" dirty="0">
                <a:solidFill>
                  <a:srgbClr val="0000FF"/>
                </a:solidFill>
              </a:rPr>
              <a:t> </a:t>
            </a:r>
            <a:r>
              <a:rPr lang="ru-RU" sz="2000" i="1" dirty="0" err="1">
                <a:solidFill>
                  <a:srgbClr val="0000FF"/>
                </a:solidFill>
              </a:rPr>
              <a:t>ensemble</a:t>
            </a:r>
            <a:r>
              <a:rPr lang="ru-RU" sz="2000" i="1" dirty="0">
                <a:solidFill>
                  <a:srgbClr val="0000FF"/>
                </a:solidFill>
              </a:rPr>
              <a:t>,      </a:t>
            </a:r>
            <a:r>
              <a:rPr lang="en-US" sz="2000" i="1" dirty="0">
                <a:solidFill>
                  <a:srgbClr val="FF0066"/>
                </a:solidFill>
              </a:rPr>
              <a:t>is</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temperature</a:t>
            </a:r>
            <a:r>
              <a:rPr lang="ru-RU" sz="2000" i="1" dirty="0">
                <a:solidFill>
                  <a:srgbClr val="0000FF"/>
                </a:solidFill>
              </a:rPr>
              <a:t>,</a:t>
            </a:r>
          </a:p>
          <a:p>
            <a:pPr marL="0" indent="0">
              <a:lnSpc>
                <a:spcPct val="80000"/>
              </a:lnSpc>
              <a:buFont typeface="Arial" charset="0"/>
              <a:buNone/>
              <a:defRPr/>
            </a:pPr>
            <a:r>
              <a:rPr lang="ru-RU" sz="2000" i="1" dirty="0">
                <a:solidFill>
                  <a:srgbClr val="0000FF"/>
                </a:solidFill>
              </a:rPr>
              <a:t>      </a:t>
            </a:r>
            <a:r>
              <a:rPr lang="en-US" sz="2000" i="1" dirty="0">
                <a:solidFill>
                  <a:srgbClr val="0000FF"/>
                </a:solidFill>
              </a:rPr>
              <a:t> </a:t>
            </a:r>
            <a:r>
              <a:rPr lang="ru-RU" sz="2000" i="1" dirty="0">
                <a:solidFill>
                  <a:srgbClr val="0000FF"/>
                </a:solidFill>
              </a:rPr>
              <a:t> </a:t>
            </a:r>
            <a:r>
              <a:rPr lang="en-US" sz="2000" i="1" dirty="0">
                <a:solidFill>
                  <a:srgbClr val="0000FF"/>
                </a:solidFill>
              </a:rPr>
              <a:t>is </a:t>
            </a:r>
            <a:r>
              <a:rPr lang="ru-RU" sz="2000" i="1" dirty="0" err="1">
                <a:solidFill>
                  <a:srgbClr val="0000FF"/>
                </a:solidFill>
              </a:rPr>
              <a:t>correction</a:t>
            </a:r>
            <a:r>
              <a:rPr lang="ru-RU" sz="2000" i="1" dirty="0">
                <a:solidFill>
                  <a:srgbClr val="0000FF"/>
                </a:solidFill>
              </a:rPr>
              <a:t> </a:t>
            </a:r>
            <a:r>
              <a:rPr lang="ru-RU" sz="2000" i="1" dirty="0" err="1">
                <a:solidFill>
                  <a:srgbClr val="0000FF"/>
                </a:solidFill>
              </a:rPr>
              <a:t>for</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microcanonical</a:t>
            </a:r>
            <a:r>
              <a:rPr lang="ru-RU" sz="2000" i="1" dirty="0">
                <a:solidFill>
                  <a:srgbClr val="FF0066"/>
                </a:solidFill>
              </a:rPr>
              <a:t> </a:t>
            </a:r>
            <a:r>
              <a:rPr lang="ru-RU" sz="2000" i="1" dirty="0" err="1">
                <a:solidFill>
                  <a:srgbClr val="FF0066"/>
                </a:solidFill>
              </a:rPr>
              <a:t>distribution</a:t>
            </a:r>
            <a:r>
              <a:rPr lang="ru-RU" sz="2000" i="1" dirty="0">
                <a:solidFill>
                  <a:srgbClr val="0000FF"/>
                </a:solidFill>
              </a:rPr>
              <a:t>, </a:t>
            </a:r>
            <a:r>
              <a:rPr lang="ru-RU" sz="2000" i="1" dirty="0" err="1">
                <a:solidFill>
                  <a:srgbClr val="0000FF"/>
                </a:solidFill>
              </a:rPr>
              <a:t>which</a:t>
            </a:r>
            <a:r>
              <a:rPr lang="ru-RU" sz="2000" i="1" dirty="0">
                <a:solidFill>
                  <a:srgbClr val="0000FF"/>
                </a:solidFill>
              </a:rPr>
              <a:t> </a:t>
            </a:r>
            <a:r>
              <a:rPr lang="ru-RU" sz="2000" i="1" dirty="0" err="1">
                <a:solidFill>
                  <a:srgbClr val="0000FF"/>
                </a:solidFill>
              </a:rPr>
              <a:t>for</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kinetic</a:t>
            </a:r>
            <a:r>
              <a:rPr lang="ru-RU" sz="2000" i="1" dirty="0">
                <a:solidFill>
                  <a:srgbClr val="0000FF"/>
                </a:solidFill>
              </a:rPr>
              <a:t> </a:t>
            </a:r>
            <a:r>
              <a:rPr lang="ru-RU" sz="2000" i="1" dirty="0" err="1">
                <a:solidFill>
                  <a:srgbClr val="0000FF"/>
                </a:solidFill>
              </a:rPr>
              <a:t>energy</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equal</a:t>
            </a:r>
            <a:r>
              <a:rPr lang="ru-RU" sz="2000" i="1" dirty="0">
                <a:solidFill>
                  <a:srgbClr val="0000FF"/>
                </a:solidFill>
              </a:rPr>
              <a:t> </a:t>
            </a:r>
            <a:r>
              <a:rPr lang="ru-RU" sz="2000" i="1" dirty="0" err="1">
                <a:solidFill>
                  <a:srgbClr val="0000FF"/>
                </a:solidFill>
              </a:rPr>
              <a:t>to</a:t>
            </a:r>
            <a:r>
              <a:rPr lang="ru-RU" sz="2000" i="1" dirty="0">
                <a:solidFill>
                  <a:srgbClr val="0000FF"/>
                </a:solidFill>
              </a:rPr>
              <a:t>            </a:t>
            </a:r>
            <a:r>
              <a:rPr lang="en-US" sz="2000" i="1" dirty="0">
                <a:solidFill>
                  <a:srgbClr val="0000FF"/>
                </a:solidFill>
              </a:rPr>
              <a:t>                                                                                        </a:t>
            </a:r>
            <a:r>
              <a:rPr lang="ru-RU" sz="2000" i="1" dirty="0">
                <a:solidFill>
                  <a:srgbClr val="0000FF"/>
                </a:solidFill>
              </a:rPr>
              <a:t>,              </a:t>
            </a:r>
            <a:endParaRPr lang="en-US" sz="2000" i="1" dirty="0">
              <a:solidFill>
                <a:srgbClr val="0000FF"/>
              </a:solidFill>
            </a:endParaRPr>
          </a:p>
          <a:p>
            <a:pPr>
              <a:lnSpc>
                <a:spcPct val="80000"/>
              </a:lnSpc>
              <a:defRPr/>
            </a:pPr>
            <a:endParaRPr lang="ru-RU" sz="2000" i="1" dirty="0">
              <a:solidFill>
                <a:srgbClr val="0000FF"/>
              </a:solidFill>
            </a:endParaRPr>
          </a:p>
          <a:p>
            <a:pPr algn="just">
              <a:lnSpc>
                <a:spcPct val="80000"/>
              </a:lnSpc>
              <a:defRPr/>
            </a:pPr>
            <a:endParaRPr lang="ru-RU" sz="1800" dirty="0">
              <a:solidFill>
                <a:srgbClr val="0000FF"/>
              </a:solidFill>
            </a:endParaRPr>
          </a:p>
        </p:txBody>
      </p:sp>
      <p:sp>
        <p:nvSpPr>
          <p:cNvPr id="114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1142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114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6" name="Rectangle 8"/>
          <p:cNvSpPr>
            <a:spLocks noChangeArrowheads="1"/>
          </p:cNvSpPr>
          <p:nvPr/>
        </p:nvSpPr>
        <p:spPr bwMode="auto">
          <a:xfrm>
            <a:off x="4479925" y="3170238"/>
            <a:ext cx="184150" cy="366712"/>
          </a:xfrm>
          <a:prstGeom prst="rect">
            <a:avLst/>
          </a:prstGeom>
          <a:noFill/>
          <a:ln w="9525">
            <a:noFill/>
            <a:miter lim="800000"/>
            <a:headEnd/>
            <a:tailEnd/>
          </a:ln>
        </p:spPr>
        <p:txBody>
          <a:bodyPr wrap="none" anchor="ctr">
            <a:spAutoFit/>
          </a:bodyPr>
          <a:lstStyle/>
          <a:p>
            <a:pPr algn="ctr"/>
            <a:endParaRPr lang="ru-RU"/>
          </a:p>
        </p:txBody>
      </p:sp>
      <p:sp>
        <p:nvSpPr>
          <p:cNvPr id="1142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6" name="Object 142"/>
          <p:cNvGraphicFramePr>
            <a:graphicFrameLocks noChangeAspect="1"/>
          </p:cNvGraphicFramePr>
          <p:nvPr/>
        </p:nvGraphicFramePr>
        <p:xfrm>
          <a:off x="1258888" y="2022475"/>
          <a:ext cx="5184775" cy="741363"/>
        </p:xfrm>
        <a:graphic>
          <a:graphicData uri="http://schemas.openxmlformats.org/presentationml/2006/ole">
            <mc:AlternateContent xmlns:mc="http://schemas.openxmlformats.org/markup-compatibility/2006">
              <mc:Choice xmlns:v="urn:schemas-microsoft-com:vml" Requires="v">
                <p:oleObj spid="_x0000_s11546" name="Equation" r:id="rId3" imgW="89306400" imgH="12801600" progId="Equation.DSMT4">
                  <p:embed/>
                </p:oleObj>
              </mc:Choice>
              <mc:Fallback>
                <p:oleObj name="Equation" r:id="rId3" imgW="89306400" imgH="12801600" progId="Equation.DSMT4">
                  <p:embed/>
                  <p:pic>
                    <p:nvPicPr>
                      <p:cNvPr id="0"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022475"/>
                        <a:ext cx="518477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07" name="Object 143"/>
          <p:cNvGraphicFramePr>
            <a:graphicFrameLocks noChangeAspect="1"/>
          </p:cNvGraphicFramePr>
          <p:nvPr/>
        </p:nvGraphicFramePr>
        <p:xfrm>
          <a:off x="5148263" y="1341438"/>
          <a:ext cx="171450" cy="225425"/>
        </p:xfrm>
        <a:graphic>
          <a:graphicData uri="http://schemas.openxmlformats.org/presentationml/2006/ole">
            <mc:AlternateContent xmlns:mc="http://schemas.openxmlformats.org/markup-compatibility/2006">
              <mc:Choice xmlns:v="urn:schemas-microsoft-com:vml" Requires="v">
                <p:oleObj spid="_x0000_s11547" name="Equation" r:id="rId5" imgW="3657600" imgH="4876800" progId="Equation.DSMT4">
                  <p:embed/>
                </p:oleObj>
              </mc:Choice>
              <mc:Fallback>
                <p:oleObj name="Equation" r:id="rId5" imgW="3657600" imgH="4876800" progId="Equation.DSMT4">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341438"/>
                        <a:ext cx="171450" cy="22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2"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5" name="Rectangle 19"/>
          <p:cNvSpPr>
            <a:spLocks noChangeArrowheads="1"/>
          </p:cNvSpPr>
          <p:nvPr/>
        </p:nvSpPr>
        <p:spPr bwMode="auto">
          <a:xfrm>
            <a:off x="609600" y="34290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8" name="Object 144"/>
          <p:cNvGraphicFramePr>
            <a:graphicFrameLocks noChangeAspect="1"/>
          </p:cNvGraphicFramePr>
          <p:nvPr/>
        </p:nvGraphicFramePr>
        <p:xfrm>
          <a:off x="7740650" y="1341438"/>
          <a:ext cx="180975" cy="228600"/>
        </p:xfrm>
        <a:graphic>
          <a:graphicData uri="http://schemas.openxmlformats.org/presentationml/2006/ole">
            <mc:AlternateContent xmlns:mc="http://schemas.openxmlformats.org/markup-compatibility/2006">
              <mc:Choice xmlns:v="urn:schemas-microsoft-com:vml" Requires="v">
                <p:oleObj spid="_x0000_s11548" name="Equation" r:id="rId7" imgW="3352800" imgH="4267200" progId="Equation.DSMT4">
                  <p:embed/>
                </p:oleObj>
              </mc:Choice>
              <mc:Fallback>
                <p:oleObj name="Equation" r:id="rId7" imgW="3352800" imgH="4267200" progId="Equation.DSMT4">
                  <p:embed/>
                  <p:pic>
                    <p:nvPicPr>
                      <p:cNvPr id="0" name="Picture 1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1341438"/>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6"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9" name="Object 145"/>
          <p:cNvGraphicFramePr>
            <a:graphicFrameLocks noChangeAspect="1"/>
          </p:cNvGraphicFramePr>
          <p:nvPr/>
        </p:nvGraphicFramePr>
        <p:xfrm>
          <a:off x="1609725" y="3505200"/>
          <a:ext cx="4781550" cy="835025"/>
        </p:xfrm>
        <a:graphic>
          <a:graphicData uri="http://schemas.openxmlformats.org/presentationml/2006/ole">
            <mc:AlternateContent xmlns:mc="http://schemas.openxmlformats.org/markup-compatibility/2006">
              <mc:Choice xmlns:v="urn:schemas-microsoft-com:vml" Requires="v">
                <p:oleObj spid="_x0000_s11549" name="Equation" r:id="rId9" imgW="78638400" imgH="13716000" progId="Equation.DSMT4">
                  <p:embed/>
                </p:oleObj>
              </mc:Choice>
              <mc:Fallback>
                <p:oleObj name="Equation" r:id="rId9" imgW="78638400" imgH="13716000" progId="Equation.DSMT4">
                  <p:embed/>
                  <p:pic>
                    <p:nvPicPr>
                      <p:cNvPr id="0" name="Picture 1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9725" y="3505200"/>
                        <a:ext cx="47815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7"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0" name="Object 146"/>
          <p:cNvGraphicFramePr>
            <a:graphicFrameLocks noChangeAspect="1"/>
          </p:cNvGraphicFramePr>
          <p:nvPr/>
        </p:nvGraphicFramePr>
        <p:xfrm>
          <a:off x="2916238" y="4581525"/>
          <a:ext cx="431800" cy="234950"/>
        </p:xfrm>
        <a:graphic>
          <a:graphicData uri="http://schemas.openxmlformats.org/presentationml/2006/ole">
            <mc:AlternateContent xmlns:mc="http://schemas.openxmlformats.org/markup-compatibility/2006">
              <mc:Choice xmlns:v="urn:schemas-microsoft-com:vml" Requires="v">
                <p:oleObj spid="_x0000_s11550" name="Equation" r:id="rId11" imgW="10058400" imgH="5486400" progId="Equation.DSMT4">
                  <p:embed/>
                </p:oleObj>
              </mc:Choice>
              <mc:Fallback>
                <p:oleObj name="Equation" r:id="rId11" imgW="10058400" imgH="5486400" progId="Equation.DSMT4">
                  <p:embed/>
                  <p:pic>
                    <p:nvPicPr>
                      <p:cNvPr id="0" name="Picture 1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6238" y="4581525"/>
                        <a:ext cx="431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8"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1" name="Object 147"/>
          <p:cNvGraphicFramePr>
            <a:graphicFrameLocks noChangeAspect="1"/>
          </p:cNvGraphicFramePr>
          <p:nvPr/>
        </p:nvGraphicFramePr>
        <p:xfrm>
          <a:off x="3708400" y="4508500"/>
          <a:ext cx="1079500" cy="339725"/>
        </p:xfrm>
        <a:graphic>
          <a:graphicData uri="http://schemas.openxmlformats.org/presentationml/2006/ole">
            <mc:AlternateContent xmlns:mc="http://schemas.openxmlformats.org/markup-compatibility/2006">
              <mc:Choice xmlns:v="urn:schemas-microsoft-com:vml" Requires="v">
                <p:oleObj spid="_x0000_s11551" name="Equation" r:id="rId13" imgW="25298400" imgH="7924800" progId="Equation.DSMT4">
                  <p:embed/>
                </p:oleObj>
              </mc:Choice>
              <mc:Fallback>
                <p:oleObj name="Equation" r:id="rId13" imgW="25298400" imgH="7924800" progId="Equation.DSMT4">
                  <p:embed/>
                  <p:pic>
                    <p:nvPicPr>
                      <p:cNvPr id="0" name="Picture 1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4508500"/>
                        <a:ext cx="107950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9"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2" name="Object 148"/>
          <p:cNvGraphicFramePr>
            <a:graphicFrameLocks noChangeAspect="1"/>
          </p:cNvGraphicFramePr>
          <p:nvPr/>
        </p:nvGraphicFramePr>
        <p:xfrm>
          <a:off x="4859338" y="4581525"/>
          <a:ext cx="222250" cy="342900"/>
        </p:xfrm>
        <a:graphic>
          <a:graphicData uri="http://schemas.openxmlformats.org/presentationml/2006/ole">
            <mc:AlternateContent xmlns:mc="http://schemas.openxmlformats.org/markup-compatibility/2006">
              <mc:Choice xmlns:v="urn:schemas-microsoft-com:vml" Requires="v">
                <p:oleObj spid="_x0000_s11552" name="Equation" r:id="rId15" imgW="3048000" imgH="4572000" progId="Equation.DSMT4">
                  <p:embed/>
                </p:oleObj>
              </mc:Choice>
              <mc:Fallback>
                <p:oleObj name="Equation" r:id="rId15" imgW="3048000" imgH="4572000" progId="Equation.DSMT4">
                  <p:embed/>
                  <p:pic>
                    <p:nvPicPr>
                      <p:cNvPr id="0" name="Picture 1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4581525"/>
                        <a:ext cx="2222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13" name="Object 149"/>
          <p:cNvGraphicFramePr>
            <a:graphicFrameLocks noChangeAspect="1"/>
          </p:cNvGraphicFramePr>
          <p:nvPr/>
        </p:nvGraphicFramePr>
        <p:xfrm>
          <a:off x="5580063" y="4581525"/>
          <a:ext cx="215900" cy="304800"/>
        </p:xfrm>
        <a:graphic>
          <a:graphicData uri="http://schemas.openxmlformats.org/presentationml/2006/ole">
            <mc:AlternateContent xmlns:mc="http://schemas.openxmlformats.org/markup-compatibility/2006">
              <mc:Choice xmlns:v="urn:schemas-microsoft-com:vml" Requires="v">
                <p:oleObj spid="_x0000_s11553" name="Equation" r:id="rId17" imgW="3962400" imgH="5486400" progId="Equation.DSMT4">
                  <p:embed/>
                </p:oleObj>
              </mc:Choice>
              <mc:Fallback>
                <p:oleObj name="Equation" r:id="rId17" imgW="3962400" imgH="5486400" progId="Equation.DSMT4">
                  <p:embed/>
                  <p:pic>
                    <p:nvPicPr>
                      <p:cNvPr id="0" name="Picture 1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0063" y="4581525"/>
                        <a:ext cx="215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4" name="Object 150"/>
          <p:cNvGraphicFramePr>
            <a:graphicFrameLocks noChangeAspect="1"/>
          </p:cNvGraphicFramePr>
          <p:nvPr/>
        </p:nvGraphicFramePr>
        <p:xfrm>
          <a:off x="6372225" y="4868863"/>
          <a:ext cx="574675" cy="215900"/>
        </p:xfrm>
        <a:graphic>
          <a:graphicData uri="http://schemas.openxmlformats.org/presentationml/2006/ole">
            <mc:AlternateContent xmlns:mc="http://schemas.openxmlformats.org/markup-compatibility/2006">
              <mc:Choice xmlns:v="urn:schemas-microsoft-com:vml" Requires="v">
                <p:oleObj spid="_x0000_s11554" name="Equation" r:id="rId19" imgW="11582400" imgH="5791200" progId="Equation.DSMT4">
                  <p:embed/>
                </p:oleObj>
              </mc:Choice>
              <mc:Fallback>
                <p:oleObj name="Equation" r:id="rId19" imgW="11582400" imgH="5791200" progId="Equation.DSMT4">
                  <p:embed/>
                  <p:pic>
                    <p:nvPicPr>
                      <p:cNvPr id="0" name="Picture 1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25" y="4868863"/>
                        <a:ext cx="57467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5" name="Object 151"/>
          <p:cNvGraphicFramePr>
            <a:graphicFrameLocks noChangeAspect="1"/>
          </p:cNvGraphicFramePr>
          <p:nvPr/>
        </p:nvGraphicFramePr>
        <p:xfrm>
          <a:off x="1403350" y="5126038"/>
          <a:ext cx="360363" cy="211137"/>
        </p:xfrm>
        <a:graphic>
          <a:graphicData uri="http://schemas.openxmlformats.org/presentationml/2006/ole">
            <mc:AlternateContent xmlns:mc="http://schemas.openxmlformats.org/markup-compatibility/2006">
              <mc:Choice xmlns:v="urn:schemas-microsoft-com:vml" Requires="v">
                <p:oleObj spid="_x0000_s11555" name="Equation" r:id="rId21" imgW="9448800" imgH="5486400" progId="Equation.DSMT4">
                  <p:embed/>
                </p:oleObj>
              </mc:Choice>
              <mc:Fallback>
                <p:oleObj name="Equation" r:id="rId21" imgW="9448800" imgH="5486400" progId="Equation.DSMT4">
                  <p:embed/>
                  <p:pic>
                    <p:nvPicPr>
                      <p:cNvPr id="0" name="Picture 15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03350" y="5126038"/>
                        <a:ext cx="360363" cy="21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2"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6" name="Object 152"/>
          <p:cNvGraphicFramePr>
            <a:graphicFrameLocks noChangeAspect="1"/>
          </p:cNvGraphicFramePr>
          <p:nvPr/>
        </p:nvGraphicFramePr>
        <p:xfrm>
          <a:off x="6804025" y="5373688"/>
          <a:ext cx="174625" cy="231775"/>
        </p:xfrm>
        <a:graphic>
          <a:graphicData uri="http://schemas.openxmlformats.org/presentationml/2006/ole">
            <mc:AlternateContent xmlns:mc="http://schemas.openxmlformats.org/markup-compatibility/2006">
              <mc:Choice xmlns:v="urn:schemas-microsoft-com:vml" Requires="v">
                <p:oleObj spid="_x0000_s11556" name="Equation" r:id="rId23" imgW="3352800" imgH="4572000" progId="Equation.DSMT4">
                  <p:embed/>
                </p:oleObj>
              </mc:Choice>
              <mc:Fallback>
                <p:oleObj name="Equation" r:id="rId23" imgW="3352800" imgH="4572000" progId="Equation.DSMT4">
                  <p:embed/>
                  <p:pic>
                    <p:nvPicPr>
                      <p:cNvPr id="0" name="Picture 15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04025" y="5373688"/>
                        <a:ext cx="174625"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7" name="Object 153"/>
          <p:cNvGraphicFramePr>
            <a:graphicFrameLocks noChangeAspect="1"/>
          </p:cNvGraphicFramePr>
          <p:nvPr/>
        </p:nvGraphicFramePr>
        <p:xfrm>
          <a:off x="6227763" y="5805488"/>
          <a:ext cx="241300" cy="287337"/>
        </p:xfrm>
        <a:graphic>
          <a:graphicData uri="http://schemas.openxmlformats.org/presentationml/2006/ole">
            <mc:AlternateContent xmlns:mc="http://schemas.openxmlformats.org/markup-compatibility/2006">
              <mc:Choice xmlns:v="urn:schemas-microsoft-com:vml" Requires="v">
                <p:oleObj spid="_x0000_s11557" name="Equation" r:id="rId25" imgW="3657600" imgH="4267200" progId="Equation.DSMT4">
                  <p:embed/>
                </p:oleObj>
              </mc:Choice>
              <mc:Fallback>
                <p:oleObj name="Equation" r:id="rId25" imgW="3657600" imgH="4267200" progId="Equation.DSMT4">
                  <p:embed/>
                  <p:pic>
                    <p:nvPicPr>
                      <p:cNvPr id="0" name="Picture 15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27763" y="5805488"/>
                        <a:ext cx="241300"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4"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45" name="Rectangle 3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8" name="Object 154"/>
          <p:cNvGraphicFramePr>
            <a:graphicFrameLocks noChangeAspect="1"/>
          </p:cNvGraphicFramePr>
          <p:nvPr/>
        </p:nvGraphicFramePr>
        <p:xfrm>
          <a:off x="900113" y="6021388"/>
          <a:ext cx="234950" cy="360362"/>
        </p:xfrm>
        <a:graphic>
          <a:graphicData uri="http://schemas.openxmlformats.org/presentationml/2006/ole">
            <mc:AlternateContent xmlns:mc="http://schemas.openxmlformats.org/markup-compatibility/2006">
              <mc:Choice xmlns:v="urn:schemas-microsoft-com:vml" Requires="v">
                <p:oleObj spid="_x0000_s11558" name="Equation" r:id="rId27" imgW="3048000" imgH="4572000" progId="Equation.DSMT4">
                  <p:embed/>
                </p:oleObj>
              </mc:Choice>
              <mc:Fallback>
                <p:oleObj name="Equation" r:id="rId27" imgW="3048000" imgH="4572000" progId="Equation.DSMT4">
                  <p:embed/>
                  <p:pic>
                    <p:nvPicPr>
                      <p:cNvPr id="0" name="Picture 15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00113" y="6021388"/>
                        <a:ext cx="2349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6"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9" name="Object 155"/>
          <p:cNvGraphicFramePr>
            <a:graphicFrameLocks noChangeAspect="1"/>
          </p:cNvGraphicFramePr>
          <p:nvPr/>
        </p:nvGraphicFramePr>
        <p:xfrm>
          <a:off x="1619250" y="6381750"/>
          <a:ext cx="1008063" cy="228600"/>
        </p:xfrm>
        <a:graphic>
          <a:graphicData uri="http://schemas.openxmlformats.org/presentationml/2006/ole">
            <mc:AlternateContent xmlns:mc="http://schemas.openxmlformats.org/markup-compatibility/2006">
              <mc:Choice xmlns:v="urn:schemas-microsoft-com:vml" Requires="v">
                <p:oleObj spid="_x0000_s11559" name="Equation" r:id="rId29" imgW="25298400" imgH="5791200" progId="Equation.DSMT4">
                  <p:embed/>
                </p:oleObj>
              </mc:Choice>
              <mc:Fallback>
                <p:oleObj name="Equation" r:id="rId29" imgW="25298400" imgH="5791200" progId="Equation.DSMT4">
                  <p:embed/>
                  <p:pic>
                    <p:nvPicPr>
                      <p:cNvPr id="0" name="Picture 15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19250" y="6381750"/>
                        <a:ext cx="100806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7" name="Rectangle 4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ru-RU"/>
          </a:p>
        </p:txBody>
      </p:sp>
      <p:sp>
        <p:nvSpPr>
          <p:cNvPr id="2" name="Нижний колонтитул 1"/>
          <p:cNvSpPr>
            <a:spLocks noGrp="1"/>
          </p:cNvSpPr>
          <p:nvPr>
            <p:ph type="ftr" sz="quarter" idx="11"/>
          </p:nvPr>
        </p:nvSpPr>
        <p:spPr>
          <a:xfrm>
            <a:off x="3124200" y="6481763"/>
            <a:ext cx="2895600" cy="365125"/>
          </a:xfrm>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8A1B61C5-0E26-47E8-AFF5-11780F009E0B}" type="slidenum">
              <a:rPr lang="ru-RU" smtClean="0"/>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1" name="Rectangle 2"/>
          <p:cNvSpPr>
            <a:spLocks noGrp="1"/>
          </p:cNvSpPr>
          <p:nvPr>
            <p:ph type="body" idx="1"/>
          </p:nvPr>
        </p:nvSpPr>
        <p:spPr>
          <a:xfrm>
            <a:off x="381000" y="457200"/>
            <a:ext cx="8382000" cy="5668963"/>
          </a:xfrm>
        </p:spPr>
        <p:txBody>
          <a:bodyPr/>
          <a:lstStyle/>
          <a:p>
            <a:pPr>
              <a:lnSpc>
                <a:spcPct val="90000"/>
              </a:lnSpc>
              <a:buFont typeface="Arial" charset="0"/>
              <a:buNone/>
            </a:pPr>
            <a:endParaRPr lang="ru-RU" sz="2800"/>
          </a:p>
          <a:p>
            <a:pPr algn="just">
              <a:lnSpc>
                <a:spcPct val="90000"/>
              </a:lnSpc>
              <a:buFont typeface="Arial" charset="0"/>
              <a:buNone/>
            </a:pPr>
            <a:r>
              <a:rPr lang="ru-RU" sz="2000"/>
              <a:t>                                                                                                             </a:t>
            </a:r>
            <a:r>
              <a:rPr lang="ru-RU" sz="2000">
                <a:solidFill>
                  <a:srgbClr val="0000FF"/>
                </a:solidFill>
              </a:rPr>
              <a:t>(7)</a:t>
            </a:r>
            <a:r>
              <a:rPr lang="ru-RU" sz="2000"/>
              <a:t>                                                                                                                                                                                                                                   </a:t>
            </a:r>
          </a:p>
          <a:p>
            <a:pPr algn="just">
              <a:lnSpc>
                <a:spcPct val="90000"/>
              </a:lnSpc>
              <a:buFont typeface="Arial" charset="0"/>
              <a:buNone/>
            </a:pPr>
            <a:r>
              <a:rPr lang="ru-RU" sz="2000"/>
              <a:t>    </a:t>
            </a:r>
            <a:r>
              <a:rPr lang="ru-RU" sz="2000" i="1">
                <a:solidFill>
                  <a:srgbClr val="0000FF"/>
                </a:solidFill>
              </a:rPr>
              <a:t>where                 </a:t>
            </a:r>
            <a:r>
              <a:rPr lang="en-US" sz="2000" i="1">
                <a:solidFill>
                  <a:srgbClr val="0000FF"/>
                </a:solidFill>
              </a:rPr>
              <a:t>,        is</a:t>
            </a:r>
            <a:r>
              <a:rPr lang="ru-RU" sz="2000" i="1">
                <a:solidFill>
                  <a:srgbClr val="0000FF"/>
                </a:solidFill>
              </a:rPr>
              <a:t> the number of nucleons in the thermostat,</a:t>
            </a:r>
          </a:p>
          <a:p>
            <a:pPr algn="just">
              <a:lnSpc>
                <a:spcPct val="90000"/>
              </a:lnSpc>
              <a:buFont typeface="Arial" charset="0"/>
              <a:buNone/>
            </a:pPr>
            <a:r>
              <a:rPr lang="ru-RU" sz="2000" i="1">
                <a:solidFill>
                  <a:srgbClr val="0000FF"/>
                </a:solidFill>
              </a:rPr>
              <a:t>                            is the energy that is close to the energy of the thermostat, i.e. close to the kinematic limit for the energy of the system. We also chose the energy value                  ,  when the distribution function decreases by an order of magnitude compared to its maximum. When             the amendment       </a:t>
            </a:r>
            <a:r>
              <a:rPr lang="en-US" sz="2000" i="1">
                <a:solidFill>
                  <a:srgbClr val="0000FF"/>
                </a:solidFill>
              </a:rPr>
              <a:t> </a:t>
            </a:r>
            <a:r>
              <a:rPr lang="ru-RU" sz="2000" i="1">
                <a:solidFill>
                  <a:srgbClr val="0000FF"/>
                </a:solidFill>
              </a:rPr>
              <a:t>was supposed equal to zero.  In the energy interval</a:t>
            </a:r>
          </a:p>
          <a:p>
            <a:pPr algn="just">
              <a:lnSpc>
                <a:spcPct val="90000"/>
              </a:lnSpc>
              <a:buFont typeface="Arial" charset="0"/>
              <a:buNone/>
            </a:pPr>
            <a:r>
              <a:rPr lang="ru-RU" sz="2000" i="1">
                <a:solidFill>
                  <a:srgbClr val="0000FF"/>
                </a:solidFill>
              </a:rPr>
              <a:t>                         it was a linear interpolation between zero and expression (7). </a:t>
            </a:r>
            <a:r>
              <a:rPr lang="ru-RU" sz="2000" i="1">
                <a:solidFill>
                  <a:srgbClr val="FF0066"/>
                </a:solidFill>
              </a:rPr>
              <a:t>Here the correction     is found for the Boltzmann limit of an ideal gas</a:t>
            </a:r>
            <a:r>
              <a:rPr lang="ru-RU" sz="2000" i="1">
                <a:solidFill>
                  <a:srgbClr val="0000FF"/>
                </a:solidFill>
              </a:rPr>
              <a:t>, since deviations from a grand canonical distribution of the Fermi gas are manifested on the "tails" of the energy spectra when the Fermi distribution coincides with the Boltzmann limit.</a:t>
            </a:r>
          </a:p>
          <a:p>
            <a:pPr algn="just">
              <a:lnSpc>
                <a:spcPct val="90000"/>
              </a:lnSpc>
            </a:pPr>
            <a:r>
              <a:rPr lang="ru-RU" sz="2000" i="1">
                <a:solidFill>
                  <a:srgbClr val="0000FF"/>
                </a:solidFill>
              </a:rPr>
              <a:t>	The probability of </a:t>
            </a:r>
            <a:r>
              <a:rPr lang="ru-RU" sz="2000" i="1">
                <a:solidFill>
                  <a:srgbClr val="FF0066"/>
                </a:solidFill>
              </a:rPr>
              <a:t>a microcanonical distribution in the limit of the Boltzmann limit of an ideal gas is </a:t>
            </a:r>
          </a:p>
          <a:p>
            <a:pPr algn="just">
              <a:lnSpc>
                <a:spcPct val="90000"/>
              </a:lnSpc>
            </a:pPr>
            <a:r>
              <a:rPr lang="ru-RU" sz="2000">
                <a:solidFill>
                  <a:srgbClr val="0000FF"/>
                </a:solidFill>
              </a:rPr>
              <a:t>                                                                      ,                                 </a:t>
            </a:r>
          </a:p>
          <a:p>
            <a:pPr algn="just">
              <a:lnSpc>
                <a:spcPct val="90000"/>
              </a:lnSpc>
            </a:pPr>
            <a:r>
              <a:rPr lang="ru-RU" sz="2000">
                <a:solidFill>
                  <a:srgbClr val="0000FF"/>
                </a:solidFill>
              </a:rPr>
              <a:t>                                                                                                 (8)</a:t>
            </a:r>
          </a:p>
          <a:p>
            <a:pPr algn="just">
              <a:lnSpc>
                <a:spcPct val="90000"/>
              </a:lnSpc>
            </a:pPr>
            <a:endParaRPr lang="ru-RU" sz="2000">
              <a:solidFill>
                <a:srgbClr val="0000FF"/>
              </a:solidFill>
            </a:endParaRPr>
          </a:p>
        </p:txBody>
      </p:sp>
      <p:sp>
        <p:nvSpPr>
          <p:cNvPr id="124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0" name="Object 112"/>
          <p:cNvGraphicFramePr>
            <a:graphicFrameLocks noChangeAspect="1"/>
          </p:cNvGraphicFramePr>
          <p:nvPr/>
        </p:nvGraphicFramePr>
        <p:xfrm>
          <a:off x="1762125" y="609600"/>
          <a:ext cx="4706938" cy="692150"/>
        </p:xfrm>
        <a:graphic>
          <a:graphicData uri="http://schemas.openxmlformats.org/presentationml/2006/ole">
            <mc:AlternateContent xmlns:mc="http://schemas.openxmlformats.org/markup-compatibility/2006">
              <mc:Choice xmlns:v="urn:schemas-microsoft-com:vml" Requires="v">
                <p:oleObj spid="_x0000_s12510" name="Equation" r:id="rId3" imgW="85344000" imgH="12496800" progId="Equation.DSMT4">
                  <p:embed/>
                </p:oleObj>
              </mc:Choice>
              <mc:Fallback>
                <p:oleObj name="Equation" r:id="rId3" imgW="85344000" imgH="124968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609600"/>
                        <a:ext cx="4706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1" name="Object 113"/>
          <p:cNvGraphicFramePr>
            <a:graphicFrameLocks noChangeAspect="1"/>
          </p:cNvGraphicFramePr>
          <p:nvPr/>
        </p:nvGraphicFramePr>
        <p:xfrm>
          <a:off x="1447800" y="1295400"/>
          <a:ext cx="892175" cy="203200"/>
        </p:xfrm>
        <a:graphic>
          <a:graphicData uri="http://schemas.openxmlformats.org/presentationml/2006/ole">
            <mc:AlternateContent xmlns:mc="http://schemas.openxmlformats.org/markup-compatibility/2006">
              <mc:Choice xmlns:v="urn:schemas-microsoft-com:vml" Requires="v">
                <p:oleObj spid="_x0000_s12511" name="Equation" r:id="rId5" imgW="20116800" imgH="4572000" progId="Equation.DSMT4">
                  <p:embed/>
                </p:oleObj>
              </mc:Choice>
              <mc:Fallback>
                <p:oleObj name="Equation" r:id="rId5" imgW="20116800" imgH="4572000" progId="Equation.DSMT4">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95400"/>
                        <a:ext cx="89217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2" name="Object 114"/>
          <p:cNvGraphicFramePr>
            <a:graphicFrameLocks noChangeAspect="1"/>
          </p:cNvGraphicFramePr>
          <p:nvPr/>
        </p:nvGraphicFramePr>
        <p:xfrm>
          <a:off x="2555875" y="1268413"/>
          <a:ext cx="190500" cy="190500"/>
        </p:xfrm>
        <a:graphic>
          <a:graphicData uri="http://schemas.openxmlformats.org/presentationml/2006/ole">
            <mc:AlternateContent xmlns:mc="http://schemas.openxmlformats.org/markup-compatibility/2006">
              <mc:Choice xmlns:v="urn:schemas-microsoft-com:vml" Requires="v">
                <p:oleObj spid="_x0000_s12512" name="Equation" r:id="rId7" imgW="4572000" imgH="4572000" progId="Equation.DSMT4">
                  <p:embed/>
                </p:oleObj>
              </mc:Choice>
              <mc:Fallback>
                <p:oleObj name="Equation" r:id="rId7" imgW="4572000" imgH="4572000" progId="Equation.DSMT4">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268413"/>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3" name="Object 115"/>
          <p:cNvGraphicFramePr>
            <a:graphicFrameLocks noChangeAspect="1"/>
          </p:cNvGraphicFramePr>
          <p:nvPr/>
        </p:nvGraphicFramePr>
        <p:xfrm>
          <a:off x="762000" y="1600200"/>
          <a:ext cx="1371600" cy="252413"/>
        </p:xfrm>
        <a:graphic>
          <a:graphicData uri="http://schemas.openxmlformats.org/presentationml/2006/ole">
            <mc:AlternateContent xmlns:mc="http://schemas.openxmlformats.org/markup-compatibility/2006">
              <mc:Choice xmlns:v="urn:schemas-microsoft-com:vml" Requires="v">
                <p:oleObj spid="_x0000_s12513" name="Equation" r:id="rId9" imgW="21336000" imgH="5791200" progId="Equation.DSMT4">
                  <p:embed/>
                </p:oleObj>
              </mc:Choice>
              <mc:Fallback>
                <p:oleObj name="Equation" r:id="rId9" imgW="21336000" imgH="5791200" progId="Equation.DSMT4">
                  <p:embed/>
                  <p:pic>
                    <p:nvPicPr>
                      <p:cNvPr id="0"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600200"/>
                        <a:ext cx="1371600"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4" name="Object 116"/>
          <p:cNvGraphicFramePr>
            <a:graphicFrameLocks noChangeAspect="1"/>
          </p:cNvGraphicFramePr>
          <p:nvPr/>
        </p:nvGraphicFramePr>
        <p:xfrm>
          <a:off x="2195513" y="2133600"/>
          <a:ext cx="301625" cy="314325"/>
        </p:xfrm>
        <a:graphic>
          <a:graphicData uri="http://schemas.openxmlformats.org/presentationml/2006/ole">
            <mc:AlternateContent xmlns:mc="http://schemas.openxmlformats.org/markup-compatibility/2006">
              <mc:Choice xmlns:v="urn:schemas-microsoft-com:vml" Requires="v">
                <p:oleObj spid="_x0000_s12514" name="Equation" r:id="rId11" imgW="5486400" imgH="5791200" progId="Equation.DSMT4">
                  <p:embed/>
                </p:oleObj>
              </mc:Choice>
              <mc:Fallback>
                <p:oleObj name="Equation" r:id="rId11" imgW="5486400" imgH="5791200" progId="Equation.DSMT4">
                  <p:embed/>
                  <p:pic>
                    <p:nvPicPr>
                      <p:cNvPr id="0" name="Picture 1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513" y="2133600"/>
                        <a:ext cx="3016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5" name="Object 117"/>
          <p:cNvGraphicFramePr>
            <a:graphicFrameLocks noChangeAspect="1"/>
          </p:cNvGraphicFramePr>
          <p:nvPr/>
        </p:nvGraphicFramePr>
        <p:xfrm>
          <a:off x="2555875" y="2133600"/>
          <a:ext cx="1066800" cy="365125"/>
        </p:xfrm>
        <a:graphic>
          <a:graphicData uri="http://schemas.openxmlformats.org/presentationml/2006/ole">
            <mc:AlternateContent xmlns:mc="http://schemas.openxmlformats.org/markup-compatibility/2006">
              <mc:Choice xmlns:v="urn:schemas-microsoft-com:vml" Requires="v">
                <p:oleObj spid="_x0000_s12515" name="Equation" r:id="rId13" imgW="16764000" imgH="5791200" progId="Equation.DSMT4">
                  <p:embed/>
                </p:oleObj>
              </mc:Choice>
              <mc:Fallback>
                <p:oleObj name="Equation" r:id="rId13" imgW="16764000" imgH="5791200" progId="Equation.DSMT4">
                  <p:embed/>
                  <p:pic>
                    <p:nvPicPr>
                      <p:cNvPr id="0" name="Picture 1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2133600"/>
                        <a:ext cx="10668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6" name="Object 118"/>
          <p:cNvGraphicFramePr>
            <a:graphicFrameLocks noChangeAspect="1"/>
          </p:cNvGraphicFramePr>
          <p:nvPr/>
        </p:nvGraphicFramePr>
        <p:xfrm>
          <a:off x="6948488" y="2420938"/>
          <a:ext cx="685800" cy="350837"/>
        </p:xfrm>
        <a:graphic>
          <a:graphicData uri="http://schemas.openxmlformats.org/presentationml/2006/ole">
            <mc:AlternateContent xmlns:mc="http://schemas.openxmlformats.org/markup-compatibility/2006">
              <mc:Choice xmlns:v="urn:schemas-microsoft-com:vml" Requires="v">
                <p:oleObj spid="_x0000_s12516" name="Equation" r:id="rId15" imgW="11277600" imgH="5791200" progId="Equation.DSMT4">
                  <p:embed/>
                </p:oleObj>
              </mc:Choice>
              <mc:Fallback>
                <p:oleObj name="Equation" r:id="rId15" imgW="11277600" imgH="5791200" progId="Equation.DSMT4">
                  <p:embed/>
                  <p:pic>
                    <p:nvPicPr>
                      <p:cNvPr id="0" name="Picture 1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8488" y="2420938"/>
                        <a:ext cx="6858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7" name="Object 119"/>
          <p:cNvGraphicFramePr>
            <a:graphicFrameLocks noChangeAspect="1"/>
          </p:cNvGraphicFramePr>
          <p:nvPr/>
        </p:nvGraphicFramePr>
        <p:xfrm>
          <a:off x="2195513" y="2708275"/>
          <a:ext cx="247650" cy="381000"/>
        </p:xfrm>
        <a:graphic>
          <a:graphicData uri="http://schemas.openxmlformats.org/presentationml/2006/ole">
            <mc:AlternateContent xmlns:mc="http://schemas.openxmlformats.org/markup-compatibility/2006">
              <mc:Choice xmlns:v="urn:schemas-microsoft-com:vml" Requires="v">
                <p:oleObj spid="_x0000_s12517" name="Equation" r:id="rId17" imgW="3048000" imgH="4572000" progId="Equation.DSMT4">
                  <p:embed/>
                </p:oleObj>
              </mc:Choice>
              <mc:Fallback>
                <p:oleObj name="Equation" r:id="rId17" imgW="3048000" imgH="4572000" progId="Equation.DSMT4">
                  <p:embed/>
                  <p:pic>
                    <p:nvPicPr>
                      <p:cNvPr id="0" name="Picture 1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2708275"/>
                        <a:ext cx="2476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8" name="Object 120"/>
          <p:cNvGraphicFramePr>
            <a:graphicFrameLocks noChangeAspect="1"/>
          </p:cNvGraphicFramePr>
          <p:nvPr/>
        </p:nvGraphicFramePr>
        <p:xfrm>
          <a:off x="615950" y="2997200"/>
          <a:ext cx="1219200" cy="357188"/>
        </p:xfrm>
        <a:graphic>
          <a:graphicData uri="http://schemas.openxmlformats.org/presentationml/2006/ole">
            <mc:AlternateContent xmlns:mc="http://schemas.openxmlformats.org/markup-compatibility/2006">
              <mc:Choice xmlns:v="urn:schemas-microsoft-com:vml" Requires="v">
                <p:oleObj spid="_x0000_s12518" name="Equation" r:id="rId19" imgW="19507200" imgH="5791200" progId="Equation.DSMT4">
                  <p:embed/>
                </p:oleObj>
              </mc:Choice>
              <mc:Fallback>
                <p:oleObj name="Equation" r:id="rId19" imgW="19507200" imgH="5791200" progId="Equation.DSMT4">
                  <p:embed/>
                  <p:pic>
                    <p:nvPicPr>
                      <p:cNvPr id="0" name="Picture 1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950" y="2997200"/>
                        <a:ext cx="12192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3" name="Rectangle 23"/>
          <p:cNvSpPr>
            <a:spLocks noChangeArrowheads="1"/>
          </p:cNvSpPr>
          <p:nvPr/>
        </p:nvSpPr>
        <p:spPr bwMode="auto">
          <a:xfrm flipV="1">
            <a:off x="0" y="3284538"/>
            <a:ext cx="9144000" cy="74612"/>
          </a:xfrm>
          <a:prstGeom prst="rect">
            <a:avLst/>
          </a:prstGeom>
          <a:noFill/>
          <a:ln w="9525">
            <a:noFill/>
            <a:miter lim="800000"/>
            <a:headEnd/>
            <a:tailEnd/>
          </a:ln>
        </p:spPr>
        <p:txBody>
          <a:bodyPr anchor="ctr">
            <a:spAutoFit/>
          </a:bodyPr>
          <a:lstStyle/>
          <a:p>
            <a:endParaRPr lang="ru-RU"/>
          </a:p>
        </p:txBody>
      </p:sp>
      <p:graphicFrame>
        <p:nvGraphicFramePr>
          <p:cNvPr id="12409" name="Object 121"/>
          <p:cNvGraphicFramePr>
            <a:graphicFrameLocks noChangeAspect="1"/>
          </p:cNvGraphicFramePr>
          <p:nvPr/>
        </p:nvGraphicFramePr>
        <p:xfrm>
          <a:off x="2843213" y="3357563"/>
          <a:ext cx="247650" cy="381000"/>
        </p:xfrm>
        <a:graphic>
          <a:graphicData uri="http://schemas.openxmlformats.org/presentationml/2006/ole">
            <mc:AlternateContent xmlns:mc="http://schemas.openxmlformats.org/markup-compatibility/2006">
              <mc:Choice xmlns:v="urn:schemas-microsoft-com:vml" Requires="v">
                <p:oleObj spid="_x0000_s12519" name="Equation" r:id="rId21" imgW="126890" imgH="190335" progId="Equation.DSMT4">
                  <p:embed/>
                </p:oleObj>
              </mc:Choice>
              <mc:Fallback>
                <p:oleObj name="Equation" r:id="rId21" imgW="126890" imgH="190335" progId="Equation.DSMT4">
                  <p:embed/>
                  <p:pic>
                    <p:nvPicPr>
                      <p:cNvPr id="0" name="Picture 1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3213" y="3357563"/>
                        <a:ext cx="2476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5"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10" name="Object 122"/>
          <p:cNvGraphicFramePr>
            <a:graphicFrameLocks noChangeAspect="1"/>
          </p:cNvGraphicFramePr>
          <p:nvPr/>
        </p:nvGraphicFramePr>
        <p:xfrm>
          <a:off x="1524000" y="5299075"/>
          <a:ext cx="3810000" cy="585788"/>
        </p:xfrm>
        <a:graphic>
          <a:graphicData uri="http://schemas.openxmlformats.org/presentationml/2006/ole">
            <mc:AlternateContent xmlns:mc="http://schemas.openxmlformats.org/markup-compatibility/2006">
              <mc:Choice xmlns:v="urn:schemas-microsoft-com:vml" Requires="v">
                <p:oleObj spid="_x0000_s12520" name="Equation" r:id="rId22" imgW="87782400" imgH="13411200" progId="Equation.DSMT4">
                  <p:embed/>
                </p:oleObj>
              </mc:Choice>
              <mc:Fallback>
                <p:oleObj name="Equation" r:id="rId22" imgW="87782400" imgH="13411200" progId="Equation.DSMT4">
                  <p:embed/>
                  <p:pic>
                    <p:nvPicPr>
                      <p:cNvPr id="0" name="Picture 1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5299075"/>
                        <a:ext cx="38100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BF337C0E-E925-4EB4-ADA6-EA29644A22B5}" type="slidenum">
              <a:rPr lang="ru-RU" smtClean="0"/>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0" name="Rectangle 2"/>
          <p:cNvSpPr>
            <a:spLocks noGrp="1"/>
          </p:cNvSpPr>
          <p:nvPr>
            <p:ph type="body" idx="1"/>
          </p:nvPr>
        </p:nvSpPr>
        <p:spPr>
          <a:xfrm>
            <a:off x="533400" y="685800"/>
            <a:ext cx="8229600" cy="4525963"/>
          </a:xfrm>
        </p:spPr>
        <p:txBody>
          <a:bodyPr/>
          <a:lstStyle/>
          <a:p>
            <a:pPr algn="just"/>
            <a:r>
              <a:rPr lang="ru-RU" sz="2000" i="1">
                <a:solidFill>
                  <a:srgbClr val="0000FF"/>
                </a:solidFill>
              </a:rPr>
              <a:t>where </a:t>
            </a:r>
            <a:r>
              <a:rPr lang="en-US" sz="2000" i="1">
                <a:solidFill>
                  <a:srgbClr val="0000FF"/>
                </a:solidFill>
              </a:rPr>
              <a:t>    is</a:t>
            </a:r>
            <a:r>
              <a:rPr lang="ru-RU" sz="2000" i="1">
                <a:solidFill>
                  <a:srgbClr val="0000FF"/>
                </a:solidFill>
              </a:rPr>
              <a:t> the kinetic energy of the system,        </a:t>
            </a:r>
            <a:r>
              <a:rPr lang="en-US" sz="2000" i="1">
                <a:solidFill>
                  <a:srgbClr val="0000FF"/>
                </a:solidFill>
              </a:rPr>
              <a:t>    is </a:t>
            </a:r>
            <a:r>
              <a:rPr lang="ru-RU" sz="2000" i="1">
                <a:solidFill>
                  <a:srgbClr val="0000FF"/>
                </a:solidFill>
              </a:rPr>
              <a:t>the energy of the thermostat,        </a:t>
            </a:r>
            <a:r>
              <a:rPr lang="en-US" sz="2000" i="1">
                <a:solidFill>
                  <a:srgbClr val="0000FF"/>
                </a:solidFill>
              </a:rPr>
              <a:t>is</a:t>
            </a:r>
            <a:r>
              <a:rPr lang="ru-RU" sz="2000" i="1">
                <a:solidFill>
                  <a:srgbClr val="0000FF"/>
                </a:solidFill>
              </a:rPr>
              <a:t> the normalization factor. As a result, in the limit of a large number of particles </a:t>
            </a:r>
            <a:r>
              <a:rPr lang="en-US" sz="2000" i="1">
                <a:solidFill>
                  <a:srgbClr val="0000FF"/>
                </a:solidFill>
              </a:rPr>
              <a:t>    at                      </a:t>
            </a:r>
            <a:r>
              <a:rPr lang="ru-RU" sz="2000" i="1">
                <a:solidFill>
                  <a:srgbClr val="0000FF"/>
                </a:solidFill>
              </a:rPr>
              <a:t>, expression (8) becomes a grand canonical distribution</a:t>
            </a:r>
          </a:p>
          <a:p>
            <a:pPr algn="just"/>
            <a:r>
              <a:rPr lang="ru-RU" i="1"/>
              <a:t> </a:t>
            </a:r>
            <a:r>
              <a:rPr lang="en-US" i="1"/>
              <a:t>                      </a:t>
            </a:r>
          </a:p>
          <a:p>
            <a:pPr algn="just"/>
            <a:r>
              <a:rPr lang="ru-RU" sz="2000" i="1">
                <a:solidFill>
                  <a:srgbClr val="FF0066"/>
                </a:solidFill>
              </a:rPr>
              <a:t>Thus, on the tails of the energy distributions, using formula (7), we find an amendment for the microcanonical distribution (6),</a:t>
            </a:r>
            <a:r>
              <a:rPr lang="ru-RU" sz="2000" i="1">
                <a:solidFill>
                  <a:srgbClr val="0000FF"/>
                </a:solidFill>
              </a:rPr>
              <a:t> which changes the usual Fermi-Dirac distribution, describing the system well away from the tails of the proton spectrum. Moreover, in formulas (5) - (6) it is taken into account that the energy of the system is recalculated in accordance with the Lorentz transformations. The energy in the distribution (6) is reckoned from the value of the self-consistent mean field </a:t>
            </a:r>
            <a:r>
              <a:rPr lang="ru-RU" sz="2000" i="1">
                <a:solidFill>
                  <a:srgbClr val="FF0066"/>
                </a:solidFill>
              </a:rPr>
              <a:t>with allowance for the surface energy,</a:t>
            </a:r>
            <a:r>
              <a:rPr lang="ru-RU" sz="2000" i="1">
                <a:solidFill>
                  <a:srgbClr val="0000FF"/>
                </a:solidFill>
              </a:rPr>
              <a:t> since the nucleons are "locked" by the mean field. </a:t>
            </a:r>
          </a:p>
          <a:p>
            <a:pPr algn="just"/>
            <a:r>
              <a:rPr lang="ru-RU" sz="2000" i="1">
                <a:solidFill>
                  <a:srgbClr val="0000FF"/>
                </a:solidFill>
              </a:rPr>
              <a:t>	In addition to the contribution of (1) to the cross section for  the emission of protons from the hot spot, we also took into account the contribution from the fusion of the non-overlapping parts of the colliding nuclei </a:t>
            </a:r>
            <a:r>
              <a:rPr lang="ru-RU" sz="2000" i="1">
                <a:solidFill>
                  <a:srgbClr val="FF0066"/>
                </a:solidFill>
              </a:rPr>
              <a:t>so called "spectators".</a:t>
            </a:r>
            <a:r>
              <a:rPr lang="en-US" sz="2000">
                <a:solidFill>
                  <a:srgbClr val="0000FF"/>
                </a:solidFill>
              </a:rPr>
              <a:t>                                         </a:t>
            </a:r>
            <a:endParaRPr lang="ru-RU" sz="2000">
              <a:solidFill>
                <a:srgbClr val="0000FF"/>
              </a:solidFill>
            </a:endParaRPr>
          </a:p>
        </p:txBody>
      </p:sp>
      <p:sp>
        <p:nvSpPr>
          <p:cNvPr id="1338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33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33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4" name="Object 62"/>
          <p:cNvGraphicFramePr>
            <a:graphicFrameLocks noChangeAspect="1"/>
          </p:cNvGraphicFramePr>
          <p:nvPr/>
        </p:nvGraphicFramePr>
        <p:xfrm>
          <a:off x="1704975" y="762000"/>
          <a:ext cx="247650" cy="304800"/>
        </p:xfrm>
        <a:graphic>
          <a:graphicData uri="http://schemas.openxmlformats.org/presentationml/2006/ole">
            <mc:AlternateContent xmlns:mc="http://schemas.openxmlformats.org/markup-compatibility/2006">
              <mc:Choice xmlns:v="urn:schemas-microsoft-com:vml" Requires="v">
                <p:oleObj spid="_x0000_s13434" name="Equation" r:id="rId3" imgW="3048000" imgH="3657600" progId="Equation.DSMT4">
                  <p:embed/>
                </p:oleObj>
              </mc:Choice>
              <mc:Fallback>
                <p:oleObj name="Equation" r:id="rId3" imgW="3048000" imgH="36576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762000"/>
                        <a:ext cx="247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5" name="Object 63"/>
          <p:cNvGraphicFramePr>
            <a:graphicFrameLocks noChangeAspect="1"/>
          </p:cNvGraphicFramePr>
          <p:nvPr/>
        </p:nvGraphicFramePr>
        <p:xfrm>
          <a:off x="5724525" y="765175"/>
          <a:ext cx="762000" cy="234950"/>
        </p:xfrm>
        <a:graphic>
          <a:graphicData uri="http://schemas.openxmlformats.org/presentationml/2006/ole">
            <mc:AlternateContent xmlns:mc="http://schemas.openxmlformats.org/markup-compatibility/2006">
              <mc:Choice xmlns:v="urn:schemas-microsoft-com:vml" Requires="v">
                <p:oleObj spid="_x0000_s13435" name="Equation" r:id="rId5" imgW="14935200" imgH="4572000" progId="Equation.DSMT4">
                  <p:embed/>
                </p:oleObj>
              </mc:Choice>
              <mc:Fallback>
                <p:oleObj name="Equation" r:id="rId5" imgW="14935200" imgH="45720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765175"/>
                        <a:ext cx="7620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6" name="Object 64"/>
          <p:cNvGraphicFramePr>
            <a:graphicFrameLocks noChangeAspect="1"/>
          </p:cNvGraphicFramePr>
          <p:nvPr/>
        </p:nvGraphicFramePr>
        <p:xfrm>
          <a:off x="2195513" y="1052513"/>
          <a:ext cx="447675" cy="360362"/>
        </p:xfrm>
        <a:graphic>
          <a:graphicData uri="http://schemas.openxmlformats.org/presentationml/2006/ole">
            <mc:AlternateContent xmlns:mc="http://schemas.openxmlformats.org/markup-compatibility/2006">
              <mc:Choice xmlns:v="urn:schemas-microsoft-com:vml" Requires="v">
                <p:oleObj spid="_x0000_s13436" name="Equation" r:id="rId7" imgW="7010400" imgH="5791200" progId="Equation.DSMT4">
                  <p:embed/>
                </p:oleObj>
              </mc:Choice>
              <mc:Fallback>
                <p:oleObj name="Equation" r:id="rId7" imgW="7010400" imgH="57912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052513"/>
                        <a:ext cx="4476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7" name="Object 65"/>
          <p:cNvGraphicFramePr>
            <a:graphicFrameLocks noChangeAspect="1"/>
          </p:cNvGraphicFramePr>
          <p:nvPr/>
        </p:nvGraphicFramePr>
        <p:xfrm>
          <a:off x="3530600" y="1428750"/>
          <a:ext cx="195263" cy="195263"/>
        </p:xfrm>
        <a:graphic>
          <a:graphicData uri="http://schemas.openxmlformats.org/presentationml/2006/ole">
            <mc:AlternateContent xmlns:mc="http://schemas.openxmlformats.org/markup-compatibility/2006">
              <mc:Choice xmlns:v="urn:schemas-microsoft-com:vml" Requires="v">
                <p:oleObj spid="_x0000_s13437" name="Equation" r:id="rId9" imgW="4572000" imgH="4572000" progId="Equation.DSMT4">
                  <p:embed/>
                </p:oleObj>
              </mc:Choice>
              <mc:Fallback>
                <p:oleObj name="Equation" r:id="rId9" imgW="4572000" imgH="45720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0600" y="1428750"/>
                        <a:ext cx="195263" cy="19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8" name="Object 66"/>
          <p:cNvGraphicFramePr>
            <a:graphicFrameLocks noChangeAspect="1"/>
          </p:cNvGraphicFramePr>
          <p:nvPr/>
        </p:nvGraphicFramePr>
        <p:xfrm>
          <a:off x="4038600" y="1268413"/>
          <a:ext cx="1219200" cy="515937"/>
        </p:xfrm>
        <a:graphic>
          <a:graphicData uri="http://schemas.openxmlformats.org/presentationml/2006/ole">
            <mc:AlternateContent xmlns:mc="http://schemas.openxmlformats.org/markup-compatibility/2006">
              <mc:Choice xmlns:v="urn:schemas-microsoft-com:vml" Requires="v">
                <p:oleObj spid="_x0000_s13438" name="Equation" r:id="rId11" imgW="25298400" imgH="10668000" progId="Equation.DSMT4">
                  <p:embed/>
                </p:oleObj>
              </mc:Choice>
              <mc:Fallback>
                <p:oleObj name="Equation" r:id="rId11" imgW="25298400" imgH="106680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1268413"/>
                        <a:ext cx="121920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9" name="Object 67"/>
          <p:cNvGraphicFramePr>
            <a:graphicFrameLocks noChangeAspect="1"/>
          </p:cNvGraphicFramePr>
          <p:nvPr/>
        </p:nvGraphicFramePr>
        <p:xfrm>
          <a:off x="1219200" y="1981200"/>
          <a:ext cx="2238375" cy="622300"/>
        </p:xfrm>
        <a:graphic>
          <a:graphicData uri="http://schemas.openxmlformats.org/presentationml/2006/ole">
            <mc:AlternateContent xmlns:mc="http://schemas.openxmlformats.org/markup-compatibility/2006">
              <mc:Choice xmlns:v="urn:schemas-microsoft-com:vml" Requires="v">
                <p:oleObj spid="_x0000_s13439" name="Equation" r:id="rId13" imgW="42672000" imgH="11887200" progId="Equation.DSMT4">
                  <p:embed/>
                </p:oleObj>
              </mc:Choice>
              <mc:Fallback>
                <p:oleObj name="Equation" r:id="rId13" imgW="42672000" imgH="118872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1981200"/>
                        <a:ext cx="223837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2B53DD43-90D5-41C2-93C2-243671CB486C}" type="slidenum">
              <a:rPr lang="ru-RU" smtClean="0"/>
              <a:pPr>
                <a:defRPr/>
              </a:pPr>
              <a:t>17</a:t>
            </a:fld>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flipV="1">
            <a:off x="1676400" y="6165850"/>
            <a:ext cx="7467600" cy="319088"/>
          </a:xfrm>
        </p:spPr>
        <p:txBody>
          <a:bodyPr/>
          <a:lstStyle/>
          <a:p>
            <a:pPr algn="just"/>
            <a:r>
              <a:rPr lang="en-US" sz="4000"/>
              <a:t>    </a:t>
            </a:r>
            <a:endParaRPr lang="ru-RU" sz="2000"/>
          </a:p>
        </p:txBody>
      </p:sp>
      <p:pic>
        <p:nvPicPr>
          <p:cNvPr id="119810" name="Picture 3" descr="Fig2"/>
          <p:cNvPicPr>
            <a:picLocks noChangeAspect="1" noChangeArrowheads="1"/>
          </p:cNvPicPr>
          <p:nvPr/>
        </p:nvPicPr>
        <p:blipFill>
          <a:blip r:embed="rId2"/>
          <a:srcRect l="-2505"/>
          <a:stretch>
            <a:fillRect/>
          </a:stretch>
        </p:blipFill>
        <p:spPr bwMode="auto">
          <a:xfrm>
            <a:off x="827088" y="65088"/>
            <a:ext cx="2911475" cy="219710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pic>
        <p:nvPicPr>
          <p:cNvPr id="119811" name="Picture 4" descr="Fig3"/>
          <p:cNvPicPr>
            <a:picLocks noChangeAspect="1" noChangeArrowheads="1"/>
          </p:cNvPicPr>
          <p:nvPr/>
        </p:nvPicPr>
        <p:blipFill>
          <a:blip r:embed="rId3"/>
          <a:srcRect/>
          <a:stretch>
            <a:fillRect/>
          </a:stretch>
        </p:blipFill>
        <p:spPr bwMode="auto">
          <a:xfrm>
            <a:off x="5105400" y="65088"/>
            <a:ext cx="2995613" cy="220345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pic>
        <p:nvPicPr>
          <p:cNvPr id="119812" name="Picture 5" descr="Fig4"/>
          <p:cNvPicPr>
            <a:picLocks noChangeAspect="1" noChangeArrowheads="1"/>
          </p:cNvPicPr>
          <p:nvPr/>
        </p:nvPicPr>
        <p:blipFill>
          <a:blip r:embed="rId4"/>
          <a:srcRect/>
          <a:stretch>
            <a:fillRect/>
          </a:stretch>
        </p:blipFill>
        <p:spPr bwMode="auto">
          <a:xfrm>
            <a:off x="827088" y="2708275"/>
            <a:ext cx="2881312" cy="222885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sp>
        <p:nvSpPr>
          <p:cNvPr id="60421" name="Rectangle 7"/>
          <p:cNvSpPr>
            <a:spLocks noChangeArrowheads="1"/>
          </p:cNvSpPr>
          <p:nvPr/>
        </p:nvSpPr>
        <p:spPr bwMode="auto">
          <a:xfrm>
            <a:off x="250825" y="2268538"/>
            <a:ext cx="4176713"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300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2" name="Rectangle 8"/>
          <p:cNvSpPr>
            <a:spLocks noChangeArrowheads="1"/>
          </p:cNvSpPr>
          <p:nvPr/>
        </p:nvSpPr>
        <p:spPr bwMode="auto">
          <a:xfrm>
            <a:off x="5334000" y="2268538"/>
            <a:ext cx="2895600"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600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3" name="Rectangle 9"/>
          <p:cNvSpPr>
            <a:spLocks noChangeArrowheads="1"/>
          </p:cNvSpPr>
          <p:nvPr/>
        </p:nvSpPr>
        <p:spPr bwMode="auto">
          <a:xfrm>
            <a:off x="971550" y="4978400"/>
            <a:ext cx="2663825" cy="461963"/>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950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4" name="Rectangle 10"/>
          <p:cNvSpPr>
            <a:spLocks noChangeArrowheads="1"/>
          </p:cNvSpPr>
          <p:nvPr/>
        </p:nvSpPr>
        <p:spPr bwMode="auto">
          <a:xfrm>
            <a:off x="5219700" y="4978400"/>
            <a:ext cx="2698750"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2000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pic>
        <p:nvPicPr>
          <p:cNvPr id="119817" name="Picture 11" descr="Fig1 pres"/>
          <p:cNvPicPr>
            <a:picLocks noChangeAspect="1" noChangeArrowheads="1"/>
          </p:cNvPicPr>
          <p:nvPr/>
        </p:nvPicPr>
        <p:blipFill>
          <a:blip r:embed="rId5"/>
          <a:srcRect/>
          <a:stretch>
            <a:fillRect/>
          </a:stretch>
        </p:blipFill>
        <p:spPr bwMode="auto">
          <a:xfrm>
            <a:off x="5105400" y="2713038"/>
            <a:ext cx="2995613" cy="226060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sp>
        <p:nvSpPr>
          <p:cNvPr id="60426" name="Rectangle 11"/>
          <p:cNvSpPr>
            <a:spLocks noChangeArrowheads="1"/>
          </p:cNvSpPr>
          <p:nvPr/>
        </p:nvSpPr>
        <p:spPr bwMode="auto">
          <a:xfrm>
            <a:off x="-900113" y="5367338"/>
            <a:ext cx="7200901" cy="366712"/>
          </a:xfrm>
          <a:prstGeom prst="rect">
            <a:avLst/>
          </a:prstGeom>
          <a:noFill/>
          <a:ln w="9525">
            <a:noFill/>
            <a:miter lim="800000"/>
            <a:headEnd/>
            <a:tailEnd/>
          </a:ln>
        </p:spPr>
        <p:txBody>
          <a:bodyPr anchor="ctr">
            <a:spAutoFit/>
          </a:bodyPr>
          <a:lstStyle/>
          <a:p>
            <a:pPr algn="ctr"/>
            <a:r>
              <a:rPr lang="ru-RU"/>
              <a:t>        </a:t>
            </a:r>
            <a:r>
              <a:rPr lang="ru-RU" b="1"/>
              <a:t>Б. М. </a:t>
            </a:r>
            <a:r>
              <a:rPr lang="ru-RU" sz="1600" b="1"/>
              <a:t>Абрамов</a:t>
            </a:r>
            <a:r>
              <a:rPr lang="ru-RU" b="1"/>
              <a:t> и др., ЯФ 78, 403 (2015).</a:t>
            </a:r>
          </a:p>
        </p:txBody>
      </p:sp>
      <p:sp>
        <p:nvSpPr>
          <p:cNvPr id="60427" name="Rectangle 12"/>
          <p:cNvSpPr>
            <a:spLocks noChangeArrowheads="1"/>
          </p:cNvSpPr>
          <p:nvPr/>
        </p:nvSpPr>
        <p:spPr bwMode="auto">
          <a:xfrm>
            <a:off x="755650" y="5734050"/>
            <a:ext cx="6696075" cy="336550"/>
          </a:xfrm>
          <a:prstGeom prst="rect">
            <a:avLst/>
          </a:prstGeom>
          <a:noFill/>
          <a:ln w="9525">
            <a:noFill/>
            <a:miter lim="800000"/>
            <a:headEnd/>
            <a:tailEnd/>
          </a:ln>
        </p:spPr>
        <p:txBody>
          <a:bodyPr anchor="ctr">
            <a:spAutoFit/>
          </a:bodyPr>
          <a:lstStyle/>
          <a:p>
            <a:r>
              <a:rPr lang="ru-RU" sz="1600" b="1">
                <a:solidFill>
                  <a:schemeClr val="accent2"/>
                </a:solidFill>
              </a:rPr>
              <a:t>А.Т. Дьяченко, И.А. Митропольский, ЯФ 83, 317 (2020)</a:t>
            </a:r>
            <a:r>
              <a:rPr lang="ru-RU" sz="1600">
                <a:solidFill>
                  <a:schemeClr val="accent2"/>
                </a:solidFill>
              </a:rPr>
              <a:t> </a:t>
            </a:r>
          </a:p>
        </p:txBody>
      </p:sp>
      <p:sp>
        <p:nvSpPr>
          <p:cNvPr id="119820" name="Rectangle 14"/>
          <p:cNvSpPr>
            <a:spLocks noChangeArrowheads="1"/>
          </p:cNvSpPr>
          <p:nvPr/>
        </p:nvSpPr>
        <p:spPr bwMode="auto">
          <a:xfrm>
            <a:off x="755650" y="6080125"/>
            <a:ext cx="15109825" cy="300038"/>
          </a:xfrm>
          <a:prstGeom prst="rect">
            <a:avLst/>
          </a:prstGeom>
          <a:noFill/>
          <a:ln w="9525">
            <a:noFill/>
            <a:miter lim="800000"/>
            <a:headEnd/>
            <a:tailEnd/>
          </a:ln>
        </p:spPr>
        <p:txBody>
          <a:bodyPr anchor="ctr">
            <a:spAutoFit/>
          </a:bodyPr>
          <a:lstStyle/>
          <a:p>
            <a:pPr algn="just">
              <a:buSzPct val="100000"/>
              <a:defRPr/>
            </a:pPr>
            <a:r>
              <a:rPr lang="en-US" sz="1350" b="1" dirty="0">
                <a:solidFill>
                  <a:srgbClr val="006600"/>
                </a:solidFill>
              </a:rPr>
              <a:t>S. G. </a:t>
            </a:r>
            <a:r>
              <a:rPr lang="en-US" sz="1350" b="1" dirty="0" err="1">
                <a:solidFill>
                  <a:srgbClr val="006600"/>
                </a:solidFill>
              </a:rPr>
              <a:t>Mashnik</a:t>
            </a:r>
            <a:r>
              <a:rPr lang="en-US" sz="1350" b="1" dirty="0">
                <a:solidFill>
                  <a:srgbClr val="006600"/>
                </a:solidFill>
              </a:rPr>
              <a:t>, J. S. Bull, H. G. Hughes, </a:t>
            </a:r>
            <a:r>
              <a:rPr lang="en-US" sz="1350" b="1" i="1" dirty="0">
                <a:solidFill>
                  <a:srgbClr val="006600"/>
                </a:solidFill>
              </a:rPr>
              <a:t>et al.</a:t>
            </a:r>
            <a:r>
              <a:rPr lang="en-US" sz="1350" b="1" dirty="0">
                <a:solidFill>
                  <a:srgbClr val="006600"/>
                </a:solidFill>
              </a:rPr>
              <a:t>, Eur. Phys. J. Plus 126, 49 (2011).</a:t>
            </a:r>
            <a:r>
              <a:rPr lang="ru-RU" sz="1350" b="1" dirty="0">
                <a:solidFill>
                  <a:srgbClr val="006600"/>
                </a:solidFill>
              </a:rPr>
              <a:t>№4</a:t>
            </a:r>
            <a:endParaRPr lang="en-US" sz="1350" b="1" dirty="0">
              <a:solidFill>
                <a:srgbClr val="006600"/>
              </a:solidFill>
            </a:endParaRPr>
          </a:p>
        </p:txBody>
      </p:sp>
      <p:sp>
        <p:nvSpPr>
          <p:cNvPr id="60429" name="Rectangle 15"/>
          <p:cNvSpPr>
            <a:spLocks noChangeArrowheads="1"/>
          </p:cNvSpPr>
          <p:nvPr/>
        </p:nvSpPr>
        <p:spPr bwMode="auto">
          <a:xfrm>
            <a:off x="-612775" y="6400800"/>
            <a:ext cx="5603875" cy="457200"/>
          </a:xfrm>
          <a:prstGeom prst="rect">
            <a:avLst/>
          </a:prstGeom>
          <a:noFill/>
          <a:ln w="9525">
            <a:noFill/>
            <a:miter lim="800000"/>
            <a:headEnd/>
            <a:tailEnd/>
          </a:ln>
        </p:spPr>
        <p:txBody>
          <a:bodyPr anchor="ctr">
            <a:spAutoFit/>
          </a:bodyPr>
          <a:lstStyle/>
          <a:p>
            <a:pPr lvl="3" algn="just">
              <a:buSzPct val="100000"/>
            </a:pPr>
            <a:r>
              <a:rPr lang="en-US" sz="1200" b="1">
                <a:solidFill>
                  <a:schemeClr val="hlink"/>
                </a:solidFill>
              </a:rPr>
              <a:t>A.V. Dementev and N.M. Sobolevsky, Nucl. Tracks Radiat. Meas. 30, 553 (1999).</a:t>
            </a:r>
            <a:r>
              <a:rPr lang="ru-RU" sz="1200" b="1">
                <a:solidFill>
                  <a:schemeClr val="hlink"/>
                </a:solidFill>
              </a:rPr>
              <a:t>№3</a:t>
            </a:r>
            <a:endParaRPr lang="en-US" sz="1200" b="1">
              <a:solidFill>
                <a:schemeClr val="hlink"/>
              </a:solidFill>
            </a:endParaRPr>
          </a:p>
        </p:txBody>
      </p:sp>
      <p:sp>
        <p:nvSpPr>
          <p:cNvPr id="60430" name="Rectangle 16"/>
          <p:cNvSpPr>
            <a:spLocks noChangeArrowheads="1"/>
          </p:cNvSpPr>
          <p:nvPr/>
        </p:nvSpPr>
        <p:spPr bwMode="auto">
          <a:xfrm>
            <a:off x="6300788" y="5613400"/>
            <a:ext cx="2698750" cy="457200"/>
          </a:xfrm>
          <a:prstGeom prst="rect">
            <a:avLst/>
          </a:prstGeom>
          <a:noFill/>
          <a:ln w="9525">
            <a:noFill/>
            <a:miter lim="800000"/>
            <a:headEnd/>
            <a:tailEnd/>
          </a:ln>
        </p:spPr>
        <p:txBody>
          <a:bodyPr anchor="ctr">
            <a:spAutoFit/>
          </a:bodyPr>
          <a:lstStyle/>
          <a:p>
            <a:pPr algn="just">
              <a:buSzPct val="100000"/>
            </a:pPr>
            <a:r>
              <a:rPr lang="en-US" sz="1200" b="1">
                <a:solidFill>
                  <a:schemeClr val="hlink"/>
                </a:solidFill>
              </a:rPr>
              <a:t>W. Cassing and E. Bratkovskaya, Phys. Rept. 308, 65 (1999</a:t>
            </a:r>
            <a:r>
              <a:rPr lang="en-US" sz="1200" b="1"/>
              <a:t>).</a:t>
            </a:r>
            <a:r>
              <a:rPr lang="ru-RU" sz="1200" b="1"/>
              <a:t> №6</a:t>
            </a:r>
            <a:endParaRPr lang="en-US" sz="1200" b="1"/>
          </a:p>
        </p:txBody>
      </p:sp>
      <p:sp>
        <p:nvSpPr>
          <p:cNvPr id="2" name="Нижний колонтитул 1"/>
          <p:cNvSpPr>
            <a:spLocks noGrp="1"/>
          </p:cNvSpPr>
          <p:nvPr>
            <p:ph type="ftr" sz="quarter" idx="11"/>
          </p:nvPr>
        </p:nvSpPr>
        <p:spPr>
          <a:xfrm>
            <a:off x="3124200" y="6356350"/>
            <a:ext cx="2895600" cy="744538"/>
          </a:xfrm>
        </p:spPr>
        <p:txBody>
          <a:bodyPr/>
          <a:lstStyle/>
          <a:p>
            <a:pPr>
              <a:defRPr/>
            </a:pPr>
            <a:r>
              <a:rPr lang="en-US" sz="1400"/>
              <a:t>25 Baldin Seminar</a:t>
            </a:r>
            <a:endParaRPr lang="ru-RU" sz="1400" dirty="0"/>
          </a:p>
        </p:txBody>
      </p:sp>
      <p:sp>
        <p:nvSpPr>
          <p:cNvPr id="3" name="Номер слайда 2"/>
          <p:cNvSpPr>
            <a:spLocks noGrp="1"/>
          </p:cNvSpPr>
          <p:nvPr>
            <p:ph type="sldNum" sz="quarter" idx="12"/>
          </p:nvPr>
        </p:nvSpPr>
        <p:spPr/>
        <p:txBody>
          <a:bodyPr/>
          <a:lstStyle/>
          <a:p>
            <a:pPr>
              <a:defRPr/>
            </a:pPr>
            <a:fld id="{EC9D19EA-8B0C-4CE2-897D-D57D0E032BE7}" type="slidenum">
              <a:rPr lang="ru-RU" smtClean="0"/>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838200" y="304800"/>
            <a:ext cx="2590800" cy="1371600"/>
          </a:xfrm>
        </p:spPr>
        <p:txBody>
          <a:bodyPr/>
          <a:lstStyle/>
          <a:p>
            <a:r>
              <a:rPr lang="en-US" sz="1400"/>
              <a:t> </a:t>
            </a:r>
            <a:r>
              <a:rPr lang="en-US" sz="1600" b="1" baseline="30000"/>
              <a:t>12</a:t>
            </a:r>
            <a:r>
              <a:rPr lang="en-US" sz="1600" b="1"/>
              <a:t>C+</a:t>
            </a:r>
            <a:r>
              <a:rPr lang="en-US" sz="1600" b="1" baseline="30000"/>
              <a:t>9</a:t>
            </a:r>
            <a:r>
              <a:rPr lang="en-US" sz="1600" b="1"/>
              <a:t>Be 3.2 GeV/nucl. (protons) 3,5</a:t>
            </a:r>
            <a:r>
              <a:rPr lang="en-US" sz="1600" b="1" baseline="30000"/>
              <a:t>0</a:t>
            </a:r>
            <a:endParaRPr lang="ru-RU" sz="1600" b="1" baseline="30000"/>
          </a:p>
        </p:txBody>
      </p:sp>
      <p:pic>
        <p:nvPicPr>
          <p:cNvPr id="61442" name="Picture 3" descr="Fig2en_Col"/>
          <p:cNvPicPr>
            <a:picLocks noChangeAspect="1" noChangeArrowheads="1"/>
          </p:cNvPicPr>
          <p:nvPr/>
        </p:nvPicPr>
        <p:blipFill>
          <a:blip r:embed="rId2"/>
          <a:srcRect/>
          <a:stretch>
            <a:fillRect/>
          </a:stretch>
        </p:blipFill>
        <p:spPr bwMode="auto">
          <a:xfrm>
            <a:off x="323850" y="260350"/>
            <a:ext cx="1588" cy="1588"/>
          </a:xfrm>
          <a:prstGeom prst="rect">
            <a:avLst/>
          </a:prstGeom>
          <a:noFill/>
          <a:ln w="9525">
            <a:noFill/>
            <a:miter lim="800000"/>
            <a:headEnd/>
            <a:tailEnd/>
          </a:ln>
        </p:spPr>
      </p:pic>
      <p:pic>
        <p:nvPicPr>
          <p:cNvPr id="61443" name="Picture 4" descr="Fig3en_Col"/>
          <p:cNvPicPr>
            <a:picLocks noGrp="1" noChangeAspect="1" noChangeArrowheads="1"/>
          </p:cNvPicPr>
          <p:nvPr>
            <p:ph type="body" idx="1"/>
          </p:nvPr>
        </p:nvPicPr>
        <p:blipFill>
          <a:blip r:embed="rId3"/>
          <a:srcRect/>
          <a:stretch>
            <a:fillRect/>
          </a:stretch>
        </p:blipFill>
        <p:spPr>
          <a:xfrm>
            <a:off x="4419600" y="1624013"/>
            <a:ext cx="1588" cy="1587"/>
          </a:xfrm>
        </p:spPr>
      </p:pic>
      <p:sp>
        <p:nvSpPr>
          <p:cNvPr id="61444" name="Rectangle 5"/>
          <p:cNvSpPr>
            <a:spLocks noChangeArrowheads="1"/>
          </p:cNvSpPr>
          <p:nvPr/>
        </p:nvSpPr>
        <p:spPr bwMode="auto">
          <a:xfrm>
            <a:off x="4953000" y="762000"/>
            <a:ext cx="3200400" cy="581025"/>
          </a:xfrm>
          <a:prstGeom prst="rect">
            <a:avLst/>
          </a:prstGeom>
          <a:noFill/>
          <a:ln w="9525" algn="ctr">
            <a:noFill/>
            <a:miter lim="800000"/>
            <a:headEnd/>
            <a:tailEnd/>
          </a:ln>
        </p:spPr>
        <p:txBody>
          <a:bodyPr>
            <a:spAutoFit/>
          </a:bodyPr>
          <a:lstStyle/>
          <a:p>
            <a:pPr algn="ctr"/>
            <a:r>
              <a:rPr lang="en-US" sz="1600" b="1" baseline="30000">
                <a:solidFill>
                  <a:schemeClr val="tx2"/>
                </a:solidFill>
              </a:rPr>
              <a:t>12</a:t>
            </a:r>
            <a:r>
              <a:rPr lang="en-US" sz="1600" b="1">
                <a:solidFill>
                  <a:schemeClr val="tx2"/>
                </a:solidFill>
              </a:rPr>
              <a:t>C+</a:t>
            </a:r>
            <a:r>
              <a:rPr lang="en-US" sz="1600" b="1" baseline="30000">
                <a:solidFill>
                  <a:schemeClr val="tx2"/>
                </a:solidFill>
              </a:rPr>
              <a:t>9</a:t>
            </a:r>
            <a:r>
              <a:rPr lang="en-US" sz="1600" b="1">
                <a:solidFill>
                  <a:schemeClr val="tx2"/>
                </a:solidFill>
              </a:rPr>
              <a:t>Be 3.2 GeV/nucl. (negative pions) 3,5</a:t>
            </a:r>
            <a:r>
              <a:rPr lang="en-US" sz="1600" b="1" baseline="30000">
                <a:solidFill>
                  <a:schemeClr val="tx2"/>
                </a:solidFill>
              </a:rPr>
              <a:t>0</a:t>
            </a:r>
            <a:endParaRPr lang="ru-RU" sz="1600" b="1" baseline="30000">
              <a:solidFill>
                <a:schemeClr val="tx2"/>
              </a:solidFill>
            </a:endParaRPr>
          </a:p>
        </p:txBody>
      </p:sp>
      <p:pic>
        <p:nvPicPr>
          <p:cNvPr id="120837" name="Picture 6" descr="Fig2 pres"/>
          <p:cNvPicPr>
            <a:picLocks noChangeAspect="1" noChangeArrowheads="1"/>
          </p:cNvPicPr>
          <p:nvPr/>
        </p:nvPicPr>
        <p:blipFill>
          <a:blip r:embed="rId4"/>
          <a:srcRect/>
          <a:stretch>
            <a:fillRect/>
          </a:stretch>
        </p:blipFill>
        <p:spPr bwMode="auto">
          <a:xfrm>
            <a:off x="755650" y="1700213"/>
            <a:ext cx="3709988"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0838" name="Picture 7" descr="Fig3pres"/>
          <p:cNvPicPr>
            <a:picLocks noChangeAspect="1" noChangeArrowheads="1"/>
          </p:cNvPicPr>
          <p:nvPr/>
        </p:nvPicPr>
        <p:blipFill>
          <a:blip r:embed="rId5"/>
          <a:srcRect/>
          <a:stretch>
            <a:fillRect/>
          </a:stretch>
        </p:blipFill>
        <p:spPr bwMode="auto">
          <a:xfrm>
            <a:off x="4787900" y="1714500"/>
            <a:ext cx="3711575"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61447" name="Rectangle 7"/>
          <p:cNvSpPr>
            <a:spLocks noChangeArrowheads="1"/>
          </p:cNvSpPr>
          <p:nvPr/>
        </p:nvSpPr>
        <p:spPr bwMode="auto">
          <a:xfrm>
            <a:off x="-1331913" y="4941888"/>
            <a:ext cx="12574588" cy="336550"/>
          </a:xfrm>
          <a:prstGeom prst="rect">
            <a:avLst/>
          </a:prstGeom>
          <a:noFill/>
          <a:ln w="9525">
            <a:noFill/>
            <a:miter lim="800000"/>
            <a:headEnd/>
            <a:tailEnd/>
          </a:ln>
        </p:spPr>
        <p:txBody>
          <a:bodyPr anchor="ctr">
            <a:spAutoFit/>
          </a:bodyPr>
          <a:lstStyle/>
          <a:p>
            <a:pPr algn="ctr"/>
            <a:r>
              <a:rPr lang="ru-RU" sz="1600"/>
              <a:t>Б.М. Абрамов, М. Базнат, Ю.А. Бородин, …, В.В. Куликов, и др., ЯФ </a:t>
            </a:r>
            <a:r>
              <a:rPr lang="ru-RU" sz="1600" b="1"/>
              <a:t>84</a:t>
            </a:r>
            <a:r>
              <a:rPr lang="ru-RU" sz="1600"/>
              <a:t>, 331 (2021)</a:t>
            </a:r>
            <a:endParaRPr lang="ru-RU"/>
          </a:p>
        </p:txBody>
      </p:sp>
      <p:sp>
        <p:nvSpPr>
          <p:cNvPr id="61448" name="Rectangle 8"/>
          <p:cNvSpPr>
            <a:spLocks noChangeArrowheads="1"/>
          </p:cNvSpPr>
          <p:nvPr/>
        </p:nvSpPr>
        <p:spPr bwMode="auto">
          <a:xfrm>
            <a:off x="1116013" y="5492750"/>
            <a:ext cx="1943100" cy="1430338"/>
          </a:xfrm>
          <a:prstGeom prst="rect">
            <a:avLst/>
          </a:prstGeom>
          <a:noFill/>
          <a:ln w="9525">
            <a:noFill/>
            <a:miter lim="800000"/>
            <a:headEnd/>
            <a:tailEnd/>
          </a:ln>
        </p:spPr>
        <p:txBody>
          <a:bodyPr anchor="ctr">
            <a:spAutoFit/>
          </a:bodyPr>
          <a:lstStyle/>
          <a:p>
            <a:pPr algn="just">
              <a:buSzPct val="100000"/>
            </a:pPr>
            <a:r>
              <a:rPr lang="ru-RU" sz="1400" b="1">
                <a:solidFill>
                  <a:schemeClr val="accent2"/>
                </a:solidFill>
              </a:rPr>
              <a:t>1</a:t>
            </a:r>
            <a:r>
              <a:rPr lang="en-US" sz="1400" b="1">
                <a:solidFill>
                  <a:schemeClr val="accent2"/>
                </a:solidFill>
              </a:rPr>
              <a:t>,2 Our approach</a:t>
            </a:r>
            <a:r>
              <a:rPr lang="en-US" sz="1400" b="1"/>
              <a:t> </a:t>
            </a:r>
          </a:p>
          <a:p>
            <a:pPr algn="just">
              <a:buSzPct val="100000"/>
            </a:pPr>
            <a:r>
              <a:rPr lang="en-US" sz="1400" b="1">
                <a:solidFill>
                  <a:schemeClr val="hlink"/>
                </a:solidFill>
              </a:rPr>
              <a:t>3 Sobolevsky</a:t>
            </a:r>
          </a:p>
          <a:p>
            <a:pPr algn="just">
              <a:buSzPct val="100000"/>
            </a:pPr>
            <a:r>
              <a:rPr lang="en-US" sz="1400" b="1">
                <a:solidFill>
                  <a:srgbClr val="006600"/>
                </a:solidFill>
              </a:rPr>
              <a:t>4</a:t>
            </a:r>
            <a:r>
              <a:rPr lang="ru-RU" sz="1400" b="1">
                <a:solidFill>
                  <a:srgbClr val="006600"/>
                </a:solidFill>
              </a:rPr>
              <a:t> </a:t>
            </a:r>
            <a:r>
              <a:rPr lang="en-US" sz="1400" b="1">
                <a:solidFill>
                  <a:srgbClr val="006600"/>
                </a:solidFill>
              </a:rPr>
              <a:t>Mashnik</a:t>
            </a:r>
          </a:p>
          <a:p>
            <a:pPr algn="just">
              <a:buSzPct val="100000"/>
            </a:pPr>
            <a:r>
              <a:rPr lang="en-US" sz="1400" b="1"/>
              <a:t>5 GEANT4</a:t>
            </a:r>
          </a:p>
          <a:p>
            <a:pPr algn="just">
              <a:buSzPct val="100000"/>
            </a:pPr>
            <a:r>
              <a:rPr lang="en-US" sz="1400" b="1">
                <a:solidFill>
                  <a:schemeClr val="hlink"/>
                </a:solidFill>
              </a:rPr>
              <a:t>6 HSD</a:t>
            </a:r>
          </a:p>
          <a:p>
            <a:pPr algn="just">
              <a:buSzPct val="100000"/>
            </a:pPr>
            <a:r>
              <a:rPr lang="ru-RU" b="1"/>
              <a:t>   </a:t>
            </a:r>
            <a:endParaRPr lang="en-US" b="1"/>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9A9841F4-227C-468C-ABDE-FFFCA1F308B1}"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755650" y="188913"/>
            <a:ext cx="8280400" cy="6335712"/>
          </a:xfrm>
        </p:spPr>
        <p:txBody>
          <a:bodyPr/>
          <a:lstStyle/>
          <a:p>
            <a:pPr marL="0" indent="0">
              <a:lnSpc>
                <a:spcPct val="80000"/>
              </a:lnSpc>
              <a:buFont typeface="Arial" charset="0"/>
              <a:buNone/>
            </a:pPr>
            <a:r>
              <a:rPr lang="en-US" altLang="ru-RU" sz="2500" i="1" dirty="0">
                <a:latin typeface="Stylus BT"/>
              </a:rPr>
              <a:t>	</a:t>
            </a:r>
          </a:p>
          <a:p>
            <a:pPr marL="0" indent="0">
              <a:lnSpc>
                <a:spcPct val="80000"/>
              </a:lnSpc>
              <a:buFont typeface="Arial" charset="0"/>
              <a:buNone/>
            </a:pPr>
            <a:endParaRPr lang="en-US" altLang="ru-RU" sz="2500" b="1" i="1" dirty="0">
              <a:solidFill>
                <a:srgbClr val="FF0066"/>
              </a:solidFill>
              <a:latin typeface="Stylus BT"/>
            </a:endParaRPr>
          </a:p>
          <a:p>
            <a:pPr marL="0" indent="0">
              <a:lnSpc>
                <a:spcPct val="80000"/>
              </a:lnSpc>
              <a:buFont typeface="Arial" charset="0"/>
              <a:buNone/>
            </a:pPr>
            <a:r>
              <a:rPr lang="en-US" altLang="ru-RU" sz="2500" b="1" i="1" dirty="0">
                <a:solidFill>
                  <a:srgbClr val="FF0066"/>
                </a:solidFill>
                <a:latin typeface="Monotype Corsiva" panose="03010101010201010101" pitchFamily="66" charset="0"/>
              </a:rPr>
              <a:t>The prospects of the hydrodynamic approach to the description of collisions of heavy ions of intermediate energies and the importance of taking into account non-equilibrium processes are noted</a:t>
            </a:r>
            <a:r>
              <a:rPr lang="en-US" altLang="ru-RU" sz="2500" i="1" dirty="0">
                <a:solidFill>
                  <a:srgbClr val="FF0066"/>
                </a:solidFill>
                <a:latin typeface="Monotype Corsiva" panose="03010101010201010101" pitchFamily="66" charset="0"/>
              </a:rPr>
              <a:t>. </a:t>
            </a:r>
          </a:p>
          <a:p>
            <a:pPr marL="0" indent="0">
              <a:lnSpc>
                <a:spcPct val="80000"/>
              </a:lnSpc>
              <a:buFont typeface="Arial" charset="0"/>
              <a:buNone/>
            </a:pPr>
            <a:r>
              <a:rPr lang="ru-RU" altLang="ru-RU" sz="2500" i="1" dirty="0" err="1">
                <a:solidFill>
                  <a:srgbClr val="FF0066"/>
                </a:solidFill>
                <a:latin typeface="Monotype Corsiva" panose="03010101010201010101" pitchFamily="66" charset="0"/>
              </a:rPr>
              <a:t>When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describing</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these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spectra</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correction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for</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microcanonical</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distribution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was</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taken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into</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account</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and</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contribution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of</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fragmentation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process</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was</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also</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taken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into</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account</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for</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the</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proton</a:t>
            </a:r>
            <a:r>
              <a:rPr lang="ru-RU" altLang="ru-RU" sz="2500" i="1" dirty="0">
                <a:solidFill>
                  <a:srgbClr val="FF0066"/>
                </a:solidFill>
                <a:latin typeface="Monotype Corsiva" panose="03010101010201010101" pitchFamily="66" charset="0"/>
              </a:rPr>
              <a:t> </a:t>
            </a:r>
            <a:r>
              <a:rPr lang="ru-RU" altLang="ru-RU" sz="2500" i="1" dirty="0" err="1">
                <a:solidFill>
                  <a:srgbClr val="FF0066"/>
                </a:solidFill>
                <a:latin typeface="Monotype Corsiva" panose="03010101010201010101" pitchFamily="66" charset="0"/>
              </a:rPr>
              <a:t>yields</a:t>
            </a:r>
            <a:r>
              <a:rPr lang="ru-RU" altLang="ru-RU" sz="2500" i="1" dirty="0">
                <a:solidFill>
                  <a:srgbClr val="FF0066"/>
                </a:solidFill>
                <a:latin typeface="Monotype Corsiva" panose="03010101010201010101" pitchFamily="66" charset="0"/>
              </a:rPr>
              <a:t> .</a:t>
            </a:r>
            <a:r>
              <a:rPr lang="ru-RU" altLang="ru-RU" sz="2500" dirty="0">
                <a:solidFill>
                  <a:srgbClr val="FF0066"/>
                </a:solidFill>
                <a:latin typeface="Monotype Corsiva" panose="03010101010201010101" pitchFamily="66" charset="0"/>
              </a:rPr>
              <a:t> </a:t>
            </a:r>
            <a:endParaRPr lang="en-US" altLang="ru-RU" sz="2500" dirty="0">
              <a:solidFill>
                <a:srgbClr val="FF0066"/>
              </a:solidFill>
              <a:latin typeface="Monotype Corsiva" pitchFamily="66" charset="0"/>
            </a:endParaRPr>
          </a:p>
          <a:p>
            <a:pPr marL="0" indent="0" algn="just">
              <a:lnSpc>
                <a:spcPct val="80000"/>
              </a:lnSpc>
              <a:buFont typeface="Arial" charset="0"/>
              <a:buNone/>
            </a:pPr>
            <a:endParaRPr lang="en-US" altLang="ru-RU" sz="2500" dirty="0">
              <a:solidFill>
                <a:srgbClr val="FF0066"/>
              </a:solidFill>
              <a:latin typeface="Monotype Corsiva" pitchFamily="66" charset="0"/>
            </a:endParaRPr>
          </a:p>
          <a:p>
            <a:pPr marL="0" indent="0" algn="just">
              <a:lnSpc>
                <a:spcPct val="80000"/>
              </a:lnSpc>
              <a:buFont typeface="Arial" charset="0"/>
              <a:buNone/>
            </a:pPr>
            <a:endParaRPr lang="en-US" altLang="ru-RU" sz="2500" dirty="0">
              <a:solidFill>
                <a:srgbClr val="FF0066"/>
              </a:solidFill>
              <a:latin typeface="Monotype Corsiva" pitchFamily="66" charset="0"/>
            </a:endParaRPr>
          </a:p>
          <a:p>
            <a:pPr marL="0" indent="0" algn="just">
              <a:lnSpc>
                <a:spcPct val="80000"/>
              </a:lnSpc>
              <a:buFont typeface="Arial" charset="0"/>
              <a:buNone/>
            </a:pPr>
            <a:endParaRPr lang="en-US" altLang="ru-RU" sz="2500" i="1" dirty="0">
              <a:latin typeface="Monotype Corsiva" pitchFamily="66" charset="0"/>
            </a:endParaRPr>
          </a:p>
          <a:p>
            <a:pPr marL="0" indent="0" algn="just">
              <a:lnSpc>
                <a:spcPct val="80000"/>
              </a:lnSpc>
              <a:buFont typeface="Arial" charset="0"/>
              <a:buNone/>
            </a:pPr>
            <a:endParaRPr lang="en-US" altLang="ru-RU" sz="2500" i="1" dirty="0">
              <a:latin typeface="Monotype Corsiva" pitchFamily="66" charset="0"/>
            </a:endParaRPr>
          </a:p>
          <a:p>
            <a:pPr marL="0" indent="0" eaLnBrk="1" hangingPunct="1">
              <a:lnSpc>
                <a:spcPct val="80000"/>
              </a:lnSpc>
            </a:pPr>
            <a:endParaRPr lang="ru-RU" sz="2500" dirty="0"/>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75F5F8F7-E80C-4CD9-8B21-CB2E42D9D125}" type="slidenum">
              <a:rPr lang="ru-RU" smtClean="0"/>
              <a:pPr>
                <a:defRPr/>
              </a:pPr>
              <a:t>2</a:t>
            </a:fld>
            <a:endParaRPr lang="ru-RU"/>
          </a:p>
        </p:txBody>
      </p:sp>
      <p:sp>
        <p:nvSpPr>
          <p:cNvPr id="4" name="Rectangle 1">
            <a:extLst>
              <a:ext uri="{FF2B5EF4-FFF2-40B4-BE49-F238E27FC236}">
                <a16:creationId xmlns:a16="http://schemas.microsoft.com/office/drawing/2014/main" id="{01C9C5C4-F06A-4181-9C4D-DB4FA520DB9B}"/>
              </a:ext>
            </a:extLst>
          </p:cNvPr>
          <p:cNvSpPr>
            <a:spLocks noChangeArrowheads="1"/>
          </p:cNvSpPr>
          <p:nvPr/>
        </p:nvSpPr>
        <p:spPr bwMode="auto">
          <a:xfrm>
            <a:off x="864939" y="37261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3638CE2-3E60-497A-A9F8-6E41E8C127A7}"/>
              </a:ext>
            </a:extLst>
          </p:cNvPr>
          <p:cNvSpPr>
            <a:spLocks noChangeArrowheads="1"/>
          </p:cNvSpPr>
          <p:nvPr/>
        </p:nvSpPr>
        <p:spPr bwMode="auto">
          <a:xfrm>
            <a:off x="152400" y="13901"/>
            <a:ext cx="442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In</a:t>
            </a:r>
            <a:r>
              <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83BFD9D0-896B-45E3-938B-3C9453CAC12C}"/>
              </a:ext>
            </a:extLst>
          </p:cNvPr>
          <p:cNvSpPr>
            <a:spLocks noChangeArrowheads="1"/>
          </p:cNvSpPr>
          <p:nvPr/>
        </p:nvSpPr>
        <p:spPr bwMode="auto">
          <a:xfrm>
            <a:off x="919526" y="3048054"/>
            <a:ext cx="82028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In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the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present</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work</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we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have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angle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of</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0</a:t>
            </a:r>
            <a:r>
              <a:rPr kumimoji="0" lang="ru-RU" altLang="ru-RU" sz="2400" b="0" i="0" u="none" strike="noStrike" cap="none" normalizeH="0" baseline="3000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0</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for</a:t>
            </a:r>
            <a:r>
              <a:rPr kumimoji="0" lang="en-US"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the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collision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endParaRPr kumimoji="0" lang="en-US"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of</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carbon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nuclei</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in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t</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successfully</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described</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the</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double</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endParaRPr lang="en-US" altLang="ru-RU" sz="2400" dirty="0">
              <a:latin typeface="Monotype Corsiva" panose="03010101010201010101" pitchFamily="66" charset="0"/>
              <a:ea typeface="Times New Roman" panose="02020603050405020304" pitchFamily="18" charset="0"/>
              <a:cs typeface="Myanmar Text" panose="020B0502040204020203" pitchFamily="34" charset="0"/>
            </a:endParaRPr>
          </a:p>
          <a:p>
            <a:pPr lvl="0" eaLnBrk="0" hangingPunct="0"/>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differential</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cross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sections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for</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the</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production</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of</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cumulative</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protons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a:t>
            </a:r>
            <a:endParaRPr lang="en-US" altLang="ru-RU" sz="2400" dirty="0">
              <a:latin typeface="Monotype Corsiva" panose="03010101010201010101" pitchFamily="66" charset="0"/>
              <a:ea typeface="Times New Roman" panose="02020603050405020304" pitchFamily="18" charset="0"/>
              <a:cs typeface="Myanmar Text" panose="020B0502040204020203" pitchFamily="34" charset="0"/>
            </a:endParaRPr>
          </a:p>
          <a:p>
            <a:pPr lvl="0" eaLnBrk="0" hangingPunct="0"/>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pions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kaons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and</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antipr</a:t>
            </a:r>
            <a:r>
              <a:rPr lang="ru-RU" altLang="ru-RU" sz="2400" dirty="0" err="1">
                <a:solidFill>
                  <a:srgbClr val="0070C0"/>
                </a:solidFill>
                <a:latin typeface="Monotype Corsiva" panose="03010101010201010101" pitchFamily="66" charset="0"/>
                <a:ea typeface="Times New Roman" panose="02020603050405020304" pitchFamily="18" charset="0"/>
                <a:cs typeface="Myanmar Text" panose="020B0502040204020203" pitchFamily="34" charset="0"/>
              </a:rPr>
              <a:t>oto</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ns</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emitted</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lang="ru-RU" altLang="ru-RU" sz="2400" dirty="0" err="1">
                <a:latin typeface="Monotype Corsiva" panose="03010101010201010101" pitchFamily="66" charset="0"/>
                <a:ea typeface="Times New Roman" panose="02020603050405020304" pitchFamily="18" charset="0"/>
                <a:cs typeface="Myanmar Text" panose="020B0502040204020203" pitchFamily="34" charset="0"/>
              </a:rPr>
              <a:t>at</a:t>
            </a:r>
            <a:r>
              <a:rPr lang="ru-RU" altLang="ru-RU" sz="2400" dirty="0">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he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3000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12</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C + </a:t>
            </a:r>
            <a:r>
              <a:rPr kumimoji="0" lang="ru-RU" altLang="ru-RU" sz="2400" b="0" i="0" u="none" strike="noStrike" cap="none" normalizeH="0" baseline="3000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12</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C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reaction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endParaRPr kumimoji="0" lang="en-US"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at</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energy</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of</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19.6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GeV</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per</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nucleon</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on</a:t>
            </a:r>
            <a:endParaRPr kumimoji="0" lang="en-US"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fixed</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target</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obtained</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at</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the</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U-70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accelerator</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at</a:t>
            </a:r>
            <a:r>
              <a:rPr kumimoji="0" lang="ru-RU" altLang="ru-RU" sz="2400" b="0" i="0" u="none" strike="noStrike" cap="none" normalizeH="0" baseline="0" dirty="0">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 IHEP (</a:t>
            </a:r>
            <a:r>
              <a:rPr kumimoji="0" lang="ru-RU"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Serpukho</a:t>
            </a:r>
            <a:r>
              <a:rPr kumimoji="0" lang="en-US" altLang="ru-RU" sz="2400" b="0" i="0" u="none" strike="noStrike" cap="none" normalizeH="0" baseline="0" dirty="0" err="1">
                <a:ln>
                  <a:noFill/>
                </a:ln>
                <a:solidFill>
                  <a:schemeClr val="tx1"/>
                </a:solidFill>
                <a:effectLst/>
                <a:latin typeface="Monotype Corsiva" panose="03010101010201010101" pitchFamily="66" charset="0"/>
                <a:ea typeface="Times New Roman" panose="02020603050405020304" pitchFamily="18" charset="0"/>
                <a:cs typeface="Myanmar Text" panose="020B0502040204020203" pitchFamily="34" charset="0"/>
              </a:rPr>
              <a:t>hov</a:t>
            </a:r>
            <a:r>
              <a:rPr kumimoji="0" lang="en-US" altLang="ru-RU" sz="2400" b="0" i="0" u="none" strike="noStrike" cap="none" normalizeH="0" baseline="0" dirty="0">
                <a:ln>
                  <a:noFill/>
                </a:ln>
                <a:solidFill>
                  <a:schemeClr val="tx1"/>
                </a:solidFill>
                <a:effectLst/>
                <a:latin typeface="Myanmar Text" panose="020B0502040204020203" pitchFamily="34" charset="0"/>
                <a:ea typeface="Times New Roman" panose="02020603050405020304" pitchFamily="18" charset="0"/>
                <a:cs typeface="Myanmar Text" panose="020B0502040204020203" pitchFamily="34" charset="0"/>
              </a:rPr>
              <a:t>)</a:t>
            </a:r>
            <a:r>
              <a:rPr kumimoji="0" lang="ru-RU" altLang="ru-RU"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457200" y="136525"/>
            <a:ext cx="8229600" cy="412750"/>
          </a:xfrm>
        </p:spPr>
        <p:txBody>
          <a:bodyPr/>
          <a:lstStyle/>
          <a:p>
            <a:br>
              <a:rPr lang="en-US" sz="4000" baseline="30000"/>
            </a:br>
            <a:r>
              <a:rPr lang="en-US" sz="4000"/>
              <a:t> </a:t>
            </a:r>
            <a:r>
              <a:rPr lang="en-US" sz="2800" b="1">
                <a:solidFill>
                  <a:srgbClr val="0000FF"/>
                </a:solidFill>
                <a:latin typeface="Monotype Corsiva" pitchFamily="66" charset="0"/>
              </a:rPr>
              <a:t>Hard photons</a:t>
            </a:r>
            <a:endParaRPr lang="ru-RU" b="1">
              <a:latin typeface="Monotype Corsiva" pitchFamily="66" charset="0"/>
            </a:endParaRPr>
          </a:p>
        </p:txBody>
      </p:sp>
      <p:sp>
        <p:nvSpPr>
          <p:cNvPr id="62466" name="AutoShape 3"/>
          <p:cNvSpPr>
            <a:spLocks noGrp="1" noChangeAspect="1" noChangeArrowheads="1"/>
          </p:cNvSpPr>
          <p:nvPr>
            <p:ph type="body" idx="1"/>
          </p:nvPr>
        </p:nvSpPr>
        <p:spPr>
          <a:xfrm>
            <a:off x="457200" y="836613"/>
            <a:ext cx="8229600" cy="539750"/>
          </a:xfrm>
        </p:spPr>
        <p:txBody>
          <a:bodyPr/>
          <a:lstStyle/>
          <a:p>
            <a:pPr>
              <a:buFont typeface="Arial" charset="0"/>
              <a:buNone/>
            </a:pPr>
            <a:r>
              <a:rPr lang="en-US" sz="2400" b="1" baseline="30000"/>
              <a:t>         12</a:t>
            </a:r>
            <a:r>
              <a:rPr lang="en-US" sz="2400" b="1"/>
              <a:t>C+</a:t>
            </a:r>
            <a:r>
              <a:rPr lang="en-US" sz="2400" b="1" baseline="30000"/>
              <a:t>9</a:t>
            </a:r>
            <a:r>
              <a:rPr lang="en-US" sz="2400" b="1"/>
              <a:t>Be (photons) 38</a:t>
            </a:r>
            <a:r>
              <a:rPr lang="en-US" sz="2400" b="1" baseline="30000"/>
              <a:t>0</a:t>
            </a:r>
            <a:r>
              <a:rPr lang="ru-RU" sz="2400" b="1" baseline="30000"/>
              <a:t>                     </a:t>
            </a:r>
            <a:r>
              <a:rPr lang="en-US" sz="2400" b="1" baseline="30000"/>
              <a:t>14</a:t>
            </a:r>
            <a:r>
              <a:rPr lang="en-US" sz="2400" b="1"/>
              <a:t>N+</a:t>
            </a:r>
            <a:r>
              <a:rPr lang="en-US" sz="2400" b="1" baseline="30000"/>
              <a:t>12</a:t>
            </a:r>
            <a:r>
              <a:rPr lang="en-US" sz="2400" b="1"/>
              <a:t>C (photons) </a:t>
            </a:r>
            <a:r>
              <a:rPr lang="ru-RU" sz="2400" b="1"/>
              <a:t>90</a:t>
            </a:r>
            <a:r>
              <a:rPr lang="en-US" sz="2400" b="1" baseline="30000"/>
              <a:t>0</a:t>
            </a:r>
            <a:endParaRPr lang="ru-RU" sz="2400" b="1" baseline="30000"/>
          </a:p>
          <a:p>
            <a:pPr>
              <a:buFont typeface="Arial" charset="0"/>
              <a:buNone/>
            </a:pPr>
            <a:endParaRPr lang="ru-RU" sz="2400" b="1" baseline="30000"/>
          </a:p>
        </p:txBody>
      </p:sp>
      <p:pic>
        <p:nvPicPr>
          <p:cNvPr id="121859" name="Picture 4" descr="Fig4en_Col"/>
          <p:cNvPicPr>
            <a:picLocks noChangeAspect="1" noChangeArrowheads="1"/>
          </p:cNvPicPr>
          <p:nvPr/>
        </p:nvPicPr>
        <p:blipFill rotWithShape="1">
          <a:blip r:embed="rId2"/>
          <a:srcRect l="6616" t="4060" r="7363"/>
          <a:stretch/>
        </p:blipFill>
        <p:spPr bwMode="auto">
          <a:xfrm>
            <a:off x="725488" y="1270000"/>
            <a:ext cx="3927475" cy="338455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1860" name="Picture 5" descr="Fig1SRC"/>
          <p:cNvPicPr>
            <a:picLocks noChangeAspect="1" noChangeArrowheads="1"/>
          </p:cNvPicPr>
          <p:nvPr/>
        </p:nvPicPr>
        <p:blipFill rotWithShape="1">
          <a:blip r:embed="rId3"/>
          <a:srcRect l="4814" t="-756" r="2775"/>
          <a:stretch/>
        </p:blipFill>
        <p:spPr bwMode="auto">
          <a:xfrm>
            <a:off x="4787900" y="1250950"/>
            <a:ext cx="4041775" cy="34036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62469" name="Rectangle 6"/>
          <p:cNvSpPr>
            <a:spLocks noChangeArrowheads="1"/>
          </p:cNvSpPr>
          <p:nvPr/>
        </p:nvSpPr>
        <p:spPr bwMode="auto">
          <a:xfrm>
            <a:off x="2843213" y="5086350"/>
            <a:ext cx="5967412" cy="763588"/>
          </a:xfrm>
          <a:prstGeom prst="rect">
            <a:avLst/>
          </a:prstGeom>
          <a:noFill/>
          <a:ln w="9525" algn="ctr">
            <a:noFill/>
            <a:miter lim="800000"/>
            <a:headEnd/>
            <a:tailEnd/>
          </a:ln>
        </p:spPr>
        <p:txBody>
          <a:bodyPr>
            <a:spAutoFit/>
          </a:bodyPr>
          <a:lstStyle/>
          <a:p>
            <a:pPr algn="ctr"/>
            <a:r>
              <a:rPr lang="en-US" sz="2800" b="1">
                <a:solidFill>
                  <a:srgbClr val="FF0066"/>
                </a:solidFill>
              </a:rPr>
              <a:t>SRC</a:t>
            </a:r>
            <a:r>
              <a:rPr lang="en-US" sz="2000">
                <a:solidFill>
                  <a:schemeClr val="tx2"/>
                </a:solidFill>
              </a:rPr>
              <a:t> </a:t>
            </a:r>
            <a:r>
              <a:rPr lang="en-US" sz="1600" b="1" i="1"/>
              <a:t>W</a:t>
            </a:r>
            <a:r>
              <a:rPr lang="ru-RU" sz="1600" b="1" i="1"/>
              <a:t>.</a:t>
            </a:r>
            <a:r>
              <a:rPr lang="en-US" sz="1600" b="1" i="1"/>
              <a:t>-M</a:t>
            </a:r>
            <a:r>
              <a:rPr lang="ru-RU" sz="1600" b="1" i="1"/>
              <a:t>.</a:t>
            </a:r>
            <a:r>
              <a:rPr lang="en-US" sz="1600" b="1" i="1"/>
              <a:t> Guo, B</a:t>
            </a:r>
            <a:r>
              <a:rPr lang="ru-RU" sz="1600" b="1" i="1"/>
              <a:t>.</a:t>
            </a:r>
            <a:r>
              <a:rPr lang="en-US" sz="1600" b="1" i="1"/>
              <a:t>-A</a:t>
            </a:r>
            <a:r>
              <a:rPr lang="ru-RU" sz="1600" b="1" i="1"/>
              <a:t>.</a:t>
            </a:r>
            <a:r>
              <a:rPr lang="en-US" sz="1600" b="1" i="1"/>
              <a:t> Li,  G</a:t>
            </a:r>
            <a:r>
              <a:rPr lang="ru-RU" sz="1600" b="1" i="1"/>
              <a:t>.</a:t>
            </a:r>
            <a:r>
              <a:rPr lang="en-US" sz="1600" b="1" i="1"/>
              <a:t>-C</a:t>
            </a:r>
            <a:r>
              <a:rPr lang="ru-RU" sz="1600" b="1" i="1"/>
              <a:t>.</a:t>
            </a:r>
            <a:r>
              <a:rPr lang="en-US" sz="1600" b="1" i="1"/>
              <a:t> Yong</a:t>
            </a:r>
            <a:r>
              <a:rPr lang="ru-RU" sz="1600" b="1"/>
              <a:t>, Phys.Rev.C 104 (2021) 3 </a:t>
            </a:r>
          </a:p>
        </p:txBody>
      </p:sp>
      <p:sp>
        <p:nvSpPr>
          <p:cNvPr id="62470" name="Rectangle 7"/>
          <p:cNvSpPr>
            <a:spLocks noChangeArrowheads="1"/>
          </p:cNvSpPr>
          <p:nvPr/>
        </p:nvSpPr>
        <p:spPr bwMode="auto">
          <a:xfrm>
            <a:off x="781050" y="5821363"/>
            <a:ext cx="7581900" cy="304800"/>
          </a:xfrm>
          <a:prstGeom prst="rect">
            <a:avLst/>
          </a:prstGeom>
          <a:noFill/>
          <a:ln w="9525">
            <a:noFill/>
            <a:miter lim="800000"/>
            <a:headEnd/>
            <a:tailEnd/>
          </a:ln>
        </p:spPr>
        <p:txBody>
          <a:bodyPr anchor="ctr">
            <a:spAutoFit/>
          </a:bodyPr>
          <a:lstStyle/>
          <a:p>
            <a:r>
              <a:rPr lang="ru-RU" sz="1400" b="1"/>
              <a:t>И. Г. Алексеев, А. А. Голубев, В. С. Горячев, и др., ЯФ 78, 995 (2015) </a:t>
            </a:r>
          </a:p>
        </p:txBody>
      </p:sp>
      <p:sp>
        <p:nvSpPr>
          <p:cNvPr id="2" name="Нижний колонтитул 1"/>
          <p:cNvSpPr>
            <a:spLocks noGrp="1"/>
          </p:cNvSpPr>
          <p:nvPr>
            <p:ph type="ftr" sz="quarter" idx="11"/>
          </p:nvPr>
        </p:nvSpPr>
        <p:spPr/>
        <p:txBody>
          <a:bodyPr/>
          <a:lstStyle/>
          <a:p>
            <a:pPr>
              <a:defRPr/>
            </a:pPr>
            <a:r>
              <a:rPr lang="en-US" altLang="ru-RU" sz="1600" b="1">
                <a:latin typeface="Stylus BT"/>
              </a:rPr>
              <a:t>25 Baldin Seminar</a:t>
            </a:r>
            <a:endParaRPr lang="ru-RU" dirty="0"/>
          </a:p>
        </p:txBody>
      </p:sp>
      <p:sp>
        <p:nvSpPr>
          <p:cNvPr id="3" name="Номер слайда 2"/>
          <p:cNvSpPr>
            <a:spLocks noGrp="1"/>
          </p:cNvSpPr>
          <p:nvPr>
            <p:ph type="sldNum" sz="quarter" idx="12"/>
          </p:nvPr>
        </p:nvSpPr>
        <p:spPr/>
        <p:txBody>
          <a:bodyPr/>
          <a:lstStyle/>
          <a:p>
            <a:pPr>
              <a:defRPr/>
            </a:pPr>
            <a:fld id="{DB60C721-7730-4333-9038-756E26CA26D3}" type="slidenum">
              <a:rPr lang="ru-RU" smtClean="0"/>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1116013" y="0"/>
            <a:ext cx="7189787" cy="568325"/>
          </a:xfrm>
        </p:spPr>
        <p:txBody>
          <a:bodyPr/>
          <a:lstStyle/>
          <a:p>
            <a:r>
              <a:rPr lang="en-US" sz="2400" b="1" dirty="0"/>
              <a:t>Protons</a:t>
            </a:r>
            <a:endParaRPr lang="ru-RU" sz="2400" b="1" dirty="0"/>
          </a:p>
        </p:txBody>
      </p:sp>
      <p:sp>
        <p:nvSpPr>
          <p:cNvPr id="63490" name="Rectangle 3"/>
          <p:cNvSpPr>
            <a:spLocks noGrp="1"/>
          </p:cNvSpPr>
          <p:nvPr>
            <p:ph type="body" idx="1"/>
          </p:nvPr>
        </p:nvSpPr>
        <p:spPr>
          <a:xfrm>
            <a:off x="457200" y="1600200"/>
            <a:ext cx="8229600" cy="4525963"/>
          </a:xfrm>
        </p:spPr>
        <p:txBody>
          <a:bodyPr/>
          <a:lstStyle/>
          <a:p>
            <a:pPr>
              <a:buFont typeface="Arial" charset="0"/>
              <a:buNone/>
            </a:pPr>
            <a:r>
              <a:rPr lang="en-US"/>
              <a:t>              </a:t>
            </a:r>
            <a:endParaRPr lang="ru-RU"/>
          </a:p>
        </p:txBody>
      </p:sp>
      <p:pic>
        <p:nvPicPr>
          <p:cNvPr id="122883" name="Picture 4" descr="Fig3pepane"/>
          <p:cNvPicPr>
            <a:picLocks noChangeAspect="1" noChangeArrowheads="1"/>
          </p:cNvPicPr>
          <p:nvPr/>
        </p:nvPicPr>
        <p:blipFill rotWithShape="1">
          <a:blip r:embed="rId2"/>
          <a:srcRect l="2261" r="3572"/>
          <a:stretch/>
        </p:blipFill>
        <p:spPr bwMode="auto">
          <a:xfrm>
            <a:off x="5476875" y="548680"/>
            <a:ext cx="3240088" cy="2611438"/>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2884" name="Picture 5" descr="Fig2BUU"/>
          <p:cNvPicPr>
            <a:picLocks noChangeAspect="1" noChangeArrowheads="1"/>
          </p:cNvPicPr>
          <p:nvPr/>
        </p:nvPicPr>
        <p:blipFill rotWithShape="1">
          <a:blip r:embed="rId3"/>
          <a:srcRect l="3651" r="4546"/>
          <a:stretch/>
        </p:blipFill>
        <p:spPr bwMode="auto">
          <a:xfrm>
            <a:off x="822325" y="552450"/>
            <a:ext cx="3078163" cy="25908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2885" name="Picture 6" descr="Fig4pepane"/>
          <p:cNvPicPr>
            <a:picLocks noChangeAspect="1" noChangeArrowheads="1"/>
          </p:cNvPicPr>
          <p:nvPr/>
        </p:nvPicPr>
        <p:blipFill rotWithShape="1">
          <a:blip r:embed="rId4"/>
          <a:srcRect l="4477" r="3787"/>
          <a:stretch/>
        </p:blipFill>
        <p:spPr bwMode="auto">
          <a:xfrm>
            <a:off x="822325" y="3835400"/>
            <a:ext cx="3284538" cy="2768600"/>
          </a:xfrm>
          <a:prstGeom prst="rect">
            <a:avLst/>
          </a:prstGeom>
          <a:noFill/>
          <a:ln w="9525">
            <a:noFill/>
            <a:miter lim="800000"/>
            <a:headEnd/>
            <a:tailEnd/>
          </a:ln>
          <a:effectLst>
            <a:outerShdw blurRad="381000" dist="38100" dir="5400000" sx="102000" sy="102000" algn="ctr" rotWithShape="0">
              <a:srgbClr val="000000">
                <a:alpha val="43137"/>
              </a:srgbClr>
            </a:outerShdw>
          </a:effectLst>
        </p:spPr>
      </p:pic>
      <p:pic>
        <p:nvPicPr>
          <p:cNvPr id="122886" name="Picture 7" descr="Fig5pepane"/>
          <p:cNvPicPr>
            <a:picLocks noChangeAspect="1" noChangeArrowheads="1"/>
          </p:cNvPicPr>
          <p:nvPr/>
        </p:nvPicPr>
        <p:blipFill rotWithShape="1">
          <a:blip r:embed="rId5"/>
          <a:srcRect l="4409" t="2500" r="5114" b="-2500"/>
          <a:stretch/>
        </p:blipFill>
        <p:spPr bwMode="auto">
          <a:xfrm>
            <a:off x="5480050" y="3875088"/>
            <a:ext cx="3240088" cy="2765425"/>
          </a:xfrm>
          <a:prstGeom prst="rect">
            <a:avLst/>
          </a:prstGeom>
          <a:noFill/>
          <a:ln w="9525">
            <a:noFill/>
            <a:miter lim="800000"/>
            <a:headEnd/>
            <a:tailEnd/>
          </a:ln>
          <a:effectLst>
            <a:outerShdw blurRad="381000" dist="38100" dir="5400000" sx="102000" sy="102000" algn="ctr" rotWithShape="0">
              <a:srgbClr val="000000">
                <a:alpha val="43137"/>
              </a:srgbClr>
            </a:outerShdw>
          </a:effectLst>
        </p:spPr>
      </p:pic>
      <p:sp>
        <p:nvSpPr>
          <p:cNvPr id="63495" name="Rectangle 8"/>
          <p:cNvSpPr>
            <a:spLocks noChangeArrowheads="1"/>
          </p:cNvSpPr>
          <p:nvPr/>
        </p:nvSpPr>
        <p:spPr bwMode="auto">
          <a:xfrm>
            <a:off x="3844925" y="3473450"/>
            <a:ext cx="1806575" cy="831850"/>
          </a:xfrm>
          <a:prstGeom prst="rect">
            <a:avLst/>
          </a:prstGeom>
          <a:noFill/>
          <a:ln w="9525" algn="ctr">
            <a:noFill/>
            <a:miter lim="800000"/>
            <a:headEnd/>
            <a:tailEnd/>
          </a:ln>
        </p:spPr>
        <p:txBody>
          <a:bodyPr>
            <a:spAutoFit/>
          </a:bodyPr>
          <a:lstStyle/>
          <a:p>
            <a:pPr algn="ctr"/>
            <a:r>
              <a:rPr lang="en-US" sz="2400" b="1">
                <a:solidFill>
                  <a:schemeClr val="tx2"/>
                </a:solidFill>
              </a:rPr>
              <a:t>Negative </a:t>
            </a:r>
            <a:endParaRPr lang="ru-RU" sz="2400" b="1">
              <a:solidFill>
                <a:schemeClr val="tx2"/>
              </a:solidFill>
            </a:endParaRPr>
          </a:p>
          <a:p>
            <a:pPr algn="ctr"/>
            <a:r>
              <a:rPr lang="en-US" sz="2400" b="1">
                <a:solidFill>
                  <a:schemeClr val="tx2"/>
                </a:solidFill>
              </a:rPr>
              <a:t>pions</a:t>
            </a:r>
            <a:endParaRPr lang="ru-RU" sz="2400" b="1">
              <a:solidFill>
                <a:schemeClr val="tx2"/>
              </a:solidFill>
            </a:endParaRPr>
          </a:p>
        </p:txBody>
      </p:sp>
      <p:sp>
        <p:nvSpPr>
          <p:cNvPr id="63496" name="Rectangle 9"/>
          <p:cNvSpPr>
            <a:spLocks noChangeArrowheads="1"/>
          </p:cNvSpPr>
          <p:nvPr/>
        </p:nvSpPr>
        <p:spPr bwMode="auto">
          <a:xfrm rot="10800000" flipV="1">
            <a:off x="822325" y="3284538"/>
            <a:ext cx="8229600" cy="523875"/>
          </a:xfrm>
          <a:prstGeom prst="rect">
            <a:avLst/>
          </a:prstGeom>
          <a:noFill/>
          <a:ln w="9525">
            <a:noFill/>
            <a:miter lim="800000"/>
            <a:headEnd/>
            <a:tailEnd/>
          </a:ln>
        </p:spPr>
        <p:txBody>
          <a:bodyPr anchor="ctr">
            <a:spAutoFit/>
          </a:bodyPr>
          <a:lstStyle/>
          <a:p>
            <a:pPr algn="just">
              <a:buSzPct val="100000"/>
            </a:pPr>
            <a:r>
              <a:rPr lang="en-US" sz="1400" b="1"/>
              <a:t>E.E. Kolomeitsev, C. Hartnack, H.W. Barz, </a:t>
            </a:r>
            <a:r>
              <a:rPr lang="en-US" sz="1400" b="1" i="1"/>
              <a:t>et al.</a:t>
            </a:r>
            <a:r>
              <a:rPr lang="en-US" sz="1400" b="1"/>
              <a:t>, J. Phys. G: Nucl. Part. Phys. 31, 741 (2005); arXiv:2202.06672v1 [nucl-th].</a:t>
            </a:r>
          </a:p>
        </p:txBody>
      </p:sp>
      <p:sp>
        <p:nvSpPr>
          <p:cNvPr id="2" name="Нижний колонтитул 1"/>
          <p:cNvSpPr>
            <a:spLocks noGrp="1"/>
          </p:cNvSpPr>
          <p:nvPr>
            <p:ph type="ftr" sz="quarter" idx="11"/>
          </p:nvPr>
        </p:nvSpPr>
        <p:spPr>
          <a:xfrm>
            <a:off x="3124200" y="6453188"/>
            <a:ext cx="2895600" cy="576262"/>
          </a:xfrm>
        </p:spPr>
        <p:txBody>
          <a:bodyPr/>
          <a:lstStyle/>
          <a:p>
            <a:pPr>
              <a:defRPr/>
            </a:pPr>
            <a:r>
              <a:rPr lang="en-US" altLang="ru-RU" sz="1400" b="1">
                <a:latin typeface="Stylus BT"/>
              </a:rPr>
              <a:t>25 Baldin Seminar</a:t>
            </a:r>
            <a:endParaRPr lang="ru-RU" dirty="0"/>
          </a:p>
        </p:txBody>
      </p:sp>
      <p:sp>
        <p:nvSpPr>
          <p:cNvPr id="3" name="Номер слайда 2"/>
          <p:cNvSpPr>
            <a:spLocks noGrp="1"/>
          </p:cNvSpPr>
          <p:nvPr>
            <p:ph type="sldNum" sz="quarter" idx="12"/>
          </p:nvPr>
        </p:nvSpPr>
        <p:spPr/>
        <p:txBody>
          <a:bodyPr/>
          <a:lstStyle/>
          <a:p>
            <a:pPr>
              <a:defRPr/>
            </a:pPr>
            <a:fld id="{03DAED43-DF14-4CAB-97C7-1C589BB79DCA}" type="slidenum">
              <a:rPr lang="ru-RU" smtClean="0"/>
              <a:pPr>
                <a:defRPr/>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00A3AF90-90CE-40AE-8031-A55D27F6807D}"/>
              </a:ext>
            </a:extLst>
          </p:cNvPr>
          <p:cNvSpPr>
            <a:spLocks noGrp="1"/>
          </p:cNvSpPr>
          <p:nvPr>
            <p:ph type="ftr" sz="quarter" idx="11"/>
          </p:nvPr>
        </p:nvSpPr>
        <p:spPr/>
        <p:txBody>
          <a:bodyPr/>
          <a:lstStyle/>
          <a:p>
            <a:pPr>
              <a:defRPr/>
            </a:pPr>
            <a:r>
              <a:rPr lang="en-US"/>
              <a:t>25 Baldin Seminar</a:t>
            </a:r>
            <a:endParaRPr lang="ru-RU"/>
          </a:p>
        </p:txBody>
      </p:sp>
      <p:sp>
        <p:nvSpPr>
          <p:cNvPr id="5" name="Номер слайда 4">
            <a:extLst>
              <a:ext uri="{FF2B5EF4-FFF2-40B4-BE49-F238E27FC236}">
                <a16:creationId xmlns:a16="http://schemas.microsoft.com/office/drawing/2014/main" id="{EA7C5D95-D556-4BD4-B59A-5CF90CF0A1A5}"/>
              </a:ext>
            </a:extLst>
          </p:cNvPr>
          <p:cNvSpPr>
            <a:spLocks noGrp="1"/>
          </p:cNvSpPr>
          <p:nvPr>
            <p:ph type="sldNum" sz="quarter" idx="12"/>
          </p:nvPr>
        </p:nvSpPr>
        <p:spPr>
          <a:xfrm>
            <a:off x="3203848" y="365890"/>
            <a:ext cx="2133600" cy="365125"/>
          </a:xfrm>
        </p:spPr>
        <p:txBody>
          <a:bodyPr/>
          <a:lstStyle/>
          <a:p>
            <a:pPr>
              <a:defRPr/>
            </a:pPr>
            <a:fld id="{F385582C-7370-4641-87C2-D0520A793930}" type="slidenum">
              <a:rPr lang="ru-RU" b="1" smtClean="0"/>
              <a:pPr>
                <a:defRPr/>
              </a:pPr>
              <a:t>22</a:t>
            </a:fld>
            <a:endParaRPr lang="ru-RU" b="1" dirty="0"/>
          </a:p>
        </p:txBody>
      </p:sp>
      <p:pic>
        <p:nvPicPr>
          <p:cNvPr id="7" name="Рисунок 6">
            <a:extLst>
              <a:ext uri="{FF2B5EF4-FFF2-40B4-BE49-F238E27FC236}">
                <a16:creationId xmlns:a16="http://schemas.microsoft.com/office/drawing/2014/main" id="{4582D4AB-2940-4A29-B797-6A71716FB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061" y="1336011"/>
            <a:ext cx="5256584" cy="4061905"/>
          </a:xfrm>
          <a:prstGeom prst="rect">
            <a:avLst/>
          </a:prstGeom>
          <a:ln>
            <a:noFill/>
          </a:ln>
          <a:effectLst>
            <a:outerShdw blurRad="292100" dist="139700" dir="2700000" algn="tl" rotWithShape="0">
              <a:srgbClr val="333333">
                <a:alpha val="65000"/>
              </a:srgbClr>
            </a:outerShdw>
          </a:effectLst>
        </p:spPr>
      </p:pic>
      <p:sp>
        <p:nvSpPr>
          <p:cNvPr id="9" name="Прямоугольник 8">
            <a:extLst>
              <a:ext uri="{FF2B5EF4-FFF2-40B4-BE49-F238E27FC236}">
                <a16:creationId xmlns:a16="http://schemas.microsoft.com/office/drawing/2014/main" id="{123F033F-205A-421F-8DD8-E07D7133B843}"/>
              </a:ext>
            </a:extLst>
          </p:cNvPr>
          <p:cNvSpPr/>
          <p:nvPr/>
        </p:nvSpPr>
        <p:spPr>
          <a:xfrm>
            <a:off x="1619672" y="365890"/>
            <a:ext cx="6143362" cy="600164"/>
          </a:xfrm>
          <a:prstGeom prst="rect">
            <a:avLst/>
          </a:prstGeom>
        </p:spPr>
        <p:txBody>
          <a:bodyPr wrap="square">
            <a:spAutoFit/>
          </a:bodyPr>
          <a:lstStyle/>
          <a:p>
            <a:pPr algn="ctr">
              <a:lnSpc>
                <a:spcPct val="150000"/>
              </a:lnSpc>
              <a:spcAft>
                <a:spcPts val="0"/>
              </a:spcAft>
            </a:pPr>
            <a:r>
              <a:rPr lang="ru-RU" sz="2400" b="1" dirty="0">
                <a:latin typeface="Monotype Corsiva" panose="03010101010201010101" pitchFamily="66" charset="0"/>
                <a:ea typeface="Times New Roman" panose="02020603050405020304" pitchFamily="18" charset="0"/>
              </a:rPr>
              <a:t>C</a:t>
            </a:r>
            <a:r>
              <a:rPr lang="en-US" sz="2400" b="1" dirty="0" err="1">
                <a:latin typeface="Monotype Corsiva" panose="03010101010201010101" pitchFamily="66" charset="0"/>
                <a:ea typeface="Times New Roman" panose="02020603050405020304" pitchFamily="18" charset="0"/>
              </a:rPr>
              <a:t>umulative</a:t>
            </a:r>
            <a:r>
              <a:rPr lang="en-US" sz="2400" b="1" dirty="0">
                <a:latin typeface="Monotype Corsiva" panose="03010101010201010101" pitchFamily="66" charset="0"/>
                <a:ea typeface="Times New Roman" panose="02020603050405020304" pitchFamily="18" charset="0"/>
              </a:rPr>
              <a:t> protons, </a:t>
            </a:r>
            <a:r>
              <a:rPr lang="en-US" sz="2400" b="1" dirty="0" err="1">
                <a:latin typeface="Monotype Corsiva" panose="03010101010201010101" pitchFamily="66" charset="0"/>
                <a:ea typeface="Times New Roman" panose="02020603050405020304" pitchFamily="18" charset="0"/>
              </a:rPr>
              <a:t>pions</a:t>
            </a:r>
            <a:r>
              <a:rPr lang="en-US" sz="2400" b="1" dirty="0">
                <a:latin typeface="Monotype Corsiva" panose="03010101010201010101" pitchFamily="66" charset="0"/>
                <a:ea typeface="Times New Roman" panose="02020603050405020304" pitchFamily="18" charset="0"/>
              </a:rPr>
              <a:t>, kaons and antiprotons</a:t>
            </a:r>
            <a:endParaRPr lang="ru-RU" sz="2400" dirty="0">
              <a:effectLst/>
              <a:latin typeface="Monotype Corsiva" panose="03010101010201010101" pitchFamily="66" charset="0"/>
              <a:ea typeface="Times New Roman" panose="02020603050405020304" pitchFamily="18" charset="0"/>
            </a:endParaRPr>
          </a:p>
        </p:txBody>
      </p:sp>
      <p:sp>
        <p:nvSpPr>
          <p:cNvPr id="11" name="Прямоугольник 10">
            <a:extLst>
              <a:ext uri="{FF2B5EF4-FFF2-40B4-BE49-F238E27FC236}">
                <a16:creationId xmlns:a16="http://schemas.microsoft.com/office/drawing/2014/main" id="{D900EBC7-DEDF-4C8C-9154-E25F3A1EC7DF}"/>
              </a:ext>
            </a:extLst>
          </p:cNvPr>
          <p:cNvSpPr/>
          <p:nvPr/>
        </p:nvSpPr>
        <p:spPr>
          <a:xfrm>
            <a:off x="1886980" y="5528319"/>
            <a:ext cx="5688632" cy="458074"/>
          </a:xfrm>
          <a:prstGeom prst="rect">
            <a:avLst/>
          </a:prstGeom>
        </p:spPr>
        <p:txBody>
          <a:bodyPr wrap="square">
            <a:spAutoFit/>
          </a:bodyPr>
          <a:lstStyle/>
          <a:p>
            <a:pPr lvl="0">
              <a:lnSpc>
                <a:spcPct val="150000"/>
              </a:lnSpc>
              <a:spcAft>
                <a:spcPts val="0"/>
              </a:spcAft>
              <a:tabLst>
                <a:tab pos="457200" algn="l"/>
              </a:tabLs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Afonin</a:t>
            </a:r>
            <a:r>
              <a:rPr lang="en-US" dirty="0">
                <a:latin typeface="Times New Roman" panose="02020603050405020304" pitchFamily="18" charset="0"/>
                <a:ea typeface="Times New Roman" panose="02020603050405020304" pitchFamily="18" charset="0"/>
              </a:rPr>
              <a:t> A.G.  et al.</a:t>
            </a:r>
            <a:r>
              <a:rPr lang="en-US" dirty="0">
                <a:latin typeface="Times New Roman" panose="02020603050405020304" pitchFamily="18" charset="0"/>
                <a:ea typeface="Newton-Regular"/>
              </a:rPr>
              <a:t> Phys. </a:t>
            </a:r>
            <a:r>
              <a:rPr lang="en-US" dirty="0" err="1">
                <a:latin typeface="Times New Roman" panose="02020603050405020304" pitchFamily="18" charset="0"/>
                <a:ea typeface="Newton-Regular"/>
              </a:rPr>
              <a:t>Atom.Nucl</a:t>
            </a:r>
            <a:r>
              <a:rPr lang="en-US" dirty="0">
                <a:latin typeface="Times New Roman" panose="02020603050405020304" pitchFamily="18" charset="0"/>
                <a:ea typeface="Newton-Regular"/>
              </a:rPr>
              <a:t>. 83, 228 (2020)</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430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2" name="Rectangle 2"/>
          <p:cNvSpPr>
            <a:spLocks noGrp="1"/>
          </p:cNvSpPr>
          <p:nvPr>
            <p:ph type="title"/>
          </p:nvPr>
        </p:nvSpPr>
        <p:spPr>
          <a:xfrm>
            <a:off x="684213" y="836613"/>
            <a:ext cx="7775575" cy="865187"/>
          </a:xfrm>
        </p:spPr>
        <p:txBody>
          <a:bodyPr/>
          <a:lstStyle/>
          <a:p>
            <a:r>
              <a:rPr lang="ru-RU" sz="1600" b="1" i="1">
                <a:solidFill>
                  <a:srgbClr val="FF0066"/>
                </a:solidFill>
              </a:rPr>
              <a:t>«…законы температурного равновесия и понятие энтропии можно вывести в рамках кинетической теории теплоты. Теперь, естественно возникает вопрос, действительно ли необходима кинетическая теория для вывода  этого фундаментального положения термодинамики или же для этого, быть может, достаточно предположений более общего характера…»</a:t>
            </a:r>
            <a:br>
              <a:rPr lang="ru-RU" sz="1600" b="1" i="1">
                <a:solidFill>
                  <a:srgbClr val="FF0066"/>
                </a:solidFill>
              </a:rPr>
            </a:br>
            <a:r>
              <a:rPr lang="en-US" sz="1600" b="1" i="1"/>
              <a:t>A. Einstein</a:t>
            </a:r>
            <a:r>
              <a:rPr lang="ru-RU" sz="1600" b="1" i="1"/>
              <a:t>. </a:t>
            </a:r>
            <a:r>
              <a:rPr lang="en-US" sz="1600" b="1" i="1"/>
              <a:t>Ann. Phys. 1903. V. 11. P. 170. </a:t>
            </a:r>
            <a:r>
              <a:rPr lang="ru-RU" sz="1600" b="1" i="1"/>
              <a:t>(Собр. науч. трудов А.    Эйншейна. </a:t>
            </a:r>
            <a:r>
              <a:rPr lang="en-US" sz="1600" b="1" i="1"/>
              <a:t>1966. </a:t>
            </a:r>
            <a:r>
              <a:rPr lang="ru-RU" sz="1600" b="1" i="1"/>
              <a:t>Т</a:t>
            </a:r>
            <a:r>
              <a:rPr lang="en-US" sz="1600" b="1" i="1"/>
              <a:t>. 3. </a:t>
            </a:r>
            <a:r>
              <a:rPr lang="ru-RU" sz="1600" b="1" i="1"/>
              <a:t>С</a:t>
            </a:r>
            <a:r>
              <a:rPr lang="en-US" sz="1600" b="1" i="1"/>
              <a:t>. 50)</a:t>
            </a:r>
            <a:r>
              <a:rPr lang="ru-RU" sz="1600" b="1" i="1"/>
              <a:t>.</a:t>
            </a:r>
            <a:br>
              <a:rPr lang="ru-RU" sz="1600" b="1" i="1"/>
            </a:br>
            <a:r>
              <a:rPr lang="ru-RU" sz="1400" i="1"/>
              <a:t>	</a:t>
            </a:r>
            <a:br>
              <a:rPr lang="ru-RU" sz="1400" i="1"/>
            </a:br>
            <a:endParaRPr lang="ru-RU" sz="1400" i="1"/>
          </a:p>
        </p:txBody>
      </p:sp>
      <p:sp>
        <p:nvSpPr>
          <p:cNvPr id="14383" name="Rectangle 3"/>
          <p:cNvSpPr>
            <a:spLocks noGrp="1"/>
          </p:cNvSpPr>
          <p:nvPr>
            <p:ph type="body" idx="1"/>
          </p:nvPr>
        </p:nvSpPr>
        <p:spPr>
          <a:xfrm>
            <a:off x="806450" y="2708275"/>
            <a:ext cx="8229600" cy="4525963"/>
          </a:xfrm>
        </p:spPr>
        <p:txBody>
          <a:bodyPr/>
          <a:lstStyle/>
          <a:p>
            <a:pPr>
              <a:buFont typeface="Wingdings" pitchFamily="2" charset="2"/>
              <a:buChar char="ü"/>
            </a:pPr>
            <a:r>
              <a:rPr lang="ru-RU"/>
              <a:t> </a:t>
            </a:r>
            <a:r>
              <a:rPr lang="ru-RU" sz="1600" i="1">
                <a:solidFill>
                  <a:schemeClr val="hlink"/>
                </a:solidFill>
                <a:latin typeface="Arial" charset="0"/>
              </a:rPr>
              <a:t>где - лоренц –инвариантный  пространственно-временной фазовый объем</a:t>
            </a:r>
            <a:r>
              <a:rPr lang="ru-RU" sz="1600" i="1">
                <a:latin typeface="Arial" charset="0"/>
              </a:rPr>
              <a:t> </a:t>
            </a:r>
          </a:p>
        </p:txBody>
      </p:sp>
      <p:sp>
        <p:nvSpPr>
          <p:cNvPr id="14384" name="Rectangle 6"/>
          <p:cNvSpPr>
            <a:spLocks noChangeArrowheads="1"/>
          </p:cNvSpPr>
          <p:nvPr/>
        </p:nvSpPr>
        <p:spPr bwMode="auto">
          <a:xfrm flipV="1">
            <a:off x="395288" y="400050"/>
            <a:ext cx="9144000" cy="366713"/>
          </a:xfrm>
          <a:prstGeom prst="rect">
            <a:avLst/>
          </a:prstGeom>
          <a:noFill/>
          <a:ln w="9525">
            <a:noFill/>
            <a:miter lim="800000"/>
            <a:headEnd/>
            <a:tailEnd/>
          </a:ln>
        </p:spPr>
        <p:txBody>
          <a:bodyPr rot="10800000" anchor="ctr">
            <a:spAutoFit/>
          </a:bodyPr>
          <a:lstStyle/>
          <a:p>
            <a:endParaRPr lang="ru-RU"/>
          </a:p>
        </p:txBody>
      </p:sp>
      <p:graphicFrame>
        <p:nvGraphicFramePr>
          <p:cNvPr id="14378" name="Object 42"/>
          <p:cNvGraphicFramePr>
            <a:graphicFrameLocks noChangeAspect="1"/>
          </p:cNvGraphicFramePr>
          <p:nvPr/>
        </p:nvGraphicFramePr>
        <p:xfrm>
          <a:off x="1908175" y="2205038"/>
          <a:ext cx="2808288" cy="687387"/>
        </p:xfrm>
        <a:graphic>
          <a:graphicData uri="http://schemas.openxmlformats.org/presentationml/2006/ole">
            <mc:AlternateContent xmlns:mc="http://schemas.openxmlformats.org/markup-compatibility/2006">
              <mc:Choice xmlns:v="urn:schemas-microsoft-com:vml" Requires="v">
                <p:oleObj spid="_x0000_s14418" name="Equation" r:id="rId3" imgW="44805600" imgH="10972800" progId="Equation.DSMT4">
                  <p:embed/>
                </p:oleObj>
              </mc:Choice>
              <mc:Fallback>
                <p:oleObj name="Equation" r:id="rId3" imgW="44805600" imgH="109728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205038"/>
                        <a:ext cx="280828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5" name="Rectangle 8"/>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79" name="Object 43"/>
          <p:cNvGraphicFramePr>
            <a:graphicFrameLocks noChangeAspect="1"/>
          </p:cNvGraphicFramePr>
          <p:nvPr/>
        </p:nvGraphicFramePr>
        <p:xfrm>
          <a:off x="1763713" y="3213100"/>
          <a:ext cx="4660900" cy="854075"/>
        </p:xfrm>
        <a:graphic>
          <a:graphicData uri="http://schemas.openxmlformats.org/presentationml/2006/ole">
            <mc:AlternateContent xmlns:mc="http://schemas.openxmlformats.org/markup-compatibility/2006">
              <mc:Choice xmlns:v="urn:schemas-microsoft-com:vml" Requires="v">
                <p:oleObj spid="_x0000_s14419" name="Equation" r:id="rId5" imgW="66141600" imgH="12192000" progId="Equation.DSMT4">
                  <p:embed/>
                </p:oleObj>
              </mc:Choice>
              <mc:Fallback>
                <p:oleObj name="Equation" r:id="rId5" imgW="66141600" imgH="121920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213100"/>
                        <a:ext cx="4660900"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6" name="Rectangle 10"/>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80" name="Object 44"/>
          <p:cNvGraphicFramePr>
            <a:graphicFrameLocks noChangeAspect="1"/>
          </p:cNvGraphicFramePr>
          <p:nvPr/>
        </p:nvGraphicFramePr>
        <p:xfrm>
          <a:off x="1835150" y="4292600"/>
          <a:ext cx="3311525" cy="536575"/>
        </p:xfrm>
        <a:graphic>
          <a:graphicData uri="http://schemas.openxmlformats.org/presentationml/2006/ole">
            <mc:AlternateContent xmlns:mc="http://schemas.openxmlformats.org/markup-compatibility/2006">
              <mc:Choice xmlns:v="urn:schemas-microsoft-com:vml" Requires="v">
                <p:oleObj spid="_x0000_s14420" name="Equation" r:id="rId7" imgW="40843200" imgH="6705600" progId="Equation.DSMT4">
                  <p:embed/>
                </p:oleObj>
              </mc:Choice>
              <mc:Fallback>
                <p:oleObj name="Equation" r:id="rId7" imgW="40843200" imgH="67056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4292600"/>
                        <a:ext cx="33115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7" name="Rectangle 12"/>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81" name="Object 45"/>
          <p:cNvGraphicFramePr>
            <a:graphicFrameLocks noChangeAspect="1"/>
          </p:cNvGraphicFramePr>
          <p:nvPr/>
        </p:nvGraphicFramePr>
        <p:xfrm>
          <a:off x="1763713" y="5157788"/>
          <a:ext cx="4537075" cy="708025"/>
        </p:xfrm>
        <a:graphic>
          <a:graphicData uri="http://schemas.openxmlformats.org/presentationml/2006/ole">
            <mc:AlternateContent xmlns:mc="http://schemas.openxmlformats.org/markup-compatibility/2006">
              <mc:Choice xmlns:v="urn:schemas-microsoft-com:vml" Requires="v">
                <p:oleObj spid="_x0000_s14421" name="Equation" r:id="rId9" imgW="74676000" imgH="11582400" progId="Equation.DSMT4">
                  <p:embed/>
                </p:oleObj>
              </mc:Choice>
              <mc:Fallback>
                <p:oleObj name="Equation" r:id="rId9" imgW="74676000" imgH="115824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5157788"/>
                        <a:ext cx="4537075"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8" name="Rectangle 19"/>
          <p:cNvSpPr>
            <a:spLocks noChangeArrowheads="1"/>
          </p:cNvSpPr>
          <p:nvPr/>
        </p:nvSpPr>
        <p:spPr bwMode="auto">
          <a:xfrm>
            <a:off x="1187450" y="3933825"/>
            <a:ext cx="5137150" cy="336550"/>
          </a:xfrm>
          <a:prstGeom prst="rect">
            <a:avLst/>
          </a:prstGeom>
          <a:noFill/>
          <a:ln w="9525">
            <a:noFill/>
            <a:miter lim="800000"/>
            <a:headEnd/>
            <a:tailEnd/>
          </a:ln>
        </p:spPr>
        <p:txBody>
          <a:bodyPr>
            <a:spAutoFit/>
          </a:bodyPr>
          <a:lstStyle/>
          <a:p>
            <a:r>
              <a:rPr lang="ru-RU" sz="1600" i="1">
                <a:solidFill>
                  <a:schemeClr val="hlink"/>
                </a:solidFill>
              </a:rPr>
              <a:t>В приближении безмассовых частиц</a:t>
            </a:r>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905877A3-D78B-4903-8355-40F3357C292E}" type="slidenum">
              <a:rPr lang="ru-RU" smtClean="0"/>
              <a:pPr>
                <a:defRPr/>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5" name="Rectangle 2"/>
          <p:cNvSpPr>
            <a:spLocks noGrp="1" noChangeArrowheads="1"/>
          </p:cNvSpPr>
          <p:nvPr>
            <p:ph type="title" idx="4294967295"/>
          </p:nvPr>
        </p:nvSpPr>
        <p:spPr>
          <a:xfrm>
            <a:off x="457200" y="274638"/>
            <a:ext cx="7620000" cy="411162"/>
          </a:xfrm>
        </p:spPr>
        <p:txBody>
          <a:bodyPr/>
          <a:lstStyle/>
          <a:p>
            <a:pPr eaLnBrk="1" hangingPunct="1"/>
            <a:r>
              <a:rPr lang="en-US" sz="4000" b="1">
                <a:solidFill>
                  <a:srgbClr val="0000FF"/>
                </a:solidFill>
                <a:latin typeface="Freestyle Script" pitchFamily="66" charset="0"/>
              </a:rPr>
              <a:t>LHC</a:t>
            </a:r>
            <a:endParaRPr lang="ru-RU" sz="4000" b="1">
              <a:solidFill>
                <a:srgbClr val="0000FF"/>
              </a:solidFill>
            </a:endParaRPr>
          </a:p>
        </p:txBody>
      </p:sp>
      <p:sp>
        <p:nvSpPr>
          <p:cNvPr id="15396" name="Rectangle 3"/>
          <p:cNvSpPr>
            <a:spLocks noGrp="1" noChangeArrowheads="1"/>
          </p:cNvSpPr>
          <p:nvPr>
            <p:ph type="body" idx="4294967295"/>
          </p:nvPr>
        </p:nvSpPr>
        <p:spPr>
          <a:xfrm>
            <a:off x="304800" y="1524000"/>
            <a:ext cx="8153400" cy="3657600"/>
          </a:xfrm>
        </p:spPr>
        <p:txBody>
          <a:bodyPr/>
          <a:lstStyle/>
          <a:p>
            <a:pPr eaLnBrk="1" hangingPunct="1">
              <a:buFont typeface="Arial" charset="0"/>
              <a:buNone/>
            </a:pPr>
            <a:r>
              <a:rPr lang="en-US"/>
              <a:t>                        </a:t>
            </a:r>
            <a:endParaRPr lang="ru-RU"/>
          </a:p>
        </p:txBody>
      </p:sp>
      <p:pic>
        <p:nvPicPr>
          <p:cNvPr id="17422" name="Picture 4" descr="Fig1TEN"/>
          <p:cNvPicPr>
            <a:picLocks noChangeAspect="1" noChangeArrowheads="1"/>
          </p:cNvPicPr>
          <p:nvPr/>
        </p:nvPicPr>
        <p:blipFill rotWithShape="1">
          <a:blip r:embed="rId3"/>
          <a:srcRect l="6780" r="3390"/>
          <a:stretch/>
        </p:blipFill>
        <p:spPr bwMode="auto">
          <a:xfrm>
            <a:off x="746125" y="2078038"/>
            <a:ext cx="4038600" cy="34766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15398"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2" name="Object 32"/>
          <p:cNvGraphicFramePr>
            <a:graphicFrameLocks noChangeAspect="1"/>
          </p:cNvGraphicFramePr>
          <p:nvPr/>
        </p:nvGraphicFramePr>
        <p:xfrm>
          <a:off x="898525" y="906463"/>
          <a:ext cx="3200400" cy="833437"/>
        </p:xfrm>
        <a:graphic>
          <a:graphicData uri="http://schemas.openxmlformats.org/presentationml/2006/ole">
            <mc:AlternateContent xmlns:mc="http://schemas.openxmlformats.org/markup-compatibility/2006">
              <mc:Choice xmlns:v="urn:schemas-microsoft-com:vml" Requires="v">
                <p:oleObj spid="_x0000_s15422" name="Equation" r:id="rId4" imgW="60350400" imgH="15544800" progId="Equation.DSMT4">
                  <p:embed/>
                </p:oleObj>
              </mc:Choice>
              <mc:Fallback>
                <p:oleObj name="Equation" r:id="rId4" imgW="60350400" imgH="15544800"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906463"/>
                        <a:ext cx="32004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9" name="Rectangle 8"/>
          <p:cNvSpPr>
            <a:spLocks noChangeArrowheads="1"/>
          </p:cNvSpPr>
          <p:nvPr/>
        </p:nvSpPr>
        <p:spPr bwMode="auto">
          <a:xfrm>
            <a:off x="0" y="3048000"/>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3" name="Object 33"/>
          <p:cNvGraphicFramePr>
            <a:graphicFrameLocks noChangeAspect="1"/>
          </p:cNvGraphicFramePr>
          <p:nvPr/>
        </p:nvGraphicFramePr>
        <p:xfrm>
          <a:off x="4206875" y="904875"/>
          <a:ext cx="1676400" cy="796925"/>
        </p:xfrm>
        <a:graphic>
          <a:graphicData uri="http://schemas.openxmlformats.org/presentationml/2006/ole">
            <mc:AlternateContent xmlns:mc="http://schemas.openxmlformats.org/markup-compatibility/2006">
              <mc:Choice xmlns:v="urn:schemas-microsoft-com:vml" Requires="v">
                <p:oleObj spid="_x0000_s15423" name="Equation" r:id="rId6" imgW="32308800" imgH="15544800" progId="Equation.DSMT4">
                  <p:embed/>
                </p:oleObj>
              </mc:Choice>
              <mc:Fallback>
                <p:oleObj name="Equation" r:id="rId6" imgW="32308800" imgH="15544800"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904875"/>
                        <a:ext cx="16764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0" name="Rectangle 9"/>
          <p:cNvSpPr>
            <a:spLocks noChangeArrowheads="1"/>
          </p:cNvSpPr>
          <p:nvPr/>
        </p:nvSpPr>
        <p:spPr bwMode="auto">
          <a:xfrm>
            <a:off x="0" y="3748088"/>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sp>
        <p:nvSpPr>
          <p:cNvPr id="15401" name="Rectangle 11"/>
          <p:cNvSpPr>
            <a:spLocks noChangeArrowheads="1"/>
          </p:cNvSpPr>
          <p:nvPr/>
        </p:nvSpPr>
        <p:spPr bwMode="auto">
          <a:xfrm rot="-2700000">
            <a:off x="0" y="3205163"/>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4" name="Object 34"/>
          <p:cNvGraphicFramePr>
            <a:graphicFrameLocks noChangeAspect="1"/>
          </p:cNvGraphicFramePr>
          <p:nvPr/>
        </p:nvGraphicFramePr>
        <p:xfrm>
          <a:off x="6089650" y="1030288"/>
          <a:ext cx="2724150" cy="538162"/>
        </p:xfrm>
        <a:graphic>
          <a:graphicData uri="http://schemas.openxmlformats.org/presentationml/2006/ole">
            <mc:AlternateContent xmlns:mc="http://schemas.openxmlformats.org/markup-compatibility/2006">
              <mc:Choice xmlns:v="urn:schemas-microsoft-com:vml" Requires="v">
                <p:oleObj spid="_x0000_s15424" name="Equation" r:id="rId8" imgW="54864000" imgH="10972800" progId="Equation.DSMT4">
                  <p:embed/>
                </p:oleObj>
              </mc:Choice>
              <mc:Fallback>
                <p:oleObj name="Equation" r:id="rId8" imgW="54864000" imgH="10972800" progId="Equation.DSMT4">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9650" y="1030288"/>
                        <a:ext cx="272415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2" name="Rectangle 12"/>
          <p:cNvSpPr>
            <a:spLocks noChangeArrowheads="1"/>
          </p:cNvSpPr>
          <p:nvPr/>
        </p:nvSpPr>
        <p:spPr bwMode="auto">
          <a:xfrm>
            <a:off x="0" y="3652838"/>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pic>
        <p:nvPicPr>
          <p:cNvPr id="17428" name="Picture 13"/>
          <p:cNvPicPr>
            <a:picLocks noChangeAspect="1" noChangeArrowheads="1"/>
          </p:cNvPicPr>
          <p:nvPr/>
        </p:nvPicPr>
        <p:blipFill rotWithShape="1">
          <a:blip r:embed="rId10"/>
          <a:srcRect l="21565" t="43670" r="22312" b="11798"/>
          <a:stretch/>
        </p:blipFill>
        <p:spPr bwMode="auto">
          <a:xfrm>
            <a:off x="4937125" y="2436813"/>
            <a:ext cx="4114800" cy="262255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887FC0AE-8FB7-4DEE-AB90-AEC5883A5247}" type="slidenum">
              <a:rPr lang="ru-RU" smtClean="0"/>
              <a:pPr>
                <a:defRPr/>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395288" y="260350"/>
            <a:ext cx="8229600" cy="720725"/>
          </a:xfrm>
        </p:spPr>
        <p:txBody>
          <a:bodyPr/>
          <a:lstStyle/>
          <a:p>
            <a:r>
              <a:rPr lang="en-US" sz="3200" b="1">
                <a:solidFill>
                  <a:srgbClr val="0000FF"/>
                </a:solidFill>
                <a:latin typeface="Monotype Corsiva" pitchFamily="66" charset="0"/>
              </a:rPr>
              <a:t>Conclusions</a:t>
            </a:r>
            <a:endParaRPr lang="ru-RU" sz="2800" b="1">
              <a:solidFill>
                <a:srgbClr val="0000FF"/>
              </a:solidFill>
              <a:latin typeface="Monotype Corsiva" pitchFamily="66" charset="0"/>
            </a:endParaRPr>
          </a:p>
        </p:txBody>
      </p:sp>
      <p:sp>
        <p:nvSpPr>
          <p:cNvPr id="70658" name="Rectangle 3"/>
          <p:cNvSpPr>
            <a:spLocks noGrp="1"/>
          </p:cNvSpPr>
          <p:nvPr>
            <p:ph type="body" idx="1"/>
          </p:nvPr>
        </p:nvSpPr>
        <p:spPr>
          <a:xfrm>
            <a:off x="609600" y="1052513"/>
            <a:ext cx="8229600" cy="5073650"/>
          </a:xfrm>
        </p:spPr>
        <p:txBody>
          <a:bodyPr/>
          <a:lstStyle/>
          <a:p>
            <a:pPr algn="just">
              <a:lnSpc>
                <a:spcPct val="80000"/>
              </a:lnSpc>
              <a:buFont typeface="Wingdings" pitchFamily="2" charset="2"/>
              <a:buChar char="ü"/>
            </a:pPr>
            <a:r>
              <a:rPr lang="ru-RU" sz="2400" i="1" dirty="0" err="1">
                <a:solidFill>
                  <a:srgbClr val="0000FF"/>
                </a:solidFill>
              </a:rPr>
              <a:t>Thus</a:t>
            </a:r>
            <a:r>
              <a:rPr lang="ru-RU" sz="2400" i="1" dirty="0">
                <a:solidFill>
                  <a:srgbClr val="0000FF"/>
                </a:solidFill>
              </a:rPr>
              <a:t>, </a:t>
            </a:r>
            <a:r>
              <a:rPr lang="ru-RU" sz="2400" i="1" dirty="0" err="1">
                <a:solidFill>
                  <a:srgbClr val="0000FF"/>
                </a:solidFill>
              </a:rPr>
              <a:t>in</a:t>
            </a:r>
            <a:r>
              <a:rPr lang="ru-RU" sz="2400" i="1" dirty="0">
                <a:solidFill>
                  <a:srgbClr val="0000FF"/>
                </a:solidFill>
              </a:rPr>
              <a:t> </a:t>
            </a:r>
            <a:r>
              <a:rPr lang="ru-RU" sz="2400" i="1" dirty="0" err="1">
                <a:solidFill>
                  <a:srgbClr val="0000FF"/>
                </a:solidFill>
              </a:rPr>
              <a:t>this</a:t>
            </a:r>
            <a:r>
              <a:rPr lang="ru-RU" sz="2400" i="1" dirty="0">
                <a:solidFill>
                  <a:srgbClr val="0000FF"/>
                </a:solidFill>
              </a:rPr>
              <a:t> </a:t>
            </a:r>
            <a:r>
              <a:rPr lang="ru-RU" sz="2400" i="1" dirty="0" err="1">
                <a:solidFill>
                  <a:srgbClr val="0000FF"/>
                </a:solidFill>
              </a:rPr>
              <a:t>paper</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idea</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using</a:t>
            </a:r>
            <a:r>
              <a:rPr lang="ru-RU" sz="2400" i="1" dirty="0">
                <a:solidFill>
                  <a:srgbClr val="0000FF"/>
                </a:solidFill>
              </a:rPr>
              <a:t> </a:t>
            </a:r>
            <a:r>
              <a:rPr lang="ru-RU" sz="2400" i="1" dirty="0" err="1">
                <a:solidFill>
                  <a:srgbClr val="0000FF"/>
                </a:solidFill>
              </a:rPr>
              <a:t>of</a:t>
            </a:r>
            <a:r>
              <a:rPr lang="ru-RU" sz="2400" i="1" dirty="0">
                <a:solidFill>
                  <a:srgbClr val="0000FF"/>
                </a:solidFill>
              </a:rPr>
              <a:t> a </a:t>
            </a:r>
            <a:r>
              <a:rPr lang="ru-RU" sz="2400" i="1" dirty="0" err="1">
                <a:solidFill>
                  <a:srgbClr val="0000FF"/>
                </a:solidFill>
              </a:rPr>
              <a:t>non-equilibrium</a:t>
            </a:r>
            <a:r>
              <a:rPr lang="ru-RU" sz="2400" i="1" dirty="0">
                <a:solidFill>
                  <a:srgbClr val="0000FF"/>
                </a:solidFill>
              </a:rPr>
              <a:t> </a:t>
            </a:r>
            <a:r>
              <a:rPr lang="ru-RU" sz="2400" i="1" dirty="0" err="1">
                <a:solidFill>
                  <a:srgbClr val="0000FF"/>
                </a:solidFill>
              </a:rPr>
              <a:t>equation</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state</a:t>
            </a:r>
            <a:r>
              <a:rPr lang="ru-RU" sz="2400" i="1" dirty="0">
                <a:solidFill>
                  <a:srgbClr val="0000FF"/>
                </a:solidFill>
              </a:rPr>
              <a:t> </a:t>
            </a:r>
            <a:r>
              <a:rPr lang="ru-RU" sz="2400" i="1" dirty="0" err="1">
                <a:solidFill>
                  <a:srgbClr val="0000FF"/>
                </a:solidFill>
              </a:rPr>
              <a:t>in</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hydrodynamic</a:t>
            </a:r>
            <a:r>
              <a:rPr lang="ru-RU" sz="2400" i="1" dirty="0">
                <a:solidFill>
                  <a:srgbClr val="0000FF"/>
                </a:solidFill>
              </a:rPr>
              <a:t> </a:t>
            </a:r>
            <a:r>
              <a:rPr lang="ru-RU" sz="2400" i="1" dirty="0" err="1">
                <a:solidFill>
                  <a:srgbClr val="0000FF"/>
                </a:solidFill>
              </a:rPr>
              <a:t>approach</a:t>
            </a:r>
            <a:r>
              <a:rPr lang="ru-RU" sz="2400" i="1" dirty="0">
                <a:solidFill>
                  <a:srgbClr val="0000FF"/>
                </a:solidFill>
              </a:rPr>
              <a:t> </a:t>
            </a:r>
            <a:r>
              <a:rPr lang="en-US" sz="2400" i="1" dirty="0">
                <a:solidFill>
                  <a:srgbClr val="0000FF"/>
                </a:solidFill>
              </a:rPr>
              <a:t>with hot spot </a:t>
            </a:r>
            <a:r>
              <a:rPr lang="ru-RU" sz="2400" i="1" dirty="0" err="1">
                <a:solidFill>
                  <a:srgbClr val="0000FF"/>
                </a:solidFill>
              </a:rPr>
              <a:t>to</a:t>
            </a:r>
            <a:r>
              <a:rPr lang="ru-RU" sz="2400" i="1" dirty="0">
                <a:solidFill>
                  <a:srgbClr val="0000FF"/>
                </a:solidFill>
              </a:rPr>
              <a:t> </a:t>
            </a:r>
            <a:r>
              <a:rPr lang="ru-RU" sz="2400" i="1" dirty="0" err="1">
                <a:solidFill>
                  <a:srgbClr val="0000FF"/>
                </a:solidFill>
              </a:rPr>
              <a:t>describe</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high-momentum</a:t>
            </a:r>
            <a:r>
              <a:rPr lang="ru-RU" sz="2400" i="1" dirty="0">
                <a:solidFill>
                  <a:srgbClr val="0000FF"/>
                </a:solidFill>
              </a:rPr>
              <a:t> </a:t>
            </a:r>
            <a:r>
              <a:rPr lang="ru-RU" sz="2400" i="1" dirty="0" err="1">
                <a:solidFill>
                  <a:srgbClr val="0000FF"/>
                </a:solidFill>
              </a:rPr>
              <a:t>proton</a:t>
            </a:r>
            <a:r>
              <a:rPr lang="ru-RU" sz="2400" i="1" dirty="0">
                <a:solidFill>
                  <a:srgbClr val="0000FF"/>
                </a:solidFill>
              </a:rPr>
              <a:t>, </a:t>
            </a:r>
            <a:r>
              <a:rPr lang="ru-RU" sz="2400" i="1" dirty="0" err="1">
                <a:solidFill>
                  <a:srgbClr val="0000FF"/>
                </a:solidFill>
              </a:rPr>
              <a:t>pion</a:t>
            </a:r>
            <a:r>
              <a:rPr lang="ru-RU" sz="2400" i="1" dirty="0">
                <a:solidFill>
                  <a:srgbClr val="0000FF"/>
                </a:solidFill>
              </a:rPr>
              <a:t> </a:t>
            </a:r>
            <a:r>
              <a:rPr lang="en-US" sz="2400" i="1" dirty="0">
                <a:solidFill>
                  <a:srgbClr val="0000FF"/>
                </a:solidFill>
              </a:rPr>
              <a:t>and photon</a:t>
            </a:r>
            <a:r>
              <a:rPr lang="ru-RU" sz="2400" i="1" dirty="0">
                <a:solidFill>
                  <a:srgbClr val="0000FF"/>
                </a:solidFill>
              </a:rPr>
              <a:t> </a:t>
            </a:r>
            <a:r>
              <a:rPr lang="ru-RU" sz="2400" i="1" dirty="0" err="1">
                <a:solidFill>
                  <a:srgbClr val="0000FF"/>
                </a:solidFill>
              </a:rPr>
              <a:t>spectra</a:t>
            </a:r>
            <a:r>
              <a:rPr lang="ru-RU" sz="2400" i="1" dirty="0">
                <a:solidFill>
                  <a:srgbClr val="0000FF"/>
                </a:solidFill>
              </a:rPr>
              <a:t> </a:t>
            </a:r>
            <a:r>
              <a:rPr lang="ru-RU" sz="2400" i="1" dirty="0" err="1">
                <a:solidFill>
                  <a:srgbClr val="0000FF"/>
                </a:solidFill>
              </a:rPr>
              <a:t>emitted</a:t>
            </a:r>
            <a:r>
              <a:rPr lang="ru-RU" sz="2400" i="1" dirty="0">
                <a:solidFill>
                  <a:srgbClr val="0000FF"/>
                </a:solidFill>
              </a:rPr>
              <a:t> </a:t>
            </a:r>
            <a:r>
              <a:rPr lang="ru-RU" sz="2400" i="1" dirty="0" err="1">
                <a:solidFill>
                  <a:srgbClr val="0000FF"/>
                </a:solidFill>
              </a:rPr>
              <a:t>in</a:t>
            </a:r>
            <a:r>
              <a:rPr lang="ru-RU" sz="2400" i="1" dirty="0">
                <a:solidFill>
                  <a:srgbClr val="0000FF"/>
                </a:solidFill>
              </a:rPr>
              <a:t> </a:t>
            </a:r>
            <a:r>
              <a:rPr lang="ru-RU" sz="2400" i="1" dirty="0" err="1">
                <a:solidFill>
                  <a:srgbClr val="0000FF"/>
                </a:solidFill>
              </a:rPr>
              <a:t>heavy-ion</a:t>
            </a:r>
            <a:r>
              <a:rPr lang="ru-RU" sz="2400" i="1" dirty="0">
                <a:solidFill>
                  <a:srgbClr val="0000FF"/>
                </a:solidFill>
              </a:rPr>
              <a:t> </a:t>
            </a:r>
            <a:r>
              <a:rPr lang="ru-RU" sz="2400" i="1" dirty="0" err="1">
                <a:solidFill>
                  <a:srgbClr val="0000FF"/>
                </a:solidFill>
              </a:rPr>
              <a:t>collisions</a:t>
            </a:r>
            <a:r>
              <a:rPr lang="ru-RU" sz="2400" i="1" dirty="0">
                <a:solidFill>
                  <a:srgbClr val="0000FF"/>
                </a:solidFill>
              </a:rPr>
              <a:t> </a:t>
            </a:r>
            <a:r>
              <a:rPr lang="ru-RU" sz="2400" i="1" dirty="0" err="1">
                <a:solidFill>
                  <a:srgbClr val="0000FF"/>
                </a:solidFill>
              </a:rPr>
              <a:t>over</a:t>
            </a:r>
            <a:r>
              <a:rPr lang="ru-RU" sz="2400" i="1" dirty="0">
                <a:solidFill>
                  <a:srgbClr val="0000FF"/>
                </a:solidFill>
              </a:rPr>
              <a:t> a </a:t>
            </a:r>
            <a:r>
              <a:rPr lang="ru-RU" sz="2400" i="1" dirty="0" err="1">
                <a:solidFill>
                  <a:srgbClr val="0000FF"/>
                </a:solidFill>
              </a:rPr>
              <a:t>wide</a:t>
            </a:r>
            <a:r>
              <a:rPr lang="ru-RU" sz="2400" i="1" dirty="0">
                <a:solidFill>
                  <a:srgbClr val="0000FF"/>
                </a:solidFill>
              </a:rPr>
              <a:t> </a:t>
            </a:r>
            <a:r>
              <a:rPr lang="ru-RU" sz="2400" i="1" dirty="0" err="1">
                <a:solidFill>
                  <a:srgbClr val="0000FF"/>
                </a:solidFill>
              </a:rPr>
              <a:t>energy</a:t>
            </a:r>
            <a:r>
              <a:rPr lang="ru-RU" sz="2400" i="1" dirty="0">
                <a:solidFill>
                  <a:srgbClr val="0000FF"/>
                </a:solidFill>
              </a:rPr>
              <a:t> </a:t>
            </a:r>
            <a:r>
              <a:rPr lang="ru-RU" sz="2400" i="1" dirty="0" err="1">
                <a:solidFill>
                  <a:srgbClr val="0000FF"/>
                </a:solidFill>
              </a:rPr>
              <a:t>range</a:t>
            </a:r>
            <a:r>
              <a:rPr lang="ru-RU" sz="2400" i="1" dirty="0">
                <a:solidFill>
                  <a:srgbClr val="0000FF"/>
                </a:solidFill>
              </a:rPr>
              <a:t> </a:t>
            </a:r>
            <a:r>
              <a:rPr lang="ru-RU" sz="2400" i="1" dirty="0" err="1">
                <a:solidFill>
                  <a:srgbClr val="0000FF"/>
                </a:solidFill>
              </a:rPr>
              <a:t>has</a:t>
            </a:r>
            <a:r>
              <a:rPr lang="ru-RU" sz="2400" i="1" dirty="0">
                <a:solidFill>
                  <a:srgbClr val="0000FF"/>
                </a:solidFill>
              </a:rPr>
              <a:t> </a:t>
            </a:r>
            <a:r>
              <a:rPr lang="ru-RU" sz="2400" i="1" dirty="0" err="1">
                <a:solidFill>
                  <a:srgbClr val="0000FF"/>
                </a:solidFill>
              </a:rPr>
              <a:t>been</a:t>
            </a:r>
            <a:r>
              <a:rPr lang="ru-RU" sz="2400" i="1" dirty="0">
                <a:solidFill>
                  <a:srgbClr val="0000FF"/>
                </a:solidFill>
              </a:rPr>
              <a:t> </a:t>
            </a:r>
            <a:r>
              <a:rPr lang="ru-RU" sz="2400" i="1" dirty="0" err="1">
                <a:solidFill>
                  <a:srgbClr val="0000FF"/>
                </a:solidFill>
              </a:rPr>
              <a:t>further</a:t>
            </a:r>
            <a:r>
              <a:rPr lang="ru-RU" sz="2400" i="1" dirty="0">
                <a:solidFill>
                  <a:srgbClr val="0000FF"/>
                </a:solidFill>
              </a:rPr>
              <a:t> </a:t>
            </a:r>
            <a:r>
              <a:rPr lang="ru-RU" sz="2400" i="1" dirty="0" err="1">
                <a:solidFill>
                  <a:srgbClr val="0000FF"/>
                </a:solidFill>
              </a:rPr>
              <a:t>developed</a:t>
            </a:r>
            <a:r>
              <a:rPr lang="ru-RU" sz="2400" i="1" dirty="0">
                <a:solidFill>
                  <a:srgbClr val="0000FF"/>
                </a:solidFill>
              </a:rPr>
              <a:t>. </a:t>
            </a:r>
          </a:p>
          <a:p>
            <a:pPr algn="just">
              <a:lnSpc>
                <a:spcPct val="80000"/>
              </a:lnSpc>
              <a:buFont typeface="Wingdings" pitchFamily="2" charset="2"/>
              <a:buChar char="ü"/>
            </a:pPr>
            <a:r>
              <a:rPr lang="ru-RU" altLang="zh-CN" sz="2400" i="1" dirty="0" err="1">
                <a:solidFill>
                  <a:srgbClr val="FF0066"/>
                </a:solidFill>
                <a:cs typeface="宋体"/>
              </a:rPr>
              <a:t>The</a:t>
            </a:r>
            <a:r>
              <a:rPr lang="ru-RU" altLang="zh-CN" sz="2400" i="1" dirty="0">
                <a:solidFill>
                  <a:srgbClr val="FF0066"/>
                </a:solidFill>
                <a:cs typeface="宋体"/>
              </a:rPr>
              <a:t> </a:t>
            </a:r>
            <a:r>
              <a:rPr lang="ru-RU" altLang="zh-CN" sz="2400" i="1" dirty="0" err="1">
                <a:solidFill>
                  <a:srgbClr val="FF0066"/>
                </a:solidFill>
                <a:cs typeface="宋体"/>
              </a:rPr>
              <a:t>experimental</a:t>
            </a:r>
            <a:r>
              <a:rPr lang="ru-RU" altLang="zh-CN" sz="2400" i="1" dirty="0">
                <a:solidFill>
                  <a:srgbClr val="FF0066"/>
                </a:solidFill>
                <a:cs typeface="宋体"/>
              </a:rPr>
              <a:t> </a:t>
            </a:r>
            <a:r>
              <a:rPr lang="ru-RU" altLang="zh-CN" sz="2400" i="1" dirty="0" err="1">
                <a:solidFill>
                  <a:srgbClr val="FF0066"/>
                </a:solidFill>
                <a:cs typeface="宋体"/>
              </a:rPr>
              <a:t>shoulder</a:t>
            </a:r>
            <a:r>
              <a:rPr lang="ru-RU" altLang="zh-CN" sz="2400" i="1" dirty="0">
                <a:solidFill>
                  <a:srgbClr val="FF0066"/>
                </a:solidFill>
                <a:cs typeface="宋体"/>
              </a:rPr>
              <a:t> </a:t>
            </a:r>
            <a:r>
              <a:rPr lang="ru-RU" altLang="zh-CN" sz="2400" i="1" dirty="0" err="1">
                <a:solidFill>
                  <a:srgbClr val="FF0066"/>
                </a:solidFill>
                <a:cs typeface="宋体"/>
              </a:rPr>
              <a:t>in</a:t>
            </a:r>
            <a:r>
              <a:rPr lang="ru-RU" altLang="zh-CN" sz="2400" i="1" dirty="0">
                <a:solidFill>
                  <a:srgbClr val="FF0066"/>
                </a:solidFill>
                <a:cs typeface="宋体"/>
              </a:rPr>
              <a:t> </a:t>
            </a:r>
            <a:r>
              <a:rPr lang="ru-RU" altLang="zh-CN" sz="2400" i="1" dirty="0" err="1">
                <a:solidFill>
                  <a:srgbClr val="FF0066"/>
                </a:solidFill>
                <a:cs typeface="宋体"/>
              </a:rPr>
              <a:t>the</a:t>
            </a:r>
            <a:r>
              <a:rPr lang="ru-RU" altLang="zh-CN" sz="2400" i="1" dirty="0">
                <a:solidFill>
                  <a:srgbClr val="FF0066"/>
                </a:solidFill>
                <a:cs typeface="宋体"/>
              </a:rPr>
              <a:t> </a:t>
            </a:r>
            <a:r>
              <a:rPr lang="ru-RU" altLang="zh-CN" sz="2400" i="1" dirty="0" err="1">
                <a:solidFill>
                  <a:srgbClr val="FF0066"/>
                </a:solidFill>
                <a:cs typeface="宋体"/>
              </a:rPr>
              <a:t>cross</a:t>
            </a:r>
            <a:r>
              <a:rPr lang="ru-RU" altLang="zh-CN" sz="2400" i="1" dirty="0">
                <a:solidFill>
                  <a:srgbClr val="FF0066"/>
                </a:solidFill>
                <a:cs typeface="宋体"/>
              </a:rPr>
              <a:t> </a:t>
            </a:r>
            <a:r>
              <a:rPr lang="ru-RU" altLang="zh-CN" sz="2400" i="1" dirty="0" err="1">
                <a:solidFill>
                  <a:srgbClr val="FF0066"/>
                </a:solidFill>
                <a:cs typeface="宋体"/>
              </a:rPr>
              <a:t>section</a:t>
            </a:r>
            <a:r>
              <a:rPr lang="ru-RU" altLang="zh-CN" sz="2400" i="1" dirty="0">
                <a:solidFill>
                  <a:srgbClr val="FF0066"/>
                </a:solidFill>
                <a:cs typeface="宋体"/>
              </a:rPr>
              <a:t> </a:t>
            </a:r>
            <a:r>
              <a:rPr lang="ru-RU" altLang="zh-CN" sz="2400" i="1" dirty="0" err="1">
                <a:solidFill>
                  <a:srgbClr val="FF0066"/>
                </a:solidFill>
                <a:cs typeface="宋体"/>
              </a:rPr>
              <a:t>for</a:t>
            </a:r>
            <a:r>
              <a:rPr lang="ru-RU" altLang="zh-CN" sz="2400" i="1" dirty="0">
                <a:solidFill>
                  <a:srgbClr val="FF0066"/>
                </a:solidFill>
                <a:cs typeface="宋体"/>
              </a:rPr>
              <a:t> </a:t>
            </a:r>
            <a:r>
              <a:rPr lang="ru-RU" altLang="zh-CN" sz="2400" i="1" dirty="0" err="1">
                <a:solidFill>
                  <a:srgbClr val="FF0066"/>
                </a:solidFill>
                <a:cs typeface="宋体"/>
              </a:rPr>
              <a:t>the</a:t>
            </a:r>
            <a:r>
              <a:rPr lang="ru-RU" altLang="zh-CN" sz="2400" i="1" dirty="0">
                <a:solidFill>
                  <a:srgbClr val="FF0066"/>
                </a:solidFill>
                <a:cs typeface="宋体"/>
              </a:rPr>
              <a:t> </a:t>
            </a:r>
            <a:r>
              <a:rPr lang="ru-RU" altLang="zh-CN" sz="2400" i="1" dirty="0" err="1">
                <a:solidFill>
                  <a:srgbClr val="FF0066"/>
                </a:solidFill>
                <a:cs typeface="宋体"/>
              </a:rPr>
              <a:t>production</a:t>
            </a:r>
            <a:r>
              <a:rPr lang="ru-RU" altLang="zh-CN" sz="2400" i="1" dirty="0">
                <a:solidFill>
                  <a:srgbClr val="FF0066"/>
                </a:solidFill>
                <a:cs typeface="宋体"/>
              </a:rPr>
              <a:t> </a:t>
            </a:r>
            <a:r>
              <a:rPr lang="ru-RU" altLang="zh-CN" sz="2400" i="1" dirty="0" err="1">
                <a:solidFill>
                  <a:srgbClr val="FF0066"/>
                </a:solidFill>
                <a:cs typeface="宋体"/>
              </a:rPr>
              <a:t>of</a:t>
            </a:r>
            <a:r>
              <a:rPr lang="ru-RU" altLang="zh-CN" sz="2400" i="1" dirty="0">
                <a:solidFill>
                  <a:srgbClr val="FF0066"/>
                </a:solidFill>
                <a:cs typeface="宋体"/>
              </a:rPr>
              <a:t> </a:t>
            </a:r>
            <a:r>
              <a:rPr lang="ru-RU" altLang="zh-CN" sz="2400" i="1" dirty="0" err="1">
                <a:solidFill>
                  <a:srgbClr val="FF0066"/>
                </a:solidFill>
                <a:cs typeface="宋体"/>
              </a:rPr>
              <a:t>protons</a:t>
            </a:r>
            <a:r>
              <a:rPr lang="ru-RU" altLang="zh-CN" sz="2400" i="1" dirty="0">
                <a:solidFill>
                  <a:srgbClr val="FF0066"/>
                </a:solidFill>
                <a:cs typeface="宋体"/>
              </a:rPr>
              <a:t> </a:t>
            </a:r>
            <a:r>
              <a:rPr lang="ru-RU" altLang="zh-CN" sz="2400" i="1" dirty="0" err="1">
                <a:solidFill>
                  <a:srgbClr val="FF0066"/>
                </a:solidFill>
                <a:cs typeface="宋体"/>
              </a:rPr>
              <a:t>in</a:t>
            </a:r>
            <a:r>
              <a:rPr lang="ru-RU" altLang="zh-CN" sz="2400" i="1" dirty="0">
                <a:solidFill>
                  <a:srgbClr val="FF0066"/>
                </a:solidFill>
                <a:cs typeface="宋体"/>
              </a:rPr>
              <a:t> </a:t>
            </a:r>
            <a:r>
              <a:rPr lang="ru-RU" altLang="zh-CN" sz="2400" i="1" dirty="0" err="1">
                <a:solidFill>
                  <a:srgbClr val="FF0066"/>
                </a:solidFill>
                <a:cs typeface="宋体"/>
              </a:rPr>
              <a:t>the</a:t>
            </a:r>
            <a:r>
              <a:rPr lang="ru-RU" altLang="zh-CN" sz="2400" i="1" dirty="0">
                <a:solidFill>
                  <a:srgbClr val="FF0066"/>
                </a:solidFill>
                <a:cs typeface="宋体"/>
              </a:rPr>
              <a:t> </a:t>
            </a:r>
            <a:r>
              <a:rPr lang="ru-RU" altLang="zh-CN" sz="2400" i="1" dirty="0" err="1">
                <a:solidFill>
                  <a:srgbClr val="FF0066"/>
                </a:solidFill>
                <a:cs typeface="宋体"/>
              </a:rPr>
              <a:t>cumulative</a:t>
            </a:r>
            <a:r>
              <a:rPr lang="ru-RU" altLang="zh-CN" sz="2400" i="1" dirty="0">
                <a:solidFill>
                  <a:srgbClr val="FF0066"/>
                </a:solidFill>
                <a:cs typeface="宋体"/>
              </a:rPr>
              <a:t> </a:t>
            </a:r>
            <a:r>
              <a:rPr lang="ru-RU" altLang="zh-CN" sz="2400" i="1" dirty="0" err="1">
                <a:solidFill>
                  <a:srgbClr val="FF0066"/>
                </a:solidFill>
                <a:cs typeface="宋体"/>
              </a:rPr>
              <a:t>region</a:t>
            </a:r>
            <a:r>
              <a:rPr lang="ru-RU" altLang="zh-CN" sz="2400" i="1" dirty="0">
                <a:solidFill>
                  <a:srgbClr val="FF0066"/>
                </a:solidFill>
                <a:cs typeface="宋体"/>
              </a:rPr>
              <a:t> </a:t>
            </a:r>
            <a:r>
              <a:rPr lang="ru-RU" altLang="zh-CN" sz="2400" i="1" dirty="0" err="1">
                <a:solidFill>
                  <a:srgbClr val="FF0066"/>
                </a:solidFill>
                <a:cs typeface="宋体"/>
              </a:rPr>
              <a:t>is</a:t>
            </a:r>
            <a:r>
              <a:rPr lang="ru-RU" altLang="zh-CN" sz="2400" i="1" dirty="0">
                <a:solidFill>
                  <a:srgbClr val="FF0066"/>
                </a:solidFill>
                <a:cs typeface="宋体"/>
              </a:rPr>
              <a:t> </a:t>
            </a:r>
            <a:r>
              <a:rPr lang="ru-RU" altLang="zh-CN" sz="2400" i="1" dirty="0" err="1">
                <a:solidFill>
                  <a:srgbClr val="FF0066"/>
                </a:solidFill>
                <a:cs typeface="宋体"/>
              </a:rPr>
              <a:t>reproduced</a:t>
            </a:r>
            <a:r>
              <a:rPr lang="ru-RU" altLang="zh-CN" sz="2400" i="1" dirty="0">
                <a:solidFill>
                  <a:srgbClr val="FF0066"/>
                </a:solidFill>
                <a:cs typeface="宋体"/>
              </a:rPr>
              <a:t> </a:t>
            </a:r>
            <a:r>
              <a:rPr lang="ru-RU" altLang="zh-CN" sz="2400" i="1" dirty="0" err="1">
                <a:solidFill>
                  <a:srgbClr val="FF0066"/>
                </a:solidFill>
                <a:cs typeface="宋体"/>
              </a:rPr>
              <a:t>by</a:t>
            </a:r>
            <a:r>
              <a:rPr lang="ru-RU" altLang="zh-CN" sz="2400" i="1" dirty="0">
                <a:solidFill>
                  <a:srgbClr val="FF0066"/>
                </a:solidFill>
                <a:cs typeface="宋体"/>
              </a:rPr>
              <a:t> </a:t>
            </a:r>
            <a:r>
              <a:rPr lang="ru-RU" altLang="zh-CN" sz="2400" i="1" dirty="0" err="1">
                <a:solidFill>
                  <a:srgbClr val="FF0066"/>
                </a:solidFill>
                <a:cs typeface="宋体"/>
              </a:rPr>
              <a:t>our</a:t>
            </a:r>
            <a:r>
              <a:rPr lang="ru-RU" altLang="zh-CN" sz="2400" i="1" dirty="0">
                <a:solidFill>
                  <a:srgbClr val="FF0066"/>
                </a:solidFill>
                <a:cs typeface="宋体"/>
              </a:rPr>
              <a:t> </a:t>
            </a:r>
            <a:r>
              <a:rPr lang="ru-RU" altLang="zh-CN" sz="2400" i="1" dirty="0" err="1">
                <a:solidFill>
                  <a:srgbClr val="FF0066"/>
                </a:solidFill>
                <a:cs typeface="宋体"/>
              </a:rPr>
              <a:t>calculations</a:t>
            </a:r>
            <a:r>
              <a:rPr lang="ru-RU" altLang="zh-CN" sz="2400" i="1" dirty="0">
                <a:solidFill>
                  <a:srgbClr val="FF0066"/>
                </a:solidFill>
                <a:cs typeface="宋体"/>
              </a:rPr>
              <a:t>, </a:t>
            </a:r>
            <a:r>
              <a:rPr lang="ru-RU" altLang="zh-CN" sz="2400" i="1" dirty="0" err="1">
                <a:solidFill>
                  <a:srgbClr val="FF0066"/>
                </a:solidFill>
                <a:cs typeface="宋体"/>
              </a:rPr>
              <a:t>and</a:t>
            </a:r>
            <a:r>
              <a:rPr lang="ru-RU" altLang="zh-CN" sz="2400" i="1" dirty="0">
                <a:solidFill>
                  <a:srgbClr val="FF0066"/>
                </a:solidFill>
                <a:cs typeface="宋体"/>
              </a:rPr>
              <a:t> </a:t>
            </a:r>
            <a:r>
              <a:rPr lang="ru-RU" altLang="zh-CN" sz="2400" i="1" dirty="0" err="1">
                <a:solidFill>
                  <a:srgbClr val="FF0066"/>
                </a:solidFill>
                <a:cs typeface="宋体"/>
              </a:rPr>
              <a:t>sometimes</a:t>
            </a:r>
            <a:r>
              <a:rPr lang="ru-RU" altLang="zh-CN" sz="2400" i="1" dirty="0">
                <a:solidFill>
                  <a:srgbClr val="FF0066"/>
                </a:solidFill>
                <a:cs typeface="宋体"/>
              </a:rPr>
              <a:t> </a:t>
            </a:r>
            <a:r>
              <a:rPr lang="ru-RU" altLang="zh-CN" sz="2400" i="1" dirty="0" err="1">
                <a:solidFill>
                  <a:srgbClr val="FF0066"/>
                </a:solidFill>
                <a:cs typeface="宋体"/>
              </a:rPr>
              <a:t>by</a:t>
            </a:r>
            <a:r>
              <a:rPr lang="ru-RU" altLang="zh-CN" sz="2400" i="1" dirty="0">
                <a:solidFill>
                  <a:srgbClr val="FF0066"/>
                </a:solidFill>
                <a:cs typeface="宋体"/>
              </a:rPr>
              <a:t> </a:t>
            </a:r>
            <a:r>
              <a:rPr lang="ru-RU" altLang="zh-CN" sz="2400" i="1" dirty="0" err="1">
                <a:solidFill>
                  <a:srgbClr val="FF0066"/>
                </a:solidFill>
                <a:cs typeface="宋体"/>
              </a:rPr>
              <a:t>cascade</a:t>
            </a:r>
            <a:r>
              <a:rPr lang="ru-RU" altLang="zh-CN" sz="2400" i="1" dirty="0">
                <a:solidFill>
                  <a:srgbClr val="FF0066"/>
                </a:solidFill>
                <a:cs typeface="宋体"/>
              </a:rPr>
              <a:t> </a:t>
            </a:r>
            <a:r>
              <a:rPr lang="ru-RU" altLang="zh-CN" sz="2400" i="1" dirty="0" err="1">
                <a:solidFill>
                  <a:srgbClr val="FF0066"/>
                </a:solidFill>
                <a:cs typeface="宋体"/>
              </a:rPr>
              <a:t>models</a:t>
            </a:r>
            <a:r>
              <a:rPr lang="ru-RU" altLang="zh-CN" sz="2400" i="1" dirty="0">
                <a:solidFill>
                  <a:srgbClr val="FF0066"/>
                </a:solidFill>
                <a:cs typeface="宋体"/>
              </a:rPr>
              <a:t>. </a:t>
            </a:r>
            <a:r>
              <a:rPr lang="ru-RU" altLang="zh-CN" sz="2400" i="1" dirty="0" err="1">
                <a:solidFill>
                  <a:srgbClr val="FF0066"/>
                </a:solidFill>
                <a:cs typeface="宋体"/>
              </a:rPr>
              <a:t>The</a:t>
            </a:r>
            <a:r>
              <a:rPr lang="ru-RU" altLang="zh-CN" sz="2400" i="1" dirty="0">
                <a:solidFill>
                  <a:srgbClr val="FF0066"/>
                </a:solidFill>
                <a:cs typeface="宋体"/>
              </a:rPr>
              <a:t> </a:t>
            </a:r>
            <a:r>
              <a:rPr lang="ru-RU" altLang="zh-CN" sz="2400" i="1" dirty="0" err="1">
                <a:solidFill>
                  <a:srgbClr val="FF0066"/>
                </a:solidFill>
                <a:cs typeface="宋体"/>
              </a:rPr>
              <a:t>cumulative</a:t>
            </a:r>
            <a:r>
              <a:rPr lang="ru-RU" altLang="zh-CN" sz="2400" i="1" dirty="0">
                <a:solidFill>
                  <a:srgbClr val="FF0066"/>
                </a:solidFill>
                <a:cs typeface="宋体"/>
              </a:rPr>
              <a:t> </a:t>
            </a:r>
            <a:r>
              <a:rPr lang="en-US" altLang="zh-CN" sz="2400" i="1" dirty="0" err="1">
                <a:solidFill>
                  <a:srgbClr val="FF0066"/>
                </a:solidFill>
                <a:cs typeface="宋体"/>
              </a:rPr>
              <a:t>pions</a:t>
            </a:r>
            <a:r>
              <a:rPr lang="en-US" altLang="zh-CN" sz="2400" i="1" dirty="0">
                <a:solidFill>
                  <a:srgbClr val="FF0066"/>
                </a:solidFill>
                <a:cs typeface="宋体"/>
              </a:rPr>
              <a:t> , kaons, antiprotons and </a:t>
            </a:r>
            <a:r>
              <a:rPr lang="ru-RU" altLang="zh-CN" sz="2400" i="1" dirty="0" err="1">
                <a:solidFill>
                  <a:srgbClr val="FF0066"/>
                </a:solidFill>
                <a:cs typeface="宋体"/>
              </a:rPr>
              <a:t>gamma-quanta</a:t>
            </a:r>
            <a:r>
              <a:rPr lang="ru-RU" altLang="zh-CN" sz="2400" i="1" dirty="0">
                <a:solidFill>
                  <a:srgbClr val="FF0066"/>
                </a:solidFill>
                <a:cs typeface="宋体"/>
              </a:rPr>
              <a:t> </a:t>
            </a:r>
            <a:r>
              <a:rPr lang="ru-RU" altLang="zh-CN" sz="2400" i="1" dirty="0" err="1">
                <a:solidFill>
                  <a:srgbClr val="FF0066"/>
                </a:solidFill>
                <a:cs typeface="宋体"/>
              </a:rPr>
              <a:t>are</a:t>
            </a:r>
            <a:r>
              <a:rPr lang="ru-RU" altLang="zh-CN" sz="2400" i="1" dirty="0">
                <a:solidFill>
                  <a:srgbClr val="FF0066"/>
                </a:solidFill>
                <a:cs typeface="宋体"/>
              </a:rPr>
              <a:t> </a:t>
            </a:r>
            <a:r>
              <a:rPr lang="ru-RU" altLang="zh-CN" sz="2400" i="1" dirty="0" err="1">
                <a:solidFill>
                  <a:srgbClr val="FF0066"/>
                </a:solidFill>
                <a:cs typeface="宋体"/>
              </a:rPr>
              <a:t>reproduced</a:t>
            </a:r>
            <a:r>
              <a:rPr lang="ru-RU" altLang="zh-CN" sz="2400" i="1" dirty="0">
                <a:solidFill>
                  <a:srgbClr val="FF0066"/>
                </a:solidFill>
                <a:cs typeface="宋体"/>
              </a:rPr>
              <a:t> </a:t>
            </a:r>
            <a:r>
              <a:rPr lang="ru-RU" altLang="zh-CN" sz="2400" i="1" dirty="0" err="1">
                <a:solidFill>
                  <a:srgbClr val="FF0066"/>
                </a:solidFill>
                <a:cs typeface="宋体"/>
              </a:rPr>
              <a:t>by</a:t>
            </a:r>
            <a:r>
              <a:rPr lang="ru-RU" altLang="zh-CN" sz="2400" i="1" dirty="0">
                <a:solidFill>
                  <a:srgbClr val="FF0066"/>
                </a:solidFill>
                <a:cs typeface="宋体"/>
              </a:rPr>
              <a:t> </a:t>
            </a:r>
            <a:r>
              <a:rPr lang="ru-RU" altLang="zh-CN" sz="2400" i="1" dirty="0" err="1">
                <a:solidFill>
                  <a:srgbClr val="FF0066"/>
                </a:solidFill>
                <a:cs typeface="宋体"/>
              </a:rPr>
              <a:t>ours</a:t>
            </a:r>
            <a:r>
              <a:rPr lang="ru-RU" altLang="zh-CN" sz="2400" i="1" dirty="0">
                <a:solidFill>
                  <a:srgbClr val="FF0066"/>
                </a:solidFill>
                <a:cs typeface="宋体"/>
              </a:rPr>
              <a:t> </a:t>
            </a:r>
            <a:r>
              <a:rPr lang="ru-RU" altLang="zh-CN" sz="2400" i="1" dirty="0" err="1">
                <a:solidFill>
                  <a:srgbClr val="FF0066"/>
                </a:solidFill>
                <a:cs typeface="宋体"/>
              </a:rPr>
              <a:t>too</a:t>
            </a:r>
            <a:r>
              <a:rPr lang="ru-RU" altLang="zh-CN" sz="2400" i="1" dirty="0">
                <a:solidFill>
                  <a:srgbClr val="FF0066"/>
                </a:solidFill>
                <a:cs typeface="宋体"/>
              </a:rPr>
              <a:t>.</a:t>
            </a:r>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a:xfrm>
            <a:off x="6553200" y="6448251"/>
            <a:ext cx="2133600" cy="365125"/>
          </a:xfrm>
        </p:spPr>
        <p:txBody>
          <a:bodyPr/>
          <a:lstStyle/>
          <a:p>
            <a:pPr>
              <a:defRPr/>
            </a:pPr>
            <a:fld id="{34B2E622-B1C6-4F59-A4CE-FC861B8A13BC}" type="slidenum">
              <a:rPr lang="ru-RU" smtClean="0"/>
              <a:pPr>
                <a:defRPr/>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2"/>
          <p:cNvSpPr>
            <a:spLocks noGrp="1" noChangeArrowheads="1"/>
          </p:cNvSpPr>
          <p:nvPr>
            <p:ph type="title" idx="4294967295"/>
          </p:nvPr>
        </p:nvSpPr>
        <p:spPr>
          <a:xfrm>
            <a:off x="179388" y="0"/>
            <a:ext cx="8229600" cy="620713"/>
          </a:xfrm>
        </p:spPr>
        <p:txBody>
          <a:bodyPr/>
          <a:lstStyle/>
          <a:p>
            <a:r>
              <a:rPr lang="en-US" sz="2800" b="1">
                <a:latin typeface="Monotype Corsiva" pitchFamily="66" charset="0"/>
              </a:rPr>
              <a:t>References</a:t>
            </a:r>
            <a:endParaRPr lang="ru-RU" sz="2800" b="1">
              <a:latin typeface="Monotype Corsiva" pitchFamily="66" charset="0"/>
            </a:endParaRPr>
          </a:p>
        </p:txBody>
      </p:sp>
      <p:sp>
        <p:nvSpPr>
          <p:cNvPr id="17422" name="Rectangle 3"/>
          <p:cNvSpPr>
            <a:spLocks noGrp="1" noChangeArrowheads="1"/>
          </p:cNvSpPr>
          <p:nvPr>
            <p:ph type="body" idx="4294967295"/>
          </p:nvPr>
        </p:nvSpPr>
        <p:spPr>
          <a:xfrm>
            <a:off x="179388" y="404813"/>
            <a:ext cx="8785225" cy="5761037"/>
          </a:xfrm>
        </p:spPr>
        <p:txBody>
          <a:bodyPr/>
          <a:lstStyle/>
          <a:p>
            <a:pPr marL="609600" indent="-609600">
              <a:lnSpc>
                <a:spcPct val="80000"/>
              </a:lnSpc>
            </a:pPr>
            <a:endParaRPr lang="en-US" sz="1000"/>
          </a:p>
          <a:p>
            <a:pPr marL="609600" indent="-609600">
              <a:lnSpc>
                <a:spcPct val="80000"/>
              </a:lnSpc>
            </a:pPr>
            <a:r>
              <a:rPr lang="ru-RU" sz="1100"/>
              <a:t>1.  </a:t>
            </a:r>
            <a:r>
              <a:rPr lang="en-US" sz="1100"/>
              <a:t>H. Stöcker and W. Greiner, Phys. Rep.</a:t>
            </a:r>
            <a:r>
              <a:rPr lang="en-US" sz="1100" b="1"/>
              <a:t>137,</a:t>
            </a:r>
            <a:r>
              <a:rPr lang="en-US" sz="1100"/>
              <a:t> 277 (1986).</a:t>
            </a:r>
          </a:p>
          <a:p>
            <a:pPr marL="609600" indent="-609600">
              <a:lnSpc>
                <a:spcPct val="80000"/>
              </a:lnSpc>
            </a:pPr>
            <a:r>
              <a:rPr lang="ru-RU" sz="1100"/>
              <a:t>2.  </a:t>
            </a:r>
            <a:r>
              <a:rPr lang="en-US" sz="1100"/>
              <a:t>A.S Khvorostukhin and V.D. Toneev, Phys. Atom. Nucl. </a:t>
            </a:r>
            <a:r>
              <a:rPr lang="en-US" sz="1100" b="1"/>
              <a:t>80, </a:t>
            </a:r>
            <a:r>
              <a:rPr lang="en-US" sz="1100"/>
              <a:t>285 (2017).</a:t>
            </a:r>
          </a:p>
          <a:p>
            <a:pPr marL="609600" indent="-609600">
              <a:lnSpc>
                <a:spcPct val="80000"/>
              </a:lnSpc>
            </a:pPr>
            <a:r>
              <a:rPr lang="ru-RU" sz="1100"/>
              <a:t>3.  </a:t>
            </a:r>
            <a:r>
              <a:rPr lang="en-US" sz="1100"/>
              <a:t>A.S Khvorostukhin and V.D. Toneev , Phys. Part</a:t>
            </a:r>
            <a:r>
              <a:rPr lang="ru-RU" sz="1100"/>
              <a:t>. </a:t>
            </a:r>
            <a:r>
              <a:rPr lang="en-US" sz="1100"/>
              <a:t>Nucl</a:t>
            </a:r>
            <a:r>
              <a:rPr lang="ru-RU" sz="1100"/>
              <a:t>. </a:t>
            </a:r>
            <a:r>
              <a:rPr lang="en-US" sz="1100"/>
              <a:t>Lett</a:t>
            </a:r>
            <a:r>
              <a:rPr lang="ru-RU" sz="1100"/>
              <a:t>. </a:t>
            </a:r>
            <a:r>
              <a:rPr lang="ru-RU" sz="1100" b="1"/>
              <a:t>14, </a:t>
            </a:r>
            <a:r>
              <a:rPr lang="ru-RU" sz="1100"/>
              <a:t>9 (2017).</a:t>
            </a:r>
          </a:p>
          <a:p>
            <a:pPr marL="609600" indent="-609600">
              <a:lnSpc>
                <a:spcPct val="80000"/>
              </a:lnSpc>
            </a:pPr>
            <a:r>
              <a:rPr lang="ru-RU" sz="1100"/>
              <a:t>4.  </a:t>
            </a:r>
            <a:r>
              <a:rPr lang="en-US" sz="1100"/>
              <a:t>H Petersen , J. Steinheimer, G. Burau, M. Bleicher, and H. Stöcker, Phys. Rev.</a:t>
            </a:r>
            <a:r>
              <a:rPr lang="en-US" sz="1100" i="1"/>
              <a:t> </a:t>
            </a:r>
            <a:r>
              <a:rPr lang="en-US" sz="1100" b="1"/>
              <a:t>C78,</a:t>
            </a:r>
            <a:r>
              <a:rPr lang="en-US" sz="1100"/>
              <a:t> 044901 (2008).</a:t>
            </a:r>
          </a:p>
          <a:p>
            <a:pPr marL="609600" indent="-609600">
              <a:lnSpc>
                <a:spcPct val="80000"/>
              </a:lnSpc>
            </a:pPr>
            <a:r>
              <a:rPr lang="ru-RU" sz="1100"/>
              <a:t>5.  </a:t>
            </a:r>
            <a:r>
              <a:rPr lang="en-US" sz="1100"/>
              <a:t>A.V. Merdeev, L.M. Satarov, and I.N. Mishustin, Phys. Rev. </a:t>
            </a:r>
            <a:r>
              <a:rPr lang="en-US" sz="1100" b="1"/>
              <a:t>C84, </a:t>
            </a:r>
            <a:r>
              <a:rPr lang="en-US" sz="1100"/>
              <a:t>014907 (2011).</a:t>
            </a:r>
          </a:p>
          <a:p>
            <a:pPr marL="609600" indent="-609600">
              <a:lnSpc>
                <a:spcPct val="80000"/>
              </a:lnSpc>
            </a:pPr>
            <a:r>
              <a:rPr lang="ru-RU" sz="1100"/>
              <a:t>6.  </a:t>
            </a:r>
            <a:r>
              <a:rPr lang="en-US" sz="1100"/>
              <a:t>I.N. Mishustin, V.N. Russkikh, and L.M. Satarov, Sov. J. Nucl. Phys. 5</a:t>
            </a:r>
            <a:r>
              <a:rPr lang="en-US" sz="1100" b="1"/>
              <a:t>4,</a:t>
            </a:r>
            <a:r>
              <a:rPr lang="en-US" sz="1100"/>
              <a:t> 260 (1991).</a:t>
            </a:r>
          </a:p>
          <a:p>
            <a:pPr marL="609600" indent="-609600">
              <a:lnSpc>
                <a:spcPct val="80000"/>
              </a:lnSpc>
            </a:pPr>
            <a:r>
              <a:rPr lang="ru-RU" sz="1100"/>
              <a:t>7.  </a:t>
            </a:r>
            <a:r>
              <a:rPr lang="en-US" sz="1100"/>
              <a:t>Yu.B. Ivanov, V.N. Russkikh, and V.D. Toneev, Phys. Rev. </a:t>
            </a:r>
            <a:r>
              <a:rPr lang="en-US" sz="1100" b="1"/>
              <a:t>C73, </a:t>
            </a:r>
            <a:r>
              <a:rPr lang="en-US" sz="1100"/>
              <a:t>044904 (2006).</a:t>
            </a:r>
          </a:p>
          <a:p>
            <a:pPr marL="609600" indent="-609600">
              <a:lnSpc>
                <a:spcPct val="80000"/>
              </a:lnSpc>
            </a:pPr>
            <a:r>
              <a:rPr lang="ru-RU" sz="1100"/>
              <a:t>8.  </a:t>
            </a:r>
            <a:r>
              <a:rPr lang="en-US" sz="1100"/>
              <a:t>A.T. D’yachenko and I.A. Mitropolsky, Phys. Atom. Nucl. </a:t>
            </a:r>
            <a:r>
              <a:rPr lang="en-US" sz="1100" b="1"/>
              <a:t>83</a:t>
            </a:r>
            <a:r>
              <a:rPr lang="en-US" sz="1100"/>
              <a:t>, 558 (2020).</a:t>
            </a:r>
          </a:p>
          <a:p>
            <a:pPr marL="609600" indent="-609600">
              <a:lnSpc>
                <a:spcPct val="80000"/>
              </a:lnSpc>
            </a:pPr>
            <a:r>
              <a:rPr lang="ru-RU" sz="1100"/>
              <a:t>9.  </a:t>
            </a:r>
            <a:r>
              <a:rPr lang="en-US" sz="1100"/>
              <a:t>A.T. D’yachenko and I.A. Mitropolsky, Bull. Russ. Acad. Sci. Phys</a:t>
            </a:r>
            <a:r>
              <a:rPr lang="en-US" sz="1100" b="1"/>
              <a:t>. 84</a:t>
            </a:r>
            <a:r>
              <a:rPr lang="en-US" sz="1100"/>
              <a:t>, 391 (2020).</a:t>
            </a:r>
          </a:p>
          <a:p>
            <a:pPr marL="609600" indent="-609600">
              <a:lnSpc>
                <a:spcPct val="80000"/>
              </a:lnSpc>
            </a:pPr>
            <a:r>
              <a:rPr lang="ru-RU" sz="1100"/>
              <a:t>10.</a:t>
            </a:r>
            <a:r>
              <a:rPr lang="en-US" sz="1100"/>
              <a:t>A.T. D’yachenko and I.A. Mitropolsky, EPJ Web of Conf. </a:t>
            </a:r>
            <a:r>
              <a:rPr lang="en-US" sz="1100" b="1"/>
              <a:t>204 , </a:t>
            </a:r>
            <a:r>
              <a:rPr lang="en-US" sz="1100"/>
              <a:t>03018 (2019).</a:t>
            </a:r>
          </a:p>
          <a:p>
            <a:pPr marL="609600" indent="-609600">
              <a:lnSpc>
                <a:spcPct val="80000"/>
              </a:lnSpc>
            </a:pPr>
            <a:r>
              <a:rPr lang="ru-RU" sz="1100"/>
              <a:t>11.</a:t>
            </a:r>
            <a:r>
              <a:rPr lang="en-US" sz="1100"/>
              <a:t>A.T. D’yachenko and I.A. Mitropolsky, Phys. Atom. Nucl. </a:t>
            </a:r>
            <a:r>
              <a:rPr lang="en-US" sz="1100" b="1"/>
              <a:t>82,</a:t>
            </a:r>
            <a:r>
              <a:rPr lang="en-US" sz="1100"/>
              <a:t> 1641 (2019).</a:t>
            </a:r>
          </a:p>
          <a:p>
            <a:pPr marL="609600" indent="-609600">
              <a:lnSpc>
                <a:spcPct val="80000"/>
              </a:lnSpc>
            </a:pPr>
            <a:r>
              <a:rPr lang="ru-RU" sz="1100"/>
              <a:t>12.</a:t>
            </a:r>
            <a:r>
              <a:rPr lang="en-US" sz="1100"/>
              <a:t>A.T. D’yachenko and I.A. Mitropolsky, Bull. Russ</a:t>
            </a:r>
            <a:r>
              <a:rPr lang="ru-RU" sz="1100"/>
              <a:t>. </a:t>
            </a:r>
            <a:r>
              <a:rPr lang="en-US" sz="1100"/>
              <a:t>Acad</a:t>
            </a:r>
            <a:r>
              <a:rPr lang="ru-RU" sz="1100"/>
              <a:t>. </a:t>
            </a:r>
            <a:r>
              <a:rPr lang="en-US" sz="1100"/>
              <a:t>Sci</a:t>
            </a:r>
            <a:r>
              <a:rPr lang="ru-RU" sz="1100"/>
              <a:t>. </a:t>
            </a:r>
            <a:r>
              <a:rPr lang="en-US" sz="1100"/>
              <a:t>Phys</a:t>
            </a:r>
            <a:r>
              <a:rPr lang="ru-RU" sz="1100"/>
              <a:t>. </a:t>
            </a:r>
            <a:r>
              <a:rPr lang="ru-RU" sz="1100" b="1"/>
              <a:t>80</a:t>
            </a:r>
            <a:r>
              <a:rPr lang="ru-RU" sz="1100"/>
              <a:t>, 916 (2016).</a:t>
            </a:r>
            <a:endParaRPr lang="en-US" sz="1100"/>
          </a:p>
          <a:p>
            <a:pPr marL="609600" indent="-609600">
              <a:lnSpc>
                <a:spcPct val="80000"/>
              </a:lnSpc>
            </a:pPr>
            <a:r>
              <a:rPr lang="ru-RU" sz="1100"/>
              <a:t>13.</a:t>
            </a:r>
            <a:r>
              <a:rPr lang="en-US" sz="1100"/>
              <a:t>A.T. D’yachenko and I.A. Mitropolsky, Bull. Russ</a:t>
            </a:r>
            <a:r>
              <a:rPr lang="ru-RU" sz="1100"/>
              <a:t>. </a:t>
            </a:r>
            <a:r>
              <a:rPr lang="en-US" sz="1100"/>
              <a:t>Acad. Sci. Phys</a:t>
            </a:r>
            <a:r>
              <a:rPr lang="ru-RU" sz="1100"/>
              <a:t>. </a:t>
            </a:r>
            <a:r>
              <a:rPr lang="ru-RU" sz="1100" b="1"/>
              <a:t>81,</a:t>
            </a:r>
            <a:r>
              <a:rPr lang="ru-RU" sz="1100"/>
              <a:t> 1521 (2017).</a:t>
            </a:r>
            <a:endParaRPr lang="en-US" sz="1100"/>
          </a:p>
          <a:p>
            <a:pPr marL="609600" indent="-609600">
              <a:lnSpc>
                <a:spcPct val="80000"/>
              </a:lnSpc>
            </a:pPr>
            <a:r>
              <a:rPr lang="ru-RU" sz="1100"/>
              <a:t>14.</a:t>
            </a:r>
            <a:r>
              <a:rPr lang="en-US" sz="1100"/>
              <a:t>A.T. D’yachenko, K.A Gridnev, W. Greiner, J. Phys. </a:t>
            </a:r>
            <a:r>
              <a:rPr lang="en-US" sz="1100" b="1"/>
              <a:t>G</a:t>
            </a:r>
            <a:r>
              <a:rPr lang="ru-RU" sz="1100" b="1"/>
              <a:t>40,</a:t>
            </a:r>
            <a:r>
              <a:rPr lang="ru-RU" sz="1100"/>
              <a:t> 085101 (2013).</a:t>
            </a:r>
            <a:endParaRPr lang="en-US" sz="1100"/>
          </a:p>
          <a:p>
            <a:pPr marL="609600" indent="-609600">
              <a:lnSpc>
                <a:spcPct val="80000"/>
              </a:lnSpc>
            </a:pPr>
            <a:r>
              <a:rPr lang="ru-RU" sz="1100"/>
              <a:t>15.</a:t>
            </a:r>
            <a:r>
              <a:rPr lang="en-US" sz="1100"/>
              <a:t>A</a:t>
            </a:r>
            <a:r>
              <a:rPr lang="ru-RU" sz="1100"/>
              <a:t>.</a:t>
            </a:r>
            <a:r>
              <a:rPr lang="en-US" sz="1100"/>
              <a:t>T</a:t>
            </a:r>
            <a:r>
              <a:rPr lang="ru-RU" sz="1100"/>
              <a:t>. </a:t>
            </a:r>
            <a:r>
              <a:rPr lang="en-US" sz="1100"/>
              <a:t>D</a:t>
            </a:r>
            <a:r>
              <a:rPr lang="ru-RU" sz="1100"/>
              <a:t>’</a:t>
            </a:r>
            <a:r>
              <a:rPr lang="en-US" sz="1100"/>
              <a:t>yachenko, Phys</a:t>
            </a:r>
            <a:r>
              <a:rPr lang="ru-RU" sz="1100"/>
              <a:t>. </a:t>
            </a:r>
            <a:r>
              <a:rPr lang="en-US" sz="1100"/>
              <a:t>Atom. Nucl. </a:t>
            </a:r>
            <a:r>
              <a:rPr lang="en-US" sz="1100" b="1" i="1"/>
              <a:t>57</a:t>
            </a:r>
            <a:r>
              <a:rPr lang="en-US" sz="1100" b="1"/>
              <a:t>,</a:t>
            </a:r>
            <a:r>
              <a:rPr lang="en-US" sz="1100"/>
              <a:t> 1930 (1994)..</a:t>
            </a:r>
          </a:p>
          <a:p>
            <a:pPr marL="609600" indent="-609600">
              <a:lnSpc>
                <a:spcPct val="80000"/>
              </a:lnSpc>
            </a:pPr>
            <a:r>
              <a:rPr lang="ru-RU" sz="1100"/>
              <a:t>16.</a:t>
            </a:r>
            <a:r>
              <a:rPr lang="en-US" sz="1100"/>
              <a:t>P. Bonche, S. Koonin, J.W. Negele, Phys. Rev. </a:t>
            </a:r>
            <a:r>
              <a:rPr lang="en-US" sz="1100" b="1"/>
              <a:t>C13, </a:t>
            </a:r>
            <a:r>
              <a:rPr lang="en-US" sz="1100"/>
              <a:t>1226 (1976).</a:t>
            </a:r>
          </a:p>
          <a:p>
            <a:pPr marL="609600" indent="-609600">
              <a:lnSpc>
                <a:spcPct val="80000"/>
              </a:lnSpc>
            </a:pPr>
            <a:r>
              <a:rPr lang="ru-RU" sz="1100"/>
              <a:t>17.</a:t>
            </a:r>
            <a:r>
              <a:rPr lang="en-US" sz="1100"/>
              <a:t>G. D.Westfall </a:t>
            </a:r>
            <a:r>
              <a:rPr lang="en-US" sz="1100" i="1"/>
              <a:t>et al., </a:t>
            </a:r>
            <a:r>
              <a:rPr lang="en-US" sz="1100"/>
              <a:t>Phys. Rev. Lett. </a:t>
            </a:r>
            <a:r>
              <a:rPr lang="en-US" sz="1100" b="1"/>
              <a:t>37, </a:t>
            </a:r>
            <a:r>
              <a:rPr lang="en-US" sz="1100"/>
              <a:t>1202 (1976).</a:t>
            </a:r>
          </a:p>
          <a:p>
            <a:pPr marL="609600" indent="-609600">
              <a:lnSpc>
                <a:spcPct val="80000"/>
              </a:lnSpc>
            </a:pPr>
            <a:r>
              <a:rPr lang="ru-RU" sz="1100"/>
              <a:t>18.</a:t>
            </a:r>
            <a:r>
              <a:rPr lang="en-US" sz="1100"/>
              <a:t>K.K. Gudima and V.D. Toneev, Sov. J. Nucl. Phys.</a:t>
            </a:r>
            <a:r>
              <a:rPr lang="en-US" sz="1100" b="1"/>
              <a:t> </a:t>
            </a:r>
            <a:r>
              <a:rPr lang="ru-RU" sz="1100" b="1"/>
              <a:t>42</a:t>
            </a:r>
            <a:r>
              <a:rPr lang="ru-RU" sz="1100"/>
              <a:t>, 409 (1985).</a:t>
            </a:r>
            <a:r>
              <a:rPr lang="en-US" sz="1100"/>
              <a:t>.</a:t>
            </a:r>
          </a:p>
          <a:p>
            <a:pPr marL="609600" indent="-609600">
              <a:lnSpc>
                <a:spcPct val="80000"/>
              </a:lnSpc>
            </a:pPr>
            <a:r>
              <a:rPr lang="ru-RU" sz="1100"/>
              <a:t>20.</a:t>
            </a:r>
            <a:r>
              <a:rPr lang="en-US" sz="1100"/>
              <a:t>B.M. Abramov </a:t>
            </a:r>
            <a:r>
              <a:rPr lang="en-US" sz="1100" i="1"/>
              <a:t>et al</a:t>
            </a:r>
            <a:r>
              <a:rPr lang="en-US" sz="1100"/>
              <a:t>., </a:t>
            </a:r>
            <a:r>
              <a:rPr lang="ru-RU" sz="1100"/>
              <a:t>Phys</a:t>
            </a:r>
            <a:r>
              <a:rPr lang="en-US" sz="1100"/>
              <a:t>. </a:t>
            </a:r>
            <a:r>
              <a:rPr lang="ru-RU" sz="1100"/>
              <a:t>Atom</a:t>
            </a:r>
            <a:r>
              <a:rPr lang="en-US" sz="1100"/>
              <a:t>. </a:t>
            </a:r>
            <a:r>
              <a:rPr lang="ru-RU" sz="1100"/>
              <a:t>Nucl</a:t>
            </a:r>
            <a:r>
              <a:rPr lang="en-US" sz="1100"/>
              <a:t>. </a:t>
            </a:r>
            <a:r>
              <a:rPr lang="en-US" sz="1100" b="1"/>
              <a:t>78,</a:t>
            </a:r>
            <a:r>
              <a:rPr lang="en-US" sz="1100"/>
              <a:t> 373 (2015).</a:t>
            </a:r>
          </a:p>
          <a:p>
            <a:pPr marL="609600" indent="-609600">
              <a:lnSpc>
                <a:spcPct val="80000"/>
              </a:lnSpc>
            </a:pPr>
            <a:r>
              <a:rPr lang="ru-RU" sz="1100"/>
              <a:t>21.</a:t>
            </a:r>
            <a:r>
              <a:rPr lang="en-US" sz="1100"/>
              <a:t>K. Urmossy, G.G. Barnafoldi, and T.S. Biro, Phys. Lett. </a:t>
            </a:r>
            <a:r>
              <a:rPr lang="en-US" sz="1100" b="1"/>
              <a:t>B718</a:t>
            </a:r>
            <a:r>
              <a:rPr lang="en-US" sz="1100"/>
              <a:t>, 125 (2012).</a:t>
            </a:r>
          </a:p>
          <a:p>
            <a:pPr marL="609600" indent="-609600">
              <a:lnSpc>
                <a:spcPct val="80000"/>
              </a:lnSpc>
            </a:pPr>
            <a:r>
              <a:rPr lang="ru-RU" sz="1100"/>
              <a:t>22.</a:t>
            </a:r>
            <a:r>
              <a:rPr lang="en-US" sz="1100"/>
              <a:t>C. Bignamini, F. Becattini, and F. Piccelini, arXiv:1204.2300v1(2012).</a:t>
            </a:r>
          </a:p>
          <a:p>
            <a:pPr marL="609600" indent="-609600">
              <a:lnSpc>
                <a:spcPct val="80000"/>
              </a:lnSpc>
            </a:pPr>
            <a:r>
              <a:rPr lang="ru-RU" sz="1100"/>
              <a:t>23.</a:t>
            </a:r>
            <a:r>
              <a:rPr lang="en-US" sz="1100"/>
              <a:t>C.Y. Wong and G. Wilk, Phys. Rev</a:t>
            </a:r>
            <a:r>
              <a:rPr lang="en-US" sz="1100" b="1"/>
              <a:t>. D87</a:t>
            </a:r>
            <a:r>
              <a:rPr lang="en-US" sz="1100"/>
              <a:t>, 114007 (2013).</a:t>
            </a:r>
          </a:p>
          <a:p>
            <a:pPr marL="609600" indent="-609600">
              <a:lnSpc>
                <a:spcPct val="80000"/>
              </a:lnSpc>
            </a:pPr>
            <a:r>
              <a:rPr lang="ru-RU" sz="1100"/>
              <a:t>24.</a:t>
            </a:r>
            <a:r>
              <a:rPr lang="en-US" sz="1100"/>
              <a:t>A.S. Goldhaber, Phys. Lett. </a:t>
            </a:r>
            <a:r>
              <a:rPr lang="en-US" sz="1100" b="1"/>
              <a:t>B53</a:t>
            </a:r>
            <a:r>
              <a:rPr lang="en-US" sz="1100"/>
              <a:t>, 306 (1974).</a:t>
            </a:r>
          </a:p>
          <a:p>
            <a:pPr marL="609600" indent="-609600">
              <a:lnSpc>
                <a:spcPct val="80000"/>
              </a:lnSpc>
            </a:pPr>
            <a:r>
              <a:rPr lang="ru-RU" sz="1100"/>
              <a:t>25.</a:t>
            </a:r>
            <a:r>
              <a:rPr lang="en-US" sz="1100"/>
              <a:t>H. Feshbah and K. Huang, Phys.Lett. </a:t>
            </a:r>
            <a:r>
              <a:rPr lang="en-US" sz="1100" b="1"/>
              <a:t>B47</a:t>
            </a:r>
            <a:r>
              <a:rPr lang="en-US" sz="1100"/>
              <a:t>, 300 (1973)..</a:t>
            </a:r>
          </a:p>
          <a:p>
            <a:pPr marL="609600" indent="-609600">
              <a:lnSpc>
                <a:spcPct val="80000"/>
              </a:lnSpc>
            </a:pPr>
            <a:r>
              <a:rPr lang="ru-RU" sz="1100"/>
              <a:t>26.</a:t>
            </a:r>
            <a:r>
              <a:rPr lang="en-US" sz="1100"/>
              <a:t>G. Bertsch, Z. Phys., </a:t>
            </a:r>
            <a:r>
              <a:rPr lang="en-US" sz="1100" b="1"/>
              <a:t>A289</a:t>
            </a:r>
            <a:r>
              <a:rPr lang="en-US" sz="1100"/>
              <a:t>, 103 (1978).</a:t>
            </a:r>
          </a:p>
          <a:p>
            <a:pPr marL="609600" indent="-609600">
              <a:lnSpc>
                <a:spcPct val="80000"/>
              </a:lnSpc>
            </a:pPr>
            <a:r>
              <a:rPr lang="ru-RU" sz="1100"/>
              <a:t>27.</a:t>
            </a:r>
            <a:r>
              <a:rPr lang="en-US" sz="1100"/>
              <a:t>V.M. Kolomietz and H.H.K. Tang, Physica Scripta. </a:t>
            </a:r>
            <a:r>
              <a:rPr lang="en-US" sz="1100" b="1"/>
              <a:t>24</a:t>
            </a:r>
            <a:r>
              <a:rPr lang="en-US" sz="1100"/>
              <a:t>, 915 (1981).</a:t>
            </a:r>
            <a:endParaRPr lang="ru-RU" sz="1100"/>
          </a:p>
          <a:p>
            <a:pPr marL="609600" indent="-609600">
              <a:lnSpc>
                <a:spcPct val="80000"/>
              </a:lnSpc>
            </a:pPr>
            <a:r>
              <a:rPr lang="ru-RU" sz="1100"/>
              <a:t>28.С</a:t>
            </a:r>
            <a:r>
              <a:rPr lang="en-US" sz="1100"/>
              <a:t>.Y. Wong and J.A. McDonald, Phys. Rev. </a:t>
            </a:r>
            <a:r>
              <a:rPr lang="en-US" sz="1100" b="1"/>
              <a:t>C16</a:t>
            </a:r>
            <a:r>
              <a:rPr lang="en-US" sz="1100"/>
              <a:t>, 1196 (1977).</a:t>
            </a:r>
          </a:p>
          <a:p>
            <a:pPr marL="609600" indent="-609600">
              <a:lnSpc>
                <a:spcPct val="80000"/>
              </a:lnSpc>
            </a:pPr>
            <a:r>
              <a:rPr lang="ru-RU" sz="1100"/>
              <a:t>29.</a:t>
            </a:r>
            <a:r>
              <a:rPr lang="en-US" sz="1100"/>
              <a:t>K. Huang, </a:t>
            </a:r>
            <a:r>
              <a:rPr lang="en-US" sz="1100" i="1"/>
              <a:t>Statistical Mechanics</a:t>
            </a:r>
            <a:r>
              <a:rPr lang="en-US" sz="1100"/>
              <a:t> (Wiley, New York, 1987).</a:t>
            </a:r>
          </a:p>
          <a:p>
            <a:pPr marL="609600" indent="-609600">
              <a:lnSpc>
                <a:spcPct val="80000"/>
              </a:lnSpc>
            </a:pPr>
            <a:r>
              <a:rPr lang="ru-RU" sz="1100"/>
              <a:t>30.</a:t>
            </a:r>
            <a:r>
              <a:rPr lang="en-US" sz="1100"/>
              <a:t>L. D. Landau and E. M. Lifshitz, </a:t>
            </a:r>
            <a:r>
              <a:rPr lang="en-US" sz="1100" i="1"/>
              <a:t>Course of Theoretical Physics, </a:t>
            </a:r>
            <a:r>
              <a:rPr lang="en-US" sz="1100"/>
              <a:t>Vol. 5:</a:t>
            </a:r>
            <a:r>
              <a:rPr lang="en-US" sz="1100" i="1"/>
              <a:t> Statistical Physics </a:t>
            </a:r>
            <a:r>
              <a:rPr lang="en-US" sz="1100"/>
              <a:t>(Pergamon,</a:t>
            </a:r>
            <a:r>
              <a:rPr lang="en-US" sz="1100" i="1"/>
              <a:t> </a:t>
            </a:r>
            <a:r>
              <a:rPr lang="en-US" sz="1100"/>
              <a:t>Oxford, 1980; Nauka,</a:t>
            </a:r>
            <a:endParaRPr lang="ru-RU" sz="1100"/>
          </a:p>
          <a:p>
            <a:pPr marL="609600" indent="-609600">
              <a:lnSpc>
                <a:spcPct val="80000"/>
              </a:lnSpc>
            </a:pPr>
            <a:r>
              <a:rPr lang="ru-RU" sz="1100"/>
              <a:t>    </a:t>
            </a:r>
            <a:r>
              <a:rPr lang="en-US" sz="1100"/>
              <a:t> Moscow, 1976).</a:t>
            </a:r>
          </a:p>
          <a:p>
            <a:pPr marL="609600" indent="-609600">
              <a:lnSpc>
                <a:spcPct val="80000"/>
              </a:lnSpc>
            </a:pPr>
            <a:r>
              <a:rPr lang="ru-RU" sz="1100"/>
              <a:t>31.</a:t>
            </a:r>
            <a:r>
              <a:rPr lang="en-US" sz="1100"/>
              <a:t> A. I. Anselm, Fundamentals of Statistical Physics and Thermodynamics (Nauka, Moscow, 1973) [in Russian].</a:t>
            </a:r>
          </a:p>
          <a:p>
            <a:pPr marL="609600" indent="-609600">
              <a:lnSpc>
                <a:spcPct val="80000"/>
              </a:lnSpc>
            </a:pPr>
            <a:r>
              <a:rPr lang="ru-RU" sz="1100"/>
              <a:t>32.</a:t>
            </a:r>
            <a:r>
              <a:rPr lang="en-US" sz="1100"/>
              <a:t>A.V. Dementev and N.M. Sobolevsky, Nucl. Tracks Radiat. Meas. </a:t>
            </a:r>
            <a:r>
              <a:rPr lang="en-US" sz="1100" b="1"/>
              <a:t>30,</a:t>
            </a:r>
            <a:r>
              <a:rPr lang="en-US" sz="1100"/>
              <a:t> 553 (1999).</a:t>
            </a:r>
          </a:p>
          <a:p>
            <a:pPr marL="609600" indent="-609600">
              <a:lnSpc>
                <a:spcPct val="80000"/>
              </a:lnSpc>
            </a:pPr>
            <a:r>
              <a:rPr lang="ru-RU" sz="1100"/>
              <a:t>33.</a:t>
            </a:r>
            <a:r>
              <a:rPr lang="en-US" sz="1100"/>
              <a:t>S.G. Mashnik</a:t>
            </a:r>
            <a:r>
              <a:rPr lang="en-US" sz="1100" i="1"/>
              <a:t> et al.,</a:t>
            </a:r>
            <a:r>
              <a:rPr lang="en-US" sz="1100"/>
              <a:t> LA-UR-08-2931(Los Alamos 2008); arXiv.0805.0751[nucl-th].</a:t>
            </a:r>
          </a:p>
          <a:p>
            <a:pPr marL="609600" indent="-609600">
              <a:lnSpc>
                <a:spcPct val="80000"/>
              </a:lnSpc>
            </a:pPr>
            <a:r>
              <a:rPr lang="ru-RU" sz="1100"/>
              <a:t>34.</a:t>
            </a:r>
            <a:r>
              <a:rPr lang="en-US" sz="1100"/>
              <a:t>T. Koi. </a:t>
            </a:r>
            <a:r>
              <a:rPr lang="en-US" sz="1100" i="1"/>
              <a:t>et al.,</a:t>
            </a:r>
            <a:r>
              <a:rPr lang="en-US" sz="1100"/>
              <a:t> AIP Conf. Proc</a:t>
            </a:r>
            <a:r>
              <a:rPr lang="en-US" sz="1100" b="1"/>
              <a:t>. 896,</a:t>
            </a:r>
            <a:r>
              <a:rPr lang="en-US" sz="1100"/>
              <a:t> </a:t>
            </a:r>
            <a:r>
              <a:rPr lang="en-US" sz="1100" b="1"/>
              <a:t> </a:t>
            </a:r>
            <a:r>
              <a:rPr lang="en-US" sz="1100"/>
              <a:t>21 (2007).</a:t>
            </a:r>
          </a:p>
          <a:p>
            <a:pPr marL="609600" indent="-609600">
              <a:lnSpc>
                <a:spcPct val="80000"/>
              </a:lnSpc>
            </a:pPr>
            <a:r>
              <a:rPr lang="ru-RU" sz="1100"/>
              <a:t>35.</a:t>
            </a:r>
            <a:r>
              <a:rPr lang="en-US" sz="1100"/>
              <a:t> M.A. Braun and V.V. Vechernin, [Sov. J. Nucl. Phys</a:t>
            </a:r>
            <a:r>
              <a:rPr lang="ru-RU" sz="1100"/>
              <a:t>. </a:t>
            </a:r>
            <a:r>
              <a:rPr lang="ru-RU" sz="1100" b="1"/>
              <a:t>43,</a:t>
            </a:r>
            <a:r>
              <a:rPr lang="ru-RU" sz="1100"/>
              <a:t> 1016 (1986).</a:t>
            </a:r>
          </a:p>
        </p:txBody>
      </p:sp>
      <p:graphicFrame>
        <p:nvGraphicFramePr>
          <p:cNvPr id="17420" name="Object 12"/>
          <p:cNvGraphicFramePr>
            <a:graphicFrameLocks noChangeAspect="1"/>
          </p:cNvGraphicFramePr>
          <p:nvPr/>
        </p:nvGraphicFramePr>
        <p:xfrm>
          <a:off x="3067050" y="898525"/>
          <a:ext cx="114300" cy="177800"/>
        </p:xfrm>
        <a:graphic>
          <a:graphicData uri="http://schemas.openxmlformats.org/presentationml/2006/ole">
            <mc:AlternateContent xmlns:mc="http://schemas.openxmlformats.org/markup-compatibility/2006">
              <mc:Choice xmlns:v="urn:schemas-microsoft-com:vml" Requires="v">
                <p:oleObj spid="_x0000_s17430" name="Equation" r:id="rId3" imgW="2743200" imgH="4267200" progId="Equation.DSMT4">
                  <p:embed/>
                </p:oleObj>
              </mc:Choice>
              <mc:Fallback>
                <p:oleObj name="Equation" r:id="rId3" imgW="2743200" imgH="42672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8985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a:xfrm>
            <a:off x="3124200" y="6453188"/>
            <a:ext cx="2895600" cy="365125"/>
          </a:xfrm>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526E822E-BAC0-4B9C-8466-3439BCB35FB4}" type="slidenum">
              <a:rPr lang="ru-RU" smtClean="0"/>
              <a:pPr>
                <a:defRPr/>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914400" y="2286000"/>
            <a:ext cx="8229600" cy="1143000"/>
          </a:xfrm>
        </p:spPr>
        <p:txBody>
          <a:bodyPr/>
          <a:lstStyle/>
          <a:p>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r>
              <a:rPr lang="en-US" sz="4000" u="sng">
                <a:solidFill>
                  <a:srgbClr val="FF0066"/>
                </a:solidFill>
                <a:latin typeface="Algerian" pitchFamily="82" charset="0"/>
              </a:rPr>
              <a:t>THANK YOU</a:t>
            </a:r>
            <a:r>
              <a:rPr lang="en-US" sz="4000">
                <a:solidFill>
                  <a:srgbClr val="FF0066"/>
                </a:solidFill>
                <a:latin typeface="Algerian" pitchFamily="82" charset="0"/>
              </a:rPr>
              <a:t> !</a:t>
            </a:r>
            <a:br>
              <a:rPr lang="en-US" sz="4000">
                <a:solidFill>
                  <a:srgbClr val="FF0066"/>
                </a:solidFill>
                <a:latin typeface="Algerian" pitchFamily="82" charset="0"/>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endParaRPr lang="ru-RU" sz="4000">
              <a:solidFill>
                <a:srgbClr val="FF0066"/>
              </a:solidFill>
            </a:endParaRPr>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6434DC82-294A-46CA-8B9D-A00B9923C158}" type="slidenum">
              <a:rPr lang="ru-RU" smtClean="0"/>
              <a:pPr>
                <a:defRPr/>
              </a:pPr>
              <a:t>27</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Rectangle 2"/>
          <p:cNvSpPr>
            <a:spLocks noGrp="1"/>
          </p:cNvSpPr>
          <p:nvPr>
            <p:ph type="title"/>
          </p:nvPr>
        </p:nvSpPr>
        <p:spPr>
          <a:xfrm>
            <a:off x="468313" y="549275"/>
            <a:ext cx="8229600" cy="1143000"/>
          </a:xfrm>
        </p:spPr>
        <p:txBody>
          <a:bodyPr/>
          <a:lstStyle/>
          <a:p>
            <a:r>
              <a:rPr lang="en-US" sz="3200" dirty="0">
                <a:solidFill>
                  <a:schemeClr val="hlink"/>
                </a:solidFill>
                <a:latin typeface="Monotype Corsiva" pitchFamily="66" charset="0"/>
              </a:rPr>
              <a:t>The </a:t>
            </a:r>
            <a:r>
              <a:rPr lang="ru-RU" sz="3200" dirty="0" err="1">
                <a:solidFill>
                  <a:schemeClr val="hlink"/>
                </a:solidFill>
                <a:latin typeface="Monotype Corsiva" pitchFamily="66" charset="0"/>
              </a:rPr>
              <a:t>Schrödinger</a:t>
            </a:r>
            <a:r>
              <a:rPr lang="ru-RU" sz="3200" dirty="0">
                <a:solidFill>
                  <a:schemeClr val="hlink"/>
                </a:solidFill>
                <a:latin typeface="Monotype Corsiva" pitchFamily="66" charset="0"/>
              </a:rPr>
              <a:t> </a:t>
            </a:r>
            <a:r>
              <a:rPr lang="ru-RU" sz="3200" dirty="0" err="1">
                <a:solidFill>
                  <a:schemeClr val="hlink"/>
                </a:solidFill>
                <a:latin typeface="Monotype Corsiva" pitchFamily="66" charset="0"/>
              </a:rPr>
              <a:t>equation</a:t>
            </a:r>
            <a:r>
              <a:rPr lang="ru-RU" sz="3200" dirty="0">
                <a:solidFill>
                  <a:schemeClr val="hlink"/>
                </a:solidFill>
                <a:latin typeface="Monotype Corsiva" pitchFamily="66" charset="0"/>
              </a:rPr>
              <a:t> </a:t>
            </a:r>
            <a:r>
              <a:rPr lang="ru-RU" sz="3200" dirty="0" err="1">
                <a:solidFill>
                  <a:schemeClr val="hlink"/>
                </a:solidFill>
                <a:latin typeface="Monotype Corsiva" pitchFamily="66" charset="0"/>
              </a:rPr>
              <a:t>and</a:t>
            </a:r>
            <a:r>
              <a:rPr lang="ru-RU" sz="3200" dirty="0">
                <a:solidFill>
                  <a:schemeClr val="hlink"/>
                </a:solidFill>
                <a:latin typeface="Monotype Corsiva" pitchFamily="66" charset="0"/>
              </a:rPr>
              <a:t> </a:t>
            </a:r>
            <a:r>
              <a:rPr lang="ru-RU" sz="3200" dirty="0" err="1">
                <a:solidFill>
                  <a:schemeClr val="hlink"/>
                </a:solidFill>
                <a:latin typeface="Monotype Corsiva" pitchFamily="66" charset="0"/>
              </a:rPr>
              <a:t>Hydrodynamics</a:t>
            </a:r>
            <a:r>
              <a:rPr lang="en-US" dirty="0"/>
              <a:t> </a:t>
            </a:r>
            <a:endParaRPr lang="ru-RU" dirty="0"/>
          </a:p>
        </p:txBody>
      </p:sp>
      <p:sp>
        <p:nvSpPr>
          <p:cNvPr id="1093" name="Rectangle 3"/>
          <p:cNvSpPr>
            <a:spLocks noGrp="1"/>
          </p:cNvSpPr>
          <p:nvPr>
            <p:ph type="body" idx="1"/>
          </p:nvPr>
        </p:nvSpPr>
        <p:spPr>
          <a:xfrm>
            <a:off x="684213" y="4724400"/>
            <a:ext cx="7632700" cy="2133600"/>
          </a:xfrm>
        </p:spPr>
        <p:txBody>
          <a:bodyPr/>
          <a:lstStyle/>
          <a:p>
            <a:pPr>
              <a:buFont typeface="Wingdings" pitchFamily="2" charset="2"/>
              <a:buChar char="ü"/>
            </a:pPr>
            <a:r>
              <a:rPr lang="ru-RU" sz="2800">
                <a:solidFill>
                  <a:schemeClr val="hlink"/>
                </a:solidFill>
                <a:latin typeface="Monotype Corsiva" pitchFamily="66" charset="0"/>
              </a:rPr>
              <a:t>To take into account dissipation in the process of collisions of complex systems, in addition to equations (2)-(3), a dissipative function related to the temperature of the system should be introduced into these equations</a:t>
            </a:r>
            <a:r>
              <a:rPr lang="ru-RU" sz="2800"/>
              <a:t> </a:t>
            </a:r>
          </a:p>
        </p:txBody>
      </p:sp>
      <p:sp>
        <p:nvSpPr>
          <p:cNvPr id="10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6" name="Object 62"/>
          <p:cNvGraphicFramePr>
            <a:graphicFrameLocks noChangeAspect="1"/>
          </p:cNvGraphicFramePr>
          <p:nvPr/>
        </p:nvGraphicFramePr>
        <p:xfrm>
          <a:off x="1331913" y="1341438"/>
          <a:ext cx="2824162" cy="787400"/>
        </p:xfrm>
        <a:graphic>
          <a:graphicData uri="http://schemas.openxmlformats.org/presentationml/2006/ole">
            <mc:AlternateContent xmlns:mc="http://schemas.openxmlformats.org/markup-compatibility/2006">
              <mc:Choice xmlns:v="urn:schemas-microsoft-com:vml" Requires="v">
                <p:oleObj spid="_x0000_s1146" name="Equation" r:id="rId3" imgW="41757600" imgH="11582400" progId="Equation.DSMT4">
                  <p:embed/>
                </p:oleObj>
              </mc:Choice>
              <mc:Fallback>
                <p:oleObj name="Equation" r:id="rId3" imgW="41757600" imgH="115824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41438"/>
                        <a:ext cx="28241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7" name="Object 63"/>
          <p:cNvGraphicFramePr>
            <a:graphicFrameLocks noChangeAspect="1"/>
          </p:cNvGraphicFramePr>
          <p:nvPr/>
        </p:nvGraphicFramePr>
        <p:xfrm>
          <a:off x="1619250" y="2276475"/>
          <a:ext cx="1584325" cy="738188"/>
        </p:xfrm>
        <a:graphic>
          <a:graphicData uri="http://schemas.openxmlformats.org/presentationml/2006/ole">
            <mc:AlternateContent xmlns:mc="http://schemas.openxmlformats.org/markup-compatibility/2006">
              <mc:Choice xmlns:v="urn:schemas-microsoft-com:vml" Requires="v">
                <p:oleObj spid="_x0000_s1147" name="Equation" r:id="rId5" imgW="23469600" imgH="10972800" progId="Equation.DSMT4">
                  <p:embed/>
                </p:oleObj>
              </mc:Choice>
              <mc:Fallback>
                <p:oleObj name="Equation" r:id="rId5" imgW="23469600" imgH="109728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276475"/>
                        <a:ext cx="15843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 name="Rectangle 8"/>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8" name="Object 64"/>
          <p:cNvGraphicFramePr>
            <a:graphicFrameLocks noChangeAspect="1"/>
          </p:cNvGraphicFramePr>
          <p:nvPr/>
        </p:nvGraphicFramePr>
        <p:xfrm>
          <a:off x="1547813" y="3141663"/>
          <a:ext cx="4648200" cy="831850"/>
        </p:xfrm>
        <a:graphic>
          <a:graphicData uri="http://schemas.openxmlformats.org/presentationml/2006/ole">
            <mc:AlternateContent xmlns:mc="http://schemas.openxmlformats.org/markup-compatibility/2006">
              <mc:Choice xmlns:v="urn:schemas-microsoft-com:vml" Requires="v">
                <p:oleObj spid="_x0000_s1148" name="Equation" r:id="rId7" imgW="80467200" imgH="14325600" progId="Equation.DSMT4">
                  <p:embed/>
                </p:oleObj>
              </mc:Choice>
              <mc:Fallback>
                <p:oleObj name="Equation" r:id="rId7" imgW="80467200" imgH="143256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141663"/>
                        <a:ext cx="46482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7" name="Rectangle 1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9" name="Object 65"/>
          <p:cNvGraphicFramePr>
            <a:graphicFrameLocks noChangeAspect="1"/>
          </p:cNvGraphicFramePr>
          <p:nvPr/>
        </p:nvGraphicFramePr>
        <p:xfrm>
          <a:off x="1619250" y="4076700"/>
          <a:ext cx="711200" cy="382588"/>
        </p:xfrm>
        <a:graphic>
          <a:graphicData uri="http://schemas.openxmlformats.org/presentationml/2006/ole">
            <mc:AlternateContent xmlns:mc="http://schemas.openxmlformats.org/markup-compatibility/2006">
              <mc:Choice xmlns:v="urn:schemas-microsoft-com:vml" Requires="v">
                <p:oleObj spid="_x0000_s1149" name="Equation" r:id="rId9" imgW="11887200" imgH="6400800" progId="Equation.DSMT4">
                  <p:embed/>
                </p:oleObj>
              </mc:Choice>
              <mc:Fallback>
                <p:oleObj name="Equation" r:id="rId9" imgW="11887200" imgH="64008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4076700"/>
                        <a:ext cx="71120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8" name="Rectangle 1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90" name="Object 66"/>
          <p:cNvGraphicFramePr>
            <a:graphicFrameLocks noChangeAspect="1"/>
          </p:cNvGraphicFramePr>
          <p:nvPr/>
        </p:nvGraphicFramePr>
        <p:xfrm>
          <a:off x="2843213" y="4076700"/>
          <a:ext cx="820737" cy="352425"/>
        </p:xfrm>
        <a:graphic>
          <a:graphicData uri="http://schemas.openxmlformats.org/presentationml/2006/ole">
            <mc:AlternateContent xmlns:mc="http://schemas.openxmlformats.org/markup-compatibility/2006">
              <mc:Choice xmlns:v="urn:schemas-microsoft-com:vml" Requires="v">
                <p:oleObj spid="_x0000_s1150" name="Equation" r:id="rId11" imgW="12801600" imgH="5486400" progId="Equation.DSMT4">
                  <p:embed/>
                </p:oleObj>
              </mc:Choice>
              <mc:Fallback>
                <p:oleObj name="Equation" r:id="rId11" imgW="12801600" imgH="54864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213" y="4076700"/>
                        <a:ext cx="82073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9"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91" name="Object 67"/>
          <p:cNvGraphicFramePr>
            <a:graphicFrameLocks noChangeAspect="1"/>
          </p:cNvGraphicFramePr>
          <p:nvPr/>
        </p:nvGraphicFramePr>
        <p:xfrm>
          <a:off x="4572000" y="1557338"/>
          <a:ext cx="2663825" cy="444500"/>
        </p:xfrm>
        <a:graphic>
          <a:graphicData uri="http://schemas.openxmlformats.org/presentationml/2006/ole">
            <mc:AlternateContent xmlns:mc="http://schemas.openxmlformats.org/markup-compatibility/2006">
              <mc:Choice xmlns:v="urn:schemas-microsoft-com:vml" Requires="v">
                <p:oleObj spid="_x0000_s1151" name="Equation" r:id="rId13" imgW="32918400" imgH="5486400" progId="Equation.DSMT4">
                  <p:embed/>
                </p:oleObj>
              </mc:Choice>
              <mc:Fallback>
                <p:oleObj name="Equation" r:id="rId13" imgW="32918400" imgH="54864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1557338"/>
                        <a:ext cx="26638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0" name="Rectangle 25"/>
          <p:cNvSpPr>
            <a:spLocks noChangeArrowheads="1"/>
          </p:cNvSpPr>
          <p:nvPr/>
        </p:nvSpPr>
        <p:spPr bwMode="auto">
          <a:xfrm>
            <a:off x="755650" y="260350"/>
            <a:ext cx="8135938" cy="641350"/>
          </a:xfrm>
          <a:prstGeom prst="rect">
            <a:avLst/>
          </a:prstGeom>
          <a:noFill/>
          <a:ln w="9525">
            <a:noFill/>
            <a:miter lim="800000"/>
            <a:headEnd/>
            <a:tailEnd/>
          </a:ln>
        </p:spPr>
        <p:txBody>
          <a:bodyPr>
            <a:spAutoFit/>
          </a:bodyPr>
          <a:lstStyle/>
          <a:p>
            <a:r>
              <a:rPr lang="ru-RU" i="1" dirty="0">
                <a:solidFill>
                  <a:schemeClr val="folHlink"/>
                </a:solidFill>
              </a:rPr>
              <a:t>"… </a:t>
            </a:r>
            <a:r>
              <a:rPr lang="ru-RU" i="1" dirty="0">
                <a:solidFill>
                  <a:srgbClr val="FF0000"/>
                </a:solidFill>
              </a:rPr>
              <a:t>важно сконцентрировать имеющиеся ресурсы на основных  прорывных направлениях..."  В.В. Путин</a:t>
            </a:r>
            <a:r>
              <a:rPr lang="ru-RU" dirty="0">
                <a:solidFill>
                  <a:schemeClr val="folHlink"/>
                </a:solidFill>
              </a:rPr>
              <a:t>.</a:t>
            </a:r>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0A8AD38E-877E-4B3B-93DF-F3170A77D0C9}" type="slidenum">
              <a:rPr lang="ru-RU" smtClean="0"/>
              <a:pPr>
                <a:defRPr/>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8FAA343-AD85-4342-AC5E-DA0264D39494}"/>
              </a:ext>
            </a:extLst>
          </p:cNvPr>
          <p:cNvSpPr>
            <a:spLocks noGrp="1"/>
          </p:cNvSpPr>
          <p:nvPr>
            <p:ph type="body" idx="1"/>
          </p:nvPr>
        </p:nvSpPr>
        <p:spPr>
          <a:xfrm>
            <a:off x="1185900" y="6665138"/>
            <a:ext cx="7772400" cy="8241510"/>
          </a:xfrm>
        </p:spPr>
        <p:txBody>
          <a:bodyPr/>
          <a:lstStyle/>
          <a:p>
            <a:endParaRPr lang="ru-RU" dirty="0"/>
          </a:p>
        </p:txBody>
      </p:sp>
      <p:sp>
        <p:nvSpPr>
          <p:cNvPr id="4" name="Нижний колонтитул 3">
            <a:extLst>
              <a:ext uri="{FF2B5EF4-FFF2-40B4-BE49-F238E27FC236}">
                <a16:creationId xmlns:a16="http://schemas.microsoft.com/office/drawing/2014/main" id="{B01D85AF-031B-4BE9-9EEF-724F0D9B9638}"/>
              </a:ext>
            </a:extLst>
          </p:cNvPr>
          <p:cNvSpPr>
            <a:spLocks noGrp="1"/>
          </p:cNvSpPr>
          <p:nvPr>
            <p:ph type="ftr" sz="quarter" idx="11"/>
          </p:nvPr>
        </p:nvSpPr>
        <p:spPr/>
        <p:txBody>
          <a:bodyPr/>
          <a:lstStyle/>
          <a:p>
            <a:pPr>
              <a:defRPr/>
            </a:pPr>
            <a:r>
              <a:rPr lang="en-US"/>
              <a:t>25 Baldin Seminar</a:t>
            </a:r>
            <a:endParaRPr lang="ru-RU"/>
          </a:p>
        </p:txBody>
      </p:sp>
      <p:sp>
        <p:nvSpPr>
          <p:cNvPr id="5" name="Номер слайда 4">
            <a:extLst>
              <a:ext uri="{FF2B5EF4-FFF2-40B4-BE49-F238E27FC236}">
                <a16:creationId xmlns:a16="http://schemas.microsoft.com/office/drawing/2014/main" id="{50AAF1DB-E93B-4754-A464-B4A268F9088A}"/>
              </a:ext>
            </a:extLst>
          </p:cNvPr>
          <p:cNvSpPr>
            <a:spLocks noGrp="1"/>
          </p:cNvSpPr>
          <p:nvPr>
            <p:ph type="sldNum" sz="quarter" idx="12"/>
          </p:nvPr>
        </p:nvSpPr>
        <p:spPr/>
        <p:txBody>
          <a:bodyPr/>
          <a:lstStyle/>
          <a:p>
            <a:pPr>
              <a:defRPr/>
            </a:pPr>
            <a:fld id="{F385582C-7370-4641-87C2-D0520A793930}" type="slidenum">
              <a:rPr lang="ru-RU" smtClean="0"/>
              <a:pPr>
                <a:defRPr/>
              </a:pPr>
              <a:t>4</a:t>
            </a:fld>
            <a:endParaRPr lang="ru-RU"/>
          </a:p>
        </p:txBody>
      </p:sp>
      <p:sp>
        <p:nvSpPr>
          <p:cNvPr id="6" name="Rectangle 2">
            <a:extLst>
              <a:ext uri="{FF2B5EF4-FFF2-40B4-BE49-F238E27FC236}">
                <a16:creationId xmlns:a16="http://schemas.microsoft.com/office/drawing/2014/main" id="{2AA5163F-45F7-45AF-87B8-4E760C5B0B3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a:extLst>
              <a:ext uri="{FF2B5EF4-FFF2-40B4-BE49-F238E27FC236}">
                <a16:creationId xmlns:a16="http://schemas.microsoft.com/office/drawing/2014/main" id="{BDA5C151-486F-418F-93DC-D81AED77FB1F}"/>
              </a:ext>
            </a:extLst>
          </p:cNvPr>
          <p:cNvGraphicFramePr>
            <a:graphicFrameLocks noChangeAspect="1"/>
          </p:cNvGraphicFramePr>
          <p:nvPr>
            <p:extLst>
              <p:ext uri="{D42A27DB-BD31-4B8C-83A1-F6EECF244321}">
                <p14:modId xmlns:p14="http://schemas.microsoft.com/office/powerpoint/2010/main" val="1548334348"/>
              </p:ext>
            </p:extLst>
          </p:nvPr>
        </p:nvGraphicFramePr>
        <p:xfrm>
          <a:off x="2105893" y="908720"/>
          <a:ext cx="4431633" cy="1008112"/>
        </p:xfrm>
        <a:graphic>
          <a:graphicData uri="http://schemas.openxmlformats.org/presentationml/2006/ole">
            <mc:AlternateContent xmlns:mc="http://schemas.openxmlformats.org/markup-compatibility/2006">
              <mc:Choice xmlns:v="urn:schemas-microsoft-com:vml" Requires="v">
                <p:oleObj spid="_x0000_s18491" name="Equation" r:id="rId4" imgW="2082800" imgH="469900" progId="Equation.DSMT4">
                  <p:embed/>
                </p:oleObj>
              </mc:Choice>
              <mc:Fallback>
                <p:oleObj name="Equation" r:id="rId4" imgW="2082800" imgH="469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893" y="908720"/>
                        <a:ext cx="4431633" cy="1008112"/>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309B807E-EEC3-4C54-B684-EBB8EDEA8D27}"/>
              </a:ext>
            </a:extLst>
          </p:cNvPr>
          <p:cNvSpPr>
            <a:spLocks noChangeArrowheads="1"/>
          </p:cNvSpPr>
          <p:nvPr/>
        </p:nvSpPr>
        <p:spPr bwMode="auto">
          <a:xfrm>
            <a:off x="457467" y="21328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id="{72F11765-AE6E-47C0-9A4F-7174D118CD18}"/>
              </a:ext>
            </a:extLst>
          </p:cNvPr>
          <p:cNvGraphicFramePr>
            <a:graphicFrameLocks noChangeAspect="1"/>
          </p:cNvGraphicFramePr>
          <p:nvPr>
            <p:extLst>
              <p:ext uri="{D42A27DB-BD31-4B8C-83A1-F6EECF244321}">
                <p14:modId xmlns:p14="http://schemas.microsoft.com/office/powerpoint/2010/main" val="818477666"/>
              </p:ext>
            </p:extLst>
          </p:nvPr>
        </p:nvGraphicFramePr>
        <p:xfrm>
          <a:off x="2490557" y="2059455"/>
          <a:ext cx="2982523" cy="1008107"/>
        </p:xfrm>
        <a:graphic>
          <a:graphicData uri="http://schemas.openxmlformats.org/presentationml/2006/ole">
            <mc:AlternateContent xmlns:mc="http://schemas.openxmlformats.org/markup-compatibility/2006">
              <mc:Choice xmlns:v="urn:schemas-microsoft-com:vml" Requires="v">
                <p:oleObj spid="_x0000_s18492" name="Equation" r:id="rId6" imgW="1981200" imgH="495300" progId="Equation.DSMT4">
                  <p:embed/>
                </p:oleObj>
              </mc:Choice>
              <mc:Fallback>
                <p:oleObj name="Equation" r:id="rId6" imgW="1981200" imgH="495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0557" y="2059455"/>
                        <a:ext cx="2982523" cy="1008107"/>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EB96DC87-EE06-407C-A624-9AF4C14EC8E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id="{CD479E8E-3AA8-4300-86F2-ED13B6013D83}"/>
              </a:ext>
            </a:extLst>
          </p:cNvPr>
          <p:cNvGraphicFramePr>
            <a:graphicFrameLocks noChangeAspect="1"/>
          </p:cNvGraphicFramePr>
          <p:nvPr>
            <p:extLst>
              <p:ext uri="{D42A27DB-BD31-4B8C-83A1-F6EECF244321}">
                <p14:modId xmlns:p14="http://schemas.microsoft.com/office/powerpoint/2010/main" val="2767254136"/>
              </p:ext>
            </p:extLst>
          </p:nvPr>
        </p:nvGraphicFramePr>
        <p:xfrm>
          <a:off x="856455" y="3205610"/>
          <a:ext cx="3080021" cy="922233"/>
        </p:xfrm>
        <a:graphic>
          <a:graphicData uri="http://schemas.openxmlformats.org/presentationml/2006/ole">
            <mc:AlternateContent xmlns:mc="http://schemas.openxmlformats.org/markup-compatibility/2006">
              <mc:Choice xmlns:v="urn:schemas-microsoft-com:vml" Requires="v">
                <p:oleObj spid="_x0000_s18493" name="Equation" r:id="rId8" imgW="1651000" imgH="495300" progId="Equation.DSMT4">
                  <p:embed/>
                </p:oleObj>
              </mc:Choice>
              <mc:Fallback>
                <p:oleObj name="Equation" r:id="rId8" imgW="1651000" imgH="4953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455" y="3205610"/>
                        <a:ext cx="3080021" cy="922233"/>
                      </a:xfrm>
                      <a:prstGeom prst="rect">
                        <a:avLst/>
                      </a:prstGeom>
                      <a:noFill/>
                    </p:spPr>
                  </p:pic>
                </p:oleObj>
              </mc:Fallback>
            </mc:AlternateContent>
          </a:graphicData>
        </a:graphic>
      </p:graphicFrame>
      <p:sp>
        <p:nvSpPr>
          <p:cNvPr id="14" name="Rectangle 10">
            <a:extLst>
              <a:ext uri="{FF2B5EF4-FFF2-40B4-BE49-F238E27FC236}">
                <a16:creationId xmlns:a16="http://schemas.microsoft.com/office/drawing/2014/main" id="{067ADBE0-462D-4460-823B-38F000FF95DD}"/>
              </a:ext>
            </a:extLst>
          </p:cNvPr>
          <p:cNvSpPr>
            <a:spLocks noChangeArrowheads="1"/>
          </p:cNvSpPr>
          <p:nvPr/>
        </p:nvSpPr>
        <p:spPr bwMode="auto">
          <a:xfrm>
            <a:off x="12679558" y="3372075"/>
            <a:ext cx="2087598" cy="11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5" name="Объект 14">
            <a:extLst>
              <a:ext uri="{FF2B5EF4-FFF2-40B4-BE49-F238E27FC236}">
                <a16:creationId xmlns:a16="http://schemas.microsoft.com/office/drawing/2014/main" id="{A3A95AE4-3905-45CE-9DB5-ECA5D8A182EE}"/>
              </a:ext>
            </a:extLst>
          </p:cNvPr>
          <p:cNvGraphicFramePr>
            <a:graphicFrameLocks noChangeAspect="1"/>
          </p:cNvGraphicFramePr>
          <p:nvPr>
            <p:extLst>
              <p:ext uri="{D42A27DB-BD31-4B8C-83A1-F6EECF244321}">
                <p14:modId xmlns:p14="http://schemas.microsoft.com/office/powerpoint/2010/main" val="1775361383"/>
              </p:ext>
            </p:extLst>
          </p:nvPr>
        </p:nvGraphicFramePr>
        <p:xfrm>
          <a:off x="4571999" y="3360232"/>
          <a:ext cx="2880321" cy="503311"/>
        </p:xfrm>
        <a:graphic>
          <a:graphicData uri="http://schemas.openxmlformats.org/presentationml/2006/ole">
            <mc:AlternateContent xmlns:mc="http://schemas.openxmlformats.org/markup-compatibility/2006">
              <mc:Choice xmlns:v="urn:schemas-microsoft-com:vml" Requires="v">
                <p:oleObj spid="_x0000_s18494" name="Equation" r:id="rId10" imgW="812447" imgH="190417" progId="Equation.DSMT4">
                  <p:embed/>
                </p:oleObj>
              </mc:Choice>
              <mc:Fallback>
                <p:oleObj name="Equation" r:id="rId10" imgW="812447" imgH="190417"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1999" y="3360232"/>
                        <a:ext cx="2880321" cy="503311"/>
                      </a:xfrm>
                      <a:prstGeom prst="rect">
                        <a:avLst/>
                      </a:prstGeom>
                      <a:noFill/>
                    </p:spPr>
                  </p:pic>
                </p:oleObj>
              </mc:Fallback>
            </mc:AlternateContent>
          </a:graphicData>
        </a:graphic>
      </p:graphicFrame>
      <p:sp>
        <p:nvSpPr>
          <p:cNvPr id="16" name="Rectangle 12">
            <a:extLst>
              <a:ext uri="{FF2B5EF4-FFF2-40B4-BE49-F238E27FC236}">
                <a16:creationId xmlns:a16="http://schemas.microsoft.com/office/drawing/2014/main" id="{77961DF6-516D-4805-BF91-B56BA3D4C093}"/>
              </a:ext>
            </a:extLst>
          </p:cNvPr>
          <p:cNvSpPr>
            <a:spLocks noChangeArrowheads="1"/>
          </p:cNvSpPr>
          <p:nvPr/>
        </p:nvSpPr>
        <p:spPr bwMode="auto">
          <a:xfrm flipV="1">
            <a:off x="5072100" y="4309031"/>
            <a:ext cx="5954220" cy="5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7" name="Объект 16">
            <a:extLst>
              <a:ext uri="{FF2B5EF4-FFF2-40B4-BE49-F238E27FC236}">
                <a16:creationId xmlns:a16="http://schemas.microsoft.com/office/drawing/2014/main" id="{FA27FB2D-5956-4054-8285-3FE24E62FF10}"/>
              </a:ext>
            </a:extLst>
          </p:cNvPr>
          <p:cNvGraphicFramePr>
            <a:graphicFrameLocks noChangeAspect="1"/>
          </p:cNvGraphicFramePr>
          <p:nvPr>
            <p:extLst>
              <p:ext uri="{D42A27DB-BD31-4B8C-83A1-F6EECF244321}">
                <p14:modId xmlns:p14="http://schemas.microsoft.com/office/powerpoint/2010/main" val="4124886985"/>
              </p:ext>
            </p:extLst>
          </p:nvPr>
        </p:nvGraphicFramePr>
        <p:xfrm>
          <a:off x="1074715" y="4255642"/>
          <a:ext cx="7584957" cy="982529"/>
        </p:xfrm>
        <a:graphic>
          <a:graphicData uri="http://schemas.openxmlformats.org/presentationml/2006/ole">
            <mc:AlternateContent xmlns:mc="http://schemas.openxmlformats.org/markup-compatibility/2006">
              <mc:Choice xmlns:v="urn:schemas-microsoft-com:vml" Requires="v">
                <p:oleObj spid="_x0000_s18495" name="Equation" r:id="rId12" imgW="4838700" imgH="495300" progId="Equation.DSMT4">
                  <p:embed/>
                </p:oleObj>
              </mc:Choice>
              <mc:Fallback>
                <p:oleObj name="Equation" r:id="rId12" imgW="4838700" imgH="49530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715" y="4255642"/>
                        <a:ext cx="7584957" cy="982529"/>
                      </a:xfrm>
                      <a:prstGeom prst="rect">
                        <a:avLst/>
                      </a:prstGeom>
                      <a:noFill/>
                    </p:spPr>
                  </p:pic>
                </p:oleObj>
              </mc:Fallback>
            </mc:AlternateContent>
          </a:graphicData>
        </a:graphic>
      </p:graphicFrame>
      <p:sp>
        <p:nvSpPr>
          <p:cNvPr id="20" name="Заголовок 19">
            <a:extLst>
              <a:ext uri="{FF2B5EF4-FFF2-40B4-BE49-F238E27FC236}">
                <a16:creationId xmlns:a16="http://schemas.microsoft.com/office/drawing/2014/main" id="{DB937AC2-6723-4343-8057-A031F5AD51B3}"/>
              </a:ext>
            </a:extLst>
          </p:cNvPr>
          <p:cNvSpPr>
            <a:spLocks noGrp="1"/>
          </p:cNvSpPr>
          <p:nvPr>
            <p:ph type="title"/>
          </p:nvPr>
        </p:nvSpPr>
        <p:spPr>
          <a:xfrm>
            <a:off x="722313" y="4515197"/>
            <a:ext cx="7772400" cy="1362075"/>
          </a:xfrm>
        </p:spPr>
        <p:txBody>
          <a:bodyPr/>
          <a:lstStyle/>
          <a:p>
            <a:r>
              <a:rPr lang="ru-RU" dirty="0"/>
              <a:t> </a:t>
            </a:r>
          </a:p>
        </p:txBody>
      </p:sp>
      <p:sp>
        <p:nvSpPr>
          <p:cNvPr id="21" name="Rectangle 16">
            <a:extLst>
              <a:ext uri="{FF2B5EF4-FFF2-40B4-BE49-F238E27FC236}">
                <a16:creationId xmlns:a16="http://schemas.microsoft.com/office/drawing/2014/main" id="{6EBCEDFA-23E6-4096-B67D-FF220AD841B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a:extLst>
              <a:ext uri="{FF2B5EF4-FFF2-40B4-BE49-F238E27FC236}">
                <a16:creationId xmlns:a16="http://schemas.microsoft.com/office/drawing/2014/main" id="{E56E51B9-A10C-4B51-8A26-E7E1835D1277}"/>
              </a:ext>
            </a:extLst>
          </p:cNvPr>
          <p:cNvGraphicFramePr>
            <a:graphicFrameLocks noChangeAspect="1"/>
          </p:cNvGraphicFramePr>
          <p:nvPr>
            <p:extLst>
              <p:ext uri="{D42A27DB-BD31-4B8C-83A1-F6EECF244321}">
                <p14:modId xmlns:p14="http://schemas.microsoft.com/office/powerpoint/2010/main" val="3246769108"/>
              </p:ext>
            </p:extLst>
          </p:nvPr>
        </p:nvGraphicFramePr>
        <p:xfrm>
          <a:off x="3390803" y="5427596"/>
          <a:ext cx="1861811" cy="789460"/>
        </p:xfrm>
        <a:graphic>
          <a:graphicData uri="http://schemas.openxmlformats.org/presentationml/2006/ole">
            <mc:AlternateContent xmlns:mc="http://schemas.openxmlformats.org/markup-compatibility/2006">
              <mc:Choice xmlns:v="urn:schemas-microsoft-com:vml" Requires="v">
                <p:oleObj spid="_x0000_s18496" name="Equation" r:id="rId14" imgW="901309" imgH="380835" progId="Equation.DSMT4">
                  <p:embed/>
                </p:oleObj>
              </mc:Choice>
              <mc:Fallback>
                <p:oleObj name="Equation" r:id="rId14" imgW="901309" imgH="380835" progId="Equation.DSMT4">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0803" y="5427596"/>
                        <a:ext cx="1861811" cy="789460"/>
                      </a:xfrm>
                      <a:prstGeom prst="rect">
                        <a:avLst/>
                      </a:prstGeom>
                      <a:noFill/>
                    </p:spPr>
                  </p:pic>
                </p:oleObj>
              </mc:Fallback>
            </mc:AlternateContent>
          </a:graphicData>
        </a:graphic>
      </p:graphicFrame>
      <p:sp>
        <p:nvSpPr>
          <p:cNvPr id="23" name="Прямоугольник 22">
            <a:extLst>
              <a:ext uri="{FF2B5EF4-FFF2-40B4-BE49-F238E27FC236}">
                <a16:creationId xmlns:a16="http://schemas.microsoft.com/office/drawing/2014/main" id="{CEB27390-0997-4AE3-826B-1A48563CC707}"/>
              </a:ext>
            </a:extLst>
          </p:cNvPr>
          <p:cNvSpPr/>
          <p:nvPr/>
        </p:nvSpPr>
        <p:spPr>
          <a:xfrm>
            <a:off x="535844" y="-63211"/>
            <a:ext cx="8352663" cy="577081"/>
          </a:xfrm>
          <a:prstGeom prst="rect">
            <a:avLst/>
          </a:prstGeom>
        </p:spPr>
        <p:txBody>
          <a:bodyPr wrap="square">
            <a:spAutoFit/>
          </a:bodyPr>
          <a:lstStyle/>
          <a:p>
            <a:pPr lvl="0" algn="ctr">
              <a:lnSpc>
                <a:spcPct val="200000"/>
              </a:lnSpc>
              <a:spcAft>
                <a:spcPts val="0"/>
              </a:spcAft>
              <a:tabLst>
                <a:tab pos="228600" algn="l"/>
              </a:tabLst>
            </a:pPr>
            <a:r>
              <a:rPr lang="ru-RU" b="1" dirty="0">
                <a:solidFill>
                  <a:srgbClr val="FF0000"/>
                </a:solidFill>
                <a:latin typeface="Monotype Corsiva" panose="03010101010201010101" pitchFamily="66" charset="0"/>
                <a:ea typeface="Times New Roman" panose="02020603050405020304" pitchFamily="18" charset="0"/>
              </a:rPr>
              <a:t>СВЯЗЬ УРАВНЕНИЙ ГИДРОДИНАМИКИ С УРАВНЕНИЕМ КЛЕЙНА-ГОРДОНА</a:t>
            </a:r>
            <a:endParaRPr lang="ru-RU" b="1" dirty="0">
              <a:solidFill>
                <a:srgbClr val="FF0000"/>
              </a:solidFill>
              <a:effectLst/>
              <a:latin typeface="Monotype Corsiva" panose="03010101010201010101" pitchFamily="66" charset="0"/>
              <a:ea typeface="Times New Roman" panose="02020603050405020304" pitchFamily="18" charset="0"/>
            </a:endParaRPr>
          </a:p>
        </p:txBody>
      </p:sp>
    </p:spTree>
    <p:extLst>
      <p:ext uri="{BB962C8B-B14F-4D97-AF65-F5344CB8AC3E}">
        <p14:creationId xmlns:p14="http://schemas.microsoft.com/office/powerpoint/2010/main" val="5219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body" idx="1"/>
          </p:nvPr>
        </p:nvSpPr>
        <p:spPr>
          <a:xfrm>
            <a:off x="3124200" y="398325"/>
            <a:ext cx="5643562" cy="4708525"/>
          </a:xfrm>
        </p:spPr>
        <p:txBody>
          <a:bodyPr/>
          <a:lstStyle/>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a:t>
            </a:r>
            <a:r>
              <a:rPr lang="en-US" sz="1600" b="1" i="1" dirty="0" err="1">
                <a:solidFill>
                  <a:srgbClr val="0000FF"/>
                </a:solidFill>
              </a:rPr>
              <a:t>V.E,.Lomonosov</a:t>
            </a:r>
            <a:r>
              <a:rPr lang="en-US" sz="1600" b="1" i="1" dirty="0">
                <a:solidFill>
                  <a:srgbClr val="0000FF"/>
                </a:solidFill>
              </a:rPr>
              <a:t> I.V. </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2014</a:t>
            </a:r>
            <a:r>
              <a:rPr lang="en-US" sz="1600" b="1" i="1" dirty="0">
                <a:solidFill>
                  <a:srgbClr val="0000FF"/>
                </a:solidFill>
              </a:rPr>
              <a:t>.</a:t>
            </a:r>
            <a:r>
              <a:rPr lang="en-US" sz="1600" b="1" dirty="0">
                <a:solidFill>
                  <a:srgbClr val="0000FF"/>
                </a:solidFill>
              </a:rPr>
              <a:t> V. 57. no. 3. P.219</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V.E.,  </a:t>
            </a:r>
            <a:r>
              <a:rPr lang="en-US" sz="1600" b="1" i="1" dirty="0" err="1">
                <a:solidFill>
                  <a:srgbClr val="0000FF"/>
                </a:solidFill>
              </a:rPr>
              <a:t>Sharkov</a:t>
            </a:r>
            <a:r>
              <a:rPr lang="en-US" sz="1600" b="1" i="1" dirty="0">
                <a:solidFill>
                  <a:srgbClr val="0000FF"/>
                </a:solidFill>
              </a:rPr>
              <a:t> B. Yu., </a:t>
            </a:r>
            <a:r>
              <a:rPr lang="en-US" sz="1600" b="1" i="1" dirty="0" err="1">
                <a:solidFill>
                  <a:srgbClr val="0000FF"/>
                </a:solidFill>
              </a:rPr>
              <a:t>Stöcker</a:t>
            </a:r>
            <a:r>
              <a:rPr lang="en-US" sz="1600" b="1" i="1" dirty="0">
                <a:solidFill>
                  <a:srgbClr val="0000FF"/>
                </a:solidFill>
              </a:rPr>
              <a:t> H</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2012. V. 55. no. 6. P. 582.</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Stöcker</a:t>
            </a:r>
            <a:r>
              <a:rPr lang="en-US" sz="1600" b="1" i="1" dirty="0">
                <a:solidFill>
                  <a:srgbClr val="0000FF"/>
                </a:solidFill>
              </a:rPr>
              <a:t> H., </a:t>
            </a:r>
            <a:r>
              <a:rPr lang="en-US" sz="1600" b="1" i="1" dirty="0">
                <a:solidFill>
                  <a:srgbClr val="FF0066"/>
                </a:solidFill>
              </a:rPr>
              <a:t>Greiner W.</a:t>
            </a:r>
            <a:r>
              <a:rPr lang="en-US" sz="1600" b="1" i="1" dirty="0">
                <a:solidFill>
                  <a:srgbClr val="0000FF"/>
                </a:solidFill>
              </a:rPr>
              <a:t> </a:t>
            </a:r>
            <a:r>
              <a:rPr lang="en-US" sz="1600" b="1" dirty="0">
                <a:solidFill>
                  <a:srgbClr val="0000FF"/>
                </a:solidFill>
              </a:rPr>
              <a:t>// Phys. Rept. 1986. V. 137. №. 5-6. P. 277. </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D’yachenko</a:t>
            </a:r>
            <a:r>
              <a:rPr lang="en-US" sz="1600" b="1" i="1" dirty="0">
                <a:solidFill>
                  <a:srgbClr val="0000FF"/>
                </a:solidFill>
              </a:rPr>
              <a:t> A.T., </a:t>
            </a:r>
            <a:r>
              <a:rPr lang="en-US" sz="1600" b="1" i="1" u="sng" dirty="0" err="1">
                <a:solidFill>
                  <a:srgbClr val="FF0066"/>
                </a:solidFill>
              </a:rPr>
              <a:t>Gridnev</a:t>
            </a:r>
            <a:r>
              <a:rPr lang="en-US" sz="1600" b="1" i="1" u="sng" dirty="0">
                <a:solidFill>
                  <a:srgbClr val="FF0066"/>
                </a:solidFill>
              </a:rPr>
              <a:t> K.A</a:t>
            </a:r>
            <a:r>
              <a:rPr lang="en-US" sz="1600" b="1" i="1" dirty="0">
                <a:solidFill>
                  <a:srgbClr val="0000FF"/>
                </a:solidFill>
              </a:rPr>
              <a:t>., </a:t>
            </a:r>
            <a:r>
              <a:rPr lang="en-US" sz="1600" b="1" i="1" dirty="0">
                <a:solidFill>
                  <a:srgbClr val="FF0066"/>
                </a:solidFill>
              </a:rPr>
              <a:t>Greiner W. </a:t>
            </a:r>
            <a:r>
              <a:rPr lang="en-US" sz="1600" b="1" dirty="0">
                <a:solidFill>
                  <a:srgbClr val="FF0066"/>
                </a:solidFill>
              </a:rPr>
              <a:t>//</a:t>
            </a:r>
            <a:r>
              <a:rPr lang="en-US" sz="1600" b="1" dirty="0">
                <a:solidFill>
                  <a:srgbClr val="0000FF"/>
                </a:solidFill>
              </a:rPr>
              <a:t> J. Phys. 2013. V.G40.P. 085101</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FF0066"/>
                </a:solidFill>
              </a:rPr>
              <a:t>Korteweg</a:t>
            </a:r>
            <a:r>
              <a:rPr lang="en-US" sz="1600" b="1" i="1" dirty="0">
                <a:solidFill>
                  <a:srgbClr val="FF0066"/>
                </a:solidFill>
              </a:rPr>
              <a:t>  D.J., Vries G</a:t>
            </a:r>
            <a:r>
              <a:rPr lang="en-US" sz="1600" b="1" dirty="0">
                <a:solidFill>
                  <a:srgbClr val="0000FF"/>
                </a:solidFill>
              </a:rPr>
              <a:t>.// </a:t>
            </a:r>
            <a:r>
              <a:rPr lang="en-US" sz="1600" b="1" dirty="0">
                <a:solidFill>
                  <a:srgbClr val="FF0066"/>
                </a:solidFill>
              </a:rPr>
              <a:t>Phil. Mag</a:t>
            </a:r>
            <a:r>
              <a:rPr lang="en-US" sz="1600" b="1" i="1" dirty="0">
                <a:solidFill>
                  <a:srgbClr val="FF0066"/>
                </a:solidFill>
              </a:rPr>
              <a:t>. </a:t>
            </a:r>
            <a:r>
              <a:rPr lang="en-US" sz="1600" b="1" dirty="0">
                <a:solidFill>
                  <a:srgbClr val="FF0066"/>
                </a:solidFill>
              </a:rPr>
              <a:t>1895.</a:t>
            </a:r>
            <a:r>
              <a:rPr lang="en-US" sz="1600" b="1" dirty="0">
                <a:solidFill>
                  <a:srgbClr val="0000FF"/>
                </a:solidFill>
              </a:rPr>
              <a:t> V. 39. P. 422.</a:t>
            </a:r>
          </a:p>
          <a:p>
            <a:pPr>
              <a:lnSpc>
                <a:spcPct val="80000"/>
              </a:lnSpc>
              <a:buFont typeface="Wingdings" panose="05000000000000000000" pitchFamily="2" charset="2"/>
              <a:buChar char="ü"/>
              <a:defRPr/>
            </a:pPr>
            <a:r>
              <a:rPr lang="ru-RU" sz="1600" b="1" i="1" dirty="0" err="1">
                <a:solidFill>
                  <a:srgbClr val="0000FF"/>
                </a:solidFill>
              </a:rPr>
              <a:t>Scheid</a:t>
            </a:r>
            <a:r>
              <a:rPr lang="ru-RU" sz="1600" b="1" i="1" dirty="0">
                <a:solidFill>
                  <a:srgbClr val="0000FF"/>
                </a:solidFill>
              </a:rPr>
              <a:t> W, </a:t>
            </a:r>
            <a:r>
              <a:rPr lang="ru-RU" sz="1600" b="1" i="1" dirty="0" err="1">
                <a:solidFill>
                  <a:srgbClr val="0000FF"/>
                </a:solidFill>
              </a:rPr>
              <a:t>Muller</a:t>
            </a:r>
            <a:r>
              <a:rPr lang="ru-RU" sz="1600" b="1" i="1" dirty="0">
                <a:solidFill>
                  <a:srgbClr val="0000FF"/>
                </a:solidFill>
              </a:rPr>
              <a:t> H</a:t>
            </a:r>
            <a:r>
              <a:rPr lang="en-US" sz="1600" b="1" i="1" dirty="0">
                <a:solidFill>
                  <a:srgbClr val="0000FF"/>
                </a:solidFill>
              </a:rPr>
              <a:t>,</a:t>
            </a:r>
            <a:r>
              <a:rPr lang="ru-RU" sz="1600" b="1" i="1" dirty="0">
                <a:solidFill>
                  <a:srgbClr val="0000FF"/>
                </a:solidFill>
              </a:rPr>
              <a:t> </a:t>
            </a:r>
            <a:r>
              <a:rPr lang="ru-RU" sz="1600" b="1" i="1" dirty="0" err="1">
                <a:solidFill>
                  <a:srgbClr val="FF0066"/>
                </a:solidFill>
              </a:rPr>
              <a:t>Greiner</a:t>
            </a:r>
            <a:r>
              <a:rPr lang="ru-RU" sz="1600" b="1" i="1" dirty="0">
                <a:solidFill>
                  <a:srgbClr val="FF0066"/>
                </a:solidFill>
              </a:rPr>
              <a:t> W</a:t>
            </a:r>
            <a:r>
              <a:rPr lang="en-US" sz="1600" b="1" i="1" dirty="0">
                <a:solidFill>
                  <a:srgbClr val="FF0066"/>
                </a:solidFill>
              </a:rPr>
              <a:t>.</a:t>
            </a:r>
            <a:r>
              <a:rPr lang="ru-RU" sz="1600" b="1" i="1" dirty="0">
                <a:solidFill>
                  <a:srgbClr val="0000FF"/>
                </a:solidFill>
              </a:rPr>
              <a:t> </a:t>
            </a:r>
            <a:r>
              <a:rPr lang="ru-RU" sz="1600" b="1" dirty="0">
                <a:solidFill>
                  <a:srgbClr val="0000FF"/>
                </a:solidFill>
              </a:rPr>
              <a:t>1974 </a:t>
            </a:r>
            <a:r>
              <a:rPr lang="en-US" sz="1600" b="1" dirty="0">
                <a:solidFill>
                  <a:srgbClr val="0000FF"/>
                </a:solidFill>
              </a:rPr>
              <a:t>// </a:t>
            </a:r>
            <a:r>
              <a:rPr lang="ru-RU" sz="1600" b="1" dirty="0" err="1">
                <a:solidFill>
                  <a:srgbClr val="0000FF"/>
                </a:solidFill>
              </a:rPr>
              <a:t>Phys</a:t>
            </a:r>
            <a:r>
              <a:rPr lang="ru-RU" sz="1600" b="1" dirty="0">
                <a:solidFill>
                  <a:srgbClr val="0000FF"/>
                </a:solidFill>
              </a:rPr>
              <a:t>. </a:t>
            </a:r>
            <a:r>
              <a:rPr lang="ru-RU" sz="1600" b="1" dirty="0" err="1">
                <a:solidFill>
                  <a:srgbClr val="0000FF"/>
                </a:solidFill>
              </a:rPr>
              <a:t>Rev</a:t>
            </a:r>
            <a:r>
              <a:rPr lang="ru-RU" sz="1600" b="1" dirty="0">
                <a:solidFill>
                  <a:srgbClr val="0000FF"/>
                </a:solidFill>
              </a:rPr>
              <a:t>. </a:t>
            </a:r>
            <a:r>
              <a:rPr lang="ru-RU" sz="1600" b="1" dirty="0" err="1">
                <a:solidFill>
                  <a:srgbClr val="0000FF"/>
                </a:solidFill>
              </a:rPr>
              <a:t>Lett</a:t>
            </a:r>
            <a:r>
              <a:rPr lang="ru-RU" sz="1600" b="1" dirty="0">
                <a:solidFill>
                  <a:srgbClr val="0000FF"/>
                </a:solidFill>
              </a:rPr>
              <a:t>.</a:t>
            </a:r>
            <a:r>
              <a:rPr lang="en-US" sz="1600" b="1" dirty="0">
                <a:solidFill>
                  <a:srgbClr val="0000FF"/>
                </a:solidFill>
              </a:rPr>
              <a:t> 1974, V. </a:t>
            </a:r>
            <a:r>
              <a:rPr lang="ru-RU" sz="1600" b="1" dirty="0">
                <a:solidFill>
                  <a:srgbClr val="0000FF"/>
                </a:solidFill>
              </a:rPr>
              <a:t>32</a:t>
            </a:r>
            <a:r>
              <a:rPr lang="en-US" sz="1600" b="1" dirty="0">
                <a:solidFill>
                  <a:srgbClr val="0000FF"/>
                </a:solidFill>
              </a:rPr>
              <a:t>, P.</a:t>
            </a:r>
            <a:r>
              <a:rPr lang="ru-RU" sz="1600" b="1" dirty="0">
                <a:solidFill>
                  <a:srgbClr val="0000FF"/>
                </a:solidFill>
              </a:rPr>
              <a:t> 741</a:t>
            </a:r>
          </a:p>
          <a:p>
            <a:pPr>
              <a:lnSpc>
                <a:spcPct val="80000"/>
              </a:lnSpc>
              <a:buFont typeface="Wingdings" panose="05000000000000000000" pitchFamily="2" charset="2"/>
              <a:buChar char="ü"/>
              <a:defRPr/>
            </a:pPr>
            <a:endParaRPr lang="ru-RU" sz="1600" b="1" dirty="0">
              <a:solidFill>
                <a:srgbClr val="0000FF"/>
              </a:solidFill>
            </a:endParaRP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Baldin</a:t>
            </a:r>
            <a:r>
              <a:rPr lang="ru-RU" sz="1600" b="1" i="1" dirty="0">
                <a:solidFill>
                  <a:srgbClr val="0000FF"/>
                </a:solidFill>
              </a:rPr>
              <a:t> A.M.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 </a:t>
            </a:r>
            <a:r>
              <a:rPr lang="ru-RU" sz="1600" b="1" i="1" dirty="0" err="1">
                <a:solidFill>
                  <a:srgbClr val="0000FF"/>
                </a:solidFill>
              </a:rPr>
              <a:t>Cumulative</a:t>
            </a:r>
            <a:r>
              <a:rPr lang="ru-RU" sz="1600" b="1" i="1" dirty="0">
                <a:solidFill>
                  <a:srgbClr val="0000FF"/>
                </a:solidFill>
              </a:rPr>
              <a:t> </a:t>
            </a:r>
            <a:r>
              <a:rPr lang="ru-RU" sz="1600" b="1" i="1" dirty="0" err="1">
                <a:solidFill>
                  <a:srgbClr val="0000FF"/>
                </a:solidFill>
              </a:rPr>
              <a:t>mesoproduction</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18,no. 1. P. 41-44</a:t>
            </a:r>
            <a:r>
              <a:rPr lang="ru-RU" sz="1600" dirty="0">
                <a:solidFill>
                  <a:srgbClr val="0000FF"/>
                </a:solidFill>
              </a:rPr>
              <a:t>.</a:t>
            </a: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Bayukov</a:t>
            </a:r>
            <a:r>
              <a:rPr lang="ru-RU" sz="1600" b="1" i="1" dirty="0">
                <a:solidFill>
                  <a:srgbClr val="0000FF"/>
                </a:solidFill>
              </a:rPr>
              <a:t> </a:t>
            </a:r>
            <a:r>
              <a:rPr lang="ru-RU" sz="1600" b="1" i="1" dirty="0" err="1">
                <a:solidFill>
                  <a:srgbClr val="0000FF"/>
                </a:solidFill>
              </a:rPr>
              <a:t>Yu.D</a:t>
            </a:r>
            <a:r>
              <a:rPr lang="ru-RU" sz="1600" b="1" i="1" dirty="0">
                <a:solidFill>
                  <a:srgbClr val="0000FF"/>
                </a:solidFill>
              </a:rPr>
              <a:t>.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a:t>
            </a:r>
            <a:r>
              <a:rPr lang="ru-RU" sz="1600" b="1" dirty="0">
                <a:solidFill>
                  <a:srgbClr val="0000FF"/>
                </a:solidFill>
              </a:rPr>
              <a:t> </a:t>
            </a:r>
            <a:r>
              <a:rPr lang="ru-RU" sz="1600" b="1" i="1" dirty="0" err="1">
                <a:solidFill>
                  <a:srgbClr val="0000FF"/>
                </a:solidFill>
              </a:rPr>
              <a:t>Scaling</a:t>
            </a:r>
            <a:r>
              <a:rPr lang="ru-RU" sz="1600" b="1" i="1" dirty="0">
                <a:solidFill>
                  <a:srgbClr val="0000FF"/>
                </a:solidFill>
              </a:rPr>
              <a:t> </a:t>
            </a:r>
            <a:r>
              <a:rPr lang="ru-RU" sz="1600" b="1" i="1" dirty="0" err="1">
                <a:solidFill>
                  <a:srgbClr val="0000FF"/>
                </a:solidFill>
              </a:rPr>
              <a:t>invariance</a:t>
            </a:r>
            <a:r>
              <a:rPr lang="ru-RU" sz="1600" b="1" i="1" dirty="0">
                <a:solidFill>
                  <a:srgbClr val="0000FF"/>
                </a:solidFill>
              </a:rPr>
              <a:t> </a:t>
            </a:r>
            <a:r>
              <a:rPr lang="ru-RU" sz="1600" b="1" i="1" dirty="0" err="1">
                <a:solidFill>
                  <a:srgbClr val="0000FF"/>
                </a:solidFill>
              </a:rPr>
              <a:t>effects</a:t>
            </a:r>
            <a:r>
              <a:rPr lang="ru-RU" sz="1600" b="1" i="1" dirty="0">
                <a:solidFill>
                  <a:srgbClr val="0000FF"/>
                </a:solidFill>
              </a:rPr>
              <a:t> </a:t>
            </a:r>
            <a:r>
              <a:rPr lang="ru-RU" sz="1600" b="1" i="1" dirty="0" err="1">
                <a:solidFill>
                  <a:srgbClr val="0000FF"/>
                </a:solidFill>
              </a:rPr>
              <a:t>in</a:t>
            </a:r>
            <a:r>
              <a:rPr lang="ru-RU" sz="1600" b="1" i="1" dirty="0">
                <a:solidFill>
                  <a:srgbClr val="0000FF"/>
                </a:solidFill>
              </a:rPr>
              <a:t> </a:t>
            </a:r>
            <a:r>
              <a:rPr lang="ru-RU" sz="1600" b="1" i="1" dirty="0" err="1">
                <a:solidFill>
                  <a:srgbClr val="0000FF"/>
                </a:solidFill>
              </a:rPr>
              <a:t>proton-nucleus</a:t>
            </a:r>
            <a:r>
              <a:rPr lang="ru-RU" sz="1600" b="1" dirty="0">
                <a:solidFill>
                  <a:srgbClr val="0000FF"/>
                </a:solidFill>
              </a:rPr>
              <a:t> </a:t>
            </a:r>
            <a:r>
              <a:rPr lang="ru-RU" sz="1600" b="1" dirty="0" err="1">
                <a:solidFill>
                  <a:srgbClr val="0000FF"/>
                </a:solidFill>
              </a:rPr>
              <a:t>backward</a:t>
            </a:r>
            <a:r>
              <a:rPr lang="ru-RU" sz="1600" b="1" dirty="0">
                <a:solidFill>
                  <a:srgbClr val="0000FF"/>
                </a:solidFill>
              </a:rPr>
              <a:t> </a:t>
            </a:r>
            <a:r>
              <a:rPr lang="ru-RU" sz="1600" b="1" dirty="0" err="1">
                <a:solidFill>
                  <a:srgbClr val="0000FF"/>
                </a:solidFill>
              </a:rPr>
              <a:t>scattering</a:t>
            </a:r>
            <a:r>
              <a:rPr lang="ru-RU" sz="1600" b="1" dirty="0">
                <a:solidFill>
                  <a:srgbClr val="0000FF"/>
                </a:solidFill>
              </a:rPr>
              <a:t> </a:t>
            </a:r>
            <a:r>
              <a:rPr lang="ru-RU" sz="1600" b="1" dirty="0" err="1">
                <a:solidFill>
                  <a:srgbClr val="0000FF"/>
                </a:solidFill>
              </a:rPr>
              <a:t>in</a:t>
            </a:r>
            <a:r>
              <a:rPr lang="ru-RU" sz="1600" b="1" dirty="0">
                <a:solidFill>
                  <a:srgbClr val="0000FF"/>
                </a:solidFill>
              </a:rPr>
              <a:t> </a:t>
            </a:r>
            <a:r>
              <a:rPr lang="ru-RU" sz="1600" b="1" dirty="0" err="1">
                <a:solidFill>
                  <a:srgbClr val="0000FF"/>
                </a:solidFill>
              </a:rPr>
              <a:t>few-GeV</a:t>
            </a:r>
            <a:r>
              <a:rPr lang="ru-RU" sz="1600" b="1" dirty="0">
                <a:solidFill>
                  <a:srgbClr val="0000FF"/>
                </a:solidFill>
              </a:rPr>
              <a:t> </a:t>
            </a:r>
            <a:r>
              <a:rPr lang="ru-RU" sz="1600" b="1" dirty="0" err="1">
                <a:solidFill>
                  <a:srgbClr val="0000FF"/>
                </a:solidFill>
              </a:rPr>
              <a:t>energy</a:t>
            </a:r>
            <a:r>
              <a:rPr lang="ru-RU" sz="1600" b="1" dirty="0">
                <a:solidFill>
                  <a:srgbClr val="0000FF"/>
                </a:solidFill>
              </a:rPr>
              <a:t> </a:t>
            </a:r>
            <a:r>
              <a:rPr lang="ru-RU" sz="1600" b="1" dirty="0" err="1">
                <a:solidFill>
                  <a:srgbClr val="0000FF"/>
                </a:solidFill>
              </a:rPr>
              <a:t>range</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 </a:t>
            </a:r>
            <a:r>
              <a:rPr lang="ru-RU" sz="1600" b="1" dirty="0" err="1">
                <a:solidFill>
                  <a:srgbClr val="0000FF"/>
                </a:solidFill>
              </a:rPr>
              <a:t>no</a:t>
            </a:r>
            <a:r>
              <a:rPr lang="ru-RU" sz="1600" b="1" dirty="0">
                <a:solidFill>
                  <a:srgbClr val="0000FF"/>
                </a:solidFill>
              </a:rPr>
              <a:t>. 6. P. 639-641.</a:t>
            </a:r>
          </a:p>
          <a:p>
            <a:pPr algn="just">
              <a:lnSpc>
                <a:spcPct val="80000"/>
              </a:lnSpc>
              <a:buFont typeface="Wingdings" panose="05000000000000000000" pitchFamily="2" charset="2"/>
              <a:buChar char="ü"/>
              <a:defRPr/>
            </a:pPr>
            <a:endParaRPr lang="ru-RU" sz="1600" b="1" dirty="0">
              <a:solidFill>
                <a:srgbClr val="0000FF"/>
              </a:solidFill>
            </a:endParaRPr>
          </a:p>
          <a:p>
            <a:pPr marL="609600" indent="-609600">
              <a:lnSpc>
                <a:spcPct val="80000"/>
              </a:lnSpc>
              <a:defRPr/>
            </a:pPr>
            <a:endParaRPr lang="ru-RU" sz="1600" b="1" dirty="0">
              <a:solidFill>
                <a:srgbClr val="0000FF"/>
              </a:solidFill>
            </a:endParaRPr>
          </a:p>
          <a:p>
            <a:pPr marL="609600" indent="-609600">
              <a:lnSpc>
                <a:spcPct val="80000"/>
              </a:lnSpc>
              <a:defRPr/>
            </a:pPr>
            <a:endParaRPr lang="ru-RU" sz="1600" dirty="0"/>
          </a:p>
        </p:txBody>
      </p:sp>
      <p:sp>
        <p:nvSpPr>
          <p:cNvPr id="29698" name="Rectangle 3"/>
          <p:cNvSpPr>
            <a:spLocks noChangeArrowheads="1"/>
          </p:cNvSpPr>
          <p:nvPr/>
        </p:nvSpPr>
        <p:spPr bwMode="auto">
          <a:xfrm>
            <a:off x="323850" y="2636838"/>
            <a:ext cx="3600450" cy="641350"/>
          </a:xfrm>
          <a:prstGeom prst="rect">
            <a:avLst/>
          </a:prstGeom>
          <a:noFill/>
          <a:ln w="9525">
            <a:noFill/>
            <a:miter lim="800000"/>
            <a:headEnd/>
            <a:tailEnd/>
          </a:ln>
        </p:spPr>
        <p:txBody>
          <a:bodyPr>
            <a:spAutoFit/>
          </a:bodyPr>
          <a:lstStyle/>
          <a:p>
            <a:r>
              <a:rPr lang="en-US" sz="2000" b="1"/>
              <a:t>	</a:t>
            </a:r>
            <a:r>
              <a:rPr lang="en-US" sz="1600" b="1"/>
              <a:t>GREINER Walter</a:t>
            </a:r>
          </a:p>
          <a:p>
            <a:r>
              <a:rPr lang="en-US" sz="1600" b="1"/>
              <a:t>                  1935-2016</a:t>
            </a:r>
            <a:endParaRPr lang="ru-RU" sz="1600" b="1"/>
          </a:p>
        </p:txBody>
      </p:sp>
      <p:pic>
        <p:nvPicPr>
          <p:cNvPr id="29699" name="Picture 4" descr="Walter_Greiner"/>
          <p:cNvPicPr>
            <a:picLocks noChangeAspect="1" noChangeArrowheads="1"/>
          </p:cNvPicPr>
          <p:nvPr/>
        </p:nvPicPr>
        <p:blipFill>
          <a:blip r:embed="rId3"/>
          <a:srcRect/>
          <a:stretch>
            <a:fillRect/>
          </a:stretch>
        </p:blipFill>
        <p:spPr bwMode="auto">
          <a:xfrm>
            <a:off x="971550" y="188913"/>
            <a:ext cx="1979613" cy="2374900"/>
          </a:xfrm>
          <a:prstGeom prst="rect">
            <a:avLst/>
          </a:prstGeom>
          <a:noFill/>
          <a:ln w="9525">
            <a:noFill/>
            <a:miter lim="800000"/>
            <a:headEnd/>
            <a:tailEnd/>
          </a:ln>
        </p:spPr>
      </p:pic>
      <p:pic>
        <p:nvPicPr>
          <p:cNvPr id="29700" name="Picture 5"/>
          <p:cNvPicPr>
            <a:picLocks noChangeAspect="1" noChangeArrowheads="1"/>
          </p:cNvPicPr>
          <p:nvPr/>
        </p:nvPicPr>
        <p:blipFill>
          <a:blip r:embed="rId4"/>
          <a:srcRect l="5298" t="59700" r="80840" b="17953"/>
          <a:stretch>
            <a:fillRect/>
          </a:stretch>
        </p:blipFill>
        <p:spPr bwMode="auto">
          <a:xfrm>
            <a:off x="1116013" y="3284538"/>
            <a:ext cx="1897062" cy="2519362"/>
          </a:xfrm>
          <a:prstGeom prst="rect">
            <a:avLst/>
          </a:prstGeom>
          <a:noFill/>
          <a:ln w="9525">
            <a:noFill/>
            <a:miter lim="800000"/>
            <a:headEnd/>
            <a:tailEnd/>
          </a:ln>
        </p:spPr>
      </p:pic>
      <p:sp>
        <p:nvSpPr>
          <p:cNvPr id="29701" name="Rectangle 6"/>
          <p:cNvSpPr>
            <a:spLocks noChangeArrowheads="1"/>
          </p:cNvSpPr>
          <p:nvPr/>
        </p:nvSpPr>
        <p:spPr bwMode="auto">
          <a:xfrm>
            <a:off x="684213" y="6021388"/>
            <a:ext cx="4572000" cy="581025"/>
          </a:xfrm>
          <a:prstGeom prst="rect">
            <a:avLst/>
          </a:prstGeom>
          <a:noFill/>
          <a:ln w="9525">
            <a:noFill/>
            <a:miter lim="800000"/>
            <a:headEnd/>
            <a:tailEnd/>
          </a:ln>
        </p:spPr>
        <p:txBody>
          <a:bodyPr>
            <a:spAutoFit/>
          </a:bodyPr>
          <a:lstStyle/>
          <a:p>
            <a:r>
              <a:rPr lang="en-US" sz="1600" b="1"/>
              <a:t>GRIDNEV Konstantin Alexandrovich</a:t>
            </a:r>
          </a:p>
          <a:p>
            <a:r>
              <a:rPr lang="en-US" sz="1600" b="1"/>
              <a:t>              1938-2015</a:t>
            </a:r>
            <a:endParaRPr lang="ru-RU" sz="1600" b="1"/>
          </a:p>
        </p:txBody>
      </p:sp>
      <p:sp>
        <p:nvSpPr>
          <p:cNvPr id="29702" name="Rectangle 7"/>
          <p:cNvSpPr>
            <a:spLocks noChangeArrowheads="1"/>
          </p:cNvSpPr>
          <p:nvPr/>
        </p:nvSpPr>
        <p:spPr bwMode="auto">
          <a:xfrm>
            <a:off x="3851275" y="5229225"/>
            <a:ext cx="15754350" cy="366713"/>
          </a:xfrm>
          <a:prstGeom prst="rect">
            <a:avLst/>
          </a:prstGeom>
          <a:noFill/>
          <a:ln w="9525">
            <a:noFill/>
            <a:miter lim="800000"/>
            <a:headEnd/>
            <a:tailEnd/>
          </a:ln>
        </p:spPr>
        <p:txBody>
          <a:bodyPr anchor="ctr">
            <a:spAutoFit/>
          </a:bodyPr>
          <a:lstStyle/>
          <a:p>
            <a:pPr algn="just">
              <a:buSzPct val="100000"/>
            </a:pPr>
            <a:r>
              <a:rPr lang="en-US" i="1"/>
              <a:t>L</a:t>
            </a:r>
            <a:r>
              <a:rPr lang="ru-RU" i="1"/>
              <a:t>.</a:t>
            </a:r>
            <a:r>
              <a:rPr lang="en-US" i="1"/>
              <a:t>D</a:t>
            </a:r>
            <a:r>
              <a:rPr lang="ru-RU" i="1"/>
              <a:t>. </a:t>
            </a:r>
            <a:r>
              <a:rPr lang="en-US" i="1"/>
              <a:t>Landau</a:t>
            </a:r>
            <a:r>
              <a:rPr lang="ru-RU" i="1"/>
              <a:t>, </a:t>
            </a:r>
            <a:r>
              <a:rPr lang="en-US" i="1"/>
              <a:t>Izv</a:t>
            </a:r>
            <a:r>
              <a:rPr lang="ru-RU" i="1"/>
              <a:t>. </a:t>
            </a:r>
            <a:r>
              <a:rPr lang="en-US" i="1"/>
              <a:t>Akad. Nauk Ser.Fiz. </a:t>
            </a:r>
            <a:r>
              <a:rPr lang="en-US" b="1" i="1"/>
              <a:t>17</a:t>
            </a:r>
            <a:r>
              <a:rPr lang="en-US" i="1"/>
              <a:t>, 51(1953).</a:t>
            </a:r>
          </a:p>
        </p:txBody>
      </p:sp>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25E43C1E-B593-4294-BD28-A68824F9658C}" type="slidenum">
              <a:rPr lang="ru-RU" smtClean="0"/>
              <a:pPr>
                <a:defRPr/>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Рисунок 1" descr="Extreme_states_of_nuclear_matter_3.jpg"/>
          <p:cNvPicPr>
            <a:picLocks noChangeAspect="1"/>
          </p:cNvPicPr>
          <p:nvPr/>
        </p:nvPicPr>
        <p:blipFill>
          <a:blip r:embed="rId2"/>
          <a:srcRect/>
          <a:stretch>
            <a:fillRect/>
          </a:stretch>
        </p:blipFill>
        <p:spPr bwMode="auto">
          <a:xfrm>
            <a:off x="684213" y="333375"/>
            <a:ext cx="8347075" cy="5832475"/>
          </a:xfrm>
          <a:prstGeom prst="rect">
            <a:avLst/>
          </a:prstGeom>
          <a:noFill/>
          <a:ln w="9525">
            <a:noFill/>
            <a:miter lim="800000"/>
            <a:headEnd/>
            <a:tailEnd/>
          </a:ln>
          <a:effectLst>
            <a:outerShdw blurRad="2413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C9EC4EB3-4B35-4125-98CD-C8ED6E99BFF7}" type="slidenum">
              <a:rPr lang="ru-RU" smtClean="0"/>
              <a:pPr>
                <a:defRPr/>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 name="Rectangle 2"/>
          <p:cNvSpPr>
            <a:spLocks noGrp="1"/>
          </p:cNvSpPr>
          <p:nvPr>
            <p:ph type="title"/>
          </p:nvPr>
        </p:nvSpPr>
        <p:spPr>
          <a:xfrm>
            <a:off x="457200" y="304800"/>
            <a:ext cx="8229600" cy="1112838"/>
          </a:xfrm>
        </p:spPr>
        <p:txBody>
          <a:bodyPr/>
          <a:lstStyle/>
          <a:p>
            <a:r>
              <a:rPr lang="en-US" sz="2400" b="1">
                <a:solidFill>
                  <a:srgbClr val="FF0066"/>
                </a:solidFill>
                <a:latin typeface="Monotype Corsiva" pitchFamily="66" charset="0"/>
              </a:rPr>
              <a:t>1.KORTEVEG-DE VRIES SOLITONS</a:t>
            </a:r>
            <a:r>
              <a:rPr lang="ru-RU" sz="2400" b="1">
                <a:solidFill>
                  <a:srgbClr val="FF0066"/>
                </a:solidFill>
                <a:latin typeface="Monotype Corsiva" pitchFamily="66" charset="0"/>
              </a:rPr>
              <a:t>  </a:t>
            </a:r>
          </a:p>
        </p:txBody>
      </p:sp>
      <p:sp>
        <p:nvSpPr>
          <p:cNvPr id="221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0" name="Object 152"/>
          <p:cNvGraphicFramePr>
            <a:graphicFrameLocks noChangeAspect="1"/>
          </p:cNvGraphicFramePr>
          <p:nvPr/>
        </p:nvGraphicFramePr>
        <p:xfrm>
          <a:off x="1143000" y="1508125"/>
          <a:ext cx="1752600" cy="549275"/>
        </p:xfrm>
        <a:graphic>
          <a:graphicData uri="http://schemas.openxmlformats.org/presentationml/2006/ole">
            <mc:AlternateContent xmlns:mc="http://schemas.openxmlformats.org/markup-compatibility/2006">
              <mc:Choice xmlns:v="urn:schemas-microsoft-com:vml" Requires="v">
                <p:oleObj spid="_x0000_s2365" name="Equation" r:id="rId3" imgW="35052000" imgH="10972800" progId="Equation.DSMT4">
                  <p:embed/>
                </p:oleObj>
              </mc:Choice>
              <mc:Fallback>
                <p:oleObj name="Equation" r:id="rId3" imgW="35052000" imgH="10972800" progId="Equation.DSMT4">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08125"/>
                        <a:ext cx="17526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1" name="Object 153"/>
          <p:cNvGraphicFramePr>
            <a:graphicFrameLocks noChangeAspect="1"/>
          </p:cNvGraphicFramePr>
          <p:nvPr/>
        </p:nvGraphicFramePr>
        <p:xfrm>
          <a:off x="1143000" y="2484438"/>
          <a:ext cx="2057400" cy="592137"/>
        </p:xfrm>
        <a:graphic>
          <a:graphicData uri="http://schemas.openxmlformats.org/presentationml/2006/ole">
            <mc:AlternateContent xmlns:mc="http://schemas.openxmlformats.org/markup-compatibility/2006">
              <mc:Choice xmlns:v="urn:schemas-microsoft-com:vml" Requires="v">
                <p:oleObj spid="_x0000_s2366" name="Equation" r:id="rId5" imgW="40538400" imgH="11582400" progId="Equation.DSMT4">
                  <p:embed/>
                </p:oleObj>
              </mc:Choice>
              <mc:Fallback>
                <p:oleObj name="Equation" r:id="rId5" imgW="40538400" imgH="11582400" progId="Equation.DSMT4">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484438"/>
                        <a:ext cx="205740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2" name="Object 154"/>
          <p:cNvGraphicFramePr>
            <a:graphicFrameLocks noChangeAspect="1"/>
          </p:cNvGraphicFramePr>
          <p:nvPr/>
        </p:nvGraphicFramePr>
        <p:xfrm>
          <a:off x="1219200" y="3387725"/>
          <a:ext cx="1905000" cy="574675"/>
        </p:xfrm>
        <a:graphic>
          <a:graphicData uri="http://schemas.openxmlformats.org/presentationml/2006/ole">
            <mc:AlternateContent xmlns:mc="http://schemas.openxmlformats.org/markup-compatibility/2006">
              <mc:Choice xmlns:v="urn:schemas-microsoft-com:vml" Requires="v">
                <p:oleObj spid="_x0000_s2367" name="Equation" r:id="rId7" imgW="36271200" imgH="10972800" progId="Equation.DSMT4">
                  <p:embed/>
                </p:oleObj>
              </mc:Choice>
              <mc:Fallback>
                <p:oleObj name="Equation" r:id="rId7" imgW="36271200" imgH="10972800" progId="Equation.DSMT4">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387725"/>
                        <a:ext cx="19050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3" name="Object 155"/>
          <p:cNvGraphicFramePr>
            <a:graphicFrameLocks noChangeAspect="1"/>
          </p:cNvGraphicFramePr>
          <p:nvPr/>
        </p:nvGraphicFramePr>
        <p:xfrm>
          <a:off x="3200400" y="1449388"/>
          <a:ext cx="1981200" cy="579437"/>
        </p:xfrm>
        <a:graphic>
          <a:graphicData uri="http://schemas.openxmlformats.org/presentationml/2006/ole">
            <mc:AlternateContent xmlns:mc="http://schemas.openxmlformats.org/markup-compatibility/2006">
              <mc:Choice xmlns:v="urn:schemas-microsoft-com:vml" Requires="v">
                <p:oleObj spid="_x0000_s2368" name="Equation" r:id="rId9" imgW="41452800" imgH="12192000" progId="Equation.DSMT4">
                  <p:embed/>
                </p:oleObj>
              </mc:Choice>
              <mc:Fallback>
                <p:oleObj name="Equation" r:id="rId9" imgW="41452800" imgH="12192000" progId="Equation.DSMT4">
                  <p:embed/>
                  <p:pic>
                    <p:nvPicPr>
                      <p:cNvPr id="0" name="Picture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1449388"/>
                        <a:ext cx="1981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4" name="Object 156"/>
          <p:cNvGraphicFramePr>
            <a:graphicFrameLocks noChangeAspect="1"/>
          </p:cNvGraphicFramePr>
          <p:nvPr/>
        </p:nvGraphicFramePr>
        <p:xfrm>
          <a:off x="5562600" y="1473200"/>
          <a:ext cx="1447800" cy="403225"/>
        </p:xfrm>
        <a:graphic>
          <a:graphicData uri="http://schemas.openxmlformats.org/presentationml/2006/ole">
            <mc:AlternateContent xmlns:mc="http://schemas.openxmlformats.org/markup-compatibility/2006">
              <mc:Choice xmlns:v="urn:schemas-microsoft-com:vml" Requires="v">
                <p:oleObj spid="_x0000_s2369" name="Equation" r:id="rId11" imgW="23774400" imgH="6705600" progId="Equation.DSMT4">
                  <p:embed/>
                </p:oleObj>
              </mc:Choice>
              <mc:Fallback>
                <p:oleObj name="Equation" r:id="rId11" imgW="23774400" imgH="6705600" progId="Equation.DSMT4">
                  <p:embed/>
                  <p:pic>
                    <p:nvPicPr>
                      <p:cNvPr id="0" name="Picture 1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1473200"/>
                        <a:ext cx="14478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5" name="Object 157"/>
          <p:cNvGraphicFramePr>
            <a:graphicFrameLocks noChangeAspect="1"/>
          </p:cNvGraphicFramePr>
          <p:nvPr/>
        </p:nvGraphicFramePr>
        <p:xfrm>
          <a:off x="7162800" y="1371600"/>
          <a:ext cx="1038225" cy="703263"/>
        </p:xfrm>
        <a:graphic>
          <a:graphicData uri="http://schemas.openxmlformats.org/presentationml/2006/ole">
            <mc:AlternateContent xmlns:mc="http://schemas.openxmlformats.org/markup-compatibility/2006">
              <mc:Choice xmlns:v="urn:schemas-microsoft-com:vml" Requires="v">
                <p:oleObj spid="_x0000_s2370" name="Equation" r:id="rId13" imgW="21336000" imgH="14325600" progId="Equation.DSMT4">
                  <p:embed/>
                </p:oleObj>
              </mc:Choice>
              <mc:Fallback>
                <p:oleObj name="Equation" r:id="rId13" imgW="21336000" imgH="14325600" progId="Equation.DSMT4">
                  <p:embed/>
                  <p:pic>
                    <p:nvPicPr>
                      <p:cNvPr id="0" name="Picture 1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1371600"/>
                        <a:ext cx="1038225"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6" name="Object 158"/>
          <p:cNvGraphicFramePr>
            <a:graphicFrameLocks noChangeAspect="1"/>
          </p:cNvGraphicFramePr>
          <p:nvPr/>
        </p:nvGraphicFramePr>
        <p:xfrm>
          <a:off x="3505200" y="2438400"/>
          <a:ext cx="4619625" cy="600075"/>
        </p:xfrm>
        <a:graphic>
          <a:graphicData uri="http://schemas.openxmlformats.org/presentationml/2006/ole">
            <mc:AlternateContent xmlns:mc="http://schemas.openxmlformats.org/markup-compatibility/2006">
              <mc:Choice xmlns:v="urn:schemas-microsoft-com:vml" Requires="v">
                <p:oleObj spid="_x0000_s2371" name="Equation" r:id="rId15" imgW="110947200" imgH="14325600" progId="Equation.DSMT4">
                  <p:embed/>
                </p:oleObj>
              </mc:Choice>
              <mc:Fallback>
                <p:oleObj name="Equation" r:id="rId15" imgW="110947200" imgH="14325600" progId="Equation.DSMT4">
                  <p:embed/>
                  <p:pic>
                    <p:nvPicPr>
                      <p:cNvPr id="0" name="Picture 1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2438400"/>
                        <a:ext cx="46196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7" name="Object 159"/>
          <p:cNvGraphicFramePr>
            <a:graphicFrameLocks noChangeAspect="1"/>
          </p:cNvGraphicFramePr>
          <p:nvPr/>
        </p:nvGraphicFramePr>
        <p:xfrm>
          <a:off x="3352800" y="3325813"/>
          <a:ext cx="1676400" cy="722312"/>
        </p:xfrm>
        <a:graphic>
          <a:graphicData uri="http://schemas.openxmlformats.org/presentationml/2006/ole">
            <mc:AlternateContent xmlns:mc="http://schemas.openxmlformats.org/markup-compatibility/2006">
              <mc:Choice xmlns:v="urn:schemas-microsoft-com:vml" Requires="v">
                <p:oleObj spid="_x0000_s2372" name="Equation" r:id="rId17" imgW="34442400" imgH="14935200" progId="Equation.DSMT4">
                  <p:embed/>
                </p:oleObj>
              </mc:Choice>
              <mc:Fallback>
                <p:oleObj name="Equation" r:id="rId17" imgW="34442400" imgH="14935200" progId="Equation.DSMT4">
                  <p:embed/>
                  <p:pic>
                    <p:nvPicPr>
                      <p:cNvPr id="0" name="Picture 1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3325813"/>
                        <a:ext cx="16764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8" name="Object 160"/>
          <p:cNvGraphicFramePr>
            <a:graphicFrameLocks noChangeAspect="1"/>
          </p:cNvGraphicFramePr>
          <p:nvPr/>
        </p:nvGraphicFramePr>
        <p:xfrm>
          <a:off x="5148263" y="3357563"/>
          <a:ext cx="2376487" cy="560387"/>
        </p:xfrm>
        <a:graphic>
          <a:graphicData uri="http://schemas.openxmlformats.org/presentationml/2006/ole">
            <mc:AlternateContent xmlns:mc="http://schemas.openxmlformats.org/markup-compatibility/2006">
              <mc:Choice xmlns:v="urn:schemas-microsoft-com:vml" Requires="v">
                <p:oleObj spid="_x0000_s2373" name="Equation" r:id="rId19" imgW="2108160" imgH="507960" progId="Equation.DSMT4">
                  <p:embed/>
                </p:oleObj>
              </mc:Choice>
              <mc:Fallback>
                <p:oleObj name="Equation" r:id="rId19" imgW="2108160" imgH="507960" progId="Equation.DSMT4">
                  <p:embed/>
                  <p:pic>
                    <p:nvPicPr>
                      <p:cNvPr id="0" name="Picture 1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263" y="3357563"/>
                        <a:ext cx="2376487"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9" name="Object 161"/>
          <p:cNvGraphicFramePr>
            <a:graphicFrameLocks noChangeAspect="1"/>
          </p:cNvGraphicFramePr>
          <p:nvPr/>
        </p:nvGraphicFramePr>
        <p:xfrm>
          <a:off x="1295400" y="4151313"/>
          <a:ext cx="2438400" cy="773112"/>
        </p:xfrm>
        <a:graphic>
          <a:graphicData uri="http://schemas.openxmlformats.org/presentationml/2006/ole">
            <mc:AlternateContent xmlns:mc="http://schemas.openxmlformats.org/markup-compatibility/2006">
              <mc:Choice xmlns:v="urn:schemas-microsoft-com:vml" Requires="v">
                <p:oleObj spid="_x0000_s2374" name="Equation" r:id="rId21" imgW="38100000" imgH="12192000" progId="Equation.DSMT4">
                  <p:embed/>
                </p:oleObj>
              </mc:Choice>
              <mc:Fallback>
                <p:oleObj name="Equation" r:id="rId21" imgW="38100000" imgH="12192000" progId="Equation.DSMT4">
                  <p:embed/>
                  <p:pic>
                    <p:nvPicPr>
                      <p:cNvPr id="0" name="Picture 16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151313"/>
                        <a:ext cx="243840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0" name="Object 162"/>
          <p:cNvGraphicFramePr>
            <a:graphicFrameLocks noChangeAspect="1"/>
          </p:cNvGraphicFramePr>
          <p:nvPr/>
        </p:nvGraphicFramePr>
        <p:xfrm>
          <a:off x="4191000" y="4192588"/>
          <a:ext cx="2971800" cy="693737"/>
        </p:xfrm>
        <a:graphic>
          <a:graphicData uri="http://schemas.openxmlformats.org/presentationml/2006/ole">
            <mc:AlternateContent xmlns:mc="http://schemas.openxmlformats.org/markup-compatibility/2006">
              <mc:Choice xmlns:v="urn:schemas-microsoft-com:vml" Requires="v">
                <p:oleObj spid="_x0000_s2375" name="Equation" r:id="rId23" imgW="55778400" imgH="13106400" progId="Equation.DSMT4">
                  <p:embed/>
                </p:oleObj>
              </mc:Choice>
              <mc:Fallback>
                <p:oleObj name="Equation" r:id="rId23" imgW="55778400" imgH="13106400" progId="Equation.DSMT4">
                  <p:embed/>
                  <p:pic>
                    <p:nvPicPr>
                      <p:cNvPr id="0" name="Picture 1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91000" y="4192588"/>
                        <a:ext cx="2971800"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1" name="Object 163"/>
          <p:cNvGraphicFramePr>
            <a:graphicFrameLocks noChangeAspect="1"/>
          </p:cNvGraphicFramePr>
          <p:nvPr/>
        </p:nvGraphicFramePr>
        <p:xfrm>
          <a:off x="7391400" y="4119563"/>
          <a:ext cx="990600" cy="576262"/>
        </p:xfrm>
        <a:graphic>
          <a:graphicData uri="http://schemas.openxmlformats.org/presentationml/2006/ole">
            <mc:AlternateContent xmlns:mc="http://schemas.openxmlformats.org/markup-compatibility/2006">
              <mc:Choice xmlns:v="urn:schemas-microsoft-com:vml" Requires="v">
                <p:oleObj spid="_x0000_s2376" name="Equation" r:id="rId25" imgW="20726400" imgH="12192000" progId="Equation.DSMT4">
                  <p:embed/>
                </p:oleObj>
              </mc:Choice>
              <mc:Fallback>
                <p:oleObj name="Equation" r:id="rId25" imgW="20726400" imgH="12192000" progId="Equation.DSMT4">
                  <p:embed/>
                  <p:pic>
                    <p:nvPicPr>
                      <p:cNvPr id="0" name="Picture 16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91400" y="4119563"/>
                        <a:ext cx="9906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8"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2" name="Object 164"/>
          <p:cNvGraphicFramePr>
            <a:graphicFrameLocks noChangeAspect="1"/>
          </p:cNvGraphicFramePr>
          <p:nvPr/>
        </p:nvGraphicFramePr>
        <p:xfrm>
          <a:off x="1295400" y="5272088"/>
          <a:ext cx="2895600" cy="368300"/>
        </p:xfrm>
        <a:graphic>
          <a:graphicData uri="http://schemas.openxmlformats.org/presentationml/2006/ole">
            <mc:AlternateContent xmlns:mc="http://schemas.openxmlformats.org/markup-compatibility/2006">
              <mc:Choice xmlns:v="urn:schemas-microsoft-com:vml" Requires="v">
                <p:oleObj spid="_x0000_s2377" name="Equation" r:id="rId27" imgW="45110400" imgH="5791200" progId="Equation.DSMT4">
                  <p:embed/>
                </p:oleObj>
              </mc:Choice>
              <mc:Fallback>
                <p:oleObj name="Equation" r:id="rId27" imgW="45110400" imgH="5791200" progId="Equation.DSMT4">
                  <p:embed/>
                  <p:pic>
                    <p:nvPicPr>
                      <p:cNvPr id="0" name="Picture 1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5272088"/>
                        <a:ext cx="289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3" name="Object 165"/>
          <p:cNvGraphicFramePr>
            <a:graphicFrameLocks noChangeAspect="1"/>
          </p:cNvGraphicFramePr>
          <p:nvPr/>
        </p:nvGraphicFramePr>
        <p:xfrm>
          <a:off x="1371600" y="5943600"/>
          <a:ext cx="600075" cy="238125"/>
        </p:xfrm>
        <a:graphic>
          <a:graphicData uri="http://schemas.openxmlformats.org/presentationml/2006/ole">
            <mc:AlternateContent xmlns:mc="http://schemas.openxmlformats.org/markup-compatibility/2006">
              <mc:Choice xmlns:v="urn:schemas-microsoft-com:vml" Requires="v">
                <p:oleObj spid="_x0000_s2378" name="Equation" r:id="rId29" imgW="14325600" imgH="5791200" progId="Equation.DSMT4">
                  <p:embed/>
                </p:oleObj>
              </mc:Choice>
              <mc:Fallback>
                <p:oleObj name="Equation" r:id="rId29" imgW="14325600" imgH="5791200" progId="Equation.DSMT4">
                  <p:embed/>
                  <p:pic>
                    <p:nvPicPr>
                      <p:cNvPr id="0" name="Picture 16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1600" y="5943600"/>
                        <a:ext cx="6000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0" name="Rectangle 31"/>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4" name="Object 166"/>
          <p:cNvGraphicFramePr>
            <a:graphicFrameLocks noChangeAspect="1"/>
          </p:cNvGraphicFramePr>
          <p:nvPr/>
        </p:nvGraphicFramePr>
        <p:xfrm>
          <a:off x="4953000" y="5121275"/>
          <a:ext cx="1447800" cy="1125538"/>
        </p:xfrm>
        <a:graphic>
          <a:graphicData uri="http://schemas.openxmlformats.org/presentationml/2006/ole">
            <mc:AlternateContent xmlns:mc="http://schemas.openxmlformats.org/markup-compatibility/2006">
              <mc:Choice xmlns:v="urn:schemas-microsoft-com:vml" Requires="v">
                <p:oleObj spid="_x0000_s2379" name="Equation" r:id="rId31" imgW="18592800" imgH="14325600" progId="Equation.DSMT4">
                  <p:embed/>
                </p:oleObj>
              </mc:Choice>
              <mc:Fallback>
                <p:oleObj name="Equation" r:id="rId31" imgW="18592800" imgH="14325600" progId="Equation.DSMT4">
                  <p:embed/>
                  <p:pic>
                    <p:nvPicPr>
                      <p:cNvPr id="0" name="Picture 16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000" y="5121275"/>
                        <a:ext cx="1447800"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61B03D99-2487-4AAB-AF01-BF814CFDAFAD}" type="slidenum">
              <a:rPr lang="ru-RU" smtClean="0"/>
              <a:pPr>
                <a:defRPr/>
              </a:pPr>
              <a:t>7</a:t>
            </a:fld>
            <a:endParaRPr lang="ru-RU"/>
          </a:p>
        </p:txBody>
      </p:sp>
      <p:sp>
        <p:nvSpPr>
          <p:cNvPr id="2235" name="Rectangle 187"/>
          <p:cNvSpPr>
            <a:spLocks noChangeArrowheads="1"/>
          </p:cNvSpPr>
          <p:nvPr/>
        </p:nvSpPr>
        <p:spPr bwMode="auto">
          <a:xfrm>
            <a:off x="7451725" y="3500438"/>
            <a:ext cx="423863" cy="274637"/>
          </a:xfrm>
          <a:prstGeom prst="rect">
            <a:avLst/>
          </a:prstGeom>
          <a:noFill/>
          <a:ln w="9525">
            <a:noFill/>
            <a:miter lim="800000"/>
            <a:headEnd/>
            <a:tailEnd/>
          </a:ln>
          <a:effectLst/>
        </p:spPr>
        <p:txBody>
          <a:bodyPr>
            <a:spAutoFit/>
          </a:bodyPr>
          <a:lstStyle/>
          <a:p>
            <a:r>
              <a:rPr lang="ru-RU" sz="1200"/>
              <a:t>м/с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F8A972-C1F1-40C6-9D95-D21D31B327A1}"/>
              </a:ext>
            </a:extLst>
          </p:cNvPr>
          <p:cNvSpPr>
            <a:spLocks noGrp="1"/>
          </p:cNvSpPr>
          <p:nvPr>
            <p:ph type="title"/>
          </p:nvPr>
        </p:nvSpPr>
        <p:spPr>
          <a:xfrm>
            <a:off x="914400" y="159315"/>
            <a:ext cx="7772400" cy="1362075"/>
          </a:xfrm>
        </p:spPr>
        <p:txBody>
          <a:bodyPr/>
          <a:lstStyle/>
          <a:p>
            <a:r>
              <a:rPr lang="en-US" dirty="0">
                <a:latin typeface="Monotype Corsiva" panose="03010101010201010101" pitchFamily="66" charset="0"/>
              </a:rPr>
              <a:t>Effect MONRO</a:t>
            </a:r>
            <a:endParaRPr lang="ru-RU" dirty="0">
              <a:latin typeface="Monotype Corsiva" panose="03010101010201010101" pitchFamily="66" charset="0"/>
            </a:endParaRPr>
          </a:p>
        </p:txBody>
      </p:sp>
      <p:sp>
        <p:nvSpPr>
          <p:cNvPr id="3" name="Текст 2">
            <a:extLst>
              <a:ext uri="{FF2B5EF4-FFF2-40B4-BE49-F238E27FC236}">
                <a16:creationId xmlns:a16="http://schemas.microsoft.com/office/drawing/2014/main" id="{4749BCA8-60AE-4FD2-96F3-7D1669C9495B}"/>
              </a:ext>
            </a:extLst>
          </p:cNvPr>
          <p:cNvSpPr>
            <a:spLocks noGrp="1"/>
          </p:cNvSpPr>
          <p:nvPr>
            <p:ph type="body" idx="1"/>
          </p:nvPr>
        </p:nvSpPr>
        <p:spPr>
          <a:xfrm>
            <a:off x="1043608" y="6304844"/>
            <a:ext cx="7378079" cy="666303"/>
          </a:xfrm>
        </p:spPr>
        <p:txBody>
          <a:bodyPr/>
          <a:lstStyle/>
          <a:p>
            <a:endParaRPr lang="ru-RU" dirty="0"/>
          </a:p>
        </p:txBody>
      </p:sp>
      <p:sp>
        <p:nvSpPr>
          <p:cNvPr id="4" name="Нижний колонтитул 3">
            <a:extLst>
              <a:ext uri="{FF2B5EF4-FFF2-40B4-BE49-F238E27FC236}">
                <a16:creationId xmlns:a16="http://schemas.microsoft.com/office/drawing/2014/main" id="{A033C8FA-3916-44AA-88FF-5881FF6F255E}"/>
              </a:ext>
            </a:extLst>
          </p:cNvPr>
          <p:cNvSpPr>
            <a:spLocks noGrp="1"/>
          </p:cNvSpPr>
          <p:nvPr>
            <p:ph type="ftr" sz="quarter" idx="11"/>
          </p:nvPr>
        </p:nvSpPr>
        <p:spPr/>
        <p:txBody>
          <a:bodyPr/>
          <a:lstStyle/>
          <a:p>
            <a:pPr>
              <a:defRPr/>
            </a:pPr>
            <a:r>
              <a:rPr lang="en-US"/>
              <a:t>25 Baldin Seminar</a:t>
            </a:r>
            <a:endParaRPr lang="ru-RU"/>
          </a:p>
        </p:txBody>
      </p:sp>
      <p:sp>
        <p:nvSpPr>
          <p:cNvPr id="5" name="Номер слайда 4">
            <a:extLst>
              <a:ext uri="{FF2B5EF4-FFF2-40B4-BE49-F238E27FC236}">
                <a16:creationId xmlns:a16="http://schemas.microsoft.com/office/drawing/2014/main" id="{DF33F817-20C8-43D1-900C-4B98C75A1B24}"/>
              </a:ext>
            </a:extLst>
          </p:cNvPr>
          <p:cNvSpPr>
            <a:spLocks noGrp="1"/>
          </p:cNvSpPr>
          <p:nvPr>
            <p:ph type="sldNum" sz="quarter" idx="12"/>
          </p:nvPr>
        </p:nvSpPr>
        <p:spPr/>
        <p:txBody>
          <a:bodyPr/>
          <a:lstStyle/>
          <a:p>
            <a:pPr>
              <a:defRPr/>
            </a:pPr>
            <a:fld id="{F385582C-7370-4641-87C2-D0520A793930}" type="slidenum">
              <a:rPr lang="ru-RU" smtClean="0"/>
              <a:pPr>
                <a:defRPr/>
              </a:pPr>
              <a:t>8</a:t>
            </a:fld>
            <a:endParaRPr lang="ru-RU"/>
          </a:p>
        </p:txBody>
      </p:sp>
      <p:pic>
        <p:nvPicPr>
          <p:cNvPr id="19458" name="Picture 2">
            <a:extLst>
              <a:ext uri="{FF2B5EF4-FFF2-40B4-BE49-F238E27FC236}">
                <a16:creationId xmlns:a16="http://schemas.microsoft.com/office/drawing/2014/main" id="{419BD3B3-BF1E-43BD-BAEC-14C3A23D6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17" t="21564" r="38370" b="32706"/>
          <a:stretch>
            <a:fillRect/>
          </a:stretch>
        </p:blipFill>
        <p:spPr bwMode="auto">
          <a:xfrm>
            <a:off x="784943" y="1671350"/>
            <a:ext cx="3905251" cy="1840992"/>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a:extLst>
              <a:ext uri="{FF2B5EF4-FFF2-40B4-BE49-F238E27FC236}">
                <a16:creationId xmlns:a16="http://schemas.microsoft.com/office/drawing/2014/main" id="{7257F72D-8852-4E5C-AB31-F9118798D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10" t="64183" r="18973" b="17007"/>
          <a:stretch>
            <a:fillRect/>
          </a:stretch>
        </p:blipFill>
        <p:spPr bwMode="auto">
          <a:xfrm>
            <a:off x="4989738" y="1898108"/>
            <a:ext cx="3697061" cy="1362075"/>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C225D096-0522-4894-A52F-68A252D58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517" t="21884" r="26558" b="56129"/>
          <a:stretch>
            <a:fillRect/>
          </a:stretch>
        </p:blipFill>
        <p:spPr bwMode="auto">
          <a:xfrm>
            <a:off x="1043608" y="4003468"/>
            <a:ext cx="2914601" cy="1685004"/>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4FD01C98-E783-40CD-BC02-917AE1651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427" t="52066" r="26796" b="23763"/>
          <a:stretch>
            <a:fillRect/>
          </a:stretch>
        </p:blipFill>
        <p:spPr bwMode="auto">
          <a:xfrm>
            <a:off x="4705064" y="3868465"/>
            <a:ext cx="3251312" cy="2199416"/>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15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6" name="Rectangle 2"/>
          <p:cNvSpPr>
            <a:spLocks noGrp="1" noChangeArrowheads="1"/>
          </p:cNvSpPr>
          <p:nvPr>
            <p:ph type="title" idx="4294967295"/>
          </p:nvPr>
        </p:nvSpPr>
        <p:spPr>
          <a:xfrm>
            <a:off x="457200" y="0"/>
            <a:ext cx="9010650" cy="1143000"/>
          </a:xfrm>
        </p:spPr>
        <p:txBody>
          <a:bodyPr/>
          <a:lstStyle/>
          <a:p>
            <a:pPr>
              <a:lnSpc>
                <a:spcPct val="50000"/>
              </a:lnSpc>
            </a:pPr>
            <a:br>
              <a:rPr lang="en-US" sz="2400">
                <a:solidFill>
                  <a:srgbClr val="0000FF"/>
                </a:solidFill>
              </a:rPr>
            </a:br>
            <a:r>
              <a:rPr lang="en-US" sz="2400">
                <a:solidFill>
                  <a:srgbClr val="0000FF"/>
                </a:solidFill>
                <a:latin typeface="Monotype Corsiva" pitchFamily="66" charset="0"/>
              </a:rPr>
              <a:t>2</a:t>
            </a:r>
            <a:r>
              <a:rPr lang="ru-RU" sz="2400">
                <a:latin typeface="Monotype Corsiva" pitchFamily="66" charset="0"/>
              </a:rPr>
              <a:t>.</a:t>
            </a:r>
            <a:r>
              <a:rPr lang="en-US" sz="2400">
                <a:latin typeface="Monotype Corsiva" pitchFamily="66" charset="0"/>
              </a:rPr>
              <a:t> </a:t>
            </a:r>
            <a:r>
              <a:rPr lang="ru-RU" sz="2000" b="1">
                <a:solidFill>
                  <a:srgbClr val="0000FF"/>
                </a:solidFill>
                <a:latin typeface="Monotype Corsiva" pitchFamily="66" charset="0"/>
              </a:rPr>
              <a:t> </a:t>
            </a:r>
            <a:r>
              <a:rPr lang="ru-RU" sz="2400" b="1">
                <a:solidFill>
                  <a:srgbClr val="0000FF"/>
                </a:solidFill>
                <a:latin typeface="Monotype Corsiva" pitchFamily="66" charset="0"/>
              </a:rPr>
              <a:t>FEATURES OF </a:t>
            </a:r>
            <a:r>
              <a:rPr lang="ru-RU" sz="2400" b="1">
                <a:solidFill>
                  <a:srgbClr val="FF0066"/>
                </a:solidFill>
                <a:latin typeface="Monotype Corsiva" pitchFamily="66" charset="0"/>
              </a:rPr>
              <a:t>NON-EQUALIBRIUM HYDRODYNAMIC</a:t>
            </a:r>
            <a:r>
              <a:rPr lang="ru-RU" sz="2400" b="1">
                <a:solidFill>
                  <a:srgbClr val="0000FF"/>
                </a:solidFill>
                <a:latin typeface="Monotype Corsiva" pitchFamily="66" charset="0"/>
              </a:rPr>
              <a:t> APPROACH</a:t>
            </a:r>
            <a:r>
              <a:rPr lang="ru-RU" sz="4800">
                <a:latin typeface="Monotype Corsiva" pitchFamily="66" charset="0"/>
              </a:rPr>
              <a:t> 	</a:t>
            </a:r>
            <a:endParaRPr lang="ru-RU">
              <a:latin typeface="Monotype Corsiva" pitchFamily="66" charset="0"/>
            </a:endParaRPr>
          </a:p>
        </p:txBody>
      </p:sp>
      <p:sp>
        <p:nvSpPr>
          <p:cNvPr id="27685" name="Rectangle 3"/>
          <p:cNvSpPr>
            <a:spLocks noGrp="1" noChangeArrowheads="1"/>
          </p:cNvSpPr>
          <p:nvPr>
            <p:ph type="body" idx="4294967295"/>
          </p:nvPr>
        </p:nvSpPr>
        <p:spPr>
          <a:xfrm>
            <a:off x="533400" y="1066800"/>
            <a:ext cx="8229600" cy="4525963"/>
          </a:xfrm>
        </p:spPr>
        <p:txBody>
          <a:bodyPr/>
          <a:lstStyle/>
          <a:p>
            <a:pPr algn="just">
              <a:lnSpc>
                <a:spcPct val="80000"/>
              </a:lnSpc>
              <a:buFont typeface="Wingdings" panose="05000000000000000000" pitchFamily="2" charset="2"/>
              <a:buChar char="ü"/>
              <a:defRPr/>
            </a:pPr>
            <a:r>
              <a:rPr lang="ru-RU" sz="2000" dirty="0">
                <a:solidFill>
                  <a:srgbClr val="0000FF"/>
                </a:solidFill>
                <a:latin typeface="Monotype Corsiva" pitchFamily="66" charset="0"/>
              </a:rPr>
              <a:t>To </a:t>
            </a:r>
            <a:r>
              <a:rPr lang="ru-RU" sz="2000" dirty="0" err="1">
                <a:solidFill>
                  <a:srgbClr val="0000FF"/>
                </a:solidFill>
                <a:latin typeface="Monotype Corsiva" pitchFamily="66" charset="0"/>
              </a:rPr>
              <a:t>describe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collisions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heavy</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ions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use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non-equilibrium</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hydrodynamic</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approach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which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FF0066"/>
                </a:solidFill>
                <a:latin typeface="Monotype Corsiva" pitchFamily="66" charset="0"/>
              </a:rPr>
              <a:t>kinetic</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equation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for</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nucleon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distribution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function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is</a:t>
            </a:r>
            <a:r>
              <a:rPr lang="ru-RU" sz="2000" dirty="0">
                <a:solidFill>
                  <a:srgbClr val="0000FF"/>
                </a:solidFill>
                <a:latin typeface="Monotype Corsiva" pitchFamily="66" charset="0"/>
              </a:rPr>
              <a:t> </a:t>
            </a:r>
            <a:r>
              <a:rPr lang="ru-RU" sz="2000" dirty="0" err="1">
                <a:solidFill>
                  <a:srgbClr val="FF0066"/>
                </a:solidFill>
                <a:latin typeface="Monotype Corsiva" pitchFamily="66" charset="0"/>
              </a:rPr>
              <a:t>solved</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jointly</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with</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the</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equations</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of</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hydrodynamics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which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are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essentially</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local</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laws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conservation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mass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momentum</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and</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energy</a:t>
            </a:r>
            <a:r>
              <a:rPr lang="ru-RU" sz="2000" dirty="0">
                <a:solidFill>
                  <a:srgbClr val="0000FF"/>
                </a:solidFill>
                <a:latin typeface="Monotype Corsiva" pitchFamily="66" charset="0"/>
              </a:rPr>
              <a:t>. 	  </a:t>
            </a:r>
          </a:p>
          <a:p>
            <a:pPr marL="0" indent="0">
              <a:lnSpc>
                <a:spcPct val="80000"/>
              </a:lnSpc>
              <a:buFont typeface="Arial" charset="0"/>
              <a:buNone/>
              <a:defRPr/>
            </a:pPr>
            <a:r>
              <a:rPr lang="ru-RU" sz="2000" dirty="0">
                <a:solidFill>
                  <a:srgbClr val="0000FF"/>
                </a:solidFill>
              </a:rPr>
              <a:t>                                                                                                           </a:t>
            </a:r>
          </a:p>
          <a:p>
            <a:pPr marL="0" indent="0">
              <a:lnSpc>
                <a:spcPct val="80000"/>
              </a:lnSpc>
              <a:buFont typeface="Arial" charset="0"/>
              <a:buNone/>
              <a:defRPr/>
            </a:pPr>
            <a:r>
              <a:rPr lang="ru-RU" sz="2000" dirty="0">
                <a:solidFill>
                  <a:srgbClr val="0000FF"/>
                </a:solidFill>
              </a:rPr>
              <a:t>                                                                            ,                            (1) </a:t>
            </a:r>
            <a:endParaRPr lang="en-US" sz="2000" dirty="0">
              <a:solidFill>
                <a:srgbClr val="0000FF"/>
              </a:solidFill>
            </a:endParaRPr>
          </a:p>
          <a:p>
            <a:pPr marL="0" indent="0">
              <a:lnSpc>
                <a:spcPct val="80000"/>
              </a:lnSpc>
              <a:buFont typeface="Arial" charset="0"/>
              <a:buNone/>
              <a:defRPr/>
            </a:pPr>
            <a:r>
              <a:rPr lang="ru-RU" sz="2000" dirty="0">
                <a:solidFill>
                  <a:srgbClr val="0000FF"/>
                </a:solidFill>
              </a:rPr>
              <a:t>                                                                                        </a:t>
            </a:r>
          </a:p>
          <a:p>
            <a:pPr marL="0" indent="0" algn="just">
              <a:lnSpc>
                <a:spcPct val="80000"/>
              </a:lnSpc>
              <a:buFont typeface="Arial" charset="0"/>
              <a:buNone/>
              <a:defRPr/>
            </a:pPr>
            <a:r>
              <a:rPr lang="ru-RU" sz="2000" dirty="0">
                <a:solidFill>
                  <a:srgbClr val="0000FF"/>
                </a:solidFill>
              </a:rPr>
              <a:t> 	</a:t>
            </a:r>
          </a:p>
          <a:p>
            <a:pPr marL="0" indent="0">
              <a:lnSpc>
                <a:spcPct val="80000"/>
              </a:lnSpc>
              <a:buFont typeface="Arial" charset="0"/>
              <a:buNone/>
              <a:defRPr/>
            </a:pPr>
            <a:r>
              <a:rPr lang="en-US" sz="2000" i="1" dirty="0">
                <a:solidFill>
                  <a:srgbClr val="0000FF"/>
                </a:solidFill>
              </a:rPr>
              <a:t>       where               is the locally equilibrium distribution function and</a:t>
            </a:r>
          </a:p>
          <a:p>
            <a:pPr marL="0" indent="0">
              <a:lnSpc>
                <a:spcPct val="80000"/>
              </a:lnSpc>
              <a:buFont typeface="Arial" charset="0"/>
              <a:buNone/>
              <a:defRPr/>
            </a:pPr>
            <a:r>
              <a:rPr lang="en-US" sz="2000" i="1" dirty="0">
                <a:solidFill>
                  <a:srgbClr val="0000FF"/>
                </a:solidFill>
              </a:rPr>
              <a:t>        ‘          is the relaxation time</a:t>
            </a:r>
            <a:r>
              <a:rPr lang="ru-RU" sz="2000" i="1" dirty="0">
                <a:solidFill>
                  <a:srgbClr val="0000FF"/>
                </a:solidFill>
              </a:rPr>
              <a:t> 	                                                                                                 </a:t>
            </a:r>
          </a:p>
          <a:p>
            <a:pPr marL="0" indent="0">
              <a:lnSpc>
                <a:spcPct val="80000"/>
              </a:lnSpc>
              <a:buFont typeface="Arial" charset="0"/>
              <a:buNone/>
              <a:defRPr/>
            </a:pPr>
            <a:r>
              <a:rPr lang="en-US" sz="2000" dirty="0">
                <a:solidFill>
                  <a:srgbClr val="0000FF"/>
                </a:solidFill>
              </a:rPr>
              <a:t>  </a:t>
            </a:r>
            <a:r>
              <a:rPr lang="ru-RU" sz="2000" dirty="0">
                <a:solidFill>
                  <a:srgbClr val="0000FF"/>
                </a:solidFill>
              </a:rPr>
              <a:t>                                                                                                        (2)</a:t>
            </a:r>
          </a:p>
          <a:p>
            <a:pPr marL="0" indent="0">
              <a:lnSpc>
                <a:spcPct val="80000"/>
              </a:lnSpc>
              <a:buFont typeface="Arial" charset="0"/>
              <a:buNone/>
              <a:defRPr/>
            </a:pPr>
            <a:r>
              <a:rPr lang="en-US" sz="2000" dirty="0">
                <a:solidFill>
                  <a:srgbClr val="0000FF"/>
                </a:solidFill>
              </a:rPr>
              <a:t>                                                                                                                 </a:t>
            </a:r>
          </a:p>
          <a:p>
            <a:pPr>
              <a:lnSpc>
                <a:spcPct val="80000"/>
              </a:lnSpc>
              <a:defRPr/>
            </a:pPr>
            <a:endParaRPr lang="en-US" sz="2000" dirty="0">
              <a:solidFill>
                <a:srgbClr val="0000FF"/>
              </a:solidFill>
            </a:endParaRPr>
          </a:p>
          <a:p>
            <a:pPr>
              <a:lnSpc>
                <a:spcPct val="80000"/>
              </a:lnSpc>
              <a:defRPr/>
            </a:pPr>
            <a:endParaRPr lang="en-US" sz="2000" dirty="0">
              <a:solidFill>
                <a:srgbClr val="0000FF"/>
              </a:solidFill>
            </a:endParaRPr>
          </a:p>
          <a:p>
            <a:pPr>
              <a:lnSpc>
                <a:spcPct val="80000"/>
              </a:lnSpc>
              <a:defRPr/>
            </a:pPr>
            <a:endParaRPr lang="en-US" sz="2000" dirty="0">
              <a:solidFill>
                <a:srgbClr val="0000FF"/>
              </a:solidFill>
            </a:endParaRPr>
          </a:p>
          <a:p>
            <a:pPr>
              <a:lnSpc>
                <a:spcPct val="80000"/>
              </a:lnSpc>
              <a:buFont typeface="Wingdings" panose="05000000000000000000" pitchFamily="2" charset="2"/>
              <a:buChar char="ü"/>
              <a:defRPr/>
            </a:pPr>
            <a:r>
              <a:rPr lang="en-US" sz="2000" i="1" dirty="0">
                <a:solidFill>
                  <a:srgbClr val="0000FF"/>
                </a:solidFill>
              </a:rPr>
              <a:t>The self-consistent  potential  appearing  in the interaction term is specified in just the same way as this is done in the case of density-</a:t>
            </a:r>
            <a:r>
              <a:rPr lang="en-US" sz="2000" i="1" dirty="0" err="1">
                <a:solidFill>
                  <a:srgbClr val="0000FF"/>
                </a:solidFill>
              </a:rPr>
              <a:t>dependentive</a:t>
            </a:r>
            <a:r>
              <a:rPr lang="en-US" sz="2000" i="1" dirty="0">
                <a:solidFill>
                  <a:srgbClr val="0000FF"/>
                </a:solidFill>
              </a:rPr>
              <a:t> forces belonging to the </a:t>
            </a:r>
            <a:r>
              <a:rPr lang="en-US" sz="2000" i="1" dirty="0" err="1">
                <a:solidFill>
                  <a:srgbClr val="0000FF"/>
                </a:solidFill>
              </a:rPr>
              <a:t>Skyrme</a:t>
            </a:r>
            <a:r>
              <a:rPr lang="en-US" sz="2000" i="1" dirty="0">
                <a:solidFill>
                  <a:srgbClr val="0000FF"/>
                </a:solidFill>
              </a:rPr>
              <a:t> type</a:t>
            </a:r>
            <a:endParaRPr lang="ru-RU" sz="2000" i="1" dirty="0">
              <a:solidFill>
                <a:srgbClr val="0000FF"/>
              </a:solidFill>
            </a:endParaRPr>
          </a:p>
        </p:txBody>
      </p:sp>
      <p:sp>
        <p:nvSpPr>
          <p:cNvPr id="5168"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69"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2"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4"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5"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8" name="Rectangle 47"/>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ru-RU" i="1" baseline="-25000"/>
          </a:p>
        </p:txBody>
      </p:sp>
      <p:sp>
        <p:nvSpPr>
          <p:cNvPr id="5179" name="Rectangle 4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0"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1" name="Rectangle 5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2" name="Rectangle 5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3" name="Rectangle 5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i="1" baseline="-25000"/>
          </a:p>
        </p:txBody>
      </p:sp>
      <p:sp>
        <p:nvSpPr>
          <p:cNvPr id="5184" name="Rectangle 5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5"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6" name="Rectangle 6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7" name="Rectangle 6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8" name="Rectangle 67"/>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ru-RU" i="1" baseline="-25000"/>
          </a:p>
        </p:txBody>
      </p:sp>
      <p:sp>
        <p:nvSpPr>
          <p:cNvPr id="5189" name="Rectangle 6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90" name="Rectangle 7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91"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2" name="Object 42"/>
          <p:cNvGraphicFramePr>
            <a:graphicFrameLocks noChangeAspect="1"/>
          </p:cNvGraphicFramePr>
          <p:nvPr/>
        </p:nvGraphicFramePr>
        <p:xfrm>
          <a:off x="2889250" y="2170113"/>
          <a:ext cx="2057400" cy="1004887"/>
        </p:xfrm>
        <a:graphic>
          <a:graphicData uri="http://schemas.openxmlformats.org/presentationml/2006/ole">
            <mc:AlternateContent xmlns:mc="http://schemas.openxmlformats.org/markup-compatibility/2006">
              <mc:Choice xmlns:v="urn:schemas-microsoft-com:vml" Requires="v">
                <p:oleObj spid="_x0000_s5202" name="Equation" r:id="rId3" imgW="799920" imgH="393480" progId="Equation.DSMT4">
                  <p:embed/>
                </p:oleObj>
              </mc:Choice>
              <mc:Fallback>
                <p:oleObj name="Equation" r:id="rId3" imgW="799920" imgH="39348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2170113"/>
                        <a:ext cx="2057400"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2"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3" name="Object 43"/>
          <p:cNvGraphicFramePr>
            <a:graphicFrameLocks noChangeAspect="1"/>
          </p:cNvGraphicFramePr>
          <p:nvPr/>
        </p:nvGraphicFramePr>
        <p:xfrm>
          <a:off x="1619250" y="3357563"/>
          <a:ext cx="863600" cy="319087"/>
        </p:xfrm>
        <a:graphic>
          <a:graphicData uri="http://schemas.openxmlformats.org/presentationml/2006/ole">
            <mc:AlternateContent xmlns:mc="http://schemas.openxmlformats.org/markup-compatibility/2006">
              <mc:Choice xmlns:v="urn:schemas-microsoft-com:vml" Requires="v">
                <p:oleObj spid="_x0000_s5203" name="Equation" r:id="rId5" imgW="14935200" imgH="5486400" progId="Equation.DSMT4">
                  <p:embed/>
                </p:oleObj>
              </mc:Choice>
              <mc:Fallback>
                <p:oleObj name="Equation" r:id="rId5" imgW="14935200" imgH="54864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3357563"/>
                        <a:ext cx="8636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3"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4" name="Object 44"/>
          <p:cNvGraphicFramePr>
            <a:graphicFrameLocks noChangeAspect="1"/>
          </p:cNvGraphicFramePr>
          <p:nvPr/>
        </p:nvGraphicFramePr>
        <p:xfrm>
          <a:off x="1187450" y="3644900"/>
          <a:ext cx="239713" cy="314325"/>
        </p:xfrm>
        <a:graphic>
          <a:graphicData uri="http://schemas.openxmlformats.org/presentationml/2006/ole">
            <mc:AlternateContent xmlns:mc="http://schemas.openxmlformats.org/markup-compatibility/2006">
              <mc:Choice xmlns:v="urn:schemas-microsoft-com:vml" Requires="v">
                <p:oleObj spid="_x0000_s5204" name="Equation" r:id="rId7" imgW="2743200" imgH="3352800" progId="Equation.DSMT4">
                  <p:embed/>
                </p:oleObj>
              </mc:Choice>
              <mc:Fallback>
                <p:oleObj name="Equation" r:id="rId7" imgW="2743200" imgH="33528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3644900"/>
                        <a:ext cx="2397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4"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5195"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5" name="Object 45"/>
          <p:cNvGraphicFramePr>
            <a:graphicFrameLocks noChangeAspect="1"/>
          </p:cNvGraphicFramePr>
          <p:nvPr/>
        </p:nvGraphicFramePr>
        <p:xfrm>
          <a:off x="3348038" y="4149725"/>
          <a:ext cx="1981200" cy="428625"/>
        </p:xfrm>
        <a:graphic>
          <a:graphicData uri="http://schemas.openxmlformats.org/presentationml/2006/ole">
            <mc:AlternateContent xmlns:mc="http://schemas.openxmlformats.org/markup-compatibility/2006">
              <mc:Choice xmlns:v="urn:schemas-microsoft-com:vml" Requires="v">
                <p:oleObj spid="_x0000_s5205" name="Equation" r:id="rId9" imgW="25298400" imgH="5486400" progId="Equation.DSMT4">
                  <p:embed/>
                </p:oleObj>
              </mc:Choice>
              <mc:Fallback>
                <p:oleObj name="Equation" r:id="rId9" imgW="25298400" imgH="54864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149725"/>
                        <a:ext cx="1981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25 Baldin Seminar</a:t>
            </a:r>
            <a:endParaRPr lang="ru-RU" sz="1600" dirty="0"/>
          </a:p>
        </p:txBody>
      </p:sp>
      <p:sp>
        <p:nvSpPr>
          <p:cNvPr id="3" name="Номер слайда 2"/>
          <p:cNvSpPr>
            <a:spLocks noGrp="1"/>
          </p:cNvSpPr>
          <p:nvPr>
            <p:ph type="sldNum" sz="quarter" idx="12"/>
          </p:nvPr>
        </p:nvSpPr>
        <p:spPr/>
        <p:txBody>
          <a:bodyPr/>
          <a:lstStyle/>
          <a:p>
            <a:pPr>
              <a:defRPr/>
            </a:pPr>
            <a:fld id="{CC0C5379-B0E9-4712-8DEA-59029D289431}" type="slidenum">
              <a:rPr lang="ru-RU" smtClean="0"/>
              <a:pPr>
                <a:defRPr/>
              </a:pPr>
              <a:t>9</a:t>
            </a:fld>
            <a:endParaRPr lang="ru-RU"/>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acffe9314575c4f8cfcb7fa39585ef9e1b6b9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3214</Words>
  <Application>Microsoft Office PowerPoint</Application>
  <PresentationFormat>Экран (4:3)</PresentationFormat>
  <Paragraphs>271</Paragraphs>
  <Slides>27</Slides>
  <Notes>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2</vt:i4>
      </vt:variant>
      <vt:variant>
        <vt:lpstr>Внедренные серверы OLE</vt:lpstr>
      </vt:variant>
      <vt:variant>
        <vt:i4>1</vt:i4>
      </vt:variant>
      <vt:variant>
        <vt:lpstr>Заголовки слайдов</vt:lpstr>
      </vt:variant>
      <vt:variant>
        <vt:i4>27</vt:i4>
      </vt:variant>
    </vt:vector>
  </HeadingPairs>
  <TitlesOfParts>
    <vt:vector size="40" baseType="lpstr">
      <vt:lpstr>Algerian</vt:lpstr>
      <vt:lpstr>Arial</vt:lpstr>
      <vt:lpstr>Calibri</vt:lpstr>
      <vt:lpstr>Freestyle Script</vt:lpstr>
      <vt:lpstr>Monotype Corsiva</vt:lpstr>
      <vt:lpstr>Myanmar Text</vt:lpstr>
      <vt:lpstr>Segoe Script</vt:lpstr>
      <vt:lpstr>Stylus BT</vt:lpstr>
      <vt:lpstr>Times New Roman</vt:lpstr>
      <vt:lpstr>Wingdings</vt:lpstr>
      <vt:lpstr>Тема Office</vt:lpstr>
      <vt:lpstr>Оформление по умолчанию</vt:lpstr>
      <vt:lpstr>Equation</vt:lpstr>
      <vt:lpstr>EMISSION OF CUMULATIVE PROTONS , PIONS, KAONS AND ANTIPROTONS IN  COLLISIONS OF HEAVY IONS INTERMEDIATE ENERGIES BASED ON NON-EQUILIBRIUM HYDRODYNAMIC APPROACH</vt:lpstr>
      <vt:lpstr>Презентация PowerPoint</vt:lpstr>
      <vt:lpstr>The Schrödinger equation and Hydrodynamics </vt:lpstr>
      <vt:lpstr> </vt:lpstr>
      <vt:lpstr>Презентация PowerPoint</vt:lpstr>
      <vt:lpstr>Презентация PowerPoint</vt:lpstr>
      <vt:lpstr>1.KORTEVEG-DE VRIES SOLITONS  </vt:lpstr>
      <vt:lpstr>Effect MONRO</vt:lpstr>
      <vt:lpstr> 2.  FEATURES OF NON-EQUALIBRIUM HYDRODYNAMIC APPROACH  </vt:lpstr>
      <vt:lpstr>Quntum kinetic equation</vt:lpstr>
      <vt:lpstr>Презентация PowerPoint</vt:lpstr>
      <vt:lpstr>3.THE HYDRODYNAMIC STAGE</vt:lpstr>
      <vt:lpstr>Презентация PowerPoint</vt:lpstr>
      <vt:lpstr>4.STATISTICAL FRAGMENTATION MECHANISM</vt:lpstr>
      <vt:lpstr>5. A COMPARISON WITH EXPERIMENTAL DATA</vt:lpstr>
      <vt:lpstr>Презентация PowerPoint</vt:lpstr>
      <vt:lpstr>Презентация PowerPoint</vt:lpstr>
      <vt:lpstr>    </vt:lpstr>
      <vt:lpstr> 12C+9Be 3.2 GeV/nucl. (protons) 3,50</vt:lpstr>
      <vt:lpstr>  Hard photons</vt:lpstr>
      <vt:lpstr>Protons</vt:lpstr>
      <vt:lpstr>Презентация PowerPoint</vt:lpstr>
      <vt:lpstr>«…законы температурного равновесия и понятие энтропии можно вывести в рамках кинетической теории теплоты. Теперь, естественно возникает вопрос, действительно ли необходима кинетическая теория для вывода  этого фундаментального положения термодинамики или же для этого, быть может, достаточно предположений более общего характера…» A. Einstein. Ann. Phys. 1903. V. 11. P. 170. (Собр. науч. трудов А.    Эйншейна. 1966. Т. 3. С. 50).   </vt:lpstr>
      <vt:lpstr>LHC</vt:lpstr>
      <vt:lpstr>Conclusions</vt:lpstr>
      <vt:lpstr>References</vt:lpstr>
      <vt:lpstr>          THANK YOU !          </vt:lpstr>
    </vt:vector>
  </TitlesOfParts>
  <Company>presentation-creation.ru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dc:title>
  <dc:creator>obstinate</dc:creator>
  <dc:description>Шаблон презентации с сайта http://presentation-creation.ru/</dc:description>
  <cp:lastModifiedBy>user</cp:lastModifiedBy>
  <cp:revision>47</cp:revision>
  <dcterms:created xsi:type="dcterms:W3CDTF">2018-02-18T07:50:05Z</dcterms:created>
  <dcterms:modified xsi:type="dcterms:W3CDTF">2023-09-03T14:23:11Z</dcterms:modified>
</cp:coreProperties>
</file>