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674" r:id="rId2"/>
    <p:sldId id="717" r:id="rId3"/>
    <p:sldId id="684" r:id="rId4"/>
    <p:sldId id="423" r:id="rId5"/>
    <p:sldId id="708" r:id="rId6"/>
    <p:sldId id="692" r:id="rId7"/>
    <p:sldId id="292" r:id="rId8"/>
    <p:sldId id="303" r:id="rId9"/>
    <p:sldId id="710" r:id="rId10"/>
    <p:sldId id="714" r:id="rId11"/>
    <p:sldId id="713" r:id="rId12"/>
    <p:sldId id="715" r:id="rId13"/>
    <p:sldId id="716" r:id="rId14"/>
    <p:sldId id="695" r:id="rId15"/>
    <p:sldId id="407" r:id="rId16"/>
    <p:sldId id="699" r:id="rId17"/>
    <p:sldId id="718" r:id="rId18"/>
    <p:sldId id="682" r:id="rId19"/>
    <p:sldId id="697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FDFC"/>
    <a:srgbClr val="FF5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89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76478-A5CF-4EE1-9772-C25F0F89CAF7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3588E-8ACB-4D91-B1DF-820DF13B1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493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de-DE"/>
          </a:p>
        </p:txBody>
      </p:sp>
      <p:sp>
        <p:nvSpPr>
          <p:cNvPr id="1259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DCE1CD5-D3C2-467A-84D8-07A1F3FBBE02}" type="slidenum">
              <a:rPr lang="en-US" altLang="de-DE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716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AF827-C182-43AD-AD3F-031F96A6E2D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116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4D29C-3957-8ABA-8FF9-D83319B2A8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62FAAB-1376-9FE6-4E6C-E648E18AAB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E200D-076C-67D4-EFCE-14D6484C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3581B-8999-498F-B384-4E8E0011878A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51369-25FA-6BD2-0027-DD4E4FD39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6A320-FFDD-B8FB-F4B0-0884B1A5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C1D10-BCCE-4626-B8C8-EEEFF2DC5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147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5F60C-2E69-A3B5-8F28-EA4F8FDA5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FC04BB-6828-DF4D-F5DE-88FED511FD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B3D45-3D55-A80A-DCE3-FE2C06988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3581B-8999-498F-B384-4E8E0011878A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CCF16-4CF2-E8EA-DA04-FF9C9D13B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6C070-4E33-1D2F-99E5-C832BF540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C1D10-BCCE-4626-B8C8-EEEFF2DC5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63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B2F4C7-196C-F49E-6D0F-92118B15AE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CC5E-F007-6EBE-DFA6-0B33029CC4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2A270-87C7-66CB-9771-91F142219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3581B-8999-498F-B384-4E8E0011878A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6C29-1EA2-34DD-2268-829C0E3C0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2B947-0129-881A-C8B0-B675839FC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C1D10-BCCE-4626-B8C8-EEEFF2DC5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863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0F13A-52C1-3FCD-5BAE-55CD2FB18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CA54D-7B98-0D4D-E766-84E44D8D7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7E352-44D2-0170-2DFF-22C3AD193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3581B-8999-498F-B384-4E8E0011878A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582FE-1A9B-71A1-3747-479D9172F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211693-F37D-D5A5-E583-019F621E5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C1D10-BCCE-4626-B8C8-EEEFF2DC5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287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E0315-ACC3-9765-053B-FFB44E51F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D7F625-FD27-D534-0DCA-8123B3EC3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D1843-6F4B-476B-8FB8-6AA198AB3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3581B-8999-498F-B384-4E8E0011878A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8F7FF-FEB5-2599-7717-5C424972B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B58BB-F90E-4B84-A1D7-AD4BB0105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C1D10-BCCE-4626-B8C8-EEEFF2DC5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58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B6386-D233-452D-A685-3D30DC10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6474C-51D5-C41D-5FD1-376572E964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F61E2D-4BF4-A37E-1A2E-40DBE669DE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DF2324-70FD-B81B-8A65-E3BCA6726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3581B-8999-498F-B384-4E8E0011878A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940A9F-0D54-35B2-1582-09BB4C6F0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F8C2BB-1B61-B804-FC00-8A358F400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C1D10-BCCE-4626-B8C8-EEEFF2DC5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535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FCF0D-4DAA-2447-081B-6ECE611EE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EF4EB-23DE-5811-E62B-ED0F40ED9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96C421-EAA1-B71E-C001-1362B997E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5E4130-96B5-8755-BF25-2EFAFF4776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E57633-5CD6-FB90-64DF-46E17B0C30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305A04-1D23-D716-4503-BD1E519C9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3581B-8999-498F-B384-4E8E0011878A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C8F419-845E-C04A-485D-7CA36EF99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E6A4E9-2B24-A291-7F56-1130342BA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C1D10-BCCE-4626-B8C8-EEEFF2DC5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241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A32E6-D75E-2EF6-D0BC-9ADB64E73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1EC72B-184D-A190-0208-53882C752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3581B-8999-498F-B384-4E8E0011878A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895783-2310-AD4C-D0D3-91AD16498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08B4F3-46C6-B8D0-FA0C-C4D322BE7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C1D10-BCCE-4626-B8C8-EEEFF2DC5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446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D6BA51-CB56-70DE-228E-89583E276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3581B-8999-498F-B384-4E8E0011878A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54F3C8-F252-B9EA-A7ED-CDF2E538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ACD6B3-606D-1A31-6D1F-4F2137BB4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C1D10-BCCE-4626-B8C8-EEEFF2DC5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953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CEB9F-E402-B8C7-BC78-610C6A4C8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2CF7C-4628-C2AF-C438-64549A46B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F2C994-0D39-6AD7-95EA-DEEBF8EEE6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E01965-6CEC-A37E-BC96-8D235017F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3581B-8999-498F-B384-4E8E0011878A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0F60D1-E5A3-B307-FF8F-0CB87F929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F6AFFD-BA32-D0DD-C12D-11BA92C50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C1D10-BCCE-4626-B8C8-EEEFF2DC5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335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1801C-230A-9188-84D4-0BB1B31FB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D53418-E451-2408-1154-4BA8D07144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B16E4-E740-D1CB-55B5-EE7E79565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908437-A7A0-57AC-C60A-F2923ADC7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3581B-8999-498F-B384-4E8E0011878A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E1095A-4DAD-F872-97B4-4F3C25AF4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7C57E-A0F6-6F3D-B0CC-B1E794177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C1D10-BCCE-4626-B8C8-EEEFF2DC5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625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76F95F-E099-8651-C240-AD234F6E0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717F70-266F-B715-2487-5E33D8DB7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8ADE4-3AAC-6E04-195D-C78324F483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3581B-8999-498F-B384-4E8E0011878A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F4395-6009-9984-C904-0101AF15EE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1E664-DEA4-EB6D-36A7-1AE4BAF4F8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C1D10-BCCE-4626-B8C8-EEEFF2DC5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86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openxmlformats.org/officeDocument/2006/relationships/image" Target="../media/image44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01512" y="6136700"/>
            <a:ext cx="69967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E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XXV </a:t>
            </a:r>
            <a:r>
              <a:rPr lang="en-US" sz="1600" b="1" dirty="0" err="1">
                <a:solidFill>
                  <a:srgbClr val="002E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Baldin</a:t>
            </a:r>
            <a:r>
              <a:rPr lang="en-US" sz="1600" b="1" dirty="0">
                <a:solidFill>
                  <a:srgbClr val="002E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Seminar “Relativistic Nuclear Physics &amp; Quantum Chromodynamics” </a:t>
            </a:r>
          </a:p>
          <a:p>
            <a:pPr algn="ctr"/>
            <a:r>
              <a:rPr lang="en-US" sz="1600" b="1" dirty="0">
                <a:solidFill>
                  <a:srgbClr val="002E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Dubna, Russia, September 18 – 23, 2023</a:t>
            </a:r>
            <a:endParaRPr lang="ru-RU" sz="1600" b="1" dirty="0">
              <a:solidFill>
                <a:srgbClr val="002E8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541954" y="960075"/>
            <a:ext cx="65158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 u="sng" dirty="0" err="1">
                <a:solidFill>
                  <a:srgbClr val="002E8A"/>
                </a:solidFill>
              </a:rPr>
              <a:t>V.Kolesnikov</a:t>
            </a:r>
            <a:r>
              <a:rPr lang="en-US" b="1" dirty="0">
                <a:solidFill>
                  <a:srgbClr val="002E8A"/>
                </a:solidFill>
              </a:rPr>
              <a:t>, </a:t>
            </a:r>
            <a:r>
              <a:rPr lang="en-US" b="1" dirty="0" err="1">
                <a:solidFill>
                  <a:srgbClr val="002E8A"/>
                </a:solidFill>
              </a:rPr>
              <a:t>V.Vasendina</a:t>
            </a:r>
            <a:r>
              <a:rPr lang="en-US" b="1" dirty="0">
                <a:solidFill>
                  <a:srgbClr val="002E8A"/>
                </a:solidFill>
              </a:rPr>
              <a:t>, </a:t>
            </a:r>
            <a:r>
              <a:rPr lang="en-US" b="1" dirty="0" err="1">
                <a:solidFill>
                  <a:srgbClr val="002E8A"/>
                </a:solidFill>
              </a:rPr>
              <a:t>A.Zinchenko</a:t>
            </a:r>
            <a:r>
              <a:rPr lang="en-US" b="1" dirty="0">
                <a:solidFill>
                  <a:srgbClr val="002E8A"/>
                </a:solidFill>
              </a:rPr>
              <a:t> on behalf of MPD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3006" y="39202"/>
            <a:ext cx="1066189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Perspectives for the study of hyperon and </a:t>
            </a:r>
            <a:r>
              <a:rPr lang="en-US" sz="26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hypernuclei</a:t>
            </a:r>
            <a:r>
              <a:rPr lang="en-US" sz="2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production</a:t>
            </a:r>
          </a:p>
          <a:p>
            <a:pPr algn="ctr"/>
            <a:r>
              <a:rPr lang="en-US" sz="2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heavy-ion collisions at NICA/MPD</a:t>
            </a:r>
          </a:p>
        </p:txBody>
      </p:sp>
      <p:pic>
        <p:nvPicPr>
          <p:cNvPr id="9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338" y="1333656"/>
            <a:ext cx="922403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3421485" y="2032079"/>
            <a:ext cx="39497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400" b="1" dirty="0">
                <a:solidFill>
                  <a:srgbClr val="343456"/>
                </a:solidFill>
                <a:latin typeface="Arial" panose="020B0604020202020204" pitchFamily="34" charset="0"/>
              </a:rPr>
              <a:t>VBLHEP, </a:t>
            </a:r>
            <a:r>
              <a:rPr lang="ru-RU" altLang="ru-RU" sz="1400" b="1" dirty="0">
                <a:solidFill>
                  <a:srgbClr val="343456"/>
                </a:solidFill>
                <a:latin typeface="Arial" panose="020B0604020202020204" pitchFamily="34" charset="0"/>
              </a:rPr>
              <a:t> </a:t>
            </a:r>
            <a:r>
              <a:rPr lang="en-US" altLang="ru-RU" sz="1400" b="1" dirty="0">
                <a:solidFill>
                  <a:srgbClr val="343456"/>
                </a:solidFill>
                <a:latin typeface="Arial" panose="020B0604020202020204" pitchFamily="34" charset="0"/>
              </a:rPr>
              <a:t>JINR</a:t>
            </a:r>
            <a:endParaRPr lang="ru-RU" altLang="ru-RU" sz="1400" b="1" dirty="0">
              <a:solidFill>
                <a:srgbClr val="343456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F39DBF-5E70-007A-C0BA-54298CDED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611" y="2426477"/>
            <a:ext cx="5104572" cy="3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91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A833F6-9FFF-278E-D7BC-FA20CA193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631" y="4011877"/>
            <a:ext cx="4109936" cy="270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BC9DC9-F3FA-28E1-E521-C7A8C7793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3517" y="4075246"/>
            <a:ext cx="4109936" cy="270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0DB912A-B70C-D2DF-1258-672A0F812A4D}"/>
              </a:ext>
            </a:extLst>
          </p:cNvPr>
          <p:cNvSpPr txBox="1"/>
          <p:nvPr/>
        </p:nvSpPr>
        <p:spPr>
          <a:xfrm>
            <a:off x="586362" y="68529"/>
            <a:ext cx="11353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-hyperon reconstruction at high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PID vs pairing of pos. and neg. hadrons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8B796D-2246-734F-1904-67558CEFE9AB}"/>
              </a:ext>
            </a:extLst>
          </p:cNvPr>
          <p:cNvSpPr txBox="1"/>
          <p:nvPr/>
        </p:nvSpPr>
        <p:spPr>
          <a:xfrm>
            <a:off x="1229003" y="5361877"/>
            <a:ext cx="174156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Larger </a:t>
            </a:r>
            <a:r>
              <a:rPr lang="en-US" sz="16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pT</a:t>
            </a:r>
            <a:r>
              <a:rPr lang="en-US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-coverage</a:t>
            </a:r>
          </a:p>
          <a:p>
            <a:r>
              <a:rPr lang="en-US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w/o PID for protons</a:t>
            </a:r>
            <a:endParaRPr lang="ru-RU" sz="16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6F4B9A-A2DA-8F6D-70D9-3478AE3794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557" y="842109"/>
            <a:ext cx="4206084" cy="28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CB66A5-4D61-44EF-80A0-C3337FECF5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4604" y="905910"/>
            <a:ext cx="4206084" cy="288000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6517012-21E1-CB3A-B280-06ADD937A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8611" y="6405244"/>
            <a:ext cx="2743200" cy="365125"/>
          </a:xfrm>
        </p:spPr>
        <p:txBody>
          <a:bodyPr/>
          <a:lstStyle/>
          <a:p>
            <a:fld id="{F7E61D27-F966-49A5-AE2E-4113C3EEC190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4923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31088B3-B89A-4EA1-B0AC-F433E95E1361}"/>
              </a:ext>
            </a:extLst>
          </p:cNvPr>
          <p:cNvSpPr/>
          <p:nvPr/>
        </p:nvSpPr>
        <p:spPr>
          <a:xfrm>
            <a:off x="2262619" y="0"/>
            <a:ext cx="7535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Λ reconstruction:  standard method vs TMVA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Дата 29">
            <a:extLst>
              <a:ext uri="{FF2B5EF4-FFF2-40B4-BE49-F238E27FC236}">
                <a16:creationId xmlns:a16="http://schemas.microsoft.com/office/drawing/2014/main" id="{11AF7394-9627-4527-85D1-0D0E328B4C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642000"/>
            <a:ext cx="2743200" cy="177199"/>
          </a:xfrm>
        </p:spPr>
        <p:txBody>
          <a:bodyPr/>
          <a:lstStyle/>
          <a:p>
            <a:fld id="{0F0DECE6-AD99-4797-AB89-7B9C6B47CAD2}" type="datetime1">
              <a:rPr lang="ru-RU" smtClean="0">
                <a:solidFill>
                  <a:schemeClr val="bg1"/>
                </a:solidFill>
              </a:rPr>
              <a:pPr/>
              <a:t>19.09.2023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5" name="Номер слайда 34">
            <a:extLst>
              <a:ext uri="{FF2B5EF4-FFF2-40B4-BE49-F238E27FC236}">
                <a16:creationId xmlns:a16="http://schemas.microsoft.com/office/drawing/2014/main" id="{4B5C5656-ACA6-4342-86D4-E95B0ED07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2107" y="6637511"/>
            <a:ext cx="366975" cy="186176"/>
          </a:xfrm>
        </p:spPr>
        <p:txBody>
          <a:bodyPr/>
          <a:lstStyle/>
          <a:p>
            <a:fld id="{BA3209E5-F948-45E3-9CD2-2D5F5E7F5B1F}" type="slidenum">
              <a:rPr lang="ru-RU" smtClean="0">
                <a:solidFill>
                  <a:schemeClr val="bg1"/>
                </a:solidFill>
              </a:rPr>
              <a:pPr/>
              <a:t>11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" name="Рисунок 12" descr="L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728" y="2107392"/>
            <a:ext cx="5400000" cy="3707799"/>
          </a:xfrm>
          <a:prstGeom prst="rect">
            <a:avLst/>
          </a:prstGeom>
        </p:spPr>
      </p:pic>
      <p:pic>
        <p:nvPicPr>
          <p:cNvPr id="15" name="Рисунок 14" descr="L0_ML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91878" y="2034605"/>
            <a:ext cx="5400000" cy="37077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55066" y="1634495"/>
            <a:ext cx="11414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225686"/>
                </a:solidFill>
                <a:latin typeface="Times New Roman" pitchFamily="18" charset="0"/>
                <a:cs typeface="Times New Roman" pitchFamily="18" charset="0"/>
              </a:rPr>
              <a:t>Standard method of Topological Cuts (6 cuts)                                             TMVA method (8 cuts)</a:t>
            </a:r>
            <a:endParaRPr lang="ru-RU" sz="2000" dirty="0">
              <a:solidFill>
                <a:srgbClr val="22568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FBBF2B-89ED-3479-BB74-09F3D1C5DEB1}"/>
              </a:ext>
            </a:extLst>
          </p:cNvPr>
          <p:cNvSpPr txBox="1"/>
          <p:nvPr/>
        </p:nvSpPr>
        <p:spPr>
          <a:xfrm>
            <a:off x="1052731" y="807686"/>
            <a:ext cx="8973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i="0" u="none" strike="noStrike" baseline="0" dirty="0">
                <a:latin typeface="NimbusSanL-Bold"/>
              </a:rPr>
              <a:t>ML approach within the Toolkit for Multivariate Data Analysis with ROOT (TMVA) </a:t>
            </a:r>
            <a:endParaRPr lang="ru-RU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A3998E-8047-450D-AC98-8AB65882BDF3}"/>
              </a:ext>
            </a:extLst>
          </p:cNvPr>
          <p:cNvSpPr txBox="1"/>
          <p:nvPr/>
        </p:nvSpPr>
        <p:spPr>
          <a:xfrm>
            <a:off x="2588548" y="6008224"/>
            <a:ext cx="6665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Better Lambda selectivity with TMVA (under tuning)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828EFF52-96F8-01E3-7BAA-27995935329F}"/>
              </a:ext>
            </a:extLst>
          </p:cNvPr>
          <p:cNvSpPr txBox="1">
            <a:spLocks/>
          </p:cNvSpPr>
          <p:nvPr/>
        </p:nvSpPr>
        <p:spPr>
          <a:xfrm>
            <a:off x="9254412" y="6347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BC0438-BB98-4F87-9914-A5C352F9161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240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Дата 29">
            <a:extLst>
              <a:ext uri="{FF2B5EF4-FFF2-40B4-BE49-F238E27FC236}">
                <a16:creationId xmlns:a16="http://schemas.microsoft.com/office/drawing/2014/main" id="{11AF7394-9627-4527-85D1-0D0E328B4C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642000"/>
            <a:ext cx="2743200" cy="177199"/>
          </a:xfrm>
        </p:spPr>
        <p:txBody>
          <a:bodyPr/>
          <a:lstStyle/>
          <a:p>
            <a:fld id="{0F0DECE6-AD99-4797-AB89-7B9C6B47CAD2}" type="datetime1">
              <a:rPr lang="ru-RU" smtClean="0">
                <a:solidFill>
                  <a:schemeClr val="bg1"/>
                </a:solidFill>
              </a:rPr>
              <a:pPr/>
              <a:t>19.09.2023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5" name="Номер слайда 34">
            <a:extLst>
              <a:ext uri="{FF2B5EF4-FFF2-40B4-BE49-F238E27FC236}">
                <a16:creationId xmlns:a16="http://schemas.microsoft.com/office/drawing/2014/main" id="{4B5C5656-ACA6-4342-86D4-E95B0ED07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2107" y="6637511"/>
            <a:ext cx="366975" cy="186176"/>
          </a:xfrm>
        </p:spPr>
        <p:txBody>
          <a:bodyPr/>
          <a:lstStyle/>
          <a:p>
            <a:fld id="{BA3209E5-F948-45E3-9CD2-2D5F5E7F5B1F}" type="slidenum">
              <a:rPr lang="ru-RU" smtClean="0">
                <a:solidFill>
                  <a:schemeClr val="bg1"/>
                </a:solidFill>
              </a:rPr>
              <a:pPr/>
              <a:t>12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" name="Рисунок 12" descr="L0_pTspectr_0_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231" y="3806093"/>
            <a:ext cx="3960000" cy="2608747"/>
          </a:xfrm>
          <a:prstGeom prst="rect">
            <a:avLst/>
          </a:prstGeom>
        </p:spPr>
      </p:pic>
      <p:pic>
        <p:nvPicPr>
          <p:cNvPr id="17" name="Рисунок 16" descr="L0_pTspect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73039" y="830513"/>
            <a:ext cx="4426401" cy="2916000"/>
          </a:xfrm>
          <a:prstGeom prst="rect">
            <a:avLst/>
          </a:prstGeom>
        </p:spPr>
      </p:pic>
      <p:sp>
        <p:nvSpPr>
          <p:cNvPr id="2" name="Прямоугольник 13">
            <a:extLst>
              <a:ext uri="{FF2B5EF4-FFF2-40B4-BE49-F238E27FC236}">
                <a16:creationId xmlns:a16="http://schemas.microsoft.com/office/drawing/2014/main" id="{55608275-86A5-DE4F-8F48-93B4D5FB3130}"/>
              </a:ext>
            </a:extLst>
          </p:cNvPr>
          <p:cNvSpPr/>
          <p:nvPr/>
        </p:nvSpPr>
        <p:spPr>
          <a:xfrm>
            <a:off x="778042" y="0"/>
            <a:ext cx="10563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Λ analysis results:  fully corrected invariant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-spectra in centrality bins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A graph of a number of points&#10;&#10;Description automatically generated with medium confidence">
            <a:extLst>
              <a:ext uri="{FF2B5EF4-FFF2-40B4-BE49-F238E27FC236}">
                <a16:creationId xmlns:a16="http://schemas.microsoft.com/office/drawing/2014/main" id="{21FFABE3-2FE7-F4C4-EBED-901505BB36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2" y="884513"/>
            <a:ext cx="4338555" cy="280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1C28FC-E35C-44BE-9BD2-550D6F6D2D2A}"/>
              </a:ext>
            </a:extLst>
          </p:cNvPr>
          <p:cNvSpPr txBox="1"/>
          <p:nvPr/>
        </p:nvSpPr>
        <p:spPr>
          <a:xfrm>
            <a:off x="4476780" y="4448746"/>
            <a:ext cx="7189982" cy="1323439"/>
          </a:xfrm>
          <a:prstGeom prst="rect">
            <a:avLst/>
          </a:prstGeom>
          <a:solidFill>
            <a:srgbClr val="DAFDFC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Invariant </a:t>
            </a:r>
            <a:r>
              <a:rPr lang="en-US" sz="2000" dirty="0" err="1"/>
              <a:t>pT</a:t>
            </a:r>
            <a:r>
              <a:rPr lang="en-US" sz="2000" dirty="0"/>
              <a:t>-spectra of Lambda are reconstructed</a:t>
            </a:r>
          </a:p>
          <a:p>
            <a:r>
              <a:rPr lang="en-US" sz="2000" dirty="0"/>
              <a:t>      in several centrality bins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Reconstructed distributions are consistent with data from model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Thermal fits applied to data</a:t>
            </a:r>
            <a:endParaRPr lang="ru-RU" sz="2000" dirty="0"/>
          </a:p>
        </p:txBody>
      </p:sp>
      <p:sp>
        <p:nvSpPr>
          <p:cNvPr id="5" name="Номер слайда 1">
            <a:extLst>
              <a:ext uri="{FF2B5EF4-FFF2-40B4-BE49-F238E27FC236}">
                <a16:creationId xmlns:a16="http://schemas.microsoft.com/office/drawing/2014/main" id="{F7C85697-1D6E-5968-905B-AD6E9C382DB0}"/>
              </a:ext>
            </a:extLst>
          </p:cNvPr>
          <p:cNvSpPr txBox="1">
            <a:spLocks/>
          </p:cNvSpPr>
          <p:nvPr/>
        </p:nvSpPr>
        <p:spPr>
          <a:xfrm>
            <a:off x="9028611" y="640524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E61D27-F966-49A5-AE2E-4113C3EEC190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9083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aph of a number of numbers&#10;&#10;Description automatically generated">
            <a:extLst>
              <a:ext uri="{FF2B5EF4-FFF2-40B4-BE49-F238E27FC236}">
                <a16:creationId xmlns:a16="http://schemas.microsoft.com/office/drawing/2014/main" id="{9CED83EE-41F9-829A-9C3B-56B8D0EE6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393" y="3845289"/>
            <a:ext cx="4371752" cy="2880000"/>
          </a:xfrm>
          <a:prstGeom prst="rect">
            <a:avLst/>
          </a:prstGeom>
        </p:spPr>
      </p:pic>
      <p:sp>
        <p:nvSpPr>
          <p:cNvPr id="10" name="Прямоугольник 13">
            <a:extLst>
              <a:ext uri="{FF2B5EF4-FFF2-40B4-BE49-F238E27FC236}">
                <a16:creationId xmlns:a16="http://schemas.microsoft.com/office/drawing/2014/main" id="{FD9B5B26-D8B6-CCB1-556E-415CAA6D7411}"/>
              </a:ext>
            </a:extLst>
          </p:cNvPr>
          <p:cNvSpPr/>
          <p:nvPr/>
        </p:nvSpPr>
        <p:spPr>
          <a:xfrm>
            <a:off x="778042" y="0"/>
            <a:ext cx="9665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Times New Roman" pitchFamily="18" charset="0"/>
              </a:rPr>
              <a:t>X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analysis:  efficiency, phase-space and spectra in centrality bins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50400C-0466-A8BC-B5A0-1D0B5519FFC7}"/>
              </a:ext>
            </a:extLst>
          </p:cNvPr>
          <p:cNvSpPr txBox="1"/>
          <p:nvPr/>
        </p:nvSpPr>
        <p:spPr>
          <a:xfrm>
            <a:off x="9273145" y="1876478"/>
            <a:ext cx="280237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phase-space</a:t>
            </a:r>
          </a:p>
          <a:p>
            <a:r>
              <a:rPr lang="en-US" sz="1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coverage for </a:t>
            </a:r>
            <a:r>
              <a:rPr lang="en-US" sz="1700" b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X</a:t>
            </a:r>
            <a:r>
              <a:rPr lang="en-US" sz="1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MPD</a:t>
            </a:r>
          </a:p>
          <a:p>
            <a:endParaRPr lang="en-US" sz="17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Analysis is ongoing</a:t>
            </a:r>
          </a:p>
        </p:txBody>
      </p:sp>
      <p:pic>
        <p:nvPicPr>
          <p:cNvPr id="4" name="Picture 3" descr="A blue and yellow circle with black lines&#10;&#10;Description automatically generated">
            <a:extLst>
              <a:ext uri="{FF2B5EF4-FFF2-40B4-BE49-F238E27FC236}">
                <a16:creationId xmlns:a16="http://schemas.microsoft.com/office/drawing/2014/main" id="{8F8AAFA2-4EFE-FF0E-F41D-40DA6E455D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393" y="883400"/>
            <a:ext cx="4194403" cy="2880000"/>
          </a:xfrm>
          <a:prstGeom prst="rect">
            <a:avLst/>
          </a:prstGeom>
        </p:spPr>
      </p:pic>
      <p:pic>
        <p:nvPicPr>
          <p:cNvPr id="8" name="Picture 7" descr="A graph of a mass&#10;&#10;Description automatically generated">
            <a:extLst>
              <a:ext uri="{FF2B5EF4-FFF2-40B4-BE49-F238E27FC236}">
                <a16:creationId xmlns:a16="http://schemas.microsoft.com/office/drawing/2014/main" id="{A6E6C359-45CA-6E1E-832B-C2D0528EC1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96" y="883400"/>
            <a:ext cx="4194403" cy="288000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C46B804-7E67-F265-9564-23A26B863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8611" y="6405244"/>
            <a:ext cx="2743200" cy="365125"/>
          </a:xfrm>
        </p:spPr>
        <p:txBody>
          <a:bodyPr/>
          <a:lstStyle/>
          <a:p>
            <a:fld id="{F7E61D27-F966-49A5-AE2E-4113C3EEC190}" type="slidenum">
              <a:rPr lang="ru-RU" smtClean="0"/>
              <a:t>13</a:t>
            </a:fld>
            <a:endParaRPr lang="ru-RU" dirty="0"/>
          </a:p>
        </p:txBody>
      </p:sp>
      <p:pic>
        <p:nvPicPr>
          <p:cNvPr id="6" name="Picture 5" descr="A graph of a graph&#10;&#10;Description automatically generated">
            <a:extLst>
              <a:ext uri="{FF2B5EF4-FFF2-40B4-BE49-F238E27FC236}">
                <a16:creationId xmlns:a16="http://schemas.microsoft.com/office/drawing/2014/main" id="{0B868050-957B-E1D0-3D36-3490B07AC8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28" y="3921244"/>
            <a:ext cx="4200258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0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6F9CD5-EFB1-F44E-F533-3FB946887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68" y="4616469"/>
            <a:ext cx="3187743" cy="219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A94789-2FE9-FB6F-9185-CC673D30C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7181" y="2489659"/>
            <a:ext cx="3966072" cy="27321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DCBD04-0880-0E61-545B-CDA10F3D4F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7783" y="2398034"/>
            <a:ext cx="3966072" cy="27321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4C8E413-518B-2649-6FAA-77281ED3FA57}"/>
              </a:ext>
            </a:extLst>
          </p:cNvPr>
          <p:cNvSpPr txBox="1"/>
          <p:nvPr/>
        </p:nvSpPr>
        <p:spPr>
          <a:xfrm>
            <a:off x="2768579" y="110801"/>
            <a:ext cx="5824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Reconstruction of hypertritons in MPD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7CE4704-2DB7-902F-4F6F-331CF3AA64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620000">
            <a:off x="10210368" y="169837"/>
            <a:ext cx="998180" cy="2196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DC560B-8D61-A17E-5C81-207457C880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856" y="2286281"/>
            <a:ext cx="3187743" cy="2196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BFF211D-8789-BE7A-DBA6-65166ADF0701}"/>
              </a:ext>
            </a:extLst>
          </p:cNvPr>
          <p:cNvSpPr txBox="1"/>
          <p:nvPr/>
        </p:nvSpPr>
        <p:spPr>
          <a:xfrm>
            <a:off x="3314761" y="656208"/>
            <a:ext cx="6787182" cy="1059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40M Events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Bi+Bi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9.2 GeV, |y|&lt;1 (PHQMD model)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event simulation and reconstruction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set of topological cuts aimed at maximizing significance</a:t>
            </a:r>
            <a:endParaRPr lang="en-US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2651BF-84B7-B463-333D-977136DE8631}"/>
              </a:ext>
            </a:extLst>
          </p:cNvPr>
          <p:cNvSpPr txBox="1"/>
          <p:nvPr/>
        </p:nvSpPr>
        <p:spPr>
          <a:xfrm>
            <a:off x="3659576" y="5118034"/>
            <a:ext cx="8011885" cy="1397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700" b="0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Invariant spectrum of hypertritons  is reconstructed up </a:t>
            </a:r>
            <a:r>
              <a:rPr lang="en-US" sz="1700" b="0" i="0" u="none" strike="noStrike" baseline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700" b="0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=4.5 GeV/c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700" b="0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 larger data sets, </a:t>
            </a:r>
            <a:r>
              <a:rPr lang="en-US" sz="1700" b="0" i="0" u="none" strike="noStrike" baseline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700" b="0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-spectra and rapidity densities can be obtained in </a:t>
            </a: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centrality selected </a:t>
            </a:r>
            <a:r>
              <a:rPr lang="en-US" sz="1700" b="0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0" i="0" u="none" strike="noStrike" baseline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Bi+Bi</a:t>
            </a:r>
            <a:r>
              <a:rPr lang="en-US" sz="1700" b="0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collisions over a large phase space shedding light</a:t>
            </a:r>
          </a:p>
          <a:p>
            <a:pPr>
              <a:lnSpc>
                <a:spcPct val="120000"/>
              </a:lnSpc>
            </a:pP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700" b="0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</a:t>
            </a: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formation details and collective behavior of </a:t>
            </a:r>
            <a:r>
              <a:rPr lang="en-US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hypernuclei</a:t>
            </a:r>
            <a:endParaRPr lang="en-US" sz="1700" b="0" i="0" u="none" strike="noStrike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3">
            <a:extLst>
              <a:ext uri="{FF2B5EF4-FFF2-40B4-BE49-F238E27FC236}">
                <a16:creationId xmlns:a16="http://schemas.microsoft.com/office/drawing/2014/main" id="{E5AB11D9-1EAA-4505-6C2B-C1A506397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7635" y="641349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946AE-9740-416C-AC99-F562DB08F0B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19" descr="fig_pid_2.png">
            <a:extLst>
              <a:ext uri="{FF2B5EF4-FFF2-40B4-BE49-F238E27FC236}">
                <a16:creationId xmlns:a16="http://schemas.microsoft.com/office/drawing/2014/main" id="{AF7CE50F-E371-F6DA-6FCF-D9B9837958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" t="11952" b="4218"/>
          <a:stretch>
            <a:fillRect/>
          </a:stretch>
        </p:blipFill>
        <p:spPr bwMode="auto">
          <a:xfrm>
            <a:off x="368948" y="181093"/>
            <a:ext cx="2296358" cy="197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393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F31B86-CB6E-4E52-8D94-177489E2D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5697" y="6419732"/>
            <a:ext cx="2743200" cy="365125"/>
          </a:xfrm>
        </p:spPr>
        <p:txBody>
          <a:bodyPr/>
          <a:lstStyle/>
          <a:p>
            <a:fld id="{A4BC0438-BB98-4F87-9914-A5C352F91615}" type="slidenum">
              <a:rPr lang="ru-RU" smtClean="0"/>
              <a:t>15</a:t>
            </a:fld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837A5A-3D3F-497B-9B90-03B3449A3B19}"/>
              </a:ext>
            </a:extLst>
          </p:cNvPr>
          <p:cNvSpPr txBox="1"/>
          <p:nvPr/>
        </p:nvSpPr>
        <p:spPr>
          <a:xfrm>
            <a:off x="3083676" y="94594"/>
            <a:ext cx="3911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Hypertriton lifetime study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43447D-591A-4FA9-B9F5-3C0EE0A97882}"/>
              </a:ext>
            </a:extLst>
          </p:cNvPr>
          <p:cNvSpPr txBox="1"/>
          <p:nvPr/>
        </p:nvSpPr>
        <p:spPr>
          <a:xfrm>
            <a:off x="8253121" y="1792297"/>
            <a:ext cx="403659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>
                <a:solidFill>
                  <a:srgbClr val="002060"/>
                </a:solidFill>
                <a:latin typeface="Symbol" panose="05050102010706020507" pitchFamily="18" charset="2"/>
              </a:rPr>
              <a:t>t</a:t>
            </a:r>
            <a:r>
              <a:rPr lang="ru-RU" sz="24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</a:rPr>
              <a:t> = ML/p </a:t>
            </a:r>
            <a:r>
              <a:rPr lang="ru-RU" sz="20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p – momentum,</a:t>
            </a:r>
            <a:endParaRPr lang="en-US" sz="2000" b="0" i="0" u="none" strike="noStrike" baseline="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ru-RU" sz="20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</a:rPr>
              <a:t> M-</a:t>
            </a:r>
            <a:r>
              <a:rPr lang="en-US" sz="20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</a:rPr>
              <a:t>hypertriton mass</a:t>
            </a:r>
            <a:r>
              <a:rPr lang="ru-RU" sz="20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</a:rPr>
              <a:t>, L-</a:t>
            </a:r>
            <a:r>
              <a:rPr lang="en-US" sz="20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</a:rPr>
              <a:t>track length</a:t>
            </a:r>
            <a:r>
              <a:rPr lang="ru-RU" sz="20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</a:rPr>
              <a:t>)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BB4B1E-78E2-4B17-8153-D6E4A86146BE}"/>
              </a:ext>
            </a:extLst>
          </p:cNvPr>
          <p:cNvSpPr txBox="1"/>
          <p:nvPr/>
        </p:nvSpPr>
        <p:spPr>
          <a:xfrm>
            <a:off x="1360005" y="547092"/>
            <a:ext cx="891141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Hypertritons are reconstructed in several \tau bins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2- and 3-prong decay modes were studied separately to estimate systematics</a:t>
            </a: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DFCD88-262A-B5AF-7F6D-D4566D6BB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029" y="1346745"/>
            <a:ext cx="3835941" cy="252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E4A948F-24DA-B395-5624-3909D901F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46" y="1325289"/>
            <a:ext cx="3781142" cy="2484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EDF885A-41FD-8EF2-AF14-A5353D075C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0252" y="4161792"/>
            <a:ext cx="3787826" cy="79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DDE5EE6-BE66-784F-4016-1B54E9D8A0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76" y="3989292"/>
            <a:ext cx="3966072" cy="27321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A70D5B6-DF3F-F0A7-DA7D-697CDFA612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2964" y="3989291"/>
            <a:ext cx="3966072" cy="273218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7940B5F-0755-662A-933A-800C790E6ED7}"/>
              </a:ext>
            </a:extLst>
          </p:cNvPr>
          <p:cNvSpPr txBox="1"/>
          <p:nvPr/>
        </p:nvSpPr>
        <p:spPr>
          <a:xfrm>
            <a:off x="8512034" y="5408312"/>
            <a:ext cx="3174908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rgbClr val="FF0000"/>
                </a:solidFill>
              </a:rPr>
              <a:t>Results for different decay</a:t>
            </a:r>
          </a:p>
          <a:p>
            <a:pPr algn="ctr"/>
            <a:r>
              <a:rPr lang="en-US" sz="2200" dirty="0">
                <a:solidFill>
                  <a:srgbClr val="FF0000"/>
                </a:solidFill>
              </a:rPr>
              <a:t> modes are consistent </a:t>
            </a:r>
            <a:endParaRPr lang="ru-RU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92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2CEF70-476D-F43C-198E-6A12C30F8C6B}"/>
              </a:ext>
            </a:extLst>
          </p:cNvPr>
          <p:cNvSpPr txBox="1"/>
          <p:nvPr/>
        </p:nvSpPr>
        <p:spPr>
          <a:xfrm>
            <a:off x="4737462" y="931817"/>
            <a:ext cx="1821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73C3D4-76C2-B987-C9CD-4F29AD9523FC}"/>
              </a:ext>
            </a:extLst>
          </p:cNvPr>
          <p:cNvSpPr txBox="1"/>
          <p:nvPr/>
        </p:nvSpPr>
        <p:spPr>
          <a:xfrm>
            <a:off x="1301930" y="1997839"/>
            <a:ext cx="1011500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Intensive preparations for the start of the MPD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hysics program at NICA is ongoing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Production of hyperons and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hypernuclei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is sensitive to the strange sector of the nuclear matter EOS and has implication for nuclear physics and astrophysics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results of MPD feasibility studies indicate good hyperon and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hypernuclei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reconstruction performance of the detector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Future high statistics data from NICA/MPD can provide better constrains for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hypernuclei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production models in the high baryon density regime</a:t>
            </a:r>
          </a:p>
          <a:p>
            <a:pPr algn="l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id="{33418FB5-BE74-BBDF-A76E-36D81CDEA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7635" y="641349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946AE-9740-416C-AC99-F562DB08F0B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32EAEB-96F6-01F0-69BC-A184263EE528}"/>
              </a:ext>
            </a:extLst>
          </p:cNvPr>
          <p:cNvSpPr txBox="1"/>
          <p:nvPr/>
        </p:nvSpPr>
        <p:spPr>
          <a:xfrm>
            <a:off x="4050190" y="5599611"/>
            <a:ext cx="37060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Thank you for listening!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183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35A5FF-4833-647B-490A-33A6E3E520E3}"/>
              </a:ext>
            </a:extLst>
          </p:cNvPr>
          <p:cNvSpPr txBox="1"/>
          <p:nvPr/>
        </p:nvSpPr>
        <p:spPr>
          <a:xfrm>
            <a:off x="4507832" y="2462463"/>
            <a:ext cx="1311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Spares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87124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0899E4-EEE1-4989-8554-7B5B66368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46AE-9740-416C-AC99-F562DB08F0BE}" type="slidenum">
              <a:rPr lang="ru-RU" smtClean="0"/>
              <a:t>18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EACE70-4865-4D2F-B998-1200D1F38A33}"/>
              </a:ext>
            </a:extLst>
          </p:cNvPr>
          <p:cNvSpPr txBox="1"/>
          <p:nvPr/>
        </p:nvSpPr>
        <p:spPr>
          <a:xfrm>
            <a:off x="2138795" y="63138"/>
            <a:ext cx="8440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Strangeness in dense nuclear matter : puzzling behavior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D3957C-4691-4986-B9E7-248294E36704}"/>
              </a:ext>
            </a:extLst>
          </p:cNvPr>
          <p:cNvSpPr txBox="1"/>
          <p:nvPr/>
        </p:nvSpPr>
        <p:spPr>
          <a:xfrm>
            <a:off x="262708" y="550345"/>
            <a:ext cx="11864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Hyperons appear in the core of neutron stars (NS) at ~ (2-3)n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leading to softening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reducing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the max. mass for NSs, but the latter is in contradiction with observations (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hyperon puzzle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Averaged lifetimes of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hypernuclei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from A+A are shorter than expected from theory (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lifetime puzzle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85FE5C2-591A-CD0E-223E-5AFE5029A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5003" y="2161084"/>
            <a:ext cx="4558583" cy="3816000"/>
          </a:xfrm>
          <a:prstGeom prst="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1AD8F8-0955-B915-1DD9-4178D88255CE}"/>
              </a:ext>
            </a:extLst>
          </p:cNvPr>
          <p:cNvSpPr txBox="1"/>
          <p:nvPr/>
        </p:nvSpPr>
        <p:spPr>
          <a:xfrm>
            <a:off x="6522719" y="6028167"/>
            <a:ext cx="5604207" cy="6155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kumimoji="0" lang="en-US" sz="17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ore data are required to reduce current uncertainty (</a:t>
            </a:r>
            <a:r>
              <a:rPr kumimoji="0" lang="en-US" sz="17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NICA/MPD</a:t>
            </a:r>
            <a:r>
              <a:rPr kumimoji="0" lang="en-US" sz="17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ru-RU" sz="17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834948-E8AB-A30F-7176-597E89A964FD}"/>
              </a:ext>
            </a:extLst>
          </p:cNvPr>
          <p:cNvSpPr txBox="1"/>
          <p:nvPr/>
        </p:nvSpPr>
        <p:spPr>
          <a:xfrm>
            <a:off x="8454570" y="1812327"/>
            <a:ext cx="2475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PRL 128, 202301 (2022)</a:t>
            </a:r>
            <a:endParaRPr lang="ru-R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48932B-5768-599A-2333-AFBE49D27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22" y="1935592"/>
            <a:ext cx="5508434" cy="385590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B46C0E6-A7C8-3456-54A2-8355F4097597}"/>
              </a:ext>
            </a:extLst>
          </p:cNvPr>
          <p:cNvSpPr txBox="1"/>
          <p:nvPr/>
        </p:nvSpPr>
        <p:spPr>
          <a:xfrm>
            <a:off x="1427290" y="1643050"/>
            <a:ext cx="35714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u="none" strike="noStrike" baseline="0" dirty="0">
                <a:solidFill>
                  <a:srgbClr val="231F20"/>
                </a:solidFill>
                <a:latin typeface="Arial Narrow" panose="020B0606020202030204" pitchFamily="34" charset="0"/>
              </a:rPr>
              <a:t>REVIEWS OF MODERN PHYSICS</a:t>
            </a:r>
            <a:r>
              <a:rPr lang="en-US" sz="1600" dirty="0">
                <a:solidFill>
                  <a:srgbClr val="231F20"/>
                </a:solidFill>
                <a:latin typeface="Arial Narrow" panose="020B0606020202030204" pitchFamily="34" charset="0"/>
              </a:rPr>
              <a:t> </a:t>
            </a:r>
            <a:r>
              <a:rPr lang="en-US" sz="1600" b="0" i="0" u="none" strike="noStrike" baseline="0" dirty="0">
                <a:solidFill>
                  <a:srgbClr val="231F20"/>
                </a:solidFill>
                <a:latin typeface="Arial Narrow" panose="020B0606020202030204" pitchFamily="34" charset="0"/>
              </a:rPr>
              <a:t>88 (2016</a:t>
            </a:r>
            <a:r>
              <a:rPr lang="en-US" sz="1600" b="0" i="0" u="none" strike="noStrike" baseline="0" dirty="0">
                <a:solidFill>
                  <a:srgbClr val="231F20"/>
                </a:solidFill>
                <a:latin typeface="AdvOT483a8203"/>
              </a:rPr>
              <a:t>)</a:t>
            </a:r>
            <a:endParaRPr lang="ru-RU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5AAF34-6519-3070-C8D6-DB6D8AAC3C24}"/>
              </a:ext>
            </a:extLst>
          </p:cNvPr>
          <p:cNvSpPr txBox="1"/>
          <p:nvPr/>
        </p:nvSpPr>
        <p:spPr>
          <a:xfrm>
            <a:off x="170537" y="5948340"/>
            <a:ext cx="6120086" cy="8771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1700" b="0" i="0" u="none" strike="noStrike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open questions </a:t>
            </a:r>
            <a:r>
              <a:rPr lang="en-US" sz="17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1700" b="0" i="0" u="none" strike="noStrike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 (YY, YNN) potentials in dense matter, new data on B</a:t>
            </a:r>
            <a:r>
              <a:rPr lang="en-US" sz="1700" b="0" i="0" u="none" strike="noStrike" baseline="-25000" dirty="0">
                <a:solidFill>
                  <a:schemeClr val="accent1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en-US" sz="1700" b="0" i="0" u="none" strike="noStrike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lifetimes, branching ratios are needed to provide tighter constrains</a:t>
            </a:r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DE749C3D-33AD-3176-A43A-BE264E14F73A}"/>
              </a:ext>
            </a:extLst>
          </p:cNvPr>
          <p:cNvSpPr/>
          <p:nvPr/>
        </p:nvSpPr>
        <p:spPr>
          <a:xfrm>
            <a:off x="5733077" y="2811577"/>
            <a:ext cx="649718" cy="1828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4864EB-5252-2A3B-3FB6-BEAE8838AD94}"/>
              </a:ext>
            </a:extLst>
          </p:cNvPr>
          <p:cNvSpPr txBox="1"/>
          <p:nvPr/>
        </p:nvSpPr>
        <p:spPr>
          <a:xfrm>
            <a:off x="5745756" y="2474116"/>
            <a:ext cx="62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</a:t>
            </a:r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E5AEF3-CDE4-D32C-7E88-443936037917}"/>
              </a:ext>
            </a:extLst>
          </p:cNvPr>
          <p:cNvSpPr txBox="1"/>
          <p:nvPr/>
        </p:nvSpPr>
        <p:spPr>
          <a:xfrm>
            <a:off x="4105316" y="3874311"/>
            <a:ext cx="1154483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EoSs</a:t>
            </a:r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with </a:t>
            </a:r>
          </a:p>
          <a:p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hyperon </a:t>
            </a:r>
            <a:r>
              <a:rPr lang="en-US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dofs</a:t>
            </a:r>
            <a:endParaRPr lang="ru-RU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F031E63-2DAB-549A-74D7-13EB0EDF1739}"/>
              </a:ext>
            </a:extLst>
          </p:cNvPr>
          <p:cNvCxnSpPr/>
          <p:nvPr/>
        </p:nvCxnSpPr>
        <p:spPr>
          <a:xfrm flipH="1" flipV="1">
            <a:off x="3030583" y="3770811"/>
            <a:ext cx="1074733" cy="322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7C2B7A7-C7F2-6A23-19F3-5592EF2CD7CA}"/>
              </a:ext>
            </a:extLst>
          </p:cNvPr>
          <p:cNvCxnSpPr/>
          <p:nvPr/>
        </p:nvCxnSpPr>
        <p:spPr>
          <a:xfrm flipH="1">
            <a:off x="2997450" y="4093029"/>
            <a:ext cx="1123405" cy="470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id="{76E4B713-FC4D-A2FE-4B4C-6A86061A0CF8}"/>
              </a:ext>
            </a:extLst>
          </p:cNvPr>
          <p:cNvSpPr txBox="1">
            <a:spLocks/>
          </p:cNvSpPr>
          <p:nvPr/>
        </p:nvSpPr>
        <p:spPr>
          <a:xfrm>
            <a:off x="9028611" y="640524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E61D27-F966-49A5-AE2E-4113C3EEC190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7376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5DBBEF-3601-24E1-07E4-B30E8178E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462" y="2356254"/>
            <a:ext cx="4546451" cy="313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6587DB-B2D0-BC25-3A16-D6EEFD357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332" y="2320254"/>
            <a:ext cx="4546451" cy="3132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D98652F-2FAC-9FA1-138B-CED8910CAF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76" t="75573" r="1"/>
          <a:stretch/>
        </p:blipFill>
        <p:spPr>
          <a:xfrm>
            <a:off x="1191324" y="1191407"/>
            <a:ext cx="9172427" cy="43088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EBF7E35-531B-AD9F-61B6-FD0E1E8121E6}"/>
              </a:ext>
            </a:extLst>
          </p:cNvPr>
          <p:cNvSpPr txBox="1"/>
          <p:nvPr/>
        </p:nvSpPr>
        <p:spPr>
          <a:xfrm>
            <a:off x="628704" y="760520"/>
            <a:ext cx="93683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200" dirty="0"/>
              <a:t>40Mevents </a:t>
            </a:r>
            <a:r>
              <a:rPr lang="en-US" sz="2200" dirty="0" err="1"/>
              <a:t>Bi+Bi</a:t>
            </a:r>
            <a:r>
              <a:rPr lang="en-US" sz="2200" dirty="0"/>
              <a:t> at 9.2 GeV, b &lt; 12 </a:t>
            </a:r>
            <a:r>
              <a:rPr lang="en-US" sz="2200" dirty="0" err="1"/>
              <a:t>fm</a:t>
            </a:r>
            <a:r>
              <a:rPr lang="en-US" sz="2200" dirty="0"/>
              <a:t> (PHQMD) enriched by signal particles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D31737-2320-9EC1-56ED-A898357BF29D}"/>
              </a:ext>
            </a:extLst>
          </p:cNvPr>
          <p:cNvSpPr txBox="1"/>
          <p:nvPr/>
        </p:nvSpPr>
        <p:spPr>
          <a:xfrm>
            <a:off x="2347957" y="87335"/>
            <a:ext cx="5929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Results for heavier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hypernuclei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in MPD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513C99-DB1C-E721-514C-0CA1239BD06F}"/>
              </a:ext>
            </a:extLst>
          </p:cNvPr>
          <p:cNvSpPr txBox="1"/>
          <p:nvPr/>
        </p:nvSpPr>
        <p:spPr>
          <a:xfrm>
            <a:off x="1915884" y="5854701"/>
            <a:ext cx="76112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MPD performance for heavier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hypernuclei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Bi+Bi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9 GeV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3">
            <a:extLst>
              <a:ext uri="{FF2B5EF4-FFF2-40B4-BE49-F238E27FC236}">
                <a16:creationId xmlns:a16="http://schemas.microsoft.com/office/drawing/2014/main" id="{606735B0-27B1-0084-1399-ED2B54182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7635" y="641349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946AE-9740-416C-AC99-F562DB08F0B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485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D03774-6661-573E-02A9-0E7264F6960C}"/>
              </a:ext>
            </a:extLst>
          </p:cNvPr>
          <p:cNvSpPr txBox="1"/>
          <p:nvPr/>
        </p:nvSpPr>
        <p:spPr>
          <a:xfrm>
            <a:off x="858253" y="756521"/>
            <a:ext cx="1760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C43D43-4624-35BC-B925-AEF1FD6C0847}"/>
              </a:ext>
            </a:extLst>
          </p:cNvPr>
          <p:cNvSpPr txBox="1"/>
          <p:nvPr/>
        </p:nvSpPr>
        <p:spPr>
          <a:xfrm>
            <a:off x="930442" y="1844842"/>
            <a:ext cx="8047396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Introduction: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      - NICA/MPD physics cases : strangeness and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hypernuclei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MPD detector performance studies: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6A47AB-B1BE-3E9E-3F5F-0326A3BE9461}"/>
              </a:ext>
            </a:extLst>
          </p:cNvPr>
          <p:cNvSpPr txBox="1"/>
          <p:nvPr/>
        </p:nvSpPr>
        <p:spPr>
          <a:xfrm>
            <a:off x="1625817" y="3609481"/>
            <a:ext cx="3608680" cy="14866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latin typeface="Symbol" panose="05050102010706020507" pitchFamily="18" charset="2"/>
              </a:rPr>
              <a:t>L</a:t>
            </a:r>
            <a:r>
              <a:rPr lang="en-US" sz="2100" dirty="0"/>
              <a:t>-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hyperon reconstruction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Results for cascades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Hypertriton reconstruction</a:t>
            </a:r>
            <a:endParaRPr lang="ru-RU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1">
            <a:extLst>
              <a:ext uri="{FF2B5EF4-FFF2-40B4-BE49-F238E27FC236}">
                <a16:creationId xmlns:a16="http://schemas.microsoft.com/office/drawing/2014/main" id="{C7A2A451-621A-31CD-07D3-DCC1C739F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8611" y="6405244"/>
            <a:ext cx="2743200" cy="365125"/>
          </a:xfrm>
        </p:spPr>
        <p:txBody>
          <a:bodyPr/>
          <a:lstStyle/>
          <a:p>
            <a:fld id="{F7E61D27-F966-49A5-AE2E-4113C3EEC190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9380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6" b="597"/>
          <a:stretch>
            <a:fillRect/>
          </a:stretch>
        </p:blipFill>
        <p:spPr bwMode="auto">
          <a:xfrm>
            <a:off x="276000" y="1743909"/>
            <a:ext cx="11916000" cy="511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400100" y="-12877"/>
            <a:ext cx="676431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NICA</a:t>
            </a:r>
            <a:r>
              <a:rPr lang="en-US" sz="2800" b="1" dirty="0"/>
              <a:t> – </a:t>
            </a:r>
            <a:r>
              <a:rPr lang="en-US" sz="2800" b="1" dirty="0" err="1">
                <a:solidFill>
                  <a:srgbClr val="C00000"/>
                </a:solidFill>
              </a:rPr>
              <a:t>N</a:t>
            </a:r>
            <a:r>
              <a:rPr lang="en-US" sz="2800" b="1" dirty="0" err="1"/>
              <a:t>uclotron</a:t>
            </a:r>
            <a:r>
              <a:rPr lang="en-US" sz="2800" b="1" dirty="0"/>
              <a:t>-based </a:t>
            </a:r>
            <a:r>
              <a:rPr lang="en-US" sz="2800" b="1" dirty="0">
                <a:solidFill>
                  <a:srgbClr val="C00000"/>
                </a:solidFill>
              </a:rPr>
              <a:t>I</a:t>
            </a:r>
            <a:r>
              <a:rPr lang="en-US" sz="2800" b="1" dirty="0"/>
              <a:t>on </a:t>
            </a:r>
            <a:r>
              <a:rPr lang="en-US" sz="2800" b="1" dirty="0">
                <a:solidFill>
                  <a:srgbClr val="C00000"/>
                </a:solidFill>
              </a:rPr>
              <a:t>C</a:t>
            </a:r>
            <a:r>
              <a:rPr lang="en-US" sz="2800" b="1" dirty="0"/>
              <a:t>ollider </a:t>
            </a:r>
            <a:r>
              <a:rPr lang="en-US" sz="2800" b="1" dirty="0" err="1"/>
              <a:t>f</a:t>
            </a:r>
            <a:r>
              <a:rPr lang="en-US" sz="2800" b="1" dirty="0" err="1">
                <a:solidFill>
                  <a:srgbClr val="C00000"/>
                </a:solidFill>
              </a:rPr>
              <a:t>A</a:t>
            </a:r>
            <a:r>
              <a:rPr lang="en-US" sz="2800" b="1" dirty="0" err="1"/>
              <a:t>cility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91500" y="489501"/>
            <a:ext cx="10228634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3079F"/>
                </a:solidFill>
                <a:latin typeface="Arial Narrow" panose="020B0606020202030204" pitchFamily="34" charset="0"/>
              </a:rPr>
              <a:t>Chain of accelerators providing ion beams (from </a:t>
            </a:r>
            <a:r>
              <a:rPr lang="en-US" b="1" i="1" dirty="0">
                <a:solidFill>
                  <a:srgbClr val="03079F"/>
                </a:solidFill>
                <a:latin typeface="Arial Narrow" panose="020B0606020202030204" pitchFamily="34" charset="0"/>
              </a:rPr>
              <a:t>p</a:t>
            </a:r>
            <a:r>
              <a:rPr lang="en-US" b="1" dirty="0">
                <a:solidFill>
                  <a:srgbClr val="03079F"/>
                </a:solidFill>
                <a:latin typeface="Arial Narrow" panose="020B0606020202030204" pitchFamily="34" charset="0"/>
              </a:rPr>
              <a:t> to Au) for fundamental physics studies &amp; applied research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3079F"/>
                </a:solidFill>
                <a:latin typeface="Arial Narrow" panose="020B0606020202030204" pitchFamily="34" charset="0"/>
              </a:rPr>
              <a:t>Modern detectors for study dense nuclear matter and spin phenomena (MPD, SPD, BM@N)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3079F"/>
                </a:solidFill>
                <a:latin typeface="Arial Narrow" panose="020B0606020202030204" pitchFamily="34" charset="0"/>
              </a:rPr>
              <a:t>Experimental zone with beam lines for physics study and applied research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3079F"/>
                </a:solidFill>
                <a:latin typeface="Arial Narrow" panose="020B0606020202030204" pitchFamily="34" charset="0"/>
              </a:rPr>
              <a:t>Cryogenic infrastructure for production, testing and supply superconducting elements</a:t>
            </a:r>
            <a:endParaRPr lang="ru-RU" b="1" dirty="0">
              <a:solidFill>
                <a:srgbClr val="03079F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64416" y="1800766"/>
            <a:ext cx="2941290" cy="73494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</a:rPr>
              <a:t>Beam energies: 0.5 - 5 </a:t>
            </a:r>
            <a:r>
              <a:rPr lang="en-US" b="1" dirty="0" err="1">
                <a:solidFill>
                  <a:schemeClr val="bg1"/>
                </a:solidFill>
              </a:rPr>
              <a:t>AGeV</a:t>
            </a:r>
            <a:endParaRPr lang="en-US" b="1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</a:rPr>
              <a:t>Intensity: up 10</a:t>
            </a:r>
            <a:r>
              <a:rPr lang="en-US" b="1" baseline="30000" dirty="0">
                <a:solidFill>
                  <a:schemeClr val="bg1"/>
                </a:solidFill>
              </a:rPr>
              <a:t>9 </a:t>
            </a:r>
            <a:r>
              <a:rPr lang="en-US" b="1" dirty="0">
                <a:solidFill>
                  <a:schemeClr val="bg1"/>
                </a:solidFill>
              </a:rPr>
              <a:t>for</a:t>
            </a:r>
            <a:r>
              <a:rPr lang="en-US" b="1" baseline="30000" dirty="0">
                <a:solidFill>
                  <a:schemeClr val="bg1"/>
                </a:solidFill>
              </a:rPr>
              <a:t> 197</a:t>
            </a:r>
            <a:r>
              <a:rPr lang="en-US" b="1" dirty="0">
                <a:solidFill>
                  <a:schemeClr val="bg1"/>
                </a:solidFill>
              </a:rPr>
              <a:t>Au</a:t>
            </a:r>
          </a:p>
        </p:txBody>
      </p:sp>
      <p:sp>
        <p:nvSpPr>
          <p:cNvPr id="6" name="Пятиугольник 5"/>
          <p:cNvSpPr/>
          <p:nvPr/>
        </p:nvSpPr>
        <p:spPr>
          <a:xfrm>
            <a:off x="565067" y="3371272"/>
            <a:ext cx="1308718" cy="387927"/>
          </a:xfrm>
          <a:prstGeom prst="homePlate">
            <a:avLst/>
          </a:prstGeom>
          <a:solidFill>
            <a:schemeClr val="accent6">
              <a:lumMod val="50000"/>
            </a:scheme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Nuclotron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 flipH="1">
            <a:off x="4100946" y="3029526"/>
            <a:ext cx="1209964" cy="341746"/>
          </a:xfrm>
          <a:prstGeom prst="homePlate">
            <a:avLst/>
          </a:prstGeom>
          <a:solidFill>
            <a:srgbClr val="0070C0"/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Booster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 flipH="1">
            <a:off x="10729488" y="5218545"/>
            <a:ext cx="1376218" cy="286328"/>
          </a:xfrm>
          <a:prstGeom prst="homePlate">
            <a:avLst/>
          </a:prstGeom>
          <a:solidFill>
            <a:srgbClr val="5A8B25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Collider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5310910" y="1971341"/>
            <a:ext cx="2073959" cy="817417"/>
          </a:xfrm>
          <a:prstGeom prst="downArrowCallout">
            <a:avLst/>
          </a:prstGeom>
          <a:solidFill>
            <a:srgbClr val="58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Experimental zone (BM@N detector)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Выноска со стрелкой вверх 9"/>
          <p:cNvSpPr/>
          <p:nvPr/>
        </p:nvSpPr>
        <p:spPr>
          <a:xfrm>
            <a:off x="6567054" y="5975928"/>
            <a:ext cx="1690254" cy="614218"/>
          </a:xfrm>
          <a:prstGeom prst="upArrowCallout">
            <a:avLst/>
          </a:prstGeom>
          <a:solidFill>
            <a:srgbClr val="58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MPD detector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7693891" y="3565235"/>
            <a:ext cx="1607127" cy="618837"/>
          </a:xfrm>
          <a:prstGeom prst="downArrowCallout">
            <a:avLst/>
          </a:prstGeom>
          <a:solidFill>
            <a:srgbClr val="58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SPD detector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E1E18-79D4-4920-8D37-A459EEA516B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756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2"/>
          <p:cNvSpPr txBox="1">
            <a:spLocks noChangeArrowheads="1"/>
          </p:cNvSpPr>
          <p:nvPr/>
        </p:nvSpPr>
        <p:spPr bwMode="auto">
          <a:xfrm>
            <a:off x="2568122" y="56077"/>
            <a:ext cx="6524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NICA/MPD physics. Tasks and Observables</a:t>
            </a:r>
            <a:endParaRPr lang="ru-RU" altLang="ru-RU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4515" name="TextBox 3"/>
          <p:cNvSpPr txBox="1">
            <a:spLocks noChangeArrowheads="1"/>
          </p:cNvSpPr>
          <p:nvPr/>
        </p:nvSpPr>
        <p:spPr bwMode="auto">
          <a:xfrm>
            <a:off x="309783" y="1475988"/>
            <a:ext cx="6773008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ru-RU" sz="1900" b="1" i="1" dirty="0">
                <a:solidFill>
                  <a:srgbClr val="17375E"/>
                </a:solidFill>
                <a:latin typeface="Arial" panose="020B0604020202020204" pitchFamily="34" charset="0"/>
              </a:rPr>
              <a:t>Bulk properties, EOS</a:t>
            </a:r>
          </a:p>
          <a:p>
            <a:r>
              <a:rPr lang="en-US" altLang="ru-RU" sz="1900" dirty="0">
                <a:solidFill>
                  <a:srgbClr val="000000"/>
                </a:solidFill>
                <a:latin typeface="Arial" panose="020B0604020202020204" pitchFamily="34" charset="0"/>
              </a:rPr>
              <a:t>   </a:t>
            </a:r>
            <a:r>
              <a:rPr lang="en-US" altLang="ru-RU" sz="1900" b="1" dirty="0">
                <a:solidFill>
                  <a:srgbClr val="00B050"/>
                </a:solidFill>
                <a:latin typeface="Arial" panose="020B0604020202020204" pitchFamily="34" charset="0"/>
              </a:rPr>
              <a:t>particle yields &amp; spectra, ratios, </a:t>
            </a:r>
            <a:r>
              <a:rPr lang="en-US" altLang="ru-RU" sz="1900" b="1" dirty="0" err="1">
                <a:solidFill>
                  <a:srgbClr val="00B050"/>
                </a:solidFill>
                <a:latin typeface="Arial" panose="020B0604020202020204" pitchFamily="34" charset="0"/>
              </a:rPr>
              <a:t>femtoscopy</a:t>
            </a:r>
            <a:r>
              <a:rPr lang="en-US" altLang="ru-RU" sz="1900" b="1" dirty="0">
                <a:solidFill>
                  <a:srgbClr val="00B050"/>
                </a:solidFill>
                <a:latin typeface="Arial" panose="020B0604020202020204" pitchFamily="34" charset="0"/>
              </a:rPr>
              <a:t>, flow</a:t>
            </a:r>
          </a:p>
          <a:p>
            <a:r>
              <a:rPr lang="en-US" altLang="ru-RU" sz="1900" b="1" dirty="0">
                <a:solidFill>
                  <a:srgbClr val="C00000"/>
                </a:solidFill>
                <a:latin typeface="Arial" panose="020B0604020202020204" pitchFamily="34" charset="0"/>
              </a:rPr>
              <a:t>   </a:t>
            </a:r>
            <a:r>
              <a:rPr lang="en-US" altLang="ru-RU" sz="1900" b="1" u="sng" dirty="0">
                <a:solidFill>
                  <a:srgbClr val="C00000"/>
                </a:solidFill>
                <a:latin typeface="Arial" panose="020B0604020202020204" pitchFamily="34" charset="0"/>
              </a:rPr>
              <a:t>measure: </a:t>
            </a:r>
            <a:r>
              <a:rPr lang="en-US" altLang="ru-RU" sz="1900" i="1" dirty="0">
                <a:solidFill>
                  <a:srgbClr val="C00000"/>
                </a:solidFill>
                <a:latin typeface="Symbol" panose="05050102010706020507" pitchFamily="18" charset="2"/>
              </a:rPr>
              <a:t>g, p</a:t>
            </a:r>
            <a:r>
              <a:rPr lang="en-US" altLang="ru-RU" sz="1900" i="1" dirty="0">
                <a:solidFill>
                  <a:srgbClr val="C00000"/>
                </a:solidFill>
                <a:latin typeface="Arial" panose="020B0604020202020204" pitchFamily="34" charset="0"/>
              </a:rPr>
              <a:t>, K, p, </a:t>
            </a:r>
            <a:r>
              <a:rPr lang="en-US" altLang="ru-RU" sz="1900" i="1" dirty="0">
                <a:solidFill>
                  <a:srgbClr val="C00000"/>
                </a:solidFill>
                <a:latin typeface="Symbol" panose="05050102010706020507" pitchFamily="18" charset="2"/>
              </a:rPr>
              <a:t>L, W</a:t>
            </a:r>
            <a:r>
              <a:rPr lang="en-US" altLang="ru-RU" sz="1900" i="1" dirty="0">
                <a:solidFill>
                  <a:srgbClr val="C00000"/>
                </a:solidFill>
                <a:latin typeface="Arial" panose="020B0604020202020204" pitchFamily="34" charset="0"/>
              </a:rPr>
              <a:t>, (anti)particles, light nuclei</a:t>
            </a:r>
          </a:p>
          <a:p>
            <a:endParaRPr lang="en-US" altLang="ru-RU" sz="1900" i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r>
              <a:rPr lang="en-US" altLang="ru-RU" sz="1900" b="1" i="1" dirty="0">
                <a:solidFill>
                  <a:srgbClr val="17375E"/>
                </a:solidFill>
                <a:latin typeface="Arial" panose="020B0604020202020204" pitchFamily="34" charset="0"/>
              </a:rPr>
              <a:t>In-Medium modification of hadron</a:t>
            </a:r>
            <a:r>
              <a:rPr lang="ru-RU" altLang="ru-RU" sz="1900" b="1" i="1" dirty="0">
                <a:solidFill>
                  <a:srgbClr val="17375E"/>
                </a:solidFill>
                <a:latin typeface="Arial" panose="020B0604020202020204" pitchFamily="34" charset="0"/>
              </a:rPr>
              <a:t> </a:t>
            </a:r>
            <a:r>
              <a:rPr lang="en-US" altLang="ru-RU" sz="1900" b="1" i="1" dirty="0">
                <a:solidFill>
                  <a:srgbClr val="17375E"/>
                </a:solidFill>
                <a:latin typeface="Arial" panose="020B0604020202020204" pitchFamily="34" charset="0"/>
              </a:rPr>
              <a:t>properties</a:t>
            </a:r>
          </a:p>
          <a:p>
            <a:r>
              <a:rPr lang="en-US" altLang="ru-RU" sz="1900" dirty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r>
              <a:rPr lang="en-US" altLang="ru-RU" sz="1900" b="1" dirty="0">
                <a:solidFill>
                  <a:srgbClr val="00B050"/>
                </a:solidFill>
                <a:latin typeface="Arial" panose="020B0604020202020204" pitchFamily="34" charset="0"/>
              </a:rPr>
              <a:t>onset of low-mass </a:t>
            </a:r>
            <a:r>
              <a:rPr lang="en-US" altLang="ru-RU" sz="1900" b="1" dirty="0" err="1">
                <a:solidFill>
                  <a:srgbClr val="00B050"/>
                </a:solidFill>
                <a:latin typeface="Arial" panose="020B0604020202020204" pitchFamily="34" charset="0"/>
              </a:rPr>
              <a:t>dilepton</a:t>
            </a:r>
            <a:r>
              <a:rPr lang="en-US" altLang="ru-RU" sz="1900" b="1" dirty="0">
                <a:solidFill>
                  <a:srgbClr val="00B050"/>
                </a:solidFill>
                <a:latin typeface="Arial" panose="020B0604020202020204" pitchFamily="34" charset="0"/>
              </a:rPr>
              <a:t> enhancement</a:t>
            </a:r>
          </a:p>
          <a:p>
            <a:r>
              <a:rPr lang="en-US" altLang="ru-RU" sz="1900" dirty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r>
              <a:rPr lang="en-US" altLang="ru-RU" sz="1900" b="1" u="sng" dirty="0">
                <a:solidFill>
                  <a:srgbClr val="C00000"/>
                </a:solidFill>
                <a:latin typeface="Arial" panose="020B0604020202020204" pitchFamily="34" charset="0"/>
              </a:rPr>
              <a:t>measure:</a:t>
            </a:r>
            <a:r>
              <a:rPr lang="en-US" altLang="ru-RU" sz="19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ru-RU" sz="1900" i="1" dirty="0">
                <a:solidFill>
                  <a:srgbClr val="C00000"/>
                </a:solidFill>
                <a:latin typeface="Symbol" panose="05050102010706020507" pitchFamily="18" charset="2"/>
              </a:rPr>
              <a:t>r, w, f </a:t>
            </a:r>
            <a:r>
              <a:rPr lang="en-US" altLang="ru-RU" sz="1900" i="1" dirty="0">
                <a:solidFill>
                  <a:srgbClr val="C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ru-RU" sz="1900" i="1" dirty="0" err="1">
                <a:solidFill>
                  <a:srgbClr val="C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e+e</a:t>
            </a:r>
            <a:r>
              <a:rPr lang="en-US" altLang="ru-RU" sz="1900" i="1" dirty="0">
                <a:solidFill>
                  <a:srgbClr val="C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-</a:t>
            </a:r>
          </a:p>
          <a:p>
            <a:endParaRPr lang="en-US" altLang="ru-RU" sz="1900" b="1" i="1" dirty="0">
              <a:solidFill>
                <a:srgbClr val="17375E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altLang="ru-RU" sz="1900" b="1" i="1" dirty="0" err="1">
                <a:solidFill>
                  <a:srgbClr val="17375E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Deconfinement</a:t>
            </a:r>
            <a:r>
              <a:rPr lang="en-US" altLang="ru-RU" sz="1900" b="1" i="1" dirty="0">
                <a:solidFill>
                  <a:srgbClr val="17375E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(chiral) phase transition at high </a:t>
            </a:r>
            <a:r>
              <a:rPr lang="en-US" altLang="ru-RU" sz="1900" b="1" i="1" dirty="0" err="1">
                <a:solidFill>
                  <a:srgbClr val="17375E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r</a:t>
            </a:r>
            <a:r>
              <a:rPr lang="en-US" altLang="ru-RU" sz="1900" b="1" i="1" baseline="-25000" dirty="0" err="1">
                <a:solidFill>
                  <a:srgbClr val="17375E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B</a:t>
            </a:r>
            <a:endParaRPr lang="en-US" altLang="ru-RU" sz="1900" b="1" i="1" baseline="-25000" dirty="0">
              <a:solidFill>
                <a:srgbClr val="17375E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altLang="ru-RU" sz="1900" dirty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 </a:t>
            </a:r>
            <a:r>
              <a:rPr lang="en-US" altLang="ru-RU" sz="1900" b="1" dirty="0">
                <a:solidFill>
                  <a:srgbClr val="00B05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enhanced strangeness production</a:t>
            </a:r>
          </a:p>
          <a:p>
            <a:r>
              <a:rPr lang="en-US" altLang="ru-RU" sz="1900" b="1" dirty="0">
                <a:solidFill>
                  <a:srgbClr val="00B05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 Chiral Magnetic (Vortical) effect</a:t>
            </a:r>
          </a:p>
          <a:p>
            <a:endParaRPr lang="en-US" altLang="ru-RU" sz="1900" b="1" i="1" dirty="0">
              <a:solidFill>
                <a:srgbClr val="17375E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altLang="ru-RU" sz="1900" b="1" i="1" dirty="0">
                <a:solidFill>
                  <a:srgbClr val="17375E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QCD Critical Point</a:t>
            </a:r>
          </a:p>
          <a:p>
            <a:r>
              <a:rPr lang="en-US" altLang="ru-RU" sz="1900" b="1" dirty="0">
                <a:solidFill>
                  <a:srgbClr val="00B05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 event-by-event fluctuations and correlations</a:t>
            </a:r>
          </a:p>
          <a:p>
            <a:endParaRPr lang="en-US" altLang="ru-RU" sz="1900" b="1" i="1" dirty="0">
              <a:solidFill>
                <a:srgbClr val="17375E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altLang="de-DE" b="1" kern="0" dirty="0">
                <a:solidFill>
                  <a:srgbClr val="002060"/>
                </a:solidFill>
                <a:latin typeface="Tahoma" pitchFamily="34" charset="0"/>
              </a:rPr>
              <a:t>EOS @ NS densities, in-medium </a:t>
            </a:r>
            <a:r>
              <a:rPr lang="el-GR" altLang="de-DE" b="1" kern="0" dirty="0">
                <a:solidFill>
                  <a:srgbClr val="002060"/>
                </a:solidFill>
                <a:latin typeface="Tahoma" pitchFamily="34" charset="0"/>
              </a:rPr>
              <a:t>Λ</a:t>
            </a:r>
            <a:r>
              <a:rPr lang="de-DE" altLang="de-DE" b="1" kern="0" dirty="0">
                <a:solidFill>
                  <a:srgbClr val="002060"/>
                </a:solidFill>
                <a:latin typeface="Tahoma" pitchFamily="34" charset="0"/>
              </a:rPr>
              <a:t>-N and </a:t>
            </a:r>
            <a:r>
              <a:rPr lang="el-GR" altLang="de-DE" b="1" kern="0" dirty="0">
                <a:solidFill>
                  <a:srgbClr val="002060"/>
                </a:solidFill>
                <a:latin typeface="Tahoma" pitchFamily="34" charset="0"/>
              </a:rPr>
              <a:t>Λ</a:t>
            </a:r>
            <a:r>
              <a:rPr lang="de-DE" altLang="de-DE" b="1" kern="0" dirty="0">
                <a:solidFill>
                  <a:srgbClr val="002060"/>
                </a:solidFill>
                <a:latin typeface="Tahoma" pitchFamily="34" charset="0"/>
              </a:rPr>
              <a:t>-N interactions</a:t>
            </a:r>
            <a:endParaRPr lang="en-US" altLang="ru-RU" b="1" i="1" dirty="0">
              <a:solidFill>
                <a:srgbClr val="002060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altLang="ru-RU" sz="1900" dirty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 </a:t>
            </a:r>
            <a:r>
              <a:rPr lang="en-US" altLang="ru-RU" sz="1900" b="1" dirty="0" err="1">
                <a:solidFill>
                  <a:srgbClr val="00B05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hypernuclei</a:t>
            </a:r>
            <a:r>
              <a:rPr lang="en-US" altLang="ru-RU" sz="1900" b="1" dirty="0">
                <a:solidFill>
                  <a:srgbClr val="00B05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ru-RU" altLang="ru-RU" sz="19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028611" y="6405244"/>
            <a:ext cx="2743200" cy="365125"/>
          </a:xfrm>
        </p:spPr>
        <p:txBody>
          <a:bodyPr/>
          <a:lstStyle/>
          <a:p>
            <a:fld id="{F7E61D27-F966-49A5-AE2E-4113C3EEC190}" type="slidenum">
              <a:rPr lang="ru-RU" smtClean="0"/>
              <a:t>4</a:t>
            </a:fld>
            <a:endParaRPr lang="ru-RU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19695" y="582441"/>
            <a:ext cx="11258795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b="1" i="1" u="sng" dirty="0">
                <a:solidFill>
                  <a:srgbClr val="FF0000"/>
                </a:solidFill>
                <a:latin typeface="Arial Narrow" pitchFamily="34" charset="0"/>
              </a:rPr>
              <a:t>Experimental strategy</a:t>
            </a:r>
            <a:r>
              <a:rPr lang="en-US" b="1" i="1" dirty="0">
                <a:solidFill>
                  <a:srgbClr val="0000CC"/>
                </a:solidFill>
                <a:latin typeface="Arial Narrow" pitchFamily="34" charset="0"/>
              </a:rPr>
              <a:t>: </a:t>
            </a:r>
            <a:r>
              <a:rPr lang="en-US" b="1" i="1" dirty="0">
                <a:solidFill>
                  <a:srgbClr val="0000FF"/>
                </a:solidFill>
                <a:latin typeface="Arial Narrow" panose="020B0606020202030204" pitchFamily="34" charset="0"/>
                <a:cs typeface="Times New Roman" pitchFamily="18" charset="0"/>
              </a:rPr>
              <a:t>energy and system size scan to </a:t>
            </a:r>
            <a:r>
              <a:rPr lang="en-US" b="1" i="1" dirty="0">
                <a:solidFill>
                  <a:srgbClr val="0000FF"/>
                </a:solidFill>
                <a:latin typeface="Arial Narrow" pitchFamily="34" charset="0"/>
              </a:rPr>
              <a:t>measure a large variety of signals systematically changing collision parameters (energy, centrality, system size). Reference data (</a:t>
            </a:r>
            <a:r>
              <a:rPr lang="en-US" b="1" i="1" dirty="0" err="1">
                <a:solidFill>
                  <a:srgbClr val="0000FF"/>
                </a:solidFill>
                <a:latin typeface="Arial Narrow" pitchFamily="34" charset="0"/>
              </a:rPr>
              <a:t>ip+p</a:t>
            </a:r>
            <a:r>
              <a:rPr lang="en-US" b="1" i="1" dirty="0">
                <a:solidFill>
                  <a:srgbClr val="0000FF"/>
                </a:solidFill>
                <a:latin typeface="Arial Narrow" pitchFamily="34" charset="0"/>
              </a:rPr>
              <a:t>) will be taken in the same experimental conditions.</a:t>
            </a:r>
            <a:endParaRPr lang="ru-RU" b="1" i="1" dirty="0">
              <a:solidFill>
                <a:srgbClr val="0000FF"/>
              </a:solidFill>
              <a:latin typeface="Arial Narrow" pitchFamily="34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CAF16CED-0615-CDC6-9F11-DBF13B27D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039" y="1293471"/>
            <a:ext cx="3258574" cy="21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1D05462B-E3A8-32AF-B64E-705F814FE0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5" t="-2033" r="10340" b="2112"/>
          <a:stretch/>
        </p:blipFill>
        <p:spPr bwMode="auto">
          <a:xfrm>
            <a:off x="7750028" y="4279863"/>
            <a:ext cx="2936596" cy="22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E25631-1D86-07FC-4E7C-2B170E4C6A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4873" y="3851806"/>
            <a:ext cx="3804750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68877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3070423" y="65057"/>
            <a:ext cx="5783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00"/>
                </a:solidFill>
                <a:latin typeface="Arial" pitchFamily="34" charset="0"/>
              </a:rPr>
              <a:t>NICA physics cases: 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</a:rPr>
              <a:t>strange hadrons</a:t>
            </a:r>
            <a:r>
              <a:rPr lang="ru-RU" sz="2400" b="1" dirty="0">
                <a:solidFill>
                  <a:srgbClr val="0070C0"/>
                </a:solidFill>
                <a:latin typeface="Arial" pitchFamily="34" charset="0"/>
              </a:rPr>
              <a:t> 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829" y="2631680"/>
            <a:ext cx="3155331" cy="4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10032424" y="4313722"/>
            <a:ext cx="459000" cy="1800000"/>
          </a:xfrm>
          <a:prstGeom prst="rect">
            <a:avLst/>
          </a:prstGeom>
          <a:solidFill>
            <a:srgbClr val="CAD8EE">
              <a:alpha val="4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endParaRPr lang="de-DE" altLang="de-DE" sz="1800" kern="0">
              <a:solidFill>
                <a:srgbClr val="000000"/>
              </a:solidFill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9995707" y="6269352"/>
            <a:ext cx="64472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anose="05000000000000000000" pitchFamily="2" charset="2"/>
              <a:defRPr sz="2400">
                <a:solidFill>
                  <a:srgbClr val="00599D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600" dirty="0">
                <a:solidFill>
                  <a:srgbClr val="7030A0"/>
                </a:solidFill>
                <a:latin typeface="Tahoma" panose="020B0604030504040204" pitchFamily="34" charset="0"/>
              </a:rPr>
              <a:t>NICA</a:t>
            </a:r>
          </a:p>
        </p:txBody>
      </p:sp>
      <p:sp>
        <p:nvSpPr>
          <p:cNvPr id="20" name="Textfeld 15"/>
          <p:cNvSpPr txBox="1">
            <a:spLocks noChangeArrowheads="1"/>
          </p:cNvSpPr>
          <p:nvPr/>
        </p:nvSpPr>
        <p:spPr bwMode="auto">
          <a:xfrm rot="21600000">
            <a:off x="8913759" y="1838736"/>
            <a:ext cx="3155330" cy="877163"/>
          </a:xfrm>
          <a:prstGeom prst="rect">
            <a:avLst/>
          </a:prstGeom>
          <a:solidFill>
            <a:srgbClr val="ECFEFE"/>
          </a:solidFill>
          <a:ln>
            <a:noFill/>
          </a:ln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anose="05000000000000000000" pitchFamily="2" charset="2"/>
              <a:defRPr sz="2400">
                <a:solidFill>
                  <a:srgbClr val="00599D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anose="020B060402020202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de-DE" altLang="de-DE" sz="1700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Lack of data on multistrangeness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700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 in different collision systems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700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    @ NICA energies!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54400" y="6411411"/>
            <a:ext cx="2133600" cy="476250"/>
          </a:xfrm>
        </p:spPr>
        <p:txBody>
          <a:bodyPr/>
          <a:lstStyle/>
          <a:p>
            <a:fld id="{7E869D47-0C0F-42F4-88B7-55DD3B7668CA}" type="slidenum">
              <a:rPr lang="ru-RU">
                <a:latin typeface="Calibri" panose="020F0502020204030204" pitchFamily="34" charset="0"/>
                <a:cs typeface="Calibri" panose="020F0502020204030204" pitchFamily="34" charset="0"/>
              </a:rPr>
              <a:t>5</a:t>
            </a:fld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986" y="1890000"/>
            <a:ext cx="3679577" cy="345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35298" y="2171099"/>
            <a:ext cx="2657066" cy="830997"/>
          </a:xfrm>
          <a:prstGeom prst="rect">
            <a:avLst/>
          </a:prstGeom>
          <a:solidFill>
            <a:srgbClr val="E3FCFD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size of the energy dependence is not fully understood</a:t>
            </a:r>
            <a:endParaRPr lang="ru-RU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2353394" y="3069790"/>
            <a:ext cx="405000" cy="1512000"/>
          </a:xfrm>
          <a:prstGeom prst="rect">
            <a:avLst/>
          </a:prstGeom>
          <a:solidFill>
            <a:srgbClr val="ECF3FA">
              <a:alpha val="2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endParaRPr lang="de-DE" altLang="de-DE" sz="1800" kern="0">
              <a:solidFill>
                <a:srgbClr val="000000"/>
              </a:solidFill>
            </a:endParaRPr>
          </a:p>
        </p:txBody>
      </p:sp>
      <p:grpSp>
        <p:nvGrpSpPr>
          <p:cNvPr id="17" name="Группа 16"/>
          <p:cNvGrpSpPr>
            <a:grpSpLocks/>
          </p:cNvGrpSpPr>
          <p:nvPr/>
        </p:nvGrpSpPr>
        <p:grpSpPr>
          <a:xfrm>
            <a:off x="5002158" y="3429000"/>
            <a:ext cx="3060000" cy="3420000"/>
            <a:chOff x="3925551" y="2018716"/>
            <a:chExt cx="2894069" cy="3974929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25551" y="2018716"/>
              <a:ext cx="2881055" cy="1872000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39620" y="3833646"/>
              <a:ext cx="2880000" cy="2159999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1729419" y="5652057"/>
            <a:ext cx="3235181" cy="923330"/>
          </a:xfrm>
          <a:prstGeom prst="rect">
            <a:avLst/>
          </a:prstGeom>
          <a:solidFill>
            <a:srgbClr val="D8FBFE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</a:rPr>
              <a:t>Theory predicts the largest effect</a:t>
            </a:r>
          </a:p>
          <a:p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</a:rPr>
              <a:t>      for the hadron ratios due to CSR</a:t>
            </a:r>
          </a:p>
          <a:p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</a:rPr>
              <a:t>      in dense matter at NICA</a:t>
            </a:r>
            <a:endParaRPr lang="ru-RU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Rechteck 9"/>
          <p:cNvSpPr/>
          <p:nvPr/>
        </p:nvSpPr>
        <p:spPr>
          <a:xfrm>
            <a:off x="1475198" y="439266"/>
            <a:ext cx="92416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eaLnBrk="0" hangingPunct="0">
              <a:buFont typeface="Wingdings" panose="05000000000000000000" pitchFamily="2" charset="2"/>
              <a:buChar char="§"/>
              <a:defRPr/>
            </a:pPr>
            <a:r>
              <a:rPr lang="en-GB" sz="2000" dirty="0">
                <a:solidFill>
                  <a:srgbClr val="00009A"/>
                </a:solidFill>
                <a:latin typeface="Arial Narrow" panose="020B0606020202030204" pitchFamily="34" charset="0"/>
                <a:sym typeface="Wingdings" pitchFamily="2" charset="2"/>
              </a:rPr>
              <a:t>Excitation function of hadrons, including strangeness (</a:t>
            </a:r>
            <a:r>
              <a:rPr lang="en-GB" sz="2000" dirty="0">
                <a:solidFill>
                  <a:srgbClr val="00009A"/>
                </a:solidFill>
                <a:latin typeface="Arial Narrow" panose="020B0606020202030204" pitchFamily="34" charset="0"/>
                <a:sym typeface="Symbol" pitchFamily="18" charset="2"/>
              </a:rPr>
              <a:t>yields, spectra, and ratios)</a:t>
            </a:r>
          </a:p>
          <a:p>
            <a:pPr marL="257175" indent="-257175" eaLnBrk="0" hangingPunct="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00009A"/>
                </a:solidFill>
                <a:latin typeface="Arial Narrow" panose="020B0606020202030204" pitchFamily="34" charset="0"/>
                <a:sym typeface="Symbol" pitchFamily="18" charset="2"/>
              </a:rPr>
              <a:t>Nuclear matter EOS, in-medium effects, and chemical equilibration can be probed</a:t>
            </a:r>
          </a:p>
          <a:p>
            <a:pPr marL="257175" indent="-257175" eaLnBrk="0" hangingPunct="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00009A"/>
                </a:solidFill>
                <a:latin typeface="Arial Narrow" panose="020B0606020202030204" pitchFamily="34" charset="0"/>
                <a:sym typeface="Symbol" pitchFamily="18" charset="2"/>
              </a:rPr>
              <a:t>Hyperons sensitive to early stage and phase transformations in QCD medium </a:t>
            </a:r>
            <a:endParaRPr lang="en-GB" sz="2000" dirty="0">
              <a:solidFill>
                <a:srgbClr val="00009A"/>
              </a:solidFill>
              <a:latin typeface="Arial Narrow" panose="020B0606020202030204" pitchFamily="34" charset="0"/>
              <a:sym typeface="Symbol" pitchFamily="18" charset="2"/>
            </a:endParaRPr>
          </a:p>
          <a:p>
            <a:pPr marL="257175" indent="-257175" eaLnBrk="0" hangingPunct="0">
              <a:buFont typeface="Wingdings" panose="05000000000000000000" pitchFamily="2" charset="2"/>
              <a:buChar char="§"/>
              <a:defRPr/>
            </a:pPr>
            <a:r>
              <a:rPr lang="en-GB" sz="2000" dirty="0">
                <a:solidFill>
                  <a:srgbClr val="00009A"/>
                </a:solidFill>
                <a:latin typeface="Arial Narrow" panose="020B0606020202030204" pitchFamily="34" charset="0"/>
                <a:sym typeface="Symbol" pitchFamily="18" charset="2"/>
              </a:rPr>
              <a:t>Non-monotonic strangeness-to-entropy ratio seen in heaviest systems (phase transformation?)</a:t>
            </a:r>
          </a:p>
        </p:txBody>
      </p:sp>
      <p:sp>
        <p:nvSpPr>
          <p:cNvPr id="25" name="Прямоугольник 24"/>
          <p:cNvSpPr>
            <a:spLocks noChangeAspect="1"/>
          </p:cNvSpPr>
          <p:nvPr/>
        </p:nvSpPr>
        <p:spPr>
          <a:xfrm>
            <a:off x="6204942" y="3747466"/>
            <a:ext cx="15183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Arial Narrow" pitchFamily="34" charset="0"/>
              </a:rPr>
              <a:t>PRC 94, 044912 (2016</a:t>
            </a:r>
            <a:r>
              <a:rPr lang="en-US" sz="1050" dirty="0">
                <a:latin typeface="Arial Narrow" pitchFamily="34" charset="0"/>
              </a:rPr>
              <a:t>)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2459383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5" y="2185102"/>
            <a:ext cx="4009765" cy="35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70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22" y="2260749"/>
            <a:ext cx="684000" cy="30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689" name="テキスト ボックス 5"/>
          <p:cNvSpPr txBox="1">
            <a:spLocks noChangeArrowheads="1"/>
          </p:cNvSpPr>
          <p:nvPr/>
        </p:nvSpPr>
        <p:spPr bwMode="auto">
          <a:xfrm>
            <a:off x="621071" y="1950922"/>
            <a:ext cx="33226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游ゴシック" panose="020B0400000000000000" pitchFamily="34" charset="-128"/>
                <a:cs typeface="Arial" pitchFamily="34" charset="0"/>
              </a:rPr>
              <a:t>A.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游ゴシック" panose="020B0400000000000000" pitchFamily="34" charset="-128"/>
                <a:cs typeface="Arial" pitchFamily="34" charset="0"/>
              </a:rPr>
              <a:t>Andronic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游ゴシック" panose="020B0400000000000000" pitchFamily="34" charset="-128"/>
                <a:cs typeface="Arial" pitchFamily="34" charset="0"/>
              </a:rPr>
              <a:t> et al, PLB 697 (2011) 203 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游ゴシック" panose="020B0400000000000000" pitchFamily="34" charset="-128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087635" y="641349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946AE-9740-416C-AC99-F562DB08F0B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DD6E93-F2E2-D151-F16F-6E75873C2FF7}"/>
              </a:ext>
            </a:extLst>
          </p:cNvPr>
          <p:cNvSpPr txBox="1"/>
          <p:nvPr/>
        </p:nvSpPr>
        <p:spPr>
          <a:xfrm>
            <a:off x="126638" y="5772490"/>
            <a:ext cx="3817071" cy="8771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Thermal model predicts an enhanced</a:t>
            </a:r>
          </a:p>
          <a:p>
            <a:pPr algn="ctr"/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production of (hyper)nuclei within the</a:t>
            </a:r>
          </a:p>
          <a:p>
            <a:pPr algn="ctr"/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NICA energy range</a:t>
            </a:r>
            <a:endParaRPr lang="ru-RU" sz="17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FD1F14-82FA-913A-1114-90D9D9D1CF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5613" y="1763149"/>
            <a:ext cx="3266387" cy="4644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EA60507-B9FD-CA03-5C28-9846EB0CD51B}"/>
              </a:ext>
            </a:extLst>
          </p:cNvPr>
          <p:cNvSpPr txBox="1"/>
          <p:nvPr/>
        </p:nvSpPr>
        <p:spPr>
          <a:xfrm>
            <a:off x="4275909" y="2323885"/>
            <a:ext cx="4649704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f-2-0"/>
              </a:rPr>
              <a:t>F</a:t>
            </a:r>
            <a:r>
              <a:rPr lang="en-US" sz="1800" b="0" i="0" u="none" strike="noStrike" baseline="0" dirty="0">
                <a:latin typeface="f-2-0"/>
              </a:rPr>
              <a:t>ew data on the production of </a:t>
            </a:r>
            <a:r>
              <a:rPr lang="en-US" sz="1800" b="0" i="0" u="none" strike="noStrike" baseline="0" dirty="0" err="1">
                <a:latin typeface="f-2-0"/>
              </a:rPr>
              <a:t>hypernuclei</a:t>
            </a:r>
            <a:r>
              <a:rPr lang="en-US" dirty="0">
                <a:latin typeface="f-2-0"/>
              </a:rPr>
              <a:t> </a:t>
            </a:r>
            <a:r>
              <a:rPr lang="en-US" sz="1800" b="0" i="0" u="none" strike="noStrike" baseline="0" dirty="0">
                <a:latin typeface="f-2-0"/>
              </a:rPr>
              <a:t>in HIC</a:t>
            </a:r>
            <a:endParaRPr lang="en-US" dirty="0">
              <a:latin typeface="f-2-0"/>
            </a:endParaRPr>
          </a:p>
          <a:p>
            <a:pPr algn="l"/>
            <a:endParaRPr lang="en-US" sz="1800" b="0" i="0" u="none" strike="noStrike" baseline="0" dirty="0">
              <a:latin typeface="f-2-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f-2-0"/>
              </a:rPr>
              <a:t> </a:t>
            </a:r>
            <a:r>
              <a:rPr lang="en-US" dirty="0">
                <a:latin typeface="f-2-0"/>
              </a:rPr>
              <a:t>A</a:t>
            </a:r>
            <a:r>
              <a:rPr lang="en-US" sz="1800" b="0" i="0" u="none" strike="noStrike" baseline="0" dirty="0">
                <a:latin typeface="f-2-0"/>
              </a:rPr>
              <a:t>vailable data leave space for various model predictions (thermal, coalesce, hybrid)</a:t>
            </a:r>
          </a:p>
          <a:p>
            <a:pPr algn="l"/>
            <a:endParaRPr lang="en-US" sz="1800" b="0" i="0" u="none" strike="noStrike" baseline="0" dirty="0">
              <a:latin typeface="f-2-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f-2-0"/>
              </a:rPr>
              <a:t>Further and deeper investigations of the </a:t>
            </a:r>
            <a:r>
              <a:rPr lang="en-US" sz="1800" b="0" i="0" u="none" strike="noStrike" baseline="0" dirty="0" err="1">
                <a:latin typeface="f-2-0"/>
              </a:rPr>
              <a:t>hypernuclear</a:t>
            </a:r>
            <a:r>
              <a:rPr lang="en-US" sz="1800" b="0" i="0" u="none" strike="noStrike" baseline="0" dirty="0">
                <a:latin typeface="f-2-0"/>
              </a:rPr>
              <a:t> formation mechanisms require</a:t>
            </a:r>
          </a:p>
          <a:p>
            <a:pPr algn="l"/>
            <a:r>
              <a:rPr lang="en-US" dirty="0">
                <a:latin typeface="f-2-0"/>
              </a:rPr>
              <a:t>     </a:t>
            </a:r>
            <a:r>
              <a:rPr lang="en-US" sz="1800" b="0" i="0" u="none" strike="noStrike" baseline="0" dirty="0">
                <a:latin typeface="f-2-0"/>
              </a:rPr>
              <a:t> </a:t>
            </a:r>
            <a:r>
              <a:rPr lang="en-US" dirty="0">
                <a:latin typeface="f-2-0"/>
              </a:rPr>
              <a:t>additional</a:t>
            </a:r>
            <a:r>
              <a:rPr lang="en-US" sz="1800" b="0" i="0" u="none" strike="noStrike" baseline="0" dirty="0">
                <a:latin typeface="f-2-0"/>
              </a:rPr>
              <a:t> measurements  </a:t>
            </a:r>
            <a:r>
              <a:rPr lang="en-US" dirty="0">
                <a:latin typeface="f-2-0"/>
              </a:rPr>
              <a:t>at</a:t>
            </a:r>
            <a:r>
              <a:rPr lang="en-US" sz="1800" b="0" i="0" u="none" strike="noStrike" baseline="0" dirty="0">
                <a:latin typeface="f-2-0"/>
              </a:rPr>
              <a:t> di</a:t>
            </a:r>
            <a:r>
              <a:rPr lang="en-US" sz="1800" b="0" i="0" u="none" strike="noStrike" baseline="0" dirty="0">
                <a:latin typeface="f-5-1"/>
              </a:rPr>
              <a:t>ff</a:t>
            </a:r>
            <a:r>
              <a:rPr lang="en-US" sz="1800" b="0" i="0" u="none" strike="noStrike" baseline="0" dirty="0">
                <a:latin typeface="f-2-0"/>
              </a:rPr>
              <a:t>erent</a:t>
            </a:r>
          </a:p>
          <a:p>
            <a:pPr algn="l"/>
            <a:r>
              <a:rPr lang="en-US" dirty="0">
                <a:latin typeface="f-2-0"/>
              </a:rPr>
              <a:t>     </a:t>
            </a:r>
            <a:r>
              <a:rPr lang="en-US" sz="1800" b="0" i="0" u="none" strike="noStrike" baseline="0" dirty="0">
                <a:latin typeface="f-2-0"/>
              </a:rPr>
              <a:t> energies and collision  systems </a:t>
            </a:r>
            <a:r>
              <a:rPr lang="en-US" dirty="0"/>
              <a:t>(</a:t>
            </a:r>
            <a:r>
              <a:rPr lang="en-US" b="1" dirty="0">
                <a:solidFill>
                  <a:srgbClr val="FF0000"/>
                </a:solidFill>
              </a:rPr>
              <a:t>NICA</a:t>
            </a:r>
            <a:r>
              <a:rPr lang="en-US" dirty="0"/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124A7C-A2C3-E8C3-EEC7-FA961C3D8935}"/>
              </a:ext>
            </a:extLst>
          </p:cNvPr>
          <p:cNvSpPr txBox="1"/>
          <p:nvPr/>
        </p:nvSpPr>
        <p:spPr>
          <a:xfrm>
            <a:off x="8678332" y="123709"/>
            <a:ext cx="33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solidFill>
                  <a:srgbClr val="FF0000"/>
                </a:solidFill>
              </a:rPr>
              <a:t>Hypernuclei</a:t>
            </a:r>
            <a:r>
              <a:rPr lang="en-US" b="1" i="1" dirty="0">
                <a:solidFill>
                  <a:srgbClr val="FF0000"/>
                </a:solidFill>
              </a:rPr>
              <a:t> are nuclei containing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 at least one hyperon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AF0FF3-C32B-DF96-44B1-B05186F723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0591" y="594818"/>
            <a:ext cx="1181881" cy="104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6E25F6-45EA-7C4E-C807-B3F8CB6BAB5B}"/>
              </a:ext>
            </a:extLst>
          </p:cNvPr>
          <p:cNvSpPr txBox="1"/>
          <p:nvPr/>
        </p:nvSpPr>
        <p:spPr>
          <a:xfrm>
            <a:off x="83375" y="475709"/>
            <a:ext cx="967893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 matter EOS is of importance for QCD, nuclear physics and astrophysics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NN potential are very well determined from scattering experiments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YN or YY potentials are rather uncertain since such experiments difficult to perform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multiplicity heavy-ion collisions provide several methods to do the job: two-particle correlations and </a:t>
            </a:r>
            <a:r>
              <a:rPr lang="en-US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hypernuclei</a:t>
            </a:r>
            <a:endParaRPr lang="ru-RU" sz="1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48B2A4-25A6-DC91-B134-3A6891CD37A1}"/>
              </a:ext>
            </a:extLst>
          </p:cNvPr>
          <p:cNvSpPr txBox="1"/>
          <p:nvPr/>
        </p:nvSpPr>
        <p:spPr>
          <a:xfrm>
            <a:off x="10110652" y="1502069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QM’2022</a:t>
            </a:r>
            <a:endParaRPr lang="ru-RU" dirty="0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1E4F4B88-9B59-5665-A7B4-AE59D1D66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6415" y="0"/>
            <a:ext cx="50992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00"/>
                </a:solidFill>
                <a:latin typeface="Arial" pitchFamily="34" charset="0"/>
              </a:rPr>
              <a:t>NICA physics cases: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</a:rPr>
              <a:t>hypernuclei</a:t>
            </a:r>
            <a:r>
              <a:rPr lang="ru-RU" sz="2400" b="1" dirty="0">
                <a:solidFill>
                  <a:srgbClr val="0070C0"/>
                </a:solidFill>
                <a:latin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3847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6" t="2296" r="10344" b="589"/>
          <a:stretch/>
        </p:blipFill>
        <p:spPr>
          <a:xfrm>
            <a:off x="234687" y="826187"/>
            <a:ext cx="4156185" cy="3744000"/>
          </a:xfrm>
          <a:prstGeom prst="rect">
            <a:avLst/>
          </a:prstGeom>
        </p:spPr>
      </p:pic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2312780" y="24632"/>
            <a:ext cx="742184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ulti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urpose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etector for A+A collisions 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@ NICA</a:t>
            </a:r>
            <a:endParaRPr lang="ru-RU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88089" y="31693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830284" y="660272"/>
            <a:ext cx="4889705" cy="1200329"/>
          </a:xfrm>
          <a:prstGeom prst="rect">
            <a:avLst/>
          </a:prstGeom>
          <a:solidFill>
            <a:srgbClr val="DAFBFC"/>
          </a:solidFill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 tracking (TPC), uniform acceptance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Powerful PID (TPC, TOF, ECAL)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Precise event characterization (FHCAL)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timing and triggering (FD)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F7BC30-8F52-3A3A-D25D-1C6AD7A77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1986" y="2166052"/>
            <a:ext cx="3596847" cy="2376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D7C505E-0032-2EAB-F04B-2757F59889B8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621118" y="4525542"/>
            <a:ext cx="3996000" cy="2376000"/>
          </a:xfrm>
          <a:prstGeom prst="rect">
            <a:avLst/>
          </a:prstGeom>
        </p:spPr>
      </p:pic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id="{85ADD9E6-379A-316F-38A1-087B0A654306}"/>
              </a:ext>
            </a:extLst>
          </p:cNvPr>
          <p:cNvSpPr txBox="1">
            <a:spLocks/>
          </p:cNvSpPr>
          <p:nvPr/>
        </p:nvSpPr>
        <p:spPr>
          <a:xfrm>
            <a:off x="9087635" y="64134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6A946AE-9740-416C-AC99-F562DB08F0BE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7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3" name="Рисунок 17">
            <a:extLst>
              <a:ext uri="{FF2B5EF4-FFF2-40B4-BE49-F238E27FC236}">
                <a16:creationId xmlns:a16="http://schemas.microsoft.com/office/drawing/2014/main" id="{9960E1DF-52CB-2FE3-945E-0D5074D371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724" y="4528192"/>
            <a:ext cx="3214080" cy="223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E2F6CB-E6E2-B925-ECD8-36B05B882C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1978" y="2149542"/>
            <a:ext cx="3580484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556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Дата 29">
            <a:extLst>
              <a:ext uri="{FF2B5EF4-FFF2-40B4-BE49-F238E27FC236}">
                <a16:creationId xmlns:a16="http://schemas.microsoft.com/office/drawing/2014/main" id="{11AF7394-9627-4527-85D1-0D0E328B4C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642000"/>
            <a:ext cx="2743200" cy="177199"/>
          </a:xfrm>
        </p:spPr>
        <p:txBody>
          <a:bodyPr/>
          <a:lstStyle/>
          <a:p>
            <a:fld id="{0F0DECE6-AD99-4797-AB89-7B9C6B47CAD2}" type="datetime1">
              <a:rPr lang="ru-RU" smtClean="0">
                <a:solidFill>
                  <a:schemeClr val="bg1"/>
                </a:solidFill>
              </a:rPr>
              <a:pPr/>
              <a:t>19.09.2023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5" name="Номер слайда 34">
            <a:extLst>
              <a:ext uri="{FF2B5EF4-FFF2-40B4-BE49-F238E27FC236}">
                <a16:creationId xmlns:a16="http://schemas.microsoft.com/office/drawing/2014/main" id="{4B5C5656-ACA6-4342-86D4-E95B0ED07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2107" y="6637511"/>
            <a:ext cx="366975" cy="186176"/>
          </a:xfrm>
        </p:spPr>
        <p:txBody>
          <a:bodyPr/>
          <a:lstStyle/>
          <a:p>
            <a:fld id="{BA3209E5-F948-45E3-9CD2-2D5F5E7F5B1F}" type="slidenum">
              <a:rPr lang="ru-RU" smtClean="0">
                <a:solidFill>
                  <a:schemeClr val="bg1"/>
                </a:solidFill>
              </a:rPr>
              <a:pPr/>
              <a:t>8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388F5D-FEE0-4351-9F2D-600EC4954DC8}"/>
              </a:ext>
            </a:extLst>
          </p:cNvPr>
          <p:cNvSpPr txBox="1"/>
          <p:nvPr/>
        </p:nvSpPr>
        <p:spPr>
          <a:xfrm>
            <a:off x="213663" y="741395"/>
            <a:ext cx="7752348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ü"/>
              <a:defRPr/>
            </a:pPr>
            <a:r>
              <a:rPr lang="en-US" sz="1700" b="1" u="sng" dirty="0">
                <a:solidFill>
                  <a:srgbClr val="1D4B75"/>
                </a:solidFill>
                <a:latin typeface="Times New Roman" pitchFamily="18" charset="0"/>
                <a:cs typeface="Times New Roman" pitchFamily="18" charset="0"/>
              </a:rPr>
              <a:t>Data set:</a:t>
            </a:r>
            <a:r>
              <a:rPr lang="en-US" sz="1700" b="1" dirty="0">
                <a:solidFill>
                  <a:srgbClr val="1D4B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700" b="1" dirty="0">
                <a:ln w="6350">
                  <a:noFill/>
                </a:ln>
                <a:solidFill>
                  <a:srgbClr val="1D4B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1D4B75"/>
                </a:solidFill>
                <a:latin typeface="Times New Roman" pitchFamily="18" charset="0"/>
                <a:cs typeface="Times New Roman" pitchFamily="18" charset="0"/>
              </a:rPr>
              <a:t>Bi+Bi</a:t>
            </a:r>
            <a:r>
              <a:rPr lang="en-US" sz="1700" dirty="0">
                <a:solidFill>
                  <a:srgbClr val="1D4B75"/>
                </a:solidFill>
                <a:latin typeface="Times New Roman" pitchFamily="18" charset="0"/>
                <a:cs typeface="Times New Roman" pitchFamily="18" charset="0"/>
              </a:rPr>
              <a:t> @ 9.2 GeV, 50M Min bias (</a:t>
            </a:r>
            <a:r>
              <a:rPr lang="en-US" sz="1700" dirty="0" err="1">
                <a:solidFill>
                  <a:srgbClr val="1D4B75"/>
                </a:solidFill>
                <a:latin typeface="Times New Roman" pitchFamily="18" charset="0"/>
                <a:cs typeface="Times New Roman" pitchFamily="18" charset="0"/>
              </a:rPr>
              <a:t>UrQMD</a:t>
            </a:r>
            <a:r>
              <a:rPr lang="en-US" sz="1700" dirty="0">
                <a:solidFill>
                  <a:srgbClr val="1D4B75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ü"/>
              <a:defRPr/>
            </a:pPr>
            <a:r>
              <a:rPr lang="en-US" sz="1700" b="1" u="sng" dirty="0">
                <a:solidFill>
                  <a:srgbClr val="1D4B75"/>
                </a:solidFill>
                <a:latin typeface="Times New Roman" pitchFamily="18" charset="0"/>
                <a:cs typeface="Times New Roman" pitchFamily="18" charset="0"/>
              </a:rPr>
              <a:t>PID:</a:t>
            </a:r>
            <a:r>
              <a:rPr lang="en-US" sz="1700" b="1" dirty="0">
                <a:solidFill>
                  <a:srgbClr val="1D4B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1D4B75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sz="1700" dirty="0">
                <a:solidFill>
                  <a:srgbClr val="1D4B75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700" dirty="0" err="1">
                <a:solidFill>
                  <a:srgbClr val="1D4B75"/>
                </a:solidFill>
                <a:latin typeface="Times New Roman" pitchFamily="18" charset="0"/>
                <a:cs typeface="Times New Roman" pitchFamily="18" charset="0"/>
              </a:rPr>
              <a:t>dx+TOF</a:t>
            </a:r>
            <a:r>
              <a:rPr lang="en-US" sz="1700" dirty="0">
                <a:solidFill>
                  <a:srgbClr val="1D4B75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ü"/>
              <a:defRPr/>
            </a:pPr>
            <a:r>
              <a:rPr lang="en-US" sz="1700" b="1" u="sng" dirty="0">
                <a:solidFill>
                  <a:srgbClr val="1D4B75"/>
                </a:solidFill>
                <a:latin typeface="Times New Roman" pitchFamily="18" charset="0"/>
                <a:cs typeface="Times New Roman" pitchFamily="18" charset="0"/>
              </a:rPr>
              <a:t>Selection:</a:t>
            </a:r>
            <a:r>
              <a:rPr lang="en-US" sz="1700" b="1" dirty="0">
                <a:solidFill>
                  <a:srgbClr val="1D4B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>
                <a:solidFill>
                  <a:srgbClr val="1D4B75"/>
                </a:solidFill>
                <a:latin typeface="Times New Roman" pitchFamily="18" charset="0"/>
                <a:cs typeface="Times New Roman" pitchFamily="18" charset="0"/>
              </a:rPr>
              <a:t>|y|</a:t>
            </a:r>
            <a:r>
              <a:rPr lang="en-US" sz="1700" dirty="0">
                <a:solidFill>
                  <a:srgbClr val="1D4B75"/>
                </a:solidFill>
                <a:latin typeface="Times New Roman" pitchFamily="18" charset="0"/>
                <a:cs typeface="Times New Roman" pitchFamily="18" charset="0"/>
              </a:rPr>
              <a:t> &lt; 0.5,  Z</a:t>
            </a:r>
            <a:r>
              <a:rPr lang="en-US" sz="1700" baseline="-25000" dirty="0">
                <a:solidFill>
                  <a:srgbClr val="1D4B75"/>
                </a:solidFill>
                <a:latin typeface="Times New Roman" pitchFamily="18" charset="0"/>
                <a:cs typeface="Times New Roman" pitchFamily="18" charset="0"/>
              </a:rPr>
              <a:t>PV</a:t>
            </a:r>
            <a:r>
              <a:rPr lang="en-US" sz="1700" dirty="0">
                <a:solidFill>
                  <a:srgbClr val="1D4B75"/>
                </a:solidFill>
                <a:latin typeface="Times New Roman" pitchFamily="18" charset="0"/>
                <a:cs typeface="Times New Roman" pitchFamily="18" charset="0"/>
              </a:rPr>
              <a:t> = ±130 cm</a:t>
            </a:r>
            <a:endParaRPr lang="en-US" sz="1700" baseline="-25000" dirty="0">
              <a:solidFill>
                <a:srgbClr val="1D4B75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ü"/>
              <a:defRPr/>
            </a:pPr>
            <a:r>
              <a:rPr lang="en-US" sz="1700" b="1" u="sng" dirty="0">
                <a:solidFill>
                  <a:srgbClr val="1D4B75"/>
                </a:solidFill>
                <a:latin typeface="Times New Roman" pitchFamily="18" charset="0"/>
                <a:cs typeface="Times New Roman" pitchFamily="18" charset="0"/>
              </a:rPr>
              <a:t>Centrality bins: </a:t>
            </a:r>
            <a:r>
              <a:rPr lang="en-US" sz="1700" dirty="0">
                <a:solidFill>
                  <a:srgbClr val="1D4B75"/>
                </a:solidFill>
                <a:latin typeface="Times New Roman" pitchFamily="18" charset="0"/>
                <a:cs typeface="Times New Roman" pitchFamily="18" charset="0"/>
              </a:rPr>
              <a:t>TPC multiplicity 0-10%,10-20%,20-40%,40-60%, 60-80% </a:t>
            </a:r>
          </a:p>
          <a:p>
            <a:pPr marL="342900" indent="-342900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ü"/>
              <a:defRPr/>
            </a:pPr>
            <a:r>
              <a:rPr lang="en-US" sz="1700" b="1" u="sng" dirty="0">
                <a:solidFill>
                  <a:srgbClr val="1D4B75"/>
                </a:solidFill>
                <a:latin typeface="Times New Roman" pitchFamily="18" charset="0"/>
                <a:cs typeface="Times New Roman" pitchFamily="18" charset="0"/>
              </a:rPr>
              <a:t>Hyperon </a:t>
            </a:r>
            <a:r>
              <a:rPr lang="en-US" sz="1700" b="1" u="sng" dirty="0" err="1">
                <a:solidFill>
                  <a:srgbClr val="1D4B75"/>
                </a:solidFill>
                <a:latin typeface="Times New Roman" pitchFamily="18" charset="0"/>
                <a:cs typeface="Times New Roman" pitchFamily="18" charset="0"/>
              </a:rPr>
              <a:t>reco</a:t>
            </a:r>
            <a:r>
              <a:rPr lang="en-US" sz="1700" dirty="0">
                <a:solidFill>
                  <a:srgbClr val="1D4B75"/>
                </a:solidFill>
                <a:latin typeface="Times New Roman" pitchFamily="18" charset="0"/>
                <a:cs typeface="Times New Roman" pitchFamily="18" charset="0"/>
              </a:rPr>
              <a:t>: Secondary vertex finding technique with a set of topological cuts</a:t>
            </a:r>
          </a:p>
        </p:txBody>
      </p:sp>
      <p:pic>
        <p:nvPicPr>
          <p:cNvPr id="3" name="Рисунок 19" descr="L0_10M_pTy_TrueSel.png">
            <a:extLst>
              <a:ext uri="{FF2B5EF4-FFF2-40B4-BE49-F238E27FC236}">
                <a16:creationId xmlns:a16="http://schemas.microsoft.com/office/drawing/2014/main" id="{E3D08A09-DBA9-9FF9-B022-E793EFB32A6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05854" y="2922877"/>
            <a:ext cx="5400000" cy="3707798"/>
          </a:xfrm>
          <a:prstGeom prst="rect">
            <a:avLst/>
          </a:prstGeom>
        </p:spPr>
      </p:pic>
      <p:pic>
        <p:nvPicPr>
          <p:cNvPr id="4" name="Рисунок 5">
            <a:extLst>
              <a:ext uri="{FF2B5EF4-FFF2-40B4-BE49-F238E27FC236}">
                <a16:creationId xmlns:a16="http://schemas.microsoft.com/office/drawing/2014/main" id="{C690E763-2CF6-9B84-D9DA-C1D9A26127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285" y="101426"/>
            <a:ext cx="2245052" cy="1548000"/>
          </a:xfrm>
          <a:prstGeom prst="rect">
            <a:avLst/>
          </a:prstGeom>
        </p:spPr>
      </p:pic>
      <p:sp>
        <p:nvSpPr>
          <p:cNvPr id="5" name="Текст 2">
            <a:extLst>
              <a:ext uri="{FF2B5EF4-FFF2-40B4-BE49-F238E27FC236}">
                <a16:creationId xmlns:a16="http://schemas.microsoft.com/office/drawing/2014/main" id="{38B9DD68-0E1B-3F56-DD83-EB0D57B7D560}"/>
              </a:ext>
            </a:extLst>
          </p:cNvPr>
          <p:cNvSpPr txBox="1">
            <a:spLocks/>
          </p:cNvSpPr>
          <p:nvPr/>
        </p:nvSpPr>
        <p:spPr>
          <a:xfrm>
            <a:off x="8535088" y="1714547"/>
            <a:ext cx="3350506" cy="1215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defRPr/>
            </a:pPr>
            <a:r>
              <a:rPr lang="en-US" sz="1600" b="1" i="1" dirty="0">
                <a:solidFill>
                  <a:srgbClr val="002F8E"/>
                </a:solidFill>
                <a:latin typeface="Arial"/>
                <a:cs typeface="Arial"/>
              </a:rPr>
              <a:t>PV</a:t>
            </a:r>
            <a:r>
              <a:rPr lang="en-US" sz="1600" i="1" dirty="0">
                <a:solidFill>
                  <a:srgbClr val="002F8E"/>
                </a:solidFill>
                <a:latin typeface="Arial"/>
                <a:cs typeface="Arial"/>
              </a:rPr>
              <a:t> - primary vertex</a:t>
            </a:r>
          </a:p>
          <a:p>
            <a:pPr>
              <a:defRPr/>
            </a:pPr>
            <a:r>
              <a:rPr lang="en-US" sz="1600" b="1" i="1" dirty="0">
                <a:solidFill>
                  <a:srgbClr val="002F8E"/>
                </a:solidFill>
                <a:latin typeface="Arial"/>
                <a:cs typeface="Arial"/>
              </a:rPr>
              <a:t>V0  - </a:t>
            </a:r>
            <a:r>
              <a:rPr lang="en-US" sz="1600" i="1" dirty="0">
                <a:solidFill>
                  <a:srgbClr val="002F8E"/>
                </a:solidFill>
                <a:latin typeface="Arial"/>
                <a:cs typeface="Arial"/>
              </a:rPr>
              <a:t>vertex of decay </a:t>
            </a:r>
          </a:p>
          <a:p>
            <a:pPr>
              <a:defRPr/>
            </a:pPr>
            <a:r>
              <a:rPr lang="en-US" sz="1600" b="1" i="1" dirty="0" err="1">
                <a:solidFill>
                  <a:srgbClr val="002F8E"/>
                </a:solidFill>
                <a:latin typeface="Arial"/>
                <a:cs typeface="Arial"/>
              </a:rPr>
              <a:t>dca</a:t>
            </a:r>
            <a:r>
              <a:rPr lang="en-US" sz="1600" b="1" i="1" dirty="0">
                <a:solidFill>
                  <a:srgbClr val="002F8E"/>
                </a:solidFill>
                <a:latin typeface="Arial"/>
                <a:cs typeface="Arial"/>
              </a:rPr>
              <a:t>- </a:t>
            </a:r>
            <a:r>
              <a:rPr lang="en-US" sz="1600" i="1" dirty="0">
                <a:solidFill>
                  <a:srgbClr val="002F8E"/>
                </a:solidFill>
                <a:latin typeface="Arial"/>
                <a:cs typeface="Arial"/>
              </a:rPr>
              <a:t>distance of closest approach</a:t>
            </a:r>
          </a:p>
          <a:p>
            <a:pPr>
              <a:defRPr/>
            </a:pPr>
            <a:r>
              <a:rPr lang="en-US" sz="1600" b="1" i="1" dirty="0">
                <a:solidFill>
                  <a:srgbClr val="002F8E"/>
                </a:solidFill>
                <a:latin typeface="Arial"/>
                <a:cs typeface="Arial"/>
              </a:rPr>
              <a:t>path </a:t>
            </a:r>
            <a:r>
              <a:rPr lang="en-US" sz="1600" i="1" dirty="0">
                <a:solidFill>
                  <a:srgbClr val="002F8E"/>
                </a:solidFill>
                <a:latin typeface="Arial"/>
                <a:cs typeface="Arial"/>
              </a:rPr>
              <a:t>– decay length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C70216-76C4-3610-42E0-289D607BD289}"/>
              </a:ext>
            </a:extLst>
          </p:cNvPr>
          <p:cNvSpPr txBox="1"/>
          <p:nvPr/>
        </p:nvSpPr>
        <p:spPr>
          <a:xfrm>
            <a:off x="3055762" y="37240"/>
            <a:ext cx="5054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-hyperon reconstruction in MPD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graph of a mass&#10;&#10;Description automatically generated">
            <a:extLst>
              <a:ext uri="{FF2B5EF4-FFF2-40B4-BE49-F238E27FC236}">
                <a16:creationId xmlns:a16="http://schemas.microsoft.com/office/drawing/2014/main" id="{6F77F9C6-8E74-A906-9098-C0A6B53736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0" y="2922675"/>
            <a:ext cx="5400293" cy="370800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C1D09B0-9D87-FED3-D77B-61DAF0810A23}"/>
              </a:ext>
            </a:extLst>
          </p:cNvPr>
          <p:cNvSpPr txBox="1">
            <a:spLocks/>
          </p:cNvSpPr>
          <p:nvPr/>
        </p:nvSpPr>
        <p:spPr>
          <a:xfrm>
            <a:off x="9028611" y="640524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E61D27-F966-49A5-AE2E-4113C3EEC190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6286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D3EAF3-4DDB-F8B3-4830-442090351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21" y="823158"/>
            <a:ext cx="4258660" cy="291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8636D6-8782-7202-0789-67BA29003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866" y="885089"/>
            <a:ext cx="4258660" cy="291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FED617-003D-FE6C-D60E-1818082AA6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421" y="3978000"/>
            <a:ext cx="4206084" cy="288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0DB912A-B70C-D2DF-1258-672A0F812A4D}"/>
              </a:ext>
            </a:extLst>
          </p:cNvPr>
          <p:cNvSpPr txBox="1"/>
          <p:nvPr/>
        </p:nvSpPr>
        <p:spPr>
          <a:xfrm>
            <a:off x="1595930" y="66513"/>
            <a:ext cx="837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-hyperon reconstruction in MPD: background estimate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10641C-04F3-D6F4-4EE4-F152839312AE}"/>
              </a:ext>
            </a:extLst>
          </p:cNvPr>
          <p:cNvSpPr txBox="1"/>
          <p:nvPr/>
        </p:nvSpPr>
        <p:spPr>
          <a:xfrm>
            <a:off x="6096000" y="4514911"/>
            <a:ext cx="5194051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Study of systematic uncertainties and</a:t>
            </a:r>
          </a:p>
          <a:p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improvements in the analysis chain:</a:t>
            </a:r>
          </a:p>
          <a:p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Background estimates (fit vs mixed background)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Varying PID modes for high-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protons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Testing alternative Machine Learning technique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4768AB-B3AC-7D42-163B-EE2C8A1A34D4}"/>
              </a:ext>
            </a:extLst>
          </p:cNvPr>
          <p:cNvSpPr txBox="1"/>
          <p:nvPr/>
        </p:nvSpPr>
        <p:spPr>
          <a:xfrm>
            <a:off x="1076788" y="5807572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</a:rPr>
              <a:t>Consistency in bkg. estimates</a:t>
            </a:r>
            <a:endParaRPr lang="ru-RU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Номер слайда 1">
            <a:extLst>
              <a:ext uri="{FF2B5EF4-FFF2-40B4-BE49-F238E27FC236}">
                <a16:creationId xmlns:a16="http://schemas.microsoft.com/office/drawing/2014/main" id="{46A4432B-163B-ED7B-F016-108E30AF1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8611" y="6405244"/>
            <a:ext cx="2743200" cy="365125"/>
          </a:xfrm>
        </p:spPr>
        <p:txBody>
          <a:bodyPr/>
          <a:lstStyle/>
          <a:p>
            <a:fld id="{F7E61D27-F966-49A5-AE2E-4113C3EEC190}" type="slidenum">
              <a:rPr lang="ru-RU" smtClean="0"/>
              <a:t>9</a:t>
            </a:fld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BF7E61-9510-EC06-356C-ABC6C6AD362D}"/>
              </a:ext>
            </a:extLst>
          </p:cNvPr>
          <p:cNvSpPr txBox="1"/>
          <p:nvPr/>
        </p:nvSpPr>
        <p:spPr>
          <a:xfrm>
            <a:off x="5478379" y="6472989"/>
            <a:ext cx="4733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More in talk of </a:t>
            </a:r>
            <a:r>
              <a:rPr lang="en-US" b="1" dirty="0" err="1">
                <a:solidFill>
                  <a:srgbClr val="FF0000"/>
                </a:solidFill>
              </a:rPr>
              <a:t>D.Suvarieva</a:t>
            </a:r>
            <a:r>
              <a:rPr lang="en-US" b="1" dirty="0">
                <a:solidFill>
                  <a:srgbClr val="FF0000"/>
                </a:solidFill>
              </a:rPr>
              <a:t> on Tuesday at 15:50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364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4418</TotalTime>
  <Words>1304</Words>
  <Application>Microsoft Office PowerPoint</Application>
  <PresentationFormat>Widescreen</PresentationFormat>
  <Paragraphs>190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AdvOT483a8203</vt:lpstr>
      <vt:lpstr>Arial</vt:lpstr>
      <vt:lpstr>Arial Narrow</vt:lpstr>
      <vt:lpstr>Calibri</vt:lpstr>
      <vt:lpstr>Calibri Light</vt:lpstr>
      <vt:lpstr>f-2-0</vt:lpstr>
      <vt:lpstr>f-5-1</vt:lpstr>
      <vt:lpstr>NimbusSanL-Bold</vt:lpstr>
      <vt:lpstr>Symbol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Vadim Kolesnikov</dc:creator>
  <cp:lastModifiedBy>Vadim Kolesnikov</cp:lastModifiedBy>
  <cp:revision>170</cp:revision>
  <cp:lastPrinted>2023-09-19T08:24:02Z</cp:lastPrinted>
  <dcterms:created xsi:type="dcterms:W3CDTF">2022-06-14T07:25:55Z</dcterms:created>
  <dcterms:modified xsi:type="dcterms:W3CDTF">2023-09-19T08:27:37Z</dcterms:modified>
</cp:coreProperties>
</file>