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  <p:sldMasterId id="2147483876" r:id="rId5"/>
    <p:sldMasterId id="2147483906" r:id="rId6"/>
    <p:sldMasterId id="2147483932" r:id="rId7"/>
    <p:sldMasterId id="2147484022" r:id="rId8"/>
    <p:sldMasterId id="2147484039" r:id="rId9"/>
  </p:sldMasterIdLst>
  <p:notesMasterIdLst>
    <p:notesMasterId r:id="rId35"/>
  </p:notesMasterIdLst>
  <p:sldIdLst>
    <p:sldId id="286" r:id="rId10"/>
    <p:sldId id="861" r:id="rId11"/>
    <p:sldId id="1860" r:id="rId12"/>
    <p:sldId id="1861" r:id="rId13"/>
    <p:sldId id="1863" r:id="rId14"/>
    <p:sldId id="1637" r:id="rId15"/>
    <p:sldId id="1844" r:id="rId16"/>
    <p:sldId id="550" r:id="rId17"/>
    <p:sldId id="1864" r:id="rId18"/>
    <p:sldId id="1704" r:id="rId19"/>
    <p:sldId id="1865" r:id="rId20"/>
    <p:sldId id="470" r:id="rId21"/>
    <p:sldId id="1855" r:id="rId22"/>
    <p:sldId id="456" r:id="rId23"/>
    <p:sldId id="284" r:id="rId24"/>
    <p:sldId id="283" r:id="rId25"/>
    <p:sldId id="1851" r:id="rId26"/>
    <p:sldId id="1717" r:id="rId27"/>
    <p:sldId id="1868" r:id="rId28"/>
    <p:sldId id="1869" r:id="rId29"/>
    <p:sldId id="1866" r:id="rId30"/>
    <p:sldId id="1859" r:id="rId31"/>
    <p:sldId id="1842" r:id="rId32"/>
    <p:sldId id="1867" r:id="rId33"/>
    <p:sldId id="681" r:id="rId34"/>
  </p:sldIdLst>
  <p:sldSz cx="10080625" cy="5670550"/>
  <p:notesSz cx="7559675" cy="10691813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kadiy Taranenko" initials="AT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8" autoAdjust="0"/>
    <p:restoredTop sz="94648"/>
  </p:normalViewPr>
  <p:slideViewPr>
    <p:cSldViewPr snapToGrid="0" snapToObjects="1">
      <p:cViewPr varScale="1">
        <p:scale>
          <a:sx n="85" d="100"/>
          <a:sy n="85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0T21:45:24.899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0T21:45:24.899" idx="5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B89E-EB26-42CA-AB25-B9CD11CFA5A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2EE3-7149-4ED5-B9DB-41E5D3950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>
            <a:extLst>
              <a:ext uri="{FF2B5EF4-FFF2-40B4-BE49-F238E27FC236}">
                <a16:creationId xmlns:a16="http://schemas.microsoft.com/office/drawing/2014/main" id="{128AC4D3-A7CA-4A6B-BB22-E0313A621C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2A895529-43E2-48F2-80FF-C38AF260A7C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026BA46B-AD2E-417D-983B-24890BB3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427ED8D1-4F6E-4D2B-86DC-0FE0F131323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B54D2FA2-E1D5-4B2C-B002-800FC15ED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4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721F15EA-E629-4CA8-8032-22EDE8C9A55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37370DCA-B61E-4DA7-B875-2BCF13AC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75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888944F3-F518-4C86-A11E-CB2A0776802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A134F230-DEC5-4FB6-AF66-8040598F9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4BCCD1C6-1D04-4442-AD70-ECA8AB6F4BA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3" name="Text Box 5">
            <a:extLst>
              <a:ext uri="{FF2B5EF4-FFF2-40B4-BE49-F238E27FC236}">
                <a16:creationId xmlns:a16="http://schemas.microsoft.com/office/drawing/2014/main" id="{DEBABA84-1F92-42E6-BE32-84DDB19A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A9017FF1-20FD-477F-9D78-BF1733F0BF3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4" name="Text Box 6">
            <a:extLst>
              <a:ext uri="{FF2B5EF4-FFF2-40B4-BE49-F238E27FC236}">
                <a16:creationId xmlns:a16="http://schemas.microsoft.com/office/drawing/2014/main" id="{D9EF834C-1802-4525-B5F4-D1C4613A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A38B242E-60C0-477E-B19E-330027D027D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5" name="Text Box 7">
            <a:extLst>
              <a:ext uri="{FF2B5EF4-FFF2-40B4-BE49-F238E27FC236}">
                <a16:creationId xmlns:a16="http://schemas.microsoft.com/office/drawing/2014/main" id="{E4BA26F9-0772-4BDA-9B58-612C1211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83297885-155D-4BB0-B385-F4EF8D2C789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6" name="Rectangle 8">
            <a:extLst>
              <a:ext uri="{FF2B5EF4-FFF2-40B4-BE49-F238E27FC236}">
                <a16:creationId xmlns:a16="http://schemas.microsoft.com/office/drawing/2014/main" id="{69957284-DBEE-456C-BF6F-415B8D050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7" name="Text Box 9">
            <a:extLst>
              <a:ext uri="{FF2B5EF4-FFF2-40B4-BE49-F238E27FC236}">
                <a16:creationId xmlns:a16="http://schemas.microsoft.com/office/drawing/2014/main" id="{6EFDCBA0-E609-41A3-B4B3-C72643B9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>
              <a:cs typeface="Noto Sans CJK SC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</a:pPr>
            <a:endParaRPr lang="en-US" altLang="ru-RU" b="1">
              <a:cs typeface="Noto Sans CJK S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1">
            <a:extLst>
              <a:ext uri="{FF2B5EF4-FFF2-40B4-BE49-F238E27FC236}">
                <a16:creationId xmlns:a16="http://schemas.microsoft.com/office/drawing/2014/main" id="{0403795C-D615-8738-D171-7337D60CF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1606550"/>
            <a:ext cx="597535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9A330DCD-5767-E3AA-434D-7B0A1EE13943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85461C5F-E84A-9C93-B50E-448868CD527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87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2">
            <a:extLst>
              <a:ext uri="{FF2B5EF4-FFF2-40B4-BE49-F238E27FC236}">
                <a16:creationId xmlns:a16="http://schemas.microsoft.com/office/drawing/2014/main" id="{E3546B8C-225E-4BEC-B346-2AA7B0F143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D861B71A-6C95-47F0-8B57-F43E6A95FB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ejaVu Sans" pitchFamily="34" charset="0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ejaVu Sans" pitchFamily="34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8C72A345-91FA-4634-B4AE-BB286F48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11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0749D2E3-3417-4599-A777-695389755AB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5DFA2015-9221-4639-9D00-09868434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43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7147DF0E-A462-47F6-B7A9-E399546C93C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29" name="Text Box 3">
            <a:extLst>
              <a:ext uri="{FF2B5EF4-FFF2-40B4-BE49-F238E27FC236}">
                <a16:creationId xmlns:a16="http://schemas.microsoft.com/office/drawing/2014/main" id="{6737E4F3-B76D-4CE6-BAEE-E27497CB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75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5162B0B1-A101-4B44-8C16-C0A69EB5D13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0" name="Text Box 4">
            <a:extLst>
              <a:ext uri="{FF2B5EF4-FFF2-40B4-BE49-F238E27FC236}">
                <a16:creationId xmlns:a16="http://schemas.microsoft.com/office/drawing/2014/main" id="{4083C25B-6DE8-41FA-89AA-0CBC44DF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591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DE845A29-02CB-442B-873F-864FDD321BF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1" name="Text Box 5">
            <a:extLst>
              <a:ext uri="{FF2B5EF4-FFF2-40B4-BE49-F238E27FC236}">
                <a16:creationId xmlns:a16="http://schemas.microsoft.com/office/drawing/2014/main" id="{0EE0DCB6-E4F2-43B6-A073-435343EC2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BC5F7E8A-A37F-4B64-9677-BEC7F9D4114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2" name="Text Box 6">
            <a:extLst>
              <a:ext uri="{FF2B5EF4-FFF2-40B4-BE49-F238E27FC236}">
                <a16:creationId xmlns:a16="http://schemas.microsoft.com/office/drawing/2014/main" id="{8FF0A22B-C6FA-4C4E-88BC-B86FCB8E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1D1E4EB4-667A-4965-9561-A112F0D88DF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3" name="Text Box 7">
            <a:extLst>
              <a:ext uri="{FF2B5EF4-FFF2-40B4-BE49-F238E27FC236}">
                <a16:creationId xmlns:a16="http://schemas.microsoft.com/office/drawing/2014/main" id="{132B4A91-4B03-45D3-8CE1-C219288A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92088"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1920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D144BDDF-DBCF-43AC-9D1E-E8FEC2C482D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215900" marR="0" lvl="0" indent="-192088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211138" algn="l"/>
                  <a:tab pos="658813" algn="l"/>
                  <a:tab pos="1108075" algn="l"/>
                  <a:tab pos="1557338" algn="l"/>
                  <a:tab pos="2006600" algn="l"/>
                  <a:tab pos="2455863" algn="l"/>
                  <a:tab pos="2905125" algn="l"/>
                  <a:tab pos="3354388" algn="l"/>
                  <a:tab pos="3803650" algn="l"/>
                  <a:tab pos="4252913" algn="l"/>
                  <a:tab pos="4702175" algn="l"/>
                  <a:tab pos="5151438" algn="l"/>
                  <a:tab pos="5600700" algn="l"/>
                  <a:tab pos="6049963" algn="l"/>
                  <a:tab pos="6499225" algn="l"/>
                  <a:tab pos="6948488" algn="l"/>
                  <a:tab pos="7397750" algn="l"/>
                  <a:tab pos="7847013" algn="l"/>
                  <a:tab pos="8296275" algn="l"/>
                  <a:tab pos="8745538" algn="l"/>
                  <a:tab pos="9194800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7834" name="Rectangle 8">
            <a:extLst>
              <a:ext uri="{FF2B5EF4-FFF2-40B4-BE49-F238E27FC236}">
                <a16:creationId xmlns:a16="http://schemas.microsoft.com/office/drawing/2014/main" id="{4C23C2C5-4097-4DCC-8D57-D5C48A708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35" name="Text Box 9">
            <a:extLst>
              <a:ext uri="{FF2B5EF4-FFF2-40B4-BE49-F238E27FC236}">
                <a16:creationId xmlns:a16="http://schemas.microsoft.com/office/drawing/2014/main" id="{D255450F-375F-4632-A5F8-C26258D9D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4752975"/>
            <a:ext cx="548640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  <a:tab pos="9436100" algn="l"/>
                <a:tab pos="9879013" algn="l"/>
                <a:tab pos="10328275" algn="l"/>
                <a:tab pos="10777538" algn="l"/>
              </a:tabLst>
            </a:pPr>
            <a:endParaRPr lang="en-US" altLang="ru-RU">
              <a:cs typeface="Noto Sans CJK SC" charset="0"/>
            </a:endParaRPr>
          </a:p>
        </p:txBody>
      </p:sp>
      <p:sp>
        <p:nvSpPr>
          <p:cNvPr id="77836" name="Text Box 10">
            <a:extLst>
              <a:ext uri="{FF2B5EF4-FFF2-40B4-BE49-F238E27FC236}">
                <a16:creationId xmlns:a16="http://schemas.microsoft.com/office/drawing/2014/main" id="{ACAEC184-7151-4A61-A755-16321381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F0CE125F-AD2D-4AA9-A4B0-93C94A8D9F2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2913" algn="l"/>
                  <a:tab pos="892175" algn="l"/>
                  <a:tab pos="1341438" algn="l"/>
                  <a:tab pos="1790700" algn="l"/>
                  <a:tab pos="2239963" algn="l"/>
                  <a:tab pos="2689225" algn="l"/>
                  <a:tab pos="3138488" algn="l"/>
                  <a:tab pos="3587750" algn="l"/>
                  <a:tab pos="4037013" algn="l"/>
                  <a:tab pos="4486275" algn="l"/>
                  <a:tab pos="4935538" algn="l"/>
                  <a:tab pos="5384800" algn="l"/>
                  <a:tab pos="5834063" algn="l"/>
                  <a:tab pos="6283325" algn="l"/>
                  <a:tab pos="6732588" algn="l"/>
                  <a:tab pos="7181850" algn="l"/>
                  <a:tab pos="7631113" algn="l"/>
                  <a:tab pos="8080375" algn="l"/>
                  <a:tab pos="8529638" algn="l"/>
                  <a:tab pos="8978900" algn="l"/>
                  <a:tab pos="8980488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379715E-43AD-0CB1-133B-C59E3BD45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3E8D3C7-9A50-5378-DF8F-0491522A4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1">
            <a:extLst>
              <a:ext uri="{FF2B5EF4-FFF2-40B4-BE49-F238E27FC236}">
                <a16:creationId xmlns:a16="http://schemas.microsoft.com/office/drawing/2014/main" id="{72F1CC96-B556-8F3A-1ABD-4FBA340D0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1606550"/>
            <a:ext cx="597535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254B4DB4-D47A-534D-0770-BC03948A2655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3703F319-E46C-2E10-8483-E0D599FA2A0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FA690B5-D834-713B-74E4-320740840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D967E-672C-4DEB-BC36-0BE123EE3885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8DF5235-A081-2E85-62CF-AF03FEBA8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291AA53-B916-FBDC-D62B-A8F669761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70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FA690B5-D834-713B-74E4-320740840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D967E-672C-4DEB-BC36-0BE123EE3885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8DF5235-A081-2E85-62CF-AF03FEBA8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291AA53-B916-FBDC-D62B-A8F669761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39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D7DC9D5-1563-F5A6-0415-60935686D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46914-9355-4E44-B269-050AF228E721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C8AD661-7A9F-A60E-AD35-8A3C45AA6C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EBC2FCA-D50F-1FC4-4F13-5E07F14E5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61E8C3E-71C3-11A4-6EC1-2D2DE20D1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EE52E7-1F65-406B-ADD4-3BD7799B32D5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E1B6531-DD80-89D3-8175-CF25127801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BF187EF-F5FE-19B0-36E2-AA6F058B1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1">
            <a:extLst>
              <a:ext uri="{FF2B5EF4-FFF2-40B4-BE49-F238E27FC236}">
                <a16:creationId xmlns:a16="http://schemas.microsoft.com/office/drawing/2014/main" id="{0403795C-D615-8738-D171-7337D60CF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1606550"/>
            <a:ext cx="597535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9A330DCD-5767-E3AA-434D-7B0A1EE13943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85461C5F-E84A-9C93-B50E-448868CD527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2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8CCC4-82A0-3D4F-868E-7BC6E356C12F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3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9701EB-1238-2597-AACB-254DC1FC3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6168B7-9091-008C-BBE1-BE35EE355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159192-D3DD-EC40-60B4-004669CA9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3ECC1-D9C5-447E-A7BE-E5F2423113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13285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E993099-8600-C111-A78A-3224D1455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C7FE1D9-45C7-7649-7009-BB38C5579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9B7BF4C-793E-690E-CFBE-EA69B6218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8728-19B4-4D1D-9778-7207973C1D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92008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0AEE-CF2B-B9E9-3E4B-797C2B1F2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5DCFD-CF02-8FC7-00AF-70AEB4854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9BC8-30D4-1D34-E5AB-6052AA26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64EF-BA44-ED5C-7F8B-4D0A5E40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516A-2089-D2F6-291B-B8DC8007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82057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99FD-9CD1-859E-0B57-A670FF91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7332-17B6-55DC-E9FF-FBA99A9A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E047-B048-E3A6-6445-57F48338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5C26E-EFE8-F698-28CB-39CEDAF7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9EB5-A402-18EB-5C41-4640F603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8923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22B6-4220-5B8D-358F-EDB96772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A6764-AEB2-9B50-9A73-0EA03B59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FBB4D-D78F-DDE6-794F-46DD944D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8B2D2-4ECC-0152-8EEF-3A0390CA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3F87A-5258-DED3-460F-88A4D4A5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0410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92E9-75CB-3F79-6E53-C0DFF7C3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CFE9-2429-12F7-54AB-9233501DA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7CA53-D5C0-59DD-648D-C6916BA4D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41E82-5EDF-744C-565B-A432AE07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88C09-8AAC-4964-320B-EEC9ED51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05C58-F44C-6068-D806-1E791CEB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15851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B3BF-8335-4222-B54D-1CBE05D2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A63B2-391B-F257-EDD8-DFCED597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93D61-08B5-EE90-31C2-06D31BCB7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20292-FEB9-6242-1244-8A6060F4D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B3B6D-07B1-5BB6-11D8-DFDABA5C0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C4C7F-7C3D-7716-28C8-7E25139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F1E79-5929-281D-997D-C6913208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D3CE3-6A37-3F2F-5BE9-D4921278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17905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A1A9-E34B-C7C0-DB46-EBA4BFA4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BD081-DB1D-D83A-9C9F-AC42B822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DD3B-1562-6196-7F2B-5BB47E0F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A4E2B-B9F2-BC20-B8BE-6AD1E193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48867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AFA17-F115-F5C0-D1EA-C02F6696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0027E-385C-6906-8E20-2691028C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EED07-F04A-032B-6691-292B6D6A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344848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E852-13AB-F654-4325-9F1BEED7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B032-DED3-93A6-090F-6426FD6D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812BE-2286-6C24-3AB2-EE146C46A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DD126-EB29-E664-4C34-04900BB5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8C56-236A-9A2C-F36C-D3FCE231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4CC2B-98BA-E73F-D9EA-6DAA945F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472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3F9E-C18E-F953-C513-87AC3479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F91E0-2F6A-D2E1-7F30-BF749DBED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B7270-AC51-3434-B5F0-BC03EF4FE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2E05D-BB94-EED6-EA7D-2F4E1F86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14A3E-F165-8AE0-EFCF-0B53CF4D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91E6-0952-BDCC-B6D3-7600FD18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40391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5E0D-1AAC-DB0E-68CF-064C0A55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3B9C4-72B1-E8AD-F136-146348777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F5EE-AD58-BC02-EA2F-EFBD8D3F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8157-95A1-A9D9-9E05-4408C672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80FD-3967-9C01-E8C7-5FB9077C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44070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27844-392C-F3E4-8E80-93F96A25E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7B8D4-2629-CDF1-1BC4-178DB449F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1F64-1092-1039-C6E5-F2961296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5407-EDCC-899F-EB42-20167F29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D361-1E5A-B08E-F1FF-5492AE7D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5978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410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624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000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6410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624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0" y="220680"/>
            <a:ext cx="8855640" cy="276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410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62440" y="100548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2000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410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62440" y="3106800"/>
            <a:ext cx="278172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914" y="928028"/>
            <a:ext cx="7560797" cy="197419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914" y="2978352"/>
            <a:ext cx="7560797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DDFF3-FE67-48D7-9F60-3B39F03A2B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2F520B-92A2-4ECF-AF8A-4689DCB9B0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DAAD-98DC-42D1-A902-7F78BA27B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20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3C02F-69DB-4F12-AD98-86F58C3660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84FDD-C0FE-421C-B7F4-560980BC63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5D87-7063-4021-91B5-76231B53C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19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3" y="1413700"/>
            <a:ext cx="8694720" cy="235879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03" y="3794807"/>
            <a:ext cx="8694720" cy="1240432"/>
          </a:xfrm>
        </p:spPr>
        <p:txBody>
          <a:bodyPr/>
          <a:lstStyle>
            <a:lvl1pPr marL="0" indent="0">
              <a:buNone/>
              <a:defRPr sz="1984"/>
            </a:lvl1pPr>
            <a:lvl2pPr marL="377967" indent="0">
              <a:buNone/>
              <a:defRPr sz="1653"/>
            </a:lvl2pPr>
            <a:lvl3pPr marL="755934" indent="0">
              <a:buNone/>
              <a:defRPr sz="1488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FA3AF-3589-48CB-9D4A-72E0B7BB4E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D808-B5F7-4108-AB3E-E1E5951E89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74271-99D3-4173-AC5E-9CF515F1F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145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953" y="1509521"/>
            <a:ext cx="4273208" cy="35769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2153" y="1509521"/>
            <a:ext cx="4273208" cy="35769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8AC6F6-BE0B-44F7-BC8F-53490DC86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65292-F8B2-4C63-B55D-44D00CC6F2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C11E-C4DB-4D27-8E47-11F486B14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83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301905"/>
            <a:ext cx="8694719" cy="10960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266" y="1390073"/>
            <a:ext cx="4264021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266" y="2071326"/>
            <a:ext cx="4264021" cy="30466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965" y="1390073"/>
            <a:ext cx="4285020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965" y="2071326"/>
            <a:ext cx="4285020" cy="30466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01363D-EACC-4962-8004-F6A7A32611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1E202D-C27C-4C75-889F-BC540E9990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3A8B-F21D-465C-9BF5-50EAC3ECFD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7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1E9944E-7CA8-419E-A966-E412E6B916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3E936F-8999-486B-A0CA-2308C5E580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6E4E-94AD-4903-9F6A-09BEB6C0A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58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85B9F3-A721-492B-AD26-225FE4E5B4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BFC239-D68A-4ABB-A97B-58C8F34C48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F902-35C7-4E1F-8F85-7B43227B3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795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378037"/>
            <a:ext cx="3250840" cy="132312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021" y="816455"/>
            <a:ext cx="5103964" cy="402976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266" y="1701165"/>
            <a:ext cx="3250840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A2AE01-5D32-4405-A65E-4AAA81CBED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EF77D-D754-4B4B-9B18-F7495A3361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53D0-1D34-4979-9C46-1C661D3B0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310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378037"/>
            <a:ext cx="3250840" cy="132312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021" y="816455"/>
            <a:ext cx="5103964" cy="4029766"/>
          </a:xfrm>
        </p:spPr>
        <p:txBody>
          <a:bodyPr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266" y="1701165"/>
            <a:ext cx="3250840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A454FF-491C-4E5E-B5AA-CAC8FC2900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2FD6E-2524-4565-ACB7-D270472A38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C754-0C42-4A60-9EC0-7C2221E46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900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E0380-5A49-4FA3-8A95-9B3105E89D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9FF8C-ADEA-4508-B890-47E21901AF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81B6-4B85-4956-A5BA-A6368DC78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888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259" y="301904"/>
            <a:ext cx="2168102" cy="47845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2953" y="301904"/>
            <a:ext cx="6378315" cy="47845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4F311-C020-4655-88AA-F4DFE8249E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01489-3E79-4D42-82EB-86FE3E27AE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724E-6B7B-403A-B858-A8B4E23C3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9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0BD-D005-0746-BE46-232DFA8A4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EAD74-6632-CC4E-BD0B-5A8AAD857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1C34B-686C-5A40-848A-792058A2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0709-6E26-D843-A346-0F955750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994A-40FF-104C-8CD7-A460FE31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0027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AACE-5069-DC40-A13D-9A98BCD7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27828"/>
            <a:ext cx="8694539" cy="68099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972B-8903-BA4A-A3B1-114A1D7C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140936"/>
            <a:ext cx="8694539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B10C-157C-DA4E-9A98-CABBC21D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r>
              <a:rPr lang="ru-RU" dirty="0"/>
              <a:t>20.09.2021</a:t>
            </a:r>
            <a:endParaRPr lang="en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47D56-5A74-634D-AC4F-0A41CB2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 dirty="0"/>
              <a:t>NUCLEUS-2021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7FAC-FB5B-3D4E-A8C1-36D863A5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CCBDCA01-1CF3-A144-9942-D5784141D860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99981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C539-4AE0-9A47-8AC4-FF941B3D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3DF89-D133-C648-B0A1-9431AAA1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7CBF-F69E-8343-8951-41363DC2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0BBA8-88EE-1B41-A3E3-B8200CFC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6CC5-36DA-4E46-ABD7-8C922374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00432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BD6D-EBAE-7A48-BD04-C1504B66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DD75-3858-A54E-8537-11586CC34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69A3A-3372-734A-ABC5-95300F80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5D054-7AAE-AD45-9CD5-7AACE942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61B-A9F4-4E46-829E-6F8BBA29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2E66A-6238-9948-B5FE-7ED52E81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344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DF0F-9999-FE47-B2D7-8EDFCB9F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CAAE1-BE1F-D042-A835-2C1E335A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CBAA4-0616-CD41-AAE3-A4ED7D24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06623-EBE1-2B44-8E0C-4823D4489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B6722-8988-ED41-ACA5-0ACE2112D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7C888-430D-2349-A1FA-7E6DB486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A3E24-08E5-EF48-AE7F-905CDFC4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3913E-28A1-994C-8B92-199F927E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89269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4838-1776-974B-A1BC-C697FDA0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D1F50-2291-514C-AF22-7A0E5B56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6F88B-A561-FE4F-95CB-D7540A42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6AE7E-5C86-CC40-9880-8EE1F84C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9994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029B3-1CCF-DF46-81C1-D52D1B3C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62810-4D03-CD4D-A396-DB967846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0148-52AF-0343-B0F2-467AB9DE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55900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DFF6-60DD-944C-B256-19D1F11D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DD42-E8EC-7D44-86BA-3182CAA6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68C2A-5675-8B4F-BB6C-093BEF4BE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EAD46-73CD-8241-A933-0CA500B3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791A2-17D6-0E4B-9079-38D9DB29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3B117-391D-D444-97C4-3A92B5EB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13900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E46-CFF8-1C47-9E08-610CEA37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38A19-2D9F-5A43-B070-5B26F18ED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C10BB-34A6-DE42-912B-E0E5CF9BF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4EFD5-DBB3-8B40-A546-57A8665B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B8994-41E1-D046-B0ED-41096008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1B57-B13A-3247-82A4-FBC77F5D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773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016C-4C4A-4A45-B72D-9623662A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B34E-A0E3-AE45-897D-A7269E9B2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7025-A412-C746-BEF1-8498333D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51C8-E1A3-524A-BBE0-D050DE4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5A6E-6B06-914A-9C7A-93330A35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71328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0E621-D1A1-F44D-932D-1BDAE2B4B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584BC-9E1C-DC42-867B-7DC1038F7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E195-3069-B14C-8D13-51251AAE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DD81-AE6C-744C-AA2D-D2EAEA51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C713-2018-6846-BBC5-1D7F7DC0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1705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546"/>
            <a:ext cx="8568531" cy="1215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/>
            </a:lvl1pPr>
            <a:lvl2pPr marL="378059" indent="0" algn="ctr">
              <a:buNone/>
              <a:defRPr/>
            </a:lvl2pPr>
            <a:lvl3pPr marL="756117" indent="0" algn="ctr">
              <a:buNone/>
              <a:defRPr/>
            </a:lvl3pPr>
            <a:lvl4pPr marL="1134176" indent="0" algn="ctr">
              <a:buNone/>
              <a:defRPr/>
            </a:lvl4pPr>
            <a:lvl5pPr marL="1512235" indent="0" algn="ctr">
              <a:buNone/>
              <a:defRPr/>
            </a:lvl5pPr>
            <a:lvl6pPr marL="1890293" indent="0" algn="ctr">
              <a:buNone/>
              <a:defRPr/>
            </a:lvl6pPr>
            <a:lvl7pPr marL="2268352" indent="0" algn="ctr">
              <a:buNone/>
              <a:defRPr/>
            </a:lvl7pPr>
            <a:lvl8pPr marL="2646411" indent="0" algn="ctr">
              <a:buNone/>
              <a:defRPr/>
            </a:lvl8pPr>
            <a:lvl9pPr marL="30244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96419-0502-8AAF-0D29-1C1CFC5D4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1EFB39-5D32-7D7B-8E00-3C038961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44E93-D33D-1AB6-4F10-8FA4F2664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8E60-A6FF-4537-8D01-67D33FF8B9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7068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85420-DFD0-B2FE-287C-BB27F0818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E45B8-E404-EA6F-48C9-2C2D477BD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E24511-7E66-3669-2759-DF14240E5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AD19-F648-4066-A952-4A4B3F93F7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64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854"/>
            <a:ext cx="8568531" cy="1126234"/>
          </a:xfrm>
        </p:spPr>
        <p:txBody>
          <a:bodyPr anchor="t"/>
          <a:lstStyle>
            <a:lvl1pPr algn="l">
              <a:defRPr sz="33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59" indent="0">
              <a:buNone/>
              <a:defRPr sz="1488"/>
            </a:lvl2pPr>
            <a:lvl3pPr marL="756117" indent="0">
              <a:buNone/>
              <a:defRPr sz="1323"/>
            </a:lvl3pPr>
            <a:lvl4pPr marL="1134176" indent="0">
              <a:buNone/>
              <a:defRPr sz="1158"/>
            </a:lvl4pPr>
            <a:lvl5pPr marL="1512235" indent="0">
              <a:buNone/>
              <a:defRPr sz="1158"/>
            </a:lvl5pPr>
            <a:lvl6pPr marL="1890293" indent="0">
              <a:buNone/>
              <a:defRPr sz="1158"/>
            </a:lvl6pPr>
            <a:lvl7pPr marL="2268352" indent="0">
              <a:buNone/>
              <a:defRPr sz="1158"/>
            </a:lvl7pPr>
            <a:lvl8pPr marL="2646411" indent="0">
              <a:buNone/>
              <a:defRPr sz="1158"/>
            </a:lvl8pPr>
            <a:lvl9pPr marL="3024469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6FA09-39A8-C5B5-C8BC-44B7E6E51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152BA-5F46-3379-D222-965E78562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1DBAE-1B2B-8392-0E38-C4770471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34CC-9B14-486E-9CB1-BDA06F9ACC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8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50192-062F-6B90-FF27-15C4ED664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6472D-55E8-3E01-8727-E90E74FC4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D4515-9940-F462-FEB2-749650307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89F2-145D-4009-BD38-F99ED2DF2E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41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EBC0CF-08C5-2FB0-7B91-C8F01A6AE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FF1E8D-10F8-4C82-7235-AEBAE5603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D3D6F6-9A25-B627-2B76-48764F096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9408-3AD4-4585-B2C0-64D8D75327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6153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6C6B1-1EA0-C013-169A-30624367C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7CF762-6139-BD40-2E76-2993490B6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043BF1-CAAF-F98A-FA15-5743516F1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FC20-236F-442B-B656-5ED486531C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4659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A568EA-3576-FE45-291B-CE6459C60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0D6266-C449-D4AB-7E2B-97B7CC60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DBA2A-8FAE-7843-6EEF-6B9D1447C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13CC-DFF7-4D5D-A944-8A4BEBFDF5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0427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5772"/>
            <a:ext cx="3316456" cy="96084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772"/>
            <a:ext cx="5635349" cy="483965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186616"/>
            <a:ext cx="3316456" cy="3878814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0117C-6589-DEF3-01E9-9008B6593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863EF-9819-4AAC-C75E-77C75E1D4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98541-3EA6-C0CF-3D9D-89F1633BE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9CB3-220D-4E0F-92F4-DD232FFFB0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768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27A36-270A-6209-773A-71868B4FC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48A0F-7AEF-2FEF-C77E-E90B5944E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5439B-2811-0552-6E29-46011F7C7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0A23-353E-4864-AA98-42BC9AAB8C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2086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B2061-9F72-238D-E9F5-177DA4137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C63C5A-4942-8220-5389-1E61FA412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2C0AD-26C4-C201-F25A-19E37E28F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31E9-31AF-4E0F-B961-E5D06F9294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3265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D6222B-5705-E62C-C303-C736D94A2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448E1-2A45-8F4D-AB8B-1320BAA08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A2DA5F-B372-5C33-AE18-F5530185A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328A-560C-41A1-9DDB-4E68F7BF06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096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7534E-D138-AFDF-410D-5CF2B4BBA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8AE9B-FB8D-62D4-FBF5-E7DD2689C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4DEE6C-3E42-9F56-D690-68721BD9A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5A1C-4325-4A73-A7B3-4EBA49E794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1918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031" y="227085"/>
            <a:ext cx="9072563" cy="4838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C71828-81C2-E2F8-FF65-E8A48648E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71AA36-478A-9889-83DE-E03945D71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1C5DE4-AD57-2ADA-BD4A-B2B87CF98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A1C2-C20A-44C1-88CD-025962DDC6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652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220680"/>
            <a:ext cx="8855640" cy="2769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031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F790D5-0977-BD35-64CE-7BD637962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69A56C-BFC7-5258-FDF7-4371EA3D1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FAB00F-DA61-AB3F-45C2-CE186A6C1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A07B-625E-42ED-A475-FC21296155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8732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88B72B-F680-50E3-72F1-9CFE11244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FC31FB-9768-960A-F61F-B3516934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7AACE3-4626-71CF-8C79-D9BE0CAB2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6D31-C8AE-4D1B-8669-B38E3A98E7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0407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7EF1D3-02A2-98C4-6820-46BC5EC4C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887D9D-1E87-1E5B-5903-201545741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9457CD-86DD-5A97-36CB-951B4AEFB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E547-9B8D-4217-A687-1B6F056D56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533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606"/>
            <a:ext cx="8568531" cy="1215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/>
            </a:lvl1pPr>
            <a:lvl2pPr marL="378059" indent="0" algn="ctr">
              <a:buNone/>
              <a:defRPr/>
            </a:lvl2pPr>
            <a:lvl3pPr marL="756117" indent="0" algn="ctr">
              <a:buNone/>
              <a:defRPr/>
            </a:lvl3pPr>
            <a:lvl4pPr marL="1134176" indent="0" algn="ctr">
              <a:buNone/>
              <a:defRPr/>
            </a:lvl4pPr>
            <a:lvl5pPr marL="1512235" indent="0" algn="ctr">
              <a:buNone/>
              <a:defRPr/>
            </a:lvl5pPr>
            <a:lvl6pPr marL="1890293" indent="0" algn="ctr">
              <a:buNone/>
              <a:defRPr/>
            </a:lvl6pPr>
            <a:lvl7pPr marL="2268352" indent="0" algn="ctr">
              <a:buNone/>
              <a:defRPr/>
            </a:lvl7pPr>
            <a:lvl8pPr marL="2646411" indent="0" algn="ctr">
              <a:buNone/>
              <a:defRPr/>
            </a:lvl8pPr>
            <a:lvl9pPr marL="30244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18E8F-7B7B-5A5F-AED0-D5FEEF417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BF57A-3230-81DC-1166-A4F204443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7EC51-A59A-041E-2D71-09949C5F5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BEDE-8FB6-48C6-97C3-F94ABB2D6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707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316790-359E-F552-2B9E-0102AA9A0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6B9FF-47F5-2378-40E4-6B2731C98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5C9C6-6EF2-AB5A-2A41-1253CDAB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9188-6263-430A-A35A-C5002015D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53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913"/>
            <a:ext cx="8568531" cy="1126234"/>
          </a:xfrm>
        </p:spPr>
        <p:txBody>
          <a:bodyPr anchor="t"/>
          <a:lstStyle>
            <a:lvl1pPr algn="l">
              <a:defRPr sz="33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59" indent="0">
              <a:buNone/>
              <a:defRPr sz="1488"/>
            </a:lvl2pPr>
            <a:lvl3pPr marL="756117" indent="0">
              <a:buNone/>
              <a:defRPr sz="1323"/>
            </a:lvl3pPr>
            <a:lvl4pPr marL="1134176" indent="0">
              <a:buNone/>
              <a:defRPr sz="1158"/>
            </a:lvl4pPr>
            <a:lvl5pPr marL="1512235" indent="0">
              <a:buNone/>
              <a:defRPr sz="1158"/>
            </a:lvl5pPr>
            <a:lvl6pPr marL="1890293" indent="0">
              <a:buNone/>
              <a:defRPr sz="1158"/>
            </a:lvl6pPr>
            <a:lvl7pPr marL="2268352" indent="0">
              <a:buNone/>
              <a:defRPr sz="1158"/>
            </a:lvl7pPr>
            <a:lvl8pPr marL="2646411" indent="0">
              <a:buNone/>
              <a:defRPr sz="1158"/>
            </a:lvl8pPr>
            <a:lvl9pPr marL="3024469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7EDC7-5E39-9F47-44CD-1B4E9EE23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5861BA-57CD-67D9-CC71-4234850D1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B8DE19-A712-D5EF-FD6D-465B457BB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4ABB-5E0E-4B98-AB26-57FB69D5E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43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34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34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427E9-037F-9F7E-1B8B-3B37B2407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0FAA2-5DEC-4177-A29E-672AAF73D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08ACA-E650-E98F-D2E5-3A2CF5B7C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16AB-7F7B-4958-BFEF-3B6C9AF9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96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58" y="1269311"/>
            <a:ext cx="4455776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58" y="1798299"/>
            <a:ext cx="4455776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AEC788-ED72-3A97-AFC6-0227AB6B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880FC8-1376-1C69-6404-5F9C46B3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5430AD-82EA-1C17-FA30-9E0F457AE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79F4-FD59-40FB-983A-F05564131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510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825925-4269-7561-93A2-12F3206D1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F1E7DA-2DDA-F499-6CE0-91E1038B4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068E38-7EA3-A923-0858-C4A595925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5433-FE0B-4A10-8C7B-A15A1DE93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164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6F799C-9336-565F-EB8A-C3D472FBB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B77352-C287-6C6E-752F-08D70246B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83636C-47A5-F488-7566-463614A79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B9E7-20DB-4D9D-8192-F700ED8C0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9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225772"/>
            <a:ext cx="3316456" cy="96084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832"/>
            <a:ext cx="5635349" cy="483965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186618"/>
            <a:ext cx="3316456" cy="3878814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20FA2-F19D-BD55-451C-4DDD3036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D4B63-E141-23BF-8C8D-75DAB41EC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AA987-F350-5B83-1136-620959A07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4530-C9F3-4664-9A6B-F53E6B972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11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84D3A-8FAF-503B-ECD8-F911507AE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7EDE6-2555-DE64-D2B4-6F1BB8EE6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E7C21-DD0E-FF13-F887-DDFAC6E54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5C85-584F-44CB-81E7-A53F6C6F3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74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7DB7D-D8AD-184B-8BB5-2931EF700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BE705-8600-D0CE-07F1-4396CC406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8A67DB-7F02-9FB5-C2E3-85124F431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1482-46FB-4F40-B21B-F16BB4FC2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508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145"/>
            <a:ext cx="2268141" cy="4838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145"/>
            <a:ext cx="6636411" cy="4838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8A8032-ED46-96DD-98BC-F50CC114C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A6749-20B5-DDE3-67FD-A0E1990B7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5305C-7AE0-0204-B067-4C5E9F861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F87B-78FB-4F40-8903-16966ABB3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17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34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34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87FDF-A6C9-FCBF-D064-63ABB155F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ADC65-8095-2928-6572-0F52E9E17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169DB-B503-94D5-C06F-D8F1634D7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DC2E-9362-436D-ADA4-12CD3F60D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72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E068-03F4-E7F5-D183-78B1FD55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EAEEF-61C3-A93D-C395-AE1D5E915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2A34-20B8-B50A-47B1-A2B062D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98C5-9BA6-6948-6911-3CA0938A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7809-16B0-4F26-06CF-930FF512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4626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86EB-63E2-7B39-8649-3D316B77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67C4-A108-6504-7B3C-202F5F4E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BC5D-A636-695D-F750-CDA45EE0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45CD-4AE2-FC64-B406-2DFC4CFA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A0E83-EEB0-6270-E55B-F6670955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356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4DA9-CC0F-028F-7BCC-D68715F5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B6AC-C857-3A5D-ADBD-12E1222D7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64AB4-CBD2-0AF0-5B1D-4E535AA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AA02-FDA0-916A-8A66-6DD31CD7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75BD-ECAF-4F1C-18EB-C6CF7778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82659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4BAC-6F88-5CF8-2947-790772B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C3CC-4084-F167-F970-8D221CC8D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9247A-13C9-FBA8-16BA-9F6984CD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66AC-0959-9595-FB33-44268E2C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7E8F-0CFC-7DD3-D069-D27483AB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22033-0A52-1ABE-7845-533936D5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17595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E4FF-0EA0-9A1B-3645-703A86FE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0847-1702-077A-7D88-1777D36D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DA6EA-CB0C-3489-045A-D3E720C77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C54C-E254-AF72-EB0E-541F03FB6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F7B-7866-770A-C828-E8942275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B1555-E36A-E0DB-DDF0-6BDF6D62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32834-AE97-94D6-9E24-99B2992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3020-CCCA-6CC2-D99B-73ACA399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4670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310680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F54B-E0AE-0856-205C-A04B2E81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30914-E847-40F1-1EFB-1737FC51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4F8DE-169B-8FA9-E5FD-BFC7D6F3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84-5CDA-BC9A-900B-7611BA66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3786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91F1B-0EB2-1F01-4A2F-E066ABA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3C8CD-F934-E534-39D7-EF21FA14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18AA-55ED-DADC-5A76-CBD26C39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972867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2FE2-32C9-5C1A-C9F6-620533A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13C2-6767-AEBB-E772-55FC17DD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7922A-2A6A-467F-14B5-78DD0E29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DCE1-D065-43F6-26FB-C22ACF0F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C405F-B9CB-65ED-55C6-7BD755B4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90CAC-0C86-790C-03E6-09167B41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21817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B01E-898B-F347-BB7D-699F3BA3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DCCA7-31B5-55D5-4B01-E94BB6942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5A3ED-1AB1-E99A-DFAB-FD77BFF4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4872-27EB-DA18-4DFD-3A374E5F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18AB4-BCC0-A3DC-7E79-3EB5D751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F05B-801E-E6E5-6F30-B8EB50FC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3841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2DC9-EB2F-A69D-DC18-086EAFB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7002E-68C3-B966-A8E1-6C24866A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066B-7C96-9056-A32A-D3E9D485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ED3-F7FF-ADBA-B7E6-D1C9A1C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F14B-E590-91FA-C800-B6CDD173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111497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CED82-4C77-635F-950D-CD1FB5A13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E251D-82FB-4DBD-236F-D2F01C51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6AF2-B00F-3A08-7D2B-432AE6C8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3B2F-E927-9AA4-A0AC-54193E18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A5BA-3002-8DC2-D7EF-F6BF3DA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9789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1546"/>
            <a:ext cx="8568531" cy="1215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/>
            </a:lvl1pPr>
            <a:lvl2pPr marL="378059" indent="0" algn="ctr">
              <a:buNone/>
              <a:defRPr/>
            </a:lvl2pPr>
            <a:lvl3pPr marL="756117" indent="0" algn="ctr">
              <a:buNone/>
              <a:defRPr/>
            </a:lvl3pPr>
            <a:lvl4pPr marL="1134176" indent="0" algn="ctr">
              <a:buNone/>
              <a:defRPr/>
            </a:lvl4pPr>
            <a:lvl5pPr marL="1512235" indent="0" algn="ctr">
              <a:buNone/>
              <a:defRPr/>
            </a:lvl5pPr>
            <a:lvl6pPr marL="1890293" indent="0" algn="ctr">
              <a:buNone/>
              <a:defRPr/>
            </a:lvl6pPr>
            <a:lvl7pPr marL="2268352" indent="0" algn="ctr">
              <a:buNone/>
              <a:defRPr/>
            </a:lvl7pPr>
            <a:lvl8pPr marL="2646411" indent="0" algn="ctr">
              <a:buNone/>
              <a:defRPr/>
            </a:lvl8pPr>
            <a:lvl9pPr marL="30244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398931-4469-949F-F7B0-56B3BD1A6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91199-6E73-E1CF-E31A-970D2FB91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0DDFE-D2BA-48AF-F205-1D6087FD0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1C94-D549-4A41-9A9B-5F3C75D8C2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7698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EC886-4D76-4E30-68B8-8730497C6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6F1296-B094-A660-A9F6-21461D265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D970E-F342-8C67-6C57-0E564D4D3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B39D-84F9-48BC-B2F5-89BB3AC6C0F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9274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643854"/>
            <a:ext cx="8568531" cy="1126234"/>
          </a:xfrm>
        </p:spPr>
        <p:txBody>
          <a:bodyPr anchor="t"/>
          <a:lstStyle>
            <a:lvl1pPr algn="l">
              <a:defRPr sz="33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1654"/>
            </a:lvl1pPr>
            <a:lvl2pPr marL="378059" indent="0">
              <a:buNone/>
              <a:defRPr sz="1488"/>
            </a:lvl2pPr>
            <a:lvl3pPr marL="756117" indent="0">
              <a:buNone/>
              <a:defRPr sz="1323"/>
            </a:lvl3pPr>
            <a:lvl4pPr marL="1134176" indent="0">
              <a:buNone/>
              <a:defRPr sz="1158"/>
            </a:lvl4pPr>
            <a:lvl5pPr marL="1512235" indent="0">
              <a:buNone/>
              <a:defRPr sz="1158"/>
            </a:lvl5pPr>
            <a:lvl6pPr marL="1890293" indent="0">
              <a:buNone/>
              <a:defRPr sz="1158"/>
            </a:lvl6pPr>
            <a:lvl7pPr marL="2268352" indent="0">
              <a:buNone/>
              <a:defRPr sz="1158"/>
            </a:lvl7pPr>
            <a:lvl8pPr marL="2646411" indent="0">
              <a:buNone/>
              <a:defRPr sz="1158"/>
            </a:lvl8pPr>
            <a:lvl9pPr marL="3024469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959FA7-1525-1646-DDA2-C80ED458E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A3209-A346-A693-4FDF-3814484BD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DB15A-91E7-417C-3542-31EBEEDA0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7F81-4A50-44B5-BD1A-AC560577AD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5693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040B0-E8A9-E158-E396-4C9FE56DC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F8819-14F1-9A68-6632-96957C0CB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5BEB6D-81EB-D9D8-D5C3-79FA5245B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E28F8-B33F-40AC-B35F-3638A19A30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05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800" b="1" strike="noStrike" spc="-1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1005480"/>
            <a:ext cx="421596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0000" y="3106800"/>
            <a:ext cx="8640000" cy="191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100" b="0" strike="noStrike" spc="-1">
              <a:solidFill>
                <a:srgbClr val="333333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1985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32FCD2-D33E-1464-9CFC-C22F2BE04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CAEE95-3F5F-7726-CCD2-E6A899F04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AAD45E-363C-DA53-07BB-D0B378277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4330-5CA6-4F1D-B243-CCB707BED1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3721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897CFD-EEF4-1DCF-D912-21BEE5537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DC2B05-C11B-E549-1118-62AB7C0D9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0BDA12-9CD1-DEF1-90ED-A3DAC235A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A53F-4E6D-49EF-82E5-010FC272C3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7100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D53FEA-1B97-BB0F-93CC-CB63DCBD5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EAF181-14AC-B87E-5AEF-45D1E9A7C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C09C27-1BD5-977F-F3D2-F110301E7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194D-246D-44F0-BA2F-988C481108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00856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5772"/>
            <a:ext cx="3316456" cy="960843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5772"/>
            <a:ext cx="5635349" cy="483965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186616"/>
            <a:ext cx="3316456" cy="3878814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A7165-2411-9AD5-14E7-1D6B81D6D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3920E-A6AC-00DE-993D-8199C268E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D9E7B-7C60-0950-4D34-11846286D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0233-4174-4187-BD9A-76AFDB87D5D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3696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158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B859B-E18B-5DC0-C2F7-53721B8DC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3BFB-8484-8598-DFAF-8EDA1781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2D20B-3905-AC43-4A5F-3E20EFB40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DC46-169A-44B4-8DB2-97D9227321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4778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DAAC5-9054-9DF0-61EB-AE493D0DF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EC1B4-39FB-4F4F-C66C-AF4E20486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AD8F9-483A-24B9-CB52-3A39BAE99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7656A-F116-449E-AFFB-A5B60375B1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5053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27085"/>
            <a:ext cx="2268141" cy="48383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27085"/>
            <a:ext cx="6636411" cy="4838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C4AC69-2C62-7179-2971-6DAF7214E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3E640-7376-BAC5-32A5-E4102C400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D03478-E7F9-4D0B-3C8B-745204C04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D2E3-A7F4-4A2D-858E-6CEF8BA383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73885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23129"/>
            <a:ext cx="4452276" cy="3742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B64C3-9000-667F-151D-D9FCE5903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D7432-D962-8D5F-89D0-C393B1C69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D0E3-E282-1AEB-F394-DF70676C2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2BCC-A8DF-47C2-85FA-E2514422DC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2409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031" y="227085"/>
            <a:ext cx="9072563" cy="4838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89B392-8C68-9C7F-2FC2-3A3FAE942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D1DE7C-996E-7524-5EC2-01143620D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228EB2-26AC-BFCD-F9D6-CA13CCC7E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C969-761F-4D69-A632-5CC153232C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01343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4031" y="227085"/>
            <a:ext cx="9072563" cy="94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323128"/>
            <a:ext cx="4452276" cy="180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031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318" y="3256629"/>
            <a:ext cx="4452276" cy="180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4974A0-408D-0894-BCED-3BD654F24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C4F66B-A1A2-D961-1C91-2B8038945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9A9072-6A24-82DB-B276-D2CAF2DA6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5AFA-1F43-446A-BB37-F8D7CAA449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220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92000" y="1997640"/>
            <a:ext cx="8568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n-US" sz="3600" b="1" strike="noStrike" spc="-1">
                <a:solidFill>
                  <a:srgbClr val="333333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58880" y="3377520"/>
            <a:ext cx="8568000" cy="1148400"/>
          </a:xfrm>
          <a:prstGeom prst="rect">
            <a:avLst/>
          </a:prstGeom>
        </p:spPr>
        <p:txBody>
          <a:bodyPr lIns="0" tIns="0" rIns="0" bIns="0">
            <a:normAutofit fontScale="33000"/>
          </a:bodyPr>
          <a:lstStyle/>
          <a:p>
            <a:pPr marL="432000" indent="-324000">
              <a:spcAft>
                <a:spcPts val="1403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Click to edit the outline text format</a:t>
            </a:r>
          </a:p>
          <a:p>
            <a:pPr marL="864000" lvl="1" indent="-324000">
              <a:spcAft>
                <a:spcPts val="1114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Second Outline Level</a:t>
            </a:r>
          </a:p>
          <a:p>
            <a:pPr marL="1296000" lvl="2" indent="-288000">
              <a:spcAft>
                <a:spcPts val="83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Third Outline Level</a:t>
            </a:r>
          </a:p>
          <a:p>
            <a:pPr marL="1728000" lvl="3" indent="-216000">
              <a:spcAft>
                <a:spcPts val="55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Fourth Outline Level</a:t>
            </a:r>
          </a:p>
          <a:p>
            <a:pPr marL="2160000" lvl="4" indent="-216000">
              <a:spcAft>
                <a:spcPts val="26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Fifth Outline Level</a:t>
            </a:r>
          </a:p>
          <a:p>
            <a:pPr marL="2592000" lvl="5" indent="-216000">
              <a:spcAft>
                <a:spcPts val="26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Sixth Outline Level</a:t>
            </a:r>
          </a:p>
          <a:p>
            <a:pPr marL="3024000" lvl="6" indent="-216000">
              <a:spcAft>
                <a:spcPts val="26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Open Sans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560"/>
            <a:ext cx="2348280" cy="39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Noto Sans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560"/>
            <a:ext cx="3195000" cy="39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Noto Sans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97680" y="5220000"/>
            <a:ext cx="107172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E7FF9F4-ACA9-4910-B788-178B1C524F10}" type="slidenum">
              <a:rPr lang="en-US" sz="1600" b="0" strike="noStrike" spc="-1">
                <a:solidFill>
                  <a:srgbClr val="333333"/>
                </a:solidFill>
                <a:latin typeface="Open Sans"/>
              </a:rPr>
              <a:t>‹#›</a:t>
            </a:fld>
            <a:endParaRPr lang="en-US" sz="1600" b="0" strike="noStrike" spc="-1">
              <a:latin typeface="Noto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25440"/>
            <a:ext cx="504000" cy="81000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220680"/>
            <a:ext cx="8855640" cy="597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1005480"/>
            <a:ext cx="8640000" cy="402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2000" indent="-180000">
              <a:spcAft>
                <a:spcPts val="1054"/>
              </a:spcAft>
              <a:buClr>
                <a:srgbClr val="EF2929"/>
              </a:buClr>
              <a:buSzPct val="5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Click to edit the outline text format</a:t>
            </a:r>
          </a:p>
          <a:p>
            <a:pPr marL="396000" lvl="1" indent="-180000">
              <a:spcAft>
                <a:spcPts val="848"/>
              </a:spcAft>
              <a:buClr>
                <a:srgbClr val="EF2929"/>
              </a:buClr>
              <a:buSzPct val="50000"/>
              <a:buFont typeface="OpenSymbol"/>
              <a:buChar char="►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Second Outline Level</a:t>
            </a:r>
          </a:p>
          <a:p>
            <a:pPr marL="612000" lvl="2" indent="-180000">
              <a:spcAft>
                <a:spcPts val="629"/>
              </a:spcAft>
              <a:buClr>
                <a:srgbClr val="EF2929"/>
              </a:buClr>
              <a:buSzPct val="50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333333"/>
                </a:solidFill>
                <a:latin typeface="Open Sans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5303160"/>
            <a:ext cx="234828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600" b="0" strike="noStrike" spc="-1">
                <a:latin typeface="Open Sans"/>
              </a:rPr>
              <a:t>&lt;date/time&gt;</a:t>
            </a:r>
            <a:endParaRPr lang="en-US" sz="1600" b="0" strike="noStrike" spc="-1">
              <a:latin typeface="Noto San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7360" y="5303160"/>
            <a:ext cx="319500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600" b="0" strike="noStrike" spc="-1">
                <a:latin typeface="Open Sans"/>
              </a:rPr>
              <a:t>&lt;footer&gt;</a:t>
            </a:r>
            <a:endParaRPr lang="en-US" sz="1600" b="0" strike="noStrike" spc="-1">
              <a:latin typeface="Noto San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798400" y="5220000"/>
            <a:ext cx="115272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E92E7F03-EFF1-4C65-9FB0-0655B3146918}" type="slidenum">
              <a:rPr lang="en-US" sz="1600" b="0" strike="noStrike" spc="-1">
                <a:solidFill>
                  <a:srgbClr val="333333"/>
                </a:solidFill>
                <a:latin typeface="Open Sans"/>
              </a:rPr>
              <a:t>‹#›</a:t>
            </a:fld>
            <a:endParaRPr lang="en-US" sz="1600" b="0" strike="noStrike" spc="-1">
              <a:latin typeface="Noto San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215640"/>
            <a:ext cx="365760" cy="60696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EB2B2E0-658A-493B-AD56-E0CD88469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2953" y="301905"/>
            <a:ext cx="8672408" cy="107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5245911-B9DF-4B1B-B51A-DA658DA1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2953" y="1509521"/>
            <a:ext cx="8672408" cy="35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540E9DA-8B63-4597-A2A9-ED25CB6CDBF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92953" y="5255760"/>
            <a:ext cx="2246847" cy="2809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  <a:defRPr sz="992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26.08.20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97AEB613-17CA-4A1C-A883-3862543A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772" y="5255760"/>
            <a:ext cx="3401768" cy="3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88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A14B75-0A25-40E5-8DC1-01C66486C6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18514" y="5255760"/>
            <a:ext cx="2246847" cy="2809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  <a:defRPr sz="992">
                <a:solidFill>
                  <a:srgbClr val="898989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B015E9A4-6415-4C1E-9EF5-CA0EA820A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92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2pPr>
      <a:lvl3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3pPr>
      <a:lvl4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4pPr>
      <a:lvl5pPr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5pPr>
      <a:lvl6pPr marL="2078820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6pPr>
      <a:lvl7pPr marL="2456787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7pPr>
      <a:lvl8pPr marL="2834754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8pPr>
      <a:lvl9pPr marL="3212722" indent="-188984" algn="l" defTabSz="377967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37">
          <a:solidFill>
            <a:srgbClr val="000000"/>
          </a:solidFill>
          <a:latin typeface="Calibri Light" panose="020F0302020204030204" pitchFamily="34" charset="0"/>
          <a:cs typeface="Noto Sans CJK SC" charset="0"/>
        </a:defRPr>
      </a:lvl9pPr>
    </p:titleStyle>
    <p:bodyStyle>
      <a:lvl1pPr marL="283475" indent="-283475" algn="l" defTabSz="377967" rtl="0" eaLnBrk="0" fontAlgn="base" hangingPunct="0">
        <a:lnSpc>
          <a:spcPct val="90000"/>
        </a:lnSpc>
        <a:spcBef>
          <a:spcPts val="82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15" kern="1200">
          <a:solidFill>
            <a:srgbClr val="000000"/>
          </a:solidFill>
          <a:latin typeface="+mn-lt"/>
          <a:ea typeface="+mn-ea"/>
          <a:cs typeface="+mn-cs"/>
        </a:defRPr>
      </a:lvl1pPr>
      <a:lvl2pPr marL="614197" indent="-236230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4" kern="1200">
          <a:solidFill>
            <a:srgbClr val="000000"/>
          </a:solidFill>
          <a:latin typeface="+mn-lt"/>
          <a:ea typeface="+mn-ea"/>
          <a:cs typeface="+mn-cs"/>
        </a:defRPr>
      </a:lvl2pPr>
      <a:lvl3pPr marL="944918" indent="-188984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53" kern="1200">
          <a:solidFill>
            <a:srgbClr val="000000"/>
          </a:solidFill>
          <a:latin typeface="+mn-lt"/>
          <a:ea typeface="+mn-ea"/>
          <a:cs typeface="+mn-cs"/>
        </a:defRPr>
      </a:lvl3pPr>
      <a:lvl4pPr marL="1322885" indent="-188984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700853" indent="-188984" algn="l" defTabSz="377967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89BA2-475E-EE4D-872F-19411206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A3FF-C5D2-904F-9551-504F0F4B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92897-E5B7-D24D-A7D1-0830028E8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20.09.2021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07056-C94E-B34A-99B6-13637E2F1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NUCLEUS-2021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84D5-BCF6-1A41-818F-EC7E796BB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CA01-1CF3-A144-9942-D5784141D86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168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6303EA6-6FE5-4523-745F-6EF7481EA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27085"/>
            <a:ext cx="9072563" cy="9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5DC9624-638C-1CA2-9992-45BE2F8D1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323129"/>
            <a:ext cx="9072563" cy="37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2F61FB5C-FD4E-6597-F67D-68D667653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283A7F24-542E-B802-3B37-BD598CE79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5163876"/>
            <a:ext cx="3192198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C96D8960-668B-6454-B165-60A8DC73CB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/>
            </a:lvl1pPr>
          </a:lstStyle>
          <a:p>
            <a:pPr>
              <a:defRPr/>
            </a:pPr>
            <a:fld id="{A6B61327-7163-450B-929F-3920F2A9EB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A87BE3E-2FC2-CF96-ADB9-BF391941C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2380" y="5393586"/>
            <a:ext cx="3948245" cy="312439"/>
          </a:xfrm>
          <a:prstGeom prst="rect">
            <a:avLst/>
          </a:prstGeom>
          <a:noFill/>
          <a:ln>
            <a:noFill/>
          </a:ln>
          <a:effectLst/>
        </p:spPr>
        <p:txBody>
          <a:bodyPr lIns="82657" tIns="41329" rIns="82657" bIns="41329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488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65663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5pPr>
      <a:lvl6pPr marL="378059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6pPr>
      <a:lvl7pPr marL="756117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7pPr>
      <a:lvl8pPr marL="113417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8pPr>
      <a:lvl9pPr marL="1512235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9pPr>
    </p:titleStyle>
    <p:bodyStyle>
      <a:lvl1pPr marL="283544" indent="-283544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ea typeface="+mn-ea"/>
          <a:cs typeface="+mn-cs"/>
        </a:defRPr>
      </a:lvl1pPr>
      <a:lvl2pPr marL="614345" indent="-236287" algn="l" rtl="0" eaLnBrk="0" fontAlgn="base" hangingPunct="0">
        <a:spcBef>
          <a:spcPct val="20000"/>
        </a:spcBef>
        <a:spcAft>
          <a:spcPct val="0"/>
        </a:spcAft>
        <a:buChar char="–"/>
        <a:defRPr sz="2315">
          <a:solidFill>
            <a:schemeClr val="tx1"/>
          </a:solidFill>
          <a:latin typeface="+mn-lt"/>
        </a:defRPr>
      </a:lvl2pPr>
      <a:lvl3pPr marL="945147" indent="-189029" algn="l" rtl="0" eaLnBrk="0" fontAlgn="base" hangingPunct="0">
        <a:spcBef>
          <a:spcPct val="20000"/>
        </a:spcBef>
        <a:spcAft>
          <a:spcPct val="0"/>
        </a:spcAft>
        <a:buChar char="•"/>
        <a:defRPr sz="1985">
          <a:solidFill>
            <a:schemeClr val="tx1"/>
          </a:solidFill>
          <a:latin typeface="+mn-lt"/>
        </a:defRPr>
      </a:lvl3pPr>
      <a:lvl4pPr marL="1323205" indent="-189029" algn="l" rtl="0" eaLnBrk="0" fontAlgn="base" hangingPunct="0">
        <a:spcBef>
          <a:spcPct val="20000"/>
        </a:spcBef>
        <a:spcAft>
          <a:spcPct val="0"/>
        </a:spcAft>
        <a:buChar char="–"/>
        <a:defRPr sz="1654">
          <a:solidFill>
            <a:schemeClr val="tx1"/>
          </a:solidFill>
          <a:latin typeface="+mn-lt"/>
        </a:defRPr>
      </a:lvl4pPr>
      <a:lvl5pPr marL="1701264" indent="-189029" algn="l" rtl="0" eaLnBrk="0" fontAlgn="base" hangingPunct="0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5pPr>
      <a:lvl6pPr marL="2079323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6pPr>
      <a:lvl7pPr marL="2457381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7pPr>
      <a:lvl8pPr marL="2835440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8pPr>
      <a:lvl9pPr marL="3213499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10D3B8-C32F-3BFF-C91C-A5FD7A932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27085"/>
            <a:ext cx="9072563" cy="9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724EACB-82BB-98F8-1189-8A56921C1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323129"/>
            <a:ext cx="9072563" cy="37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3D5D30C4-FA84-B56F-84C9-E6BDD24CAA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158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776A32A9-974A-5BF8-BAD2-E2E5D62196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5163876"/>
            <a:ext cx="3192198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158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A8F6EB1F-2E04-D0F8-7311-CB7D981061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 b="0"/>
            </a:lvl1pPr>
          </a:lstStyle>
          <a:p>
            <a:pPr>
              <a:defRPr/>
            </a:pPr>
            <a:fld id="{3773489E-B415-499C-8044-87A9E6ACF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2EE5E27-133E-C167-DA27-0694D32B41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2380" y="5393586"/>
            <a:ext cx="3948245" cy="312439"/>
          </a:xfrm>
          <a:prstGeom prst="rect">
            <a:avLst/>
          </a:prstGeom>
          <a:noFill/>
          <a:ln>
            <a:noFill/>
          </a:ln>
        </p:spPr>
        <p:txBody>
          <a:bodyPr lIns="82657" tIns="41329" rIns="82657" bIns="41329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88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5582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5pPr>
      <a:lvl6pPr marL="378059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6pPr>
      <a:lvl7pPr marL="756117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7pPr>
      <a:lvl8pPr marL="113417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8pPr>
      <a:lvl9pPr marL="1512235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9pPr>
    </p:titleStyle>
    <p:bodyStyle>
      <a:lvl1pPr marL="283544" indent="-283544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ea typeface="+mn-ea"/>
          <a:cs typeface="+mn-cs"/>
        </a:defRPr>
      </a:lvl1pPr>
      <a:lvl2pPr marL="614345" indent="-236287" algn="l" rtl="0" eaLnBrk="0" fontAlgn="base" hangingPunct="0">
        <a:spcBef>
          <a:spcPct val="20000"/>
        </a:spcBef>
        <a:spcAft>
          <a:spcPct val="0"/>
        </a:spcAft>
        <a:buChar char="–"/>
        <a:defRPr sz="2315">
          <a:solidFill>
            <a:schemeClr val="tx1"/>
          </a:solidFill>
          <a:latin typeface="+mn-lt"/>
        </a:defRPr>
      </a:lvl2pPr>
      <a:lvl3pPr marL="945147" indent="-189029" algn="l" rtl="0" eaLnBrk="0" fontAlgn="base" hangingPunct="0">
        <a:spcBef>
          <a:spcPct val="20000"/>
        </a:spcBef>
        <a:spcAft>
          <a:spcPct val="0"/>
        </a:spcAft>
        <a:buChar char="•"/>
        <a:defRPr sz="1985">
          <a:solidFill>
            <a:schemeClr val="tx1"/>
          </a:solidFill>
          <a:latin typeface="+mn-lt"/>
        </a:defRPr>
      </a:lvl3pPr>
      <a:lvl4pPr marL="1323205" indent="-189029" algn="l" rtl="0" eaLnBrk="0" fontAlgn="base" hangingPunct="0">
        <a:spcBef>
          <a:spcPct val="20000"/>
        </a:spcBef>
        <a:spcAft>
          <a:spcPct val="0"/>
        </a:spcAft>
        <a:buChar char="–"/>
        <a:defRPr sz="1654">
          <a:solidFill>
            <a:schemeClr val="tx1"/>
          </a:solidFill>
          <a:latin typeface="+mn-lt"/>
        </a:defRPr>
      </a:lvl4pPr>
      <a:lvl5pPr marL="1701264" indent="-189029" algn="l" rtl="0" eaLnBrk="0" fontAlgn="base" hangingPunct="0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5pPr>
      <a:lvl6pPr marL="2079323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6pPr>
      <a:lvl7pPr marL="2457381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7pPr>
      <a:lvl8pPr marL="2835440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8pPr>
      <a:lvl9pPr marL="3213499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591A6-DC63-4EDF-3740-198E8682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C49A-E929-4885-3C12-A1DCC109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8167-9632-903D-079F-5ED2228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CB04-B9F9-F37E-75AB-708243C4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2AEF-4FB8-EA2B-0A32-1477D891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60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06ADE0C-336E-40E2-1327-3C49000D0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27085"/>
            <a:ext cx="9072563" cy="9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E4E537-5AB0-B05F-73A5-2E21CC04B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323129"/>
            <a:ext cx="9072563" cy="37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419A7F46-7CBB-EBBF-2353-EF3D7F77B7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D2CCD2FE-BFEB-DD19-D4CF-73908825A8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5163876"/>
            <a:ext cx="3192198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5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B89516C8-3038-92AF-EBC8-2C7B87070B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/>
            </a:lvl1pPr>
          </a:lstStyle>
          <a:p>
            <a:pPr>
              <a:defRPr/>
            </a:pPr>
            <a:fld id="{854ED569-2668-4830-8A9F-5CC0C2891B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C5E572B-E9A5-B9B9-62D5-017340FBFC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2380" y="5393586"/>
            <a:ext cx="3948245" cy="312439"/>
          </a:xfrm>
          <a:prstGeom prst="rect">
            <a:avLst/>
          </a:prstGeom>
          <a:noFill/>
          <a:ln>
            <a:noFill/>
          </a:ln>
          <a:effectLst/>
        </p:spPr>
        <p:txBody>
          <a:bodyPr lIns="82657" tIns="41329" rIns="82657" bIns="41329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488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8209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5pPr>
      <a:lvl6pPr marL="378059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6pPr>
      <a:lvl7pPr marL="756117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7pPr>
      <a:lvl8pPr marL="113417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8pPr>
      <a:lvl9pPr marL="1512235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pitchFamily="34" charset="0"/>
        </a:defRPr>
      </a:lvl9pPr>
    </p:titleStyle>
    <p:bodyStyle>
      <a:lvl1pPr marL="283544" indent="-283544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ea typeface="+mn-ea"/>
          <a:cs typeface="+mn-cs"/>
        </a:defRPr>
      </a:lvl1pPr>
      <a:lvl2pPr marL="614345" indent="-236287" algn="l" rtl="0" eaLnBrk="0" fontAlgn="base" hangingPunct="0">
        <a:spcBef>
          <a:spcPct val="20000"/>
        </a:spcBef>
        <a:spcAft>
          <a:spcPct val="0"/>
        </a:spcAft>
        <a:buChar char="–"/>
        <a:defRPr sz="2315">
          <a:solidFill>
            <a:schemeClr val="tx1"/>
          </a:solidFill>
          <a:latin typeface="+mn-lt"/>
        </a:defRPr>
      </a:lvl2pPr>
      <a:lvl3pPr marL="945147" indent="-189029" algn="l" rtl="0" eaLnBrk="0" fontAlgn="base" hangingPunct="0">
        <a:spcBef>
          <a:spcPct val="20000"/>
        </a:spcBef>
        <a:spcAft>
          <a:spcPct val="0"/>
        </a:spcAft>
        <a:buChar char="•"/>
        <a:defRPr sz="1985">
          <a:solidFill>
            <a:schemeClr val="tx1"/>
          </a:solidFill>
          <a:latin typeface="+mn-lt"/>
        </a:defRPr>
      </a:lvl3pPr>
      <a:lvl4pPr marL="1323205" indent="-189029" algn="l" rtl="0" eaLnBrk="0" fontAlgn="base" hangingPunct="0">
        <a:spcBef>
          <a:spcPct val="20000"/>
        </a:spcBef>
        <a:spcAft>
          <a:spcPct val="0"/>
        </a:spcAft>
        <a:buChar char="–"/>
        <a:defRPr sz="1654">
          <a:solidFill>
            <a:schemeClr val="tx1"/>
          </a:solidFill>
          <a:latin typeface="+mn-lt"/>
        </a:defRPr>
      </a:lvl4pPr>
      <a:lvl5pPr marL="1701264" indent="-189029" algn="l" rtl="0" eaLnBrk="0" fontAlgn="base" hangingPunct="0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5pPr>
      <a:lvl6pPr marL="2079323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6pPr>
      <a:lvl7pPr marL="2457381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7pPr>
      <a:lvl8pPr marL="2835440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8pPr>
      <a:lvl9pPr marL="3213499" indent="-189029" algn="l" rtl="0" fontAlgn="base">
        <a:spcBef>
          <a:spcPct val="20000"/>
        </a:spcBef>
        <a:spcAft>
          <a:spcPct val="0"/>
        </a:spcAft>
        <a:buChar char="»"/>
        <a:defRPr sz="16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3D798-59C2-BFBE-8730-1B6862F1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E7470-A56A-6909-891E-E8C5F4B2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619B-73AF-D53F-D951-4515E8AFB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14.09.2022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E996C-71E4-1509-26D7-FF82364B4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BM@N CM 2022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7EFB-CF2A-E49C-226C-9B03D6D0D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0536-C975-C64D-B760-D814B6F85D2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0551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7.xml"/><Relationship Id="rId6" Type="http://schemas.openxmlformats.org/officeDocument/2006/relationships/comments" Target="../comments/comment1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6.png"/><Relationship Id="rId11" Type="http://schemas.openxmlformats.org/officeDocument/2006/relationships/image" Target="../media/image29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6C25A8D6-7D42-450A-B6BC-EFFBD67D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63871"/>
            <a:ext cx="10049173" cy="104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 anchor="b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defTabSz="377967" fontAlgn="base"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r>
              <a:rPr lang="en-US" altLang="ru-RU" sz="3200" b="1" dirty="0">
                <a:solidFill>
                  <a:srgbClr val="002060"/>
                </a:solidFill>
              </a:rPr>
              <a:t> Anisotropic collective ﬂow measurements from LHC to SIS 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B12B915F-DFD0-4ECA-986F-4A362C15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9" y="719234"/>
            <a:ext cx="9414064" cy="65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defTabSz="377967" fontAlgn="base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endParaRPr kumimoji="0" lang="en-US" altLang="ru-RU" sz="1400" b="0" i="0" u="none" strike="noStrike" kern="1200" cap="none" spc="0" normalizeH="0" baseline="33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377967" fontAlgn="base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r>
              <a:rPr lang="en-US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 Arkadiy Taranenko  (VBLHEP JINR, NRNU </a:t>
            </a:r>
            <a:r>
              <a:rPr lang="en-US" altLang="ru-RU" sz="2400" baseline="33000" dirty="0" err="1">
                <a:latin typeface="Arial" panose="020B0604020202020204" pitchFamily="34" charset="0"/>
                <a:cs typeface="Arial" panose="020B0604020202020204" pitchFamily="34" charset="0"/>
              </a:rPr>
              <a:t>MEPhI</a:t>
            </a:r>
            <a:r>
              <a:rPr lang="en-US" altLang="ru-RU" sz="2400" baseline="3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7967" fontAlgn="base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endParaRPr lang="en-US" altLang="ru-RU" sz="1400" baseline="3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7967" fontAlgn="base">
              <a:spcBef>
                <a:spcPts val="124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endParaRPr lang="en-US" altLang="ru-RU" sz="1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A1B5CE7-863F-4CEA-84EE-D6E7D07D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67" y="5108259"/>
            <a:ext cx="9619847" cy="5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4404" tIns="38690" rIns="74404" bIns="386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algn="ctr" defTabSz="377967" eaLnBrk="0" fontAlgn="base" hangingPunct="0">
              <a:spcBef>
                <a:spcPts val="827"/>
              </a:spcBef>
              <a:spcAft>
                <a:spcPct val="0"/>
              </a:spcAft>
              <a:buClrTx/>
              <a:tabLst>
                <a:tab pos="0" algn="l"/>
                <a:tab pos="366156" algn="l"/>
                <a:tab pos="737561" algn="l"/>
                <a:tab pos="1108967" algn="l"/>
                <a:tab pos="1480372" algn="l"/>
                <a:tab pos="1851777" algn="l"/>
                <a:tab pos="2223182" algn="l"/>
                <a:tab pos="2594588" algn="l"/>
                <a:tab pos="2965993" algn="l"/>
                <a:tab pos="3337399" algn="l"/>
                <a:tab pos="3708804" algn="l"/>
                <a:tab pos="4080209" algn="l"/>
                <a:tab pos="4451614" algn="l"/>
                <a:tab pos="4823020" algn="l"/>
                <a:tab pos="5194425" algn="l"/>
                <a:tab pos="5565830" algn="l"/>
                <a:tab pos="5937235" algn="l"/>
                <a:tab pos="6308641" algn="l"/>
                <a:tab pos="6680046" algn="l"/>
                <a:tab pos="7051452" algn="l"/>
                <a:tab pos="7422857" algn="l"/>
                <a:tab pos="7424169" algn="l"/>
                <a:tab pos="7795574" algn="l"/>
                <a:tab pos="8166980" algn="l"/>
                <a:tab pos="8538385" algn="l"/>
                <a:tab pos="8909791" algn="l"/>
              </a:tabLst>
            </a:pPr>
            <a:r>
              <a:rPr lang="en-US" altLang="ru-RU" sz="1653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ru-RU" sz="1653" dirty="0" err="1">
                <a:latin typeface="Arial" panose="020B0604020202020204" pitchFamily="34" charset="0"/>
                <a:cs typeface="Arial" panose="020B0604020202020204" pitchFamily="34" charset="0"/>
              </a:rPr>
              <a:t>XXVth</a:t>
            </a:r>
            <a:r>
              <a:rPr lang="en-US" altLang="ru-RU" sz="1653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en-US" altLang="ru-RU" sz="1653" dirty="0" err="1">
                <a:latin typeface="Arial" panose="020B0604020202020204" pitchFamily="34" charset="0"/>
                <a:cs typeface="Arial" panose="020B0604020202020204" pitchFamily="34" charset="0"/>
              </a:rPr>
              <a:t>Baldin</a:t>
            </a:r>
            <a:r>
              <a:rPr lang="en-US" altLang="ru-RU" sz="1653" dirty="0">
                <a:latin typeface="Arial" panose="020B0604020202020204" pitchFamily="34" charset="0"/>
                <a:cs typeface="Arial" panose="020B0604020202020204" pitchFamily="34" charset="0"/>
              </a:rPr>
              <a:t> Seminar on High Energy Physics Problems "Relativistic Nuclear Physics and Quantum Chromodynamics", BLTP JINR, Dubna,  September 11-14, 2023</a:t>
            </a:r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C0E9FD2D-D5EB-6A59-7771-CBA9081C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16" y="1947769"/>
            <a:ext cx="3307821" cy="200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7AD22-13E6-F8EF-7943-92373FFA4F41}"/>
              </a:ext>
            </a:extLst>
          </p:cNvPr>
          <p:cNvSpPr txBox="1"/>
          <p:nvPr/>
        </p:nvSpPr>
        <p:spPr>
          <a:xfrm>
            <a:off x="4204447" y="3984861"/>
            <a:ext cx="240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1989  - 2023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>
            <a:extLst>
              <a:ext uri="{FF2B5EF4-FFF2-40B4-BE49-F238E27FC236}">
                <a16:creationId xmlns:a16="http://schemas.microsoft.com/office/drawing/2014/main" id="{48F52215-B70A-B02A-C9B5-6C757968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524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5611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ru-RU" altLang="ru-RU" sz="2811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01262740-7AB1-FA6B-14A2-01329A097684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ustomShape 1">
            <a:extLst>
              <a:ext uri="{FF2B5EF4-FFF2-40B4-BE49-F238E27FC236}">
                <a16:creationId xmlns:a16="http://schemas.microsoft.com/office/drawing/2014/main" id="{8E0A0A6E-6D9B-B2DB-49CC-DE76443BC12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35239" y="47389"/>
            <a:ext cx="6317930" cy="510698"/>
          </a:xfrm>
          <a:prstGeom prst="rect">
            <a:avLst/>
          </a:prstGeom>
          <a:blipFill>
            <a:blip r:embed="rId2"/>
            <a:stretch>
              <a:fillRect b="-9804"/>
            </a:stretch>
          </a:blipFill>
          <a:ln w="0">
            <a:noFill/>
          </a:ln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8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4213" name="Номер слайда 3">
            <a:extLst>
              <a:ext uri="{FF2B5EF4-FFF2-40B4-BE49-F238E27FC236}">
                <a16:creationId xmlns:a16="http://schemas.microsoft.com/office/drawing/2014/main" id="{ED6F86DD-7170-C112-02D3-4BD9BA41E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4647" y="5363274"/>
            <a:ext cx="462129" cy="27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158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BA114-695C-3F42-8484-7707BA5951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7048" y="4859705"/>
            <a:ext cx="6599951" cy="687111"/>
          </a:xfrm>
          <a:prstGeom prst="rect">
            <a:avLst/>
          </a:prstGeom>
          <a:blipFill>
            <a:blip r:embed="rId3"/>
            <a:stretch>
              <a:fillRect l="-1222" t="-5882" b="-16176"/>
            </a:stretch>
          </a:blipFill>
        </p:spPr>
        <p:txBody>
          <a:bodyPr/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8">
                <a:noFill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94215" name="Рисунок 3">
            <a:extLst>
              <a:ext uri="{FF2B5EF4-FFF2-40B4-BE49-F238E27FC236}">
                <a16:creationId xmlns:a16="http://schemas.microsoft.com/office/drawing/2014/main" id="{4861E372-F352-3383-7E72-FE3D2FE0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97" y="652376"/>
            <a:ext cx="4044205" cy="38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Рисунок 2">
            <a:extLst>
              <a:ext uri="{FF2B5EF4-FFF2-40B4-BE49-F238E27FC236}">
                <a16:creationId xmlns:a16="http://schemas.microsoft.com/office/drawing/2014/main" id="{E6606EE5-A34B-6C92-1E45-74E522FB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93" y="811204"/>
            <a:ext cx="3146367" cy="37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TextBox 6">
            <a:extLst>
              <a:ext uri="{FF2B5EF4-FFF2-40B4-BE49-F238E27FC236}">
                <a16:creationId xmlns:a16="http://schemas.microsoft.com/office/drawing/2014/main" id="{B904B273-0394-8D47-7C67-AC30F559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137" y="4501000"/>
            <a:ext cx="5318766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158" i="1">
                <a:solidFill>
                  <a:srgbClr val="000000"/>
                </a:solidFill>
              </a:rPr>
              <a:t>Phys.Rev.C 105 (2022) 1, 014901 • e-Print: 2109.00131</a:t>
            </a:r>
            <a:endParaRPr lang="ru-RU" altLang="ru-RU" sz="1158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01262740-7AB1-FA6B-14A2-01329A097684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80848-834E-0C85-0D79-13BE27F8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954"/>
            <a:ext cx="10080625" cy="53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462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1D24-0F19-7609-BF76-48A69CA8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6026"/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56026"/>
              <a:t>12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818" y="4307914"/>
                <a:ext cx="9397950" cy="98127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1323"/>
                  </a:spcBef>
                  <a:buNone/>
                </a:pPr>
                <a:r>
                  <a:rPr lang="en-GB" b="1" dirty="0"/>
                  <a:t>Anisotropic flow at FAIR/NICA energies is a delicate balance between:</a:t>
                </a:r>
              </a:p>
              <a:p>
                <a:pPr marL="472516" indent="-472516">
                  <a:buClr>
                    <a:srgbClr val="C00000"/>
                  </a:buClr>
                  <a:buFont typeface="+mj-lt"/>
                  <a:buAutoNum type="romanUcPeriod"/>
                </a:pPr>
                <a:r>
                  <a:rPr lang="en-GB" dirty="0">
                    <a:solidFill>
                      <a:srgbClr val="C00000"/>
                    </a:solidFill>
                  </a:rPr>
                  <a:t>The ability of pressure developed early in the reaction zone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) and </a:t>
                </a:r>
              </a:p>
              <a:p>
                <a:pPr marL="472516" indent="-472516">
                  <a:buFont typeface="+mj-lt"/>
                  <a:buAutoNum type="romanUcPeriod"/>
                </a:pP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The passage time for removal of the shadowing by spectators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dirty="0"/>
                  <a:t>)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818" y="4307914"/>
                <a:ext cx="9397950" cy="981278"/>
              </a:xfrm>
              <a:blipFill>
                <a:blip r:embed="rId2"/>
                <a:stretch>
                  <a:fillRect l="-389" t="-10559" b="-45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AB19897-B0A2-D37A-2ED7-D4E26EC7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3678"/>
            <a:ext cx="3402211" cy="3541630"/>
          </a:xfrm>
          <a:prstGeom prst="rect">
            <a:avLst/>
          </a:prstGeom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71A75D28-D037-14DD-EAC7-469B44201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84" y="545676"/>
            <a:ext cx="3221546" cy="2901204"/>
          </a:xfrm>
          <a:prstGeom prst="rect">
            <a:avLst/>
          </a:prstGeom>
        </p:spPr>
      </p:pic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FB6A1AAB-4A95-1DCF-4829-26AEC5126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91" y="545676"/>
            <a:ext cx="3221546" cy="290120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66B7208-BC13-A2A5-BA15-FCC3F966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4" y="27926"/>
            <a:ext cx="9580319" cy="680967"/>
          </a:xfrm>
        </p:spPr>
        <p:txBody>
          <a:bodyPr>
            <a:noAutofit/>
          </a:bodyPr>
          <a:lstStyle/>
          <a:p>
            <a:r>
              <a:rPr lang="en-RU" sz="2646" dirty="0"/>
              <a:t>Anisotropic flow in Au+Au collisions at Nuclotron-NICA energies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ABD08-A398-DDB0-936C-60F887019229}"/>
              </a:ext>
            </a:extLst>
          </p:cNvPr>
          <p:cNvSpPr/>
          <p:nvPr/>
        </p:nvSpPr>
        <p:spPr>
          <a:xfrm>
            <a:off x="-1" y="486578"/>
            <a:ext cx="4221262" cy="44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6026"/>
            <a:r>
              <a:rPr lang="en-GB" sz="1158" dirty="0">
                <a:solidFill>
                  <a:prstClr val="black"/>
                </a:solidFill>
                <a:latin typeface="Calibri" panose="020F0502020204030204"/>
              </a:rPr>
              <a:t>M. Abdallah et al. STAR, Phys. Lett. B 827, 137003 (2022)</a:t>
            </a:r>
          </a:p>
          <a:p>
            <a:pPr defTabSz="756026"/>
            <a:r>
              <a:rPr lang="en-GB" sz="1158" dirty="0">
                <a:solidFill>
                  <a:prstClr val="black"/>
                </a:solidFill>
                <a:latin typeface="Calibri" panose="020F0502020204030204"/>
              </a:rPr>
              <a:t>n]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38D294-1751-77E5-E294-1C38DFD7EC64}"/>
              </a:ext>
            </a:extLst>
          </p:cNvPr>
          <p:cNvCxnSpPr>
            <a:cxnSpLocks/>
          </p:cNvCxnSpPr>
          <p:nvPr/>
        </p:nvCxnSpPr>
        <p:spPr>
          <a:xfrm flipH="1">
            <a:off x="1397251" y="2347192"/>
            <a:ext cx="93788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903CB5-7DDF-B9F2-4D40-F8EBEE463B4B}"/>
              </a:ext>
            </a:extLst>
          </p:cNvPr>
          <p:cNvCxnSpPr>
            <a:cxnSpLocks/>
          </p:cNvCxnSpPr>
          <p:nvPr/>
        </p:nvCxnSpPr>
        <p:spPr>
          <a:xfrm flipH="1">
            <a:off x="795923" y="2347192"/>
            <a:ext cx="4769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2A2338-9B14-7583-6A44-BD47B1A130DB}"/>
              </a:ext>
            </a:extLst>
          </p:cNvPr>
          <p:cNvSpPr txBox="1"/>
          <p:nvPr/>
        </p:nvSpPr>
        <p:spPr>
          <a:xfrm>
            <a:off x="1688674" y="2321378"/>
            <a:ext cx="53091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/>
            <a:r>
              <a:rPr lang="en-US" sz="1323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MPD</a:t>
            </a:r>
            <a:endParaRPr lang="en-RU" sz="1323" b="1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EFBA4B-50D3-CB6D-6716-AB0D154F0F65}"/>
              </a:ext>
            </a:extLst>
          </p:cNvPr>
          <p:cNvSpPr txBox="1"/>
          <p:nvPr/>
        </p:nvSpPr>
        <p:spPr>
          <a:xfrm>
            <a:off x="656894" y="2321378"/>
            <a:ext cx="692818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/>
            <a:r>
              <a:rPr lang="en-US" sz="1323" b="1" dirty="0">
                <a:solidFill>
                  <a:srgbClr val="C00000"/>
                </a:solidFill>
                <a:latin typeface="Calibri" panose="020F0502020204030204"/>
              </a:rPr>
              <a:t>BM@N</a:t>
            </a:r>
            <a:endParaRPr lang="en-RU" sz="1323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476BB1-A28D-3995-A4B7-E90942E0FF1A}"/>
              </a:ext>
            </a:extLst>
          </p:cNvPr>
          <p:cNvSpPr txBox="1"/>
          <p:nvPr/>
        </p:nvSpPr>
        <p:spPr>
          <a:xfrm>
            <a:off x="1220647" y="2321481"/>
            <a:ext cx="518091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26"/>
            <a:r>
              <a:rPr lang="en-US" sz="1323" b="1" dirty="0">
                <a:solidFill>
                  <a:srgbClr val="4472C4"/>
                </a:solidFill>
                <a:latin typeface="Calibri" panose="020F0502020204030204"/>
              </a:rPr>
              <a:t>CBM</a:t>
            </a:r>
            <a:endParaRPr lang="en-RU" sz="1323" b="1" dirty="0">
              <a:solidFill>
                <a:srgbClr val="4472C4"/>
              </a:solidFill>
              <a:latin typeface="Calibri" panose="020F050202020403020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4B5C37-E757-861C-9622-946450B5D9C6}"/>
              </a:ext>
            </a:extLst>
          </p:cNvPr>
          <p:cNvCxnSpPr>
            <a:cxnSpLocks/>
          </p:cNvCxnSpPr>
          <p:nvPr/>
        </p:nvCxnSpPr>
        <p:spPr>
          <a:xfrm flipH="1">
            <a:off x="1086068" y="2237487"/>
            <a:ext cx="5100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DF25F04E-EB98-9A5E-69DE-BEA128C8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42" y="3675163"/>
            <a:ext cx="2026697" cy="3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43C9846A-1600-8AB1-89D5-CD4C5EBEE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448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Elliptic Flow </a:t>
            </a:r>
            <a:r>
              <a:rPr kumimoji="0" 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31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2315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at NICA energies: Models vs Data</a:t>
            </a:r>
            <a:r>
              <a:rPr kumimoji="0" lang="en-US" sz="2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315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DEDC8B35-F600-2E72-2051-37414ABC4F2F}"/>
              </a:ext>
            </a:extLst>
          </p:cNvPr>
          <p:cNvSpPr/>
          <p:nvPr/>
        </p:nvSpPr>
        <p:spPr>
          <a:xfrm>
            <a:off x="1259946" y="95822"/>
            <a:ext cx="7560733" cy="3150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56" name="Номер слайда 10">
            <a:extLst>
              <a:ext uri="{FF2B5EF4-FFF2-40B4-BE49-F238E27FC236}">
                <a16:creationId xmlns:a16="http://schemas.microsoft.com/office/drawing/2014/main" id="{0D7D95B9-1551-D667-931E-2F667C0AF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255" y="5229477"/>
            <a:ext cx="366223" cy="171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1CCC3-CF5A-424B-93E4-13E700D76C50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ru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73404-5B8C-F2EA-B79F-733682BD1AFA}"/>
              </a:ext>
            </a:extLst>
          </p:cNvPr>
          <p:cNvSpPr txBox="1"/>
          <p:nvPr/>
        </p:nvSpPr>
        <p:spPr>
          <a:xfrm>
            <a:off x="1261258" y="4678204"/>
            <a:ext cx="7135442" cy="10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9537" marR="0" lvl="0" indent="0" algn="l" defTabSz="75611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Tx/>
              <a:buNone/>
              <a:tabLst/>
              <a:defRPr/>
            </a:pP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at √</a:t>
            </a:r>
            <a:r>
              <a:rPr kumimoji="0" lang="en-US" sz="1488" b="0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488" b="0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≥ 7.7 GeV pure string/hadronic cascade models underestimate v</a:t>
            </a:r>
            <a:r>
              <a:rPr kumimoji="0" lang="en-US" sz="1488" b="0" i="0" u="none" strike="noStrike" kern="1200" cap="none" spc="-1" normalizeH="0" baseline="-33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– need hybrid models with QGP phase (</a:t>
            </a:r>
            <a:r>
              <a:rPr kumimoji="0" lang="en-US" sz="1488" b="0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vHLLE+UrQMD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AMPT with string melting,…) 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at √</a:t>
            </a:r>
            <a:r>
              <a:rPr kumimoji="0" lang="en-US" sz="1488" b="0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488" b="0" i="0" u="none" strike="noStrike" kern="1200" cap="none" spc="-1" normalizeH="0" baseline="-33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≥ 3-4.5 GeV pure hadronic  models  give similar v</a:t>
            </a:r>
            <a:r>
              <a:rPr kumimoji="0" lang="en-US" sz="1488" b="0" i="0" u="none" strike="noStrike" kern="1200" cap="none" spc="-1" normalizeH="0" baseline="-33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488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 signal compared to STAR data</a:t>
            </a:r>
          </a:p>
        </p:txBody>
      </p:sp>
      <p:pic>
        <p:nvPicPr>
          <p:cNvPr id="74758" name="Рисунок 3">
            <a:extLst>
              <a:ext uri="{FF2B5EF4-FFF2-40B4-BE49-F238E27FC236}">
                <a16:creationId xmlns:a16="http://schemas.microsoft.com/office/drawing/2014/main" id="{B8E0B481-AC74-B4B9-FF3F-D49A145F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507988"/>
            <a:ext cx="3453523" cy="22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Рисунок 8">
            <a:extLst>
              <a:ext uri="{FF2B5EF4-FFF2-40B4-BE49-F238E27FC236}">
                <a16:creationId xmlns:a16="http://schemas.microsoft.com/office/drawing/2014/main" id="{603E5F55-B33B-1329-9C12-C16198F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2718452"/>
            <a:ext cx="3453523" cy="192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Рисунок 1">
            <a:extLst>
              <a:ext uri="{FF2B5EF4-FFF2-40B4-BE49-F238E27FC236}">
                <a16:creationId xmlns:a16="http://schemas.microsoft.com/office/drawing/2014/main" id="{1642B3C5-9AAB-9FF1-B949-36AD2D48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528990"/>
            <a:ext cx="3483713" cy="2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Рисунок 4">
            <a:extLst>
              <a:ext uri="{FF2B5EF4-FFF2-40B4-BE49-F238E27FC236}">
                <a16:creationId xmlns:a16="http://schemas.microsoft.com/office/drawing/2014/main" id="{90ADAE3A-389A-8578-F199-4E5C7CD4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2528121"/>
            <a:ext cx="3483713" cy="21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5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Au</a:t>
                </a:r>
                <a:r>
                  <a:rPr lang="en-US" b="0" dirty="0" err="1"/>
                  <a:t>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=2.4 GeV: cascade models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  <a:blipFill>
                <a:blip r:embed="rId2"/>
                <a:stretch>
                  <a:fillRect t="-28571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8D83-4B85-3E4E-8637-866FA2A084AA}" type="slidenum">
              <a:rPr lang="en-RU" smtClean="0"/>
              <a:t>14</a:t>
            </a:fld>
            <a:endParaRPr lang="en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76D1D-B61B-4B09-6353-ED4EB9DA28E3}"/>
              </a:ext>
            </a:extLst>
          </p:cNvPr>
          <p:cNvSpPr/>
          <p:nvPr/>
        </p:nvSpPr>
        <p:spPr>
          <a:xfrm>
            <a:off x="7404664" y="2418316"/>
            <a:ext cx="237650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88" dirty="0"/>
              <a:t>Kinematic cuts:</a:t>
            </a:r>
            <a:endParaRPr lang="en-RU" sz="1488" dirty="0"/>
          </a:p>
          <a:p>
            <a:r>
              <a:rPr lang="en-GB" sz="1488" dirty="0"/>
              <a:t>V</a:t>
            </a:r>
            <a:r>
              <a:rPr lang="en-RU" sz="1488" baseline="-25000" dirty="0"/>
              <a:t>1,3</a:t>
            </a:r>
            <a:r>
              <a:rPr lang="en-RU" sz="1488" dirty="0"/>
              <a:t>(y): 1.0 &lt; pT &lt; 1.5 GeV/c</a:t>
            </a:r>
          </a:p>
          <a:p>
            <a:r>
              <a:rPr lang="en-GB" sz="1488" dirty="0"/>
              <a:t>V</a:t>
            </a:r>
            <a:r>
              <a:rPr lang="en-RU" sz="1488" baseline="-25000" dirty="0"/>
              <a:t>2,4</a:t>
            </a:r>
            <a:r>
              <a:rPr lang="en-RU" sz="1488" dirty="0"/>
              <a:t>(y): 1.0 &lt; pT &lt; 1.5 GeV/c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0D8BD7-74DC-1526-FD78-EB3C84D2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3" y="607314"/>
            <a:ext cx="7264186" cy="4719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3E30F-C2F7-55FC-1755-C00CD0B0A20B}"/>
              </a:ext>
            </a:extLst>
          </p:cNvPr>
          <p:cNvSpPr txBox="1"/>
          <p:nvPr/>
        </p:nvSpPr>
        <p:spPr>
          <a:xfrm>
            <a:off x="7039619" y="4101483"/>
            <a:ext cx="304100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8" b="1" dirty="0">
                <a:latin typeface="Cambria Math" panose="02040503050406030204" pitchFamily="18" charset="0"/>
              </a:rPr>
              <a:t>Cascade models fail to reproduce HADES experimental data</a:t>
            </a:r>
            <a:endParaRPr lang="en-RU" sz="1488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A664C-B555-1DBE-5D49-C4FA58E5D9DF}"/>
              </a:ext>
            </a:extLst>
          </p:cNvPr>
          <p:cNvSpPr txBox="1"/>
          <p:nvPr/>
        </p:nvSpPr>
        <p:spPr>
          <a:xfrm>
            <a:off x="7214593" y="660355"/>
            <a:ext cx="289534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8" dirty="0">
                <a:solidFill>
                  <a:schemeClr val="accent5">
                    <a:lumMod val="75000"/>
                  </a:schemeClr>
                </a:solidFill>
              </a:rPr>
              <a:t>P. </a:t>
            </a:r>
            <a:r>
              <a:rPr lang="en-GB" sz="1158" dirty="0" err="1">
                <a:solidFill>
                  <a:schemeClr val="accent5">
                    <a:lumMod val="75000"/>
                  </a:schemeClr>
                </a:solidFill>
              </a:rPr>
              <a:t>Parfenov</a:t>
            </a:r>
            <a:r>
              <a:rPr lang="en-GB" sz="1158" dirty="0">
                <a:solidFill>
                  <a:schemeClr val="accent5">
                    <a:lumMod val="75000"/>
                  </a:schemeClr>
                </a:solidFill>
              </a:rPr>
              <a:t>, Particles 5, no.4, 561-579 (2022)</a:t>
            </a:r>
            <a:endParaRPr lang="en-RU" sz="1158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9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Au</a:t>
                </a:r>
                <a:r>
                  <a:rPr lang="en-US" b="0" dirty="0" err="1"/>
                  <a:t>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=2.4 GeV: model vs. HADES data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90300"/>
                <a:ext cx="10080625" cy="514637"/>
              </a:xfrm>
              <a:blipFill>
                <a:blip r:embed="rId2"/>
                <a:stretch>
                  <a:fillRect t="-28571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76D1D-B61B-4B09-6353-ED4EB9DA28E3}"/>
              </a:ext>
            </a:extLst>
          </p:cNvPr>
          <p:cNvSpPr/>
          <p:nvPr/>
        </p:nvSpPr>
        <p:spPr>
          <a:xfrm>
            <a:off x="7404664" y="2418316"/>
            <a:ext cx="237650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Kinematic cuts:</a:t>
            </a:r>
            <a:endParaRPr kumimoji="0" lang="en-RU" sz="14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(y): 1.0 &lt; pT &lt; 1.5 GeV/c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(y): 1.0 &lt; pT &lt; 1.5 GeV/c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0D8BD7-74DC-1526-FD78-EB3C84D2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3" y="607314"/>
            <a:ext cx="7264186" cy="4719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FC59F-4DEC-324D-A84C-1AE9ABDAD238}"/>
                  </a:ext>
                </a:extLst>
              </p:cNvPr>
              <p:cNvSpPr txBox="1"/>
              <p:nvPr/>
            </p:nvSpPr>
            <p:spPr>
              <a:xfrm>
                <a:off x="7039619" y="4182350"/>
                <a:ext cx="3041006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Good agreement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</m:oMath>
                </a14:m>
                <a:endParaRPr kumimoji="0" lang="en-US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Higher harmonics are more sensitive to different EOS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en-RU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FC59F-4DEC-324D-A84C-1AE9ABDAD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19" y="4182350"/>
                <a:ext cx="3041006" cy="779252"/>
              </a:xfrm>
              <a:prstGeom prst="rect">
                <a:avLst/>
              </a:prstGeom>
              <a:blipFill>
                <a:blip r:embed="rId4"/>
                <a:stretch>
                  <a:fillRect l="-802" t="-1563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B2DEA63-B3D4-D2E3-7846-C5E02B5FB715}"/>
              </a:ext>
            </a:extLst>
          </p:cNvPr>
          <p:cNvSpPr txBox="1"/>
          <p:nvPr/>
        </p:nvSpPr>
        <p:spPr>
          <a:xfrm>
            <a:off x="7214593" y="660355"/>
            <a:ext cx="289534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Parfenov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Particles 5, no.4, 561-579 (2022)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72" y="90300"/>
                <a:ext cx="10062282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</a:t>
                </a:r>
                <a:r>
                  <a:rPr lang="en-US" b="0" dirty="0" err="1"/>
                  <a:t>Au+Au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=2.4 GeV: model vs. HADES data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72" y="90300"/>
                <a:ext cx="10062282" cy="514637"/>
              </a:xfrm>
              <a:blipFill>
                <a:blip r:embed="rId3"/>
                <a:stretch>
                  <a:fillRect t="-28571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2695A-C975-0242-8F7F-D469672B608B}"/>
              </a:ext>
            </a:extLst>
          </p:cNvPr>
          <p:cNvSpPr/>
          <p:nvPr/>
        </p:nvSpPr>
        <p:spPr>
          <a:xfrm>
            <a:off x="7404664" y="2418316"/>
            <a:ext cx="237650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Kinematic cuts: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1,3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-0.25 &lt; y &lt; -0.15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</a:t>
            </a:r>
            <a:r>
              <a:rPr kumimoji="0" lang="en-RU" sz="148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-0.05 &lt; y &lt; 0.05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4F8D1-8AC5-5545-BE00-3435285F03B6}"/>
              </a:ext>
            </a:extLst>
          </p:cNvPr>
          <p:cNvSpPr txBox="1"/>
          <p:nvPr/>
        </p:nvSpPr>
        <p:spPr>
          <a:xfrm>
            <a:off x="7404664" y="795564"/>
            <a:ext cx="231178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U" sz="1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data points:</a:t>
            </a:r>
          </a:p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Rev. Lett. </a:t>
            </a:r>
            <a:r>
              <a:rPr kumimoji="0" lang="en-GB" sz="115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 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(2020) 262301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BE0F2-6C76-251A-0EC5-6D98285D9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72" y="616885"/>
            <a:ext cx="7264188" cy="4719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AD6F46-316B-DD43-AAB4-8B7F302D1CDF}"/>
                  </a:ext>
                </a:extLst>
              </p:cNvPr>
              <p:cNvSpPr txBox="1"/>
              <p:nvPr/>
            </p:nvSpPr>
            <p:spPr>
              <a:xfrm>
                <a:off x="7039619" y="4101483"/>
                <a:ext cx="3041006" cy="78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7560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Not a good  agreement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488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</m:sub>
                    </m:sSub>
                    <m:r>
                      <a:rPr kumimoji="0" lang="en-US" sz="1488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7560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sub>
                    </m:sSub>
                  </m:oMath>
                </a14:m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are more sensitive to different EOS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kumimoji="0" lang="en-RU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AD6F46-316B-DD43-AAB4-8B7F302D1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619" y="4101483"/>
                <a:ext cx="3041006" cy="789640"/>
              </a:xfrm>
              <a:prstGeom prst="rect">
                <a:avLst/>
              </a:prstGeom>
              <a:blipFill>
                <a:blip r:embed="rId5"/>
                <a:stretch>
                  <a:fillRect l="-802"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45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3043" y="90300"/>
                <a:ext cx="8915451" cy="5146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in </a:t>
                </a:r>
                <a:r>
                  <a:rPr lang="en-US" b="0" dirty="0" err="1"/>
                  <a:t>Au+Au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0" dirty="0"/>
                  <a:t>=3 GeV: model vs. STAR data</a:t>
                </a:r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ED146C-DD21-DB4F-93B9-67E7987DB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3043" y="90300"/>
                <a:ext cx="8915451" cy="514637"/>
              </a:xfrm>
              <a:blipFill>
                <a:blip r:embed="rId2"/>
                <a:stretch>
                  <a:fillRect t="-29762" r="-889" b="-45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6B5CB1-85A8-814E-88B8-659216C5AF9A}"/>
                  </a:ext>
                </a:extLst>
              </p:cNvPr>
              <p:cNvSpPr txBox="1"/>
              <p:nvPr/>
            </p:nvSpPr>
            <p:spPr>
              <a:xfrm>
                <a:off x="312847" y="4499927"/>
                <a:ext cx="9585284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Models do not describe all particle species equally well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RU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  <a:r>
                  <a:rPr kumimoji="0" lang="en-GB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1488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RU" sz="1488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protons are described by JAM, UrQMD (hard EOS) and SMASH (hard EOS with softening at higher densities)</a:t>
                </a:r>
                <a:endParaRPr kumimoji="0" lang="en-GB" sz="148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6B5CB1-85A8-814E-88B8-659216C5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7" y="4499927"/>
                <a:ext cx="9585284" cy="550279"/>
              </a:xfrm>
              <a:prstGeom prst="rect">
                <a:avLst/>
              </a:prstGeom>
              <a:blipFill>
                <a:blip r:embed="rId3"/>
                <a:stretch>
                  <a:fillRect t="-2222" b="-1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54AE2EB-1861-E397-B112-E9E903427D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737" y="770045"/>
            <a:ext cx="5020575" cy="3262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C549E-BA0A-0015-7212-FCBB7FF45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284" y="730755"/>
            <a:ext cx="4879371" cy="3262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DAFBE-8ED3-BEA2-601B-7D6A5BAEDF44}"/>
              </a:ext>
            </a:extLst>
          </p:cNvPr>
          <p:cNvSpPr txBox="1"/>
          <p:nvPr/>
        </p:nvSpPr>
        <p:spPr>
          <a:xfrm>
            <a:off x="6717219" y="3957695"/>
            <a:ext cx="3371436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Sorensen et. al., arXiv:2301.13253 [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nucl-th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(2023)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CA904-5272-430B-814E-D1D0ED66DE5F}"/>
              </a:ext>
            </a:extLst>
          </p:cNvPr>
          <p:cNvSpPr txBox="1"/>
          <p:nvPr/>
        </p:nvSpPr>
        <p:spPr>
          <a:xfrm>
            <a:off x="19740" y="4084933"/>
            <a:ext cx="2895344" cy="27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</a:t>
            </a:r>
            <a:r>
              <a:rPr kumimoji="0" lang="en-GB" sz="1158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Parfenov</a:t>
            </a:r>
            <a:r>
              <a:rPr kumimoji="0" lang="en-GB" sz="1158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Particles 5, no.4, 561-579 (2022)</a:t>
            </a:r>
            <a:endParaRPr kumimoji="0" lang="en-RU" sz="1158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0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94ED-98A4-1747-8F90-CA34F075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28D83-4B85-3E4E-8637-866FA2A084AA}" type="slidenum">
              <a:rPr kumimoji="0" lang="en-RU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RU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F4E55-6A1F-B75C-F500-3CA38C57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3" y="587959"/>
            <a:ext cx="9681882" cy="25643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A68298-222F-DD03-C722-B16247DE4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0" y="3152264"/>
            <a:ext cx="8447619" cy="2225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0518-A4B2-CD37-BB98-B7974111976E}"/>
              </a:ext>
            </a:extLst>
          </p:cNvPr>
          <p:cNvSpPr txBox="1"/>
          <p:nvPr/>
        </p:nvSpPr>
        <p:spPr>
          <a:xfrm>
            <a:off x="851647" y="112886"/>
            <a:ext cx="853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STAR results from BES – II program were presented at QM2023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1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AFD28-9407-EDE5-D4BE-C2FBD6F2E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8" y="546847"/>
            <a:ext cx="8600000" cy="479611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89A009-CE18-8B22-6012-461B8008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46" y="56289"/>
            <a:ext cx="860220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BE3AB839-CCC9-D5E5-0121-D3DD5CB7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80C6E34A-ADE4-610A-B228-06944AE0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1C8DE1DD-A63F-2C53-E038-1AD65CA7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47B4C8DA-1611-F8AC-9B46-BF7BAF89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8" name="Rectangle 7">
            <a:extLst>
              <a:ext uri="{FF2B5EF4-FFF2-40B4-BE49-F238E27FC236}">
                <a16:creationId xmlns:a16="http://schemas.microsoft.com/office/drawing/2014/main" id="{FDD00B51-6D15-E51B-291C-68B621233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57" y="115511"/>
            <a:ext cx="31503" cy="210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488" b="1">
              <a:solidFill>
                <a:srgbClr val="000000"/>
              </a:solidFill>
            </a:endParaRPr>
          </a:p>
        </p:txBody>
      </p: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CD2AADB7-21DA-17A5-BB1A-F581449C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4C503809-C623-4436-8659-F0306E818DDE}" type="slidenum">
              <a:rPr lang="en-US" altLang="en-US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altLang="en-US" sz="1158" dirty="0">
              <a:solidFill>
                <a:srgbClr val="00000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5436E27-658F-D2F6-9130-CB6468B2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6" y="63007"/>
            <a:ext cx="9081246" cy="423979"/>
          </a:xfrm>
          <a:prstGeom prst="rect">
            <a:avLst/>
          </a:prstGeo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56117">
              <a:defRPr/>
            </a:pPr>
            <a:r>
              <a:rPr lang="en-US" sz="2646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Azimuthal anisotropy of particles at HIC 1989-2023</a:t>
            </a:r>
            <a:endParaRPr lang="en-US" sz="2646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41" name="TextBox 3">
            <a:extLst>
              <a:ext uri="{FF2B5EF4-FFF2-40B4-BE49-F238E27FC236}">
                <a16:creationId xmlns:a16="http://schemas.microsoft.com/office/drawing/2014/main" id="{6D730048-DF10-ECC9-A7DA-353CBE8D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025" y="4410428"/>
            <a:ext cx="6237605" cy="321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2" name="Стрелка: вверх 5">
            <a:extLst>
              <a:ext uri="{FF2B5EF4-FFF2-40B4-BE49-F238E27FC236}">
                <a16:creationId xmlns:a16="http://schemas.microsoft.com/office/drawing/2014/main" id="{6C65DB64-E6A3-0B61-17F9-01D78EB1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441" y="1199742"/>
            <a:ext cx="252024" cy="383455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26CE9ED-C6F4-2C38-2AAF-0B2A8516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120" y="1777298"/>
            <a:ext cx="945092" cy="75607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78059">
              <a:defRPr/>
            </a:pPr>
            <a:endParaRPr lang="en-US" sz="1488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45" name="Прямоугольник 3">
            <a:extLst>
              <a:ext uri="{FF2B5EF4-FFF2-40B4-BE49-F238E27FC236}">
                <a16:creationId xmlns:a16="http://schemas.microsoft.com/office/drawing/2014/main" id="{8289A2A2-1212-BDEA-08C1-F26CB2C6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551" y="3654355"/>
            <a:ext cx="252024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6" name="Прямоугольник: скругленные углы 4">
            <a:extLst>
              <a:ext uri="{FF2B5EF4-FFF2-40B4-BE49-F238E27FC236}">
                <a16:creationId xmlns:a16="http://schemas.microsoft.com/office/drawing/2014/main" id="{16FF402A-6345-ADC6-03EE-92483413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551" y="3654355"/>
            <a:ext cx="189018" cy="3368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7" name="Овал 7">
            <a:extLst>
              <a:ext uri="{FF2B5EF4-FFF2-40B4-BE49-F238E27FC236}">
                <a16:creationId xmlns:a16="http://schemas.microsoft.com/office/drawing/2014/main" id="{9C02B812-7329-9160-8594-86DA70927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563" y="3654354"/>
            <a:ext cx="189018" cy="4518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8" name="Прямоугольник: скругленные углы 8">
            <a:extLst>
              <a:ext uri="{FF2B5EF4-FFF2-40B4-BE49-F238E27FC236}">
                <a16:creationId xmlns:a16="http://schemas.microsoft.com/office/drawing/2014/main" id="{F24319BB-323D-C6C5-D5E1-60470FB1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982" y="1953190"/>
            <a:ext cx="252024" cy="3430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49" name="Овал 9">
            <a:extLst>
              <a:ext uri="{FF2B5EF4-FFF2-40B4-BE49-F238E27FC236}">
                <a16:creationId xmlns:a16="http://schemas.microsoft.com/office/drawing/2014/main" id="{AA706CE5-89CD-7419-B195-2607E9EF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006" y="1575153"/>
            <a:ext cx="315031" cy="4518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50" name="Прямоугольник: скругленные углы 10">
            <a:extLst>
              <a:ext uri="{FF2B5EF4-FFF2-40B4-BE49-F238E27FC236}">
                <a16:creationId xmlns:a16="http://schemas.microsoft.com/office/drawing/2014/main" id="{209B2139-33D4-2713-F043-F61558C1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982" y="1512147"/>
            <a:ext cx="378037" cy="355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51" name="Прямоугольник 12">
            <a:extLst>
              <a:ext uri="{FF2B5EF4-FFF2-40B4-BE49-F238E27FC236}">
                <a16:creationId xmlns:a16="http://schemas.microsoft.com/office/drawing/2014/main" id="{454A113D-9C57-24AD-F744-8743E142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019" y="1260122"/>
            <a:ext cx="756073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sp>
        <p:nvSpPr>
          <p:cNvPr id="44052" name="Прямоугольник 13">
            <a:extLst>
              <a:ext uri="{FF2B5EF4-FFF2-40B4-BE49-F238E27FC236}">
                <a16:creationId xmlns:a16="http://schemas.microsoft.com/office/drawing/2014/main" id="{C1C4D1F5-142E-09F3-0588-6E01D017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563" y="3654355"/>
            <a:ext cx="189018" cy="3213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1488" b="1">
              <a:solidFill>
                <a:srgbClr val="000000"/>
              </a:solidFill>
            </a:endParaRPr>
          </a:p>
        </p:txBody>
      </p:sp>
      <p:grpSp>
        <p:nvGrpSpPr>
          <p:cNvPr id="44053" name="Group 46">
            <a:extLst>
              <a:ext uri="{FF2B5EF4-FFF2-40B4-BE49-F238E27FC236}">
                <a16:creationId xmlns:a16="http://schemas.microsoft.com/office/drawing/2014/main" id="{631EBBD4-2155-427E-8B08-954980FA14E9}"/>
              </a:ext>
            </a:extLst>
          </p:cNvPr>
          <p:cNvGrpSpPr>
            <a:grpSpLocks/>
          </p:cNvGrpSpPr>
          <p:nvPr/>
        </p:nvGrpSpPr>
        <p:grpSpPr bwMode="auto">
          <a:xfrm>
            <a:off x="173746" y="664312"/>
            <a:ext cx="2551748" cy="1890183"/>
            <a:chOff x="576" y="576"/>
            <a:chExt cx="1488" cy="1200"/>
          </a:xfrm>
        </p:grpSpPr>
        <p:sp>
          <p:nvSpPr>
            <p:cNvPr id="44067" name="Oval 47">
              <a:extLst>
                <a:ext uri="{FF2B5EF4-FFF2-40B4-BE49-F238E27FC236}">
                  <a16:creationId xmlns:a16="http://schemas.microsoft.com/office/drawing/2014/main" id="{02D86D9E-E3E7-830A-C0C0-8D52F9E3A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152"/>
              <a:ext cx="624" cy="624"/>
            </a:xfrm>
            <a:prstGeom prst="ellipse">
              <a:avLst/>
            </a:prstGeom>
            <a:solidFill>
              <a:schemeClr val="accent1">
                <a:alpha val="4313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 i="1">
                <a:solidFill>
                  <a:srgbClr val="000000"/>
                </a:solidFill>
              </a:endParaRPr>
            </a:p>
          </p:txBody>
        </p:sp>
        <p:sp>
          <p:nvSpPr>
            <p:cNvPr id="44068" name="Oval 48">
              <a:extLst>
                <a:ext uri="{FF2B5EF4-FFF2-40B4-BE49-F238E27FC236}">
                  <a16:creationId xmlns:a16="http://schemas.microsoft.com/office/drawing/2014/main" id="{8505C052-90AC-CF02-0FA8-62858686A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912"/>
              <a:ext cx="624" cy="624"/>
            </a:xfrm>
            <a:prstGeom prst="ellipse">
              <a:avLst/>
            </a:prstGeom>
            <a:solidFill>
              <a:schemeClr val="accent1">
                <a:alpha val="4313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 i="1">
                <a:solidFill>
                  <a:srgbClr val="000000"/>
                </a:solidFill>
              </a:endParaRPr>
            </a:p>
          </p:txBody>
        </p:sp>
        <p:sp>
          <p:nvSpPr>
            <p:cNvPr id="44069" name="Line 49">
              <a:extLst>
                <a:ext uri="{FF2B5EF4-FFF2-40B4-BE49-F238E27FC236}">
                  <a16:creationId xmlns:a16="http://schemas.microsoft.com/office/drawing/2014/main" id="{799DD1C1-FBD4-133D-60D7-DAC4DFAA0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200"/>
              <a:ext cx="336" cy="288"/>
            </a:xfrm>
            <a:prstGeom prst="line">
              <a:avLst/>
            </a:prstGeom>
            <a:noFill/>
            <a:ln w="19050">
              <a:solidFill>
                <a:srgbClr val="3366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0" name="Line 50">
              <a:extLst>
                <a:ext uri="{FF2B5EF4-FFF2-40B4-BE49-F238E27FC236}">
                  <a16:creationId xmlns:a16="http://schemas.microsoft.com/office/drawing/2014/main" id="{065407B4-863C-4857-7766-7D5819D88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5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1" name="Line 51">
              <a:extLst>
                <a:ext uri="{FF2B5EF4-FFF2-40B4-BE49-F238E27FC236}">
                  <a16:creationId xmlns:a16="http://schemas.microsoft.com/office/drawing/2014/main" id="{41E12EE6-C1DF-C591-E127-CF2BAA33D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68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2" name="Text Box 52">
              <a:extLst>
                <a:ext uri="{FF2B5EF4-FFF2-40B4-BE49-F238E27FC236}">
                  <a16:creationId xmlns:a16="http://schemas.microsoft.com/office/drawing/2014/main" id="{A5600065-65D1-00DF-A50D-E225CA4F7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440"/>
              <a:ext cx="19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ru-RU" sz="1488" i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44073" name="Text Box 53">
              <a:extLst>
                <a:ext uri="{FF2B5EF4-FFF2-40B4-BE49-F238E27FC236}">
                  <a16:creationId xmlns:a16="http://schemas.microsoft.com/office/drawing/2014/main" id="{D14A7976-90FA-CEDD-A794-10D216C73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590"/>
              <a:ext cx="19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ru-RU" sz="1488" i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44074" name="Line 54">
              <a:extLst>
                <a:ext uri="{FF2B5EF4-FFF2-40B4-BE49-F238E27FC236}">
                  <a16:creationId xmlns:a16="http://schemas.microsoft.com/office/drawing/2014/main" id="{711228B1-8E97-7FA4-F37E-FFD0BEFAB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816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5" name="Arc 55">
              <a:extLst>
                <a:ext uri="{FF2B5EF4-FFF2-40B4-BE49-F238E27FC236}">
                  <a16:creationId xmlns:a16="http://schemas.microsoft.com/office/drawing/2014/main" id="{BB169D97-323B-6DFF-41E5-614C4F17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926"/>
              <a:ext cx="192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6" name="Text Box 56">
              <a:extLst>
                <a:ext uri="{FF2B5EF4-FFF2-40B4-BE49-F238E27FC236}">
                  <a16:creationId xmlns:a16="http://schemas.microsoft.com/office/drawing/2014/main" id="{D8013D8A-BD6E-3BED-3F53-A13B73B9E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926"/>
              <a:ext cx="3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l-GR" altLang="ru-RU" sz="1488" b="1" i="1">
                  <a:solidFill>
                    <a:srgbClr val="FF0000"/>
                  </a:solidFill>
                  <a:cs typeface="Arial" panose="020B0604020202020204" pitchFamily="34" charset="0"/>
                </a:rPr>
                <a:t>ψ</a:t>
              </a:r>
              <a:r>
                <a:rPr lang="en-US" altLang="ru-RU" sz="1323" b="1" i="1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RP</a:t>
              </a:r>
              <a:endParaRPr lang="el-GR" altLang="ru-RU" sz="1323" b="1" i="1" baseline="-250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077" name="Line 57">
              <a:extLst>
                <a:ext uri="{FF2B5EF4-FFF2-40B4-BE49-F238E27FC236}">
                  <a16:creationId xmlns:a16="http://schemas.microsoft.com/office/drawing/2014/main" id="{4C6203D0-FF36-B333-5322-9A976E4D4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720"/>
              <a:ext cx="240" cy="624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8" name="Arc 58">
              <a:extLst>
                <a:ext uri="{FF2B5EF4-FFF2-40B4-BE49-F238E27FC236}">
                  <a16:creationId xmlns:a16="http://schemas.microsoft.com/office/drawing/2014/main" id="{46410A6C-4050-581E-5284-BDD3C18E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816"/>
              <a:ext cx="240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79" name="Text Box 59">
              <a:extLst>
                <a:ext uri="{FF2B5EF4-FFF2-40B4-BE49-F238E27FC236}">
                  <a16:creationId xmlns:a16="http://schemas.microsoft.com/office/drawing/2014/main" id="{AA20BD6E-04B2-547C-4E63-1ADA11AF2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576"/>
              <a:ext cx="67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ru-RU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Ф</a:t>
              </a:r>
              <a:r>
                <a:rPr lang="en-US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=</a:t>
              </a:r>
              <a:r>
                <a:rPr lang="el-GR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φ</a:t>
              </a:r>
              <a:r>
                <a:rPr lang="en-US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-</a:t>
              </a:r>
              <a:r>
                <a:rPr lang="el-GR" altLang="ru-RU" sz="1488" i="1">
                  <a:solidFill>
                    <a:srgbClr val="3333FF"/>
                  </a:solidFill>
                  <a:cs typeface="Arial" panose="020B0604020202020204" pitchFamily="34" charset="0"/>
                </a:rPr>
                <a:t>Ψ</a:t>
              </a:r>
              <a:r>
                <a:rPr lang="en-US" altLang="ru-RU" sz="1488" i="1" baseline="-25000">
                  <a:solidFill>
                    <a:srgbClr val="3333FF"/>
                  </a:solidFill>
                  <a:cs typeface="Arial" panose="020B0604020202020204" pitchFamily="34" charset="0"/>
                </a:rPr>
                <a:t>RP</a:t>
              </a:r>
              <a:endParaRPr lang="el-GR" altLang="ru-RU" sz="1488" i="1" baseline="-25000">
                <a:solidFill>
                  <a:srgbClr val="3333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4054" name="TextBox 14">
            <a:extLst>
              <a:ext uri="{FF2B5EF4-FFF2-40B4-BE49-F238E27FC236}">
                <a16:creationId xmlns:a16="http://schemas.microsoft.com/office/drawing/2014/main" id="{833B56FC-9B81-860E-7879-B71F18026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049" y="1890184"/>
            <a:ext cx="6300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 b="1">
                <a:solidFill>
                  <a:srgbClr val="000000"/>
                </a:solidFill>
              </a:rPr>
              <a:t>b</a:t>
            </a:r>
            <a:endParaRPr lang="ru-RU" altLang="ru-RU" sz="1488" b="1">
              <a:solidFill>
                <a:srgbClr val="000000"/>
              </a:solidFill>
            </a:endParaRPr>
          </a:p>
        </p:txBody>
      </p:sp>
      <p:graphicFrame>
        <p:nvGraphicFramePr>
          <p:cNvPr id="44055" name="Object 4">
            <a:extLst>
              <a:ext uri="{FF2B5EF4-FFF2-40B4-BE49-F238E27FC236}">
                <a16:creationId xmlns:a16="http://schemas.microsoft.com/office/drawing/2014/main" id="{EAD82207-FFFD-D832-2BFB-64573B428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3764" y="3024294"/>
          <a:ext cx="7437346" cy="58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700" imgH="431800" progId="Equation.3">
                  <p:embed/>
                </p:oleObj>
              </mc:Choice>
              <mc:Fallback>
                <p:oleObj name="Equation" r:id="rId3" imgW="3949700" imgH="431800" progId="Equation.3">
                  <p:embed/>
                  <p:pic>
                    <p:nvPicPr>
                      <p:cNvPr id="44055" name="Object 4">
                        <a:extLst>
                          <a:ext uri="{FF2B5EF4-FFF2-40B4-BE49-F238E27FC236}">
                            <a16:creationId xmlns:a16="http://schemas.microsoft.com/office/drawing/2014/main" id="{EAD82207-FFFD-D832-2BFB-64573B428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764" y="3024294"/>
                        <a:ext cx="7437346" cy="580181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Rectangle 30">
            <a:extLst>
              <a:ext uri="{FF2B5EF4-FFF2-40B4-BE49-F238E27FC236}">
                <a16:creationId xmlns:a16="http://schemas.microsoft.com/office/drawing/2014/main" id="{2B7987B8-BA72-A779-FC98-434A9A57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654134"/>
            <a:ext cx="3780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000" i="1" dirty="0">
                <a:solidFill>
                  <a:srgbClr val="C00000"/>
                </a:solidFill>
              </a:rPr>
              <a:t>Sergei Voloshin, Y. Zhang, Z. Phys. C70,(1996), 665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A897A62-C83A-D30F-6912-26DEC3DE9A5F}"/>
              </a:ext>
            </a:extLst>
          </p:cNvPr>
          <p:cNvSpPr/>
          <p:nvPr/>
        </p:nvSpPr>
        <p:spPr>
          <a:xfrm>
            <a:off x="1827001" y="3591348"/>
            <a:ext cx="6634018" cy="19241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287" indent="-236287" defTabSz="756117">
              <a:buFont typeface="Wingdings" pitchFamily="2" charset="2"/>
              <a:buChar char="q"/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</a:rPr>
              <a:t>The  sinus terms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are skipped by symmetry arguments</a:t>
            </a:r>
          </a:p>
          <a:p>
            <a:pPr marL="236287" indent="-236287" defTabSz="756117">
              <a:buFont typeface="Wingdings" pitchFamily="2" charset="2"/>
              <a:buChar char="q"/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From the properties of Fourier’s series one has</a:t>
            </a:r>
          </a:p>
          <a:p>
            <a:pPr defTabSz="756117">
              <a:defRPr/>
            </a:pPr>
            <a:endParaRPr lang="it-IT" sz="1488" dirty="0">
              <a:solidFill>
                <a:srgbClr val="000000"/>
              </a:solidFill>
              <a:latin typeface="Verdana"/>
            </a:endParaRPr>
          </a:p>
          <a:p>
            <a:pPr defTabSz="756117">
              <a:defRPr/>
            </a:pPr>
            <a:endParaRPr lang="en-US" sz="1488" dirty="0">
              <a:solidFill>
                <a:srgbClr val="000000"/>
              </a:solidFill>
              <a:latin typeface="Verdana"/>
              <a:sym typeface="Symbol"/>
            </a:endParaRPr>
          </a:p>
          <a:p>
            <a:pPr marL="236287" indent="-236287" defTabSz="756117">
              <a:buFont typeface="Wingdings" pitchFamily="2" charset="2"/>
              <a:buChar char="q"/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Fourier coefficients </a:t>
            </a:r>
            <a:r>
              <a:rPr lang="en-US" altLang="ru-RU" sz="1488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ru-RU" sz="1488" b="1" baseline="-25000" dirty="0" err="1">
                <a:solidFill>
                  <a:srgbClr val="000000"/>
                </a:solidFill>
                <a:latin typeface="Cambria" panose="02040503050406030204" pitchFamily="18" charset="0"/>
              </a:rPr>
              <a:t>n</a:t>
            </a:r>
            <a:r>
              <a:rPr lang="en-US" sz="1488" b="1" dirty="0">
                <a:solidFill>
                  <a:srgbClr val="000000"/>
                </a:solidFill>
                <a:latin typeface="Cambria" panose="02040503050406030204" pitchFamily="18" charset="0"/>
                <a:sym typeface="Symbol"/>
              </a:rPr>
              <a:t> 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quantify anisotropic flow: </a:t>
            </a:r>
          </a:p>
          <a:p>
            <a:pPr defTabSz="756117">
              <a:defRPr/>
            </a:pP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v</a:t>
            </a:r>
            <a:r>
              <a:rPr lang="en-US" sz="1488" baseline="-25000" dirty="0">
                <a:solidFill>
                  <a:srgbClr val="000000"/>
                </a:solidFill>
                <a:latin typeface="Verdana"/>
                <a:sym typeface="Symbol"/>
              </a:rPr>
              <a:t>1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is </a:t>
            </a:r>
            <a:r>
              <a:rPr lang="en-US" sz="1488" dirty="0">
                <a:solidFill>
                  <a:srgbClr val="FFC000"/>
                </a:solidFill>
                <a:latin typeface="Verdana"/>
                <a:sym typeface="Symbol"/>
              </a:rPr>
              <a:t>directed flow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, v</a:t>
            </a:r>
            <a:r>
              <a:rPr lang="en-US" sz="1488" baseline="-25000" dirty="0">
                <a:solidFill>
                  <a:srgbClr val="000000"/>
                </a:solidFill>
                <a:latin typeface="Verdana"/>
                <a:sym typeface="Symbol"/>
              </a:rPr>
              <a:t>2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is </a:t>
            </a:r>
            <a:r>
              <a:rPr lang="en-US" sz="1488" dirty="0">
                <a:solidFill>
                  <a:srgbClr val="FF0000"/>
                </a:solidFill>
                <a:latin typeface="Verdana"/>
                <a:sym typeface="Symbol"/>
              </a:rPr>
              <a:t>elliptic flow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, v</a:t>
            </a:r>
            <a:r>
              <a:rPr lang="en-US" sz="1488" baseline="-25000" dirty="0">
                <a:solidFill>
                  <a:srgbClr val="000000"/>
                </a:solidFill>
                <a:latin typeface="Verdana"/>
                <a:sym typeface="Symbol"/>
              </a:rPr>
              <a:t>3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 is </a:t>
            </a:r>
            <a:r>
              <a:rPr lang="en-US" sz="1488" dirty="0">
                <a:solidFill>
                  <a:srgbClr val="008000"/>
                </a:solidFill>
                <a:latin typeface="Verdana"/>
                <a:sym typeface="Symbol"/>
              </a:rPr>
              <a:t>triangular flow</a:t>
            </a:r>
            <a:r>
              <a:rPr lang="en-US" sz="1488" dirty="0">
                <a:solidFill>
                  <a:srgbClr val="000000"/>
                </a:solidFill>
                <a:latin typeface="Verdana"/>
                <a:sym typeface="Symbol"/>
              </a:rPr>
              <a:t>, etc. </a:t>
            </a:r>
          </a:p>
          <a:p>
            <a:pPr marL="236287" indent="-236287" defTabSz="756117">
              <a:buFont typeface="Wingdings" pitchFamily="2" charset="2"/>
              <a:buChar char="q"/>
              <a:defRPr/>
            </a:pPr>
            <a:endParaRPr lang="en-US" sz="1488" dirty="0">
              <a:solidFill>
                <a:srgbClr val="000000"/>
              </a:solidFill>
              <a:latin typeface="Verdana"/>
              <a:sym typeface="Symbol"/>
            </a:endParaRPr>
          </a:p>
          <a:p>
            <a:pPr defTabSz="756117">
              <a:defRPr/>
            </a:pPr>
            <a:endParaRPr lang="it-IT" sz="1488" dirty="0">
              <a:solidFill>
                <a:srgbClr val="000000"/>
              </a:solidFill>
              <a:latin typeface="Verdana"/>
            </a:endParaRPr>
          </a:p>
        </p:txBody>
      </p:sp>
      <p:graphicFrame>
        <p:nvGraphicFramePr>
          <p:cNvPr id="44064" name="Object 5">
            <a:extLst>
              <a:ext uri="{FF2B5EF4-FFF2-40B4-BE49-F238E27FC236}">
                <a16:creationId xmlns:a16="http://schemas.microsoft.com/office/drawing/2014/main" id="{941E8C69-6E41-555E-1E30-7E22FFA82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010" y="4095398"/>
          <a:ext cx="3376077" cy="39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5616" imgH="253890" progId="Equation.3">
                  <p:embed/>
                </p:oleObj>
              </mc:Choice>
              <mc:Fallback>
                <p:oleObj name="Equation" r:id="rId5" imgW="1345616" imgH="253890" progId="Equation.3">
                  <p:embed/>
                  <p:pic>
                    <p:nvPicPr>
                      <p:cNvPr id="44064" name="Object 5">
                        <a:extLst>
                          <a:ext uri="{FF2B5EF4-FFF2-40B4-BE49-F238E27FC236}">
                            <a16:creationId xmlns:a16="http://schemas.microsoft.com/office/drawing/2014/main" id="{941E8C69-6E41-555E-1E30-7E22FFA82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010" y="4095398"/>
                        <a:ext cx="3376077" cy="392476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Прямоугольник 22">
            <a:extLst>
              <a:ext uri="{FF2B5EF4-FFF2-40B4-BE49-F238E27FC236}">
                <a16:creationId xmlns:a16="http://schemas.microsoft.com/office/drawing/2014/main" id="{ED8110CC-C938-BC5B-23B6-E4E13CA9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129" y="2415235"/>
            <a:ext cx="3780367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992">
              <a:solidFill>
                <a:srgbClr val="000000"/>
              </a:solidFill>
            </a:endParaRPr>
          </a:p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992">
              <a:solidFill>
                <a:srgbClr val="000000"/>
              </a:solidFill>
            </a:endParaRPr>
          </a:p>
        </p:txBody>
      </p:sp>
      <p:sp>
        <p:nvSpPr>
          <p:cNvPr id="44066" name="Прямоугольник 37">
            <a:extLst>
              <a:ext uri="{FF2B5EF4-FFF2-40B4-BE49-F238E27FC236}">
                <a16:creationId xmlns:a16="http://schemas.microsoft.com/office/drawing/2014/main" id="{73C4165F-EE7A-C1A1-B50C-E7BD12F7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382" y="5117935"/>
            <a:ext cx="751085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 b="1">
                <a:solidFill>
                  <a:srgbClr val="000000"/>
                </a:solidFill>
              </a:rPr>
              <a:t>Term “flow” does not mean necessarily “hydro” flow – used only to emphasize the collective behavior of particles in event or multiparticle azimuthal correlation  </a:t>
            </a:r>
            <a:endParaRPr lang="ru-RU" altLang="ru-RU" sz="1488" b="1">
              <a:solidFill>
                <a:srgbClr val="0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3301D5-C841-D336-450D-11E7B6A03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989" y="615673"/>
            <a:ext cx="2904367" cy="2163645"/>
          </a:xfrm>
          <a:prstGeom prst="rect">
            <a:avLst/>
          </a:prstGeom>
        </p:spPr>
      </p:pic>
      <p:pic>
        <p:nvPicPr>
          <p:cNvPr id="11" name="Picture 45" descr="squeeze">
            <a:extLst>
              <a:ext uri="{FF2B5EF4-FFF2-40B4-BE49-F238E27FC236}">
                <a16:creationId xmlns:a16="http://schemas.microsoft.com/office/drawing/2014/main" id="{48A8E02B-D829-056D-CC94-C59B4182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33" y="633751"/>
            <a:ext cx="3394454" cy="22734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259946" y="1"/>
            <a:ext cx="7560733" cy="524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/>
          <p:cNvCxnSpPr/>
          <p:nvPr/>
        </p:nvCxnSpPr>
        <p:spPr>
          <a:xfrm flipV="1">
            <a:off x="2759352" y="140465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ustomShape 1"/>
          <p:cNvSpPr/>
          <p:nvPr/>
        </p:nvSpPr>
        <p:spPr>
          <a:xfrm>
            <a:off x="2272848" y="94514"/>
            <a:ext cx="6074376" cy="314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1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RHIC BES programs</a:t>
            </a: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985329" y="4511004"/>
            <a:ext cx="8016012" cy="9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very impressive and successful program with many collected datasets, already available and expected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Limitations: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Au+Au collisions only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Among the fixed-target runs, only the 3 GeV data have full mid-rapidity coverage for protons (|y| &lt; 0.5),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6404EA-51B5-5C87-2114-77EE1B9F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r="1149" b="19773"/>
          <a:stretch/>
        </p:blipFill>
        <p:spPr>
          <a:xfrm>
            <a:off x="1837765" y="997911"/>
            <a:ext cx="5690728" cy="351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3238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992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Data taking by STAR at RHIC: 3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ru-RU" sz="132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kumimoji="0" lang="en-US" altLang="ru-RU" sz="132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 200 GeV (750 &lt; 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altLang="ru-RU" sz="1323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&lt; 25 MeV)</a:t>
                </a:r>
              </a:p>
            </p:txBody>
          </p:sp>
        </mc:Choice>
        <mc:Fallback xmlns="">
          <p:sp>
            <p:nvSpPr>
              <p:cNvPr id="1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blipFill>
                <a:blip r:embed="rId3"/>
                <a:stretch>
                  <a:fillRect l="-82" t="-8163" b="-18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7628966" y="1439660"/>
            <a:ext cx="2244938" cy="2110364"/>
            <a:chOff x="5865515" y="4605817"/>
            <a:chExt cx="2547553" cy="21994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3"/>
            <a:stretch/>
          </p:blipFill>
          <p:spPr>
            <a:xfrm>
              <a:off x="5865515" y="4861098"/>
              <a:ext cx="2547553" cy="19442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236799" y="4605817"/>
              <a:ext cx="1857646" cy="357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Au+Au @ 3.9 </a:t>
              </a:r>
              <a:r>
                <a:rPr kumimoji="0" lang="ru-RU" sz="132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GeV</a:t>
              </a:r>
              <a:endParaRPr kumimoji="0" lang="ru-RU" sz="13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9537-4E05-42C7-A36C-0ECFBB01F1C2}" type="slidenum">
              <a:rPr kumimoji="0" lang="ru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9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31694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43C9846A-1600-8AB1-89D5-CD4C5EBEE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448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Anisotropic Flow </a:t>
            </a:r>
            <a:r>
              <a:rPr kumimoji="0" 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at N</a:t>
            </a:r>
            <a:r>
              <a:rPr kumimoji="0" 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uclotron</a:t>
            </a:r>
            <a:r>
              <a:rPr kumimoji="0" 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-NICA energies</a:t>
            </a:r>
            <a:r>
              <a:rPr kumimoji="0" lang="en-US" sz="2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315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DEDC8B35-F600-2E72-2051-37414ABC4F2F}"/>
              </a:ext>
            </a:extLst>
          </p:cNvPr>
          <p:cNvSpPr/>
          <p:nvPr/>
        </p:nvSpPr>
        <p:spPr>
          <a:xfrm>
            <a:off x="1259946" y="95822"/>
            <a:ext cx="7560733" cy="3150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756" name="Номер слайда 10">
            <a:extLst>
              <a:ext uri="{FF2B5EF4-FFF2-40B4-BE49-F238E27FC236}">
                <a16:creationId xmlns:a16="http://schemas.microsoft.com/office/drawing/2014/main" id="{0D7D95B9-1551-D667-931E-2F667C0AF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255" y="5229477"/>
            <a:ext cx="366223" cy="171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1CCC3-CF5A-424B-93E4-13E700D76C50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ru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B4AB0-884B-C181-640B-38537CE9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" y="1139353"/>
            <a:ext cx="3927733" cy="26628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18D4A-1E58-B22E-B7D6-181714032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2" y="506675"/>
            <a:ext cx="5793313" cy="2932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FE6BF4-03A8-DC2B-28BD-75F6DF44D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3" y="3497474"/>
            <a:ext cx="4704762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FA19798A-3E15-4D31-B219-A63E3636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031"/>
            <a:ext cx="9762566" cy="62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1226800" algn="l"/>
                <a:tab pos="11676063" algn="l"/>
                <a:tab pos="12125325" algn="l"/>
              </a:tabLst>
              <a:defRPr/>
            </a:pPr>
            <a:r>
              <a:rPr kumimoji="0" lang="en-US" altLang="ru-RU" sz="264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Summary and outlook </a:t>
            </a:r>
          </a:p>
        </p:txBody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D97EAB26-2B06-4BD5-8554-B9666EBA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514" y="5255360"/>
            <a:ext cx="2262596" cy="29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404" tIns="38690" rIns="74404" bIns="3869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</a:tabLst>
              <a:defRPr/>
            </a:pPr>
            <a:fld id="{2EAE7382-B2F1-4285-BBD1-BCD2CD03D275}" type="slidenum">
              <a:rPr kumimoji="0" lang="ru-RU" altLang="ru-RU" sz="16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DejaVu Sans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2913" algn="l"/>
                  <a:tab pos="892175" algn="l"/>
                  <a:tab pos="1341438" algn="l"/>
                  <a:tab pos="1790700" algn="l"/>
                  <a:tab pos="2239963" algn="l"/>
                  <a:tab pos="2689225" algn="l"/>
                  <a:tab pos="3138488" algn="l"/>
                  <a:tab pos="3587750" algn="l"/>
                  <a:tab pos="4037013" algn="l"/>
                  <a:tab pos="4486275" algn="l"/>
                  <a:tab pos="4935538" algn="l"/>
                  <a:tab pos="5384800" algn="l"/>
                  <a:tab pos="5834063" algn="l"/>
                  <a:tab pos="6283325" algn="l"/>
                  <a:tab pos="6732588" algn="l"/>
                  <a:tab pos="7181850" algn="l"/>
                  <a:tab pos="7631113" algn="l"/>
                  <a:tab pos="8080375" algn="l"/>
                  <a:tab pos="8529638" algn="l"/>
                  <a:tab pos="8978900" algn="l"/>
                  <a:tab pos="8980488" algn="l"/>
                  <a:tab pos="9429750" algn="l"/>
                  <a:tab pos="9879013" algn="l"/>
                  <a:tab pos="10328275" algn="l"/>
                  <a:tab pos="10777538" algn="l"/>
                </a:tabLst>
                <a:defRPr/>
              </a:pPr>
              <a:t>22</a:t>
            </a:fld>
            <a:endParaRPr kumimoji="0" lang="ru-RU" altLang="ru-RU" sz="165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F1F985CE-2C28-4F31-A5BF-EA2D2A9C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09" y="532682"/>
            <a:ext cx="8920455" cy="4443822"/>
          </a:xfrm>
          <a:prstGeom prst="rect">
            <a:avLst/>
          </a:prstGeom>
          <a:noFill/>
          <a:ln>
            <a:noFill/>
          </a:ln>
          <a:effectLst/>
        </p:spPr>
        <p:txBody>
          <a:bodyPr lIns="74404" tIns="37202" rIns="74404" bIns="37202"/>
          <a:lstStyle>
            <a:lvl1pPr marL="21590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 marL="431800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Measurements of anisotropic flow, flow fluctuations, correlations</a:t>
            </a: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flow of different harmonics are sensitive to many details of the initial conditions</a:t>
            </a: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the system evolution.  It may provides access to the transport properties of the medium: EOS, sound speed  viscosity, etc.</a:t>
            </a:r>
            <a:endParaRPr lang="en-US" altLang="ru-RU" sz="132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ru-RU" sz="1323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ru-RU" sz="132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 NICA energies shows strong energy dependence: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√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ru-RU" sz="1323" b="0" i="0" u="none" strike="noStrike" kern="1200" cap="none" spc="0" normalizeH="0" baseline="-33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=4.5 GeV v</a:t>
            </a:r>
            <a:r>
              <a:rPr kumimoji="0" lang="en-US" altLang="ru-RU" sz="1323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UrQMD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SMASH are in a good agreement with the experimental data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√s</a:t>
            </a:r>
            <a:r>
              <a:rPr kumimoji="0" lang="en-US" altLang="ru-RU" sz="1323" b="0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≥7.7 GeV 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UrQMD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SMASH underestimate v</a:t>
            </a:r>
            <a:r>
              <a:rPr kumimoji="0" lang="en-US" altLang="ru-RU" sz="1323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need hybrid models with QGP phase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Detailed  JAM model calculations for differential measurements of 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ru-RU" sz="1323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at √</a:t>
            </a:r>
            <a:r>
              <a:rPr kumimoji="0" lang="en-US" altLang="ru-RU" sz="132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ru-RU" sz="1323" b="0" i="0" u="none" strike="noStrike" kern="1200" cap="none" spc="0" normalizeH="0" baseline="-33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2.4-4.5 GeV</a:t>
            </a: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lang="en-US" altLang="ru-RU" sz="132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714" marR="0" lvl="1" indent="-236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 typeface="Wingdings" panose="05000000000000000000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US" alt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multi-differential high-statistics data from STAR/HADES/BM@N/MPD should enable a direct extraction of the EOS parameters at high baryon density  via a Bayesian fit of the models to the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BM@N/NICA energies are very interesting: transition between hadronic and partonic matter?</a:t>
            </a:r>
          </a:p>
          <a:p>
            <a:pPr marL="178484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kumimoji="0" lang="en-US" altLang="ru-RU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48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1"/>
          <p:cNvSpPr txBox="1"/>
          <p:nvPr/>
        </p:nvSpPr>
        <p:spPr>
          <a:xfrm>
            <a:off x="792000" y="1997640"/>
            <a:ext cx="8568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Noto Sans"/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93442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AFD28-9407-EDE5-D4BE-C2FBD6F2E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" y="331694"/>
            <a:ext cx="8600000" cy="4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259946" y="1"/>
            <a:ext cx="7560733" cy="524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/>
          <p:cNvCxnSpPr/>
          <p:nvPr/>
        </p:nvCxnSpPr>
        <p:spPr>
          <a:xfrm flipV="1">
            <a:off x="2759352" y="140465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ustomShape 1"/>
          <p:cNvSpPr/>
          <p:nvPr/>
        </p:nvSpPr>
        <p:spPr>
          <a:xfrm>
            <a:off x="2272848" y="94514"/>
            <a:ext cx="6074376" cy="314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11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RHIC BES programs</a:t>
            </a:r>
            <a:endParaRPr kumimoji="0" lang="en-US" sz="2811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985329" y="4511004"/>
            <a:ext cx="8016012" cy="9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very impressive and successful program with many collected datasets, already available and expected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Limitations: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Au+Au collisions only</a:t>
            </a:r>
          </a:p>
          <a:p>
            <a:pPr marL="565600" marR="0" lvl="1" indent="-323850" algn="l" defTabSz="914400" rtl="0" eaLnBrk="1" fontAlgn="auto" latinLnBrk="0" hangingPunct="1">
              <a:lnSpc>
                <a:spcPct val="100000"/>
              </a:lnSpc>
              <a:spcBef>
                <a:spcPts val="24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Among the fixed-target runs, only the 3 GeV data have full mid-rapidity coverage for protons (|y| &lt; 0.5),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6404EA-51B5-5C87-2114-77EE1B9F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r="1149" b="19773"/>
          <a:stretch/>
        </p:blipFill>
        <p:spPr>
          <a:xfrm>
            <a:off x="1837765" y="997911"/>
            <a:ext cx="5690728" cy="351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3238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992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Data taking by STAR at RHIC: 3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ru-RU" sz="1323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ru-RU" sz="1323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kumimoji="0" lang="en-US" altLang="ru-RU" sz="132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&lt; 200 GeV (750 &lt; 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altLang="ru-RU" sz="1323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kumimoji="0" lang="en-US" altLang="ru-RU" sz="132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&lt; 25 MeV)</a:t>
                </a:r>
              </a:p>
            </p:txBody>
          </p:sp>
        </mc:Choice>
        <mc:Fallback xmlns="">
          <p:sp>
            <p:nvSpPr>
              <p:cNvPr id="1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296" y="631303"/>
                <a:ext cx="7408079" cy="301493"/>
              </a:xfrm>
              <a:prstGeom prst="rect">
                <a:avLst/>
              </a:prstGeom>
              <a:blipFill>
                <a:blip r:embed="rId3"/>
                <a:stretch>
                  <a:fillRect l="-82" t="-8163" b="-183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7628966" y="1439660"/>
            <a:ext cx="2244938" cy="2110364"/>
            <a:chOff x="5865515" y="4605817"/>
            <a:chExt cx="2547553" cy="21994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3"/>
            <a:stretch/>
          </p:blipFill>
          <p:spPr>
            <a:xfrm>
              <a:off x="5865515" y="4861098"/>
              <a:ext cx="2547553" cy="19442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236799" y="4605817"/>
              <a:ext cx="1857646" cy="357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Au+Au @ 3.9 </a:t>
              </a:r>
              <a:r>
                <a:rPr kumimoji="0" lang="ru-RU" sz="132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GeV</a:t>
              </a:r>
              <a:endParaRPr kumimoji="0" lang="ru-RU" sz="132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9537-4E05-42C7-A36C-0ECFBB01F1C2}" type="slidenum">
              <a:rPr kumimoji="0" lang="ru-RU" sz="9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9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013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squee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5" y="4264678"/>
            <a:ext cx="1429402" cy="102512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80" y="691830"/>
            <a:ext cx="3672603" cy="351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33" y="691831"/>
            <a:ext cx="3660790" cy="351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330907" y="5262377"/>
            <a:ext cx="3376245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7560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dN/d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F 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sym typeface="Symbol" pitchFamily="18" charset="2"/>
              </a:rPr>
              <a:t> (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1 + 2v</a:t>
            </a:r>
            <a:r>
              <a:rPr kumimoji="0" lang="en-GB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1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sym typeface="Symbol" pitchFamily="18" charset="2"/>
              </a:rPr>
              <a:t> 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cos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F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  +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 2v</a:t>
            </a:r>
            <a:r>
              <a:rPr kumimoji="0" lang="en-GB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2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sym typeface="Symbol" pitchFamily="18" charset="2"/>
              </a:rPr>
              <a:t> cos2</a:t>
            </a:r>
            <a:r>
              <a:rPr kumimoji="0" lang="en-GB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</a:rPr>
              <a:t>F)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420400" y="384825"/>
            <a:ext cx="5626605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P. </a:t>
            </a:r>
            <a:r>
              <a:rPr kumimoji="0" lang="en-US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Danielewicz</a:t>
            </a:r>
            <a:r>
              <a:rPr kumimoji="0" lang="en-US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, R. Lacey, W.G. Lynch, 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Science 298 (2002) 1592 </a:t>
            </a:r>
            <a:endParaRPr kumimoji="0" lang="en-US" altLang="en-US" sz="14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pic>
        <p:nvPicPr>
          <p:cNvPr id="162825" name="Picture 9" descr="two_collective_phenom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6653" r="13220" b="31503"/>
          <a:stretch>
            <a:fillRect/>
          </a:stretch>
        </p:blipFill>
        <p:spPr bwMode="auto">
          <a:xfrm>
            <a:off x="2956487" y="4800210"/>
            <a:ext cx="1905868" cy="7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774811" y="-11715"/>
            <a:ext cx="8175088" cy="4485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Nuclear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incompressibility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from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collective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proton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  <a:r>
              <a:rPr kumimoji="0" lang="de-DE" altLang="en-US" sz="2315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flow</a:t>
            </a:r>
            <a:r>
              <a:rPr kumimoji="0" lang="de-DE" altLang="en-US" sz="231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</a:rPr>
              <a:t> 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1229889" y="4377559"/>
            <a:ext cx="2483372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Transverse in-plane </a:t>
            </a:r>
            <a:r>
              <a:rPr kumimoji="0" lang="de-DE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flow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: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159388" y="4323722"/>
            <a:ext cx="1359668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Elliptic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</a:t>
            </a:r>
            <a:r>
              <a:rPr kumimoji="0" lang="de-DE" altLang="en-US" sz="148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flow</a:t>
            </a:r>
            <a:r>
              <a:rPr kumimoji="0" lang="de-DE" altLang="en-US" sz="14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: 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289428" y="4800210"/>
            <a:ext cx="1994457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 = d(p</a:t>
            </a:r>
            <a:r>
              <a:rPr kumimoji="0" lang="de-DE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x</a:t>
            </a:r>
            <a:r>
              <a:rPr kumimoji="0" lang="de-DE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/A)/d(y/y</a:t>
            </a:r>
            <a:r>
              <a:rPr kumimoji="0" lang="de-DE" altLang="en-US" sz="1488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cm</a:t>
            </a:r>
            <a:r>
              <a:rPr kumimoji="0" lang="de-DE" altLang="en-US" sz="14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12" y="4349810"/>
            <a:ext cx="1198769" cy="8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0416" y="2297889"/>
            <a:ext cx="927242" cy="32130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8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 EOS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737711" y="3039112"/>
            <a:ext cx="993221" cy="321306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88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EOS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6A5C3-C814-CD2B-5F65-CD820F403536}"/>
              </a:ext>
            </a:extLst>
          </p:cNvPr>
          <p:cNvSpPr txBox="1">
            <a:spLocks/>
          </p:cNvSpPr>
          <p:nvPr/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R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2646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4345" indent="-236287" algn="l" defTabSz="914400" rtl="0" eaLnBrk="1" latinLnBrk="0" hangingPunct="1">
              <a:spcBef>
                <a:spcPct val="20000"/>
              </a:spcBef>
              <a:buChar char="–"/>
              <a:defRPr sz="23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45147" indent="-189029" algn="l" defTabSz="914400" rtl="0" eaLnBrk="1" latinLnBrk="0" hangingPunct="1">
              <a:spcBef>
                <a:spcPct val="20000"/>
              </a:spcBef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205" indent="-189029" algn="l" defTabSz="914400" rtl="0" eaLnBrk="1" latinLnBrk="0" hangingPunct="1">
              <a:spcBef>
                <a:spcPct val="20000"/>
              </a:spcBef>
              <a:buChar char="–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01264" indent="-189029" algn="l" defTabSz="914400" rtl="0" eaLnBrk="1" latinLnBrk="0" hangingPunct="1">
              <a:spcBef>
                <a:spcPct val="20000"/>
              </a:spcBef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79323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457381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835440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213499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03809-C623-4436-8659-F0306E818DDE}" type="slidenum">
              <a:rPr kumimoji="0" lang="en-US" altLang="en-US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3C157F93-93E8-0F43-9A09-503629272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448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5611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ru-RU" sz="2315" b="1" dirty="0">
                <a:solidFill>
                  <a:srgbClr val="333399"/>
                </a:solidFill>
                <a:latin typeface="Times New Roman" panose="02020603050405020304" pitchFamily="18" charset="0"/>
              </a:rPr>
              <a:t>Flow at AGS: Constraints for the Hadronic EOS</a:t>
            </a:r>
            <a:endParaRPr lang="ru-RU" altLang="ru-RU" sz="2315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ED9D9AC5-8E4D-A8C5-C175-2E435BF8114F}"/>
              </a:ext>
            </a:extLst>
          </p:cNvPr>
          <p:cNvSpPr/>
          <p:nvPr/>
        </p:nvSpPr>
        <p:spPr>
          <a:xfrm>
            <a:off x="1259946" y="95822"/>
            <a:ext cx="7560733" cy="3150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defTabSz="7561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Номер слайда 10">
            <a:extLst>
              <a:ext uri="{FF2B5EF4-FFF2-40B4-BE49-F238E27FC236}">
                <a16:creationId xmlns:a16="http://schemas.microsoft.com/office/drawing/2014/main" id="{6562E7C4-C16A-5D76-8DC9-B8D6E01D1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4647" y="5461843"/>
            <a:ext cx="366223" cy="171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4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4345" indent="-236287">
              <a:spcBef>
                <a:spcPct val="20000"/>
              </a:spcBef>
              <a:buChar char="–"/>
              <a:defRPr sz="23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5147" indent="-189029">
              <a:spcBef>
                <a:spcPct val="20000"/>
              </a:spcBef>
              <a:buChar char="•"/>
              <a:defRPr sz="198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23205" indent="-189029">
              <a:spcBef>
                <a:spcPct val="20000"/>
              </a:spcBef>
              <a:buChar char="–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1264" indent="-189029">
              <a:spcBef>
                <a:spcPct val="20000"/>
              </a:spcBef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9323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381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5440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3499" indent="-18902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5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C5B47224-0CFA-401A-BD4D-A69C14CCB332}" type="slidenum">
              <a:rPr lang="en-US" altLang="ru-RU" sz="1158">
                <a:solidFill>
                  <a:srgbClr val="000000"/>
                </a:solidFill>
              </a:rPr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altLang="ru-RU" sz="1158">
              <a:solidFill>
                <a:srgbClr val="000000"/>
              </a:solidFill>
            </a:endParaRPr>
          </a:p>
        </p:txBody>
      </p:sp>
      <p:pic>
        <p:nvPicPr>
          <p:cNvPr id="56325" name="Рисунок 3">
            <a:extLst>
              <a:ext uri="{FF2B5EF4-FFF2-40B4-BE49-F238E27FC236}">
                <a16:creationId xmlns:a16="http://schemas.microsoft.com/office/drawing/2014/main" id="{4DD16BAC-4F66-7504-C3F1-C77EB474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58" y="865022"/>
            <a:ext cx="3528342" cy="35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11">
            <a:extLst>
              <a:ext uri="{FF2B5EF4-FFF2-40B4-BE49-F238E27FC236}">
                <a16:creationId xmlns:a16="http://schemas.microsoft.com/office/drawing/2014/main" id="{73C1799A-549C-890C-D51E-3CF07133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95" y="593308"/>
            <a:ext cx="2559623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323">
                <a:solidFill>
                  <a:srgbClr val="000000"/>
                </a:solidFill>
              </a:rPr>
              <a:t>Danielewicz, Lacey, Lynch,</a:t>
            </a:r>
          </a:p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323">
                <a:solidFill>
                  <a:srgbClr val="000000"/>
                </a:solidFill>
              </a:rPr>
              <a:t> Science 298 (2002) 1592-1596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327" name="TextBox 14">
                <a:extLst>
                  <a:ext uri="{FF2B5EF4-FFF2-40B4-BE49-F238E27FC236}">
                    <a16:creationId xmlns:a16="http://schemas.microsoft.com/office/drawing/2014/main" id="{52816C84-6A4B-7B90-5EE7-BA472EF27B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903" y="4355298"/>
                <a:ext cx="8549215" cy="900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main source of existing systematic errors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measurements is the difference between results from different experiments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  </a:t>
                </a:r>
                <a:r>
                  <a:rPr lang="en-US" altLang="ru-RU" sz="1654" dirty="0">
                    <a:solidFill>
                      <a:srgbClr val="000000"/>
                    </a:solidFill>
                  </a:rPr>
                  <a:t>New STAR measurements from BES II will provide better </a:t>
                </a:r>
                <a:r>
                  <a:rPr lang="en-US" altLang="ru-RU" sz="1654" b="1" dirty="0">
                    <a:solidFill>
                      <a:srgbClr val="33339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constraints for the Hadronic EOS</a:t>
                </a:r>
                <a:endParaRPr lang="en-US" altLang="ru-RU" sz="1654" b="1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327" name="TextBox 14">
                <a:extLst>
                  <a:ext uri="{FF2B5EF4-FFF2-40B4-BE49-F238E27FC236}">
                    <a16:creationId xmlns:a16="http://schemas.microsoft.com/office/drawing/2014/main" id="{52816C84-6A4B-7B90-5EE7-BA472EF2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03" y="4355298"/>
                <a:ext cx="8549215" cy="900888"/>
              </a:xfrm>
              <a:prstGeom prst="rect">
                <a:avLst/>
              </a:prstGeom>
              <a:blipFill>
                <a:blip r:embed="rId4"/>
                <a:stretch>
                  <a:fillRect l="-570" t="-3378" b="-8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8" name="Рисунок 1">
            <a:extLst>
              <a:ext uri="{FF2B5EF4-FFF2-40B4-BE49-F238E27FC236}">
                <a16:creationId xmlns:a16="http://schemas.microsoft.com/office/drawing/2014/main" id="{8747688D-E837-203E-9BF0-72A6331B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32" y="865022"/>
            <a:ext cx="3356388" cy="34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Box 3">
            <a:extLst>
              <a:ext uri="{FF2B5EF4-FFF2-40B4-BE49-F238E27FC236}">
                <a16:creationId xmlns:a16="http://schemas.microsoft.com/office/drawing/2014/main" id="{DDE987BB-A246-F222-A515-5B4660FF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355" y="546053"/>
            <a:ext cx="3801369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>
                <a:solidFill>
                  <a:srgbClr val="000000"/>
                </a:solidFill>
              </a:rPr>
              <a:t>https://arxiv.org/abs/2208.11996</a:t>
            </a:r>
            <a:endParaRPr lang="ru-RU" altLang="ru-RU" sz="148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5F112593-C349-0164-8591-90117141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84A4EBDE-CC9F-C401-F060-679028A2BACD}"/>
              </a:ext>
            </a:extLst>
          </p:cNvPr>
          <p:cNvSpPr/>
          <p:nvPr/>
        </p:nvSpPr>
        <p:spPr>
          <a:xfrm>
            <a:off x="6237428" y="0"/>
            <a:ext cx="378037" cy="6300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38058C-22E4-05B3-8C6B-112B9CFFC0AE}"/>
              </a:ext>
            </a:extLst>
          </p:cNvPr>
          <p:cNvSpPr/>
          <p:nvPr/>
        </p:nvSpPr>
        <p:spPr bwMode="auto">
          <a:xfrm>
            <a:off x="6019532" y="1168239"/>
            <a:ext cx="342596" cy="23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A4D01-DFA3-D3FE-AEA6-62B9BD129E29}"/>
              </a:ext>
            </a:extLst>
          </p:cNvPr>
          <p:cNvSpPr txBox="1">
            <a:spLocks/>
          </p:cNvSpPr>
          <p:nvPr/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R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2646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4345" indent="-236287" algn="l" defTabSz="914400" rtl="0" eaLnBrk="1" latinLnBrk="0" hangingPunct="1">
              <a:spcBef>
                <a:spcPct val="20000"/>
              </a:spcBef>
              <a:buChar char="–"/>
              <a:defRPr sz="23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45147" indent="-189029" algn="l" defTabSz="914400" rtl="0" eaLnBrk="1" latinLnBrk="0" hangingPunct="1">
              <a:spcBef>
                <a:spcPct val="20000"/>
              </a:spcBef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205" indent="-189029" algn="l" defTabSz="914400" rtl="0" eaLnBrk="1" latinLnBrk="0" hangingPunct="1">
              <a:spcBef>
                <a:spcPct val="20000"/>
              </a:spcBef>
              <a:buChar char="–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01264" indent="-189029" algn="l" defTabSz="914400" rtl="0" eaLnBrk="1" latinLnBrk="0" hangingPunct="1">
              <a:spcBef>
                <a:spcPct val="20000"/>
              </a:spcBef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79323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457381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835440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213499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03809-C623-4436-8659-F0306E818DDE}" type="slidenum">
              <a:rPr kumimoji="0" lang="en-US" altLang="en-US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078D0-859A-1292-A6CA-51EC9D529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15153"/>
            <a:ext cx="9039445" cy="5342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351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>
            <a:extLst>
              <a:ext uri="{FF2B5EF4-FFF2-40B4-BE49-F238E27FC236}">
                <a16:creationId xmlns:a16="http://schemas.microsoft.com/office/drawing/2014/main" id="{73E1B35F-6848-34D0-5130-537F4D0D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1" y="435793"/>
            <a:ext cx="3213312" cy="16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5F112593-C349-0164-8591-90117141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" name="Object 22">
            <a:extLst>
              <a:ext uri="{FF2B5EF4-FFF2-40B4-BE49-F238E27FC236}">
                <a16:creationId xmlns:a16="http://schemas.microsoft.com/office/drawing/2014/main" id="{FFDF03D1-C367-A7FB-FD2F-BC62E3358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548" y="1535774"/>
          <a:ext cx="3109614" cy="63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457200" progId="Equation.DSMT4">
                  <p:embed/>
                </p:oleObj>
              </mc:Choice>
              <mc:Fallback>
                <p:oleObj name="Equation" r:id="rId5" imgW="2159000" imgH="457200" progId="Equation.DSMT4">
                  <p:embed/>
                  <p:pic>
                    <p:nvPicPr>
                      <p:cNvPr id="4" name="Object 22">
                        <a:extLst>
                          <a:ext uri="{FF2B5EF4-FFF2-40B4-BE49-F238E27FC236}">
                            <a16:creationId xmlns:a16="http://schemas.microsoft.com/office/drawing/2014/main" id="{FFDF03D1-C367-A7FB-FD2F-BC62E3358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548" y="1535774"/>
                        <a:ext cx="3109614" cy="63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84A4EBDE-CC9F-C401-F060-679028A2BACD}"/>
              </a:ext>
            </a:extLst>
          </p:cNvPr>
          <p:cNvSpPr/>
          <p:nvPr/>
        </p:nvSpPr>
        <p:spPr>
          <a:xfrm>
            <a:off x="6237428" y="0"/>
            <a:ext cx="378037" cy="6300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725AD54-A76D-4301-35DC-1A5142B72431}"/>
              </a:ext>
            </a:extLst>
          </p:cNvPr>
          <p:cNvSpPr/>
          <p:nvPr/>
        </p:nvSpPr>
        <p:spPr>
          <a:xfrm>
            <a:off x="4536263" y="876836"/>
            <a:ext cx="956906" cy="238898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38058C-22E4-05B3-8C6B-112B9CFFC0AE}"/>
              </a:ext>
            </a:extLst>
          </p:cNvPr>
          <p:cNvSpPr/>
          <p:nvPr/>
        </p:nvSpPr>
        <p:spPr bwMode="auto">
          <a:xfrm>
            <a:off x="6019532" y="1168239"/>
            <a:ext cx="342596" cy="231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1634899" name="Picture 595">
            <a:extLst>
              <a:ext uri="{FF2B5EF4-FFF2-40B4-BE49-F238E27FC236}">
                <a16:creationId xmlns:a16="http://schemas.microsoft.com/office/drawing/2014/main" id="{EBC4424C-1E75-682C-8F2C-D2214519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11" y="493548"/>
            <a:ext cx="2283972" cy="10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43">
            <a:extLst>
              <a:ext uri="{FF2B5EF4-FFF2-40B4-BE49-F238E27FC236}">
                <a16:creationId xmlns:a16="http://schemas.microsoft.com/office/drawing/2014/main" id="{37528CAB-E959-B95F-2EC7-C810D4D66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19" y="1512147"/>
            <a:ext cx="2845776" cy="6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7">
            <a:extLst>
              <a:ext uri="{FF2B5EF4-FFF2-40B4-BE49-F238E27FC236}">
                <a16:creationId xmlns:a16="http://schemas.microsoft.com/office/drawing/2014/main" id="{19CEE4F6-F14D-1E10-A840-8A35FF9A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62" y="2063450"/>
            <a:ext cx="7450473" cy="7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3B232690-3601-4E61-0855-00F9F20B7940}"/>
              </a:ext>
            </a:extLst>
          </p:cNvPr>
          <p:cNvSpPr/>
          <p:nvPr/>
        </p:nvSpPr>
        <p:spPr>
          <a:xfrm flipV="1">
            <a:off x="4599270" y="1703790"/>
            <a:ext cx="548678" cy="170642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9A5CA146-111A-2FFC-7AD9-1E4009A1D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951" y="63006"/>
            <a:ext cx="7382216" cy="44104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br>
              <a:rPr lang="en-US" sz="2315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315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Anisotropic Flow at RHIC-LHC </a:t>
            </a:r>
            <a:br>
              <a:rPr lang="en-US" sz="2315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315" b="1" dirty="0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1E80FAAF-F33A-941D-027D-1EDE72F25EF7}"/>
              </a:ext>
            </a:extLst>
          </p:cNvPr>
          <p:cNvGrpSpPr>
            <a:grpSpLocks/>
          </p:cNvGrpSpPr>
          <p:nvPr/>
        </p:nvGrpSpPr>
        <p:grpSpPr bwMode="auto">
          <a:xfrm>
            <a:off x="1426650" y="2961287"/>
            <a:ext cx="3109614" cy="2668572"/>
            <a:chOff x="3733800" y="609600"/>
            <a:chExt cx="5410200" cy="5562600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C6941ECB-1886-9127-D2E1-7590C7DF5C0B}"/>
                </a:ext>
              </a:extLst>
            </p:cNvPr>
            <p:cNvSpPr/>
            <p:nvPr/>
          </p:nvSpPr>
          <p:spPr>
            <a:xfrm>
              <a:off x="3733800" y="609600"/>
              <a:ext cx="5410200" cy="556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grpSp>
          <p:nvGrpSpPr>
            <p:cNvPr id="60433" name="Group 16">
              <a:extLst>
                <a:ext uri="{FF2B5EF4-FFF2-40B4-BE49-F238E27FC236}">
                  <a16:creationId xmlns:a16="http://schemas.microsoft.com/office/drawing/2014/main" id="{8DBDF1A9-FE22-EBFF-E066-B42CBF8CAA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86200" y="762002"/>
              <a:ext cx="5105400" cy="5362473"/>
              <a:chOff x="5410200" y="1016000"/>
              <a:chExt cx="3374164" cy="3543300"/>
            </a:xfrm>
          </p:grpSpPr>
          <p:pic>
            <p:nvPicPr>
              <p:cNvPr id="60434" name="Picture 9">
                <a:extLst>
                  <a:ext uri="{FF2B5EF4-FFF2-40B4-BE49-F238E27FC236}">
                    <a16:creationId xmlns:a16="http://schemas.microsoft.com/office/drawing/2014/main" id="{394D365D-5C58-F1DD-8CFC-41DF2FE69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9" t="15958" r="4256"/>
              <a:stretch>
                <a:fillRect/>
              </a:stretch>
            </p:blipFill>
            <p:spPr bwMode="auto">
              <a:xfrm>
                <a:off x="5410200" y="1143000"/>
                <a:ext cx="3352800" cy="200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435" name="Group 23">
                <a:extLst>
                  <a:ext uri="{FF2B5EF4-FFF2-40B4-BE49-F238E27FC236}">
                    <a16:creationId xmlns:a16="http://schemas.microsoft.com/office/drawing/2014/main" id="{EAE136C5-8645-A081-4C3D-913A9F5457C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421185" y="2628900"/>
                <a:ext cx="3363179" cy="1930400"/>
                <a:chOff x="228600" y="1203991"/>
                <a:chExt cx="3633398" cy="2085309"/>
              </a:xfrm>
            </p:grpSpPr>
            <p:pic>
              <p:nvPicPr>
                <p:cNvPr id="60439" name="Picture 19">
                  <a:extLst>
                    <a:ext uri="{FF2B5EF4-FFF2-40B4-BE49-F238E27FC236}">
                      <a16:creationId xmlns:a16="http://schemas.microsoft.com/office/drawing/2014/main" id="{8F53F255-E982-CE13-DDF7-87BAA99C9A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" t="2881" b="54668"/>
                <a:stretch>
                  <a:fillRect/>
                </a:stretch>
              </p:blipFill>
              <p:spPr bwMode="auto">
                <a:xfrm>
                  <a:off x="230453" y="1203991"/>
                  <a:ext cx="3631545" cy="1626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0" name="Picture 20">
                  <a:extLst>
                    <a:ext uri="{FF2B5EF4-FFF2-40B4-BE49-F238E27FC236}">
                      <a16:creationId xmlns:a16="http://schemas.microsoft.com/office/drawing/2014/main" id="{D57ECB35-6B01-B01F-26C9-71D76E64A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6333"/>
                <a:stretch>
                  <a:fillRect/>
                </a:stretch>
              </p:blipFill>
              <p:spPr bwMode="auto">
                <a:xfrm>
                  <a:off x="228600" y="2768600"/>
                  <a:ext cx="3626911" cy="520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0436" name="Picture 13">
                <a:extLst>
                  <a:ext uri="{FF2B5EF4-FFF2-40B4-BE49-F238E27FC236}">
                    <a16:creationId xmlns:a16="http://schemas.microsoft.com/office/drawing/2014/main" id="{3D5EE868-C6C5-7B4E-193A-0DD50A5FF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7" t="5319" r="56738" b="55319"/>
              <a:stretch>
                <a:fillRect/>
              </a:stretch>
            </p:blipFill>
            <p:spPr bwMode="auto">
              <a:xfrm>
                <a:off x="6210300" y="1130300"/>
                <a:ext cx="673100" cy="93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7" name="Picture 14">
                <a:extLst>
                  <a:ext uri="{FF2B5EF4-FFF2-40B4-BE49-F238E27FC236}">
                    <a16:creationId xmlns:a16="http://schemas.microsoft.com/office/drawing/2014/main" id="{EAA0B2A3-0C5A-17DF-2768-837ECB988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4" t="6915" r="23050" b="76596"/>
              <a:stretch>
                <a:fillRect/>
              </a:stretch>
            </p:blipFill>
            <p:spPr bwMode="auto">
              <a:xfrm>
                <a:off x="6858000" y="1143000"/>
                <a:ext cx="1231900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8" name="Picture 15">
                <a:extLst>
                  <a:ext uri="{FF2B5EF4-FFF2-40B4-BE49-F238E27FC236}">
                    <a16:creationId xmlns:a16="http://schemas.microsoft.com/office/drawing/2014/main" id="{56D39A8C-7908-F639-3D7D-4B21246DB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86" t="1064" r="6383" b="92554"/>
              <a:stretch>
                <a:fillRect/>
              </a:stretch>
            </p:blipFill>
            <p:spPr bwMode="auto">
              <a:xfrm>
                <a:off x="6121400" y="1016000"/>
                <a:ext cx="25654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430" name="Прямоугольник 1">
            <a:extLst>
              <a:ext uri="{FF2B5EF4-FFF2-40B4-BE49-F238E27FC236}">
                <a16:creationId xmlns:a16="http://schemas.microsoft.com/office/drawing/2014/main" id="{A0D1AEF8-D6AC-5BBF-0F3B-977B99A7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517" y="2715827"/>
            <a:ext cx="3780367" cy="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58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Gale, Jeon, et al., Phys. Rev. Lett. 110, 012302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A4D01-DFA3-D3FE-AEA6-62B9BD129E29}"/>
              </a:ext>
            </a:extLst>
          </p:cNvPr>
          <p:cNvSpPr txBox="1">
            <a:spLocks/>
          </p:cNvSpPr>
          <p:nvPr/>
        </p:nvSpPr>
        <p:spPr bwMode="auto">
          <a:xfrm>
            <a:off x="7224448" y="5163876"/>
            <a:ext cx="2352146" cy="3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R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2646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4345" indent="-236287" algn="l" defTabSz="914400" rtl="0" eaLnBrk="1" latinLnBrk="0" hangingPunct="1">
              <a:spcBef>
                <a:spcPct val="20000"/>
              </a:spcBef>
              <a:buChar char="–"/>
              <a:defRPr sz="23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45147" indent="-189029" algn="l" defTabSz="914400" rtl="0" eaLnBrk="1" latinLnBrk="0" hangingPunct="1">
              <a:spcBef>
                <a:spcPct val="20000"/>
              </a:spcBef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23205" indent="-189029" algn="l" defTabSz="914400" rtl="0" eaLnBrk="1" latinLnBrk="0" hangingPunct="1">
              <a:spcBef>
                <a:spcPct val="20000"/>
              </a:spcBef>
              <a:buChar char="–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701264" indent="-189029" algn="l" defTabSz="914400" rtl="0" eaLnBrk="1" latinLnBrk="0" hangingPunct="1">
              <a:spcBef>
                <a:spcPct val="20000"/>
              </a:spcBef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79323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457381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835440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213499" indent="-189029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7561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03809-C623-4436-8659-F0306E818DDE}" type="slidenum">
              <a:rPr kumimoji="0" lang="en-US" altLang="en-US" sz="115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561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07ED63-1153-445A-BF8F-521D7439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89" y="2807944"/>
            <a:ext cx="3444429" cy="24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8A8C66-413F-74C0-31F5-5968ED8EA26D}"/>
              </a:ext>
            </a:extLst>
          </p:cNvPr>
          <p:cNvSpPr/>
          <p:nvPr/>
        </p:nvSpPr>
        <p:spPr bwMode="auto">
          <a:xfrm>
            <a:off x="5934211" y="3034400"/>
            <a:ext cx="427917" cy="1106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Noto Sans CJK S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B66FC-0677-9E82-6BBA-B722F3FB83CD}"/>
              </a:ext>
            </a:extLst>
          </p:cNvPr>
          <p:cNvSpPr txBox="1"/>
          <p:nvPr/>
        </p:nvSpPr>
        <p:spPr>
          <a:xfrm>
            <a:off x="5493169" y="5217804"/>
            <a:ext cx="503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Flow and non-Flow, Fluctuations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03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>
            <a:extLst>
              <a:ext uri="{FF2B5EF4-FFF2-40B4-BE49-F238E27FC236}">
                <a16:creationId xmlns:a16="http://schemas.microsoft.com/office/drawing/2014/main" id="{F08D72CB-F347-9B07-3AA4-2460DFE89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0"/>
            <a:ext cx="7560733" cy="524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11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5">
            <a:extLst>
              <a:ext uri="{FF2B5EF4-FFF2-40B4-BE49-F238E27FC236}">
                <a16:creationId xmlns:a16="http://schemas.microsoft.com/office/drawing/2014/main" id="{FED5C71E-EC91-B3F7-3F07-D1833E681E6A}"/>
              </a:ext>
            </a:extLst>
          </p:cNvPr>
          <p:cNvCxnSpPr/>
          <p:nvPr/>
        </p:nvCxnSpPr>
        <p:spPr>
          <a:xfrm flipV="1">
            <a:off x="2758966" y="140451"/>
            <a:ext cx="903088" cy="50404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05A65939-DB10-1E4F-2445-3E454E09A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734E2-01FB-42C1-BA08-FB2581B2C62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15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62469" name="Рисунок 3">
            <a:extLst>
              <a:ext uri="{FF2B5EF4-FFF2-40B4-BE49-F238E27FC236}">
                <a16:creationId xmlns:a16="http://schemas.microsoft.com/office/drawing/2014/main" id="{F0BEFA31-2EDB-F3EF-D59A-ADF8FF44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6" y="0"/>
            <a:ext cx="756073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Номер слайда 10">
            <a:extLst>
              <a:ext uri="{FF2B5EF4-FFF2-40B4-BE49-F238E27FC236}">
                <a16:creationId xmlns:a16="http://schemas.microsoft.com/office/drawing/2014/main" id="{F868129F-4B61-DD00-BAE0-CA64F9D5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876" y="5139114"/>
            <a:ext cx="366223" cy="1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A9648-60D2-4AAC-A391-E38691120E9A}" type="slidenum">
              <a:rPr kumimoji="0" lang="en-US" altLang="ru-RU" sz="115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1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091993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2">
            <a:extLst>
              <a:ext uri="{FF2B5EF4-FFF2-40B4-BE49-F238E27FC236}">
                <a16:creationId xmlns:a16="http://schemas.microsoft.com/office/drawing/2014/main" id="{E8D066B0-2498-9E29-9352-2E28D7B9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7" y="4743835"/>
            <a:ext cx="76411" cy="12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3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none" lIns="37804" tIns="0" rIns="37804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827" b="1" i="1">
              <a:solidFill>
                <a:srgbClr val="000000"/>
              </a:solidFill>
            </a:endParaRPr>
          </a:p>
        </p:txBody>
      </p:sp>
      <p:sp>
        <p:nvSpPr>
          <p:cNvPr id="90115" name="Text Box 16">
            <a:extLst>
              <a:ext uri="{FF2B5EF4-FFF2-40B4-BE49-F238E27FC236}">
                <a16:creationId xmlns:a16="http://schemas.microsoft.com/office/drawing/2014/main" id="{68BBFF00-74EA-F613-CEA8-4F26C415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538" y="548679"/>
            <a:ext cx="625492" cy="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158" b="1" i="1">
                <a:solidFill>
                  <a:srgbClr val="0E0D81"/>
                </a:solidFill>
                <a:latin typeface="Copperplate31ab" pitchFamily="34" charset="0"/>
              </a:rPr>
              <a:t> </a:t>
            </a:r>
            <a:r>
              <a:rPr lang="en-US" altLang="ru-RU" sz="992" b="1" i="1">
                <a:solidFill>
                  <a:srgbClr val="0066FF"/>
                </a:solidFill>
                <a:latin typeface="Copperplate31ab" pitchFamily="34" charset="0"/>
              </a:rPr>
              <a:t>Au+Au</a:t>
            </a:r>
          </a:p>
          <a:p>
            <a:pPr defTabSz="7561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992" b="1" i="1">
                <a:solidFill>
                  <a:srgbClr val="0066FF"/>
                </a:solidFill>
                <a:latin typeface="Copperplate31ab" pitchFamily="34" charset="0"/>
              </a:rPr>
              <a:t>200 GeV</a:t>
            </a:r>
          </a:p>
        </p:txBody>
      </p:sp>
      <p:pic>
        <p:nvPicPr>
          <p:cNvPr id="90116" name="Picture 11" descr="Richard_v2OverEStdVsNPart">
            <a:extLst>
              <a:ext uri="{FF2B5EF4-FFF2-40B4-BE49-F238E27FC236}">
                <a16:creationId xmlns:a16="http://schemas.microsoft.com/office/drawing/2014/main" id="{EA637B8E-0035-D1EE-936A-403237F40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78" y="258588"/>
            <a:ext cx="2524183" cy="13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27" descr="Richard_v2OverEPartVsNPart">
            <a:extLst>
              <a:ext uri="{FF2B5EF4-FFF2-40B4-BE49-F238E27FC236}">
                <a16:creationId xmlns:a16="http://schemas.microsoft.com/office/drawing/2014/main" id="{DB77D433-A490-5E58-DD8C-AF360703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r="1379"/>
          <a:stretch>
            <a:fillRect/>
          </a:stretch>
        </p:blipFill>
        <p:spPr bwMode="auto">
          <a:xfrm>
            <a:off x="6394944" y="1601405"/>
            <a:ext cx="2266908" cy="15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8" name="Group 53">
            <a:extLst>
              <a:ext uri="{FF2B5EF4-FFF2-40B4-BE49-F238E27FC236}">
                <a16:creationId xmlns:a16="http://schemas.microsoft.com/office/drawing/2014/main" id="{C1C44F06-1A74-85A8-15FF-AE021F374110}"/>
              </a:ext>
            </a:extLst>
          </p:cNvPr>
          <p:cNvGrpSpPr>
            <a:grpSpLocks/>
          </p:cNvGrpSpPr>
          <p:nvPr/>
        </p:nvGrpSpPr>
        <p:grpSpPr bwMode="auto">
          <a:xfrm>
            <a:off x="4037467" y="1464892"/>
            <a:ext cx="2142208" cy="1282437"/>
            <a:chOff x="3968" y="1152"/>
            <a:chExt cx="1632" cy="977"/>
          </a:xfrm>
        </p:grpSpPr>
        <p:pic>
          <p:nvPicPr>
            <p:cNvPr id="90139" name="Picture 40">
              <a:extLst>
                <a:ext uri="{FF2B5EF4-FFF2-40B4-BE49-F238E27FC236}">
                  <a16:creationId xmlns:a16="http://schemas.microsoft.com/office/drawing/2014/main" id="{B0F7B7F7-944F-D684-0D36-0E0F24E8A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1249"/>
              <a:ext cx="1457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40" name="Line 43">
              <a:extLst>
                <a:ext uri="{FF2B5EF4-FFF2-40B4-BE49-F238E27FC236}">
                  <a16:creationId xmlns:a16="http://schemas.microsoft.com/office/drawing/2014/main" id="{195B9038-B84F-D969-65FA-A361291C6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6" y="1671"/>
              <a:ext cx="603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41" name="Line 44">
              <a:extLst>
                <a:ext uri="{FF2B5EF4-FFF2-40B4-BE49-F238E27FC236}">
                  <a16:creationId xmlns:a16="http://schemas.microsoft.com/office/drawing/2014/main" id="{C58C6C27-A8BB-D26E-9B33-1894120A5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5" y="1373"/>
              <a:ext cx="1159" cy="54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42" name="Text Box 47">
              <a:extLst>
                <a:ext uri="{FF2B5EF4-FFF2-40B4-BE49-F238E27FC236}">
                  <a16:creationId xmlns:a16="http://schemas.microsoft.com/office/drawing/2014/main" id="{613C9192-0196-0E2A-2A62-9B21D804B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" y="1152"/>
              <a:ext cx="376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ru-RU" sz="1985" b="1" i="1">
                  <a:solidFill>
                    <a:srgbClr val="000000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ru-RU" sz="1985" b="1" i="1" baseline="-2500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ru-RU" sz="1985" b="1" i="1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90119" name="Group 48">
            <a:extLst>
              <a:ext uri="{FF2B5EF4-FFF2-40B4-BE49-F238E27FC236}">
                <a16:creationId xmlns:a16="http://schemas.microsoft.com/office/drawing/2014/main" id="{886A9E7B-9139-08A4-A718-0B67F19B484B}"/>
              </a:ext>
            </a:extLst>
          </p:cNvPr>
          <p:cNvGrpSpPr>
            <a:grpSpLocks/>
          </p:cNvGrpSpPr>
          <p:nvPr/>
        </p:nvGrpSpPr>
        <p:grpSpPr bwMode="auto">
          <a:xfrm>
            <a:off x="4122786" y="378037"/>
            <a:ext cx="1926937" cy="1155112"/>
            <a:chOff x="268" y="1241"/>
            <a:chExt cx="1468" cy="880"/>
          </a:xfrm>
        </p:grpSpPr>
        <p:pic>
          <p:nvPicPr>
            <p:cNvPr id="90135" name="Picture 49">
              <a:extLst>
                <a:ext uri="{FF2B5EF4-FFF2-40B4-BE49-F238E27FC236}">
                  <a16:creationId xmlns:a16="http://schemas.microsoft.com/office/drawing/2014/main" id="{C2EA19E6-644F-60AF-B663-59CCCEEB4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1241"/>
              <a:ext cx="1457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36" name="Line 50">
              <a:extLst>
                <a:ext uri="{FF2B5EF4-FFF2-40B4-BE49-F238E27FC236}">
                  <a16:creationId xmlns:a16="http://schemas.microsoft.com/office/drawing/2014/main" id="{27A26783-2137-8B22-40D9-445D00892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687"/>
              <a:ext cx="603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7" name="Line 51">
              <a:extLst>
                <a:ext uri="{FF2B5EF4-FFF2-40B4-BE49-F238E27FC236}">
                  <a16:creationId xmlns:a16="http://schemas.microsoft.com/office/drawing/2014/main" id="{29022790-BDFF-6EB7-6A24-9822E5AB4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" y="1667"/>
              <a:ext cx="1362" cy="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5611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8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8" name="Text Box 52">
              <a:extLst>
                <a:ext uri="{FF2B5EF4-FFF2-40B4-BE49-F238E27FC236}">
                  <a16:creationId xmlns:a16="http://schemas.microsoft.com/office/drawing/2014/main" id="{6C731B40-40AE-894E-3205-D8597F5C1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1742"/>
              <a:ext cx="236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ru-RU" sz="1985" b="1" i="1">
                  <a:solidFill>
                    <a:srgbClr val="000000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ru-RU" sz="1985" b="1" i="1" baseline="-2500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ru-RU" sz="1985" b="1" i="1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90120" name="Group 22">
            <a:extLst>
              <a:ext uri="{FF2B5EF4-FFF2-40B4-BE49-F238E27FC236}">
                <a16:creationId xmlns:a16="http://schemas.microsoft.com/office/drawing/2014/main" id="{BE171100-5A4D-ED1E-5936-C7B3F3CE362A}"/>
              </a:ext>
            </a:extLst>
          </p:cNvPr>
          <p:cNvGrpSpPr>
            <a:grpSpLocks/>
          </p:cNvGrpSpPr>
          <p:nvPr/>
        </p:nvGrpSpPr>
        <p:grpSpPr bwMode="auto">
          <a:xfrm>
            <a:off x="2470188" y="615623"/>
            <a:ext cx="1538399" cy="636624"/>
            <a:chOff x="1259" y="1681"/>
            <a:chExt cx="1452" cy="503"/>
          </a:xfrm>
        </p:grpSpPr>
        <p:pic>
          <p:nvPicPr>
            <p:cNvPr id="90133" name="Picture 23" descr="std">
              <a:extLst>
                <a:ext uri="{FF2B5EF4-FFF2-40B4-BE49-F238E27FC236}">
                  <a16:creationId xmlns:a16="http://schemas.microsoft.com/office/drawing/2014/main" id="{3C0F04F4-1D4E-4D09-258E-C14C64F5B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1681"/>
              <a:ext cx="145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34" name="Rectangle 24">
              <a:extLst>
                <a:ext uri="{FF2B5EF4-FFF2-40B4-BE49-F238E27FC236}">
                  <a16:creationId xmlns:a16="http://schemas.microsoft.com/office/drawing/2014/main" id="{01028443-ADD8-E1ED-5A71-4C0F8B7A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1681"/>
              <a:ext cx="163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>
                <a:solidFill>
                  <a:srgbClr val="000000"/>
                </a:solidFill>
              </a:endParaRPr>
            </a:p>
          </p:txBody>
        </p:sp>
      </p:grpSp>
      <p:grpSp>
        <p:nvGrpSpPr>
          <p:cNvPr id="90121" name="Group 19">
            <a:extLst>
              <a:ext uri="{FF2B5EF4-FFF2-40B4-BE49-F238E27FC236}">
                <a16:creationId xmlns:a16="http://schemas.microsoft.com/office/drawing/2014/main" id="{9A60D846-57D5-D35A-E6EF-5EFD5F0446BF}"/>
              </a:ext>
            </a:extLst>
          </p:cNvPr>
          <p:cNvGrpSpPr>
            <a:grpSpLocks/>
          </p:cNvGrpSpPr>
          <p:nvPr/>
        </p:nvGrpSpPr>
        <p:grpSpPr bwMode="auto">
          <a:xfrm>
            <a:off x="2470188" y="1772047"/>
            <a:ext cx="1567277" cy="817767"/>
            <a:chOff x="3364" y="2478"/>
            <a:chExt cx="2280" cy="720"/>
          </a:xfrm>
        </p:grpSpPr>
        <p:sp>
          <p:nvSpPr>
            <p:cNvPr id="90131" name="Rectangle 20">
              <a:extLst>
                <a:ext uri="{FF2B5EF4-FFF2-40B4-BE49-F238E27FC236}">
                  <a16:creationId xmlns:a16="http://schemas.microsoft.com/office/drawing/2014/main" id="{B0FE1484-267C-EFED-2D5F-A40F448CD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" y="2575"/>
              <a:ext cx="454" cy="30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1488">
                <a:solidFill>
                  <a:srgbClr val="000000"/>
                </a:solidFill>
              </a:endParaRPr>
            </a:p>
          </p:txBody>
        </p:sp>
        <p:pic>
          <p:nvPicPr>
            <p:cNvPr id="90132" name="Picture 21" descr="slide10_e1_450_convert240">
              <a:extLst>
                <a:ext uri="{FF2B5EF4-FFF2-40B4-BE49-F238E27FC236}">
                  <a16:creationId xmlns:a16="http://schemas.microsoft.com/office/drawing/2014/main" id="{079D0E34-E238-5E28-8B09-64EAE6DE0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2478"/>
              <a:ext cx="22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22" name="TextBox 2">
            <a:extLst>
              <a:ext uri="{FF2B5EF4-FFF2-40B4-BE49-F238E27FC236}">
                <a16:creationId xmlns:a16="http://schemas.microsoft.com/office/drawing/2014/main" id="{6EECF889-7F82-D4E1-1E5D-12F00725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952" y="770513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>
                <a:solidFill>
                  <a:srgbClr val="000000"/>
                </a:solidFill>
              </a:rPr>
              <a:t>2001-2005</a:t>
            </a: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90123" name="TextBox 3">
            <a:extLst>
              <a:ext uri="{FF2B5EF4-FFF2-40B4-BE49-F238E27FC236}">
                <a16:creationId xmlns:a16="http://schemas.microsoft.com/office/drawing/2014/main" id="{1092508A-81B3-2669-7050-648C9B59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05" y="2024072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>
                <a:solidFill>
                  <a:srgbClr val="000000"/>
                </a:solidFill>
              </a:rPr>
              <a:t>2005-2011</a:t>
            </a:r>
            <a:endParaRPr lang="ru-RU" altLang="ru-RU" sz="1488">
              <a:solidFill>
                <a:srgbClr val="000000"/>
              </a:solidFill>
            </a:endParaRPr>
          </a:p>
        </p:txBody>
      </p:sp>
      <p:pic>
        <p:nvPicPr>
          <p:cNvPr id="90124" name="Рисунок 4">
            <a:extLst>
              <a:ext uri="{FF2B5EF4-FFF2-40B4-BE49-F238E27FC236}">
                <a16:creationId xmlns:a16="http://schemas.microsoft.com/office/drawing/2014/main" id="{0030F1E3-D3C1-2FB5-4F48-C9D9BF6C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12" y="3138493"/>
            <a:ext cx="2230153" cy="16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43">
            <a:extLst>
              <a:ext uri="{FF2B5EF4-FFF2-40B4-BE49-F238E27FC236}">
                <a16:creationId xmlns:a16="http://schemas.microsoft.com/office/drawing/2014/main" id="{F78B5588-E753-1ED0-0449-CAC4D8C48A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50" y="3555908"/>
            <a:ext cx="1719542" cy="81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6" name="TextBox 6">
            <a:extLst>
              <a:ext uri="{FF2B5EF4-FFF2-40B4-BE49-F238E27FC236}">
                <a16:creationId xmlns:a16="http://schemas.microsoft.com/office/drawing/2014/main" id="{AB3D8DAA-B713-D8D7-81AF-56402CC8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46" y="3811870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>
                <a:solidFill>
                  <a:srgbClr val="000000"/>
                </a:solidFill>
              </a:rPr>
              <a:t>2011-2012</a:t>
            </a:r>
            <a:endParaRPr lang="ru-RU" altLang="ru-RU" sz="1488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A27BB-B48D-B1A2-D694-7525B58F9468}"/>
              </a:ext>
            </a:extLst>
          </p:cNvPr>
          <p:cNvSpPr txBox="1"/>
          <p:nvPr/>
        </p:nvSpPr>
        <p:spPr>
          <a:xfrm>
            <a:off x="4122786" y="5184878"/>
            <a:ext cx="2520244" cy="499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561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1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Odd harmonics  ≠ 0</a:t>
            </a:r>
          </a:p>
          <a:p>
            <a:pPr defTabSz="7561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27" u="sng" dirty="0">
              <a:solidFill>
                <a:srgbClr val="BBE0E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90128" name="Object 5">
            <a:extLst>
              <a:ext uri="{FF2B5EF4-FFF2-40B4-BE49-F238E27FC236}">
                <a16:creationId xmlns:a16="http://schemas.microsoft.com/office/drawing/2014/main" id="{80EC667F-255C-1B68-0D11-576B88CE6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9689" y="4897413"/>
          <a:ext cx="2873342" cy="31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090" imgH="203112" progId="Equation.DSMT4">
                  <p:embed/>
                </p:oleObj>
              </mc:Choice>
              <mc:Fallback>
                <p:oleObj name="Equation" r:id="rId10" imgW="1866090" imgH="203112" progId="Equation.DSMT4">
                  <p:embed/>
                  <p:pic>
                    <p:nvPicPr>
                      <p:cNvPr id="90128" name="Object 5">
                        <a:extLst>
                          <a:ext uri="{FF2B5EF4-FFF2-40B4-BE49-F238E27FC236}">
                            <a16:creationId xmlns:a16="http://schemas.microsoft.com/office/drawing/2014/main" id="{80EC667F-255C-1B68-0D11-576B88CE6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689" y="4897413"/>
                        <a:ext cx="2873342" cy="3150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C013E20A-AC94-8C44-AA21-B72135E3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30" y="3314385"/>
            <a:ext cx="1912498" cy="1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0" name="Номер слайда 10">
            <a:extLst>
              <a:ext uri="{FF2B5EF4-FFF2-40B4-BE49-F238E27FC236}">
                <a16:creationId xmlns:a16="http://schemas.microsoft.com/office/drawing/2014/main" id="{45020E98-F596-72E3-6A25-511C3B676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647" y="5461843"/>
            <a:ext cx="366223" cy="1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B0B752C9-8FDD-442E-8E7A-15D60EE8BF81}" type="slidenum">
              <a:rPr lang="en-US" altLang="ru-RU" sz="1158">
                <a:solidFill>
                  <a:srgbClr val="000000"/>
                </a:solidFill>
              </a:rPr>
              <a:pPr algn="r"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altLang="ru-RU" sz="1158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2">
            <a:extLst>
              <a:ext uri="{FF2B5EF4-FFF2-40B4-BE49-F238E27FC236}">
                <a16:creationId xmlns:a16="http://schemas.microsoft.com/office/drawing/2014/main" id="{58A16BCE-350D-84F8-C40F-7EA1E4D4D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7" y="4743835"/>
            <a:ext cx="76411" cy="12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3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wrap="none" lIns="37804" tIns="0" rIns="37804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56117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827" b="1" i="1">
              <a:solidFill>
                <a:srgbClr val="000000"/>
              </a:solidFill>
            </a:endParaRPr>
          </a:p>
        </p:txBody>
      </p:sp>
      <p:sp>
        <p:nvSpPr>
          <p:cNvPr id="92163" name="TextBox 2">
            <a:extLst>
              <a:ext uri="{FF2B5EF4-FFF2-40B4-BE49-F238E27FC236}">
                <a16:creationId xmlns:a16="http://schemas.microsoft.com/office/drawing/2014/main" id="{6B182FD0-13B2-BB12-2186-D8092572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983" y="504049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 dirty="0">
                <a:solidFill>
                  <a:srgbClr val="000000"/>
                </a:solidFill>
              </a:rPr>
              <a:t>2011-2020</a:t>
            </a:r>
            <a:endParaRPr lang="ru-RU" altLang="ru-RU" sz="1488" dirty="0">
              <a:solidFill>
                <a:srgbClr val="000000"/>
              </a:solidFill>
            </a:endParaRPr>
          </a:p>
        </p:txBody>
      </p:sp>
      <p:sp>
        <p:nvSpPr>
          <p:cNvPr id="92164" name="TextBox 6">
            <a:extLst>
              <a:ext uri="{FF2B5EF4-FFF2-40B4-BE49-F238E27FC236}">
                <a16:creationId xmlns:a16="http://schemas.microsoft.com/office/drawing/2014/main" id="{9198FD04-AEF2-5F26-42EB-0C5FE4F2E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964" y="4284416"/>
            <a:ext cx="1147236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488" dirty="0">
                <a:solidFill>
                  <a:srgbClr val="000000"/>
                </a:solidFill>
              </a:rPr>
              <a:t>2020-2023</a:t>
            </a:r>
            <a:endParaRPr lang="ru-RU" altLang="ru-RU" sz="1488" dirty="0">
              <a:solidFill>
                <a:srgbClr val="000000"/>
              </a:solidFill>
            </a:endParaRPr>
          </a:p>
        </p:txBody>
      </p:sp>
      <p:pic>
        <p:nvPicPr>
          <p:cNvPr id="92165" name="Picture 3">
            <a:extLst>
              <a:ext uri="{FF2B5EF4-FFF2-40B4-BE49-F238E27FC236}">
                <a16:creationId xmlns:a16="http://schemas.microsoft.com/office/drawing/2014/main" id="{B102D06A-6B12-C08A-4D9A-13D2DD12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62" y="258588"/>
            <a:ext cx="5662674" cy="20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13E3F4-5941-986C-1B85-4CB9567E591A}"/>
              </a:ext>
            </a:extLst>
          </p:cNvPr>
          <p:cNvSpPr txBox="1"/>
          <p:nvPr/>
        </p:nvSpPr>
        <p:spPr>
          <a:xfrm>
            <a:off x="4851294" y="1386135"/>
            <a:ext cx="3339324" cy="2705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561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8" dirty="0">
                <a:solidFill>
                  <a:srgbClr val="333399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Nucleon substructure matters </a:t>
            </a:r>
          </a:p>
        </p:txBody>
      </p:sp>
      <p:pic>
        <p:nvPicPr>
          <p:cNvPr id="92167" name="Рисунок 12">
            <a:extLst>
              <a:ext uri="{FF2B5EF4-FFF2-40B4-BE49-F238E27FC236}">
                <a16:creationId xmlns:a16="http://schemas.microsoft.com/office/drawing/2014/main" id="{7AC7B32A-566A-DECA-374F-313D9545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64" y="2575375"/>
            <a:ext cx="2686948" cy="295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Рисунок 13">
            <a:extLst>
              <a:ext uri="{FF2B5EF4-FFF2-40B4-BE49-F238E27FC236}">
                <a16:creationId xmlns:a16="http://schemas.microsoft.com/office/drawing/2014/main" id="{57FD4888-8665-69D4-4EE3-27423DC2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7" y="3175246"/>
            <a:ext cx="3263192" cy="15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Номер слайда 10">
            <a:extLst>
              <a:ext uri="{FF2B5EF4-FFF2-40B4-BE49-F238E27FC236}">
                <a16:creationId xmlns:a16="http://schemas.microsoft.com/office/drawing/2014/main" id="{BFB3B8D7-3BFD-1D4B-3D8D-98BB79CE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647" y="5461843"/>
            <a:ext cx="366223" cy="1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756117" fontAlgn="base">
              <a:spcBef>
                <a:spcPct val="0"/>
              </a:spcBef>
              <a:spcAft>
                <a:spcPct val="0"/>
              </a:spcAft>
              <a:buNone/>
            </a:pPr>
            <a:fld id="{35F5C066-E941-4622-94F1-2843CE915E8D}" type="slidenum">
              <a:rPr lang="en-US" altLang="ru-RU" sz="1158">
                <a:solidFill>
                  <a:srgbClr val="000000"/>
                </a:solidFill>
              </a:rPr>
              <a:pPr algn="r" defTabSz="756117"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ru-RU" sz="1158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Noto Sans CJK SC"/>
      </a:majorFont>
      <a:minorFont>
        <a:latin typeface="Calibri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1171</Words>
  <Application>Microsoft Office PowerPoint</Application>
  <PresentationFormat>Произвольный</PresentationFormat>
  <Paragraphs>160</Paragraphs>
  <Slides>25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51" baseType="lpstr">
      <vt:lpstr>Arial</vt:lpstr>
      <vt:lpstr>Book Antiqua</vt:lpstr>
      <vt:lpstr>Calibri</vt:lpstr>
      <vt:lpstr>Calibri Light</vt:lpstr>
      <vt:lpstr>Cambria</vt:lpstr>
      <vt:lpstr>Cambria Math</vt:lpstr>
      <vt:lpstr>Comic Sans MS</vt:lpstr>
      <vt:lpstr>Copperplate31ab</vt:lpstr>
      <vt:lpstr>Noto Sans</vt:lpstr>
      <vt:lpstr>Open Sans</vt:lpstr>
      <vt:lpstr>OpenSymbol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Тема Office</vt:lpstr>
      <vt:lpstr>1_Office Theme</vt:lpstr>
      <vt:lpstr>1_Default Design</vt:lpstr>
      <vt:lpstr>2_Default Design</vt:lpstr>
      <vt:lpstr>4_Office Theme</vt:lpstr>
      <vt:lpstr>Default Design</vt:lpstr>
      <vt:lpstr>3_Office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Anisotropic Flow at RHIC-LHC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Anisotropic flow in Au+Au collisions at Nuclotron-NICA energies</vt:lpstr>
      <vt:lpstr>Презентация PowerPoint</vt:lpstr>
      <vt:lpstr>v_n (y)  in Au+Au √(s_NN )=2.4 GeV: cascade models</vt:lpstr>
      <vt:lpstr>v_n (y)  in Au+Au √(s_NN )=2.4 GeV: model vs. HADES data</vt:lpstr>
      <vt:lpstr>v_n (p_T )  in Au+Au √(s_NN )=2.4 GeV: model vs. HADES data</vt:lpstr>
      <vt:lpstr>v_1,2 (y)  in Au+Au √(s_NN )=3 GeV: model vs. STAR data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methods for elliptic flow measurements at NICA energies</dc:title>
  <dc:subject>Anisotropic collective flow</dc:subject>
  <dc:creator>arkadiy</dc:creator>
  <cp:keywords>Elliptic flow Elliptic flow Collective flow Relativistic Heavy-Ion Collisions MPD experiment NICA</cp:keywords>
  <dc:description/>
  <cp:lastModifiedBy>Arkadiy Taranenko</cp:lastModifiedBy>
  <cp:revision>542</cp:revision>
  <dcterms:created xsi:type="dcterms:W3CDTF">2021-03-20T23:34:33Z</dcterms:created>
  <dcterms:modified xsi:type="dcterms:W3CDTF">2023-09-19T05:03:22Z</dcterms:modified>
  <dc:language>en-US</dc:language>
</cp:coreProperties>
</file>