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00" r:id="rId3"/>
    <p:sldId id="301" r:id="rId4"/>
    <p:sldId id="257" r:id="rId5"/>
    <p:sldId id="258" r:id="rId6"/>
    <p:sldId id="260" r:id="rId7"/>
    <p:sldId id="262" r:id="rId8"/>
    <p:sldId id="273" r:id="rId9"/>
    <p:sldId id="302" r:id="rId10"/>
    <p:sldId id="299" r:id="rId11"/>
    <p:sldId id="275" r:id="rId12"/>
    <p:sldId id="277" r:id="rId13"/>
    <p:sldId id="279" r:id="rId14"/>
    <p:sldId id="280" r:id="rId15"/>
    <p:sldId id="296" r:id="rId16"/>
    <p:sldId id="295" r:id="rId17"/>
    <p:sldId id="29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0C83E-4C39-444D-B71C-B40E64412294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8D243-B260-4F43-B9D4-C783B4AE4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36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781BB-183F-B291-D7C0-35CB0A184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A7CED6-B6A5-733D-D5F1-C8544D8CE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56B4E-3059-9F02-17BB-0F28E6AE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27B6-CE6E-4A3F-9E55-39D052456D32}" type="datetime1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379A88-20D1-FE27-592A-BE99B46AC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D40B98-285E-8E59-DA6E-B07A4B98D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1DD-DB5D-4CA4-B293-6C4DDDE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35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C85E98-3696-DBC3-2832-5B7CBB4C6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9F2648-9A75-8611-0FB9-EFAB53D84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535B2B-DEED-ECA3-3DDC-5159912B9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36A4-92B8-4DE7-B058-6B6D8CEBC7AE}" type="datetime1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235204-CE28-60F2-EEC1-54CB3EA5D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18D2C4-B642-8D1A-855A-84681EA7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1DD-DB5D-4CA4-B293-6C4DDDE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71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0140412-AB0D-6A7B-312A-67E811492F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08F04D-9B66-BF0F-A0CB-40379388A7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EBC08D-5A3A-7529-9891-DEA6D3377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E911-9BDE-4BB7-8A26-DC800B7C5062}" type="datetime1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19D80A-04DC-A4C2-C40F-74C10D677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A1CFBD-BF44-0923-A271-2438A4A20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1DD-DB5D-4CA4-B293-6C4DDDE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280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CC8835-F98A-4959-E1C3-73CEBDC74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EDC84E-FF58-3DF5-B44C-6962420ED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E5460D-4382-8374-92F8-394565632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D5A0-32F9-49FD-B095-8F9CF72AB977}" type="datetime1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650C16-BC47-8DE5-F3A0-CCC85832E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4FE459-4273-EBD3-4A11-BD4E341B5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1DD-DB5D-4CA4-B293-6C4DDDE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829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F40323-4718-DE7E-ABCA-3B4F5DB3F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619D95-5A63-E0C4-9D7B-B63F7BD97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BB5EDD-9277-5924-6002-BDF82D02B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D557-37F4-4421-AAB9-0B977A19FE83}" type="datetime1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2B9321-0AAF-E1AE-76DE-4D8AEC153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1A79A2-C977-24C3-1270-33B6C44E3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1DD-DB5D-4CA4-B293-6C4DDDE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40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DE75F-EAB4-22E0-5234-574415527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3839FE-AE41-F3B8-0967-A34318B07B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76C0B3-0FDA-309A-FE1F-52055A200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45E495-6C58-F58D-C921-AF27097E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95922-D8BD-4452-9057-2AEBB69CFBAE}" type="datetime1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FDF728-15FF-EB73-34BB-769DC7D1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EBA129-BB87-D0CA-D83A-2BEA53AA3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1DD-DB5D-4CA4-B293-6C4DDDE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36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E013B-ECCE-2BFD-FB0C-4109B8B3A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DB3520-D096-6BE8-FA87-3AC25504B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08B68F-6CD4-2A97-4539-86B112F07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EF395FB-8A39-EA03-CB38-B7C44D1AFB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596FA2F-D871-645A-E6F5-CF08E4CD9A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7A69A06-5776-D83F-655A-AC5FCC913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2602-D791-495C-AE02-3F1E3BACE949}" type="datetime1">
              <a:rPr lang="ru-RU" smtClean="0"/>
              <a:t>19.09.2023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C6DF37-362F-169A-35AC-86FF86EF6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1D1ED59-1869-1779-60C0-3D25663D7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1DD-DB5D-4CA4-B293-6C4DDDE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26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BC601-6ABA-77A0-8638-D75F7DCB9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E6FDBE-6B7E-6F58-6EBB-2AF0DA1D6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C45D-04AF-472C-8AE5-280BFB82C9E9}" type="datetime1">
              <a:rPr lang="ru-RU" smtClean="0"/>
              <a:t>19.09.2023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FAE488-C325-6BD1-D00C-56EF8AA2C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ACCB9E2-E85F-E8A2-F33F-690F1C790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1DD-DB5D-4CA4-B293-6C4DDDE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235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F9B715-2BFF-5236-565F-8AE97C36D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D410-64B1-4E44-BED7-01656A5C624C}" type="datetime1">
              <a:rPr lang="ru-RU" smtClean="0"/>
              <a:t>19.09.2023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4D78BC-8C7F-79D3-0813-B9FE42AA2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A4643D-FB31-5695-B28E-48409FEF7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1DD-DB5D-4CA4-B293-6C4DDDE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92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2D5B2A-9182-1B9C-2A79-F280B9270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0F5D64-B482-938B-442D-8AE9B0F0D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99C970-05F1-3F07-9DB2-FA5781269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4C060D-887B-1F86-497A-9B905805C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7B59-D6D9-42E2-928C-51AB9BB4CEBE}" type="datetime1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45506B-9313-1E37-2A57-412E02087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6338BF-2D3B-2A46-8672-FD969BF3F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1DD-DB5D-4CA4-B293-6C4DDDE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528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4B6022-E010-2CCD-7B04-063BDA3BC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7C88B50-9FE5-5590-1A24-4E7A83BE30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F0954E-A745-EA71-46E8-D8D0C827C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7967BD-B193-3211-79B0-4471E26A6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EE59-C470-4B25-9B5F-64C472834B84}" type="datetime1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905ABA-04D2-C2ED-6670-E69B4682D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F3D4BC-85C0-85A6-6F5E-EE946F4E8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1DD-DB5D-4CA4-B293-6C4DDDE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905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01D4AA-2226-2BFB-813A-E0AC7A553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991234-1430-701A-2142-CB88577C4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9E29FC-5E29-DE81-A4CF-DB31C2DE5A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437DE-2A5A-4715-82D8-99E18C317273}" type="datetime1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7E03D4-59C1-02E6-B6A4-E73A4D3A4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D98DEA-6719-8311-EA25-8DE41096D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8F1DD-DB5D-4CA4-B293-6C4DDDE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93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7789A52B-32BD-4F62-4E6E-3A160A9DA9D5}"/>
              </a:ext>
            </a:extLst>
          </p:cNvPr>
          <p:cNvSpPr txBox="1">
            <a:spLocks/>
          </p:cNvSpPr>
          <p:nvPr/>
        </p:nvSpPr>
        <p:spPr>
          <a:xfrm>
            <a:off x="1523999" y="470517"/>
            <a:ext cx="9715131" cy="343833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1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Studying the possibility of lambda hyperon reconstruction in the BM@N experiment at the NICA complex</a:t>
            </a:r>
            <a:endParaRPr lang="ru-RU" sz="7100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2F5127-ABFB-0BFA-899A-8202A1698F35}"/>
              </a:ext>
            </a:extLst>
          </p:cNvPr>
          <p:cNvSpPr txBox="1"/>
          <p:nvPr/>
        </p:nvSpPr>
        <p:spPr>
          <a:xfrm>
            <a:off x="4644327" y="4549676"/>
            <a:ext cx="312807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sz="1800" b="0" i="0" u="none" strike="noStrike" dirty="0">
                <a:solidFill>
                  <a:srgbClr val="1A64A0"/>
                </a:solidFill>
                <a:effectLst/>
                <a:latin typeface="Roboto" panose="02000000000000000000" pitchFamily="2" charset="0"/>
              </a:rPr>
            </a:br>
            <a:r>
              <a:rPr lang="en-US" b="0" i="0" dirty="0">
                <a:solidFill>
                  <a:srgbClr val="404040"/>
                </a:solidFill>
                <a:effectLst/>
                <a:latin typeface="Verdana" panose="020B0604030504040204" pitchFamily="34" charset="0"/>
              </a:rPr>
              <a:t>The </a:t>
            </a:r>
            <a:r>
              <a:rPr lang="en-US" b="0" i="0" dirty="0" err="1">
                <a:solidFill>
                  <a:srgbClr val="404040"/>
                </a:solidFill>
                <a:effectLst/>
                <a:latin typeface="Verdana" panose="020B0604030504040204" pitchFamily="34" charset="0"/>
              </a:rPr>
              <a:t>XXVth</a:t>
            </a:r>
            <a:r>
              <a:rPr lang="en-US" b="0" i="0" dirty="0">
                <a:solidFill>
                  <a:srgbClr val="404040"/>
                </a:solidFill>
                <a:effectLst/>
                <a:latin typeface="Verdana" panose="020B0604030504040204" pitchFamily="34" charset="0"/>
              </a:rPr>
              <a:t> International </a:t>
            </a:r>
            <a:r>
              <a:rPr lang="en-US" b="0" i="0" dirty="0" err="1">
                <a:solidFill>
                  <a:srgbClr val="404040"/>
                </a:solidFill>
                <a:effectLst/>
                <a:latin typeface="Verdana" panose="020B0604030504040204" pitchFamily="34" charset="0"/>
              </a:rPr>
              <a:t>Baldin</a:t>
            </a:r>
            <a:r>
              <a:rPr lang="en-US" b="0" i="0" dirty="0">
                <a:solidFill>
                  <a:srgbClr val="404040"/>
                </a:solidFill>
                <a:effectLst/>
                <a:latin typeface="Verdana" panose="020B0604030504040204" pitchFamily="34" charset="0"/>
              </a:rPr>
              <a:t> Seminar on High Energy Physics Problems "Relativistic Nuclear Physics and Quantum Chromodynamics“, </a:t>
            </a:r>
            <a:r>
              <a:rPr lang="en-US" b="0" i="0" dirty="0">
                <a:effectLst/>
                <a:latin typeface="Liberation Sans"/>
              </a:rPr>
              <a:t>18–23 Sep 2023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A55896-2A6C-B1F2-69BF-80546EAF7D7E}"/>
              </a:ext>
            </a:extLst>
          </p:cNvPr>
          <p:cNvSpPr txBox="1"/>
          <p:nvPr/>
        </p:nvSpPr>
        <p:spPr>
          <a:xfrm>
            <a:off x="5666173" y="3811012"/>
            <a:ext cx="60945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0" algn="r" eaLnBrk="1" hangingPunct="1">
              <a:buNone/>
              <a:defRPr/>
            </a:pPr>
            <a:r>
              <a:rPr lang="nl-NL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Made by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pPr marL="180975" indent="0" algn="r" eaLnBrk="1" hangingPunct="1">
              <a:buNone/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Barak R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180975" indent="0" algn="r" eaLnBrk="1" hangingPunct="1">
              <a:buNone/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Supervised by:</a:t>
            </a:r>
          </a:p>
          <a:p>
            <a:pPr marL="180975" indent="0" algn="r" eaLnBrk="1" hangingPunct="1">
              <a:buNone/>
              <a:defRPr/>
            </a:pP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Merts</a:t>
            </a:r>
            <a:r>
              <a:rPr lang="en-US" sz="2400">
                <a:solidFill>
                  <a:schemeClr val="tx1">
                    <a:lumMod val="50000"/>
                  </a:schemeClr>
                </a:solidFill>
              </a:rPr>
              <a:t> S.P.</a:t>
            </a:r>
            <a:endParaRPr lang="ru-RU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BBBD585-7D4A-3CC6-D285-97DAFE08C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1DD-DB5D-4CA4-B293-6C4DDDE5367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714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6BBDC-67DF-EED4-86A1-8E82BD59D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Results</a:t>
            </a:r>
            <a:br>
              <a:rPr lang="en-US" sz="4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B0B12B-688F-0058-77AB-A1DE0330F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60CD-8D6E-484F-9881-CEDDEC74737B}" type="slidenum">
              <a:rPr lang="ru-RU" smtClean="0"/>
              <a:t>10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A3F5A9-95E9-D3A3-92BF-9C13A2474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164" y="1179700"/>
            <a:ext cx="6192568" cy="38804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7E564F-7C4F-EE74-07C1-A91EFA778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09" y="1519379"/>
            <a:ext cx="5809755" cy="255417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15123C8-D9E4-CA26-3F2C-B4868BFED1E1}"/>
              </a:ext>
            </a:extLst>
          </p:cNvPr>
          <p:cNvSpPr/>
          <p:nvPr/>
        </p:nvSpPr>
        <p:spPr>
          <a:xfrm>
            <a:off x="1217153" y="2236609"/>
            <a:ext cx="2175029" cy="1766656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94CB1625-5AE7-E08B-4B94-9BB53C618B85}"/>
              </a:ext>
            </a:extLst>
          </p:cNvPr>
          <p:cNvCxnSpPr/>
          <p:nvPr/>
        </p:nvCxnSpPr>
        <p:spPr>
          <a:xfrm flipV="1">
            <a:off x="3839680" y="2075981"/>
            <a:ext cx="2654423" cy="85856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6F36A56-A1AB-793D-FC27-95110CEF37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69" y="4406320"/>
            <a:ext cx="1732467" cy="24163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06BD76C-6727-C282-A9BB-68B7C3A168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594" y="4458846"/>
            <a:ext cx="1748714" cy="23112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27ECFBF-B486-4B1C-0C2B-CE7687E2D532}"/>
              </a:ext>
            </a:extLst>
          </p:cNvPr>
          <p:cNvSpPr txBox="1"/>
          <p:nvPr/>
        </p:nvSpPr>
        <p:spPr>
          <a:xfrm>
            <a:off x="1864658" y="5846544"/>
            <a:ext cx="1097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 Black" panose="020B0A04020102020204" pitchFamily="34" charset="0"/>
              </a:rPr>
              <a:t>S = 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0E42B9-188A-AF7D-4FF9-A6759D14E7BE}"/>
              </a:ext>
            </a:extLst>
          </p:cNvPr>
          <p:cNvSpPr txBox="1"/>
          <p:nvPr/>
        </p:nvSpPr>
        <p:spPr>
          <a:xfrm>
            <a:off x="5039031" y="5846543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 Black" panose="020B0A04020102020204" pitchFamily="34" charset="0"/>
              </a:rPr>
              <a:t>-</a:t>
            </a:r>
            <a:endParaRPr lang="ru-RU" sz="3600" b="1" dirty="0">
              <a:latin typeface="Arial Black" panose="020B0A04020102020204" pitchFamily="34" charset="0"/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75CC7407-B2F3-68A0-172A-52EBBCBDB329}"/>
              </a:ext>
            </a:extLst>
          </p:cNvPr>
          <p:cNvCxnSpPr/>
          <p:nvPr/>
        </p:nvCxnSpPr>
        <p:spPr>
          <a:xfrm flipH="1">
            <a:off x="7279341" y="4563035"/>
            <a:ext cx="1192306" cy="497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216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CD6A9B6-C5F9-809D-FD9A-76D24665C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Results</a:t>
            </a:r>
            <a:br>
              <a:rPr lang="en-US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</a:br>
            <a:endParaRPr lang="ru-RU" sz="32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C338CD2-1DE7-9DD2-9D61-916530BA7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1DD-DB5D-4CA4-B293-6C4DDDE53672}" type="slidenum">
              <a:rPr lang="ru-RU" smtClean="0"/>
              <a:t>11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490483-1109-2435-D472-D6077784B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1" y="1507687"/>
            <a:ext cx="6158135" cy="29030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E54049-479B-5ECB-9047-1F1214DAC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287" y="3849192"/>
            <a:ext cx="6036312" cy="287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31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DC85F-B991-CCE1-74CC-65492F938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A2E504-CC0B-BEDE-5913-C8D18E2F6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1640"/>
            <a:ext cx="10515600" cy="4351338"/>
          </a:xfrm>
        </p:spPr>
        <p:txBody>
          <a:bodyPr/>
          <a:lstStyle/>
          <a:p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Simulation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analysis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0,000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events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possible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background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increment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were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carried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Presence of lambda hyperons was confirmed.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Efficiency depending on rapidity and transverse momentum was derived.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CBBD89-A4E6-BEEE-D45B-B9108AD4B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1DD-DB5D-4CA4-B293-6C4DDDE5367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772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D640CE-7A0A-578B-2090-7FF8E72E4947}"/>
              </a:ext>
            </a:extLst>
          </p:cNvPr>
          <p:cNvSpPr txBox="1"/>
          <p:nvPr/>
        </p:nvSpPr>
        <p:spPr>
          <a:xfrm>
            <a:off x="3047260" y="3246553"/>
            <a:ext cx="60945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Thank you for </a:t>
            </a:r>
            <a:r>
              <a:rPr lang="en-US" sz="4000" b="0" i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your attention</a:t>
            </a:r>
            <a:r>
              <a:rPr lang="ru-RU" sz="4000" b="0" i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!</a:t>
            </a:r>
            <a:endParaRPr lang="ru-RU" sz="40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616D45E-0632-6D00-800D-91743004E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1DD-DB5D-4CA4-B293-6C4DDDE5367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197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78ECB8-4AD0-0D44-D125-B7AD792F1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949" y="2840685"/>
            <a:ext cx="2280102" cy="117663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571FD42-582C-108E-9509-560FC0708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1DD-DB5D-4CA4-B293-6C4DDDE5367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066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4329EA-87FA-AF07-D264-038AC81D0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42" y="83530"/>
            <a:ext cx="9411516" cy="669094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E451C58-4549-A8C6-36C8-14458EE7B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1DD-DB5D-4CA4-B293-6C4DDDE5367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824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0832C4-EF73-8283-9587-57E3378F9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63" y="114012"/>
            <a:ext cx="9396274" cy="6629975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C05E4EC-01C7-1FBB-4A4B-B0B5A9009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1DD-DB5D-4CA4-B293-6C4DDDE5367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669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C1EF06-3998-8FF4-D6AA-5AF16C324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673" y="102581"/>
            <a:ext cx="9388654" cy="6652837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9158344-520F-5C72-B6E8-19AC9788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1DD-DB5D-4CA4-B293-6C4DDDE5367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57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2CD0F9-C22A-A443-9A51-10F1EEA68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916E9F-A6C9-BE64-F669-C70F30A7B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907"/>
            <a:ext cx="10515600" cy="367853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Collisions</a:t>
            </a:r>
            <a:r>
              <a:rPr lang="ru-RU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heavy</a:t>
            </a:r>
            <a:r>
              <a:rPr lang="ru-RU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relativistic</a:t>
            </a:r>
            <a:r>
              <a:rPr lang="ru-RU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ions</a:t>
            </a:r>
            <a:r>
              <a:rPr lang="ru-RU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allow</a:t>
            </a:r>
            <a:r>
              <a:rPr lang="ru-RU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</a:t>
            </a:r>
            <a:r>
              <a:rPr lang="ru-RU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study</a:t>
            </a:r>
            <a:r>
              <a:rPr lang="ru-RU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nuclear</a:t>
            </a:r>
            <a:r>
              <a:rPr lang="ru-RU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matter</a:t>
            </a:r>
            <a:r>
              <a:rPr lang="ru-RU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ru-RU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extreme</a:t>
            </a:r>
            <a:r>
              <a:rPr lang="ru-RU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density</a:t>
            </a:r>
            <a:r>
              <a:rPr lang="ru-RU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temperature</a:t>
            </a:r>
            <a:r>
              <a:rPr lang="ru-RU" sz="3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0" i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sufficiently high temperature and energy density, the so-called Quark-Gluon Plasma (QGP) is formed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[1]: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Hyperon formation.</a:t>
            </a:r>
            <a:endParaRPr lang="en-US" sz="2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Theoretical</a:t>
            </a:r>
            <a:r>
              <a:rPr lang="ru-RU" sz="3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models</a:t>
            </a:r>
            <a:r>
              <a:rPr lang="ru-RU" sz="3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offer</a:t>
            </a:r>
            <a:r>
              <a:rPr lang="ru-RU" sz="3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different</a:t>
            </a:r>
            <a:r>
              <a:rPr lang="ru-RU" sz="3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descriptions</a:t>
            </a:r>
            <a:r>
              <a:rPr lang="ru-RU" sz="3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[2],[3]:</a:t>
            </a:r>
          </a:p>
          <a:p>
            <a:pPr lvl="1"/>
            <a:endParaRPr lang="ru-R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experimental data is needed for clarification.</a:t>
            </a:r>
            <a:endParaRPr lang="ru-R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90F6B1-D36A-5328-FE5D-2EA719B1AE41}"/>
              </a:ext>
            </a:extLst>
          </p:cNvPr>
          <p:cNvSpPr txBox="1"/>
          <p:nvPr/>
        </p:nvSpPr>
        <p:spPr>
          <a:xfrm>
            <a:off x="0" y="5193437"/>
            <a:ext cx="12178462" cy="1444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>
              <a:buNone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[1]</a:t>
            </a:r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Kapishin.M</a:t>
            </a:r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“Studies of baryonic matter at the BM@N experiment (JINR).” Nuclear Physics A 982 (2019) 967–970.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[2] 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J. A. et al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Phys., vol. A 757, pp. 102–183, 2005.</a:t>
            </a:r>
            <a:endParaRPr lang="en-US" b="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[3] 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K. A. et al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Phys., vol. A 757, pp. 184–283, 2005.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E21A56-87CF-5CB6-5DA4-1C0756AFE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1DD-DB5D-4CA4-B293-6C4DDDE5367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957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29154A4-3C8E-252D-9F20-F186D8CEB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67" y="0"/>
            <a:ext cx="11102266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BM@N </a:t>
            </a:r>
            <a:r>
              <a:rPr lang="ru-RU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experiment</a:t>
            </a:r>
            <a:r>
              <a:rPr lang="ru-RU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ru-RU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NICA </a:t>
            </a:r>
            <a:r>
              <a:rPr lang="ru-RU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complex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401143D8-D4AC-C83B-AEAB-AE2457CC8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261" y="1633780"/>
            <a:ext cx="10515600" cy="878602"/>
          </a:xfrm>
        </p:spPr>
        <p:txBody>
          <a:bodyPr>
            <a:normAutofit/>
          </a:bodyPr>
          <a:lstStyle/>
          <a:p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Collisions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elementary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particles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ions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stationary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target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energies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GeV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nucleon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39DFE2-74EE-8685-C834-E8C91EFEB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581" y="2512382"/>
            <a:ext cx="6279508" cy="32749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B63A25-2EA4-B201-F36C-5548A237C00C}"/>
              </a:ext>
            </a:extLst>
          </p:cNvPr>
          <p:cNvSpPr txBox="1"/>
          <p:nvPr/>
        </p:nvSpPr>
        <p:spPr>
          <a:xfrm>
            <a:off x="7741246" y="5602667"/>
            <a:ext cx="34907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NICA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accelerator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complex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11A24C-853F-9005-4314-3BDE06EE21AF}"/>
              </a:ext>
            </a:extLst>
          </p:cNvPr>
          <p:cNvSpPr txBox="1"/>
          <p:nvPr/>
        </p:nvSpPr>
        <p:spPr>
          <a:xfrm>
            <a:off x="1788110" y="5602667"/>
            <a:ext cx="2977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Experimental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setup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BM@N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7F38B7C-156D-6E87-60BB-196A1C8CC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7" y="2708237"/>
            <a:ext cx="5766574" cy="2721102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10CF7D1-7231-D713-04B3-6848C0603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1DD-DB5D-4CA4-B293-6C4DDDE5367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180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C0E9C8-3E85-DB92-D773-664A96FF4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of the work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C5ABDC-D1E1-BFB5-D92F-789E9B404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Search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lambda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hyperons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BM@N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experiment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Modelling</a:t>
            </a:r>
            <a:r>
              <a:rPr lang="ru-RU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reconstruction</a:t>
            </a:r>
            <a:r>
              <a:rPr lang="ru-RU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</a:t>
            </a:r>
            <a:r>
              <a:rPr lang="ru-RU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analysis</a:t>
            </a:r>
            <a:r>
              <a:rPr lang="ru-RU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Development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implementation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lambda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hyperon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reconstruction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algorithm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bmnroot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Investigation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influence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background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sources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quality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reconstruction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Analysis of the reconstruction efficiency in phase space as a function of rapidity and </a:t>
            </a:r>
            <a:r>
              <a:rPr lang="en-US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transverse momentum.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9107E4-D42D-438B-DBA5-456E9D217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1DD-DB5D-4CA4-B293-6C4DDDE5367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760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27790-8F05-B1E8-3B54-A23C86151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</a:rPr>
              <a:t>Data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6617C6-74DC-2709-5553-8D68A0545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79049"/>
          </a:xfrm>
        </p:spPr>
        <p:txBody>
          <a:bodyPr/>
          <a:lstStyle/>
          <a:p>
            <a:r>
              <a:rPr lang="ru-RU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</a:t>
            </a:r>
            <a:r>
              <a:rPr lang="ru-RU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obtained</a:t>
            </a:r>
            <a:r>
              <a:rPr lang="ru-RU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ru-RU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Monte</a:t>
            </a:r>
            <a:r>
              <a:rPr lang="ru-RU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Carlo </a:t>
            </a:r>
            <a:r>
              <a:rPr lang="ru-RU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generator</a:t>
            </a:r>
            <a:r>
              <a:rPr lang="ru-RU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DCMSMM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] </a:t>
            </a:r>
            <a:r>
              <a:rPr lang="ru-RU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ru-RU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used</a:t>
            </a:r>
            <a:r>
              <a:rPr lang="ru-RU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analysis</a:t>
            </a:r>
            <a:r>
              <a:rPr lang="ru-RU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</a:t>
            </a:r>
            <a:r>
              <a:rPr lang="ru-RU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0,000 </a:t>
            </a:r>
            <a:r>
              <a:rPr lang="ru-RU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events</a:t>
            </a:r>
            <a:r>
              <a:rPr lang="ru-RU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were</a:t>
            </a:r>
            <a:r>
              <a:rPr lang="ru-RU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simulated</a:t>
            </a:r>
            <a:r>
              <a:rPr lang="ru-RU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reconstructed</a:t>
            </a:r>
            <a:r>
              <a:rPr lang="ru-RU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26C16E-3D10-D802-9D43-13EB952F7168}"/>
              </a:ext>
            </a:extLst>
          </p:cNvPr>
          <p:cNvSpPr txBox="1"/>
          <p:nvPr/>
        </p:nvSpPr>
        <p:spPr>
          <a:xfrm>
            <a:off x="838200" y="5543961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[4]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Baznat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M.,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Botvina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A.,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Musulmanbekov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G.,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Toneev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V.,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Zhezher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V. Monte-Carlo Generator of Heavy Ion Collisions DCM-SMM, Physics of Particles and Nuclei Letters 17, 3, 303-324 (2020)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4550B9-1326-6A47-73B9-4B203E720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1DD-DB5D-4CA4-B293-6C4DDDE5367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995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5DEFD1-8212-E653-AACF-E7CA42FD2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Data processing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BD9DE0-65B2-1D19-C3EC-2371DFBB1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Algorithms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were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developed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implemented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enable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search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trajectories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lambda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hyperons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along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decay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channel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into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proton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negative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pi-meson</a:t>
            </a:r>
            <a:r>
              <a:rPr lang="ru-RU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10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orting of pairs of particles with different signs.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Calculating the invariant mass.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mposing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number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geometric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restrictions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parameters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each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pair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8DA03D-6929-E149-E1C6-DD64BDD64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1" y="3614101"/>
            <a:ext cx="4163626" cy="3243899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2D6456-8B5B-AC89-A7C6-4EF7A9FDC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1DD-DB5D-4CA4-B293-6C4DDDE5367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499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3033D5AC-E97C-7AD3-2947-9C6A9BF5FA90}"/>
              </a:ext>
            </a:extLst>
          </p:cNvPr>
          <p:cNvSpPr txBox="1">
            <a:spLocks/>
          </p:cNvSpPr>
          <p:nvPr/>
        </p:nvSpPr>
        <p:spPr>
          <a:xfrm>
            <a:off x="1524000" y="456056"/>
            <a:ext cx="9144000" cy="857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900" dirty="0">
                <a:solidFill>
                  <a:srgbClr val="0070C0"/>
                </a:solidFill>
                <a:latin typeface="Arial" panose="020B0604020202020204" pitchFamily="34" charset="0"/>
              </a:rPr>
              <a:t>Results</a:t>
            </a:r>
            <a:br>
              <a:rPr lang="en-US" sz="3600" dirty="0">
                <a:solidFill>
                  <a:schemeClr val="accent1"/>
                </a:solidFill>
              </a:rPr>
            </a:b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6F69DDA-AADB-AD28-2EDF-220DB8F2E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1DD-DB5D-4CA4-B293-6C4DDDE53672}" type="slidenum">
              <a:rPr lang="ru-RU" smtClean="0"/>
              <a:t>7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92BDCD-2F10-9930-394D-D1A521B65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6940"/>
            <a:ext cx="12192000" cy="545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95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3C21D11-C3DB-17E7-F4DF-D21A15E30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0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Results</a:t>
            </a:r>
            <a:br>
              <a:rPr lang="en-US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</a:br>
            <a:endParaRPr lang="ru-RU" sz="32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42C53C7-C093-8CA3-4BCA-C2C65A5C8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1DD-DB5D-4CA4-B293-6C4DDDE53672}" type="slidenum">
              <a:rPr lang="ru-RU" smtClean="0"/>
              <a:t>8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FDAA70-C6BF-26A5-B0F2-5664A1C49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409" y="3930688"/>
            <a:ext cx="5924538" cy="27907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A881986-5BAC-137B-BDE1-CD291765E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1" y="1521839"/>
            <a:ext cx="6338047" cy="299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11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22401C-F45B-E75E-F058-E2F0FB426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Results</a:t>
            </a:r>
            <a:br>
              <a:rPr lang="en-US" sz="5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E9812F-1A66-8E3A-73B8-AC90E9EE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1DD-DB5D-4CA4-B293-6C4DDDE53672}" type="slidenum">
              <a:rPr lang="ru-RU" smtClean="0"/>
              <a:t>9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03C0D4-BE77-D07F-94E5-12CF05BDA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9164"/>
            <a:ext cx="6096000" cy="28463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552329-FA49-D02F-F8C3-C993F954B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52206"/>
            <a:ext cx="6096000" cy="290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709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493</Words>
  <Application>Microsoft Office PowerPoint</Application>
  <PresentationFormat>Широкоэкранный</PresentationFormat>
  <Paragraphs>66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Arial</vt:lpstr>
      <vt:lpstr>Arial Black</vt:lpstr>
      <vt:lpstr>Calibri</vt:lpstr>
      <vt:lpstr>Calibri Light</vt:lpstr>
      <vt:lpstr>Liberation Sans</vt:lpstr>
      <vt:lpstr>Roboto</vt:lpstr>
      <vt:lpstr>Verdana</vt:lpstr>
      <vt:lpstr>Тема Office</vt:lpstr>
      <vt:lpstr>Презентация PowerPoint</vt:lpstr>
      <vt:lpstr>Introduction</vt:lpstr>
      <vt:lpstr>BM@N experiment at the NICA complex</vt:lpstr>
      <vt:lpstr>Goal of the work</vt:lpstr>
      <vt:lpstr>Data</vt:lpstr>
      <vt:lpstr>Data processing</vt:lpstr>
      <vt:lpstr>Презентация PowerPoint</vt:lpstr>
      <vt:lpstr>Results </vt:lpstr>
      <vt:lpstr>Results </vt:lpstr>
      <vt:lpstr>Results </vt:lpstr>
      <vt:lpstr>Results </vt:lpstr>
      <vt:lpstr>Conclusion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ramin.k.barak@gmail.com</dc:creator>
  <cp:lastModifiedBy>ramin.k.barak@gmail.com</cp:lastModifiedBy>
  <cp:revision>71</cp:revision>
  <dcterms:created xsi:type="dcterms:W3CDTF">2023-05-14T15:59:21Z</dcterms:created>
  <dcterms:modified xsi:type="dcterms:W3CDTF">2023-09-19T10:03:51Z</dcterms:modified>
</cp:coreProperties>
</file>