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477" r:id="rId3"/>
    <p:sldId id="258" r:id="rId4"/>
    <p:sldId id="268" r:id="rId5"/>
    <p:sldId id="270" r:id="rId6"/>
    <p:sldId id="479" r:id="rId7"/>
    <p:sldId id="307" r:id="rId8"/>
    <p:sldId id="480" r:id="rId9"/>
    <p:sldId id="474" r:id="rId10"/>
    <p:sldId id="475" r:id="rId11"/>
    <p:sldId id="478" r:id="rId12"/>
    <p:sldId id="289" r:id="rId13"/>
    <p:sldId id="279" r:id="rId14"/>
    <p:sldId id="301" r:id="rId15"/>
    <p:sldId id="481" r:id="rId16"/>
    <p:sldId id="305" r:id="rId17"/>
    <p:sldId id="29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25" autoAdjust="0"/>
    <p:restoredTop sz="77224"/>
  </p:normalViewPr>
  <p:slideViewPr>
    <p:cSldViewPr snapToGrid="0">
      <p:cViewPr varScale="1">
        <p:scale>
          <a:sx n="70" d="100"/>
          <a:sy n="70" d="100"/>
        </p:scale>
        <p:origin x="59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Work\INR\nkarpushkin-centrality\edepecalc_12_0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Work\INR\nkarpushkin-centrality\edepecalc_12_04%20(&#1040;&#1074;&#1090;&#1086;&#1089;&#1086;&#1093;&#1088;&#1072;&#1085;&#1077;&#1085;&#1085;&#1099;&#108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Work\INR\edepecalc_12_04%20(&#1040;&#1074;&#1090;&#1086;&#1089;&#1086;&#1093;&#1088;&#1072;&#1085;&#1077;&#1085;&#1085;&#1099;&#108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Work\INR\edepecalc_12_04%20(&#1040;&#1074;&#1090;&#1086;&#1089;&#1086;&#1093;&#1088;&#1072;&#1085;&#1077;&#1085;&#1085;&#1099;&#108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c4b2bb41584eb8f4/&#1044;&#1086;&#1082;&#1091;&#1084;&#1077;&#1085;&#1090;&#1099;/novel%20comparison%20of%203D%202D%201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Work\INR\edepecalc_12_04%20(&#1040;&#1074;&#1090;&#1086;&#1089;&#1086;&#1093;&#1088;&#1072;&#1085;&#1077;&#1085;&#1085;&#1099;&#108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c4b2bb41584eb8f4/&#1044;&#1086;&#1082;&#1091;&#1084;&#1077;&#1085;&#1090;&#1099;/novel%20comparison%20of%203D%202D%201D.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D:\Work\INR\nkarpushkin-centrality\edepecalc_12_04.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D:\Work\INR\nkarpushkin-centrality\edepecalc_12_04.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D:\Work\INR\nkarpushkin-centrality\edepecalc_12_04%20(&#1040;&#1074;&#1090;&#1086;&#1089;&#1086;&#1093;&#1088;&#1072;&#1085;&#1077;&#1085;&#1085;&#1099;&#1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7263844896929"/>
          <c:y val="6.5148975253216182E-2"/>
          <c:w val="0.80191589805360008"/>
          <c:h val="0.75505276273788191"/>
        </c:manualLayout>
      </c:layout>
      <c:scatterChart>
        <c:scatterStyle val="lineMarker"/>
        <c:varyColors val="0"/>
        <c:ser>
          <c:idx val="1"/>
          <c:order val="0"/>
          <c:tx>
            <c:strRef>
              <c:f>uni!$BZ$189</c:f>
              <c:strCache>
                <c:ptCount val="1"/>
                <c:pt idx="0">
                  <c:v>s/b</c:v>
                </c:pt>
              </c:strCache>
            </c:strRef>
          </c:tx>
          <c:spPr>
            <a:ln w="25400">
              <a:noFill/>
            </a:ln>
          </c:spPr>
          <c:xVal>
            <c:numRef>
              <c:f>uni!$BW$190:$BW$199</c:f>
              <c:numCache>
                <c:formatCode>General</c:formatCode>
                <c:ptCount val="10"/>
                <c:pt idx="0">
                  <c:v>95</c:v>
                </c:pt>
                <c:pt idx="1">
                  <c:v>85</c:v>
                </c:pt>
                <c:pt idx="2">
                  <c:v>75</c:v>
                </c:pt>
                <c:pt idx="3">
                  <c:v>65</c:v>
                </c:pt>
                <c:pt idx="4">
                  <c:v>55</c:v>
                </c:pt>
                <c:pt idx="5">
                  <c:v>45</c:v>
                </c:pt>
                <c:pt idx="6">
                  <c:v>35</c:v>
                </c:pt>
                <c:pt idx="7">
                  <c:v>5</c:v>
                </c:pt>
                <c:pt idx="8">
                  <c:v>15</c:v>
                </c:pt>
                <c:pt idx="9">
                  <c:v>25</c:v>
                </c:pt>
              </c:numCache>
            </c:numRef>
          </c:xVal>
          <c:yVal>
            <c:numRef>
              <c:f>uni!$BZ$190:$BZ$199</c:f>
              <c:numCache>
                <c:formatCode>General</c:formatCode>
                <c:ptCount val="10"/>
                <c:pt idx="0">
                  <c:v>5.3608732244632792E-2</c:v>
                </c:pt>
                <c:pt idx="1">
                  <c:v>5.5974804057528395E-2</c:v>
                </c:pt>
                <c:pt idx="2">
                  <c:v>5.844031583063624E-2</c:v>
                </c:pt>
                <c:pt idx="3">
                  <c:v>6.4693041188471176E-2</c:v>
                </c:pt>
                <c:pt idx="4">
                  <c:v>8.0801586912866721E-2</c:v>
                </c:pt>
                <c:pt idx="5">
                  <c:v>0.10447600931963615</c:v>
                </c:pt>
                <c:pt idx="6">
                  <c:v>0.1119353306522389</c:v>
                </c:pt>
                <c:pt idx="7">
                  <c:v>0.42380555500433259</c:v>
                </c:pt>
                <c:pt idx="8">
                  <c:v>0.21461301774299624</c:v>
                </c:pt>
                <c:pt idx="9">
                  <c:v>0.14755344418052255</c:v>
                </c:pt>
              </c:numCache>
            </c:numRef>
          </c:yVal>
          <c:smooth val="0"/>
          <c:extLst>
            <c:ext xmlns:c16="http://schemas.microsoft.com/office/drawing/2014/chart" uri="{C3380CC4-5D6E-409C-BE32-E72D297353CC}">
              <c16:uniqueId val="{00000000-C46B-459C-8B9D-FF31698F6069}"/>
            </c:ext>
          </c:extLst>
        </c:ser>
        <c:ser>
          <c:idx val="0"/>
          <c:order val="1"/>
          <c:tx>
            <c:strRef>
              <c:f>uni!$P$188</c:f>
              <c:strCache>
                <c:ptCount val="1"/>
                <c:pt idx="0">
                  <c:v>s/b</c:v>
                </c:pt>
              </c:strCache>
            </c:strRef>
          </c:tx>
          <c:spPr>
            <a:ln w="25400" cap="rnd">
              <a:noFill/>
              <a:round/>
            </a:ln>
            <a:effectLst/>
          </c:spPr>
          <c:marker>
            <c:symbol val="circle"/>
            <c:size val="7"/>
            <c:spPr>
              <a:solidFill>
                <a:schemeClr val="tx1"/>
              </a:solidFill>
              <a:ln w="9525">
                <a:noFill/>
              </a:ln>
              <a:effectLst/>
            </c:spPr>
          </c:marker>
          <c:xVal>
            <c:numRef>
              <c:f>uni!$M$189:$M$198</c:f>
              <c:numCache>
                <c:formatCode>General</c:formatCode>
                <c:ptCount val="10"/>
                <c:pt idx="0">
                  <c:v>95</c:v>
                </c:pt>
                <c:pt idx="1">
                  <c:v>85</c:v>
                </c:pt>
                <c:pt idx="2">
                  <c:v>75</c:v>
                </c:pt>
                <c:pt idx="3">
                  <c:v>65</c:v>
                </c:pt>
                <c:pt idx="4">
                  <c:v>55</c:v>
                </c:pt>
                <c:pt idx="5">
                  <c:v>45</c:v>
                </c:pt>
                <c:pt idx="6">
                  <c:v>35</c:v>
                </c:pt>
                <c:pt idx="7">
                  <c:v>5</c:v>
                </c:pt>
                <c:pt idx="8">
                  <c:v>15</c:v>
                </c:pt>
                <c:pt idx="9">
                  <c:v>25</c:v>
                </c:pt>
              </c:numCache>
            </c:numRef>
          </c:xVal>
          <c:yVal>
            <c:numRef>
              <c:f>uni!$P$189:$P$198</c:f>
              <c:numCache>
                <c:formatCode>General</c:formatCode>
                <c:ptCount val="10"/>
                <c:pt idx="0">
                  <c:v>5.4071010098036325E-2</c:v>
                </c:pt>
                <c:pt idx="1">
                  <c:v>5.5382196344615005E-2</c:v>
                </c:pt>
                <c:pt idx="2">
                  <c:v>5.8090173620579943E-2</c:v>
                </c:pt>
                <c:pt idx="3">
                  <c:v>6.3794824875418599E-2</c:v>
                </c:pt>
                <c:pt idx="4">
                  <c:v>7.0803776547793296E-2</c:v>
                </c:pt>
                <c:pt idx="5">
                  <c:v>8.6817050310842067E-2</c:v>
                </c:pt>
                <c:pt idx="6">
                  <c:v>9.0648141467736046E-2</c:v>
                </c:pt>
                <c:pt idx="7">
                  <c:v>0.3704194184156841</c:v>
                </c:pt>
                <c:pt idx="8">
                  <c:v>0.12860746785901495</c:v>
                </c:pt>
                <c:pt idx="9">
                  <c:v>0.1063033628209475</c:v>
                </c:pt>
              </c:numCache>
            </c:numRef>
          </c:yVal>
          <c:smooth val="0"/>
          <c:extLst>
            <c:ext xmlns:c16="http://schemas.microsoft.com/office/drawing/2014/chart" uri="{C3380CC4-5D6E-409C-BE32-E72D297353CC}">
              <c16:uniqueId val="{00000001-C46B-459C-8B9D-FF31698F6069}"/>
            </c:ext>
          </c:extLst>
        </c:ser>
        <c:dLbls>
          <c:showLegendKey val="0"/>
          <c:showVal val="0"/>
          <c:showCatName val="0"/>
          <c:showSerName val="0"/>
          <c:showPercent val="0"/>
          <c:showBubbleSize val="0"/>
        </c:dLbls>
        <c:axId val="1357355791"/>
        <c:axId val="1357349135"/>
      </c:scatterChart>
      <c:valAx>
        <c:axId val="1357355791"/>
        <c:scaling>
          <c:orientation val="minMax"/>
        </c:scaling>
        <c:delete val="0"/>
        <c:axPos val="b"/>
        <c:majorGridlines>
          <c:spPr>
            <a:ln w="317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800">
                    <a:solidFill>
                      <a:sysClr val="windowText" lastClr="000000"/>
                    </a:solidFill>
                  </a:rPr>
                  <a:t>Centrality %</a:t>
                </a:r>
                <a:endParaRPr lang="ru-RU" sz="1800">
                  <a:solidFill>
                    <a:sysClr val="windowText" lastClr="000000"/>
                  </a:solidFill>
                </a:endParaRPr>
              </a:p>
            </c:rich>
          </c:tx>
          <c:layout>
            <c:manualLayout>
              <c:xMode val="edge"/>
              <c:yMode val="edge"/>
              <c:x val="0.77821292855236668"/>
              <c:y val="0.89814094041632142"/>
            </c:manualLayout>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7349135"/>
        <c:crosses val="autoZero"/>
        <c:crossBetween val="midCat"/>
      </c:valAx>
      <c:valAx>
        <c:axId val="1357349135"/>
        <c:scaling>
          <c:orientation val="minMax"/>
        </c:scaling>
        <c:delete val="0"/>
        <c:axPos val="l"/>
        <c:majorGridlines>
          <c:spPr>
            <a:ln w="0"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l-GR" sz="1800" dirty="0">
                    <a:solidFill>
                      <a:sysClr val="windowText" lastClr="000000"/>
                    </a:solidFill>
                  </a:rPr>
                  <a:t>σ</a:t>
                </a:r>
                <a:r>
                  <a:rPr lang="en-US" sz="1800" baseline="-25000" dirty="0">
                    <a:solidFill>
                      <a:sysClr val="windowText" lastClr="000000"/>
                    </a:solidFill>
                  </a:rPr>
                  <a:t>b</a:t>
                </a:r>
                <a:r>
                  <a:rPr lang="el-GR" sz="1800" dirty="0">
                    <a:solidFill>
                      <a:sysClr val="windowText" lastClr="000000"/>
                    </a:solidFill>
                  </a:rPr>
                  <a:t>/</a:t>
                </a:r>
                <a:r>
                  <a:rPr lang="en-US" sz="1800" dirty="0">
                    <a:solidFill>
                      <a:sysClr val="windowText" lastClr="000000"/>
                    </a:solidFill>
                  </a:rPr>
                  <a:t>b</a:t>
                </a:r>
                <a:endParaRPr lang="ru-RU" sz="1800" dirty="0">
                  <a:solidFill>
                    <a:sysClr val="windowText" lastClr="000000"/>
                  </a:solidFill>
                </a:endParaRPr>
              </a:p>
            </c:rich>
          </c:tx>
          <c:layout>
            <c:manualLayout>
              <c:xMode val="edge"/>
              <c:yMode val="edge"/>
              <c:x val="6.9189528750045702E-4"/>
              <c:y val="0"/>
            </c:manualLayout>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7355791"/>
        <c:crosses val="autoZero"/>
        <c:crossBetween val="midCat"/>
      </c:valAx>
      <c:spPr>
        <a:ln w="0">
          <a:solidFill>
            <a:schemeClr val="tx1"/>
          </a:solid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8421321986563"/>
          <c:y val="6.5148958182287484E-2"/>
          <c:w val="0.8523042279882147"/>
          <c:h val="0.76728812705229488"/>
        </c:manualLayout>
      </c:layout>
      <c:scatterChart>
        <c:scatterStyle val="lineMarker"/>
        <c:varyColors val="0"/>
        <c:ser>
          <c:idx val="0"/>
          <c:order val="0"/>
          <c:tx>
            <c:strRef>
              <c:f>'5%'!$D$68</c:f>
              <c:strCache>
                <c:ptCount val="1"/>
                <c:pt idx="0">
                  <c:v>s/b</c:v>
                </c:pt>
              </c:strCache>
            </c:strRef>
          </c:tx>
          <c:spPr>
            <a:ln w="19050">
              <a:noFill/>
            </a:ln>
          </c:spPr>
          <c:xVal>
            <c:numRef>
              <c:f>'5%'!$A$69:$A$118</c:f>
              <c:numCache>
                <c:formatCode>General</c:formatCode>
                <c:ptCount val="50"/>
                <c:pt idx="0">
                  <c:v>99</c:v>
                </c:pt>
                <c:pt idx="1">
                  <c:v>97</c:v>
                </c:pt>
                <c:pt idx="2">
                  <c:v>95</c:v>
                </c:pt>
                <c:pt idx="3">
                  <c:v>93</c:v>
                </c:pt>
                <c:pt idx="4">
                  <c:v>91</c:v>
                </c:pt>
                <c:pt idx="5">
                  <c:v>89</c:v>
                </c:pt>
                <c:pt idx="6">
                  <c:v>87</c:v>
                </c:pt>
                <c:pt idx="7">
                  <c:v>85</c:v>
                </c:pt>
                <c:pt idx="8">
                  <c:v>83</c:v>
                </c:pt>
                <c:pt idx="9">
                  <c:v>81</c:v>
                </c:pt>
                <c:pt idx="10">
                  <c:v>79</c:v>
                </c:pt>
                <c:pt idx="11">
                  <c:v>77</c:v>
                </c:pt>
                <c:pt idx="12">
                  <c:v>75</c:v>
                </c:pt>
                <c:pt idx="13">
                  <c:v>73</c:v>
                </c:pt>
                <c:pt idx="14">
                  <c:v>71</c:v>
                </c:pt>
                <c:pt idx="15">
                  <c:v>69</c:v>
                </c:pt>
                <c:pt idx="16">
                  <c:v>67</c:v>
                </c:pt>
                <c:pt idx="17">
                  <c:v>65</c:v>
                </c:pt>
                <c:pt idx="18">
                  <c:v>63</c:v>
                </c:pt>
                <c:pt idx="19">
                  <c:v>61</c:v>
                </c:pt>
                <c:pt idx="20">
                  <c:v>59</c:v>
                </c:pt>
                <c:pt idx="21">
                  <c:v>57</c:v>
                </c:pt>
                <c:pt idx="22">
                  <c:v>55</c:v>
                </c:pt>
                <c:pt idx="23">
                  <c:v>53</c:v>
                </c:pt>
                <c:pt idx="24">
                  <c:v>51</c:v>
                </c:pt>
                <c:pt idx="25">
                  <c:v>49</c:v>
                </c:pt>
                <c:pt idx="26">
                  <c:v>47</c:v>
                </c:pt>
                <c:pt idx="27">
                  <c:v>45</c:v>
                </c:pt>
                <c:pt idx="28">
                  <c:v>43</c:v>
                </c:pt>
                <c:pt idx="29">
                  <c:v>41</c:v>
                </c:pt>
                <c:pt idx="30">
                  <c:v>39</c:v>
                </c:pt>
                <c:pt idx="31">
                  <c:v>37</c:v>
                </c:pt>
                <c:pt idx="32">
                  <c:v>35</c:v>
                </c:pt>
                <c:pt idx="33">
                  <c:v>33</c:v>
                </c:pt>
                <c:pt idx="34">
                  <c:v>31</c:v>
                </c:pt>
                <c:pt idx="35">
                  <c:v>1</c:v>
                </c:pt>
                <c:pt idx="36">
                  <c:v>3</c:v>
                </c:pt>
                <c:pt idx="37">
                  <c:v>5</c:v>
                </c:pt>
                <c:pt idx="38">
                  <c:v>7</c:v>
                </c:pt>
                <c:pt idx="39">
                  <c:v>9</c:v>
                </c:pt>
                <c:pt idx="40">
                  <c:v>11</c:v>
                </c:pt>
                <c:pt idx="41">
                  <c:v>13</c:v>
                </c:pt>
                <c:pt idx="42">
                  <c:v>15</c:v>
                </c:pt>
                <c:pt idx="43">
                  <c:v>17</c:v>
                </c:pt>
                <c:pt idx="44">
                  <c:v>19</c:v>
                </c:pt>
                <c:pt idx="45">
                  <c:v>21</c:v>
                </c:pt>
                <c:pt idx="46">
                  <c:v>23</c:v>
                </c:pt>
                <c:pt idx="47">
                  <c:v>25</c:v>
                </c:pt>
                <c:pt idx="48">
                  <c:v>27</c:v>
                </c:pt>
                <c:pt idx="49">
                  <c:v>29</c:v>
                </c:pt>
              </c:numCache>
            </c:numRef>
          </c:xVal>
          <c:yVal>
            <c:numRef>
              <c:f>'5%'!$D$69:$D$118</c:f>
              <c:numCache>
                <c:formatCode>General</c:formatCode>
                <c:ptCount val="50"/>
                <c:pt idx="0">
                  <c:v>5.0588709097446963E-2</c:v>
                </c:pt>
                <c:pt idx="1">
                  <c:v>5.2492689630972568E-2</c:v>
                </c:pt>
                <c:pt idx="2">
                  <c:v>5.0166591890321487E-2</c:v>
                </c:pt>
                <c:pt idx="3">
                  <c:v>5.5071625961610277E-2</c:v>
                </c:pt>
                <c:pt idx="4">
                  <c:v>5.0633900070181793E-2</c:v>
                </c:pt>
                <c:pt idx="5">
                  <c:v>5.3469816072655114E-2</c:v>
                </c:pt>
                <c:pt idx="6">
                  <c:v>5.0636116277997266E-2</c:v>
                </c:pt>
                <c:pt idx="7">
                  <c:v>5.1133737915131303E-2</c:v>
                </c:pt>
                <c:pt idx="8">
                  <c:v>5.2540130562300925E-2</c:v>
                </c:pt>
                <c:pt idx="9">
                  <c:v>5.0075055931102501E-2</c:v>
                </c:pt>
                <c:pt idx="10">
                  <c:v>5.630007330256237E-2</c:v>
                </c:pt>
                <c:pt idx="11">
                  <c:v>5.0748353916205316E-2</c:v>
                </c:pt>
                <c:pt idx="12">
                  <c:v>4.9525639545432057E-2</c:v>
                </c:pt>
                <c:pt idx="13">
                  <c:v>5.354326483731147E-2</c:v>
                </c:pt>
                <c:pt idx="14">
                  <c:v>5.4503719338859856E-2</c:v>
                </c:pt>
                <c:pt idx="15">
                  <c:v>5.344500129612028E-2</c:v>
                </c:pt>
                <c:pt idx="16">
                  <c:v>5.4552594376668935E-2</c:v>
                </c:pt>
                <c:pt idx="17">
                  <c:v>6.1476542202754107E-2</c:v>
                </c:pt>
                <c:pt idx="18">
                  <c:v>5.8537543681761395E-2</c:v>
                </c:pt>
                <c:pt idx="19">
                  <c:v>5.6909813349973387E-2</c:v>
                </c:pt>
                <c:pt idx="20">
                  <c:v>5.7248096500182623E-2</c:v>
                </c:pt>
                <c:pt idx="21">
                  <c:v>6.2257809448503849E-2</c:v>
                </c:pt>
                <c:pt idx="22">
                  <c:v>6.2468031929321495E-2</c:v>
                </c:pt>
                <c:pt idx="23">
                  <c:v>6.7892555016710807E-2</c:v>
                </c:pt>
                <c:pt idx="24">
                  <c:v>7.4094907491548831E-2</c:v>
                </c:pt>
                <c:pt idx="25">
                  <c:v>7.3545092560395653E-2</c:v>
                </c:pt>
                <c:pt idx="26">
                  <c:v>7.3888277829125396E-2</c:v>
                </c:pt>
                <c:pt idx="27">
                  <c:v>8.0228444213540917E-2</c:v>
                </c:pt>
                <c:pt idx="28">
                  <c:v>9.0130683170934825E-2</c:v>
                </c:pt>
                <c:pt idx="29">
                  <c:v>9.0845477103541628E-2</c:v>
                </c:pt>
                <c:pt idx="30">
                  <c:v>9.0759591268211301E-2</c:v>
                </c:pt>
                <c:pt idx="31">
                  <c:v>8.9970740501171084E-2</c:v>
                </c:pt>
                <c:pt idx="32">
                  <c:v>9.1223451812115511E-2</c:v>
                </c:pt>
                <c:pt idx="33">
                  <c:v>7.9574721096524859E-2</c:v>
                </c:pt>
                <c:pt idx="34">
                  <c:v>7.2319692565203542E-2</c:v>
                </c:pt>
                <c:pt idx="35">
                  <c:v>0.46928533297744562</c:v>
                </c:pt>
                <c:pt idx="36">
                  <c:v>0.24537122297251213</c:v>
                </c:pt>
                <c:pt idx="37">
                  <c:v>0.18202630518695659</c:v>
                </c:pt>
                <c:pt idx="38">
                  <c:v>0.13138666367641871</c:v>
                </c:pt>
                <c:pt idx="39">
                  <c:v>0.11061906243269762</c:v>
                </c:pt>
                <c:pt idx="40">
                  <c:v>9.7329814735027997E-2</c:v>
                </c:pt>
                <c:pt idx="41">
                  <c:v>8.1015003147234824E-2</c:v>
                </c:pt>
                <c:pt idx="42">
                  <c:v>7.9460984609346225E-2</c:v>
                </c:pt>
                <c:pt idx="43">
                  <c:v>7.5670524943787551E-2</c:v>
                </c:pt>
                <c:pt idx="44">
                  <c:v>7.6229796982513531E-2</c:v>
                </c:pt>
                <c:pt idx="45">
                  <c:v>8.3364300016947973E-2</c:v>
                </c:pt>
                <c:pt idx="46">
                  <c:v>8.569477617146852E-2</c:v>
                </c:pt>
                <c:pt idx="47">
                  <c:v>8.9453034090957756E-2</c:v>
                </c:pt>
                <c:pt idx="48">
                  <c:v>7.9975911872976757E-2</c:v>
                </c:pt>
                <c:pt idx="49">
                  <c:v>7.8217882864155139E-2</c:v>
                </c:pt>
              </c:numCache>
            </c:numRef>
          </c:yVal>
          <c:smooth val="0"/>
          <c:extLst>
            <c:ext xmlns:c16="http://schemas.microsoft.com/office/drawing/2014/chart" uri="{C3380CC4-5D6E-409C-BE32-E72D297353CC}">
              <c16:uniqueId val="{00000000-A6F9-410D-81FA-9C290D1477B1}"/>
            </c:ext>
          </c:extLst>
        </c:ser>
        <c:ser>
          <c:idx val="1"/>
          <c:order val="1"/>
          <c:tx>
            <c:strRef>
              <c:f>'5%'!$D$120</c:f>
              <c:strCache>
                <c:ptCount val="1"/>
                <c:pt idx="0">
                  <c:v>s/b</c:v>
                </c:pt>
              </c:strCache>
            </c:strRef>
          </c:tx>
          <c:spPr>
            <a:ln w="19050">
              <a:noFill/>
            </a:ln>
          </c:spPr>
          <c:marker>
            <c:symbol val="circle"/>
            <c:size val="5"/>
            <c:spPr>
              <a:solidFill>
                <a:schemeClr val="accent4"/>
              </a:solidFill>
              <a:ln>
                <a:noFill/>
              </a:ln>
            </c:spPr>
          </c:marker>
          <c:xVal>
            <c:numRef>
              <c:f>'5%'!$A$121:$A$170</c:f>
              <c:numCache>
                <c:formatCode>General</c:formatCode>
                <c:ptCount val="50"/>
                <c:pt idx="0">
                  <c:v>99</c:v>
                </c:pt>
                <c:pt idx="1">
                  <c:v>97</c:v>
                </c:pt>
                <c:pt idx="2">
                  <c:v>95</c:v>
                </c:pt>
                <c:pt idx="3">
                  <c:v>93</c:v>
                </c:pt>
                <c:pt idx="4">
                  <c:v>91</c:v>
                </c:pt>
                <c:pt idx="5">
                  <c:v>89</c:v>
                </c:pt>
                <c:pt idx="6">
                  <c:v>87</c:v>
                </c:pt>
                <c:pt idx="7">
                  <c:v>85</c:v>
                </c:pt>
                <c:pt idx="8">
                  <c:v>83</c:v>
                </c:pt>
                <c:pt idx="9">
                  <c:v>81</c:v>
                </c:pt>
                <c:pt idx="10">
                  <c:v>79</c:v>
                </c:pt>
                <c:pt idx="11">
                  <c:v>77</c:v>
                </c:pt>
                <c:pt idx="12">
                  <c:v>75</c:v>
                </c:pt>
                <c:pt idx="13">
                  <c:v>73</c:v>
                </c:pt>
                <c:pt idx="14">
                  <c:v>71</c:v>
                </c:pt>
                <c:pt idx="15">
                  <c:v>69</c:v>
                </c:pt>
                <c:pt idx="16">
                  <c:v>67</c:v>
                </c:pt>
                <c:pt idx="17">
                  <c:v>65</c:v>
                </c:pt>
                <c:pt idx="18">
                  <c:v>63</c:v>
                </c:pt>
                <c:pt idx="19">
                  <c:v>61</c:v>
                </c:pt>
                <c:pt idx="20">
                  <c:v>59</c:v>
                </c:pt>
                <c:pt idx="21">
                  <c:v>57</c:v>
                </c:pt>
                <c:pt idx="22">
                  <c:v>55</c:v>
                </c:pt>
                <c:pt idx="23">
                  <c:v>53</c:v>
                </c:pt>
                <c:pt idx="24">
                  <c:v>51</c:v>
                </c:pt>
                <c:pt idx="25">
                  <c:v>49</c:v>
                </c:pt>
                <c:pt idx="26">
                  <c:v>47</c:v>
                </c:pt>
                <c:pt idx="27">
                  <c:v>45</c:v>
                </c:pt>
                <c:pt idx="28">
                  <c:v>43</c:v>
                </c:pt>
                <c:pt idx="29">
                  <c:v>41</c:v>
                </c:pt>
                <c:pt idx="30">
                  <c:v>39</c:v>
                </c:pt>
                <c:pt idx="31">
                  <c:v>37</c:v>
                </c:pt>
                <c:pt idx="32">
                  <c:v>35</c:v>
                </c:pt>
                <c:pt idx="33">
                  <c:v>33</c:v>
                </c:pt>
                <c:pt idx="34">
                  <c:v>31</c:v>
                </c:pt>
                <c:pt idx="35">
                  <c:v>29</c:v>
                </c:pt>
                <c:pt idx="36">
                  <c:v>1</c:v>
                </c:pt>
                <c:pt idx="37">
                  <c:v>3</c:v>
                </c:pt>
                <c:pt idx="38">
                  <c:v>5</c:v>
                </c:pt>
                <c:pt idx="39">
                  <c:v>7</c:v>
                </c:pt>
                <c:pt idx="40">
                  <c:v>9</c:v>
                </c:pt>
                <c:pt idx="41">
                  <c:v>11</c:v>
                </c:pt>
                <c:pt idx="42">
                  <c:v>13</c:v>
                </c:pt>
                <c:pt idx="43">
                  <c:v>15</c:v>
                </c:pt>
                <c:pt idx="44">
                  <c:v>17</c:v>
                </c:pt>
                <c:pt idx="45">
                  <c:v>19</c:v>
                </c:pt>
                <c:pt idx="46">
                  <c:v>21</c:v>
                </c:pt>
                <c:pt idx="47">
                  <c:v>23</c:v>
                </c:pt>
                <c:pt idx="48">
                  <c:v>25</c:v>
                </c:pt>
                <c:pt idx="49">
                  <c:v>27</c:v>
                </c:pt>
              </c:numCache>
            </c:numRef>
          </c:xVal>
          <c:yVal>
            <c:numRef>
              <c:f>'5%'!$D$121:$D$170</c:f>
              <c:numCache>
                <c:formatCode>General</c:formatCode>
                <c:ptCount val="50"/>
                <c:pt idx="0">
                  <c:v>5.1588830947462701E-2</c:v>
                </c:pt>
                <c:pt idx="1">
                  <c:v>5.1922548589799798E-2</c:v>
                </c:pt>
                <c:pt idx="2">
                  <c:v>5.4080332185239E-2</c:v>
                </c:pt>
                <c:pt idx="3">
                  <c:v>5.1609776058328997E-2</c:v>
                </c:pt>
                <c:pt idx="4">
                  <c:v>4.8460058401430611E-2</c:v>
                </c:pt>
                <c:pt idx="5">
                  <c:v>5.300179871130304E-2</c:v>
                </c:pt>
                <c:pt idx="6">
                  <c:v>5.235910009097778E-2</c:v>
                </c:pt>
                <c:pt idx="7">
                  <c:v>5.4312115470091474E-2</c:v>
                </c:pt>
                <c:pt idx="8">
                  <c:v>5.3442655284770921E-2</c:v>
                </c:pt>
                <c:pt idx="9">
                  <c:v>5.1895913455772415E-2</c:v>
                </c:pt>
                <c:pt idx="10">
                  <c:v>5.0395072320655293E-2</c:v>
                </c:pt>
                <c:pt idx="11">
                  <c:v>5.3714765542676499E-2</c:v>
                </c:pt>
                <c:pt idx="12">
                  <c:v>5.2904379058340341E-2</c:v>
                </c:pt>
                <c:pt idx="13">
                  <c:v>5.0630255676982261E-2</c:v>
                </c:pt>
                <c:pt idx="14">
                  <c:v>5.4382409965169951E-2</c:v>
                </c:pt>
                <c:pt idx="15">
                  <c:v>5.4834829865616913E-2</c:v>
                </c:pt>
                <c:pt idx="16">
                  <c:v>5.8118841709789461E-2</c:v>
                </c:pt>
                <c:pt idx="17">
                  <c:v>5.8618814377295964E-2</c:v>
                </c:pt>
                <c:pt idx="18">
                  <c:v>6.0051684796055833E-2</c:v>
                </c:pt>
                <c:pt idx="19">
                  <c:v>6.1849642115844636E-2</c:v>
                </c:pt>
                <c:pt idx="20">
                  <c:v>6.7762164310452511E-2</c:v>
                </c:pt>
                <c:pt idx="21">
                  <c:v>7.1463320574993008E-2</c:v>
                </c:pt>
                <c:pt idx="22">
                  <c:v>7.10041963787892E-2</c:v>
                </c:pt>
                <c:pt idx="23">
                  <c:v>7.3205560361542812E-2</c:v>
                </c:pt>
                <c:pt idx="24">
                  <c:v>7.9564254863444275E-2</c:v>
                </c:pt>
                <c:pt idx="25">
                  <c:v>8.7382013013297372E-2</c:v>
                </c:pt>
                <c:pt idx="26">
                  <c:v>8.8053463998680942E-2</c:v>
                </c:pt>
                <c:pt idx="27">
                  <c:v>9.9248453129469449E-2</c:v>
                </c:pt>
                <c:pt idx="28">
                  <c:v>0.10234066039706033</c:v>
                </c:pt>
                <c:pt idx="29">
                  <c:v>0.10259774322675348</c:v>
                </c:pt>
                <c:pt idx="30">
                  <c:v>0.10449880131421758</c:v>
                </c:pt>
                <c:pt idx="31">
                  <c:v>0.10598614205844537</c:v>
                </c:pt>
                <c:pt idx="32">
                  <c:v>0.10543119326559357</c:v>
                </c:pt>
                <c:pt idx="33">
                  <c:v>9.6735120370112532E-2</c:v>
                </c:pt>
                <c:pt idx="34">
                  <c:v>9.3281345473092053E-2</c:v>
                </c:pt>
                <c:pt idx="35">
                  <c:v>0.10835565665822537</c:v>
                </c:pt>
                <c:pt idx="36">
                  <c:v>0.49090699025536744</c:v>
                </c:pt>
                <c:pt idx="37">
                  <c:v>0.29321920037385985</c:v>
                </c:pt>
                <c:pt idx="38">
                  <c:v>0.24210750691576038</c:v>
                </c:pt>
                <c:pt idx="39">
                  <c:v>0.21178709064944773</c:v>
                </c:pt>
                <c:pt idx="40">
                  <c:v>0.21152641910416767</c:v>
                </c:pt>
                <c:pt idx="41">
                  <c:v>0.21469565217391304</c:v>
                </c:pt>
                <c:pt idx="42">
                  <c:v>0.22608991237130827</c:v>
                </c:pt>
                <c:pt idx="43">
                  <c:v>0.21688860031267798</c:v>
                </c:pt>
                <c:pt idx="44">
                  <c:v>0.20562440973980647</c:v>
                </c:pt>
                <c:pt idx="45">
                  <c:v>0.18547586903766036</c:v>
                </c:pt>
                <c:pt idx="46">
                  <c:v>0.17026262561143657</c:v>
                </c:pt>
                <c:pt idx="47">
                  <c:v>0.15008692243989707</c:v>
                </c:pt>
                <c:pt idx="48">
                  <c:v>0.13591110389689939</c:v>
                </c:pt>
                <c:pt idx="49">
                  <c:v>0.11432710225949221</c:v>
                </c:pt>
              </c:numCache>
            </c:numRef>
          </c:yVal>
          <c:smooth val="0"/>
          <c:extLst>
            <c:ext xmlns:c16="http://schemas.microsoft.com/office/drawing/2014/chart" uri="{C3380CC4-5D6E-409C-BE32-E72D297353CC}">
              <c16:uniqueId val="{00000001-A6F9-410D-81FA-9C290D1477B1}"/>
            </c:ext>
          </c:extLst>
        </c:ser>
        <c:dLbls>
          <c:showLegendKey val="0"/>
          <c:showVal val="0"/>
          <c:showCatName val="0"/>
          <c:showSerName val="0"/>
          <c:showPercent val="0"/>
          <c:showBubbleSize val="0"/>
        </c:dLbls>
        <c:axId val="1357355791"/>
        <c:axId val="1357349135"/>
      </c:scatterChart>
      <c:valAx>
        <c:axId val="1357355791"/>
        <c:scaling>
          <c:orientation val="minMax"/>
          <c:max val="10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Centrality %</a:t>
                </a:r>
                <a:endParaRPr lang="ru-RU" sz="1400">
                  <a:solidFill>
                    <a:sysClr val="windowText" lastClr="000000"/>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57349135"/>
        <c:crosses val="autoZero"/>
        <c:crossBetween val="midCat"/>
        <c:majorUnit val="10"/>
        <c:minorUnit val="5"/>
      </c:valAx>
      <c:valAx>
        <c:axId val="1357349135"/>
        <c:scaling>
          <c:orientation val="minMax"/>
          <c:max val="0.5"/>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l-GR" sz="1800">
                    <a:solidFill>
                      <a:sysClr val="windowText" lastClr="000000"/>
                    </a:solidFill>
                  </a:rPr>
                  <a:t>σ/</a:t>
                </a:r>
                <a:r>
                  <a:rPr lang="en-US" sz="1800">
                    <a:solidFill>
                      <a:sysClr val="windowText" lastClr="000000"/>
                    </a:solidFill>
                  </a:rPr>
                  <a:t>b</a:t>
                </a:r>
                <a:endParaRPr lang="ru-RU" sz="1800">
                  <a:solidFill>
                    <a:sysClr val="windowText" lastClr="000000"/>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57355791"/>
        <c:crosses val="autoZero"/>
        <c:crossBetween val="midCat"/>
      </c:valAx>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068285697746"/>
          <c:y val="5.1400554097404488E-2"/>
          <c:w val="0.75385355525198072"/>
          <c:h val="0.73444808982210552"/>
        </c:manualLayout>
      </c:layout>
      <c:scatterChart>
        <c:scatterStyle val="lineMarker"/>
        <c:varyColors val="0"/>
        <c:ser>
          <c:idx val="1"/>
          <c:order val="0"/>
          <c:tx>
            <c:strRef>
              <c:f>inters!$BK$91</c:f>
              <c:strCache>
                <c:ptCount val="1"/>
                <c:pt idx="0">
                  <c:v>σ/&lt;Npart&gt; Generator FHCal</c:v>
                </c:pt>
              </c:strCache>
            </c:strRef>
          </c:tx>
          <c:spPr>
            <a:ln w="25400">
              <a:noFill/>
            </a:ln>
          </c:spPr>
          <c:marker>
            <c:symbol val="square"/>
            <c:size val="6"/>
            <c:spPr>
              <a:ln>
                <a:noFill/>
              </a:ln>
            </c:spPr>
          </c:marker>
          <c:xVal>
            <c:numRef>
              <c:f>inters!$BH$92:$BH$101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inters!$BK$92:$BK$101</c:f>
              <c:numCache>
                <c:formatCode>General</c:formatCode>
                <c:ptCount val="10"/>
                <c:pt idx="0">
                  <c:v>0.61168970614434215</c:v>
                </c:pt>
                <c:pt idx="1">
                  <c:v>0.38063300970873781</c:v>
                </c:pt>
                <c:pt idx="2">
                  <c:v>0.32826080100204102</c:v>
                </c:pt>
                <c:pt idx="3">
                  <c:v>0.29616806591785899</c:v>
                </c:pt>
                <c:pt idx="4">
                  <c:v>0.26677385557704708</c:v>
                </c:pt>
                <c:pt idx="5">
                  <c:v>0.22428770463253225</c:v>
                </c:pt>
                <c:pt idx="6">
                  <c:v>0.1899046801842974</c:v>
                </c:pt>
                <c:pt idx="7">
                  <c:v>0.1211024821806676</c:v>
                </c:pt>
                <c:pt idx="8">
                  <c:v>0.14095430301282974</c:v>
                </c:pt>
                <c:pt idx="9">
                  <c:v>0.10165373119471781</c:v>
                </c:pt>
              </c:numCache>
            </c:numRef>
          </c:yVal>
          <c:smooth val="0"/>
          <c:extLst>
            <c:ext xmlns:c16="http://schemas.microsoft.com/office/drawing/2014/chart" uri="{C3380CC4-5D6E-409C-BE32-E72D297353CC}">
              <c16:uniqueId val="{00000000-B77E-43DE-A06B-A9DCF5EC6A1C}"/>
            </c:ext>
          </c:extLst>
        </c:ser>
        <c:ser>
          <c:idx val="2"/>
          <c:order val="1"/>
          <c:tx>
            <c:strRef>
              <c:f>inters!$BJ$2</c:f>
              <c:strCache>
                <c:ptCount val="1"/>
                <c:pt idx="0">
                  <c:v>σ/&lt;Npart&gt; FHCal multiplicity (Glauber)</c:v>
                </c:pt>
              </c:strCache>
            </c:strRef>
          </c:tx>
          <c:spPr>
            <a:ln w="25400" cap="rnd">
              <a:noFill/>
              <a:round/>
            </a:ln>
            <a:effectLst/>
          </c:spPr>
          <c:marker>
            <c:spPr>
              <a:ln>
                <a:noFill/>
              </a:ln>
            </c:spPr>
          </c:marker>
          <c:xVal>
            <c:numRef>
              <c:f>inters!$BG$3:$BG$12</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inters!$BJ$3:$BJ$12</c:f>
              <c:numCache>
                <c:formatCode>General</c:formatCode>
                <c:ptCount val="10"/>
                <c:pt idx="0">
                  <c:v>1.0199952246894661</c:v>
                </c:pt>
                <c:pt idx="1">
                  <c:v>0.7499645643358801</c:v>
                </c:pt>
                <c:pt idx="2">
                  <c:v>0.64011111351304606</c:v>
                </c:pt>
                <c:pt idx="3">
                  <c:v>0.56785262324819674</c:v>
                </c:pt>
                <c:pt idx="4">
                  <c:v>0.53526120297421875</c:v>
                </c:pt>
                <c:pt idx="5">
                  <c:v>0.48479635043420521</c:v>
                </c:pt>
                <c:pt idx="6">
                  <c:v>0.39351468338370837</c:v>
                </c:pt>
                <c:pt idx="7">
                  <c:v>0.28086916862131872</c:v>
                </c:pt>
                <c:pt idx="8">
                  <c:v>0.26687934226504489</c:v>
                </c:pt>
                <c:pt idx="9">
                  <c:v>0.18559492823424126</c:v>
                </c:pt>
              </c:numCache>
            </c:numRef>
          </c:yVal>
          <c:smooth val="0"/>
          <c:extLst>
            <c:ext xmlns:c16="http://schemas.microsoft.com/office/drawing/2014/chart" uri="{C3380CC4-5D6E-409C-BE32-E72D297353CC}">
              <c16:uniqueId val="{00000001-B77E-43DE-A06B-A9DCF5EC6A1C}"/>
            </c:ext>
          </c:extLst>
        </c:ser>
        <c:ser>
          <c:idx val="3"/>
          <c:order val="2"/>
          <c:tx>
            <c:strRef>
              <c:f>inters!$BE$50</c:f>
              <c:strCache>
                <c:ptCount val="1"/>
                <c:pt idx="0">
                  <c:v>σ/&lt;Npart&gt; Multiplicity vertical (Glauber)</c:v>
                </c:pt>
              </c:strCache>
            </c:strRef>
          </c:tx>
          <c:spPr>
            <a:ln w="25400" cap="rnd">
              <a:noFill/>
              <a:round/>
            </a:ln>
            <a:effectLst/>
          </c:spPr>
          <c:marker>
            <c:symbol val="diamond"/>
            <c:size val="7"/>
            <c:spPr>
              <a:solidFill>
                <a:schemeClr val="tx1"/>
              </a:solidFill>
              <a:ln>
                <a:noFill/>
              </a:ln>
            </c:spPr>
          </c:marker>
          <c:xVal>
            <c:numRef>
              <c:f>inters!$BB$51:$BB$60</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inters!$BE$51:$BE$60</c:f>
              <c:numCache>
                <c:formatCode>General</c:formatCode>
                <c:ptCount val="10"/>
                <c:pt idx="0">
                  <c:v>1.3521420713973566</c:v>
                </c:pt>
                <c:pt idx="1">
                  <c:v>0.17193285085896642</c:v>
                </c:pt>
                <c:pt idx="2">
                  <c:v>0.19656278096480828</c:v>
                </c:pt>
                <c:pt idx="3">
                  <c:v>0.16557750662586584</c:v>
                </c:pt>
                <c:pt idx="4">
                  <c:v>0.14289480152698561</c:v>
                </c:pt>
                <c:pt idx="5">
                  <c:v>0.13341764844632595</c:v>
                </c:pt>
                <c:pt idx="6">
                  <c:v>0.11265606079585787</c:v>
                </c:pt>
                <c:pt idx="7">
                  <c:v>0.10761564625850339</c:v>
                </c:pt>
                <c:pt idx="8">
                  <c:v>0.1006057438328931</c:v>
                </c:pt>
                <c:pt idx="9">
                  <c:v>0.10158759567100673</c:v>
                </c:pt>
              </c:numCache>
            </c:numRef>
          </c:yVal>
          <c:smooth val="0"/>
          <c:extLst>
            <c:ext xmlns:c16="http://schemas.microsoft.com/office/drawing/2014/chart" uri="{C3380CC4-5D6E-409C-BE32-E72D297353CC}">
              <c16:uniqueId val="{00000002-B77E-43DE-A06B-A9DCF5EC6A1C}"/>
            </c:ext>
          </c:extLst>
        </c:ser>
        <c:dLbls>
          <c:showLegendKey val="0"/>
          <c:showVal val="0"/>
          <c:showCatName val="0"/>
          <c:showSerName val="0"/>
          <c:showPercent val="0"/>
          <c:showBubbleSize val="0"/>
        </c:dLbls>
        <c:axId val="967837903"/>
        <c:axId val="967832495"/>
      </c:scatterChart>
      <c:valAx>
        <c:axId val="9678379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ysClr val="windowText" lastClr="000000"/>
                    </a:solidFill>
                  </a:rPr>
                  <a:t>Centrality, %</a:t>
                </a:r>
                <a:endParaRPr lang="ru-RU" sz="1200" b="1" dirty="0">
                  <a:solidFill>
                    <a:sysClr val="windowText" lastClr="000000"/>
                  </a:solidFill>
                </a:endParaRPr>
              </a:p>
            </c:rich>
          </c:tx>
          <c:layout>
            <c:manualLayout>
              <c:xMode val="edge"/>
              <c:yMode val="edge"/>
              <c:x val="0.75818566351053318"/>
              <c:y val="0.9017391804804983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967832495"/>
        <c:crosses val="autoZero"/>
        <c:crossBetween val="midCat"/>
      </c:valAx>
      <c:valAx>
        <c:axId val="967832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200" b="1" dirty="0">
                    <a:solidFill>
                      <a:sysClr val="windowText" lastClr="000000"/>
                    </a:solidFill>
                  </a:rPr>
                  <a:t>σ</a:t>
                </a:r>
                <a:r>
                  <a:rPr lang="en-US" sz="1200" b="1" dirty="0">
                    <a:solidFill>
                      <a:sysClr val="windowText" lastClr="000000"/>
                    </a:solidFill>
                  </a:rPr>
                  <a:t>/&lt;</a:t>
                </a:r>
                <a:r>
                  <a:rPr lang="en-US" sz="1200" b="1" dirty="0" err="1">
                    <a:solidFill>
                      <a:sysClr val="windowText" lastClr="000000"/>
                    </a:solidFill>
                  </a:rPr>
                  <a:t>N</a:t>
                </a:r>
                <a:r>
                  <a:rPr lang="en-US" sz="1200" b="1" baseline="-25000" dirty="0" err="1">
                    <a:solidFill>
                      <a:sysClr val="windowText" lastClr="000000"/>
                    </a:solidFill>
                  </a:rPr>
                  <a:t>part</a:t>
                </a:r>
                <a:r>
                  <a:rPr lang="en-US" sz="1200" b="1" dirty="0">
                    <a:solidFill>
                      <a:sysClr val="windowText" lastClr="000000"/>
                    </a:solidFill>
                  </a:rPr>
                  <a:t>&gt;</a:t>
                </a:r>
              </a:p>
            </c:rich>
          </c:tx>
          <c:layout>
            <c:manualLayout>
              <c:xMode val="edge"/>
              <c:yMode val="edge"/>
              <c:x val="9.7328022017485472E-3"/>
              <c:y val="6.1300775575562055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967837903"/>
        <c:crosses val="autoZero"/>
        <c:crossBetween val="midCat"/>
      </c:valAx>
    </c:plotArea>
    <c:legend>
      <c:legendPos val="r"/>
      <c:layout>
        <c:manualLayout>
          <c:xMode val="edge"/>
          <c:yMode val="edge"/>
          <c:x val="0.19101336117758522"/>
          <c:y val="5.3596744418493172E-2"/>
          <c:w val="0.69996368763121752"/>
          <c:h val="0.21277550562485339"/>
        </c:manualLayout>
      </c:layout>
      <c:overlay val="0"/>
    </c:legend>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068285697746"/>
          <c:y val="5.1400554097404488E-2"/>
          <c:w val="0.75385355525198072"/>
          <c:h val="0.81073464992964506"/>
        </c:manualLayout>
      </c:layout>
      <c:scatterChart>
        <c:scatterStyle val="lineMarker"/>
        <c:varyColors val="0"/>
        <c:ser>
          <c:idx val="0"/>
          <c:order val="0"/>
          <c:tx>
            <c:strRef>
              <c:f>inters!$BI$91</c:f>
              <c:strCache>
                <c:ptCount val="1"/>
                <c:pt idx="0">
                  <c:v>Mean FHCal Generator </c:v>
                </c:pt>
              </c:strCache>
            </c:strRef>
          </c:tx>
          <c:spPr>
            <a:ln w="25400">
              <a:noFill/>
            </a:ln>
          </c:spPr>
          <c:marker>
            <c:symbol val="square"/>
            <c:size val="6"/>
            <c:spPr>
              <a:solidFill>
                <a:schemeClr val="accent2"/>
              </a:solidFill>
              <a:ln>
                <a:noFill/>
              </a:ln>
            </c:spPr>
          </c:marker>
          <c:errBars>
            <c:errDir val="y"/>
            <c:errBarType val="both"/>
            <c:errValType val="cust"/>
            <c:noEndCap val="0"/>
            <c:plus>
              <c:numRef>
                <c:f>inters!$BJ$92:$BJ$101</c:f>
                <c:numCache>
                  <c:formatCode>General</c:formatCode>
                  <c:ptCount val="10"/>
                  <c:pt idx="0">
                    <c:v>3.8111999999999999</c:v>
                  </c:pt>
                  <c:pt idx="1">
                    <c:v>7.8410399999999996</c:v>
                  </c:pt>
                  <c:pt idx="2">
                    <c:v>14.571300000000001</c:v>
                  </c:pt>
                  <c:pt idx="3">
                    <c:v>23.575600000000001</c:v>
                  </c:pt>
                  <c:pt idx="4">
                    <c:v>33.101300000000002</c:v>
                  </c:pt>
                  <c:pt idx="5">
                    <c:v>38.635800000000003</c:v>
                  </c:pt>
                  <c:pt idx="6">
                    <c:v>40.7224</c:v>
                  </c:pt>
                  <c:pt idx="7">
                    <c:v>35.288899999999998</c:v>
                  </c:pt>
                  <c:pt idx="8">
                    <c:v>44.000999999999998</c:v>
                  </c:pt>
                  <c:pt idx="9">
                    <c:v>36.764800000000001</c:v>
                  </c:pt>
                </c:numCache>
              </c:numRef>
            </c:plus>
            <c:minus>
              <c:numRef>
                <c:f>inters!$BJ$92:$BJ$101</c:f>
                <c:numCache>
                  <c:formatCode>General</c:formatCode>
                  <c:ptCount val="10"/>
                  <c:pt idx="0">
                    <c:v>3.8111999999999999</c:v>
                  </c:pt>
                  <c:pt idx="1">
                    <c:v>7.8410399999999996</c:v>
                  </c:pt>
                  <c:pt idx="2">
                    <c:v>14.571300000000001</c:v>
                  </c:pt>
                  <c:pt idx="3">
                    <c:v>23.575600000000001</c:v>
                  </c:pt>
                  <c:pt idx="4">
                    <c:v>33.101300000000002</c:v>
                  </c:pt>
                  <c:pt idx="5">
                    <c:v>38.635800000000003</c:v>
                  </c:pt>
                  <c:pt idx="6">
                    <c:v>40.7224</c:v>
                  </c:pt>
                  <c:pt idx="7">
                    <c:v>35.288899999999998</c:v>
                  </c:pt>
                  <c:pt idx="8">
                    <c:v>44.000999999999998</c:v>
                  </c:pt>
                  <c:pt idx="9">
                    <c:v>36.764800000000001</c:v>
                  </c:pt>
                </c:numCache>
              </c:numRef>
            </c:minus>
          </c:errBars>
          <c:xVal>
            <c:numRef>
              <c:f>inters!$BH$92:$BH$101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inters!$BI$92:$BI$101</c:f>
              <c:numCache>
                <c:formatCode>General</c:formatCode>
                <c:ptCount val="10"/>
                <c:pt idx="0">
                  <c:v>6.2306100000000004</c:v>
                </c:pt>
                <c:pt idx="1">
                  <c:v>20.6</c:v>
                </c:pt>
                <c:pt idx="2">
                  <c:v>44.389400000000002</c:v>
                </c:pt>
                <c:pt idx="3">
                  <c:v>79.602099999999993</c:v>
                </c:pt>
                <c:pt idx="4">
                  <c:v>124.08</c:v>
                </c:pt>
                <c:pt idx="5">
                  <c:v>172.26</c:v>
                </c:pt>
                <c:pt idx="6">
                  <c:v>214.43600000000001</c:v>
                </c:pt>
                <c:pt idx="7">
                  <c:v>291.39699999999999</c:v>
                </c:pt>
                <c:pt idx="8">
                  <c:v>312.16500000000002</c:v>
                </c:pt>
                <c:pt idx="9">
                  <c:v>361.66699999999997</c:v>
                </c:pt>
              </c:numCache>
            </c:numRef>
          </c:yVal>
          <c:smooth val="0"/>
          <c:extLst>
            <c:ext xmlns:c16="http://schemas.microsoft.com/office/drawing/2014/chart" uri="{C3380CC4-5D6E-409C-BE32-E72D297353CC}">
              <c16:uniqueId val="{00000000-0499-4A35-8EDE-5CF082064943}"/>
            </c:ext>
          </c:extLst>
        </c:ser>
        <c:ser>
          <c:idx val="2"/>
          <c:order val="1"/>
          <c:tx>
            <c:strRef>
              <c:f>inters!$BC$50</c:f>
              <c:strCache>
                <c:ptCount val="1"/>
                <c:pt idx="0">
                  <c:v>Mean Glauber (vertical)</c:v>
                </c:pt>
              </c:strCache>
            </c:strRef>
          </c:tx>
          <c:spPr>
            <a:ln w="25400" cap="rnd">
              <a:noFill/>
              <a:round/>
            </a:ln>
            <a:effectLst/>
          </c:spPr>
          <c:marker>
            <c:symbol val="diamond"/>
            <c:size val="7"/>
            <c:spPr>
              <a:solidFill>
                <a:schemeClr val="tx1"/>
              </a:solidFill>
              <a:ln>
                <a:noFill/>
              </a:ln>
            </c:spPr>
          </c:marker>
          <c:errBars>
            <c:errDir val="y"/>
            <c:errBarType val="both"/>
            <c:errValType val="cust"/>
            <c:noEndCap val="0"/>
            <c:plus>
              <c:numRef>
                <c:f>inters!$BD$51:$BD$60</c:f>
                <c:numCache>
                  <c:formatCode>General</c:formatCode>
                  <c:ptCount val="10"/>
                  <c:pt idx="0">
                    <c:v>1.7945899999999999</c:v>
                  </c:pt>
                  <c:pt idx="1">
                    <c:v>1.09639</c:v>
                  </c:pt>
                  <c:pt idx="2">
                    <c:v>2.4704600000000001</c:v>
                  </c:pt>
                  <c:pt idx="3">
                    <c:v>3.8796300000000001</c:v>
                  </c:pt>
                  <c:pt idx="4">
                    <c:v>5.6971299999999996</c:v>
                  </c:pt>
                  <c:pt idx="5">
                    <c:v>8.5975400000000004</c:v>
                  </c:pt>
                  <c:pt idx="6">
                    <c:v>11.0618</c:v>
                  </c:pt>
                  <c:pt idx="7">
                    <c:v>15.8195</c:v>
                  </c:pt>
                  <c:pt idx="8">
                    <c:v>21.558</c:v>
                  </c:pt>
                  <c:pt idx="9">
                    <c:v>31.802199999999999</c:v>
                  </c:pt>
                </c:numCache>
              </c:numRef>
            </c:plus>
            <c:minus>
              <c:numRef>
                <c:f>inters!$BD$51:$BD$60</c:f>
                <c:numCache>
                  <c:formatCode>General</c:formatCode>
                  <c:ptCount val="10"/>
                  <c:pt idx="0">
                    <c:v>1.7945899999999999</c:v>
                  </c:pt>
                  <c:pt idx="1">
                    <c:v>1.09639</c:v>
                  </c:pt>
                  <c:pt idx="2">
                    <c:v>2.4704600000000001</c:v>
                  </c:pt>
                  <c:pt idx="3">
                    <c:v>3.8796300000000001</c:v>
                  </c:pt>
                  <c:pt idx="4">
                    <c:v>5.6971299999999996</c:v>
                  </c:pt>
                  <c:pt idx="5">
                    <c:v>8.5975400000000004</c:v>
                  </c:pt>
                  <c:pt idx="6">
                    <c:v>11.0618</c:v>
                  </c:pt>
                  <c:pt idx="7">
                    <c:v>15.8195</c:v>
                  </c:pt>
                  <c:pt idx="8">
                    <c:v>21.558</c:v>
                  </c:pt>
                  <c:pt idx="9">
                    <c:v>31.802199999999999</c:v>
                  </c:pt>
                </c:numCache>
              </c:numRef>
            </c:minus>
            <c:spPr>
              <a:noFill/>
              <a:ln w="9525" cap="flat" cmpd="sng" algn="ctr">
                <a:solidFill>
                  <a:schemeClr val="tx1">
                    <a:lumMod val="65000"/>
                    <a:lumOff val="35000"/>
                  </a:schemeClr>
                </a:solidFill>
                <a:round/>
              </a:ln>
              <a:effectLst/>
            </c:spPr>
          </c:errBars>
          <c:xVal>
            <c:numRef>
              <c:f>inters!$BB$51:$BB$60</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inters!$BC$51:$BC$60</c:f>
              <c:numCache>
                <c:formatCode>General</c:formatCode>
                <c:ptCount val="10"/>
                <c:pt idx="0">
                  <c:v>1.3272200000000001</c:v>
                </c:pt>
                <c:pt idx="1">
                  <c:v>6.3768500000000001</c:v>
                </c:pt>
                <c:pt idx="2">
                  <c:v>12.568300000000001</c:v>
                </c:pt>
                <c:pt idx="3">
                  <c:v>23.430900000000001</c:v>
                </c:pt>
                <c:pt idx="4">
                  <c:v>39.869399999999999</c:v>
                </c:pt>
                <c:pt idx="5">
                  <c:v>64.440799999999996</c:v>
                </c:pt>
                <c:pt idx="6">
                  <c:v>98.190899999999999</c:v>
                </c:pt>
                <c:pt idx="7">
                  <c:v>147</c:v>
                </c:pt>
                <c:pt idx="8">
                  <c:v>214.28200000000001</c:v>
                </c:pt>
                <c:pt idx="9">
                  <c:v>313.05200000000002</c:v>
                </c:pt>
              </c:numCache>
            </c:numRef>
          </c:yVal>
          <c:smooth val="0"/>
          <c:extLst>
            <c:ext xmlns:c16="http://schemas.microsoft.com/office/drawing/2014/chart" uri="{C3380CC4-5D6E-409C-BE32-E72D297353CC}">
              <c16:uniqueId val="{00000001-0499-4A35-8EDE-5CF082064943}"/>
            </c:ext>
          </c:extLst>
        </c:ser>
        <c:ser>
          <c:idx val="1"/>
          <c:order val="2"/>
          <c:tx>
            <c:strRef>
              <c:f>inters!$BH$2</c:f>
              <c:strCache>
                <c:ptCount val="1"/>
                <c:pt idx="0">
                  <c:v>Mean FHCal multiplicity (Glauber)</c:v>
                </c:pt>
              </c:strCache>
            </c:strRef>
          </c:tx>
          <c:spPr>
            <a:ln w="19050">
              <a:noFill/>
            </a:ln>
          </c:spPr>
          <c:marker>
            <c:symbol val="triangle"/>
            <c:size val="7"/>
            <c:spPr>
              <a:solidFill>
                <a:schemeClr val="bg1">
                  <a:lumMod val="50000"/>
                </a:schemeClr>
              </a:solidFill>
              <a:ln>
                <a:noFill/>
              </a:ln>
            </c:spPr>
          </c:marker>
          <c:errBars>
            <c:errDir val="y"/>
            <c:errBarType val="both"/>
            <c:errValType val="cust"/>
            <c:noEndCap val="0"/>
            <c:plus>
              <c:numRef>
                <c:f>inters!$BI$3:$BI$12</c:f>
                <c:numCache>
                  <c:formatCode>General</c:formatCode>
                  <c:ptCount val="10"/>
                  <c:pt idx="0">
                    <c:v>3.67388</c:v>
                  </c:pt>
                  <c:pt idx="1">
                    <c:v>5.3968499999999997</c:v>
                  </c:pt>
                  <c:pt idx="2">
                    <c:v>8.8832699999999996</c:v>
                  </c:pt>
                  <c:pt idx="3">
                    <c:v>14.4937</c:v>
                  </c:pt>
                  <c:pt idx="4">
                    <c:v>23.446100000000001</c:v>
                  </c:pt>
                  <c:pt idx="5">
                    <c:v>33.729900000000001</c:v>
                  </c:pt>
                  <c:pt idx="6">
                    <c:v>36.910299999999999</c:v>
                  </c:pt>
                  <c:pt idx="7">
                    <c:v>43.107799999999997</c:v>
                  </c:pt>
                  <c:pt idx="8">
                    <c:v>53.624600000000001</c:v>
                  </c:pt>
                  <c:pt idx="9">
                    <c:v>54.334400000000002</c:v>
                  </c:pt>
                </c:numCache>
              </c:numRef>
            </c:plus>
            <c:minus>
              <c:numRef>
                <c:f>inters!$BI$3:$BI$12</c:f>
                <c:numCache>
                  <c:formatCode>General</c:formatCode>
                  <c:ptCount val="10"/>
                  <c:pt idx="0">
                    <c:v>3.67388</c:v>
                  </c:pt>
                  <c:pt idx="1">
                    <c:v>5.3968499999999997</c:v>
                  </c:pt>
                  <c:pt idx="2">
                    <c:v>8.8832699999999996</c:v>
                  </c:pt>
                  <c:pt idx="3">
                    <c:v>14.4937</c:v>
                  </c:pt>
                  <c:pt idx="4">
                    <c:v>23.446100000000001</c:v>
                  </c:pt>
                  <c:pt idx="5">
                    <c:v>33.729900000000001</c:v>
                  </c:pt>
                  <c:pt idx="6">
                    <c:v>36.910299999999999</c:v>
                  </c:pt>
                  <c:pt idx="7">
                    <c:v>43.107799999999997</c:v>
                  </c:pt>
                  <c:pt idx="8">
                    <c:v>53.624600000000001</c:v>
                  </c:pt>
                  <c:pt idx="9">
                    <c:v>54.334400000000002</c:v>
                  </c:pt>
                </c:numCache>
              </c:numRef>
            </c:minus>
          </c:errBars>
          <c:xVal>
            <c:numRef>
              <c:f>inters!$BG$3:$BG$12</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inters!$BH$3:$BH$12</c:f>
              <c:numCache>
                <c:formatCode>General</c:formatCode>
                <c:ptCount val="10"/>
                <c:pt idx="0">
                  <c:v>3.6018599999999998</c:v>
                </c:pt>
                <c:pt idx="1">
                  <c:v>7.1961399999999998</c:v>
                </c:pt>
                <c:pt idx="2">
                  <c:v>13.877700000000001</c:v>
                </c:pt>
                <c:pt idx="3">
                  <c:v>25.523700000000002</c:v>
                </c:pt>
                <c:pt idx="4">
                  <c:v>43.803100000000001</c:v>
                </c:pt>
                <c:pt idx="5">
                  <c:v>69.575400000000002</c:v>
                </c:pt>
                <c:pt idx="6">
                  <c:v>93.796499999999995</c:v>
                </c:pt>
                <c:pt idx="7">
                  <c:v>153.47999999999999</c:v>
                </c:pt>
                <c:pt idx="8">
                  <c:v>200.93199999999999</c:v>
                </c:pt>
                <c:pt idx="9">
                  <c:v>292.75799999999998</c:v>
                </c:pt>
              </c:numCache>
            </c:numRef>
          </c:yVal>
          <c:smooth val="0"/>
          <c:extLst>
            <c:ext xmlns:c16="http://schemas.microsoft.com/office/drawing/2014/chart" uri="{C3380CC4-5D6E-409C-BE32-E72D297353CC}">
              <c16:uniqueId val="{00000002-0499-4A35-8EDE-5CF082064943}"/>
            </c:ext>
          </c:extLst>
        </c:ser>
        <c:dLbls>
          <c:showLegendKey val="0"/>
          <c:showVal val="0"/>
          <c:showCatName val="0"/>
          <c:showSerName val="0"/>
          <c:showPercent val="0"/>
          <c:showBubbleSize val="0"/>
        </c:dLbls>
        <c:axId val="967837903"/>
        <c:axId val="967832495"/>
      </c:scatterChart>
      <c:valAx>
        <c:axId val="967837903"/>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ysClr val="windowText" lastClr="000000"/>
                    </a:solidFill>
                  </a:rPr>
                  <a:t>Centrality, %</a:t>
                </a:r>
                <a:endParaRPr lang="ru-RU" sz="1200" b="1" dirty="0">
                  <a:solidFill>
                    <a:sysClr val="windowText" lastClr="000000"/>
                  </a:solidFill>
                </a:endParaRPr>
              </a:p>
            </c:rich>
          </c:tx>
          <c:layout>
            <c:manualLayout>
              <c:xMode val="edge"/>
              <c:yMode val="edge"/>
              <c:x val="0.75409931902161031"/>
              <c:y val="0.9158462342452197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967832495"/>
        <c:crosses val="autoZero"/>
        <c:crossBetween val="midCat"/>
      </c:valAx>
      <c:valAx>
        <c:axId val="967832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ysClr val="windowText" lastClr="000000"/>
                    </a:solidFill>
                  </a:rPr>
                  <a:t>&lt;</a:t>
                </a:r>
                <a:r>
                  <a:rPr lang="en-US" sz="1200" b="1" dirty="0" err="1">
                    <a:solidFill>
                      <a:sysClr val="windowText" lastClr="000000"/>
                    </a:solidFill>
                  </a:rPr>
                  <a:t>N</a:t>
                </a:r>
                <a:r>
                  <a:rPr lang="en-US" sz="1200" b="1" baseline="-25000" dirty="0" err="1">
                    <a:solidFill>
                      <a:sysClr val="windowText" lastClr="000000"/>
                    </a:solidFill>
                  </a:rPr>
                  <a:t>part</a:t>
                </a:r>
                <a:r>
                  <a:rPr lang="en-US" sz="1200" b="1" dirty="0">
                    <a:solidFill>
                      <a:sysClr val="windowText" lastClr="000000"/>
                    </a:solidFill>
                  </a:rPr>
                  <a:t>&gt;</a:t>
                </a:r>
              </a:p>
            </c:rich>
          </c:tx>
          <c:layout>
            <c:manualLayout>
              <c:xMode val="edge"/>
              <c:yMode val="edge"/>
              <c:x val="7.7965828257637974E-4"/>
              <c:y val="7.0456323611784982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967837903"/>
        <c:crosses val="autoZero"/>
        <c:crossBetween val="midCat"/>
      </c:valAx>
    </c:plotArea>
    <c:legend>
      <c:legendPos val="r"/>
      <c:layout>
        <c:manualLayout>
          <c:xMode val="edge"/>
          <c:yMode val="edge"/>
          <c:x val="0.44512276526299127"/>
          <c:y val="6.2491646756538809E-2"/>
          <c:w val="0.54921838835582881"/>
          <c:h val="0.23244692593132094"/>
        </c:manualLayout>
      </c:layout>
      <c:overlay val="0"/>
    </c:legend>
    <c:plotVisOnly val="1"/>
    <c:dispBlanksAs val="gap"/>
    <c:showDLblsOverMax val="0"/>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0235804507421"/>
          <c:y val="0.10878062827967223"/>
          <c:w val="0.74654253878456578"/>
          <c:h val="0.70872323241779933"/>
        </c:manualLayout>
      </c:layout>
      <c:scatterChart>
        <c:scatterStyle val="lineMarker"/>
        <c:varyColors val="0"/>
        <c:ser>
          <c:idx val="1"/>
          <c:order val="0"/>
          <c:tx>
            <c:v>Edep Emax Mult (3D)</c:v>
          </c:tx>
          <c:spPr>
            <a:ln w="19050">
              <a:noFill/>
            </a:ln>
          </c:spPr>
          <c:marker>
            <c:symbol val="square"/>
            <c:size val="6"/>
          </c:marker>
          <c:xVal>
            <c:numRef>
              <c:f>Лист1!$A$2:$A$11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Лист1!$D$2:$D$11</c:f>
              <c:numCache>
                <c:formatCode>General</c:formatCode>
                <c:ptCount val="10"/>
                <c:pt idx="0">
                  <c:v>5.3296200000000002E-2</c:v>
                </c:pt>
                <c:pt idx="1">
                  <c:v>5.7848999999999998E-2</c:v>
                </c:pt>
                <c:pt idx="2">
                  <c:v>6.1253799999999997E-2</c:v>
                </c:pt>
                <c:pt idx="3">
                  <c:v>6.0255999999999997E-2</c:v>
                </c:pt>
                <c:pt idx="4">
                  <c:v>6.2818899999999997E-2</c:v>
                </c:pt>
                <c:pt idx="5">
                  <c:v>7.1174000000000001E-2</c:v>
                </c:pt>
                <c:pt idx="6">
                  <c:v>8.1779500000000005E-2</c:v>
                </c:pt>
                <c:pt idx="7">
                  <c:v>0.10215100000000001</c:v>
                </c:pt>
                <c:pt idx="8">
                  <c:v>0.150315</c:v>
                </c:pt>
                <c:pt idx="9">
                  <c:v>0.39531500000000003</c:v>
                </c:pt>
              </c:numCache>
            </c:numRef>
          </c:yVal>
          <c:smooth val="0"/>
          <c:extLst>
            <c:ext xmlns:c16="http://schemas.microsoft.com/office/drawing/2014/chart" uri="{C3380CC4-5D6E-409C-BE32-E72D297353CC}">
              <c16:uniqueId val="{00000000-A405-4E8D-8E33-46577E3B03FD}"/>
            </c:ext>
          </c:extLst>
        </c:ser>
        <c:ser>
          <c:idx val="2"/>
          <c:order val="1"/>
          <c:tx>
            <c:v>Edep Emax (2D)</c:v>
          </c:tx>
          <c:spPr>
            <a:ln w="19050" cap="rnd">
              <a:noFill/>
              <a:round/>
            </a:ln>
            <a:effectLst/>
          </c:spPr>
          <c:marker>
            <c:symbol val="triangle"/>
            <c:size val="6"/>
          </c:marker>
          <c:xVal>
            <c:numRef>
              <c:f>Лист1!$A$14:$A$23</c:f>
              <c:numCache>
                <c:formatCode>General</c:formatCode>
                <c:ptCount val="10"/>
                <c:pt idx="0">
                  <c:v>95</c:v>
                </c:pt>
                <c:pt idx="1">
                  <c:v>85</c:v>
                </c:pt>
                <c:pt idx="2">
                  <c:v>75</c:v>
                </c:pt>
                <c:pt idx="3">
                  <c:v>65</c:v>
                </c:pt>
                <c:pt idx="4">
                  <c:v>55</c:v>
                </c:pt>
                <c:pt idx="5">
                  <c:v>45</c:v>
                </c:pt>
                <c:pt idx="6">
                  <c:v>35</c:v>
                </c:pt>
                <c:pt idx="7">
                  <c:v>5</c:v>
                </c:pt>
                <c:pt idx="8">
                  <c:v>15</c:v>
                </c:pt>
                <c:pt idx="9">
                  <c:v>25</c:v>
                </c:pt>
              </c:numCache>
            </c:numRef>
          </c:xVal>
          <c:yVal>
            <c:numRef>
              <c:f>Лист1!$D$14:$D$23</c:f>
              <c:numCache>
                <c:formatCode>General</c:formatCode>
                <c:ptCount val="10"/>
                <c:pt idx="0">
                  <c:v>5.3608732244632792E-2</c:v>
                </c:pt>
                <c:pt idx="1">
                  <c:v>5.5974804057528395E-2</c:v>
                </c:pt>
                <c:pt idx="2">
                  <c:v>5.844031583063624E-2</c:v>
                </c:pt>
                <c:pt idx="3">
                  <c:v>6.4693041188471176E-2</c:v>
                </c:pt>
                <c:pt idx="4">
                  <c:v>8.0801586912866721E-2</c:v>
                </c:pt>
                <c:pt idx="5">
                  <c:v>0.10447600931963615</c:v>
                </c:pt>
                <c:pt idx="6">
                  <c:v>0.1119353306522389</c:v>
                </c:pt>
                <c:pt idx="7">
                  <c:v>0.42380555500433259</c:v>
                </c:pt>
                <c:pt idx="8">
                  <c:v>0.21461301774299624</c:v>
                </c:pt>
                <c:pt idx="9">
                  <c:v>0.14755344418052255</c:v>
                </c:pt>
              </c:numCache>
            </c:numRef>
          </c:yVal>
          <c:smooth val="0"/>
          <c:extLst>
            <c:ext xmlns:c16="http://schemas.microsoft.com/office/drawing/2014/chart" uri="{C3380CC4-5D6E-409C-BE32-E72D297353CC}">
              <c16:uniqueId val="{00000001-A405-4E8D-8E33-46577E3B03FD}"/>
            </c:ext>
          </c:extLst>
        </c:ser>
        <c:ser>
          <c:idx val="0"/>
          <c:order val="2"/>
          <c:tx>
            <c:v>Pure mult (1D)</c:v>
          </c:tx>
          <c:spPr>
            <a:ln w="19050" cap="rnd">
              <a:noFill/>
              <a:round/>
            </a:ln>
            <a:effectLst/>
          </c:spPr>
          <c:marker>
            <c:symbol val="circle"/>
            <c:size val="6"/>
            <c:spPr>
              <a:solidFill>
                <a:schemeClr val="accent1"/>
              </a:solidFill>
              <a:ln w="9525">
                <a:solidFill>
                  <a:schemeClr val="accent1"/>
                </a:solidFill>
              </a:ln>
              <a:effectLst/>
            </c:spPr>
          </c:marker>
          <c:xVal>
            <c:numRef>
              <c:f>Лист1!$A$25:$A$34</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Лист1!$D$25:$D$34</c:f>
              <c:numCache>
                <c:formatCode>General</c:formatCode>
                <c:ptCount val="10"/>
                <c:pt idx="0">
                  <c:v>5.8886399999999998E-2</c:v>
                </c:pt>
                <c:pt idx="1">
                  <c:v>6.5121399999999996E-2</c:v>
                </c:pt>
                <c:pt idx="2">
                  <c:v>6.5583900000000001E-2</c:v>
                </c:pt>
                <c:pt idx="3">
                  <c:v>6.4219499999999999E-2</c:v>
                </c:pt>
                <c:pt idx="4">
                  <c:v>6.7318500000000003E-2</c:v>
                </c:pt>
                <c:pt idx="5">
                  <c:v>7.7754500000000004E-2</c:v>
                </c:pt>
                <c:pt idx="6">
                  <c:v>9.1882699999999998E-2</c:v>
                </c:pt>
                <c:pt idx="7">
                  <c:v>0.12069299999999999</c:v>
                </c:pt>
                <c:pt idx="8">
                  <c:v>0.21187400000000001</c:v>
                </c:pt>
                <c:pt idx="9">
                  <c:v>0.42944199999999999</c:v>
                </c:pt>
              </c:numCache>
            </c:numRef>
          </c:yVal>
          <c:smooth val="0"/>
          <c:extLst>
            <c:ext xmlns:c16="http://schemas.microsoft.com/office/drawing/2014/chart" uri="{C3380CC4-5D6E-409C-BE32-E72D297353CC}">
              <c16:uniqueId val="{00000002-A405-4E8D-8E33-46577E3B03FD}"/>
            </c:ext>
          </c:extLst>
        </c:ser>
        <c:dLbls>
          <c:showLegendKey val="0"/>
          <c:showVal val="0"/>
          <c:showCatName val="0"/>
          <c:showSerName val="0"/>
          <c:showPercent val="0"/>
          <c:showBubbleSize val="0"/>
        </c:dLbls>
        <c:axId val="101821551"/>
        <c:axId val="326152255"/>
      </c:scatterChart>
      <c:valAx>
        <c:axId val="101821551"/>
        <c:scaling>
          <c:orientation val="minMax"/>
        </c:scaling>
        <c:delete val="0"/>
        <c:axPos val="b"/>
        <c:title>
          <c:tx>
            <c:rich>
              <a:bodyPr/>
              <a:lstStyle/>
              <a:p>
                <a:pPr>
                  <a:defRPr/>
                </a:pPr>
                <a:r>
                  <a:rPr lang="en-US" b="0" dirty="0"/>
                  <a:t>centrality, %</a:t>
                </a:r>
                <a:endParaRPr lang="ru-RU" b="0" dirty="0"/>
              </a:p>
            </c:rich>
          </c:tx>
          <c:layout>
            <c:manualLayout>
              <c:xMode val="edge"/>
              <c:yMode val="edge"/>
              <c:x val="0.72043876548850783"/>
              <c:y val="0.933242735241885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326152255"/>
        <c:crosses val="autoZero"/>
        <c:crossBetween val="midCat"/>
      </c:valAx>
      <c:valAx>
        <c:axId val="326152255"/>
        <c:scaling>
          <c:orientation val="minMax"/>
        </c:scaling>
        <c:delete val="0"/>
        <c:axPos val="l"/>
        <c:majorGridlines>
          <c:spPr>
            <a:ln>
              <a:solidFill>
                <a:schemeClr val="tx1">
                  <a:alpha val="20000"/>
                </a:schemeClr>
              </a:solidFill>
            </a:ln>
          </c:spPr>
        </c:majorGridlines>
        <c:title>
          <c:tx>
            <c:rich>
              <a:bodyPr/>
              <a:lstStyle/>
              <a:p>
                <a:pPr>
                  <a:defRPr/>
                </a:pPr>
                <a:r>
                  <a:rPr lang="el-GR" b="0" dirty="0"/>
                  <a:t>σ</a:t>
                </a:r>
                <a:r>
                  <a:rPr lang="en-US" b="0" baseline="-25000" dirty="0"/>
                  <a:t>b</a:t>
                </a:r>
                <a:r>
                  <a:rPr lang="en-US" b="0" dirty="0"/>
                  <a:t>/b</a:t>
                </a:r>
                <a:endParaRPr lang="ru-RU" b="0" dirty="0"/>
              </a:p>
            </c:rich>
          </c:tx>
          <c:layout>
            <c:manualLayout>
              <c:xMode val="edge"/>
              <c:yMode val="edge"/>
              <c:x val="0"/>
              <c:y val="0.10395698860794109"/>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200"/>
            </a:pPr>
            <a:endParaRPr lang="en-US"/>
          </a:p>
        </c:txPr>
        <c:crossAx val="101821551"/>
        <c:crosses val="autoZero"/>
        <c:crossBetween val="midCat"/>
        <c:majorUnit val="5.000000000000001E-2"/>
      </c:valAx>
      <c:spPr>
        <a:ln>
          <a:solidFill>
            <a:schemeClr val="bg2"/>
          </a:solidFill>
        </a:ln>
      </c:spPr>
    </c:plotArea>
    <c:legend>
      <c:legendPos val="r"/>
      <c:layout>
        <c:manualLayout>
          <c:xMode val="edge"/>
          <c:yMode val="edge"/>
          <c:x val="0.51284249996811482"/>
          <c:y val="0.22679382962186387"/>
          <c:w val="0.35784651750071211"/>
          <c:h val="0.26205656372469599"/>
        </c:manualLayout>
      </c:layout>
      <c:overlay val="0"/>
      <c:txPr>
        <a:bodyPr/>
        <a:lstStyle/>
        <a:p>
          <a:pPr>
            <a:defRPr sz="1200"/>
          </a:pPr>
          <a:endParaRPr lang="en-US"/>
        </a:p>
      </c:txPr>
    </c:legend>
    <c:plotVisOnly val="1"/>
    <c:dispBlanksAs val="gap"/>
    <c:showDLblsOverMax val="0"/>
    <c:extLst/>
  </c:chart>
  <c:spPr>
    <a:ln>
      <a:noFill/>
    </a:ln>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30080280956613"/>
          <c:y val="4.838932745622973E-2"/>
          <c:w val="0.75603645337343295"/>
          <c:h val="0.73934892225455373"/>
        </c:manualLayout>
      </c:layout>
      <c:scatterChart>
        <c:scatterStyle val="lineMarker"/>
        <c:varyColors val="0"/>
        <c:ser>
          <c:idx val="1"/>
          <c:order val="0"/>
          <c:tx>
            <c:strRef>
              <c:f>inters!$AR$4</c:f>
              <c:strCache>
                <c:ptCount val="1"/>
                <c:pt idx="0">
                  <c:v>FHCal</c:v>
                </c:pt>
              </c:strCache>
            </c:strRef>
          </c:tx>
          <c:spPr>
            <a:ln>
              <a:noFill/>
            </a:ln>
          </c:spPr>
          <c:dLbls>
            <c:delete val="1"/>
          </c:dLbls>
          <c:errBars>
            <c:errDir val="y"/>
            <c:errBarType val="both"/>
            <c:errValType val="cust"/>
            <c:noEndCap val="0"/>
            <c:plus>
              <c:numRef>
                <c:f>Multiplicity!$BL$93:$BL$102</c:f>
                <c:numCache>
                  <c:formatCode>General</c:formatCode>
                  <c:ptCount val="10"/>
                  <c:pt idx="0">
                    <c:v>3.3906100000000001</c:v>
                  </c:pt>
                  <c:pt idx="1">
                    <c:v>5.0475399999999997</c:v>
                  </c:pt>
                  <c:pt idx="2">
                    <c:v>8.5818999999999992</c:v>
                  </c:pt>
                  <c:pt idx="3">
                    <c:v>14.4598</c:v>
                  </c:pt>
                  <c:pt idx="4">
                    <c:v>23.3523</c:v>
                  </c:pt>
                  <c:pt idx="5">
                    <c:v>35.289700000000003</c:v>
                  </c:pt>
                  <c:pt idx="6">
                    <c:v>41.578200000000002</c:v>
                  </c:pt>
                  <c:pt idx="7">
                    <c:v>46.407299999999999</c:v>
                  </c:pt>
                  <c:pt idx="8">
                    <c:v>57.129199999999997</c:v>
                  </c:pt>
                  <c:pt idx="9">
                    <c:v>63.626100000000001</c:v>
                  </c:pt>
                </c:numCache>
              </c:numRef>
            </c:plus>
            <c:minus>
              <c:numRef>
                <c:f>Multiplicity!$BL$93:$BL$102</c:f>
                <c:numCache>
                  <c:formatCode>General</c:formatCode>
                  <c:ptCount val="10"/>
                  <c:pt idx="0">
                    <c:v>3.3906100000000001</c:v>
                  </c:pt>
                  <c:pt idx="1">
                    <c:v>5.0475399999999997</c:v>
                  </c:pt>
                  <c:pt idx="2">
                    <c:v>8.5818999999999992</c:v>
                  </c:pt>
                  <c:pt idx="3">
                    <c:v>14.4598</c:v>
                  </c:pt>
                  <c:pt idx="4">
                    <c:v>23.3523</c:v>
                  </c:pt>
                  <c:pt idx="5">
                    <c:v>35.289700000000003</c:v>
                  </c:pt>
                  <c:pt idx="6">
                    <c:v>41.578200000000002</c:v>
                  </c:pt>
                  <c:pt idx="7">
                    <c:v>46.407299999999999</c:v>
                  </c:pt>
                  <c:pt idx="8">
                    <c:v>57.129199999999997</c:v>
                  </c:pt>
                  <c:pt idx="9">
                    <c:v>63.626100000000001</c:v>
                  </c:pt>
                </c:numCache>
              </c:numRef>
            </c:minus>
            <c:spPr>
              <a:ln w="12700">
                <a:solidFill>
                  <a:schemeClr val="accent2"/>
                </a:solidFill>
              </a:ln>
            </c:spPr>
          </c:errBars>
          <c:xVal>
            <c:numRef>
              <c:f>Multiplicity!$AZ$93:$AZ$102</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Multiplicity!$BK$93:$BK$102</c:f>
              <c:numCache>
                <c:formatCode>General</c:formatCode>
                <c:ptCount val="10"/>
                <c:pt idx="0">
                  <c:v>4.8990200000000002</c:v>
                </c:pt>
                <c:pt idx="1">
                  <c:v>6.4186899999999998</c:v>
                </c:pt>
                <c:pt idx="2">
                  <c:v>10.5092</c:v>
                </c:pt>
                <c:pt idx="3">
                  <c:v>19.169899999999998</c:v>
                </c:pt>
                <c:pt idx="4">
                  <c:v>34.012500000000003</c:v>
                </c:pt>
                <c:pt idx="5">
                  <c:v>56.834099999999999</c:v>
                </c:pt>
                <c:pt idx="6">
                  <c:v>79.665800000000004</c:v>
                </c:pt>
                <c:pt idx="7">
                  <c:v>136.66</c:v>
                </c:pt>
                <c:pt idx="8">
                  <c:v>189.73699999999999</c:v>
                </c:pt>
                <c:pt idx="9">
                  <c:v>273.404</c:v>
                </c:pt>
              </c:numCache>
            </c:numRef>
          </c:yVal>
          <c:smooth val="0"/>
          <c:extLst>
            <c:ext xmlns:c16="http://schemas.microsoft.com/office/drawing/2014/chart" uri="{C3380CC4-5D6E-409C-BE32-E72D297353CC}">
              <c16:uniqueId val="{00000000-087E-4FC1-91F5-0F924C03A19E}"/>
            </c:ext>
          </c:extLst>
        </c:ser>
        <c:ser>
          <c:idx val="0"/>
          <c:order val="1"/>
          <c:tx>
            <c:strRef>
              <c:f>inters!$AR$5</c:f>
              <c:strCache>
                <c:ptCount val="1"/>
                <c:pt idx="0">
                  <c:v>TPC</c:v>
                </c:pt>
              </c:strCache>
            </c:strRef>
          </c:tx>
          <c:spPr>
            <a:ln w="19050" cap="rnd">
              <a:noFill/>
              <a:round/>
            </a:ln>
            <a:effectLst/>
          </c:spPr>
          <c:marker>
            <c:symbol val="circle"/>
            <c:size val="6"/>
            <c:spPr>
              <a:solidFill>
                <a:schemeClr val="accent1"/>
              </a:solidFill>
              <a:ln w="9525">
                <a:noFill/>
              </a:ln>
              <a:effectLst/>
            </c:spPr>
          </c:marker>
          <c:dLbls>
            <c:delete val="1"/>
          </c:dLbls>
          <c:errBars>
            <c:errDir val="y"/>
            <c:errBarType val="both"/>
            <c:errValType val="cust"/>
            <c:noEndCap val="0"/>
            <c:plus>
              <c:numRef>
                <c:f>Multiplicity!$BE$126:$BE$135</c:f>
                <c:numCache>
                  <c:formatCode>General</c:formatCode>
                  <c:ptCount val="10"/>
                  <c:pt idx="0">
                    <c:v>1.4286700000000001</c:v>
                  </c:pt>
                  <c:pt idx="1">
                    <c:v>2.87432</c:v>
                  </c:pt>
                  <c:pt idx="2">
                    <c:v>5.07477</c:v>
                  </c:pt>
                  <c:pt idx="3">
                    <c:v>7.5427299999999997</c:v>
                  </c:pt>
                  <c:pt idx="4">
                    <c:v>10.623799999999999</c:v>
                  </c:pt>
                  <c:pt idx="5">
                    <c:v>13.7623</c:v>
                  </c:pt>
                  <c:pt idx="6">
                    <c:v>18.0962</c:v>
                  </c:pt>
                  <c:pt idx="7">
                    <c:v>23.1874</c:v>
                  </c:pt>
                  <c:pt idx="8">
                    <c:v>28.415500000000002</c:v>
                  </c:pt>
                  <c:pt idx="9">
                    <c:v>35.4788</c:v>
                  </c:pt>
                </c:numCache>
              </c:numRef>
            </c:plus>
            <c:minus>
              <c:numRef>
                <c:f>Multiplicity!$BE$126:$BE$135</c:f>
                <c:numCache>
                  <c:formatCode>General</c:formatCode>
                  <c:ptCount val="10"/>
                  <c:pt idx="0">
                    <c:v>1.4286700000000001</c:v>
                  </c:pt>
                  <c:pt idx="1">
                    <c:v>2.87432</c:v>
                  </c:pt>
                  <c:pt idx="2">
                    <c:v>5.07477</c:v>
                  </c:pt>
                  <c:pt idx="3">
                    <c:v>7.5427299999999997</c:v>
                  </c:pt>
                  <c:pt idx="4">
                    <c:v>10.623799999999999</c:v>
                  </c:pt>
                  <c:pt idx="5">
                    <c:v>13.7623</c:v>
                  </c:pt>
                  <c:pt idx="6">
                    <c:v>18.0962</c:v>
                  </c:pt>
                  <c:pt idx="7">
                    <c:v>23.1874</c:v>
                  </c:pt>
                  <c:pt idx="8">
                    <c:v>28.415500000000002</c:v>
                  </c:pt>
                  <c:pt idx="9">
                    <c:v>35.4788</c:v>
                  </c:pt>
                </c:numCache>
              </c:numRef>
            </c:minus>
            <c:spPr>
              <a:noFill/>
              <a:ln w="19050" cap="flat" cmpd="sng" algn="ctr">
                <a:solidFill>
                  <a:schemeClr val="accent1"/>
                </a:solidFill>
                <a:prstDash val="solid"/>
                <a:miter lim="800000"/>
              </a:ln>
              <a:effectLst/>
            </c:spPr>
          </c:errBars>
          <c:xVal>
            <c:numRef>
              <c:f>Multiplicity!$BC$126:$BC$135</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Multiplicity!$BD$126:$BD$135</c:f>
              <c:numCache>
                <c:formatCode>General</c:formatCode>
                <c:ptCount val="10"/>
                <c:pt idx="0">
                  <c:v>2.8757700000000002</c:v>
                </c:pt>
                <c:pt idx="1">
                  <c:v>4.9457800000000001</c:v>
                </c:pt>
                <c:pt idx="2">
                  <c:v>11.4329</c:v>
                </c:pt>
                <c:pt idx="3">
                  <c:v>23.585599999999999</c:v>
                </c:pt>
                <c:pt idx="4">
                  <c:v>42.6586</c:v>
                </c:pt>
                <c:pt idx="5">
                  <c:v>69.862099999999998</c:v>
                </c:pt>
                <c:pt idx="6">
                  <c:v>106.27500000000001</c:v>
                </c:pt>
                <c:pt idx="7">
                  <c:v>156.727</c:v>
                </c:pt>
                <c:pt idx="8">
                  <c:v>223.04</c:v>
                </c:pt>
                <c:pt idx="9">
                  <c:v>311.77499999999998</c:v>
                </c:pt>
              </c:numCache>
            </c:numRef>
          </c:yVal>
          <c:smooth val="0"/>
          <c:extLst>
            <c:ext xmlns:c16="http://schemas.microsoft.com/office/drawing/2014/chart" uri="{C3380CC4-5D6E-409C-BE32-E72D297353CC}">
              <c16:uniqueId val="{00000001-087E-4FC1-91F5-0F924C03A19E}"/>
            </c:ext>
          </c:extLst>
        </c:ser>
        <c:dLbls>
          <c:dLblPos val="t"/>
          <c:showLegendKey val="0"/>
          <c:showVal val="1"/>
          <c:showCatName val="0"/>
          <c:showSerName val="0"/>
          <c:showPercent val="0"/>
          <c:showBubbleSize val="0"/>
        </c:dLbls>
        <c:axId val="1178570432"/>
        <c:axId val="1178579168"/>
      </c:scatterChart>
      <c:valAx>
        <c:axId val="1178570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sz="1400"/>
                </a:pPr>
                <a:r>
                  <a:rPr lang="en-US" sz="1400" dirty="0"/>
                  <a:t>Centrality, %</a:t>
                </a:r>
                <a:endParaRPr lang="ru-RU" sz="1400" dirty="0"/>
              </a:p>
            </c:rich>
          </c:tx>
          <c:layout>
            <c:manualLayout>
              <c:xMode val="edge"/>
              <c:yMode val="edge"/>
              <c:x val="0.79071403988713196"/>
              <c:y val="0.9292231496134996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78579168"/>
        <c:crosses val="autoZero"/>
        <c:crossBetween val="midCat"/>
      </c:valAx>
      <c:valAx>
        <c:axId val="117857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dirty="0"/>
                  <a:t>&lt;multiplicity&gt;</a:t>
                </a:r>
                <a:endParaRPr lang="ru-RU" sz="1400" dirty="0"/>
              </a:p>
            </c:rich>
          </c:tx>
          <c:layout>
            <c:manualLayout>
              <c:xMode val="edge"/>
              <c:yMode val="edge"/>
              <c:x val="4.4200350806522593E-3"/>
              <c:y val="1.600425954304309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78570432"/>
        <c:crosses val="autoZero"/>
        <c:crossBetween val="midCat"/>
      </c:valAx>
    </c:plotArea>
    <c:legend>
      <c:legendPos val="r"/>
      <c:layout>
        <c:manualLayout>
          <c:xMode val="edge"/>
          <c:yMode val="edge"/>
          <c:x val="0.78437208665586566"/>
          <c:y val="0.26339436126197763"/>
          <c:w val="0.13667155201576869"/>
          <c:h val="0.1445737285898228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4044440219476"/>
          <c:y val="4.788994905026548E-2"/>
          <c:w val="0.7700566912341007"/>
          <c:h val="0.77001034730219142"/>
        </c:manualLayout>
      </c:layout>
      <c:scatterChart>
        <c:scatterStyle val="lineMarker"/>
        <c:varyColors val="0"/>
        <c:ser>
          <c:idx val="1"/>
          <c:order val="0"/>
          <c:tx>
            <c:v>Edep Emax mult</c:v>
          </c:tx>
          <c:spPr>
            <a:ln w="19050">
              <a:noFill/>
            </a:ln>
          </c:spPr>
          <c:marker>
            <c:symbol val="square"/>
            <c:size val="6"/>
          </c:marker>
          <c:xVal>
            <c:numRef>
              <c:f>Лист1!$M$2:$M$11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Лист1!$P$2:$P$11</c:f>
              <c:numCache>
                <c:formatCode>General</c:formatCode>
                <c:ptCount val="10"/>
                <c:pt idx="0">
                  <c:v>0.32510790242740173</c:v>
                </c:pt>
                <c:pt idx="1">
                  <c:v>0.37727411322288845</c:v>
                </c:pt>
                <c:pt idx="2">
                  <c:v>0.53111817104703596</c:v>
                </c:pt>
                <c:pt idx="3">
                  <c:v>0.32047680912242243</c:v>
                </c:pt>
                <c:pt idx="4">
                  <c:v>0.25028667330485338</c:v>
                </c:pt>
                <c:pt idx="5">
                  <c:v>0.19270404192987275</c:v>
                </c:pt>
                <c:pt idx="6">
                  <c:v>0.14610252457288686</c:v>
                </c:pt>
                <c:pt idx="7">
                  <c:v>0.10580171401531747</c:v>
                </c:pt>
                <c:pt idx="8">
                  <c:v>6.9925059047077839E-2</c:v>
                </c:pt>
                <c:pt idx="9">
                  <c:v>3.8129117259552044E-2</c:v>
                </c:pt>
              </c:numCache>
            </c:numRef>
          </c:yVal>
          <c:smooth val="0"/>
          <c:extLst>
            <c:ext xmlns:c16="http://schemas.microsoft.com/office/drawing/2014/chart" uri="{C3380CC4-5D6E-409C-BE32-E72D297353CC}">
              <c16:uniqueId val="{00000000-1AD1-4583-BAA3-D1BD6642E510}"/>
            </c:ext>
          </c:extLst>
        </c:ser>
        <c:ser>
          <c:idx val="0"/>
          <c:order val="1"/>
          <c:tx>
            <c:v>Edep Emax</c:v>
          </c:tx>
          <c:spPr>
            <a:ln w="19050" cap="rnd">
              <a:noFill/>
              <a:round/>
            </a:ln>
            <a:effectLst/>
          </c:spPr>
          <c:marker>
            <c:symbol val="circle"/>
            <c:size val="6"/>
            <c:spPr>
              <a:solidFill>
                <a:schemeClr val="accent1"/>
              </a:solidFill>
              <a:ln w="9525">
                <a:solidFill>
                  <a:schemeClr val="accent1"/>
                </a:solidFill>
              </a:ln>
              <a:effectLst/>
            </c:spPr>
          </c:marker>
          <c:xVal>
            <c:numRef>
              <c:f>Лист1!$M$2:$M$11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Лист1!$T$2:$T$11</c:f>
              <c:numCache>
                <c:formatCode>General</c:formatCode>
                <c:ptCount val="10"/>
                <c:pt idx="0">
                  <c:v>0.34718399999999999</c:v>
                </c:pt>
                <c:pt idx="1">
                  <c:v>0.339146</c:v>
                </c:pt>
                <c:pt idx="2">
                  <c:v>0.32243500000000003</c:v>
                </c:pt>
                <c:pt idx="3">
                  <c:v>0.32289000000000001</c:v>
                </c:pt>
                <c:pt idx="4">
                  <c:v>0.29097299999999998</c:v>
                </c:pt>
                <c:pt idx="5">
                  <c:v>0.26061099999999998</c:v>
                </c:pt>
                <c:pt idx="6">
                  <c:v>0.218002</c:v>
                </c:pt>
                <c:pt idx="7">
                  <c:v>0.13809399999999999</c:v>
                </c:pt>
                <c:pt idx="8">
                  <c:v>0.137874</c:v>
                </c:pt>
                <c:pt idx="9">
                  <c:v>8.7487400000000007E-2</c:v>
                </c:pt>
              </c:numCache>
            </c:numRef>
          </c:yVal>
          <c:smooth val="0"/>
          <c:extLst>
            <c:ext xmlns:c16="http://schemas.microsoft.com/office/drawing/2014/chart" uri="{C3380CC4-5D6E-409C-BE32-E72D297353CC}">
              <c16:uniqueId val="{00000001-1AD1-4583-BAA3-D1BD6642E510}"/>
            </c:ext>
          </c:extLst>
        </c:ser>
        <c:ser>
          <c:idx val="2"/>
          <c:order val="2"/>
          <c:tx>
            <c:v>pure mult</c:v>
          </c:tx>
          <c:spPr>
            <a:ln w="19050">
              <a:noFill/>
            </a:ln>
          </c:spPr>
          <c:marker>
            <c:symbol val="triangle"/>
            <c:size val="6"/>
          </c:marker>
          <c:xVal>
            <c:numRef>
              <c:f>Лист1!$M$2:$M$11</c:f>
              <c:numCache>
                <c:formatCode>General</c:formatCode>
                <c:ptCount val="10"/>
                <c:pt idx="0">
                  <c:v>95</c:v>
                </c:pt>
                <c:pt idx="1">
                  <c:v>85</c:v>
                </c:pt>
                <c:pt idx="2">
                  <c:v>75</c:v>
                </c:pt>
                <c:pt idx="3">
                  <c:v>65</c:v>
                </c:pt>
                <c:pt idx="4">
                  <c:v>55</c:v>
                </c:pt>
                <c:pt idx="5">
                  <c:v>45</c:v>
                </c:pt>
                <c:pt idx="6">
                  <c:v>35</c:v>
                </c:pt>
                <c:pt idx="7">
                  <c:v>25</c:v>
                </c:pt>
                <c:pt idx="8">
                  <c:v>15</c:v>
                </c:pt>
                <c:pt idx="9">
                  <c:v>5</c:v>
                </c:pt>
              </c:numCache>
            </c:numRef>
          </c:xVal>
          <c:yVal>
            <c:numRef>
              <c:f>Лист1!$W$2:$W$11</c:f>
              <c:numCache>
                <c:formatCode>General</c:formatCode>
                <c:ptCount val="10"/>
                <c:pt idx="0">
                  <c:v>0.9</c:v>
                </c:pt>
                <c:pt idx="1">
                  <c:v>0.76</c:v>
                </c:pt>
                <c:pt idx="2">
                  <c:v>0.55000000000000004</c:v>
                </c:pt>
                <c:pt idx="3">
                  <c:v>0.38</c:v>
                </c:pt>
                <c:pt idx="4">
                  <c:v>0.28000000000000003</c:v>
                </c:pt>
                <c:pt idx="5">
                  <c:v>0.21</c:v>
                </c:pt>
                <c:pt idx="6">
                  <c:v>0.16</c:v>
                </c:pt>
                <c:pt idx="7">
                  <c:v>0.12</c:v>
                </c:pt>
                <c:pt idx="8">
                  <c:v>0.08</c:v>
                </c:pt>
                <c:pt idx="9">
                  <c:v>0.04</c:v>
                </c:pt>
              </c:numCache>
            </c:numRef>
          </c:yVal>
          <c:smooth val="0"/>
          <c:extLst>
            <c:ext xmlns:c16="http://schemas.microsoft.com/office/drawing/2014/chart" uri="{C3380CC4-5D6E-409C-BE32-E72D297353CC}">
              <c16:uniqueId val="{00000002-1AD1-4583-BAA3-D1BD6642E510}"/>
            </c:ext>
          </c:extLst>
        </c:ser>
        <c:dLbls>
          <c:showLegendKey val="0"/>
          <c:showVal val="0"/>
          <c:showCatName val="0"/>
          <c:showSerName val="0"/>
          <c:showPercent val="0"/>
          <c:showBubbleSize val="0"/>
        </c:dLbls>
        <c:axId val="223142383"/>
        <c:axId val="223144463"/>
      </c:scatterChart>
      <c:valAx>
        <c:axId val="223142383"/>
        <c:scaling>
          <c:orientation val="minMax"/>
        </c:scaling>
        <c:delete val="0"/>
        <c:axPos val="b"/>
        <c:title>
          <c:tx>
            <c:rich>
              <a:bodyPr/>
              <a:lstStyle/>
              <a:p>
                <a:pPr>
                  <a:defRPr/>
                </a:pPr>
                <a:r>
                  <a:rPr lang="en-US" b="0" dirty="0"/>
                  <a:t>centrality, %</a:t>
                </a:r>
                <a:endParaRPr lang="ru-RU" b="0" dirty="0"/>
              </a:p>
            </c:rich>
          </c:tx>
          <c:layout>
            <c:manualLayout>
              <c:xMode val="edge"/>
              <c:yMode val="edge"/>
              <c:x val="0.75411072849717375"/>
              <c:y val="0.92553220657411317"/>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23144463"/>
        <c:crosses val="autoZero"/>
        <c:crossBetween val="midCat"/>
      </c:valAx>
      <c:valAx>
        <c:axId val="223144463"/>
        <c:scaling>
          <c:orientation val="minMax"/>
          <c:max val="1"/>
        </c:scaling>
        <c:delete val="0"/>
        <c:axPos val="l"/>
        <c:majorGridlines>
          <c:spPr>
            <a:ln>
              <a:solidFill>
                <a:schemeClr val="tx1">
                  <a:alpha val="20000"/>
                </a:schemeClr>
              </a:solidFill>
            </a:ln>
          </c:spPr>
        </c:majorGridlines>
        <c:title>
          <c:tx>
            <c:rich>
              <a:bodyPr/>
              <a:lstStyle/>
              <a:p>
                <a:pPr>
                  <a:defRPr/>
                </a:pPr>
                <a:r>
                  <a:rPr lang="el-GR" b="0" dirty="0"/>
                  <a:t>σ</a:t>
                </a:r>
                <a:r>
                  <a:rPr lang="en-US" b="0" dirty="0"/>
                  <a:t>N</a:t>
                </a:r>
                <a:r>
                  <a:rPr lang="en-US" b="0" baseline="-25000" dirty="0"/>
                  <a:t>part</a:t>
                </a:r>
                <a:r>
                  <a:rPr lang="en-US" b="0" dirty="0"/>
                  <a:t>/&lt;N</a:t>
                </a:r>
                <a:r>
                  <a:rPr lang="en-US" b="0" baseline="-25000" dirty="0"/>
                  <a:t>part</a:t>
                </a:r>
                <a:r>
                  <a:rPr lang="en-US" b="0" dirty="0"/>
                  <a:t>&gt;</a:t>
                </a:r>
                <a:endParaRPr lang="en-GB" b="0" dirty="0"/>
              </a:p>
            </c:rich>
          </c:tx>
          <c:layout>
            <c:manualLayout>
              <c:xMode val="edge"/>
              <c:yMode val="edge"/>
              <c:x val="3.3216353897464718E-2"/>
              <c:y val="4.5379878169737695E-2"/>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200"/>
            </a:pPr>
            <a:endParaRPr lang="en-US"/>
          </a:p>
        </c:txPr>
        <c:crossAx val="223142383"/>
        <c:crosses val="autoZero"/>
        <c:crossBetween val="midCat"/>
      </c:valAx>
      <c:spPr>
        <a:ln>
          <a:solidFill>
            <a:schemeClr val="bg1">
              <a:lumMod val="85000"/>
            </a:schemeClr>
          </a:solidFill>
        </a:ln>
      </c:spPr>
    </c:plotArea>
    <c:plotVisOnly val="1"/>
    <c:dispBlanksAs val="gap"/>
    <c:showDLblsOverMax val="0"/>
    <c:extLst/>
  </c:chart>
  <c:spPr>
    <a:ln>
      <a:noFill/>
    </a:ln>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3660964793197"/>
          <c:y val="6.5148958182287484E-2"/>
          <c:w val="0.78545189609919452"/>
          <c:h val="0.76728812705229488"/>
        </c:manualLayout>
      </c:layout>
      <c:scatterChart>
        <c:scatterStyle val="lineMarker"/>
        <c:varyColors val="0"/>
        <c:ser>
          <c:idx val="0"/>
          <c:order val="0"/>
          <c:tx>
            <c:strRef>
              <c:f>uni!$H$43</c:f>
              <c:strCache>
                <c:ptCount val="1"/>
                <c:pt idx="0">
                  <c:v>s/b</c:v>
                </c:pt>
              </c:strCache>
            </c:strRef>
          </c:tx>
          <c:spPr>
            <a:ln w="25400" cap="rnd">
              <a:noFill/>
              <a:round/>
            </a:ln>
            <a:effectLst/>
          </c:spPr>
          <c:marker>
            <c:symbol val="circle"/>
            <c:size val="7"/>
            <c:spPr>
              <a:solidFill>
                <a:schemeClr val="tx1"/>
              </a:solidFill>
              <a:ln w="9525">
                <a:noFill/>
              </a:ln>
              <a:effectLst/>
            </c:spPr>
          </c:marker>
          <c:xVal>
            <c:numRef>
              <c:f>uni!$E$44:$E$52</c:f>
              <c:numCache>
                <c:formatCode>General</c:formatCode>
                <c:ptCount val="9"/>
                <c:pt idx="0">
                  <c:v>5</c:v>
                </c:pt>
                <c:pt idx="1">
                  <c:v>15</c:v>
                </c:pt>
                <c:pt idx="2">
                  <c:v>25</c:v>
                </c:pt>
                <c:pt idx="3">
                  <c:v>95</c:v>
                </c:pt>
                <c:pt idx="4">
                  <c:v>85</c:v>
                </c:pt>
                <c:pt idx="5">
                  <c:v>75</c:v>
                </c:pt>
                <c:pt idx="6">
                  <c:v>65</c:v>
                </c:pt>
                <c:pt idx="7">
                  <c:v>55</c:v>
                </c:pt>
                <c:pt idx="8">
                  <c:v>40</c:v>
                </c:pt>
              </c:numCache>
            </c:numRef>
          </c:xVal>
          <c:yVal>
            <c:numRef>
              <c:f>uni!$H$44:$H$52</c:f>
              <c:numCache>
                <c:formatCode>General</c:formatCode>
                <c:ptCount val="9"/>
                <c:pt idx="0">
                  <c:v>0.37335171524498356</c:v>
                </c:pt>
                <c:pt idx="1">
                  <c:v>0.13043615091265875</c:v>
                </c:pt>
                <c:pt idx="2">
                  <c:v>0.11655309678519749</c:v>
                </c:pt>
                <c:pt idx="3">
                  <c:v>5.5171072001893813E-2</c:v>
                </c:pt>
                <c:pt idx="4">
                  <c:v>5.712837230391582E-2</c:v>
                </c:pt>
                <c:pt idx="5">
                  <c:v>6.0813917803674372E-2</c:v>
                </c:pt>
                <c:pt idx="6">
                  <c:v>6.8209381895496662E-2</c:v>
                </c:pt>
                <c:pt idx="7">
                  <c:v>7.948376125179589E-2</c:v>
                </c:pt>
                <c:pt idx="8">
                  <c:v>0.1101056313129329</c:v>
                </c:pt>
              </c:numCache>
            </c:numRef>
          </c:yVal>
          <c:smooth val="0"/>
          <c:extLst>
            <c:ext xmlns:c16="http://schemas.microsoft.com/office/drawing/2014/chart" uri="{C3380CC4-5D6E-409C-BE32-E72D297353CC}">
              <c16:uniqueId val="{00000000-DDA3-41E6-8574-70B71076FFC3}"/>
            </c:ext>
          </c:extLst>
        </c:ser>
        <c:dLbls>
          <c:showLegendKey val="0"/>
          <c:showVal val="0"/>
          <c:showCatName val="0"/>
          <c:showSerName val="0"/>
          <c:showPercent val="0"/>
          <c:showBubbleSize val="0"/>
        </c:dLbls>
        <c:axId val="1357355791"/>
        <c:axId val="1357349135"/>
      </c:scatterChart>
      <c:valAx>
        <c:axId val="1357355791"/>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Centrality %</a:t>
                </a:r>
                <a:endParaRPr lang="ru-RU" sz="1600">
                  <a:solidFill>
                    <a:sysClr val="windowText" lastClr="000000"/>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57349135"/>
        <c:crosses val="autoZero"/>
        <c:crossBetween val="midCat"/>
      </c:valAx>
      <c:valAx>
        <c:axId val="1357349135"/>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l-GR" sz="1800">
                    <a:solidFill>
                      <a:sysClr val="windowText" lastClr="000000"/>
                    </a:solidFill>
                  </a:rPr>
                  <a:t>σ/</a:t>
                </a:r>
                <a:r>
                  <a:rPr lang="en-US" sz="1800">
                    <a:solidFill>
                      <a:sysClr val="windowText" lastClr="000000"/>
                    </a:solidFill>
                  </a:rPr>
                  <a:t>b</a:t>
                </a:r>
                <a:endParaRPr lang="ru-RU"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357355791"/>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uni!$F$43</c:f>
              <c:strCache>
                <c:ptCount val="1"/>
                <c:pt idx="0">
                  <c:v>mean</c:v>
                </c:pt>
              </c:strCache>
            </c:strRef>
          </c:tx>
          <c:spPr>
            <a:ln w="25400" cap="rnd">
              <a:noFill/>
              <a:round/>
            </a:ln>
            <a:effectLst/>
          </c:spPr>
          <c:marker>
            <c:symbol val="circle"/>
            <c:size val="7"/>
            <c:spPr>
              <a:solidFill>
                <a:schemeClr val="tx1"/>
              </a:solidFill>
              <a:ln w="9525">
                <a:noFill/>
              </a:ln>
              <a:effectLst/>
            </c:spPr>
          </c:marker>
          <c:errBars>
            <c:errDir val="x"/>
            <c:errBarType val="both"/>
            <c:errValType val="cust"/>
            <c:noEndCap val="0"/>
            <c:plus>
              <c:numRef>
                <c:f>Main_old!$D$14:$D$23</c:f>
                <c:numCache>
                  <c:formatCode>General</c:formatCode>
                  <c:ptCount val="10"/>
                  <c:pt idx="0">
                    <c:v>0.36676950000000003</c:v>
                  </c:pt>
                  <c:pt idx="1">
                    <c:v>0.35835699999999998</c:v>
                  </c:pt>
                  <c:pt idx="2">
                    <c:v>0.33340350000000002</c:v>
                  </c:pt>
                  <c:pt idx="3">
                    <c:v>0.32357049999999998</c:v>
                  </c:pt>
                  <c:pt idx="4">
                    <c:v>0.34641949999999999</c:v>
                  </c:pt>
                  <c:pt idx="5">
                    <c:v>0.37773800000000002</c:v>
                  </c:pt>
                  <c:pt idx="6">
                    <c:v>0.43461149999999998</c:v>
                  </c:pt>
                  <c:pt idx="7">
                    <c:v>0.39343050000000002</c:v>
                  </c:pt>
                  <c:pt idx="8">
                    <c:v>0.52068999999999999</c:v>
                  </c:pt>
                  <c:pt idx="9">
                    <c:v>0.35925849999999998</c:v>
                  </c:pt>
                </c:numCache>
              </c:numRef>
            </c:plus>
            <c:minus>
              <c:numRef>
                <c:f>Main_old!$D$14:$D$23</c:f>
                <c:numCache>
                  <c:formatCode>General</c:formatCode>
                  <c:ptCount val="10"/>
                  <c:pt idx="0">
                    <c:v>0.36676950000000003</c:v>
                  </c:pt>
                  <c:pt idx="1">
                    <c:v>0.35835699999999998</c:v>
                  </c:pt>
                  <c:pt idx="2">
                    <c:v>0.33340350000000002</c:v>
                  </c:pt>
                  <c:pt idx="3">
                    <c:v>0.32357049999999998</c:v>
                  </c:pt>
                  <c:pt idx="4">
                    <c:v>0.34641949999999999</c:v>
                  </c:pt>
                  <c:pt idx="5">
                    <c:v>0.37773800000000002</c:v>
                  </c:pt>
                  <c:pt idx="6">
                    <c:v>0.43461149999999998</c:v>
                  </c:pt>
                  <c:pt idx="7">
                    <c:v>0.39343050000000002</c:v>
                  </c:pt>
                  <c:pt idx="8">
                    <c:v>0.52068999999999999</c:v>
                  </c:pt>
                  <c:pt idx="9">
                    <c:v>0.35925849999999998</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uni!$G$44:$G$52</c:f>
                <c:numCache>
                  <c:formatCode>General</c:formatCode>
                  <c:ptCount val="9"/>
                  <c:pt idx="0">
                    <c:v>1.08866</c:v>
                  </c:pt>
                  <c:pt idx="1">
                    <c:v>0.70459000000000005</c:v>
                  </c:pt>
                  <c:pt idx="2">
                    <c:v>0.84735499999999997</c:v>
                  </c:pt>
                  <c:pt idx="3">
                    <c:v>0.74578599999999995</c:v>
                  </c:pt>
                  <c:pt idx="4">
                    <c:v>0.730769</c:v>
                  </c:pt>
                  <c:pt idx="5">
                    <c:v>0.73320300000000005</c:v>
                  </c:pt>
                  <c:pt idx="6">
                    <c:v>0.76352900000000001</c:v>
                  </c:pt>
                  <c:pt idx="7">
                    <c:v>0.81325400000000003</c:v>
                  </c:pt>
                  <c:pt idx="8">
                    <c:v>0.98096300000000003</c:v>
                  </c:pt>
                </c:numCache>
              </c:numRef>
            </c:plus>
            <c:minus>
              <c:numRef>
                <c:f>'11GeV'!$D$3:$D$12</c:f>
                <c:numCache>
                  <c:formatCode>General</c:formatCode>
                  <c:ptCount val="10"/>
                  <c:pt idx="0">
                    <c:v>0.72155899999999995</c:v>
                  </c:pt>
                  <c:pt idx="1">
                    <c:v>0.690361</c:v>
                  </c:pt>
                  <c:pt idx="2">
                    <c:v>0.64361500000000005</c:v>
                  </c:pt>
                  <c:pt idx="3">
                    <c:v>0.62141400000000002</c:v>
                  </c:pt>
                  <c:pt idx="4">
                    <c:v>0.67024499999999998</c:v>
                  </c:pt>
                  <c:pt idx="5">
                    <c:v>0.72556600000000004</c:v>
                  </c:pt>
                  <c:pt idx="6">
                    <c:v>0.85749699999999995</c:v>
                  </c:pt>
                  <c:pt idx="7">
                    <c:v>0.80790700000000004</c:v>
                  </c:pt>
                  <c:pt idx="8">
                    <c:v>1.07054</c:v>
                  </c:pt>
                  <c:pt idx="9">
                    <c:v>0.75613300000000006</c:v>
                  </c:pt>
                </c:numCache>
              </c:numRef>
            </c:minus>
            <c:spPr>
              <a:noFill/>
              <a:ln w="12700" cap="flat" cmpd="sng" algn="ctr">
                <a:solidFill>
                  <a:schemeClr val="tx1">
                    <a:lumMod val="65000"/>
                    <a:lumOff val="35000"/>
                  </a:schemeClr>
                </a:solidFill>
                <a:round/>
              </a:ln>
              <a:effectLst/>
            </c:spPr>
          </c:errBars>
          <c:xVal>
            <c:numRef>
              <c:f>uni!$E$44:$E$52</c:f>
              <c:numCache>
                <c:formatCode>General</c:formatCode>
                <c:ptCount val="9"/>
                <c:pt idx="0">
                  <c:v>5</c:v>
                </c:pt>
                <c:pt idx="1">
                  <c:v>15</c:v>
                </c:pt>
                <c:pt idx="2">
                  <c:v>25</c:v>
                </c:pt>
                <c:pt idx="3">
                  <c:v>95</c:v>
                </c:pt>
                <c:pt idx="4">
                  <c:v>85</c:v>
                </c:pt>
                <c:pt idx="5">
                  <c:v>75</c:v>
                </c:pt>
                <c:pt idx="6">
                  <c:v>65</c:v>
                </c:pt>
                <c:pt idx="7">
                  <c:v>55</c:v>
                </c:pt>
                <c:pt idx="8">
                  <c:v>40</c:v>
                </c:pt>
              </c:numCache>
            </c:numRef>
          </c:xVal>
          <c:yVal>
            <c:numRef>
              <c:f>uni!$F$44:$F$52</c:f>
              <c:numCache>
                <c:formatCode>General</c:formatCode>
                <c:ptCount val="9"/>
                <c:pt idx="0">
                  <c:v>2.9159099999999998</c:v>
                </c:pt>
                <c:pt idx="1">
                  <c:v>5.4017999999999997</c:v>
                </c:pt>
                <c:pt idx="2">
                  <c:v>7.2701200000000004</c:v>
                </c:pt>
                <c:pt idx="3">
                  <c:v>13.5177</c:v>
                </c:pt>
                <c:pt idx="4">
                  <c:v>12.791700000000001</c:v>
                </c:pt>
                <c:pt idx="5">
                  <c:v>12.0565</c:v>
                </c:pt>
                <c:pt idx="6">
                  <c:v>11.193899999999999</c:v>
                </c:pt>
                <c:pt idx="7">
                  <c:v>10.2317</c:v>
                </c:pt>
                <c:pt idx="8">
                  <c:v>8.9092900000000004</c:v>
                </c:pt>
              </c:numCache>
            </c:numRef>
          </c:yVal>
          <c:smooth val="0"/>
          <c:extLst>
            <c:ext xmlns:c16="http://schemas.microsoft.com/office/drawing/2014/chart" uri="{C3380CC4-5D6E-409C-BE32-E72D297353CC}">
              <c16:uniqueId val="{00000000-BCE8-4081-A406-E47F404C9912}"/>
            </c:ext>
          </c:extLst>
        </c:ser>
        <c:dLbls>
          <c:showLegendKey val="0"/>
          <c:showVal val="0"/>
          <c:showCatName val="0"/>
          <c:showSerName val="0"/>
          <c:showPercent val="0"/>
          <c:showBubbleSize val="0"/>
        </c:dLbls>
        <c:axId val="1066028303"/>
        <c:axId val="1066026639"/>
      </c:scatterChart>
      <c:valAx>
        <c:axId val="1066028303"/>
        <c:scaling>
          <c:orientation val="minMax"/>
          <c:max val="10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600">
                    <a:solidFill>
                      <a:sysClr val="windowText" lastClr="000000"/>
                    </a:solidFill>
                  </a:rPr>
                  <a:t>Centrality %</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066026639"/>
        <c:crosses val="autoZero"/>
        <c:crossBetween val="midCat"/>
      </c:valAx>
      <c:valAx>
        <c:axId val="1066026639"/>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600">
                    <a:solidFill>
                      <a:sysClr val="windowText" lastClr="000000"/>
                    </a:solidFill>
                  </a:rPr>
                  <a:t>Mean</a:t>
                </a:r>
                <a:endParaRPr lang="ru-RU" sz="16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066028303"/>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'5%'!$B$68</c:f>
              <c:strCache>
                <c:ptCount val="1"/>
                <c:pt idx="0">
                  <c:v>Mean</c:v>
                </c:pt>
              </c:strCache>
            </c:strRef>
          </c:tx>
          <c:spPr>
            <a:ln w="25400">
              <a:noFill/>
            </a:ln>
          </c:spPr>
          <c:marker>
            <c:symbol val="diamond"/>
            <c:size val="7"/>
            <c:spPr>
              <a:solidFill>
                <a:schemeClr val="accent1"/>
              </a:solidFill>
              <a:ln>
                <a:noFill/>
              </a:ln>
            </c:spPr>
          </c:marker>
          <c:xVal>
            <c:numRef>
              <c:f>'5%'!$A$69:$A$118</c:f>
              <c:numCache>
                <c:formatCode>General</c:formatCode>
                <c:ptCount val="50"/>
                <c:pt idx="0">
                  <c:v>99</c:v>
                </c:pt>
                <c:pt idx="1">
                  <c:v>97</c:v>
                </c:pt>
                <c:pt idx="2">
                  <c:v>95</c:v>
                </c:pt>
                <c:pt idx="3">
                  <c:v>93</c:v>
                </c:pt>
                <c:pt idx="4">
                  <c:v>91</c:v>
                </c:pt>
                <c:pt idx="5">
                  <c:v>89</c:v>
                </c:pt>
                <c:pt idx="6">
                  <c:v>87</c:v>
                </c:pt>
                <c:pt idx="7">
                  <c:v>85</c:v>
                </c:pt>
                <c:pt idx="8">
                  <c:v>83</c:v>
                </c:pt>
                <c:pt idx="9">
                  <c:v>81</c:v>
                </c:pt>
                <c:pt idx="10">
                  <c:v>79</c:v>
                </c:pt>
                <c:pt idx="11">
                  <c:v>77</c:v>
                </c:pt>
                <c:pt idx="12">
                  <c:v>75</c:v>
                </c:pt>
                <c:pt idx="13">
                  <c:v>73</c:v>
                </c:pt>
                <c:pt idx="14">
                  <c:v>71</c:v>
                </c:pt>
                <c:pt idx="15">
                  <c:v>69</c:v>
                </c:pt>
                <c:pt idx="16">
                  <c:v>67</c:v>
                </c:pt>
                <c:pt idx="17">
                  <c:v>65</c:v>
                </c:pt>
                <c:pt idx="18">
                  <c:v>63</c:v>
                </c:pt>
                <c:pt idx="19">
                  <c:v>61</c:v>
                </c:pt>
                <c:pt idx="20">
                  <c:v>59</c:v>
                </c:pt>
                <c:pt idx="21">
                  <c:v>57</c:v>
                </c:pt>
                <c:pt idx="22">
                  <c:v>55</c:v>
                </c:pt>
                <c:pt idx="23">
                  <c:v>53</c:v>
                </c:pt>
                <c:pt idx="24">
                  <c:v>51</c:v>
                </c:pt>
                <c:pt idx="25">
                  <c:v>49</c:v>
                </c:pt>
                <c:pt idx="26">
                  <c:v>47</c:v>
                </c:pt>
                <c:pt idx="27">
                  <c:v>45</c:v>
                </c:pt>
                <c:pt idx="28">
                  <c:v>43</c:v>
                </c:pt>
                <c:pt idx="29">
                  <c:v>41</c:v>
                </c:pt>
                <c:pt idx="30">
                  <c:v>39</c:v>
                </c:pt>
                <c:pt idx="31">
                  <c:v>37</c:v>
                </c:pt>
                <c:pt idx="32">
                  <c:v>35</c:v>
                </c:pt>
                <c:pt idx="33">
                  <c:v>33</c:v>
                </c:pt>
                <c:pt idx="34">
                  <c:v>31</c:v>
                </c:pt>
                <c:pt idx="35">
                  <c:v>1</c:v>
                </c:pt>
                <c:pt idx="36">
                  <c:v>3</c:v>
                </c:pt>
                <c:pt idx="37">
                  <c:v>5</c:v>
                </c:pt>
                <c:pt idx="38">
                  <c:v>7</c:v>
                </c:pt>
                <c:pt idx="39">
                  <c:v>9</c:v>
                </c:pt>
                <c:pt idx="40">
                  <c:v>11</c:v>
                </c:pt>
                <c:pt idx="41">
                  <c:v>13</c:v>
                </c:pt>
                <c:pt idx="42">
                  <c:v>15</c:v>
                </c:pt>
                <c:pt idx="43">
                  <c:v>17</c:v>
                </c:pt>
                <c:pt idx="44">
                  <c:v>19</c:v>
                </c:pt>
                <c:pt idx="45">
                  <c:v>21</c:v>
                </c:pt>
                <c:pt idx="46">
                  <c:v>23</c:v>
                </c:pt>
                <c:pt idx="47">
                  <c:v>25</c:v>
                </c:pt>
                <c:pt idx="48">
                  <c:v>27</c:v>
                </c:pt>
                <c:pt idx="49">
                  <c:v>29</c:v>
                </c:pt>
              </c:numCache>
            </c:numRef>
          </c:xVal>
          <c:yVal>
            <c:numRef>
              <c:f>'5%'!$B$69:$B$118</c:f>
              <c:numCache>
                <c:formatCode>General</c:formatCode>
                <c:ptCount val="50"/>
                <c:pt idx="0">
                  <c:v>13.904999999999999</c:v>
                </c:pt>
                <c:pt idx="1">
                  <c:v>13.6792</c:v>
                </c:pt>
                <c:pt idx="2">
                  <c:v>13.5961</c:v>
                </c:pt>
                <c:pt idx="3">
                  <c:v>13.388999999999999</c:v>
                </c:pt>
                <c:pt idx="4">
                  <c:v>13.251300000000001</c:v>
                </c:pt>
                <c:pt idx="5">
                  <c:v>13.103</c:v>
                </c:pt>
                <c:pt idx="6">
                  <c:v>13.010199999999999</c:v>
                </c:pt>
                <c:pt idx="7">
                  <c:v>12.8363</c:v>
                </c:pt>
                <c:pt idx="8">
                  <c:v>12.6836</c:v>
                </c:pt>
                <c:pt idx="9">
                  <c:v>12.470700000000001</c:v>
                </c:pt>
                <c:pt idx="10">
                  <c:v>12.414300000000001</c:v>
                </c:pt>
                <c:pt idx="11">
                  <c:v>12.210800000000001</c:v>
                </c:pt>
                <c:pt idx="12">
                  <c:v>12.1258</c:v>
                </c:pt>
                <c:pt idx="13">
                  <c:v>11.9277</c:v>
                </c:pt>
                <c:pt idx="14">
                  <c:v>11.7494</c:v>
                </c:pt>
                <c:pt idx="15">
                  <c:v>11.573</c:v>
                </c:pt>
                <c:pt idx="16">
                  <c:v>11.4594</c:v>
                </c:pt>
                <c:pt idx="17">
                  <c:v>11.277699999999999</c:v>
                </c:pt>
                <c:pt idx="18">
                  <c:v>11.0458</c:v>
                </c:pt>
                <c:pt idx="19">
                  <c:v>10.897399999999999</c:v>
                </c:pt>
                <c:pt idx="20">
                  <c:v>10.6777</c:v>
                </c:pt>
                <c:pt idx="21">
                  <c:v>10.4969</c:v>
                </c:pt>
                <c:pt idx="22">
                  <c:v>10.322800000000001</c:v>
                </c:pt>
                <c:pt idx="23">
                  <c:v>10.083299999999999</c:v>
                </c:pt>
                <c:pt idx="24">
                  <c:v>9.9039599999999997</c:v>
                </c:pt>
                <c:pt idx="25">
                  <c:v>9.6915099999999992</c:v>
                </c:pt>
                <c:pt idx="26">
                  <c:v>9.5644399999999994</c:v>
                </c:pt>
                <c:pt idx="27">
                  <c:v>9.3160600000000002</c:v>
                </c:pt>
                <c:pt idx="28">
                  <c:v>9.1144099999999995</c:v>
                </c:pt>
                <c:pt idx="29">
                  <c:v>8.8659999999999997</c:v>
                </c:pt>
                <c:pt idx="30">
                  <c:v>8.7157400000000003</c:v>
                </c:pt>
                <c:pt idx="31">
                  <c:v>8.5647400000000005</c:v>
                </c:pt>
                <c:pt idx="32">
                  <c:v>8.4445499999999996</c:v>
                </c:pt>
                <c:pt idx="33">
                  <c:v>8.3084299999999995</c:v>
                </c:pt>
                <c:pt idx="34">
                  <c:v>7.8741899999999996</c:v>
                </c:pt>
                <c:pt idx="35">
                  <c:v>1.4985999999999999</c:v>
                </c:pt>
                <c:pt idx="36">
                  <c:v>2.3457599999999998</c:v>
                </c:pt>
                <c:pt idx="37">
                  <c:v>3.0777199999999998</c:v>
                </c:pt>
                <c:pt idx="38">
                  <c:v>3.6563300000000001</c:v>
                </c:pt>
                <c:pt idx="39">
                  <c:v>4.1788999999999996</c:v>
                </c:pt>
                <c:pt idx="40">
                  <c:v>4.6420000000000003</c:v>
                </c:pt>
                <c:pt idx="41">
                  <c:v>5.0202799999999996</c:v>
                </c:pt>
                <c:pt idx="42">
                  <c:v>5.4013299999999997</c:v>
                </c:pt>
                <c:pt idx="43">
                  <c:v>5.77719</c:v>
                </c:pt>
                <c:pt idx="44">
                  <c:v>6.10243</c:v>
                </c:pt>
                <c:pt idx="45">
                  <c:v>6.3724400000000001</c:v>
                </c:pt>
                <c:pt idx="46">
                  <c:v>6.7366299999999999</c:v>
                </c:pt>
                <c:pt idx="47">
                  <c:v>7.0039100000000003</c:v>
                </c:pt>
                <c:pt idx="48">
                  <c:v>7.2068700000000003</c:v>
                </c:pt>
                <c:pt idx="49">
                  <c:v>7.4562999999999997</c:v>
                </c:pt>
              </c:numCache>
            </c:numRef>
          </c:yVal>
          <c:smooth val="0"/>
          <c:extLst>
            <c:ext xmlns:c16="http://schemas.microsoft.com/office/drawing/2014/chart" uri="{C3380CC4-5D6E-409C-BE32-E72D297353CC}">
              <c16:uniqueId val="{00000000-F7A7-4B82-9EEE-C4A83CDCF885}"/>
            </c:ext>
          </c:extLst>
        </c:ser>
        <c:ser>
          <c:idx val="0"/>
          <c:order val="1"/>
          <c:tx>
            <c:strRef>
              <c:f>'5%'!$B$120</c:f>
              <c:strCache>
                <c:ptCount val="1"/>
                <c:pt idx="0">
                  <c:v>Mean</c:v>
                </c:pt>
              </c:strCache>
            </c:strRef>
          </c:tx>
          <c:spPr>
            <a:ln w="25400" cap="rnd">
              <a:noFill/>
              <a:round/>
            </a:ln>
            <a:effectLst/>
          </c:spPr>
          <c:marker>
            <c:symbol val="circle"/>
            <c:size val="5"/>
            <c:spPr>
              <a:solidFill>
                <a:schemeClr val="accent4"/>
              </a:solidFill>
              <a:ln w="9525">
                <a:noFill/>
              </a:ln>
              <a:effectLst/>
            </c:spPr>
          </c:marker>
          <c:xVal>
            <c:numRef>
              <c:f>'5%'!$A$121:$A$170</c:f>
              <c:numCache>
                <c:formatCode>General</c:formatCode>
                <c:ptCount val="50"/>
                <c:pt idx="0">
                  <c:v>99</c:v>
                </c:pt>
                <c:pt idx="1">
                  <c:v>97</c:v>
                </c:pt>
                <c:pt idx="2">
                  <c:v>95</c:v>
                </c:pt>
                <c:pt idx="3">
                  <c:v>93</c:v>
                </c:pt>
                <c:pt idx="4">
                  <c:v>91</c:v>
                </c:pt>
                <c:pt idx="5">
                  <c:v>89</c:v>
                </c:pt>
                <c:pt idx="6">
                  <c:v>87</c:v>
                </c:pt>
                <c:pt idx="7">
                  <c:v>85</c:v>
                </c:pt>
                <c:pt idx="8">
                  <c:v>83</c:v>
                </c:pt>
                <c:pt idx="9">
                  <c:v>81</c:v>
                </c:pt>
                <c:pt idx="10">
                  <c:v>79</c:v>
                </c:pt>
                <c:pt idx="11">
                  <c:v>77</c:v>
                </c:pt>
                <c:pt idx="12">
                  <c:v>75</c:v>
                </c:pt>
                <c:pt idx="13">
                  <c:v>73</c:v>
                </c:pt>
                <c:pt idx="14">
                  <c:v>71</c:v>
                </c:pt>
                <c:pt idx="15">
                  <c:v>69</c:v>
                </c:pt>
                <c:pt idx="16">
                  <c:v>67</c:v>
                </c:pt>
                <c:pt idx="17">
                  <c:v>65</c:v>
                </c:pt>
                <c:pt idx="18">
                  <c:v>63</c:v>
                </c:pt>
                <c:pt idx="19">
                  <c:v>61</c:v>
                </c:pt>
                <c:pt idx="20">
                  <c:v>59</c:v>
                </c:pt>
                <c:pt idx="21">
                  <c:v>57</c:v>
                </c:pt>
                <c:pt idx="22">
                  <c:v>55</c:v>
                </c:pt>
                <c:pt idx="23">
                  <c:v>53</c:v>
                </c:pt>
                <c:pt idx="24">
                  <c:v>51</c:v>
                </c:pt>
                <c:pt idx="25">
                  <c:v>49</c:v>
                </c:pt>
                <c:pt idx="26">
                  <c:v>47</c:v>
                </c:pt>
                <c:pt idx="27">
                  <c:v>45</c:v>
                </c:pt>
                <c:pt idx="28">
                  <c:v>43</c:v>
                </c:pt>
                <c:pt idx="29">
                  <c:v>41</c:v>
                </c:pt>
                <c:pt idx="30">
                  <c:v>39</c:v>
                </c:pt>
                <c:pt idx="31">
                  <c:v>37</c:v>
                </c:pt>
                <c:pt idx="32">
                  <c:v>35</c:v>
                </c:pt>
                <c:pt idx="33">
                  <c:v>33</c:v>
                </c:pt>
                <c:pt idx="34">
                  <c:v>31</c:v>
                </c:pt>
                <c:pt idx="35">
                  <c:v>29</c:v>
                </c:pt>
                <c:pt idx="36">
                  <c:v>1</c:v>
                </c:pt>
                <c:pt idx="37">
                  <c:v>3</c:v>
                </c:pt>
                <c:pt idx="38">
                  <c:v>5</c:v>
                </c:pt>
                <c:pt idx="39">
                  <c:v>7</c:v>
                </c:pt>
                <c:pt idx="40">
                  <c:v>9</c:v>
                </c:pt>
                <c:pt idx="41">
                  <c:v>11</c:v>
                </c:pt>
                <c:pt idx="42">
                  <c:v>13</c:v>
                </c:pt>
                <c:pt idx="43">
                  <c:v>15</c:v>
                </c:pt>
                <c:pt idx="44">
                  <c:v>17</c:v>
                </c:pt>
                <c:pt idx="45">
                  <c:v>19</c:v>
                </c:pt>
                <c:pt idx="46">
                  <c:v>21</c:v>
                </c:pt>
                <c:pt idx="47">
                  <c:v>23</c:v>
                </c:pt>
                <c:pt idx="48">
                  <c:v>25</c:v>
                </c:pt>
                <c:pt idx="49">
                  <c:v>27</c:v>
                </c:pt>
              </c:numCache>
            </c:numRef>
          </c:xVal>
          <c:yVal>
            <c:numRef>
              <c:f>'5%'!$B$121:$B$170</c:f>
              <c:numCache>
                <c:formatCode>General</c:formatCode>
                <c:ptCount val="50"/>
                <c:pt idx="0">
                  <c:v>13.8454</c:v>
                </c:pt>
                <c:pt idx="1">
                  <c:v>13.686</c:v>
                </c:pt>
                <c:pt idx="2">
                  <c:v>13.5587</c:v>
                </c:pt>
                <c:pt idx="3">
                  <c:v>13.441000000000001</c:v>
                </c:pt>
                <c:pt idx="4">
                  <c:v>13.2531</c:v>
                </c:pt>
                <c:pt idx="5">
                  <c:v>13.1761</c:v>
                </c:pt>
                <c:pt idx="6">
                  <c:v>12.9702</c:v>
                </c:pt>
                <c:pt idx="7">
                  <c:v>12.8241</c:v>
                </c:pt>
                <c:pt idx="8">
                  <c:v>12.6751</c:v>
                </c:pt>
                <c:pt idx="9">
                  <c:v>12.5069</c:v>
                </c:pt>
                <c:pt idx="10">
                  <c:v>12.354699999999999</c:v>
                </c:pt>
                <c:pt idx="11">
                  <c:v>12.1472</c:v>
                </c:pt>
                <c:pt idx="12">
                  <c:v>12.027699999999999</c:v>
                </c:pt>
                <c:pt idx="13">
                  <c:v>11.7492</c:v>
                </c:pt>
                <c:pt idx="14">
                  <c:v>11.656599999999999</c:v>
                </c:pt>
                <c:pt idx="15">
                  <c:v>11.482100000000001</c:v>
                </c:pt>
                <c:pt idx="16">
                  <c:v>11.285600000000001</c:v>
                </c:pt>
                <c:pt idx="17">
                  <c:v>11.106400000000001</c:v>
                </c:pt>
                <c:pt idx="18">
                  <c:v>10.9123</c:v>
                </c:pt>
                <c:pt idx="19">
                  <c:v>10.7437</c:v>
                </c:pt>
                <c:pt idx="20">
                  <c:v>10.5678</c:v>
                </c:pt>
                <c:pt idx="21">
                  <c:v>10.372299999999999</c:v>
                </c:pt>
                <c:pt idx="22">
                  <c:v>10.223100000000001</c:v>
                </c:pt>
                <c:pt idx="23">
                  <c:v>10.056900000000001</c:v>
                </c:pt>
                <c:pt idx="24">
                  <c:v>9.8608100000000007</c:v>
                </c:pt>
                <c:pt idx="25">
                  <c:v>9.6101700000000001</c:v>
                </c:pt>
                <c:pt idx="26">
                  <c:v>9.4613200000000006</c:v>
                </c:pt>
                <c:pt idx="27">
                  <c:v>9.1943699999999993</c:v>
                </c:pt>
                <c:pt idx="28">
                  <c:v>9.0500100000000003</c:v>
                </c:pt>
                <c:pt idx="29">
                  <c:v>8.8834800000000005</c:v>
                </c:pt>
                <c:pt idx="30">
                  <c:v>8.6469699999999996</c:v>
                </c:pt>
                <c:pt idx="31">
                  <c:v>8.5943500000000004</c:v>
                </c:pt>
                <c:pt idx="32">
                  <c:v>8.49132</c:v>
                </c:pt>
                <c:pt idx="33">
                  <c:v>8.2591099999999997</c:v>
                </c:pt>
                <c:pt idx="34">
                  <c:v>7.9210799999999999</c:v>
                </c:pt>
                <c:pt idx="35">
                  <c:v>7.3764399999999997</c:v>
                </c:pt>
                <c:pt idx="36">
                  <c:v>1.51468</c:v>
                </c:pt>
                <c:pt idx="37">
                  <c:v>2.39662</c:v>
                </c:pt>
                <c:pt idx="38">
                  <c:v>3.1666799999999999</c:v>
                </c:pt>
                <c:pt idx="39">
                  <c:v>3.7183899999999999</c:v>
                </c:pt>
                <c:pt idx="40">
                  <c:v>4.31487</c:v>
                </c:pt>
                <c:pt idx="41">
                  <c:v>4.83</c:v>
                </c:pt>
                <c:pt idx="42">
                  <c:v>5.3247400000000003</c:v>
                </c:pt>
                <c:pt idx="43">
                  <c:v>5.5136599999999998</c:v>
                </c:pt>
                <c:pt idx="44">
                  <c:v>5.8448799999999999</c:v>
                </c:pt>
                <c:pt idx="45">
                  <c:v>6.0368500000000003</c:v>
                </c:pt>
                <c:pt idx="46">
                  <c:v>6.20465</c:v>
                </c:pt>
                <c:pt idx="47">
                  <c:v>6.3274800000000004</c:v>
                </c:pt>
                <c:pt idx="48">
                  <c:v>6.5303199999999997</c:v>
                </c:pt>
                <c:pt idx="49">
                  <c:v>6.8688000000000002</c:v>
                </c:pt>
              </c:numCache>
            </c:numRef>
          </c:yVal>
          <c:smooth val="0"/>
          <c:extLst>
            <c:ext xmlns:c16="http://schemas.microsoft.com/office/drawing/2014/chart" uri="{C3380CC4-5D6E-409C-BE32-E72D297353CC}">
              <c16:uniqueId val="{00000001-F7A7-4B82-9EEE-C4A83CDCF885}"/>
            </c:ext>
          </c:extLst>
        </c:ser>
        <c:dLbls>
          <c:showLegendKey val="0"/>
          <c:showVal val="0"/>
          <c:showCatName val="0"/>
          <c:showSerName val="0"/>
          <c:showPercent val="0"/>
          <c:showBubbleSize val="0"/>
        </c:dLbls>
        <c:axId val="1066028303"/>
        <c:axId val="1066026639"/>
      </c:scatterChart>
      <c:valAx>
        <c:axId val="1066028303"/>
        <c:scaling>
          <c:orientation val="minMax"/>
          <c:max val="10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dirty="0">
                    <a:solidFill>
                      <a:sysClr val="windowText" lastClr="000000"/>
                    </a:solidFill>
                  </a:rPr>
                  <a:t>Centrality %</a:t>
                </a: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FreeSans" panose="020B0504020202020204" pitchFamily="34" charset="2"/>
                <a:cs typeface="Segoe UI Semilight" panose="020B0402040204020203" pitchFamily="34" charset="0"/>
              </a:defRPr>
            </a:pPr>
            <a:endParaRPr lang="en-US"/>
          </a:p>
        </c:txPr>
        <c:crossAx val="1066026639"/>
        <c:crosses val="autoZero"/>
        <c:crossBetween val="midCat"/>
        <c:majorUnit val="10"/>
        <c:minorUnit val="5"/>
      </c:valAx>
      <c:valAx>
        <c:axId val="1066026639"/>
        <c:scaling>
          <c:orientation val="minMax"/>
          <c:max val="16"/>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600" dirty="0">
                    <a:solidFill>
                      <a:sysClr val="windowText" lastClr="000000"/>
                    </a:solidFill>
                  </a:rPr>
                  <a:t>Mean b</a:t>
                </a:r>
                <a:endParaRPr lang="ru-RU" sz="1600" dirty="0">
                  <a:solidFill>
                    <a:sysClr val="windowText" lastClr="000000"/>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066028303"/>
        <c:crosses val="autoZero"/>
        <c:crossBetween val="midCat"/>
      </c:valAx>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BDFCC-2785-47EF-8813-AF2D3B1D2814}" type="datetimeFigureOut">
              <a:rPr lang="en-GB" smtClean="0"/>
              <a:t>20/09/2023</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C7967-618D-4DFC-8D68-68854A937E80}" type="slidenum">
              <a:rPr lang="en-GB" smtClean="0"/>
              <a:t>‹#›</a:t>
            </a:fld>
            <a:endParaRPr lang="en-GB"/>
          </a:p>
        </p:txBody>
      </p:sp>
    </p:spTree>
    <p:extLst>
      <p:ext uri="{BB962C8B-B14F-4D97-AF65-F5344CB8AC3E}">
        <p14:creationId xmlns:p14="http://schemas.microsoft.com/office/powerpoint/2010/main" val="88250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 begin with, I want to review the structure of the talk.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First, I will briefly cover the design of the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calorimeter and the problems that are associated with its construction.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Then I will tell you about the method of centrality determination with the observables from the calorimeter and about its results, we will see what resolution was obtained and under what conditions.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next section will be devoted to the comparison of the methods of centrality determination by TPC multiplicity and by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two-dimensional correlations. And there will be a little bit about the problems that follow from what was presented, in particular the relation of the methods to the Glauber model.</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After that, the present state of the art of centrality determination will be briefly summarized. I will show what the resulting problems are and how I have tried to solve them with the new method.</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This method and its results will be the last part of the report.</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2</a:t>
            </a:fld>
            <a:endParaRPr lang="en-GB"/>
          </a:p>
        </p:txBody>
      </p:sp>
    </p:spTree>
    <p:extLst>
      <p:ext uri="{BB962C8B-B14F-4D97-AF65-F5344CB8AC3E}">
        <p14:creationId xmlns:p14="http://schemas.microsoft.com/office/powerpoint/2010/main" val="40541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Since there is little time,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 will not fully read what is on the slide. The main thing can be summed up like this.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 method for determining centrality has been developed that exploit both the energy deposition capabilities of the calorimeter and the multiplicity of the TPC.</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resolution for the central classes has been improved with this method, for a class of 15% quite significantly.</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As for Glauber's problems, I would like to suggest that the inclusion of multiplicity itself in the 3d correlation may improve past results, or at least facilitate the transition to Glauber's number of participants.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That's all, thank you for your attention, I will be glad to hear your comments and questions.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11</a:t>
            </a:fld>
            <a:endParaRPr lang="en-GB"/>
          </a:p>
        </p:txBody>
      </p:sp>
    </p:spTree>
    <p:extLst>
      <p:ext uri="{BB962C8B-B14F-4D97-AF65-F5344CB8AC3E}">
        <p14:creationId xmlns:p14="http://schemas.microsoft.com/office/powerpoint/2010/main" val="163637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So, one of the problems with this method was initially the problem of comparing its results with other experiments or methods, etc.</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principle, there are two ways of such comparison. The first, and I think the most preferable, is the comparison through the Glauber model. The transition to the number of participants is possible from multiplicity through the Glauber model and the NBD distribution.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second is to compare the number of participants from the model, in this case DCM-SMM.</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14</a:t>
            </a:fld>
            <a:endParaRPr lang="en-GB"/>
          </a:p>
        </p:txBody>
      </p:sp>
    </p:spTree>
    <p:extLst>
      <p:ext uri="{BB962C8B-B14F-4D97-AF65-F5344CB8AC3E}">
        <p14:creationId xmlns:p14="http://schemas.microsoft.com/office/powerpoint/2010/main" val="41023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So, briefly I will remind about the structure of the forward hadron calorimeters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mpd</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experiment 2 identical calorimeters will be placed symmetrically with respect to the collision point. They are designed to detect spectators and based on the energy deposition in the modules should determine the orientation of the reaction plane and the centrality of collisions. In addition, the calorimeters are also planned to be used as triggers.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calorimeters have good transverse segmentation and consist of 44 x modules (each). In principle, this segmentation allows to distinguish the centrality of events by the spatial distribution of energy over the transverse surface of the calorimeter.</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main problem that relates to centrality is the presence of a beam hole into which a significant fraction of heavy fragments escape, which in turn leads to ambiguity in the determination of centrality. As can be seen from the lower right figure, a one energy can, for example, correspond to both central and semi-peripheral events.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 solve this problem, the method of two-dimensional linear approximation was developed, and we will now turn to it.</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3</a:t>
            </a:fld>
            <a:endParaRPr lang="en-GB"/>
          </a:p>
        </p:txBody>
      </p:sp>
    </p:spTree>
    <p:extLst>
      <p:ext uri="{BB962C8B-B14F-4D97-AF65-F5344CB8AC3E}">
        <p14:creationId xmlns:p14="http://schemas.microsoft.com/office/powerpoint/2010/main" val="205432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the upper left figure, you see the energy distribution over the surface of the calorimeter for the one single event.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procedure for the two-dimensional fit is quite simple. Briefly, it consists of first uniformly spreading this energy distribution with respect to the hole in the centre of the calorimeter. The resulting distribution is then fit with a cone.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Such a fit gives us three new observables, which are essentially just parameters of the cone. These can be used to determine centrality.</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 will not go into detail here, the point is that each event in the calorimeter, one of which is shown on this slide, is fitted with this 2D linear fit method and we get new values of observables for each event.</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4</a:t>
            </a:fld>
            <a:endParaRPr lang="en-GB"/>
          </a:p>
        </p:txBody>
      </p:sp>
    </p:spTree>
    <p:extLst>
      <p:ext uri="{BB962C8B-B14F-4D97-AF65-F5344CB8AC3E}">
        <p14:creationId xmlns:p14="http://schemas.microsoft.com/office/powerpoint/2010/main" val="412716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So, we got 3 new observables, which are geometric parameters of the cone. First, it is the height of the cone, it corresponds to the energy deposition in the centre of the calorimeter, i.e., in the hole. Secondly, it is the volume of the cone, which conditionally corresponds to the total energy deposition in the event. And the third observable is the radius of the cone. It can be assumed that it shows the size of the spectator spot on the surface of the calorimeter.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Using these three observables, one can construct various correlations with the total energy deposition in the calorimeter. Such correlations are presented here on the right. We are interested in the correlation between the energy deposition and the maximum energy (aka cone height) in the calorimeter hole, it is called Emax.</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is this correlation that was taken as the main correlation for determining the centrality further. Although I will briefly note that other correlations were also used, but the results were not so good, so I will not show them.</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5</a:t>
            </a:fld>
            <a:endParaRPr lang="en-GB"/>
          </a:p>
        </p:txBody>
      </p:sp>
    </p:spTree>
    <p:extLst>
      <p:ext uri="{BB962C8B-B14F-4D97-AF65-F5344CB8AC3E}">
        <p14:creationId xmlns:p14="http://schemas.microsoft.com/office/powerpoint/2010/main" val="144138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This slide shows the results of the centrality determination from this correlation.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Very briefly, how exactly they were obtained. This correlation was fit with an ellipse, and then we traversed along the envelope of the ellipse for all events, accumulating a certain number of events in each class, in this case 10% of the total number of events. That is, for example, the correlation is traversed from the lower left corner, and the colour indicates the classes of events, each of which contains 10% of the total number of events.  That is, by traversing the ellipse we accumulate events. Perpendiculars to the ellipse were used to separate classes from each other Accordingly, the most central events are located here. In the so-called upper branch of the correlation.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results of the method are presented here for two models, we are more interested in the DCM-SMM model. The top right shows the resolution of the centrality classes, the resolution is obtained from the Gaussian fit of the impact parameter distributions. These distributions are shown bottom right for each class. Of course, the actual impact parameters are known because they are taken from the model.</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Here I want to point out that the main problem here is the separation of the upper and lower branches, as we can see the classes are quite strongly mixed without this, but they are significantly mixed in the area where the branches intersect. And it seems that if you improve somehow the separation of these branches, you can improve the resolution for the central classes.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6</a:t>
            </a:fld>
            <a:endParaRPr lang="en-GB"/>
          </a:p>
        </p:txBody>
      </p:sp>
    </p:spTree>
    <p:extLst>
      <p:ext uri="{BB962C8B-B14F-4D97-AF65-F5344CB8AC3E}">
        <p14:creationId xmlns:p14="http://schemas.microsoft.com/office/powerpoint/2010/main" val="336157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And this slide shows the results of that comparison.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top block shows the partitioning of TPC multiplicity into classes and the transition to the number of participants via Glauber and NBD.</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bottom block represents two possible ways of moving from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Emax correlation (energy deposition vs maximum energy) to the number of participants. The first is to simply obtain the number of participants from the DCM-SMM model. The second is to construct TPC multiplicity distributions for each colour centrality class. And the subsequent transition from these multiplicity distributions to the number of participants for the Glauber model.</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Let us pay attention to the lower right picture, which convincingly shows that such a transition from the classes obtained by energy allocation in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to multiplicity, and then transition to the number of participants from Glauber cost a lot. This path here corresponds to the grey triangles, and you can see that it is worse than taking the number of participants from the generator (orange squares), and worse than just using multiplicity without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all (black rhombuses).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7</a:t>
            </a:fld>
            <a:endParaRPr lang="en-GB"/>
          </a:p>
        </p:txBody>
      </p:sp>
    </p:spTree>
    <p:extLst>
      <p:ext uri="{BB962C8B-B14F-4D97-AF65-F5344CB8AC3E}">
        <p14:creationId xmlns:p14="http://schemas.microsoft.com/office/powerpoint/2010/main" val="20311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Thus, the state of affairs for today was as follows. There are two detectors that can be used to determine centrality. There is a standard method that relies on multiplicity, and there is a method that relies on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Emax correlations in the calorimeter.</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problem with the method, which relies only on the energy deposition in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FHCal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in principle, is that it is difficult to move from it to the lossless Glauber model.</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addition, the task of improving the resolution for the central classes is still on its own.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Thus, it seems that these problems can be solved by combining approaches.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have seen that the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Emax method itself showed good results, and we also know that multiplicity is a very good centrality estimator, for this reason we will consider this triple correlation.</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8</a:t>
            </a:fld>
            <a:endParaRPr lang="en-GB"/>
          </a:p>
        </p:txBody>
      </p:sp>
    </p:spTree>
    <p:extLst>
      <p:ext uri="{BB962C8B-B14F-4D97-AF65-F5344CB8AC3E}">
        <p14:creationId xmlns:p14="http://schemas.microsoft.com/office/powerpoint/2010/main" val="261788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You can see the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Emax Mult correlation. In itself, the construction of such a correlation is not difficult. The main problem here is the division of such a correlation into classes.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For such a separation, again, as in the case of an ellipse, for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Emax we need to obtain some envelope, passing along which we will collect our centrality classes by 10% of the total number of events in each.</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short, obtaining such an envelope is done by combining two fits, one of them is a polynomial correlation fit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Edep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mult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The second is the already described elliptical fit. Previously, perpendiculars to the ellipse were used to separate classes from each other. In this case, their role is played by the plane perpendicular to the envelope.</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general, the procedure is really complicated and I see no reason to describe it here in detail, it could be another speech. I'll just say that the envelope of the three-dimensional correlation was obtained, it goes something like this, inside the thick of these points. and the classes were cut.</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9</a:t>
            </a:fld>
            <a:endParaRPr lang="en-GB"/>
          </a:p>
        </p:txBody>
      </p:sp>
    </p:spTree>
    <p:extLst>
      <p:ext uri="{BB962C8B-B14F-4D97-AF65-F5344CB8AC3E}">
        <p14:creationId xmlns:p14="http://schemas.microsoft.com/office/powerpoint/2010/main" val="429349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results of the method are presented on this slide in two versions. By the impact parameter, and by the number of participants from the generator.</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According to the impact parameter, orange dots refer to the new 3d method, grey triangles to the old cone fit method. and round ones are just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mult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classes.</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most important thing here is that, it seems, the branches were able to move apart and the resolution in terms of the impact parameter improved by one and a half times for the 10% class, as well as for other central classes. You can also just visually compare how the distribution of impact parameters by class looked before (grey picture), and how it is now. It can be seen that there is an improvement, they are no longer so mixed up.</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If we turn to comparing the determination of centrality by the number of participants, we see that pure multiplicity works worse for central events.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But what worries me more is this sharp inflection for the 3D method. I can't explain it at the moment, so I would welcome comments on this. </a:t>
            </a:r>
            <a:endParaRPr lang="en-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RU" dirty="0"/>
          </a:p>
        </p:txBody>
      </p:sp>
      <p:sp>
        <p:nvSpPr>
          <p:cNvPr id="4" name="Slide Number Placeholder 3"/>
          <p:cNvSpPr>
            <a:spLocks noGrp="1"/>
          </p:cNvSpPr>
          <p:nvPr>
            <p:ph type="sldNum" sz="quarter" idx="5"/>
          </p:nvPr>
        </p:nvSpPr>
        <p:spPr/>
        <p:txBody>
          <a:bodyPr/>
          <a:lstStyle/>
          <a:p>
            <a:fld id="{69BC7967-618D-4DFC-8D68-68854A937E80}" type="slidenum">
              <a:rPr lang="en-GB" smtClean="0"/>
              <a:t>10</a:t>
            </a:fld>
            <a:endParaRPr lang="en-GB"/>
          </a:p>
        </p:txBody>
      </p:sp>
    </p:spTree>
    <p:extLst>
      <p:ext uri="{BB962C8B-B14F-4D97-AF65-F5344CB8AC3E}">
        <p14:creationId xmlns:p14="http://schemas.microsoft.com/office/powerpoint/2010/main" val="246119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0D67A5-8050-48FB-814A-21429FC346C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GB"/>
          </a:p>
        </p:txBody>
      </p:sp>
      <p:sp>
        <p:nvSpPr>
          <p:cNvPr id="3" name="Подзаголовок 2">
            <a:extLst>
              <a:ext uri="{FF2B5EF4-FFF2-40B4-BE49-F238E27FC236}">
                <a16:creationId xmlns:a16="http://schemas.microsoft.com/office/drawing/2014/main" id="{C92FD2A0-8C09-4054-B8AB-B2A535CF2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sp>
        <p:nvSpPr>
          <p:cNvPr id="4" name="Дата 3">
            <a:extLst>
              <a:ext uri="{FF2B5EF4-FFF2-40B4-BE49-F238E27FC236}">
                <a16:creationId xmlns:a16="http://schemas.microsoft.com/office/drawing/2014/main" id="{7C0253B5-88B4-4ABD-8177-AB5408ED8BAC}"/>
              </a:ext>
            </a:extLst>
          </p:cNvPr>
          <p:cNvSpPr>
            <a:spLocks noGrp="1"/>
          </p:cNvSpPr>
          <p:nvPr>
            <p:ph type="dt" sz="half" idx="10"/>
          </p:nvPr>
        </p:nvSpPr>
        <p:spPr/>
        <p:txBody>
          <a:bodyPr/>
          <a:lstStyle/>
          <a:p>
            <a:fld id="{8E85AA30-FAC3-49DB-B2BB-C0AE37AEF885}" type="datetime1">
              <a:rPr lang="en-GB" smtClean="0"/>
              <a:t>20/09/2023</a:t>
            </a:fld>
            <a:endParaRPr lang="en-GB"/>
          </a:p>
        </p:txBody>
      </p:sp>
      <p:sp>
        <p:nvSpPr>
          <p:cNvPr id="5" name="Нижний колонтитул 4">
            <a:extLst>
              <a:ext uri="{FF2B5EF4-FFF2-40B4-BE49-F238E27FC236}">
                <a16:creationId xmlns:a16="http://schemas.microsoft.com/office/drawing/2014/main" id="{99889124-ED68-4660-BBA2-0A4EFC5FC300}"/>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2F9D0D42-F85A-419D-94A6-136BCA690569}"/>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129837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5F149-F41A-43DF-B166-7ACFA26C15DB}"/>
              </a:ext>
            </a:extLst>
          </p:cNvPr>
          <p:cNvSpPr>
            <a:spLocks noGrp="1"/>
          </p:cNvSpPr>
          <p:nvPr>
            <p:ph type="title"/>
          </p:nvPr>
        </p:nvSpPr>
        <p:spPr/>
        <p:txBody>
          <a:bodyPr/>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26D3F87E-E95F-4F4F-BBD6-825C073FE92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65B9F320-8789-4165-920C-EE1D235DD02A}"/>
              </a:ext>
            </a:extLst>
          </p:cNvPr>
          <p:cNvSpPr>
            <a:spLocks noGrp="1"/>
          </p:cNvSpPr>
          <p:nvPr>
            <p:ph type="dt" sz="half" idx="10"/>
          </p:nvPr>
        </p:nvSpPr>
        <p:spPr/>
        <p:txBody>
          <a:bodyPr/>
          <a:lstStyle/>
          <a:p>
            <a:fld id="{194FC68F-E949-48B5-B39B-1968C81E3439}" type="datetime1">
              <a:rPr lang="en-GB" smtClean="0"/>
              <a:t>20/09/2023</a:t>
            </a:fld>
            <a:endParaRPr lang="en-GB"/>
          </a:p>
        </p:txBody>
      </p:sp>
      <p:sp>
        <p:nvSpPr>
          <p:cNvPr id="5" name="Нижний колонтитул 4">
            <a:extLst>
              <a:ext uri="{FF2B5EF4-FFF2-40B4-BE49-F238E27FC236}">
                <a16:creationId xmlns:a16="http://schemas.microsoft.com/office/drawing/2014/main" id="{57594C2A-EFBC-48E4-916E-841695344D4E}"/>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CA853811-F749-4916-BC1D-D55081EDFA73}"/>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278887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B882B39-3A84-4B47-94BE-CDD03E7D740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356B705C-8346-4EA6-A101-F9A45D4780A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950A5C9C-013F-43C4-AEEB-7949CBA0BBBB}"/>
              </a:ext>
            </a:extLst>
          </p:cNvPr>
          <p:cNvSpPr>
            <a:spLocks noGrp="1"/>
          </p:cNvSpPr>
          <p:nvPr>
            <p:ph type="dt" sz="half" idx="10"/>
          </p:nvPr>
        </p:nvSpPr>
        <p:spPr/>
        <p:txBody>
          <a:bodyPr/>
          <a:lstStyle/>
          <a:p>
            <a:fld id="{C5785A51-A3BB-44F3-A176-F6647B316EE4}" type="datetime1">
              <a:rPr lang="en-GB" smtClean="0"/>
              <a:t>20/09/2023</a:t>
            </a:fld>
            <a:endParaRPr lang="en-GB"/>
          </a:p>
        </p:txBody>
      </p:sp>
      <p:sp>
        <p:nvSpPr>
          <p:cNvPr id="5" name="Нижний колонтитул 4">
            <a:extLst>
              <a:ext uri="{FF2B5EF4-FFF2-40B4-BE49-F238E27FC236}">
                <a16:creationId xmlns:a16="http://schemas.microsoft.com/office/drawing/2014/main" id="{F2E6C190-4E0E-45F1-8998-AD23552D86D1}"/>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39F0B3C9-A78D-43AD-8582-B67A9294897D}"/>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52334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221AA9-151E-469B-91B5-23CF2C476995}"/>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AC7821B0-514E-42B6-9410-413015FA39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2ED8641-30E7-494C-B074-B7A3B9F03ECB}"/>
              </a:ext>
            </a:extLst>
          </p:cNvPr>
          <p:cNvSpPr>
            <a:spLocks noGrp="1"/>
          </p:cNvSpPr>
          <p:nvPr>
            <p:ph type="dt" sz="half" idx="10"/>
          </p:nvPr>
        </p:nvSpPr>
        <p:spPr/>
        <p:txBody>
          <a:bodyPr/>
          <a:lstStyle/>
          <a:p>
            <a:fld id="{7F0EF768-720F-4396-AABB-840EDA3282E0}" type="datetime1">
              <a:rPr lang="en-GB" smtClean="0"/>
              <a:t>20/09/2023</a:t>
            </a:fld>
            <a:endParaRPr lang="en-GB"/>
          </a:p>
        </p:txBody>
      </p:sp>
      <p:sp>
        <p:nvSpPr>
          <p:cNvPr id="5" name="Нижний колонтитул 4">
            <a:extLst>
              <a:ext uri="{FF2B5EF4-FFF2-40B4-BE49-F238E27FC236}">
                <a16:creationId xmlns:a16="http://schemas.microsoft.com/office/drawing/2014/main" id="{CB31CC4E-9920-4603-9263-0BAFB86EAD80}"/>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5462B87E-E18D-4407-B217-D346F6C24345}"/>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207796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5AE93-D995-45C0-96DD-1E9E79D0FB7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GB"/>
          </a:p>
        </p:txBody>
      </p:sp>
      <p:sp>
        <p:nvSpPr>
          <p:cNvPr id="3" name="Текст 2">
            <a:extLst>
              <a:ext uri="{FF2B5EF4-FFF2-40B4-BE49-F238E27FC236}">
                <a16:creationId xmlns:a16="http://schemas.microsoft.com/office/drawing/2014/main" id="{43069413-305B-4675-A4E4-4B537A995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2D4C12-995C-4E53-8C6D-59863C10AE97}"/>
              </a:ext>
            </a:extLst>
          </p:cNvPr>
          <p:cNvSpPr>
            <a:spLocks noGrp="1"/>
          </p:cNvSpPr>
          <p:nvPr>
            <p:ph type="dt" sz="half" idx="10"/>
          </p:nvPr>
        </p:nvSpPr>
        <p:spPr/>
        <p:txBody>
          <a:bodyPr/>
          <a:lstStyle/>
          <a:p>
            <a:fld id="{766B27F8-5E9D-4DFC-9124-BB5BD6EAA8CE}" type="datetime1">
              <a:rPr lang="en-GB" smtClean="0"/>
              <a:t>20/09/2023</a:t>
            </a:fld>
            <a:endParaRPr lang="en-GB"/>
          </a:p>
        </p:txBody>
      </p:sp>
      <p:sp>
        <p:nvSpPr>
          <p:cNvPr id="5" name="Нижний колонтитул 4">
            <a:extLst>
              <a:ext uri="{FF2B5EF4-FFF2-40B4-BE49-F238E27FC236}">
                <a16:creationId xmlns:a16="http://schemas.microsoft.com/office/drawing/2014/main" id="{ADB3DA96-4198-43B1-89FA-BFD2FA1447FE}"/>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28FF31F5-0094-4FE7-8FAD-5EAF1C63628C}"/>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375224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A3F65-EA6F-47FF-9054-44A30DA8B177}"/>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CF42C4A8-97C5-4C5D-96AB-9B58FC5E08B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Объект 3">
            <a:extLst>
              <a:ext uri="{FF2B5EF4-FFF2-40B4-BE49-F238E27FC236}">
                <a16:creationId xmlns:a16="http://schemas.microsoft.com/office/drawing/2014/main" id="{BDA52A3B-9567-4D14-B40B-5B7FC665A72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Дата 4">
            <a:extLst>
              <a:ext uri="{FF2B5EF4-FFF2-40B4-BE49-F238E27FC236}">
                <a16:creationId xmlns:a16="http://schemas.microsoft.com/office/drawing/2014/main" id="{182D4670-AEF3-4743-91AD-B89F463E1B23}"/>
              </a:ext>
            </a:extLst>
          </p:cNvPr>
          <p:cNvSpPr>
            <a:spLocks noGrp="1"/>
          </p:cNvSpPr>
          <p:nvPr>
            <p:ph type="dt" sz="half" idx="10"/>
          </p:nvPr>
        </p:nvSpPr>
        <p:spPr/>
        <p:txBody>
          <a:bodyPr/>
          <a:lstStyle/>
          <a:p>
            <a:fld id="{FEF41426-F48E-46D3-8FE0-3C7A7013602A}" type="datetime1">
              <a:rPr lang="en-GB" smtClean="0"/>
              <a:t>20/09/2023</a:t>
            </a:fld>
            <a:endParaRPr lang="en-GB"/>
          </a:p>
        </p:txBody>
      </p:sp>
      <p:sp>
        <p:nvSpPr>
          <p:cNvPr id="6" name="Нижний колонтитул 5">
            <a:extLst>
              <a:ext uri="{FF2B5EF4-FFF2-40B4-BE49-F238E27FC236}">
                <a16:creationId xmlns:a16="http://schemas.microsoft.com/office/drawing/2014/main" id="{60D10B09-DA28-4ED1-9620-14B69DDBCE1E}"/>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98AD1C8A-6F21-4B88-8FAC-FA36B02BEAE7}"/>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415115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9E1AD9-DAEF-449C-8C7F-677F060DA65C}"/>
              </a:ext>
            </a:extLst>
          </p:cNvPr>
          <p:cNvSpPr>
            <a:spLocks noGrp="1"/>
          </p:cNvSpPr>
          <p:nvPr>
            <p:ph type="title"/>
          </p:nvPr>
        </p:nvSpPr>
        <p:spPr>
          <a:xfrm>
            <a:off x="839788" y="365125"/>
            <a:ext cx="10515600" cy="1325563"/>
          </a:xfrm>
        </p:spPr>
        <p:txBody>
          <a:bodyPr/>
          <a:lstStyle/>
          <a:p>
            <a:r>
              <a:rPr lang="ru-RU"/>
              <a:t>Образец заголовка</a:t>
            </a:r>
            <a:endParaRPr lang="en-GB"/>
          </a:p>
        </p:txBody>
      </p:sp>
      <p:sp>
        <p:nvSpPr>
          <p:cNvPr id="3" name="Текст 2">
            <a:extLst>
              <a:ext uri="{FF2B5EF4-FFF2-40B4-BE49-F238E27FC236}">
                <a16:creationId xmlns:a16="http://schemas.microsoft.com/office/drawing/2014/main" id="{0A9FA23E-D571-4FD6-B6D7-3C7BFFF18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D92845B-69B6-4805-9A75-53C33A82358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Текст 4">
            <a:extLst>
              <a:ext uri="{FF2B5EF4-FFF2-40B4-BE49-F238E27FC236}">
                <a16:creationId xmlns:a16="http://schemas.microsoft.com/office/drawing/2014/main" id="{38DC838D-6EC4-4DA0-BB43-8A6AE024A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F243F4E-93F5-4EF5-A81C-1E37EA92FDF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Дата 6">
            <a:extLst>
              <a:ext uri="{FF2B5EF4-FFF2-40B4-BE49-F238E27FC236}">
                <a16:creationId xmlns:a16="http://schemas.microsoft.com/office/drawing/2014/main" id="{D083A34B-391E-4FEC-9381-E426638BE1C1}"/>
              </a:ext>
            </a:extLst>
          </p:cNvPr>
          <p:cNvSpPr>
            <a:spLocks noGrp="1"/>
          </p:cNvSpPr>
          <p:nvPr>
            <p:ph type="dt" sz="half" idx="10"/>
          </p:nvPr>
        </p:nvSpPr>
        <p:spPr/>
        <p:txBody>
          <a:bodyPr/>
          <a:lstStyle/>
          <a:p>
            <a:fld id="{A3E4D0C5-C255-4DB8-B919-5B22644119A9}" type="datetime1">
              <a:rPr lang="en-GB" smtClean="0"/>
              <a:t>20/09/2023</a:t>
            </a:fld>
            <a:endParaRPr lang="en-GB"/>
          </a:p>
        </p:txBody>
      </p:sp>
      <p:sp>
        <p:nvSpPr>
          <p:cNvPr id="8" name="Нижний колонтитул 7">
            <a:extLst>
              <a:ext uri="{FF2B5EF4-FFF2-40B4-BE49-F238E27FC236}">
                <a16:creationId xmlns:a16="http://schemas.microsoft.com/office/drawing/2014/main" id="{F1FDDC0C-A93D-4587-938E-817099325D93}"/>
              </a:ext>
            </a:extLst>
          </p:cNvPr>
          <p:cNvSpPr>
            <a:spLocks noGrp="1"/>
          </p:cNvSpPr>
          <p:nvPr>
            <p:ph type="ftr" sz="quarter" idx="11"/>
          </p:nvPr>
        </p:nvSpPr>
        <p:spPr/>
        <p:txBody>
          <a:bodyPr/>
          <a:lstStyle/>
          <a:p>
            <a:endParaRPr lang="en-GB"/>
          </a:p>
        </p:txBody>
      </p:sp>
      <p:sp>
        <p:nvSpPr>
          <p:cNvPr id="9" name="Номер слайда 8">
            <a:extLst>
              <a:ext uri="{FF2B5EF4-FFF2-40B4-BE49-F238E27FC236}">
                <a16:creationId xmlns:a16="http://schemas.microsoft.com/office/drawing/2014/main" id="{5882672F-98AD-4E69-8EB6-0E903DD316DF}"/>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236740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B3426-0881-4A34-B70D-E75461B777CB}"/>
              </a:ext>
            </a:extLst>
          </p:cNvPr>
          <p:cNvSpPr>
            <a:spLocks noGrp="1"/>
          </p:cNvSpPr>
          <p:nvPr>
            <p:ph type="title"/>
          </p:nvPr>
        </p:nvSpPr>
        <p:spPr/>
        <p:txBody>
          <a:bodyPr/>
          <a:lstStyle/>
          <a:p>
            <a:r>
              <a:rPr lang="ru-RU"/>
              <a:t>Образец заголовка</a:t>
            </a:r>
            <a:endParaRPr lang="en-GB"/>
          </a:p>
        </p:txBody>
      </p:sp>
      <p:sp>
        <p:nvSpPr>
          <p:cNvPr id="3" name="Дата 2">
            <a:extLst>
              <a:ext uri="{FF2B5EF4-FFF2-40B4-BE49-F238E27FC236}">
                <a16:creationId xmlns:a16="http://schemas.microsoft.com/office/drawing/2014/main" id="{D3D54194-7D55-41C1-9842-BE9E144552D4}"/>
              </a:ext>
            </a:extLst>
          </p:cNvPr>
          <p:cNvSpPr>
            <a:spLocks noGrp="1"/>
          </p:cNvSpPr>
          <p:nvPr>
            <p:ph type="dt" sz="half" idx="10"/>
          </p:nvPr>
        </p:nvSpPr>
        <p:spPr/>
        <p:txBody>
          <a:bodyPr/>
          <a:lstStyle/>
          <a:p>
            <a:fld id="{5A9381CD-51FF-42FE-A9AF-80E6A1A837E0}" type="datetime1">
              <a:rPr lang="en-GB" smtClean="0"/>
              <a:t>20/09/2023</a:t>
            </a:fld>
            <a:endParaRPr lang="en-GB"/>
          </a:p>
        </p:txBody>
      </p:sp>
      <p:sp>
        <p:nvSpPr>
          <p:cNvPr id="4" name="Нижний колонтитул 3">
            <a:extLst>
              <a:ext uri="{FF2B5EF4-FFF2-40B4-BE49-F238E27FC236}">
                <a16:creationId xmlns:a16="http://schemas.microsoft.com/office/drawing/2014/main" id="{3312C064-455A-4788-B376-BABE9257D7C5}"/>
              </a:ext>
            </a:extLst>
          </p:cNvPr>
          <p:cNvSpPr>
            <a:spLocks noGrp="1"/>
          </p:cNvSpPr>
          <p:nvPr>
            <p:ph type="ftr" sz="quarter" idx="11"/>
          </p:nvPr>
        </p:nvSpPr>
        <p:spPr/>
        <p:txBody>
          <a:bodyPr/>
          <a:lstStyle/>
          <a:p>
            <a:endParaRPr lang="en-GB"/>
          </a:p>
        </p:txBody>
      </p:sp>
      <p:sp>
        <p:nvSpPr>
          <p:cNvPr id="5" name="Номер слайда 4">
            <a:extLst>
              <a:ext uri="{FF2B5EF4-FFF2-40B4-BE49-F238E27FC236}">
                <a16:creationId xmlns:a16="http://schemas.microsoft.com/office/drawing/2014/main" id="{FD4D943C-B326-431D-A69C-F6D6F6D88675}"/>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332334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ECC8670-E95E-4CC5-8272-D171DAA0D2A2}"/>
              </a:ext>
            </a:extLst>
          </p:cNvPr>
          <p:cNvSpPr>
            <a:spLocks noGrp="1"/>
          </p:cNvSpPr>
          <p:nvPr>
            <p:ph type="dt" sz="half" idx="10"/>
          </p:nvPr>
        </p:nvSpPr>
        <p:spPr/>
        <p:txBody>
          <a:bodyPr/>
          <a:lstStyle/>
          <a:p>
            <a:fld id="{FC408E99-840D-4A80-A252-2400ECAAD8DD}" type="datetime1">
              <a:rPr lang="en-GB" smtClean="0"/>
              <a:t>20/09/2023</a:t>
            </a:fld>
            <a:endParaRPr lang="en-GB"/>
          </a:p>
        </p:txBody>
      </p:sp>
      <p:sp>
        <p:nvSpPr>
          <p:cNvPr id="3" name="Нижний колонтитул 2">
            <a:extLst>
              <a:ext uri="{FF2B5EF4-FFF2-40B4-BE49-F238E27FC236}">
                <a16:creationId xmlns:a16="http://schemas.microsoft.com/office/drawing/2014/main" id="{7E9253C4-0729-4623-9012-2CD32BCF0F21}"/>
              </a:ext>
            </a:extLst>
          </p:cNvPr>
          <p:cNvSpPr>
            <a:spLocks noGrp="1"/>
          </p:cNvSpPr>
          <p:nvPr>
            <p:ph type="ftr" sz="quarter" idx="11"/>
          </p:nvPr>
        </p:nvSpPr>
        <p:spPr/>
        <p:txBody>
          <a:bodyPr/>
          <a:lstStyle/>
          <a:p>
            <a:endParaRPr lang="en-GB"/>
          </a:p>
        </p:txBody>
      </p:sp>
      <p:sp>
        <p:nvSpPr>
          <p:cNvPr id="4" name="Номер слайда 3">
            <a:extLst>
              <a:ext uri="{FF2B5EF4-FFF2-40B4-BE49-F238E27FC236}">
                <a16:creationId xmlns:a16="http://schemas.microsoft.com/office/drawing/2014/main" id="{E364E998-7C02-4D7F-B88F-F35C1948AD6A}"/>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4693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6DF27-79FA-4C40-8A6E-B5E6DCF175C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Объект 2">
            <a:extLst>
              <a:ext uri="{FF2B5EF4-FFF2-40B4-BE49-F238E27FC236}">
                <a16:creationId xmlns:a16="http://schemas.microsoft.com/office/drawing/2014/main" id="{5D0030DA-B47B-48CB-8E2B-D87F7720C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Текст 3">
            <a:extLst>
              <a:ext uri="{FF2B5EF4-FFF2-40B4-BE49-F238E27FC236}">
                <a16:creationId xmlns:a16="http://schemas.microsoft.com/office/drawing/2014/main" id="{4A0E4ECE-147E-4EE3-80D0-268C01F8A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F1FA62B-D4F5-4D49-BD2A-E41F9137296E}"/>
              </a:ext>
            </a:extLst>
          </p:cNvPr>
          <p:cNvSpPr>
            <a:spLocks noGrp="1"/>
          </p:cNvSpPr>
          <p:nvPr>
            <p:ph type="dt" sz="half" idx="10"/>
          </p:nvPr>
        </p:nvSpPr>
        <p:spPr/>
        <p:txBody>
          <a:bodyPr/>
          <a:lstStyle/>
          <a:p>
            <a:fld id="{709B8A36-259C-4586-A1CB-40363962B2B8}" type="datetime1">
              <a:rPr lang="en-GB" smtClean="0"/>
              <a:t>20/09/2023</a:t>
            </a:fld>
            <a:endParaRPr lang="en-GB"/>
          </a:p>
        </p:txBody>
      </p:sp>
      <p:sp>
        <p:nvSpPr>
          <p:cNvPr id="6" name="Нижний колонтитул 5">
            <a:extLst>
              <a:ext uri="{FF2B5EF4-FFF2-40B4-BE49-F238E27FC236}">
                <a16:creationId xmlns:a16="http://schemas.microsoft.com/office/drawing/2014/main" id="{19C28E29-5BB7-4836-8C40-DFD7E94DE6E8}"/>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71418E51-CFB1-4E0D-A0D2-66941A341111}"/>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86482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19EE5F-946D-4069-84D4-87CD1F401D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Рисунок 2">
            <a:extLst>
              <a:ext uri="{FF2B5EF4-FFF2-40B4-BE49-F238E27FC236}">
                <a16:creationId xmlns:a16="http://schemas.microsoft.com/office/drawing/2014/main" id="{9669D886-F351-4AA0-A117-775487B0B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a:extLst>
              <a:ext uri="{FF2B5EF4-FFF2-40B4-BE49-F238E27FC236}">
                <a16:creationId xmlns:a16="http://schemas.microsoft.com/office/drawing/2014/main" id="{D7BDF5E5-6004-4042-BF88-ED49C8559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7C88BF7-DFA4-451C-8D85-ADB21E44D8DF}"/>
              </a:ext>
            </a:extLst>
          </p:cNvPr>
          <p:cNvSpPr>
            <a:spLocks noGrp="1"/>
          </p:cNvSpPr>
          <p:nvPr>
            <p:ph type="dt" sz="half" idx="10"/>
          </p:nvPr>
        </p:nvSpPr>
        <p:spPr/>
        <p:txBody>
          <a:bodyPr/>
          <a:lstStyle/>
          <a:p>
            <a:fld id="{29DBCEC9-306B-4898-B538-10DB3626AA33}" type="datetime1">
              <a:rPr lang="en-GB" smtClean="0"/>
              <a:t>20/09/2023</a:t>
            </a:fld>
            <a:endParaRPr lang="en-GB"/>
          </a:p>
        </p:txBody>
      </p:sp>
      <p:sp>
        <p:nvSpPr>
          <p:cNvPr id="6" name="Нижний колонтитул 5">
            <a:extLst>
              <a:ext uri="{FF2B5EF4-FFF2-40B4-BE49-F238E27FC236}">
                <a16:creationId xmlns:a16="http://schemas.microsoft.com/office/drawing/2014/main" id="{F6AC9185-39BD-4449-967D-8A0CB56814B4}"/>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18AC8275-276F-4E64-86D3-FE0801E5923E}"/>
              </a:ext>
            </a:extLst>
          </p:cNvPr>
          <p:cNvSpPr>
            <a:spLocks noGrp="1"/>
          </p:cNvSpPr>
          <p:nvPr>
            <p:ph type="sldNum" sz="quarter" idx="12"/>
          </p:nvPr>
        </p:nvSpPr>
        <p:spPr/>
        <p:txBody>
          <a:bodyPr/>
          <a:lstStyle/>
          <a:p>
            <a:fld id="{36088E6A-BB87-46D0-95C6-5783A7FA9DF2}" type="slidenum">
              <a:rPr lang="en-GB" smtClean="0"/>
              <a:t>‹#›</a:t>
            </a:fld>
            <a:endParaRPr lang="en-GB"/>
          </a:p>
        </p:txBody>
      </p:sp>
    </p:spTree>
    <p:extLst>
      <p:ext uri="{BB962C8B-B14F-4D97-AF65-F5344CB8AC3E}">
        <p14:creationId xmlns:p14="http://schemas.microsoft.com/office/powerpoint/2010/main" val="327051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E66C4-1566-42B4-A51E-5FBA3A2CD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GB"/>
          </a:p>
        </p:txBody>
      </p:sp>
      <p:sp>
        <p:nvSpPr>
          <p:cNvPr id="3" name="Текст 2">
            <a:extLst>
              <a:ext uri="{FF2B5EF4-FFF2-40B4-BE49-F238E27FC236}">
                <a16:creationId xmlns:a16="http://schemas.microsoft.com/office/drawing/2014/main" id="{34CBC524-98B3-45E8-BC21-896799DF2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3C7165A2-4C56-406E-B34D-A425C9282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8520F-82E8-4044-AEC0-402B094E9554}" type="datetime1">
              <a:rPr lang="en-GB" smtClean="0"/>
              <a:t>20/09/2023</a:t>
            </a:fld>
            <a:endParaRPr lang="en-GB"/>
          </a:p>
        </p:txBody>
      </p:sp>
      <p:sp>
        <p:nvSpPr>
          <p:cNvPr id="5" name="Нижний колонтитул 4">
            <a:extLst>
              <a:ext uri="{FF2B5EF4-FFF2-40B4-BE49-F238E27FC236}">
                <a16:creationId xmlns:a16="http://schemas.microsoft.com/office/drawing/2014/main" id="{2206274F-D341-4570-B241-CECC5A770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a:extLst>
              <a:ext uri="{FF2B5EF4-FFF2-40B4-BE49-F238E27FC236}">
                <a16:creationId xmlns:a16="http://schemas.microsoft.com/office/drawing/2014/main" id="{41B54330-F087-4AB3-BDC9-57BEFFC8D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88E6A-BB87-46D0-95C6-5783A7FA9DF2}" type="slidenum">
              <a:rPr lang="en-GB" smtClean="0"/>
              <a:t>‹#›</a:t>
            </a:fld>
            <a:endParaRPr lang="en-GB"/>
          </a:p>
        </p:txBody>
      </p:sp>
    </p:spTree>
    <p:extLst>
      <p:ext uri="{BB962C8B-B14F-4D97-AF65-F5344CB8AC3E}">
        <p14:creationId xmlns:p14="http://schemas.microsoft.com/office/powerpoint/2010/main" val="5821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IlyaSegal/NIC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chart" Target="../charts/chart3.xml"/><Relationship Id="rId4" Type="http://schemas.openxmlformats.org/officeDocument/2006/relationships/image" Target="../media/image19.png"/><Relationship Id="rId9"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EAFBEF-2A0C-419D-AC31-A945F94680F0}"/>
              </a:ext>
            </a:extLst>
          </p:cNvPr>
          <p:cNvSpPr>
            <a:spLocks noGrp="1"/>
          </p:cNvSpPr>
          <p:nvPr>
            <p:ph type="ctrTitle"/>
          </p:nvPr>
        </p:nvSpPr>
        <p:spPr>
          <a:xfrm>
            <a:off x="1524000" y="2577785"/>
            <a:ext cx="9144000" cy="1332227"/>
          </a:xfrm>
        </p:spPr>
        <p:txBody>
          <a:bodyPr>
            <a:noAutofit/>
          </a:bodyPr>
          <a:lstStyle/>
          <a:p>
            <a:r>
              <a:rPr lang="en-GB" sz="2800" dirty="0"/>
              <a:t>Centrality determination method based on observables from TPC and FHCal at MPD/NICA</a:t>
            </a:r>
            <a:br>
              <a:rPr lang="en-GB" sz="2800" dirty="0"/>
            </a:br>
            <a:endParaRPr lang="en-GB" sz="2800" dirty="0"/>
          </a:p>
        </p:txBody>
      </p:sp>
      <p:sp>
        <p:nvSpPr>
          <p:cNvPr id="3" name="Подзаголовок 2">
            <a:extLst>
              <a:ext uri="{FF2B5EF4-FFF2-40B4-BE49-F238E27FC236}">
                <a16:creationId xmlns:a16="http://schemas.microsoft.com/office/drawing/2014/main" id="{B2178465-12AC-4CE5-B72C-4604F2AF973C}"/>
              </a:ext>
            </a:extLst>
          </p:cNvPr>
          <p:cNvSpPr>
            <a:spLocks noGrp="1"/>
          </p:cNvSpPr>
          <p:nvPr>
            <p:ph type="subTitle" idx="1"/>
          </p:nvPr>
        </p:nvSpPr>
        <p:spPr>
          <a:xfrm>
            <a:off x="1524000" y="4911582"/>
            <a:ext cx="9144000" cy="1870705"/>
          </a:xfrm>
        </p:spPr>
        <p:txBody>
          <a:bodyPr>
            <a:noAutofit/>
          </a:bodyPr>
          <a:lstStyle/>
          <a:p>
            <a:r>
              <a:rPr lang="en-US" sz="1600" dirty="0"/>
              <a:t>Volkov Vadim</a:t>
            </a:r>
          </a:p>
          <a:p>
            <a:r>
              <a:rPr lang="en-US" sz="1600" dirty="0"/>
              <a:t>Sultan </a:t>
            </a:r>
            <a:r>
              <a:rPr lang="en-US" sz="1600" dirty="0" err="1"/>
              <a:t>Musin</a:t>
            </a:r>
            <a:endParaRPr lang="en-US" sz="1600" dirty="0"/>
          </a:p>
          <a:p>
            <a:r>
              <a:rPr lang="en-US" sz="1600" dirty="0"/>
              <a:t>INR RAS</a:t>
            </a:r>
          </a:p>
          <a:p>
            <a:r>
              <a:rPr lang="en-US" sz="1600" dirty="0" err="1">
                <a:solidFill>
                  <a:schemeClr val="bg1">
                    <a:lumMod val="75000"/>
                  </a:schemeClr>
                </a:solidFill>
              </a:rPr>
              <a:t>XXVth</a:t>
            </a:r>
            <a:r>
              <a:rPr lang="en-US" sz="1600" dirty="0">
                <a:solidFill>
                  <a:schemeClr val="bg1">
                    <a:lumMod val="75000"/>
                  </a:schemeClr>
                </a:solidFill>
              </a:rPr>
              <a:t> International </a:t>
            </a:r>
            <a:r>
              <a:rPr lang="en-US" sz="1600" dirty="0" err="1">
                <a:solidFill>
                  <a:schemeClr val="bg1">
                    <a:lumMod val="75000"/>
                  </a:schemeClr>
                </a:solidFill>
              </a:rPr>
              <a:t>Baldin</a:t>
            </a:r>
            <a:r>
              <a:rPr lang="en-US" sz="1600" dirty="0">
                <a:solidFill>
                  <a:schemeClr val="bg1">
                    <a:lumMod val="75000"/>
                  </a:schemeClr>
                </a:solidFill>
              </a:rPr>
              <a:t> Seminar on High Energy Physics Problems "Relativistic Nuclear Physics and Quantum Chromodynamics“</a:t>
            </a:r>
          </a:p>
          <a:p>
            <a:r>
              <a:rPr lang="en-US" sz="1600"/>
              <a:t>21/09/2023</a:t>
            </a:r>
            <a:endParaRPr lang="en-GB" sz="1600" dirty="0"/>
          </a:p>
        </p:txBody>
      </p:sp>
      <p:pic>
        <p:nvPicPr>
          <p:cNvPr id="4" name="Picture 4" descr="Welcome to NICA days 2019 and IVth MPD Collaboration Meeting in ...">
            <a:extLst>
              <a:ext uri="{FF2B5EF4-FFF2-40B4-BE49-F238E27FC236}">
                <a16:creationId xmlns:a16="http://schemas.microsoft.com/office/drawing/2014/main" id="{99E48826-CA81-4B11-959F-C1A73221A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853" y="75712"/>
            <a:ext cx="2545150" cy="133222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4FCF4E9-C231-4F4D-8A0F-5F6905A5D9F4}"/>
              </a:ext>
            </a:extLst>
          </p:cNvPr>
          <p:cNvPicPr>
            <a:picLocks noChangeAspect="1"/>
          </p:cNvPicPr>
          <p:nvPr/>
        </p:nvPicPr>
        <p:blipFill>
          <a:blip r:embed="rId3"/>
          <a:stretch>
            <a:fillRect/>
          </a:stretch>
        </p:blipFill>
        <p:spPr>
          <a:xfrm>
            <a:off x="211181" y="75712"/>
            <a:ext cx="1500502" cy="1500502"/>
          </a:xfrm>
          <a:prstGeom prst="rect">
            <a:avLst/>
          </a:prstGeom>
        </p:spPr>
      </p:pic>
    </p:spTree>
    <p:extLst>
      <p:ext uri="{BB962C8B-B14F-4D97-AF65-F5344CB8AC3E}">
        <p14:creationId xmlns:p14="http://schemas.microsoft.com/office/powerpoint/2010/main" val="68500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38715815-5F4A-4428-9F50-443AA3FDB2C7}"/>
              </a:ext>
            </a:extLst>
          </p:cNvPr>
          <p:cNvGraphicFramePr>
            <a:graphicFrameLocks/>
          </p:cNvGraphicFramePr>
          <p:nvPr>
            <p:extLst>
              <p:ext uri="{D42A27DB-BD31-4B8C-83A1-F6EECF244321}">
                <p14:modId xmlns:p14="http://schemas.microsoft.com/office/powerpoint/2010/main" val="161674385"/>
              </p:ext>
            </p:extLst>
          </p:nvPr>
        </p:nvGraphicFramePr>
        <p:xfrm>
          <a:off x="379721" y="2244905"/>
          <a:ext cx="5304544" cy="3898443"/>
        </p:xfrm>
        <a:graphic>
          <a:graphicData uri="http://schemas.openxmlformats.org/drawingml/2006/chart">
            <c:chart xmlns:c="http://schemas.openxmlformats.org/drawingml/2006/chart" xmlns:r="http://schemas.openxmlformats.org/officeDocument/2006/relationships" r:id="rId3"/>
          </a:graphicData>
        </a:graphic>
      </p:graphicFrame>
      <p:sp>
        <p:nvSpPr>
          <p:cNvPr id="6" name="Заголовок 1">
            <a:extLst>
              <a:ext uri="{FF2B5EF4-FFF2-40B4-BE49-F238E27FC236}">
                <a16:creationId xmlns:a16="http://schemas.microsoft.com/office/drawing/2014/main" id="{0541D0BD-52DA-4564-B6E1-AB710F5A743E}"/>
              </a:ext>
            </a:extLst>
          </p:cNvPr>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Centrality resolution for E</a:t>
            </a:r>
            <a:r>
              <a:rPr lang="en-US" sz="3200" b="1" baseline="-25000" dirty="0"/>
              <a:t>dep</a:t>
            </a:r>
            <a:r>
              <a:rPr lang="en-US" sz="3200" b="1" dirty="0"/>
              <a:t> vs E</a:t>
            </a:r>
            <a:r>
              <a:rPr lang="en-US" sz="3200" b="1" baseline="-25000" dirty="0"/>
              <a:t>max </a:t>
            </a:r>
            <a:r>
              <a:rPr lang="en-US" sz="3200" b="1" dirty="0"/>
              <a:t>vs multiplicity</a:t>
            </a:r>
            <a:endParaRPr lang="ru-RU" sz="3200" b="1" baseline="-25000" dirty="0"/>
          </a:p>
        </p:txBody>
      </p:sp>
      <p:sp>
        <p:nvSpPr>
          <p:cNvPr id="8" name="TextBox 7">
            <a:extLst>
              <a:ext uri="{FF2B5EF4-FFF2-40B4-BE49-F238E27FC236}">
                <a16:creationId xmlns:a16="http://schemas.microsoft.com/office/drawing/2014/main" id="{EF7A1035-A625-43BB-8504-7413B38CD840}"/>
              </a:ext>
            </a:extLst>
          </p:cNvPr>
          <p:cNvSpPr txBox="1"/>
          <p:nvPr/>
        </p:nvSpPr>
        <p:spPr>
          <a:xfrm>
            <a:off x="784350" y="2104071"/>
            <a:ext cx="3805931" cy="430887"/>
          </a:xfrm>
          <a:prstGeom prst="rect">
            <a:avLst/>
          </a:prstGeom>
          <a:ln w="31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1100" dirty="0">
                <a:effectLst/>
              </a:rPr>
              <a:t>The resolution of </a:t>
            </a:r>
            <a:r>
              <a:rPr lang="en-GB" sz="1100" i="1" dirty="0">
                <a:effectLst/>
              </a:rPr>
              <a:t>b</a:t>
            </a:r>
            <a:r>
              <a:rPr lang="en-GB" sz="1100" dirty="0">
                <a:effectLst/>
              </a:rPr>
              <a:t> for centrality class determination obtained from simulations with the DCM--SMM fragmentation model.</a:t>
            </a:r>
            <a:endParaRPr lang="en-GB" sz="1100" dirty="0"/>
          </a:p>
        </p:txBody>
      </p:sp>
      <p:sp>
        <p:nvSpPr>
          <p:cNvPr id="9" name="TextBox 8">
            <a:extLst>
              <a:ext uri="{FF2B5EF4-FFF2-40B4-BE49-F238E27FC236}">
                <a16:creationId xmlns:a16="http://schemas.microsoft.com/office/drawing/2014/main" id="{0779A9F0-37B4-4FAD-B814-929EB6DA9728}"/>
              </a:ext>
            </a:extLst>
          </p:cNvPr>
          <p:cNvSpPr txBox="1"/>
          <p:nvPr/>
        </p:nvSpPr>
        <p:spPr>
          <a:xfrm>
            <a:off x="7215272" y="5587221"/>
            <a:ext cx="4597007"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dirty="0"/>
              <a:t>Since the method uses TPC multiplicity, it is possible to use Glauber's model to estimate centrality by </a:t>
            </a:r>
            <a:r>
              <a:rPr lang="en-GB" sz="1600" dirty="0">
                <a:effectLst/>
              </a:rPr>
              <a:t>N</a:t>
            </a:r>
            <a:r>
              <a:rPr lang="en-GB" sz="1600" baseline="-25000" dirty="0">
                <a:effectLst/>
              </a:rPr>
              <a:t>part </a:t>
            </a:r>
            <a:r>
              <a:rPr lang="en-GB" sz="1600" dirty="0">
                <a:effectLst/>
              </a:rPr>
              <a:t>in more direct </a:t>
            </a:r>
            <a:r>
              <a:rPr lang="en-GB" sz="1600" dirty="0"/>
              <a:t>way</a:t>
            </a:r>
            <a:endParaRPr lang="en-GB" sz="1600" dirty="0">
              <a:effectLst/>
            </a:endParaRPr>
          </a:p>
        </p:txBody>
      </p:sp>
      <p:pic>
        <p:nvPicPr>
          <p:cNvPr id="7" name="Рисунок 6">
            <a:extLst>
              <a:ext uri="{FF2B5EF4-FFF2-40B4-BE49-F238E27FC236}">
                <a16:creationId xmlns:a16="http://schemas.microsoft.com/office/drawing/2014/main" id="{1584BDCF-0520-4D29-B97B-31AAC405D9AE}"/>
              </a:ext>
            </a:extLst>
          </p:cNvPr>
          <p:cNvPicPr>
            <a:picLocks noChangeAspect="1"/>
          </p:cNvPicPr>
          <p:nvPr/>
        </p:nvPicPr>
        <p:blipFill>
          <a:blip r:embed="rId4"/>
          <a:stretch>
            <a:fillRect/>
          </a:stretch>
        </p:blipFill>
        <p:spPr>
          <a:xfrm>
            <a:off x="7041640" y="970529"/>
            <a:ext cx="4493276" cy="2980062"/>
          </a:xfrm>
          <a:prstGeom prst="rect">
            <a:avLst/>
          </a:prstGeom>
        </p:spPr>
      </p:pic>
      <p:cxnSp>
        <p:nvCxnSpPr>
          <p:cNvPr id="14" name="Прямая со стрелкой 13">
            <a:extLst>
              <a:ext uri="{FF2B5EF4-FFF2-40B4-BE49-F238E27FC236}">
                <a16:creationId xmlns:a16="http://schemas.microsoft.com/office/drawing/2014/main" id="{2D30B6F4-EEF8-4D0B-B161-0B43226C802F}"/>
              </a:ext>
            </a:extLst>
          </p:cNvPr>
          <p:cNvCxnSpPr>
            <a:cxnSpLocks/>
            <a:stCxn id="22" idx="2"/>
          </p:cNvCxnSpPr>
          <p:nvPr/>
        </p:nvCxnSpPr>
        <p:spPr>
          <a:xfrm flipH="1">
            <a:off x="1883404" y="1884203"/>
            <a:ext cx="2557299" cy="2622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44BA948C-E677-497C-B1D4-DF5D566822A5}"/>
              </a:ext>
            </a:extLst>
          </p:cNvPr>
          <p:cNvCxnSpPr>
            <a:cxnSpLocks/>
            <a:stCxn id="22" idx="2"/>
          </p:cNvCxnSpPr>
          <p:nvPr/>
        </p:nvCxnSpPr>
        <p:spPr>
          <a:xfrm>
            <a:off x="4440703" y="1884203"/>
            <a:ext cx="4246097" cy="100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931D164-4DFB-4B30-81CF-9BF6860DA0B0}"/>
              </a:ext>
            </a:extLst>
          </p:cNvPr>
          <p:cNvSpPr txBox="1"/>
          <p:nvPr/>
        </p:nvSpPr>
        <p:spPr>
          <a:xfrm>
            <a:off x="3240779" y="714652"/>
            <a:ext cx="2399848" cy="1169551"/>
          </a:xfrm>
          <a:prstGeom prst="rect">
            <a:avLst/>
          </a:prstGeom>
          <a:noFill/>
        </p:spPr>
        <p:txBody>
          <a:bodyPr wrap="square">
            <a:spAutoFit/>
          </a:bodyPr>
          <a:lstStyle/>
          <a:p>
            <a:pPr algn="just"/>
            <a:r>
              <a:rPr lang="en-GB" sz="1400" dirty="0"/>
              <a:t>It is clearly seen that the resolution of the 10-20% class has improved significantly (</a:t>
            </a:r>
            <a:r>
              <a:rPr lang="el-GR" sz="1400" dirty="0"/>
              <a:t>σ</a:t>
            </a:r>
            <a:r>
              <a:rPr lang="en-GB" sz="1400" baseline="-25000" dirty="0"/>
              <a:t>b</a:t>
            </a:r>
            <a:r>
              <a:rPr lang="en-GB" sz="1400" dirty="0"/>
              <a:t>/b = 0.15 vs 0.21, 0.21) with a new method</a:t>
            </a:r>
          </a:p>
        </p:txBody>
      </p:sp>
      <p:pic>
        <p:nvPicPr>
          <p:cNvPr id="39" name="Рисунок 38">
            <a:extLst>
              <a:ext uri="{FF2B5EF4-FFF2-40B4-BE49-F238E27FC236}">
                <a16:creationId xmlns:a16="http://schemas.microsoft.com/office/drawing/2014/main" id="{2E767FEE-5DE2-430C-9E12-A88714CE59A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386211" y="3950591"/>
            <a:ext cx="2294865" cy="1286359"/>
          </a:xfrm>
          <a:prstGeom prst="rect">
            <a:avLst/>
          </a:prstGeom>
        </p:spPr>
      </p:pic>
      <p:sp>
        <p:nvSpPr>
          <p:cNvPr id="43" name="TextBox 42">
            <a:extLst>
              <a:ext uri="{FF2B5EF4-FFF2-40B4-BE49-F238E27FC236}">
                <a16:creationId xmlns:a16="http://schemas.microsoft.com/office/drawing/2014/main" id="{B9B49CC1-3F0C-4713-A0B2-B555EC41F57F}"/>
              </a:ext>
            </a:extLst>
          </p:cNvPr>
          <p:cNvSpPr txBox="1"/>
          <p:nvPr/>
        </p:nvSpPr>
        <p:spPr>
          <a:xfrm>
            <a:off x="9800549" y="3977696"/>
            <a:ext cx="1842812" cy="646331"/>
          </a:xfrm>
          <a:prstGeom prst="rect">
            <a:avLst/>
          </a:prstGeom>
          <a:noFill/>
        </p:spPr>
        <p:txBody>
          <a:bodyPr wrap="square">
            <a:spAutoFit/>
          </a:bodyPr>
          <a:lstStyle/>
          <a:p>
            <a:pPr algn="just"/>
            <a:r>
              <a:rPr lang="en-GB" sz="1200" dirty="0"/>
              <a:t>Compare with the width of the impact parameter distributions for E</a:t>
            </a:r>
            <a:r>
              <a:rPr lang="en-GB" sz="1100" baseline="-25000" dirty="0"/>
              <a:t>dep</a:t>
            </a:r>
            <a:r>
              <a:rPr lang="en-GB" sz="1200" dirty="0"/>
              <a:t> E</a:t>
            </a:r>
            <a:r>
              <a:rPr lang="en-GB" sz="1200" baseline="-25000" dirty="0"/>
              <a:t>max</a:t>
            </a:r>
          </a:p>
        </p:txBody>
      </p:sp>
      <p:sp>
        <p:nvSpPr>
          <p:cNvPr id="4" name="Номер слайда 3">
            <a:extLst>
              <a:ext uri="{FF2B5EF4-FFF2-40B4-BE49-F238E27FC236}">
                <a16:creationId xmlns:a16="http://schemas.microsoft.com/office/drawing/2014/main" id="{0787EE6B-7E71-437B-916D-521A9134FBBA}"/>
              </a:ext>
            </a:extLst>
          </p:cNvPr>
          <p:cNvSpPr>
            <a:spLocks noGrp="1"/>
          </p:cNvSpPr>
          <p:nvPr>
            <p:ph type="sldNum" sz="quarter" idx="12"/>
          </p:nvPr>
        </p:nvSpPr>
        <p:spPr/>
        <p:txBody>
          <a:bodyPr/>
          <a:lstStyle/>
          <a:p>
            <a:fld id="{36088E6A-BB87-46D0-95C6-5783A7FA9DF2}" type="slidenum">
              <a:rPr lang="en-GB" smtClean="0"/>
              <a:t>10</a:t>
            </a:fld>
            <a:endParaRPr lang="en-GB"/>
          </a:p>
        </p:txBody>
      </p:sp>
    </p:spTree>
    <p:extLst>
      <p:ext uri="{BB962C8B-B14F-4D97-AF65-F5344CB8AC3E}">
        <p14:creationId xmlns:p14="http://schemas.microsoft.com/office/powerpoint/2010/main" val="55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32BAA-EF16-4A8E-9D52-3AA85CB50A48}"/>
              </a:ext>
            </a:extLst>
          </p:cNvPr>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Results</a:t>
            </a:r>
            <a:endParaRPr lang="ru-RU" sz="3200" b="1" baseline="-25000" dirty="0"/>
          </a:p>
        </p:txBody>
      </p:sp>
      <p:sp>
        <p:nvSpPr>
          <p:cNvPr id="5" name="TextBox 4">
            <a:extLst>
              <a:ext uri="{FF2B5EF4-FFF2-40B4-BE49-F238E27FC236}">
                <a16:creationId xmlns:a16="http://schemas.microsoft.com/office/drawing/2014/main" id="{985CC74A-EA10-43F0-BDE6-714B89A8E86E}"/>
              </a:ext>
            </a:extLst>
          </p:cNvPr>
          <p:cNvSpPr txBox="1"/>
          <p:nvPr/>
        </p:nvSpPr>
        <p:spPr>
          <a:xfrm>
            <a:off x="1323294" y="1166842"/>
            <a:ext cx="9545411" cy="4524315"/>
          </a:xfrm>
          <a:prstGeom prst="rect">
            <a:avLst/>
          </a:prstGeom>
          <a:noFill/>
        </p:spPr>
        <p:txBody>
          <a:bodyPr wrap="square">
            <a:spAutoFit/>
          </a:bodyPr>
          <a:lstStyle/>
          <a:p>
            <a:pPr marL="285750" indent="-285750">
              <a:buFont typeface="Arial" panose="020B0604020202020204" pitchFamily="34" charset="0"/>
              <a:buChar char="•"/>
            </a:pPr>
            <a:r>
              <a:rPr lang="en-GB" dirty="0"/>
              <a:t>Two methods for centrality determination in the MPD experiment were considered </a:t>
            </a:r>
          </a:p>
          <a:p>
            <a:pPr marL="742950" lvl="1" indent="-285750">
              <a:buFont typeface="Arial" panose="020B0604020202020204" pitchFamily="34" charset="0"/>
              <a:buChar char="•"/>
            </a:pPr>
            <a:r>
              <a:rPr lang="en-US" dirty="0"/>
              <a:t>FHCal 2D fit method (E</a:t>
            </a:r>
            <a:r>
              <a:rPr lang="en-US" baseline="-25000" dirty="0"/>
              <a:t>dep</a:t>
            </a:r>
            <a:r>
              <a:rPr lang="en-US" dirty="0"/>
              <a:t>; E</a:t>
            </a:r>
            <a:r>
              <a:rPr lang="en-US" baseline="-25000" dirty="0"/>
              <a:t>max</a:t>
            </a:r>
            <a:r>
              <a:rPr lang="en-US" dirty="0"/>
              <a:t>)</a:t>
            </a:r>
            <a:endParaRPr lang="en-GB" dirty="0"/>
          </a:p>
          <a:p>
            <a:pPr marL="742950" lvl="1" indent="-285750">
              <a:buFont typeface="Arial" panose="020B0604020202020204" pitchFamily="34" charset="0"/>
              <a:buChar char="•"/>
            </a:pPr>
            <a:r>
              <a:rPr lang="en-GB" dirty="0"/>
              <a:t>TPC multiplicity method</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comparison of their performance in terms of the mean number of participants  </a:t>
            </a:r>
            <a:r>
              <a:rPr lang="en-GB" i="1" dirty="0"/>
              <a:t>N</a:t>
            </a:r>
            <a:r>
              <a:rPr lang="en-GB" i="1" baseline="-25000" dirty="0"/>
              <a:t>part</a:t>
            </a:r>
            <a:r>
              <a:rPr lang="en-GB" dirty="0"/>
              <a:t> was done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new method based on the energy deposition in the FHCal in conjunction with the TPC multiplicity was proposed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Preliminary results shows that the method potentially achieves a reduction in volume fluctuations for central and semi-central events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Validation of the method and its verification on up to date collaboration simulation data is required </a:t>
            </a: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GB" dirty="0"/>
              <a:t>As well as estimation of the </a:t>
            </a:r>
            <a:r>
              <a:rPr lang="en-GB" i="1" dirty="0"/>
              <a:t>N</a:t>
            </a:r>
            <a:r>
              <a:rPr lang="en-GB" i="1" baseline="-25000" dirty="0"/>
              <a:t>part</a:t>
            </a:r>
            <a:r>
              <a:rPr lang="en-GB" dirty="0"/>
              <a:t> using the Glauber model</a:t>
            </a:r>
          </a:p>
        </p:txBody>
      </p:sp>
      <p:sp>
        <p:nvSpPr>
          <p:cNvPr id="3" name="Номер слайда 2">
            <a:extLst>
              <a:ext uri="{FF2B5EF4-FFF2-40B4-BE49-F238E27FC236}">
                <a16:creationId xmlns:a16="http://schemas.microsoft.com/office/drawing/2014/main" id="{FA7B5E4B-3ABA-4A4D-99D9-E9D947A05D34}"/>
              </a:ext>
            </a:extLst>
          </p:cNvPr>
          <p:cNvSpPr>
            <a:spLocks noGrp="1"/>
          </p:cNvSpPr>
          <p:nvPr>
            <p:ph type="sldNum" sz="quarter" idx="12"/>
          </p:nvPr>
        </p:nvSpPr>
        <p:spPr/>
        <p:txBody>
          <a:bodyPr/>
          <a:lstStyle/>
          <a:p>
            <a:fld id="{36088E6A-BB87-46D0-95C6-5783A7FA9DF2}" type="slidenum">
              <a:rPr lang="en-GB" smtClean="0"/>
              <a:t>11</a:t>
            </a:fld>
            <a:endParaRPr lang="en-GB"/>
          </a:p>
        </p:txBody>
      </p:sp>
    </p:spTree>
    <p:extLst>
      <p:ext uri="{BB962C8B-B14F-4D97-AF65-F5344CB8AC3E}">
        <p14:creationId xmlns:p14="http://schemas.microsoft.com/office/powerpoint/2010/main" val="295711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55736"/>
            <a:ext cx="12192000" cy="707886"/>
          </a:xfrm>
          <a:prstGeom prst="rect">
            <a:avLst/>
          </a:prstGeom>
          <a:noFill/>
        </p:spPr>
        <p:txBody>
          <a:bodyPr wrap="square" rtlCol="0">
            <a:spAutoFit/>
          </a:bodyPr>
          <a:lstStyle/>
          <a:p>
            <a:pPr algn="ctr"/>
            <a:r>
              <a:rPr lang="en-US" sz="4000" b="1" dirty="0"/>
              <a:t>Thank you for your attention!</a:t>
            </a:r>
          </a:p>
        </p:txBody>
      </p:sp>
      <p:sp>
        <p:nvSpPr>
          <p:cNvPr id="2" name="Номер слайда 1"/>
          <p:cNvSpPr>
            <a:spLocks noGrp="1"/>
          </p:cNvSpPr>
          <p:nvPr>
            <p:ph type="sldNum" sz="quarter" idx="12"/>
          </p:nvPr>
        </p:nvSpPr>
        <p:spPr/>
        <p:txBody>
          <a:bodyPr/>
          <a:lstStyle/>
          <a:p>
            <a:fld id="{89D483FB-5B81-4F16-B25A-DFFB84A12668}" type="slidenum">
              <a:rPr lang="ru-RU" smtClean="0"/>
              <a:t>12</a:t>
            </a:fld>
            <a:endParaRPr lang="ru-RU"/>
          </a:p>
        </p:txBody>
      </p:sp>
    </p:spTree>
    <p:extLst>
      <p:ext uri="{BB962C8B-B14F-4D97-AF65-F5344CB8AC3E}">
        <p14:creationId xmlns:p14="http://schemas.microsoft.com/office/powerpoint/2010/main" val="32294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71750"/>
            <a:ext cx="12192000" cy="1323439"/>
          </a:xfrm>
          <a:prstGeom prst="rect">
            <a:avLst/>
          </a:prstGeom>
          <a:noFill/>
        </p:spPr>
        <p:txBody>
          <a:bodyPr wrap="square" rtlCol="0">
            <a:spAutoFit/>
          </a:bodyPr>
          <a:lstStyle/>
          <a:p>
            <a:pPr algn="ctr"/>
            <a:r>
              <a:rPr lang="en-US" sz="8000" dirty="0"/>
              <a:t>BACKUPS</a:t>
            </a:r>
            <a:endParaRPr lang="ru-RU" sz="8000" dirty="0"/>
          </a:p>
        </p:txBody>
      </p:sp>
      <p:sp>
        <p:nvSpPr>
          <p:cNvPr id="3" name="Номер слайда 2"/>
          <p:cNvSpPr>
            <a:spLocks noGrp="1"/>
          </p:cNvSpPr>
          <p:nvPr>
            <p:ph type="sldNum" sz="quarter" idx="12"/>
          </p:nvPr>
        </p:nvSpPr>
        <p:spPr/>
        <p:txBody>
          <a:bodyPr/>
          <a:lstStyle/>
          <a:p>
            <a:fld id="{89D483FB-5B81-4F16-B25A-DFFB84A12668}" type="slidenum">
              <a:rPr lang="ru-RU" smtClean="0"/>
              <a:t>13</a:t>
            </a:fld>
            <a:endParaRPr lang="ru-RU"/>
          </a:p>
        </p:txBody>
      </p:sp>
    </p:spTree>
    <p:extLst>
      <p:ext uri="{BB962C8B-B14F-4D97-AF65-F5344CB8AC3E}">
        <p14:creationId xmlns:p14="http://schemas.microsoft.com/office/powerpoint/2010/main" val="323844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0" y="2326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From m</a:t>
            </a:r>
            <a:r>
              <a:rPr lang="ru-RU" sz="3200" b="1" dirty="0"/>
              <a:t>ultiplicity</a:t>
            </a:r>
            <a:r>
              <a:rPr lang="en-US" sz="3200" b="1" dirty="0"/>
              <a:t> to number of participants</a:t>
            </a:r>
            <a:endParaRPr lang="ru-RU" sz="3200" b="1" i="1" dirty="0"/>
          </a:p>
        </p:txBody>
      </p:sp>
      <p:sp>
        <p:nvSpPr>
          <p:cNvPr id="15" name="TextBox 14"/>
          <p:cNvSpPr txBox="1"/>
          <p:nvPr/>
        </p:nvSpPr>
        <p:spPr>
          <a:xfrm>
            <a:off x="609786" y="1140249"/>
            <a:ext cx="4467040"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As a method is needed to compare results across approaches, the number of participants is used in this regard.</a:t>
            </a:r>
          </a:p>
          <a:p>
            <a:pPr marL="285750" indent="-285750" algn="just">
              <a:buFont typeface="Arial" panose="020B0604020202020204" pitchFamily="34" charset="0"/>
              <a:buChar char="•"/>
            </a:pPr>
            <a:endParaRPr lang="ru-RU" sz="1600" dirty="0"/>
          </a:p>
          <a:p>
            <a:pPr marL="285750" indent="-285750" algn="just">
              <a:buFont typeface="Arial" panose="020B0604020202020204" pitchFamily="34" charset="0"/>
              <a:buChar char="•"/>
            </a:pPr>
            <a:r>
              <a:rPr lang="en-US" sz="1600" dirty="0"/>
              <a:t>There are two ways to go about considering participants.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first is to converse to the number of participants by using the one-component Glauber model (MEPHI </a:t>
            </a:r>
            <a:r>
              <a:rPr lang="en-US" sz="1600" dirty="0">
                <a:hlinkClick r:id="rId3"/>
              </a:rPr>
              <a:t>code</a:t>
            </a:r>
            <a:r>
              <a:rPr lang="en-US" sz="1600" dirty="0"/>
              <a:t> is used).</a:t>
            </a:r>
          </a:p>
          <a:p>
            <a:pPr marL="742950" lvl="1" indent="-285750" algn="just">
              <a:buFont typeface="Arial" panose="020B0604020202020204" pitchFamily="34" charset="0"/>
              <a:buChar char="•"/>
            </a:pPr>
            <a:r>
              <a:rPr lang="en-US" sz="1600" dirty="0"/>
              <a:t>The multiplicity distribution from the Monte Carlo simulations is fit with the distribution of the Glauber model data.</a:t>
            </a:r>
          </a:p>
          <a:p>
            <a:pPr marL="742950" lvl="1" indent="-285750" algn="just">
              <a:buFont typeface="Arial" panose="020B0604020202020204" pitchFamily="34" charset="0"/>
              <a:buChar char="•"/>
            </a:pPr>
            <a:r>
              <a:rPr lang="en-US" sz="1600" dirty="0"/>
              <a:t>The approximation is performed using the NBD distribution.</a:t>
            </a:r>
          </a:p>
          <a:p>
            <a:pPr marL="742950" lvl="1"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second is to use the participants directly from the model (this is only possible for the DCM-SMM model)</a:t>
            </a:r>
          </a:p>
          <a:p>
            <a:pPr marL="285750" indent="-285750" algn="just">
              <a:buFont typeface="Arial" panose="020B0604020202020204" pitchFamily="34" charset="0"/>
              <a:buChar char="•"/>
            </a:pPr>
            <a:endParaRPr lang="ru-RU" sz="1600" dirty="0"/>
          </a:p>
        </p:txBody>
      </p:sp>
      <p:sp>
        <p:nvSpPr>
          <p:cNvPr id="16" name="TextBox 15"/>
          <p:cNvSpPr txBox="1"/>
          <p:nvPr/>
        </p:nvSpPr>
        <p:spPr>
          <a:xfrm>
            <a:off x="5545060" y="2296443"/>
            <a:ext cx="18535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t>Multiplicity</a:t>
            </a:r>
            <a:endParaRPr lang="ru-RU" sz="1600" baseline="-25000" dirty="0"/>
          </a:p>
        </p:txBody>
      </p:sp>
      <p:sp>
        <p:nvSpPr>
          <p:cNvPr id="17" name="TextBox 16"/>
          <p:cNvSpPr txBox="1"/>
          <p:nvPr/>
        </p:nvSpPr>
        <p:spPr>
          <a:xfrm>
            <a:off x="5545060" y="3214792"/>
            <a:ext cx="18535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t>NBD</a:t>
            </a:r>
            <a:endParaRPr lang="ru-RU" dirty="0"/>
          </a:p>
        </p:txBody>
      </p:sp>
      <p:sp>
        <p:nvSpPr>
          <p:cNvPr id="18" name="TextBox 17"/>
          <p:cNvSpPr txBox="1"/>
          <p:nvPr/>
        </p:nvSpPr>
        <p:spPr>
          <a:xfrm>
            <a:off x="5545060" y="4133142"/>
            <a:ext cx="18535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t>N</a:t>
            </a:r>
            <a:r>
              <a:rPr lang="en-US" sz="3200" baseline="-25000" dirty="0"/>
              <a:t>part</a:t>
            </a:r>
            <a:endParaRPr lang="ru-RU" baseline="-25000" dirty="0"/>
          </a:p>
        </p:txBody>
      </p:sp>
      <p:cxnSp>
        <p:nvCxnSpPr>
          <p:cNvPr id="19" name="Прямая со стрелкой 18"/>
          <p:cNvCxnSpPr>
            <a:stCxn id="16" idx="2"/>
            <a:endCxn id="17" idx="0"/>
          </p:cNvCxnSpPr>
          <p:nvPr/>
        </p:nvCxnSpPr>
        <p:spPr>
          <a:xfrm>
            <a:off x="6471816" y="2819663"/>
            <a:ext cx="0" cy="395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71816" y="3801333"/>
            <a:ext cx="0" cy="3335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9585412" y="1927111"/>
            <a:ext cx="135878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t>DCM-SMM</a:t>
            </a:r>
            <a:endParaRPr lang="ru-RU" sz="1400" b="1" dirty="0"/>
          </a:p>
        </p:txBody>
      </p:sp>
      <p:graphicFrame>
        <p:nvGraphicFramePr>
          <p:cNvPr id="12" name="Диаграмма 11">
            <a:extLst>
              <a:ext uri="{FF2B5EF4-FFF2-40B4-BE49-F238E27FC236}">
                <a16:creationId xmlns:a16="http://schemas.microsoft.com/office/drawing/2014/main" id="{0843B25D-0E9E-4CFC-A87E-38DAC3048519}"/>
              </a:ext>
            </a:extLst>
          </p:cNvPr>
          <p:cNvGraphicFramePr>
            <a:graphicFrameLocks/>
          </p:cNvGraphicFramePr>
          <p:nvPr>
            <p:extLst>
              <p:ext uri="{D42A27DB-BD31-4B8C-83A1-F6EECF244321}">
                <p14:modId xmlns:p14="http://schemas.microsoft.com/office/powerpoint/2010/main" val="3952970157"/>
              </p:ext>
            </p:extLst>
          </p:nvPr>
        </p:nvGraphicFramePr>
        <p:xfrm>
          <a:off x="7772401" y="2201431"/>
          <a:ext cx="4256670" cy="3955576"/>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a:extLst>
              <a:ext uri="{FF2B5EF4-FFF2-40B4-BE49-F238E27FC236}">
                <a16:creationId xmlns:a16="http://schemas.microsoft.com/office/drawing/2014/main" id="{FD47A0B5-C9AD-4DBD-9FB5-A5476C8D89E2}"/>
              </a:ext>
            </a:extLst>
          </p:cNvPr>
          <p:cNvSpPr>
            <a:spLocks noGrp="1"/>
          </p:cNvSpPr>
          <p:nvPr>
            <p:ph type="sldNum" sz="quarter" idx="12"/>
          </p:nvPr>
        </p:nvSpPr>
        <p:spPr/>
        <p:txBody>
          <a:bodyPr/>
          <a:lstStyle/>
          <a:p>
            <a:fld id="{36088E6A-BB87-46D0-95C6-5783A7FA9DF2}" type="slidenum">
              <a:rPr lang="en-GB" smtClean="0"/>
              <a:t>14</a:t>
            </a:fld>
            <a:endParaRPr lang="en-GB"/>
          </a:p>
        </p:txBody>
      </p:sp>
    </p:spTree>
    <p:extLst>
      <p:ext uri="{BB962C8B-B14F-4D97-AF65-F5344CB8AC3E}">
        <p14:creationId xmlns:p14="http://schemas.microsoft.com/office/powerpoint/2010/main" val="6147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60B378D-8919-43B1-93DE-DB2C146219E6}"/>
              </a:ext>
            </a:extLst>
          </p:cNvPr>
          <p:cNvSpPr>
            <a:spLocks noGrp="1"/>
          </p:cNvSpPr>
          <p:nvPr>
            <p:ph type="sldNum" sz="quarter" idx="12"/>
          </p:nvPr>
        </p:nvSpPr>
        <p:spPr/>
        <p:txBody>
          <a:bodyPr/>
          <a:lstStyle/>
          <a:p>
            <a:fld id="{36088E6A-BB87-46D0-95C6-5783A7FA9DF2}" type="slidenum">
              <a:rPr lang="en-GB" smtClean="0"/>
              <a:t>15</a:t>
            </a:fld>
            <a:endParaRPr lang="en-GB"/>
          </a:p>
        </p:txBody>
      </p:sp>
      <p:graphicFrame>
        <p:nvGraphicFramePr>
          <p:cNvPr id="3" name="Диаграмма 2">
            <a:extLst>
              <a:ext uri="{FF2B5EF4-FFF2-40B4-BE49-F238E27FC236}">
                <a16:creationId xmlns:a16="http://schemas.microsoft.com/office/drawing/2014/main" id="{F6D9B3EC-1668-4723-9434-E4057E9A28BF}"/>
              </a:ext>
            </a:extLst>
          </p:cNvPr>
          <p:cNvGraphicFramePr>
            <a:graphicFrameLocks/>
          </p:cNvGraphicFramePr>
          <p:nvPr>
            <p:extLst>
              <p:ext uri="{D42A27DB-BD31-4B8C-83A1-F6EECF244321}">
                <p14:modId xmlns:p14="http://schemas.microsoft.com/office/powerpoint/2010/main" val="2043142690"/>
              </p:ext>
            </p:extLst>
          </p:nvPr>
        </p:nvGraphicFramePr>
        <p:xfrm>
          <a:off x="3389422" y="2381267"/>
          <a:ext cx="4597007" cy="298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FDC2336-DCCA-423D-AF57-2F47FA9C5924}"/>
              </a:ext>
            </a:extLst>
          </p:cNvPr>
          <p:cNvSpPr txBox="1"/>
          <p:nvPr/>
        </p:nvSpPr>
        <p:spPr>
          <a:xfrm>
            <a:off x="7853078" y="3190673"/>
            <a:ext cx="2294865" cy="1077218"/>
          </a:xfrm>
          <a:prstGeom prst="rect">
            <a:avLst/>
          </a:prstGeom>
          <a:noFill/>
        </p:spPr>
        <p:txBody>
          <a:bodyPr wrap="square">
            <a:spAutoFit/>
          </a:bodyPr>
          <a:lstStyle/>
          <a:p>
            <a:pPr algn="just"/>
            <a:r>
              <a:rPr lang="en-GB" sz="1600" dirty="0">
                <a:effectLst/>
              </a:rPr>
              <a:t>Requires validation against generator data and a second approach using the Glauber model.</a:t>
            </a:r>
            <a:endParaRPr lang="en-GB" sz="1600" dirty="0"/>
          </a:p>
        </p:txBody>
      </p:sp>
      <p:sp>
        <p:nvSpPr>
          <p:cNvPr id="5" name="TextBox 4">
            <a:extLst>
              <a:ext uri="{FF2B5EF4-FFF2-40B4-BE49-F238E27FC236}">
                <a16:creationId xmlns:a16="http://schemas.microsoft.com/office/drawing/2014/main" id="{8E34972F-3A88-4EE8-807C-6A42178D3BFD}"/>
              </a:ext>
            </a:extLst>
          </p:cNvPr>
          <p:cNvSpPr txBox="1"/>
          <p:nvPr/>
        </p:nvSpPr>
        <p:spPr>
          <a:xfrm>
            <a:off x="4202427" y="2183508"/>
            <a:ext cx="4128304" cy="430887"/>
          </a:xfrm>
          <a:prstGeom prst="rect">
            <a:avLst/>
          </a:prstGeom>
          <a:ln w="31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1100" dirty="0">
                <a:effectLst/>
              </a:rPr>
              <a:t>Resolution for the determination of centrality classes from the mean number of participants N</a:t>
            </a:r>
            <a:r>
              <a:rPr lang="en-GB" sz="1100" baseline="-25000" dirty="0">
                <a:effectLst/>
              </a:rPr>
              <a:t>part</a:t>
            </a:r>
            <a:r>
              <a:rPr lang="en-GB" sz="1100" dirty="0">
                <a:effectLst/>
              </a:rPr>
              <a:t> obtained from the DCM-SMM generator. </a:t>
            </a:r>
          </a:p>
        </p:txBody>
      </p:sp>
      <p:cxnSp>
        <p:nvCxnSpPr>
          <p:cNvPr id="6" name="Прямая со стрелкой 5">
            <a:extLst>
              <a:ext uri="{FF2B5EF4-FFF2-40B4-BE49-F238E27FC236}">
                <a16:creationId xmlns:a16="http://schemas.microsoft.com/office/drawing/2014/main" id="{376A662F-D0D2-4DDD-9CB4-A648941D54C0}"/>
              </a:ext>
            </a:extLst>
          </p:cNvPr>
          <p:cNvCxnSpPr>
            <a:cxnSpLocks/>
            <a:stCxn id="4" idx="1"/>
            <a:endCxn id="7" idx="3"/>
          </p:cNvCxnSpPr>
          <p:nvPr/>
        </p:nvCxnSpPr>
        <p:spPr>
          <a:xfrm flipH="1" flipV="1">
            <a:off x="7134884" y="3530630"/>
            <a:ext cx="718194" cy="198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947675-5D51-4C35-A45E-287BB4BB8F96}"/>
              </a:ext>
            </a:extLst>
          </p:cNvPr>
          <p:cNvSpPr txBox="1"/>
          <p:nvPr/>
        </p:nvSpPr>
        <p:spPr>
          <a:xfrm>
            <a:off x="6842816" y="3345964"/>
            <a:ext cx="292068" cy="369332"/>
          </a:xfrm>
          <a:prstGeom prst="rect">
            <a:avLst/>
          </a:prstGeom>
          <a:noFill/>
        </p:spPr>
        <p:txBody>
          <a:bodyPr wrap="none" rtlCol="0">
            <a:spAutoFit/>
          </a:bodyPr>
          <a:lstStyle/>
          <a:p>
            <a:r>
              <a:rPr lang="en-US" dirty="0"/>
              <a:t>?</a:t>
            </a:r>
            <a:endParaRPr lang="en-GB" dirty="0"/>
          </a:p>
        </p:txBody>
      </p:sp>
      <p:sp>
        <p:nvSpPr>
          <p:cNvPr id="8" name="Заголовок 1">
            <a:extLst>
              <a:ext uri="{FF2B5EF4-FFF2-40B4-BE49-F238E27FC236}">
                <a16:creationId xmlns:a16="http://schemas.microsoft.com/office/drawing/2014/main" id="{854DB0FA-1536-4B13-82C6-EC8BCB3193E1}"/>
              </a:ext>
            </a:extLst>
          </p:cNvPr>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New method for centrality determination (preliminary)</a:t>
            </a:r>
            <a:endParaRPr lang="ru-RU" sz="3200" b="1" baseline="-25000" dirty="0"/>
          </a:p>
        </p:txBody>
      </p:sp>
    </p:spTree>
    <p:extLst>
      <p:ext uri="{BB962C8B-B14F-4D97-AF65-F5344CB8AC3E}">
        <p14:creationId xmlns:p14="http://schemas.microsoft.com/office/powerpoint/2010/main" val="164732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12192000" cy="531439"/>
          </a:xfrm>
        </p:spPr>
        <p:txBody>
          <a:bodyPr>
            <a:normAutofit fontScale="90000"/>
          </a:bodyPr>
          <a:lstStyle/>
          <a:p>
            <a:pPr algn="ctr"/>
            <a:r>
              <a:rPr lang="en-US" dirty="0"/>
              <a:t>LAQGSM 11 GeV (v2)</a:t>
            </a:r>
            <a:endParaRPr lang="ru-RU" dirty="0"/>
          </a:p>
        </p:txBody>
      </p:sp>
      <p:graphicFrame>
        <p:nvGraphicFramePr>
          <p:cNvPr id="13" name="Диаграмма 12"/>
          <p:cNvGraphicFramePr>
            <a:graphicFrameLocks/>
          </p:cNvGraphicFramePr>
          <p:nvPr/>
        </p:nvGraphicFramePr>
        <p:xfrm>
          <a:off x="1295400" y="3543300"/>
          <a:ext cx="4800600" cy="3228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a:graphicFrameLocks/>
          </p:cNvGraphicFramePr>
          <p:nvPr/>
        </p:nvGraphicFramePr>
        <p:xfrm>
          <a:off x="6419850" y="3543300"/>
          <a:ext cx="4800600" cy="322897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Рисунок 14"/>
          <p:cNvPicPr>
            <a:picLocks noChangeAspect="1"/>
          </p:cNvPicPr>
          <p:nvPr/>
        </p:nvPicPr>
        <p:blipFill>
          <a:blip r:embed="rId4"/>
          <a:stretch>
            <a:fillRect/>
          </a:stretch>
        </p:blipFill>
        <p:spPr>
          <a:xfrm>
            <a:off x="1443294" y="531439"/>
            <a:ext cx="4176212" cy="2906145"/>
          </a:xfrm>
          <a:prstGeom prst="rect">
            <a:avLst/>
          </a:prstGeom>
        </p:spPr>
      </p:pic>
      <p:sp>
        <p:nvSpPr>
          <p:cNvPr id="2" name="Номер слайда 1"/>
          <p:cNvSpPr>
            <a:spLocks noGrp="1"/>
          </p:cNvSpPr>
          <p:nvPr>
            <p:ph type="sldNum" sz="quarter" idx="12"/>
          </p:nvPr>
        </p:nvSpPr>
        <p:spPr/>
        <p:txBody>
          <a:bodyPr/>
          <a:lstStyle/>
          <a:p>
            <a:fld id="{89D483FB-5B81-4F16-B25A-DFFB84A12668}" type="slidenum">
              <a:rPr lang="ru-RU" smtClean="0"/>
              <a:t>16</a:t>
            </a:fld>
            <a:endParaRPr lang="ru-RU"/>
          </a:p>
        </p:txBody>
      </p:sp>
    </p:spTree>
    <p:extLst>
      <p:ext uri="{BB962C8B-B14F-4D97-AF65-F5344CB8AC3E}">
        <p14:creationId xmlns:p14="http://schemas.microsoft.com/office/powerpoint/2010/main" val="329648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448800" y="6492875"/>
            <a:ext cx="2743200" cy="365125"/>
          </a:xfrm>
        </p:spPr>
        <p:txBody>
          <a:bodyPr/>
          <a:lstStyle/>
          <a:p>
            <a:fld id="{89D483FB-5B81-4F16-B25A-DFFB84A12668}" type="slidenum">
              <a:rPr lang="ru-RU" smtClean="0"/>
              <a:t>17</a:t>
            </a:fld>
            <a:endParaRPr lang="ru-RU" dirty="0"/>
          </a:p>
        </p:txBody>
      </p:sp>
      <p:pic>
        <p:nvPicPr>
          <p:cNvPr id="3" name="Рисунок 2"/>
          <p:cNvPicPr>
            <a:picLocks noChangeAspect="1"/>
          </p:cNvPicPr>
          <p:nvPr/>
        </p:nvPicPr>
        <p:blipFill>
          <a:blip r:embed="rId2"/>
          <a:stretch>
            <a:fillRect/>
          </a:stretch>
        </p:blipFill>
        <p:spPr>
          <a:xfrm>
            <a:off x="804863" y="818742"/>
            <a:ext cx="3910012" cy="3341411"/>
          </a:xfrm>
          <a:prstGeom prst="rect">
            <a:avLst/>
          </a:prstGeom>
        </p:spPr>
      </p:pic>
      <p:sp>
        <p:nvSpPr>
          <p:cNvPr id="4" name="TextBox 3"/>
          <p:cNvSpPr txBox="1"/>
          <p:nvPr/>
        </p:nvSpPr>
        <p:spPr>
          <a:xfrm>
            <a:off x="1511174" y="1007028"/>
            <a:ext cx="94327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600" b="1" dirty="0"/>
              <a:t>LAQGSM</a:t>
            </a:r>
            <a:endParaRPr lang="ru-RU" sz="1600" b="1" dirty="0"/>
          </a:p>
        </p:txBody>
      </p:sp>
      <p:pic>
        <p:nvPicPr>
          <p:cNvPr id="7" name="Рисунок 6"/>
          <p:cNvPicPr>
            <a:picLocks noChangeAspect="1"/>
          </p:cNvPicPr>
          <p:nvPr/>
        </p:nvPicPr>
        <p:blipFill>
          <a:blip r:embed="rId3"/>
          <a:stretch>
            <a:fillRect/>
          </a:stretch>
        </p:blipFill>
        <p:spPr>
          <a:xfrm>
            <a:off x="804864" y="4160153"/>
            <a:ext cx="3910012" cy="2697847"/>
          </a:xfrm>
          <a:prstGeom prst="rect">
            <a:avLst/>
          </a:prstGeom>
        </p:spPr>
      </p:pic>
      <p:sp>
        <p:nvSpPr>
          <p:cNvPr id="8" name="TextBox 9"/>
          <p:cNvSpPr txBox="1"/>
          <p:nvPr/>
        </p:nvSpPr>
        <p:spPr>
          <a:xfrm>
            <a:off x="1424463" y="4274603"/>
            <a:ext cx="1116694" cy="320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DCM-SMM</a:t>
            </a:r>
            <a:endParaRPr lang="ru-RU" sz="1400" b="1" dirty="0"/>
          </a:p>
        </p:txBody>
      </p:sp>
      <p:sp>
        <p:nvSpPr>
          <p:cNvPr id="9" name="Заголовок 1"/>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Centrality resolution for E</a:t>
            </a:r>
            <a:r>
              <a:rPr lang="en-US" sz="3200" b="1" baseline="-25000" dirty="0"/>
              <a:t>dep</a:t>
            </a:r>
            <a:r>
              <a:rPr lang="en-US" sz="3200" b="1" dirty="0"/>
              <a:t> vs E</a:t>
            </a:r>
            <a:r>
              <a:rPr lang="en-US" sz="3200" b="1" baseline="-25000" dirty="0"/>
              <a:t>max</a:t>
            </a:r>
            <a:r>
              <a:rPr lang="ru-RU" sz="3200" b="1" baseline="-25000" dirty="0"/>
              <a:t> </a:t>
            </a:r>
            <a:r>
              <a:rPr lang="en-US" sz="3200" b="1" dirty="0"/>
              <a:t>2% binning backup</a:t>
            </a:r>
            <a:endParaRPr lang="ru-RU" sz="3200" b="1" dirty="0"/>
          </a:p>
        </p:txBody>
      </p:sp>
      <p:graphicFrame>
        <p:nvGraphicFramePr>
          <p:cNvPr id="10" name="Диаграмма 9"/>
          <p:cNvGraphicFramePr>
            <a:graphicFrameLocks/>
          </p:cNvGraphicFramePr>
          <p:nvPr/>
        </p:nvGraphicFramePr>
        <p:xfrm>
          <a:off x="5334473" y="629301"/>
          <a:ext cx="6486525" cy="30670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a:graphicFrameLocks/>
          </p:cNvGraphicFramePr>
          <p:nvPr/>
        </p:nvGraphicFramePr>
        <p:xfrm>
          <a:off x="5334474" y="3974494"/>
          <a:ext cx="6486524" cy="279225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380364" y="4096842"/>
            <a:ext cx="1237839" cy="646331"/>
          </a:xfrm>
          <a:prstGeom prst="rect">
            <a:avLst/>
          </a:prstGeom>
          <a:noFill/>
        </p:spPr>
        <p:txBody>
          <a:bodyPr wrap="none" rtlCol="0">
            <a:spAutoFit/>
          </a:bodyPr>
          <a:lstStyle/>
          <a:p>
            <a:pPr algn="ctr"/>
            <a:r>
              <a:rPr lang="en-US" b="1" dirty="0">
                <a:solidFill>
                  <a:schemeClr val="accent1"/>
                </a:solidFill>
              </a:rPr>
              <a:t>LAQGSM</a:t>
            </a:r>
          </a:p>
          <a:p>
            <a:pPr algn="ctr"/>
            <a:r>
              <a:rPr lang="en-US" b="1" dirty="0">
                <a:solidFill>
                  <a:schemeClr val="accent4"/>
                </a:solidFill>
              </a:rPr>
              <a:t>DCM-SMM</a:t>
            </a:r>
            <a:endParaRPr lang="ru-RU" b="1" dirty="0">
              <a:solidFill>
                <a:schemeClr val="accent4"/>
              </a:solidFill>
            </a:endParaRPr>
          </a:p>
        </p:txBody>
      </p:sp>
      <p:sp>
        <p:nvSpPr>
          <p:cNvPr id="14" name="TextBox 13"/>
          <p:cNvSpPr txBox="1"/>
          <p:nvPr/>
        </p:nvSpPr>
        <p:spPr>
          <a:xfrm>
            <a:off x="10380362" y="2423627"/>
            <a:ext cx="1237839" cy="646331"/>
          </a:xfrm>
          <a:prstGeom prst="rect">
            <a:avLst/>
          </a:prstGeom>
          <a:noFill/>
        </p:spPr>
        <p:txBody>
          <a:bodyPr wrap="none" rtlCol="0">
            <a:spAutoFit/>
          </a:bodyPr>
          <a:lstStyle/>
          <a:p>
            <a:pPr algn="ctr"/>
            <a:r>
              <a:rPr lang="en-US" b="1" dirty="0">
                <a:solidFill>
                  <a:schemeClr val="accent1"/>
                </a:solidFill>
              </a:rPr>
              <a:t>LAQGSM</a:t>
            </a:r>
          </a:p>
          <a:p>
            <a:pPr algn="ctr"/>
            <a:r>
              <a:rPr lang="en-US" b="1" dirty="0">
                <a:solidFill>
                  <a:schemeClr val="accent4"/>
                </a:solidFill>
              </a:rPr>
              <a:t>DCM-SMM</a:t>
            </a:r>
            <a:endParaRPr lang="ru-RU" b="1" dirty="0">
              <a:solidFill>
                <a:schemeClr val="accent4"/>
              </a:solidFill>
            </a:endParaRPr>
          </a:p>
        </p:txBody>
      </p:sp>
      <p:sp>
        <p:nvSpPr>
          <p:cNvPr id="12" name="Прямоугольник 11"/>
          <p:cNvSpPr/>
          <p:nvPr/>
        </p:nvSpPr>
        <p:spPr>
          <a:xfrm>
            <a:off x="6340018" y="3789065"/>
            <a:ext cx="5105400"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b="1" dirty="0"/>
              <a:t>Dependence of resolution of impact parameter on centrality</a:t>
            </a:r>
          </a:p>
        </p:txBody>
      </p:sp>
      <p:sp>
        <p:nvSpPr>
          <p:cNvPr id="15" name="Прямоугольник 14"/>
          <p:cNvSpPr/>
          <p:nvPr/>
        </p:nvSpPr>
        <p:spPr>
          <a:xfrm>
            <a:off x="6599369" y="688944"/>
            <a:ext cx="4586695"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400" b="1" dirty="0"/>
              <a:t>Dependence of impact parameter on centrality </a:t>
            </a:r>
          </a:p>
        </p:txBody>
      </p:sp>
      <p:sp>
        <p:nvSpPr>
          <p:cNvPr id="16" name="Прямоугольник 15"/>
          <p:cNvSpPr/>
          <p:nvPr/>
        </p:nvSpPr>
        <p:spPr>
          <a:xfrm>
            <a:off x="2203772" y="3253085"/>
            <a:ext cx="240408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dirty="0">
                <a:latin typeface="NimbusRomNo9L-Regu"/>
              </a:rPr>
              <a:t>Each color bin is 2% fractions of the total number of events.</a:t>
            </a:r>
            <a:endParaRPr lang="ru-RU" sz="1200" dirty="0"/>
          </a:p>
        </p:txBody>
      </p:sp>
      <p:pic>
        <p:nvPicPr>
          <p:cNvPr id="17" name="Рисунок 16"/>
          <p:cNvPicPr>
            <a:picLocks noChangeAspect="1"/>
          </p:cNvPicPr>
          <p:nvPr/>
        </p:nvPicPr>
        <p:blipFill>
          <a:blip r:embed="rId6"/>
          <a:stretch>
            <a:fillRect/>
          </a:stretch>
        </p:blipFill>
        <p:spPr>
          <a:xfrm>
            <a:off x="6726372" y="4187009"/>
            <a:ext cx="3702725" cy="1119368"/>
          </a:xfrm>
          <a:prstGeom prst="rect">
            <a:avLst/>
          </a:prstGeom>
        </p:spPr>
      </p:pic>
    </p:spTree>
    <p:extLst>
      <p:ext uri="{BB962C8B-B14F-4D97-AF65-F5344CB8AC3E}">
        <p14:creationId xmlns:p14="http://schemas.microsoft.com/office/powerpoint/2010/main" val="353099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5" y="80631"/>
            <a:ext cx="12192000" cy="1325563"/>
          </a:xfrm>
        </p:spPr>
        <p:txBody>
          <a:bodyPr/>
          <a:lstStyle/>
          <a:p>
            <a:pPr algn="ctr"/>
            <a:r>
              <a:rPr lang="en-US" dirty="0"/>
              <a:t>5 GeV example for LAQGSM and DCM-SMM models</a:t>
            </a:r>
            <a:endParaRPr lang="ru-RU" dirty="0"/>
          </a:p>
        </p:txBody>
      </p:sp>
      <p:pic>
        <p:nvPicPr>
          <p:cNvPr id="4" name="Рисунок 3"/>
          <p:cNvPicPr>
            <a:picLocks noChangeAspect="1"/>
          </p:cNvPicPr>
          <p:nvPr/>
        </p:nvPicPr>
        <p:blipFill>
          <a:blip r:embed="rId2"/>
          <a:stretch>
            <a:fillRect/>
          </a:stretch>
        </p:blipFill>
        <p:spPr>
          <a:xfrm>
            <a:off x="2686050" y="1240705"/>
            <a:ext cx="3520764" cy="2634631"/>
          </a:xfrm>
          <a:prstGeom prst="rect">
            <a:avLst/>
          </a:prstGeom>
        </p:spPr>
      </p:pic>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292" y="1287845"/>
            <a:ext cx="3614675" cy="2540349"/>
          </a:xfrm>
          <a:prstGeom prst="rect">
            <a:avLst/>
          </a:prstGeom>
        </p:spPr>
      </p:pic>
      <p:pic>
        <p:nvPicPr>
          <p:cNvPr id="6" name="Рисунок 5"/>
          <p:cNvPicPr>
            <a:picLocks noChangeAspect="1"/>
          </p:cNvPicPr>
          <p:nvPr/>
        </p:nvPicPr>
        <p:blipFill>
          <a:blip r:embed="rId4"/>
          <a:stretch>
            <a:fillRect/>
          </a:stretch>
        </p:blipFill>
        <p:spPr>
          <a:xfrm>
            <a:off x="2686051" y="4247725"/>
            <a:ext cx="4076242" cy="223618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292" y="4138384"/>
            <a:ext cx="3743783" cy="2559070"/>
          </a:xfrm>
          <a:prstGeom prst="rect">
            <a:avLst/>
          </a:prstGeom>
        </p:spPr>
      </p:pic>
      <p:sp>
        <p:nvSpPr>
          <p:cNvPr id="8" name="TextBox 7"/>
          <p:cNvSpPr txBox="1"/>
          <p:nvPr/>
        </p:nvSpPr>
        <p:spPr>
          <a:xfrm>
            <a:off x="3046054" y="1352988"/>
            <a:ext cx="1035925" cy="369332"/>
          </a:xfrm>
          <a:prstGeom prst="rect">
            <a:avLst/>
          </a:prstGeom>
          <a:noFill/>
        </p:spPr>
        <p:txBody>
          <a:bodyPr wrap="none" rtlCol="0">
            <a:spAutoFit/>
          </a:bodyPr>
          <a:lstStyle/>
          <a:p>
            <a:r>
              <a:rPr lang="en-US" b="1" dirty="0"/>
              <a:t>LAQGSM</a:t>
            </a:r>
            <a:endParaRPr lang="ru-RU" b="1" dirty="0"/>
          </a:p>
        </p:txBody>
      </p:sp>
      <p:sp>
        <p:nvSpPr>
          <p:cNvPr id="9" name="TextBox 8"/>
          <p:cNvSpPr txBox="1"/>
          <p:nvPr/>
        </p:nvSpPr>
        <p:spPr>
          <a:xfrm>
            <a:off x="7169989" y="1400816"/>
            <a:ext cx="1237839" cy="369332"/>
          </a:xfrm>
          <a:prstGeom prst="rect">
            <a:avLst/>
          </a:prstGeom>
          <a:noFill/>
        </p:spPr>
        <p:txBody>
          <a:bodyPr wrap="none" rtlCol="0">
            <a:spAutoFit/>
          </a:bodyPr>
          <a:lstStyle/>
          <a:p>
            <a:r>
              <a:rPr lang="en-US" b="1" dirty="0"/>
              <a:t>DCM-SMM</a:t>
            </a:r>
            <a:endParaRPr lang="ru-RU" b="1" dirty="0"/>
          </a:p>
        </p:txBody>
      </p:sp>
      <p:sp>
        <p:nvSpPr>
          <p:cNvPr id="10" name="Прямоугольник 9"/>
          <p:cNvSpPr/>
          <p:nvPr/>
        </p:nvSpPr>
        <p:spPr>
          <a:xfrm>
            <a:off x="4085171" y="3041646"/>
            <a:ext cx="25000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b="1" dirty="0">
                <a:latin typeface="NimbusRomNo9L-Regu"/>
              </a:rPr>
              <a:t>Each color bin is 10% fractions of the total number of events.</a:t>
            </a:r>
            <a:endParaRPr lang="ru-RU" sz="1200" b="1" dirty="0"/>
          </a:p>
        </p:txBody>
      </p:sp>
      <p:sp>
        <p:nvSpPr>
          <p:cNvPr id="11" name="Номер слайда 10"/>
          <p:cNvSpPr>
            <a:spLocks noGrp="1"/>
          </p:cNvSpPr>
          <p:nvPr>
            <p:ph type="sldNum" sz="quarter" idx="12"/>
          </p:nvPr>
        </p:nvSpPr>
        <p:spPr/>
        <p:txBody>
          <a:bodyPr/>
          <a:lstStyle/>
          <a:p>
            <a:fld id="{89D483FB-5B81-4F16-B25A-DFFB84A12668}" type="slidenum">
              <a:rPr lang="ru-RU" smtClean="0"/>
              <a:t>18</a:t>
            </a:fld>
            <a:endParaRPr lang="ru-RU"/>
          </a:p>
        </p:txBody>
      </p:sp>
      <p:sp>
        <p:nvSpPr>
          <p:cNvPr id="12" name="TextBox 11"/>
          <p:cNvSpPr txBox="1"/>
          <p:nvPr/>
        </p:nvSpPr>
        <p:spPr>
          <a:xfrm>
            <a:off x="5419311" y="3717498"/>
            <a:ext cx="665922" cy="379591"/>
          </a:xfrm>
          <a:prstGeom prst="rect">
            <a:avLst/>
          </a:prstGeom>
          <a:solidFill>
            <a:schemeClr val="bg1"/>
          </a:solidFill>
        </p:spPr>
        <p:txBody>
          <a:bodyPr wrap="square" rtlCol="0">
            <a:spAutoFit/>
          </a:bodyPr>
          <a:lstStyle/>
          <a:p>
            <a:r>
              <a:rPr lang="en-US" dirty="0"/>
              <a:t>E</a:t>
            </a:r>
            <a:r>
              <a:rPr lang="en-US" sz="2800" baseline="-25000" dirty="0"/>
              <a:t>rec</a:t>
            </a:r>
            <a:endParaRPr lang="ru-RU" sz="2800" baseline="-25000" dirty="0"/>
          </a:p>
        </p:txBody>
      </p:sp>
      <p:sp>
        <p:nvSpPr>
          <p:cNvPr id="13" name="TextBox 12"/>
          <p:cNvSpPr txBox="1"/>
          <p:nvPr/>
        </p:nvSpPr>
        <p:spPr>
          <a:xfrm>
            <a:off x="9348581" y="3681055"/>
            <a:ext cx="665922" cy="379591"/>
          </a:xfrm>
          <a:prstGeom prst="rect">
            <a:avLst/>
          </a:prstGeom>
          <a:solidFill>
            <a:schemeClr val="bg1"/>
          </a:solidFill>
        </p:spPr>
        <p:txBody>
          <a:bodyPr wrap="square" rtlCol="0">
            <a:spAutoFit/>
          </a:bodyPr>
          <a:lstStyle/>
          <a:p>
            <a:r>
              <a:rPr lang="en-US" dirty="0"/>
              <a:t>E</a:t>
            </a:r>
            <a:r>
              <a:rPr lang="en-US" sz="2800" baseline="-25000" dirty="0"/>
              <a:t>rec</a:t>
            </a:r>
            <a:endParaRPr lang="ru-RU" sz="2800" baseline="-25000" dirty="0"/>
          </a:p>
        </p:txBody>
      </p:sp>
    </p:spTree>
    <p:extLst>
      <p:ext uri="{BB962C8B-B14F-4D97-AF65-F5344CB8AC3E}">
        <p14:creationId xmlns:p14="http://schemas.microsoft.com/office/powerpoint/2010/main" val="402321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71395-FA0A-4BB6-9BA5-19556E7C3919}"/>
              </a:ext>
            </a:extLst>
          </p:cNvPr>
          <p:cNvSpPr>
            <a:spLocks noGrp="1"/>
          </p:cNvSpPr>
          <p:nvPr>
            <p:ph type="title"/>
          </p:nvPr>
        </p:nvSpPr>
        <p:spPr/>
        <p:txBody>
          <a:bodyPr/>
          <a:lstStyle/>
          <a:p>
            <a:r>
              <a:rPr lang="en-US" dirty="0"/>
              <a:t>Overview</a:t>
            </a:r>
            <a:endParaRPr lang="en-GB"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0CB575FC-64DC-49C3-9D59-D740448E7CB3}"/>
                  </a:ext>
                </a:extLst>
              </p:cNvPr>
              <p:cNvSpPr>
                <a:spLocks noGrp="1"/>
              </p:cNvSpPr>
              <p:nvPr>
                <p:ph idx="1"/>
              </p:nvPr>
            </p:nvSpPr>
            <p:spPr>
              <a:xfrm>
                <a:off x="838200" y="1825624"/>
                <a:ext cx="9701893" cy="4395561"/>
              </a:xfrm>
            </p:spPr>
            <p:txBody>
              <a:bodyPr>
                <a:normAutofit fontScale="92500" lnSpcReduction="10000"/>
              </a:bodyPr>
              <a:lstStyle/>
              <a:p>
                <a:pPr algn="just"/>
                <a:r>
                  <a:rPr lang="en-US" sz="2400" dirty="0"/>
                  <a:t>FHCal@MPD and the problem of ambiguity in energy deposition distribution</a:t>
                </a:r>
                <a:endParaRPr lang="ru-RU" sz="2400" dirty="0"/>
              </a:p>
              <a:p>
                <a:pPr algn="just"/>
                <a:r>
                  <a:rPr lang="en-US" sz="2400" dirty="0"/>
                  <a:t>2D-fit of FHCal energy distributions</a:t>
                </a:r>
                <a:r>
                  <a:rPr lang="ru-RU" sz="2400" dirty="0"/>
                  <a:t> </a:t>
                </a:r>
                <a:r>
                  <a:rPr lang="en-US" sz="2400" dirty="0"/>
                  <a:t>method for centrality determination</a:t>
                </a:r>
              </a:p>
              <a:p>
                <a:pPr algn="just"/>
                <a:r>
                  <a:rPr lang="en-US" sz="2400" dirty="0"/>
                  <a:t>Standard TPC multiplicity/Glauber approach</a:t>
                </a:r>
              </a:p>
              <a:p>
                <a:pPr algn="just"/>
                <a:r>
                  <a:rPr lang="en-US" sz="2400" dirty="0"/>
                  <a:t>Comparison of two methods (FHCal vs TPC)</a:t>
                </a:r>
                <a:endParaRPr lang="ru-RU" sz="2400" dirty="0"/>
              </a:p>
              <a:p>
                <a:pPr algn="just"/>
                <a:r>
                  <a:rPr lang="en-US" sz="2400" dirty="0"/>
                  <a:t>Short review &amp; problems</a:t>
                </a:r>
                <a:endParaRPr lang="ru-RU" sz="2400" dirty="0"/>
              </a:p>
              <a:p>
                <a:pPr marL="0" indent="0" algn="just">
                  <a:buNone/>
                </a:pPr>
                <a:endParaRPr lang="en-US" sz="2400" dirty="0"/>
              </a:p>
              <a:p>
                <a:pPr algn="just"/>
                <a:r>
                  <a:rPr lang="en-GB" sz="2400" dirty="0"/>
                  <a:t>A new method for centrality determination based on combined FHCal and TPC observables</a:t>
                </a:r>
                <a:endParaRPr lang="en-US" sz="2400" dirty="0"/>
              </a:p>
              <a:p>
                <a:pPr algn="just"/>
                <a:endParaRPr lang="ru-RU" sz="2400" dirty="0"/>
              </a:p>
              <a:p>
                <a:pPr algn="just"/>
                <a:endParaRPr lang="en-US" sz="2400" dirty="0"/>
              </a:p>
              <a:p>
                <a:pPr marL="0" indent="0" algn="just">
                  <a:buNone/>
                </a:pPr>
                <a:r>
                  <a:rPr lang="en-US" sz="1800" dirty="0"/>
                  <a:t>Simulations are made for LAQGSM &amp; DCM-SMM fragmentation models for Au-Au collisions with </a:t>
                </a:r>
                <a14:m>
                  <m:oMath xmlns:m="http://schemas.openxmlformats.org/officeDocument/2006/math">
                    <m:rad>
                      <m:radPr>
                        <m:degHide m:val="on"/>
                        <m:ctrlPr>
                          <a:rPr lang="en-US" sz="1800" b="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𝑆</m:t>
                        </m:r>
                        <m:r>
                          <a:rPr lang="en-US" sz="1800" b="0" i="1" baseline="-25000" smtClean="0">
                            <a:latin typeface="Cambria Math" panose="02040503050406030204" pitchFamily="18" charset="0"/>
                            <a:ea typeface="Cambria Math" panose="02040503050406030204" pitchFamily="18" charset="0"/>
                          </a:rPr>
                          <m:t>𝑁𝑁</m:t>
                        </m:r>
                      </m:e>
                    </m:rad>
                    <m:r>
                      <a:rPr lang="en-US" sz="1800" b="0" i="1" smtClean="0">
                        <a:latin typeface="Cambria Math" panose="02040503050406030204" pitchFamily="18" charset="0"/>
                        <a:ea typeface="Cambria Math" panose="02040503050406030204" pitchFamily="18" charset="0"/>
                      </a:rPr>
                      <m:t>=11 </m:t>
                    </m:r>
                    <m:r>
                      <a:rPr lang="en-US" sz="1800" b="0" i="1" smtClean="0">
                        <a:latin typeface="Cambria Math" panose="02040503050406030204" pitchFamily="18" charset="0"/>
                        <a:ea typeface="Cambria Math" panose="02040503050406030204" pitchFamily="18" charset="0"/>
                      </a:rPr>
                      <m:t>𝐺𝑒𝑉</m:t>
                    </m:r>
                    <m:r>
                      <a:rPr lang="en-US" sz="1800" b="0" i="1" smtClean="0">
                        <a:latin typeface="Cambria Math" panose="02040503050406030204" pitchFamily="18" charset="0"/>
                        <a:ea typeface="Cambria Math" panose="02040503050406030204" pitchFamily="18" charset="0"/>
                      </a:rPr>
                      <m:t> </m:t>
                    </m:r>
                  </m:oMath>
                </a14:m>
                <a:r>
                  <a:rPr lang="en-US" sz="1800" dirty="0"/>
                  <a:t>energy.</a:t>
                </a:r>
              </a:p>
              <a:p>
                <a:endParaRPr lang="en-GB" dirty="0"/>
              </a:p>
            </p:txBody>
          </p:sp>
        </mc:Choice>
        <mc:Fallback>
          <p:sp>
            <p:nvSpPr>
              <p:cNvPr id="3" name="Объект 2">
                <a:extLst>
                  <a:ext uri="{FF2B5EF4-FFF2-40B4-BE49-F238E27FC236}">
                    <a16:creationId xmlns:a16="http://schemas.microsoft.com/office/drawing/2014/main" id="{0CB575FC-64DC-49C3-9D59-D740448E7CB3}"/>
                  </a:ext>
                </a:extLst>
              </p:cNvPr>
              <p:cNvSpPr>
                <a:spLocks noGrp="1" noRot="1" noChangeAspect="1" noMove="1" noResize="1" noEditPoints="1" noAdjustHandles="1" noChangeArrowheads="1" noChangeShapeType="1" noTextEdit="1"/>
              </p:cNvSpPr>
              <p:nvPr>
                <p:ph idx="1"/>
              </p:nvPr>
            </p:nvSpPr>
            <p:spPr>
              <a:xfrm>
                <a:off x="838200" y="1825624"/>
                <a:ext cx="9701893" cy="4395561"/>
              </a:xfrm>
              <a:blipFill>
                <a:blip r:embed="rId3"/>
                <a:stretch>
                  <a:fillRect l="-754" t="-2216" r="-754" b="-831"/>
                </a:stretch>
              </a:blipFill>
            </p:spPr>
            <p:txBody>
              <a:bodyPr/>
              <a:lstStyle/>
              <a:p>
                <a:r>
                  <a:rPr lang="en-GB">
                    <a:noFill/>
                  </a:rPr>
                  <a:t> </a:t>
                </a:r>
              </a:p>
            </p:txBody>
          </p:sp>
        </mc:Fallback>
      </mc:AlternateContent>
      <p:sp>
        <p:nvSpPr>
          <p:cNvPr id="4" name="Номер слайда 3">
            <a:extLst>
              <a:ext uri="{FF2B5EF4-FFF2-40B4-BE49-F238E27FC236}">
                <a16:creationId xmlns:a16="http://schemas.microsoft.com/office/drawing/2014/main" id="{41823B4B-7D87-4BD5-B416-8987A4AC1570}"/>
              </a:ext>
            </a:extLst>
          </p:cNvPr>
          <p:cNvSpPr>
            <a:spLocks noGrp="1"/>
          </p:cNvSpPr>
          <p:nvPr>
            <p:ph type="sldNum" sz="quarter" idx="12"/>
          </p:nvPr>
        </p:nvSpPr>
        <p:spPr/>
        <p:txBody>
          <a:bodyPr/>
          <a:lstStyle/>
          <a:p>
            <a:fld id="{36088E6A-BB87-46D0-95C6-5783A7FA9DF2}" type="slidenum">
              <a:rPr lang="en-GB" smtClean="0"/>
              <a:t>2</a:t>
            </a:fld>
            <a:endParaRPr lang="en-GB"/>
          </a:p>
        </p:txBody>
      </p:sp>
    </p:spTree>
    <p:extLst>
      <p:ext uri="{BB962C8B-B14F-4D97-AF65-F5344CB8AC3E}">
        <p14:creationId xmlns:p14="http://schemas.microsoft.com/office/powerpoint/2010/main" val="27930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115"/>
            <a:ext cx="12192000" cy="905419"/>
          </a:xfrm>
        </p:spPr>
        <p:txBody>
          <a:bodyPr/>
          <a:lstStyle/>
          <a:p>
            <a:pPr algn="ctr"/>
            <a:r>
              <a:rPr lang="en-US" b="1" dirty="0"/>
              <a:t>FHCal@MPD</a:t>
            </a:r>
            <a:endParaRPr lang="ru-RU" b="1" dirty="0"/>
          </a:p>
        </p:txBody>
      </p:sp>
      <p:pic>
        <p:nvPicPr>
          <p:cNvPr id="10" name="Picture 1"/>
          <p:cNvPicPr>
            <a:picLocks noChangeAspect="1" noChangeArrowheads="1"/>
          </p:cNvPicPr>
          <p:nvPr/>
        </p:nvPicPr>
        <p:blipFill rotWithShape="1">
          <a:blip r:embed="rId3"/>
          <a:srcRect l="21397" t="25802"/>
          <a:stretch/>
        </p:blipFill>
        <p:spPr bwMode="auto">
          <a:xfrm>
            <a:off x="237836" y="855785"/>
            <a:ext cx="3983181" cy="2657225"/>
          </a:xfrm>
          <a:prstGeom prst="rect">
            <a:avLst/>
          </a:prstGeom>
          <a:noFill/>
          <a:ln w="9525">
            <a:noFill/>
            <a:miter lim="800000"/>
            <a:headEnd/>
            <a:tailEnd/>
          </a:ln>
          <a:effectLst/>
        </p:spPr>
      </p:pic>
      <p:pic>
        <p:nvPicPr>
          <p:cNvPr id="9" name="Рисунок 8"/>
          <p:cNvPicPr>
            <a:picLocks noChangeAspect="1"/>
          </p:cNvPicPr>
          <p:nvPr/>
        </p:nvPicPr>
        <p:blipFill rotWithShape="1">
          <a:blip r:embed="rId4"/>
          <a:srcRect l="7258" t="5966" r="2749" b="4299"/>
          <a:stretch/>
        </p:blipFill>
        <p:spPr bwMode="auto">
          <a:xfrm>
            <a:off x="6977700" y="3541096"/>
            <a:ext cx="3953914" cy="2657367"/>
          </a:xfrm>
          <a:prstGeom prst="rect">
            <a:avLst/>
          </a:prstGeom>
          <a:noFill/>
          <a:ln w="9525">
            <a:noFill/>
            <a:miter lim="800000"/>
            <a:headEnd/>
            <a:tailEnd/>
          </a:ln>
        </p:spPr>
      </p:pic>
      <p:graphicFrame>
        <p:nvGraphicFramePr>
          <p:cNvPr id="15" name="Объект 14"/>
          <p:cNvGraphicFramePr>
            <a:graphicFrameLocks noChangeAspect="1"/>
          </p:cNvGraphicFramePr>
          <p:nvPr>
            <p:extLst>
              <p:ext uri="{D42A27DB-BD31-4B8C-83A1-F6EECF244321}">
                <p14:modId xmlns:p14="http://schemas.microsoft.com/office/powerpoint/2010/main" val="143099106"/>
              </p:ext>
            </p:extLst>
          </p:nvPr>
        </p:nvGraphicFramePr>
        <p:xfrm>
          <a:off x="9075917" y="3672377"/>
          <a:ext cx="1299280" cy="357187"/>
        </p:xfrm>
        <a:graphic>
          <a:graphicData uri="http://schemas.openxmlformats.org/presentationml/2006/ole">
            <mc:AlternateContent xmlns:mc="http://schemas.openxmlformats.org/markup-compatibility/2006">
              <mc:Choice xmlns:v="urn:schemas-microsoft-com:vml" Requires="v">
                <p:oleObj name="Уравнение" r:id="rId5" imgW="990360" imgH="266400" progId="Equation.3">
                  <p:embed/>
                </p:oleObj>
              </mc:Choice>
              <mc:Fallback>
                <p:oleObj name="Уравнение" r:id="rId5" imgW="990360" imgH="266400" progId="Equation.3">
                  <p:embed/>
                  <p:pic>
                    <p:nvPicPr>
                      <p:cNvPr id="15" name="Объект 14"/>
                      <p:cNvPicPr>
                        <a:picLocks noChangeAspect="1" noChangeArrowheads="1"/>
                      </p:cNvPicPr>
                      <p:nvPr/>
                    </p:nvPicPr>
                    <p:blipFill>
                      <a:blip r:embed="rId6"/>
                      <a:srcRect/>
                      <a:stretch>
                        <a:fillRect/>
                      </a:stretch>
                    </p:blipFill>
                    <p:spPr bwMode="auto">
                      <a:xfrm>
                        <a:off x="9075917" y="3672377"/>
                        <a:ext cx="1299280" cy="357187"/>
                      </a:xfrm>
                      <a:prstGeom prst="rect">
                        <a:avLst/>
                      </a:prstGeom>
                      <a:noFill/>
                    </p:spPr>
                  </p:pic>
                </p:oleObj>
              </mc:Fallback>
            </mc:AlternateContent>
          </a:graphicData>
        </a:graphic>
      </p:graphicFrame>
      <p:sp>
        <p:nvSpPr>
          <p:cNvPr id="7" name="Прямоугольник 6"/>
          <p:cNvSpPr/>
          <p:nvPr/>
        </p:nvSpPr>
        <p:spPr>
          <a:xfrm>
            <a:off x="4730217" y="828665"/>
            <a:ext cx="6841087" cy="2554545"/>
          </a:xfrm>
          <a:prstGeom prst="rect">
            <a:avLst/>
          </a:prstGeom>
        </p:spPr>
        <p:txBody>
          <a:bodyPr wrap="square">
            <a:spAutoFit/>
          </a:bodyPr>
          <a:lstStyle/>
          <a:p>
            <a:pPr marL="285750" indent="-285750">
              <a:buFont typeface="Arial" panose="020B0604020202020204" pitchFamily="34" charset="0"/>
              <a:buChar char="•"/>
            </a:pPr>
            <a:r>
              <a:rPr lang="en-US" sz="2000" dirty="0"/>
              <a:t>The main purpose of the FHCal is to detect spectators and to provide an experimental measurement of a heavy-ion collision centrality and orientation of its reaction plane. </a:t>
            </a:r>
          </a:p>
          <a:p>
            <a:pPr marL="285750" indent="-285750">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There is an ambiguity in FHCal energy deposition for central/peripheral events due to the fragments (bound spectators) leak into beam hole.</a:t>
            </a:r>
          </a:p>
          <a:p>
            <a:endParaRPr lang="en-US" sz="2000" dirty="0"/>
          </a:p>
        </p:txBody>
      </p:sp>
      <p:pic>
        <p:nvPicPr>
          <p:cNvPr id="8" name="Рисунок 7"/>
          <p:cNvPicPr>
            <a:picLocks noChangeAspect="1"/>
          </p:cNvPicPr>
          <p:nvPr/>
        </p:nvPicPr>
        <p:blipFill>
          <a:blip r:embed="rId7"/>
          <a:stretch>
            <a:fillRect/>
          </a:stretch>
        </p:blipFill>
        <p:spPr>
          <a:xfrm>
            <a:off x="2864709" y="4093057"/>
            <a:ext cx="2368837" cy="2226706"/>
          </a:xfrm>
          <a:prstGeom prst="rect">
            <a:avLst/>
          </a:prstGeom>
        </p:spPr>
      </p:pic>
      <p:cxnSp>
        <p:nvCxnSpPr>
          <p:cNvPr id="4" name="Прямая соединительная линия 3">
            <a:extLst>
              <a:ext uri="{FF2B5EF4-FFF2-40B4-BE49-F238E27FC236}">
                <a16:creationId xmlns:a16="http://schemas.microsoft.com/office/drawing/2014/main" id="{CDF83020-B5A6-46D1-90DD-D61B5A057DCD}"/>
              </a:ext>
            </a:extLst>
          </p:cNvPr>
          <p:cNvCxnSpPr>
            <a:cxnSpLocks/>
          </p:cNvCxnSpPr>
          <p:nvPr/>
        </p:nvCxnSpPr>
        <p:spPr>
          <a:xfrm>
            <a:off x="7531054" y="5100079"/>
            <a:ext cx="298454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521556" y="4898633"/>
            <a:ext cx="92128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ambiguity</a:t>
            </a:r>
            <a:endParaRPr lang="ru-RU" sz="1400" dirty="0"/>
          </a:p>
        </p:txBody>
      </p:sp>
      <p:sp>
        <p:nvSpPr>
          <p:cNvPr id="5" name="TextBox 4"/>
          <p:cNvSpPr txBox="1"/>
          <p:nvPr/>
        </p:nvSpPr>
        <p:spPr>
          <a:xfrm>
            <a:off x="576254" y="3723725"/>
            <a:ext cx="3472874" cy="369332"/>
          </a:xfrm>
          <a:prstGeom prst="rect">
            <a:avLst/>
          </a:prstGeom>
          <a:solidFill>
            <a:schemeClr val="bg1">
              <a:lumMod val="95000"/>
            </a:schemeClr>
          </a:solidFill>
        </p:spPr>
        <p:txBody>
          <a:bodyPr wrap="square" rtlCol="0">
            <a:spAutoFit/>
          </a:bodyPr>
          <a:lstStyle/>
          <a:p>
            <a:r>
              <a:rPr lang="en-US" dirty="0"/>
              <a:t>Two upstream/downstream parts </a:t>
            </a:r>
            <a:endParaRPr lang="ru-RU" dirty="0"/>
          </a:p>
        </p:txBody>
      </p:sp>
      <p:cxnSp>
        <p:nvCxnSpPr>
          <p:cNvPr id="12" name="Прямая со стрелкой 11"/>
          <p:cNvCxnSpPr/>
          <p:nvPr/>
        </p:nvCxnSpPr>
        <p:spPr>
          <a:xfrm flipH="1" flipV="1">
            <a:off x="785091" y="2127064"/>
            <a:ext cx="1025236" cy="15966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948873" y="2022764"/>
            <a:ext cx="1080654" cy="17009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2125" y="4988299"/>
            <a:ext cx="2297394" cy="369332"/>
          </a:xfrm>
          <a:prstGeom prst="rect">
            <a:avLst/>
          </a:prstGeom>
          <a:solidFill>
            <a:schemeClr val="bg1">
              <a:lumMod val="85000"/>
            </a:schemeClr>
          </a:solidFill>
        </p:spPr>
        <p:txBody>
          <a:bodyPr wrap="square" rtlCol="0">
            <a:spAutoFit/>
          </a:bodyPr>
          <a:lstStyle/>
          <a:p>
            <a:r>
              <a:rPr lang="en-US" dirty="0"/>
              <a:t>44 individual modules</a:t>
            </a:r>
          </a:p>
        </p:txBody>
      </p:sp>
      <p:sp>
        <p:nvSpPr>
          <p:cNvPr id="19" name="TextBox 18"/>
          <p:cNvSpPr txBox="1"/>
          <p:nvPr/>
        </p:nvSpPr>
        <p:spPr>
          <a:xfrm>
            <a:off x="1741054" y="6107668"/>
            <a:ext cx="1496291" cy="369332"/>
          </a:xfrm>
          <a:prstGeom prst="rect">
            <a:avLst/>
          </a:prstGeom>
          <a:noFill/>
        </p:spPr>
        <p:txBody>
          <a:bodyPr wrap="square" rtlCol="0">
            <a:spAutoFit/>
          </a:bodyPr>
          <a:lstStyle/>
          <a:p>
            <a:r>
              <a:rPr lang="en-US" dirty="0"/>
              <a:t>Beam hole</a:t>
            </a:r>
            <a:endParaRPr lang="ru-RU" dirty="0"/>
          </a:p>
        </p:txBody>
      </p:sp>
      <p:cxnSp>
        <p:nvCxnSpPr>
          <p:cNvPr id="20" name="Прямая со стрелкой 19"/>
          <p:cNvCxnSpPr/>
          <p:nvPr/>
        </p:nvCxnSpPr>
        <p:spPr>
          <a:xfrm flipV="1">
            <a:off x="2820382" y="5223832"/>
            <a:ext cx="1289799" cy="971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Номер слайда 5">
            <a:extLst>
              <a:ext uri="{FF2B5EF4-FFF2-40B4-BE49-F238E27FC236}">
                <a16:creationId xmlns:a16="http://schemas.microsoft.com/office/drawing/2014/main" id="{12FAAB1B-BDBA-40A9-8D39-78D72C7B3BA4}"/>
              </a:ext>
            </a:extLst>
          </p:cNvPr>
          <p:cNvSpPr>
            <a:spLocks noGrp="1"/>
          </p:cNvSpPr>
          <p:nvPr>
            <p:ph type="sldNum" sz="quarter" idx="12"/>
          </p:nvPr>
        </p:nvSpPr>
        <p:spPr>
          <a:xfrm>
            <a:off x="8599714" y="6356350"/>
            <a:ext cx="2764972" cy="365125"/>
          </a:xfrm>
        </p:spPr>
        <p:txBody>
          <a:bodyPr/>
          <a:lstStyle/>
          <a:p>
            <a:fld id="{36088E6A-BB87-46D0-95C6-5783A7FA9DF2}" type="slidenum">
              <a:rPr lang="en-GB" smtClean="0"/>
              <a:t>3</a:t>
            </a:fld>
            <a:endParaRPr lang="en-GB"/>
          </a:p>
        </p:txBody>
      </p:sp>
    </p:spTree>
    <p:extLst>
      <p:ext uri="{BB962C8B-B14F-4D97-AF65-F5344CB8AC3E}">
        <p14:creationId xmlns:p14="http://schemas.microsoft.com/office/powerpoint/2010/main" val="1149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stretch>
            <a:fillRect/>
          </a:stretch>
        </p:blipFill>
        <p:spPr>
          <a:xfrm>
            <a:off x="4873620" y="1316806"/>
            <a:ext cx="3740997" cy="2209075"/>
          </a:xfrm>
          <a:prstGeom prst="rect">
            <a:avLst/>
          </a:prstGeom>
        </p:spPr>
      </p:pic>
      <p:pic>
        <p:nvPicPr>
          <p:cNvPr id="4" name="Рисунок 3"/>
          <p:cNvPicPr>
            <a:picLocks noChangeAspect="1"/>
          </p:cNvPicPr>
          <p:nvPr/>
        </p:nvPicPr>
        <p:blipFill rotWithShape="1">
          <a:blip r:embed="rId4"/>
          <a:srcRect t="1" b="-2694"/>
          <a:stretch/>
        </p:blipFill>
        <p:spPr>
          <a:xfrm>
            <a:off x="280987" y="1434654"/>
            <a:ext cx="3693693" cy="2259896"/>
          </a:xfrm>
          <a:prstGeom prst="rect">
            <a:avLst/>
          </a:prstGeom>
        </p:spPr>
      </p:pic>
      <p:sp>
        <p:nvSpPr>
          <p:cNvPr id="2" name="Заголовок 1"/>
          <p:cNvSpPr>
            <a:spLocks noGrp="1"/>
          </p:cNvSpPr>
          <p:nvPr>
            <p:ph type="title"/>
          </p:nvPr>
        </p:nvSpPr>
        <p:spPr>
          <a:xfrm>
            <a:off x="0" y="0"/>
            <a:ext cx="12192000" cy="1165411"/>
          </a:xfrm>
        </p:spPr>
        <p:txBody>
          <a:bodyPr>
            <a:normAutofit/>
          </a:bodyPr>
          <a:lstStyle/>
          <a:p>
            <a:pPr algn="ctr"/>
            <a:r>
              <a:rPr lang="en-US" sz="3600" b="1" dirty="0"/>
              <a:t>2D-linear fit method </a:t>
            </a:r>
            <a:br>
              <a:rPr lang="en-US" sz="3600" b="1" dirty="0"/>
            </a:br>
            <a:r>
              <a:rPr lang="en-US" sz="2800" dirty="0"/>
              <a:t>(linear approach)</a:t>
            </a:r>
            <a:endParaRPr lang="ru-RU" sz="2800" dirty="0"/>
          </a:p>
        </p:txBody>
      </p:sp>
      <p:sp>
        <p:nvSpPr>
          <p:cNvPr id="11" name="TextBox 10"/>
          <p:cNvSpPr txBox="1"/>
          <p:nvPr/>
        </p:nvSpPr>
        <p:spPr>
          <a:xfrm>
            <a:off x="1502379" y="1434654"/>
            <a:ext cx="132369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a:t>Single event</a:t>
            </a:r>
            <a:endParaRPr lang="ru-RU" dirty="0"/>
          </a:p>
        </p:txBody>
      </p:sp>
      <p:sp>
        <p:nvSpPr>
          <p:cNvPr id="12" name="TextBox 11"/>
          <p:cNvSpPr txBox="1"/>
          <p:nvPr/>
        </p:nvSpPr>
        <p:spPr>
          <a:xfrm>
            <a:off x="5944469" y="1307558"/>
            <a:ext cx="1309910"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a:t>Fitted event</a:t>
            </a:r>
            <a:endParaRPr lang="ru-RU" dirty="0"/>
          </a:p>
        </p:txBody>
      </p:sp>
      <p:sp>
        <p:nvSpPr>
          <p:cNvPr id="14" name="Стрелка вправо 13"/>
          <p:cNvSpPr/>
          <p:nvPr/>
        </p:nvSpPr>
        <p:spPr>
          <a:xfrm>
            <a:off x="4085519" y="2321355"/>
            <a:ext cx="531560" cy="299171"/>
          </a:xfrm>
          <a:prstGeom prst="rightArrow">
            <a:avLst/>
          </a:prstGeom>
          <a:solidFill>
            <a:srgbClr val="5B9BD5">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80987" y="3687901"/>
            <a:ext cx="11271679" cy="3170099"/>
          </a:xfrm>
          <a:prstGeom prst="rect">
            <a:avLst/>
          </a:prstGeom>
        </p:spPr>
        <p:txBody>
          <a:bodyPr wrap="square">
            <a:spAutoFit/>
          </a:bodyPr>
          <a:lstStyle/>
          <a:p>
            <a:pPr marL="342900" indent="-342900">
              <a:buFont typeface="Arial" panose="020B0604020202020204" pitchFamily="34" charset="0"/>
              <a:buChar char="•"/>
            </a:pPr>
            <a:r>
              <a:rPr lang="en-US" sz="2000" dirty="0"/>
              <a:t>In this method the spatial energy distribution in FHCal modules is used.</a:t>
            </a:r>
          </a:p>
          <a:p>
            <a:endParaRPr lang="en-US" sz="2000" dirty="0"/>
          </a:p>
          <a:p>
            <a:pPr marL="342900" indent="-342900">
              <a:buFont typeface="Arial" panose="020B0604020202020204" pitchFamily="34" charset="0"/>
              <a:buChar char="•"/>
            </a:pPr>
            <a:r>
              <a:rPr lang="en-US" sz="2000" dirty="0"/>
              <a:t>The energy in the histogram is uniformly distributed in FHCal modules according to the polar angle</a:t>
            </a:r>
            <a:r>
              <a:rPr lang="ru-RU" sz="2000" dirty="0"/>
              <a:t>.</a:t>
            </a:r>
          </a:p>
          <a:p>
            <a:pPr marL="342900" indent="-342900">
              <a:buFont typeface="Arial" panose="020B0604020202020204" pitchFamily="34" charset="0"/>
              <a:buChar char="•"/>
            </a:pPr>
            <a:endParaRPr lang="ru-RU" sz="2000" u="sng" dirty="0"/>
          </a:p>
          <a:p>
            <a:pPr marL="342900" indent="-342900">
              <a:buFont typeface="Arial" panose="020B0604020202020204" pitchFamily="34" charset="0"/>
              <a:buChar char="•"/>
            </a:pPr>
            <a:r>
              <a:rPr lang="en-US" sz="2000" dirty="0"/>
              <a:t>The histogram is fitted by a symmetrical cone (linear approximation).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Weight of each bin is proportional of the energy deposited in corresponding FHCal module.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fit provides the new observables:  radius, height of the cone. Volume of cone corresponds to the reconstructed energy (E</a:t>
            </a:r>
            <a:r>
              <a:rPr lang="en-US" sz="2400" baseline="-25000" dirty="0"/>
              <a:t>rec</a:t>
            </a:r>
            <a:r>
              <a:rPr lang="en-US" sz="2000" dirty="0"/>
              <a:t>).</a:t>
            </a:r>
            <a:endParaRPr lang="ru-RU" sz="2000" dirty="0"/>
          </a:p>
        </p:txBody>
      </p:sp>
      <p:sp>
        <p:nvSpPr>
          <p:cNvPr id="3" name="TextBox 2"/>
          <p:cNvSpPr txBox="1"/>
          <p:nvPr/>
        </p:nvSpPr>
        <p:spPr>
          <a:xfrm rot="16200000">
            <a:off x="-211702" y="1810403"/>
            <a:ext cx="821059" cy="338554"/>
          </a:xfrm>
          <a:prstGeom prst="rect">
            <a:avLst/>
          </a:prstGeom>
          <a:noFill/>
        </p:spPr>
        <p:txBody>
          <a:bodyPr wrap="none" rtlCol="0">
            <a:spAutoFit/>
          </a:bodyPr>
          <a:lstStyle/>
          <a:p>
            <a:r>
              <a:rPr lang="en-US" sz="1600" dirty="0"/>
              <a:t>E [GeV]</a:t>
            </a:r>
            <a:endParaRPr lang="ru-RU" sz="1600" dirty="0"/>
          </a:p>
        </p:txBody>
      </p:sp>
      <p:sp>
        <p:nvSpPr>
          <p:cNvPr id="5" name="TextBox 4"/>
          <p:cNvSpPr txBox="1"/>
          <p:nvPr/>
        </p:nvSpPr>
        <p:spPr>
          <a:xfrm rot="16200000">
            <a:off x="4350679" y="1786358"/>
            <a:ext cx="869149" cy="338554"/>
          </a:xfrm>
          <a:prstGeom prst="rect">
            <a:avLst/>
          </a:prstGeom>
          <a:noFill/>
        </p:spPr>
        <p:txBody>
          <a:bodyPr wrap="none" rtlCol="0">
            <a:spAutoFit/>
          </a:bodyPr>
          <a:lstStyle/>
          <a:p>
            <a:r>
              <a:rPr lang="en-US" sz="1600" dirty="0"/>
              <a:t>E [MeV]</a:t>
            </a:r>
            <a:endParaRPr lang="ru-RU" sz="1600" dirty="0"/>
          </a:p>
        </p:txBody>
      </p:sp>
      <p:sp>
        <p:nvSpPr>
          <p:cNvPr id="9" name="TextBox 8"/>
          <p:cNvSpPr txBox="1"/>
          <p:nvPr/>
        </p:nvSpPr>
        <p:spPr>
          <a:xfrm>
            <a:off x="280987" y="1029465"/>
            <a:ext cx="3867360" cy="369332"/>
          </a:xfrm>
          <a:prstGeom prst="rect">
            <a:avLst/>
          </a:prstGeom>
          <a:noFill/>
        </p:spPr>
        <p:txBody>
          <a:bodyPr wrap="square" rtlCol="0">
            <a:spAutoFit/>
          </a:bodyPr>
          <a:lstStyle/>
          <a:p>
            <a:r>
              <a:rPr lang="en-US" dirty="0"/>
              <a:t>Energy distribution in FHCal modules</a:t>
            </a:r>
            <a:endParaRPr lang="ru-RU" dirty="0"/>
          </a:p>
        </p:txBody>
      </p:sp>
      <p:pic>
        <p:nvPicPr>
          <p:cNvPr id="6" name="Рисунок 5"/>
          <p:cNvPicPr>
            <a:picLocks noChangeAspect="1"/>
          </p:cNvPicPr>
          <p:nvPr/>
        </p:nvPicPr>
        <p:blipFill>
          <a:blip r:embed="rId5"/>
          <a:stretch>
            <a:fillRect/>
          </a:stretch>
        </p:blipFill>
        <p:spPr>
          <a:xfrm>
            <a:off x="8706973" y="1958748"/>
            <a:ext cx="3376150" cy="2181156"/>
          </a:xfrm>
          <a:prstGeom prst="rect">
            <a:avLst/>
          </a:prstGeom>
        </p:spPr>
      </p:pic>
      <p:sp>
        <p:nvSpPr>
          <p:cNvPr id="7" name="Номер слайда 6">
            <a:extLst>
              <a:ext uri="{FF2B5EF4-FFF2-40B4-BE49-F238E27FC236}">
                <a16:creationId xmlns:a16="http://schemas.microsoft.com/office/drawing/2014/main" id="{B998F124-0838-4798-9662-706C6EE15E88}"/>
              </a:ext>
            </a:extLst>
          </p:cNvPr>
          <p:cNvSpPr>
            <a:spLocks noGrp="1"/>
          </p:cNvSpPr>
          <p:nvPr>
            <p:ph type="sldNum" sz="quarter" idx="12"/>
          </p:nvPr>
        </p:nvSpPr>
        <p:spPr/>
        <p:txBody>
          <a:bodyPr/>
          <a:lstStyle/>
          <a:p>
            <a:fld id="{36088E6A-BB87-46D0-95C6-5783A7FA9DF2}" type="slidenum">
              <a:rPr lang="en-GB" smtClean="0"/>
              <a:t>4</a:t>
            </a:fld>
            <a:endParaRPr lang="en-GB"/>
          </a:p>
        </p:txBody>
      </p:sp>
    </p:spTree>
    <p:extLst>
      <p:ext uri="{BB962C8B-B14F-4D97-AF65-F5344CB8AC3E}">
        <p14:creationId xmlns:p14="http://schemas.microsoft.com/office/powerpoint/2010/main" val="44195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 y="0"/>
            <a:ext cx="12192001" cy="558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Correlation between obtained fit parameters. LAQGSM</a:t>
            </a:r>
            <a:endParaRPr lang="ru-RU" sz="3200" b="1" dirty="0"/>
          </a:p>
        </p:txBody>
      </p:sp>
      <p:pic>
        <p:nvPicPr>
          <p:cNvPr id="12" name="Рисунок 11"/>
          <p:cNvPicPr>
            <a:picLocks noChangeAspect="1"/>
          </p:cNvPicPr>
          <p:nvPr/>
        </p:nvPicPr>
        <p:blipFill>
          <a:blip r:embed="rId3"/>
          <a:stretch>
            <a:fillRect/>
          </a:stretch>
        </p:blipFill>
        <p:spPr>
          <a:xfrm>
            <a:off x="8232685" y="839192"/>
            <a:ext cx="3856023" cy="2584545"/>
          </a:xfrm>
          <a:prstGeom prst="rect">
            <a:avLst/>
          </a:prstGeom>
        </p:spPr>
      </p:pic>
      <p:pic>
        <p:nvPicPr>
          <p:cNvPr id="13" name="Рисунок 12"/>
          <p:cNvPicPr>
            <a:picLocks noChangeAspect="1"/>
          </p:cNvPicPr>
          <p:nvPr/>
        </p:nvPicPr>
        <p:blipFill rotWithShape="1">
          <a:blip r:embed="rId4"/>
          <a:srcRect t="7417" r="8934" b="10084"/>
          <a:stretch/>
        </p:blipFill>
        <p:spPr>
          <a:xfrm>
            <a:off x="4275664" y="799127"/>
            <a:ext cx="3846334" cy="2461371"/>
          </a:xfrm>
          <a:prstGeom prst="rect">
            <a:avLst/>
          </a:prstGeom>
        </p:spPr>
      </p:pic>
      <p:sp>
        <p:nvSpPr>
          <p:cNvPr id="2" name="TextBox 1"/>
          <p:cNvSpPr txBox="1"/>
          <p:nvPr/>
        </p:nvSpPr>
        <p:spPr>
          <a:xfrm>
            <a:off x="4748442" y="905159"/>
            <a:ext cx="3300979"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t>Experimental energy deposition vs reconstructed </a:t>
            </a:r>
            <a:r>
              <a:rPr lang="en-US" sz="1400" dirty="0">
                <a:solidFill>
                  <a:schemeClr val="bg1"/>
                </a:solidFill>
              </a:rPr>
              <a:t>energy from the fitted event </a:t>
            </a:r>
            <a:endParaRPr lang="ru-RU" sz="1400" dirty="0"/>
          </a:p>
        </p:txBody>
      </p:sp>
      <p:sp>
        <p:nvSpPr>
          <p:cNvPr id="3" name="TextBox 2"/>
          <p:cNvSpPr txBox="1"/>
          <p:nvPr/>
        </p:nvSpPr>
        <p:spPr>
          <a:xfrm>
            <a:off x="9880213" y="905159"/>
            <a:ext cx="201622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t>Maximum energy in  central bin vs</a:t>
            </a:r>
            <a:r>
              <a:rPr lang="ru-RU" sz="1400" dirty="0"/>
              <a:t> </a:t>
            </a:r>
            <a:r>
              <a:rPr lang="en-US" sz="1400" dirty="0"/>
              <a:t>radius </a:t>
            </a:r>
            <a:endParaRPr lang="ru-RU" sz="1400" dirty="0"/>
          </a:p>
        </p:txBody>
      </p:sp>
      <p:pic>
        <p:nvPicPr>
          <p:cNvPr id="38" name="Рисунок 37">
            <a:extLst>
              <a:ext uri="{FF2B5EF4-FFF2-40B4-BE49-F238E27FC236}">
                <a16:creationId xmlns:a16="http://schemas.microsoft.com/office/drawing/2014/main" id="{E96DE714-E723-4162-980F-F6346DDA9329}"/>
              </a:ext>
            </a:extLst>
          </p:cNvPr>
          <p:cNvPicPr>
            <a:picLocks noChangeAspect="1"/>
          </p:cNvPicPr>
          <p:nvPr/>
        </p:nvPicPr>
        <p:blipFill>
          <a:blip r:embed="rId5"/>
          <a:stretch>
            <a:fillRect/>
          </a:stretch>
        </p:blipFill>
        <p:spPr>
          <a:xfrm>
            <a:off x="8327828" y="3802591"/>
            <a:ext cx="3665736" cy="2491112"/>
          </a:xfrm>
          <a:prstGeom prst="rect">
            <a:avLst/>
          </a:prstGeom>
        </p:spPr>
      </p:pic>
      <p:sp>
        <p:nvSpPr>
          <p:cNvPr id="39" name="TextBox 38">
            <a:extLst>
              <a:ext uri="{FF2B5EF4-FFF2-40B4-BE49-F238E27FC236}">
                <a16:creationId xmlns:a16="http://schemas.microsoft.com/office/drawing/2014/main" id="{D2B670E3-390C-49E5-A9F0-787A3B563981}"/>
              </a:ext>
            </a:extLst>
          </p:cNvPr>
          <p:cNvSpPr txBox="1"/>
          <p:nvPr/>
        </p:nvSpPr>
        <p:spPr>
          <a:xfrm>
            <a:off x="7021615" y="3222496"/>
            <a:ext cx="1048685" cy="307777"/>
          </a:xfrm>
          <a:prstGeom prst="rect">
            <a:avLst/>
          </a:prstGeom>
          <a:noFill/>
        </p:spPr>
        <p:txBody>
          <a:bodyPr wrap="none" rtlCol="0">
            <a:spAutoFit/>
          </a:bodyPr>
          <a:lstStyle/>
          <a:p>
            <a:r>
              <a:rPr lang="en-US" sz="1400" dirty="0">
                <a:latin typeface="FreeSans" panose="020B0504020202020204" pitchFamily="34" charset="2"/>
                <a:ea typeface="FreeSans" panose="020B0504020202020204" pitchFamily="34" charset="2"/>
                <a:cs typeface="FreeSans" panose="020B0504020202020204" pitchFamily="34" charset="2"/>
              </a:rPr>
              <a:t>E</a:t>
            </a:r>
            <a:r>
              <a:rPr lang="en-US" sz="2000" baseline="-25000" dirty="0">
                <a:latin typeface="FreeSans" panose="020B0504020202020204" pitchFamily="34" charset="2"/>
                <a:ea typeface="FreeSans" panose="020B0504020202020204" pitchFamily="34" charset="2"/>
                <a:cs typeface="FreeSans" panose="020B0504020202020204" pitchFamily="34" charset="2"/>
              </a:rPr>
              <a:t>rec</a:t>
            </a:r>
            <a:r>
              <a:rPr lang="en-US" sz="1400" dirty="0">
                <a:latin typeface="FreeSans" panose="020B0504020202020204" pitchFamily="34" charset="2"/>
                <a:ea typeface="FreeSans" panose="020B0504020202020204" pitchFamily="34" charset="2"/>
                <a:cs typeface="FreeSans" panose="020B0504020202020204" pitchFamily="34" charset="2"/>
              </a:rPr>
              <a:t> [GeV]</a:t>
            </a:r>
            <a:endParaRPr lang="ru-RU" sz="1400" dirty="0">
              <a:latin typeface="FreeSans" panose="020B0504020202020204" pitchFamily="34" charset="2"/>
              <a:ea typeface="FreeSans" panose="020B0504020202020204" pitchFamily="34" charset="2"/>
              <a:cs typeface="FreeSans" panose="020B0504020202020204" pitchFamily="34" charset="2"/>
            </a:endParaRPr>
          </a:p>
        </p:txBody>
      </p:sp>
      <p:sp>
        <p:nvSpPr>
          <p:cNvPr id="41" name="TextBox 40">
            <a:extLst>
              <a:ext uri="{FF2B5EF4-FFF2-40B4-BE49-F238E27FC236}">
                <a16:creationId xmlns:a16="http://schemas.microsoft.com/office/drawing/2014/main" id="{CCD2EF88-8D44-461D-AE62-5249454DFDC3}"/>
              </a:ext>
            </a:extLst>
          </p:cNvPr>
          <p:cNvSpPr txBox="1"/>
          <p:nvPr/>
        </p:nvSpPr>
        <p:spPr>
          <a:xfrm>
            <a:off x="6205876" y="4592950"/>
            <a:ext cx="2342641" cy="923330"/>
          </a:xfrm>
          <a:prstGeom prst="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a:t>This correlation can be used for the centrality determination</a:t>
            </a:r>
            <a:endParaRPr lang="ru-RU" dirty="0"/>
          </a:p>
        </p:txBody>
      </p:sp>
      <p:sp>
        <p:nvSpPr>
          <p:cNvPr id="21" name="TextBox 20">
            <a:extLst>
              <a:ext uri="{FF2B5EF4-FFF2-40B4-BE49-F238E27FC236}">
                <a16:creationId xmlns:a16="http://schemas.microsoft.com/office/drawing/2014/main" id="{141F6F4F-8222-4EC3-B6DC-F0E3AC401B10}"/>
              </a:ext>
            </a:extLst>
          </p:cNvPr>
          <p:cNvSpPr txBox="1"/>
          <p:nvPr/>
        </p:nvSpPr>
        <p:spPr>
          <a:xfrm>
            <a:off x="55421" y="4246050"/>
            <a:ext cx="5969398" cy="1477328"/>
          </a:xfrm>
          <a:prstGeom prst="rect">
            <a:avLst/>
          </a:prstGeom>
          <a:solidFill>
            <a:schemeClr val="tx2">
              <a:lumMod val="20000"/>
              <a:lumOff val="80000"/>
            </a:schemeClr>
          </a:solidFill>
        </p:spPr>
        <p:txBody>
          <a:bodyPr wrap="square" rtlCol="0">
            <a:spAutoFit/>
          </a:bodyPr>
          <a:lstStyle/>
          <a:p>
            <a:r>
              <a:rPr lang="en-US" b="1" dirty="0">
                <a:ea typeface="FreeSans" panose="020B0504020202020204" pitchFamily="34" charset="2"/>
                <a:cs typeface="FreeSans" panose="020B0504020202020204" pitchFamily="34" charset="2"/>
              </a:rPr>
              <a:t>	After linear fit we have:</a:t>
            </a:r>
          </a:p>
          <a:p>
            <a:pPr marL="285750" indent="-285750">
              <a:buFont typeface="Arial" panose="020B0604020202020204" pitchFamily="34" charset="0"/>
              <a:buChar char="•"/>
            </a:pPr>
            <a:r>
              <a:rPr lang="en-US" b="1" i="1" dirty="0">
                <a:ea typeface="FreeSans" panose="020B0504020202020204" pitchFamily="34" charset="2"/>
                <a:cs typeface="FreeSans" panose="020B0504020202020204" pitchFamily="34" charset="2"/>
              </a:rPr>
              <a:t>E</a:t>
            </a:r>
            <a:r>
              <a:rPr lang="en-US" sz="2000" b="1" i="1" baseline="-25000" dirty="0">
                <a:ea typeface="FreeSans" panose="020B0504020202020204" pitchFamily="34" charset="2"/>
                <a:cs typeface="FreeSans" panose="020B0504020202020204" pitchFamily="34" charset="2"/>
              </a:rPr>
              <a:t>rec</a:t>
            </a:r>
            <a:r>
              <a:rPr lang="en-US" b="1" dirty="0">
                <a:ea typeface="FreeSans" panose="020B0504020202020204" pitchFamily="34" charset="2"/>
                <a:cs typeface="FreeSans" panose="020B0504020202020204" pitchFamily="34" charset="2"/>
              </a:rPr>
              <a:t> is reconstructed energy  (volume of cone);</a:t>
            </a:r>
          </a:p>
          <a:p>
            <a:pPr marL="285750" indent="-285750">
              <a:buFont typeface="Arial" panose="020B0604020202020204" pitchFamily="34" charset="0"/>
              <a:buChar char="•"/>
            </a:pPr>
            <a:r>
              <a:rPr lang="en-US" b="1" i="1" dirty="0">
                <a:ea typeface="FreeSans" panose="020B0504020202020204" pitchFamily="34" charset="2"/>
                <a:cs typeface="FreeSans" panose="020B0504020202020204" pitchFamily="34" charset="2"/>
              </a:rPr>
              <a:t>E</a:t>
            </a:r>
            <a:r>
              <a:rPr lang="en-US" sz="2000" b="1" i="1" baseline="-25000" dirty="0">
                <a:ea typeface="FreeSans" panose="020B0504020202020204" pitchFamily="34" charset="2"/>
                <a:cs typeface="FreeSans" panose="020B0504020202020204" pitchFamily="34" charset="2"/>
              </a:rPr>
              <a:t>max</a:t>
            </a:r>
            <a:r>
              <a:rPr lang="en-US" b="1" dirty="0">
                <a:ea typeface="FreeSans" panose="020B0504020202020204" pitchFamily="34" charset="2"/>
                <a:cs typeface="FreeSans" panose="020B0504020202020204" pitchFamily="34" charset="2"/>
              </a:rPr>
              <a:t> – maximum energy in central bin (in FHCal hole);</a:t>
            </a:r>
          </a:p>
          <a:p>
            <a:pPr marL="285750" indent="-285750">
              <a:buFont typeface="Arial" panose="020B0604020202020204" pitchFamily="34" charset="0"/>
              <a:buChar char="•"/>
            </a:pPr>
            <a:r>
              <a:rPr lang="en-US" b="1" i="1" dirty="0">
                <a:ea typeface="FreeSans" panose="020B0504020202020204" pitchFamily="34" charset="2"/>
                <a:cs typeface="FreeSans" panose="020B0504020202020204" pitchFamily="34" charset="2"/>
              </a:rPr>
              <a:t>Radius</a:t>
            </a:r>
            <a:r>
              <a:rPr lang="en-US" b="1" dirty="0">
                <a:ea typeface="FreeSans" panose="020B0504020202020204" pitchFamily="34" charset="2"/>
                <a:cs typeface="FreeSans" panose="020B0504020202020204" pitchFamily="34" charset="2"/>
              </a:rPr>
              <a:t> of spectator spot at FHCal is defined by the scattering spot of spectators.</a:t>
            </a:r>
            <a:endParaRPr lang="ru-RU" b="1" dirty="0">
              <a:ea typeface="FreeSans" panose="020B0504020202020204" pitchFamily="34" charset="2"/>
              <a:cs typeface="FreeSans" panose="020B0504020202020204" pitchFamily="34" charset="2"/>
            </a:endParaRPr>
          </a:p>
        </p:txBody>
      </p:sp>
      <p:sp>
        <p:nvSpPr>
          <p:cNvPr id="22" name="TextBox 21"/>
          <p:cNvSpPr txBox="1"/>
          <p:nvPr/>
        </p:nvSpPr>
        <p:spPr>
          <a:xfrm>
            <a:off x="8828347" y="3590916"/>
            <a:ext cx="297572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t>Experimental energy deposition vs maximum energy in central bin</a:t>
            </a:r>
            <a:endParaRPr lang="ru-RU" sz="1400" dirty="0"/>
          </a:p>
        </p:txBody>
      </p:sp>
      <p:sp>
        <p:nvSpPr>
          <p:cNvPr id="23" name="TextBox 22">
            <a:extLst>
              <a:ext uri="{FF2B5EF4-FFF2-40B4-BE49-F238E27FC236}">
                <a16:creationId xmlns:a16="http://schemas.microsoft.com/office/drawing/2014/main" id="{68AFA71D-9190-4DD9-8257-B854A8C6E98E}"/>
              </a:ext>
            </a:extLst>
          </p:cNvPr>
          <p:cNvSpPr txBox="1"/>
          <p:nvPr/>
        </p:nvSpPr>
        <p:spPr>
          <a:xfrm rot="19883024">
            <a:off x="5648386" y="1597905"/>
            <a:ext cx="1944216" cy="307777"/>
          </a:xfrm>
          <a:prstGeom prst="rect">
            <a:avLst/>
          </a:prstGeom>
          <a:noFill/>
        </p:spPr>
        <p:txBody>
          <a:bodyPr wrap="square" rtlCol="0">
            <a:spAutoFit/>
          </a:bodyPr>
          <a:lstStyle/>
          <a:p>
            <a:r>
              <a:rPr lang="en-US" sz="1400" dirty="0">
                <a:solidFill>
                  <a:schemeClr val="tx1">
                    <a:lumMod val="50000"/>
                    <a:lumOff val="50000"/>
                  </a:schemeClr>
                </a:solidFill>
              </a:rPr>
              <a:t>central events</a:t>
            </a:r>
            <a:endParaRPr lang="ru-RU" sz="1400" dirty="0">
              <a:solidFill>
                <a:schemeClr val="tx1">
                  <a:lumMod val="50000"/>
                  <a:lumOff val="50000"/>
                </a:schemeClr>
              </a:solidFill>
            </a:endParaRPr>
          </a:p>
        </p:txBody>
      </p:sp>
      <p:sp>
        <p:nvSpPr>
          <p:cNvPr id="25" name="TextBox 24">
            <a:extLst>
              <a:ext uri="{FF2B5EF4-FFF2-40B4-BE49-F238E27FC236}">
                <a16:creationId xmlns:a16="http://schemas.microsoft.com/office/drawing/2014/main" id="{68AFA71D-9190-4DD9-8257-B854A8C6E98E}"/>
              </a:ext>
            </a:extLst>
          </p:cNvPr>
          <p:cNvSpPr txBox="1"/>
          <p:nvPr/>
        </p:nvSpPr>
        <p:spPr>
          <a:xfrm rot="19883024">
            <a:off x="8908105" y="4299311"/>
            <a:ext cx="1944216" cy="307777"/>
          </a:xfrm>
          <a:prstGeom prst="rect">
            <a:avLst/>
          </a:prstGeom>
          <a:noFill/>
        </p:spPr>
        <p:txBody>
          <a:bodyPr wrap="square" rtlCol="0">
            <a:spAutoFit/>
          </a:bodyPr>
          <a:lstStyle/>
          <a:p>
            <a:r>
              <a:rPr lang="en-US" sz="1400" dirty="0">
                <a:solidFill>
                  <a:schemeClr val="tx1">
                    <a:lumMod val="50000"/>
                    <a:lumOff val="50000"/>
                  </a:schemeClr>
                </a:solidFill>
              </a:rPr>
              <a:t>central events</a:t>
            </a:r>
            <a:endParaRPr lang="ru-RU" sz="1400" dirty="0">
              <a:solidFill>
                <a:schemeClr val="tx1">
                  <a:lumMod val="50000"/>
                  <a:lumOff val="50000"/>
                </a:schemeClr>
              </a:solidFill>
            </a:endParaRPr>
          </a:p>
        </p:txBody>
      </p:sp>
      <p:sp>
        <p:nvSpPr>
          <p:cNvPr id="26" name="TextBox 25">
            <a:extLst>
              <a:ext uri="{FF2B5EF4-FFF2-40B4-BE49-F238E27FC236}">
                <a16:creationId xmlns:a16="http://schemas.microsoft.com/office/drawing/2014/main" id="{271F6AFF-4F87-447D-8239-FED9E87FABDC}"/>
              </a:ext>
            </a:extLst>
          </p:cNvPr>
          <p:cNvSpPr txBox="1"/>
          <p:nvPr/>
        </p:nvSpPr>
        <p:spPr>
          <a:xfrm rot="19912137">
            <a:off x="5597331" y="2206440"/>
            <a:ext cx="2090293" cy="307777"/>
          </a:xfrm>
          <a:prstGeom prst="rect">
            <a:avLst/>
          </a:prstGeom>
          <a:noFill/>
        </p:spPr>
        <p:txBody>
          <a:bodyPr wrap="square" rtlCol="0">
            <a:spAutoFit/>
          </a:bodyPr>
          <a:lstStyle/>
          <a:p>
            <a:r>
              <a:rPr lang="en-US" sz="1400" dirty="0">
                <a:solidFill>
                  <a:schemeClr val="tx1">
                    <a:lumMod val="50000"/>
                    <a:lumOff val="50000"/>
                  </a:schemeClr>
                </a:solidFill>
              </a:rPr>
              <a:t>peripheral events</a:t>
            </a:r>
            <a:endParaRPr lang="ru-RU" sz="1400" dirty="0">
              <a:solidFill>
                <a:schemeClr val="tx1">
                  <a:lumMod val="50000"/>
                  <a:lumOff val="50000"/>
                </a:schemeClr>
              </a:solidFill>
            </a:endParaRPr>
          </a:p>
        </p:txBody>
      </p:sp>
      <p:sp>
        <p:nvSpPr>
          <p:cNvPr id="27" name="TextBox 26">
            <a:extLst>
              <a:ext uri="{FF2B5EF4-FFF2-40B4-BE49-F238E27FC236}">
                <a16:creationId xmlns:a16="http://schemas.microsoft.com/office/drawing/2014/main" id="{271F6AFF-4F87-447D-8239-FED9E87FABDC}"/>
              </a:ext>
            </a:extLst>
          </p:cNvPr>
          <p:cNvSpPr txBox="1"/>
          <p:nvPr/>
        </p:nvSpPr>
        <p:spPr>
          <a:xfrm rot="19717505">
            <a:off x="9415009" y="5029370"/>
            <a:ext cx="2090293" cy="307777"/>
          </a:xfrm>
          <a:prstGeom prst="rect">
            <a:avLst/>
          </a:prstGeom>
          <a:noFill/>
        </p:spPr>
        <p:txBody>
          <a:bodyPr wrap="square" rtlCol="0">
            <a:spAutoFit/>
          </a:bodyPr>
          <a:lstStyle/>
          <a:p>
            <a:r>
              <a:rPr lang="en-US" sz="1400" dirty="0">
                <a:solidFill>
                  <a:schemeClr val="tx1">
                    <a:lumMod val="50000"/>
                    <a:lumOff val="50000"/>
                  </a:schemeClr>
                </a:solidFill>
              </a:rPr>
              <a:t>peripheral events</a:t>
            </a:r>
            <a:endParaRPr lang="ru-RU" sz="1400" dirty="0">
              <a:solidFill>
                <a:schemeClr val="tx1">
                  <a:lumMod val="50000"/>
                  <a:lumOff val="50000"/>
                </a:schemeClr>
              </a:solidFill>
            </a:endParaRPr>
          </a:p>
        </p:txBody>
      </p:sp>
      <p:sp>
        <p:nvSpPr>
          <p:cNvPr id="8" name="TextBox 7"/>
          <p:cNvSpPr txBox="1"/>
          <p:nvPr/>
        </p:nvSpPr>
        <p:spPr>
          <a:xfrm>
            <a:off x="134779" y="728575"/>
            <a:ext cx="3721654" cy="646331"/>
          </a:xfrm>
          <a:prstGeom prst="rect">
            <a:avLst/>
          </a:prstGeom>
          <a:solidFill>
            <a:schemeClr val="bg1">
              <a:lumMod val="95000"/>
            </a:schemeClr>
          </a:solidFill>
        </p:spPr>
        <p:txBody>
          <a:bodyPr wrap="square" rtlCol="0">
            <a:spAutoFit/>
          </a:bodyPr>
          <a:lstStyle/>
          <a:p>
            <a:r>
              <a:rPr lang="en-US" b="1" dirty="0"/>
              <a:t>Initially we have experimental energy deposition </a:t>
            </a:r>
            <a:r>
              <a:rPr lang="en-US" b="1" i="1" dirty="0"/>
              <a:t>E</a:t>
            </a:r>
            <a:r>
              <a:rPr lang="en-US" sz="2400" b="1" i="1" baseline="-25000" dirty="0"/>
              <a:t>dep</a:t>
            </a:r>
            <a:r>
              <a:rPr lang="en-US" b="1" dirty="0"/>
              <a:t> in FHCal.</a:t>
            </a:r>
            <a:endParaRPr lang="ru-RU" b="1" dirty="0"/>
          </a:p>
        </p:txBody>
      </p:sp>
      <p:pic>
        <p:nvPicPr>
          <p:cNvPr id="6" name="Рисунок 5"/>
          <p:cNvPicPr>
            <a:picLocks noChangeAspect="1"/>
          </p:cNvPicPr>
          <p:nvPr/>
        </p:nvPicPr>
        <p:blipFill>
          <a:blip r:embed="rId6"/>
          <a:stretch>
            <a:fillRect/>
          </a:stretch>
        </p:blipFill>
        <p:spPr>
          <a:xfrm>
            <a:off x="134779" y="1543902"/>
            <a:ext cx="3819648" cy="2467677"/>
          </a:xfrm>
          <a:prstGeom prst="rect">
            <a:avLst/>
          </a:prstGeom>
        </p:spPr>
      </p:pic>
      <p:sp>
        <p:nvSpPr>
          <p:cNvPr id="9" name="TextBox 8"/>
          <p:cNvSpPr txBox="1"/>
          <p:nvPr/>
        </p:nvSpPr>
        <p:spPr>
          <a:xfrm>
            <a:off x="2133995" y="6385945"/>
            <a:ext cx="8529872" cy="400110"/>
          </a:xfrm>
          <a:prstGeom prst="rect">
            <a:avLst/>
          </a:prstGeom>
          <a:noFill/>
        </p:spPr>
        <p:txBody>
          <a:bodyPr wrap="square" rtlCol="0">
            <a:spAutoFit/>
          </a:bodyPr>
          <a:lstStyle/>
          <a:p>
            <a:r>
              <a:rPr lang="en-US" sz="2000" i="1" dirty="0"/>
              <a:t>In ideal case all fit parameters may be used for centrality determination. </a:t>
            </a:r>
            <a:endParaRPr lang="ru-RU" sz="2000" i="1" dirty="0"/>
          </a:p>
        </p:txBody>
      </p:sp>
      <p:sp>
        <p:nvSpPr>
          <p:cNvPr id="5" name="Номер слайда 4">
            <a:extLst>
              <a:ext uri="{FF2B5EF4-FFF2-40B4-BE49-F238E27FC236}">
                <a16:creationId xmlns:a16="http://schemas.microsoft.com/office/drawing/2014/main" id="{D2E9E537-34F3-43C9-9783-F9318682FD20}"/>
              </a:ext>
            </a:extLst>
          </p:cNvPr>
          <p:cNvSpPr>
            <a:spLocks noGrp="1"/>
          </p:cNvSpPr>
          <p:nvPr>
            <p:ph type="sldNum" sz="quarter" idx="12"/>
          </p:nvPr>
        </p:nvSpPr>
        <p:spPr/>
        <p:txBody>
          <a:bodyPr/>
          <a:lstStyle/>
          <a:p>
            <a:fld id="{36088E6A-BB87-46D0-95C6-5783A7FA9DF2}" type="slidenum">
              <a:rPr lang="en-GB" smtClean="0"/>
              <a:t>5</a:t>
            </a:fld>
            <a:endParaRPr lang="en-GB"/>
          </a:p>
        </p:txBody>
      </p:sp>
    </p:spTree>
    <p:extLst>
      <p:ext uri="{BB962C8B-B14F-4D97-AF65-F5344CB8AC3E}">
        <p14:creationId xmlns:p14="http://schemas.microsoft.com/office/powerpoint/2010/main" val="92361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Centrality resolution for E</a:t>
            </a:r>
            <a:r>
              <a:rPr lang="en-US" sz="3200" b="1" baseline="-25000" dirty="0"/>
              <a:t>dep</a:t>
            </a:r>
            <a:r>
              <a:rPr lang="en-US" sz="3200" b="1" dirty="0"/>
              <a:t> vs E</a:t>
            </a:r>
            <a:r>
              <a:rPr lang="en-US" sz="3200" b="1" baseline="-25000" dirty="0"/>
              <a:t>max</a:t>
            </a:r>
            <a:endParaRPr lang="ru-RU" sz="3200" b="1" baseline="-25000" dirty="0"/>
          </a:p>
        </p:txBody>
      </p:sp>
      <p:pic>
        <p:nvPicPr>
          <p:cNvPr id="4" name="Рисунок 3"/>
          <p:cNvPicPr>
            <a:picLocks noChangeAspect="1"/>
          </p:cNvPicPr>
          <p:nvPr/>
        </p:nvPicPr>
        <p:blipFill rotWithShape="1">
          <a:blip r:embed="rId3"/>
          <a:srcRect l="4946" b="7115"/>
          <a:stretch/>
        </p:blipFill>
        <p:spPr>
          <a:xfrm>
            <a:off x="660400" y="3392742"/>
            <a:ext cx="3743833" cy="2527387"/>
          </a:xfrm>
          <a:prstGeom prst="rect">
            <a:avLst/>
          </a:prstGeom>
        </p:spPr>
      </p:pic>
      <p:pic>
        <p:nvPicPr>
          <p:cNvPr id="2" name="Рисунок 1">
            <a:extLst>
              <a:ext uri="{FF2B5EF4-FFF2-40B4-BE49-F238E27FC236}">
                <a16:creationId xmlns:a16="http://schemas.microsoft.com/office/drawing/2014/main" id="{E0157F21-92EB-4DCB-A876-3CF26D9B96F3}"/>
              </a:ext>
            </a:extLst>
          </p:cNvPr>
          <p:cNvPicPr>
            <a:picLocks noChangeAspect="1"/>
          </p:cNvPicPr>
          <p:nvPr/>
        </p:nvPicPr>
        <p:blipFill rotWithShape="1">
          <a:blip r:embed="rId4"/>
          <a:srcRect l="4535" b="7174"/>
          <a:stretch/>
        </p:blipFill>
        <p:spPr>
          <a:xfrm>
            <a:off x="482600" y="652454"/>
            <a:ext cx="3921633" cy="2505320"/>
          </a:xfrm>
          <a:prstGeom prst="rect">
            <a:avLst/>
          </a:prstGeom>
        </p:spPr>
      </p:pic>
      <p:sp>
        <p:nvSpPr>
          <p:cNvPr id="10" name="Прямоугольник 9">
            <a:extLst>
              <a:ext uri="{FF2B5EF4-FFF2-40B4-BE49-F238E27FC236}">
                <a16:creationId xmlns:a16="http://schemas.microsoft.com/office/drawing/2014/main" id="{99E60154-23C1-4EED-BA85-AD470A739AFE}"/>
              </a:ext>
            </a:extLst>
          </p:cNvPr>
          <p:cNvSpPr/>
          <p:nvPr/>
        </p:nvSpPr>
        <p:spPr>
          <a:xfrm>
            <a:off x="1059991" y="3594977"/>
            <a:ext cx="129073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a:r>
              <a:rPr lang="en-US" b="1" dirty="0"/>
              <a:t>DCM-SMM </a:t>
            </a:r>
            <a:endParaRPr lang="ru-RU" b="1" dirty="0"/>
          </a:p>
        </p:txBody>
      </p:sp>
      <p:sp>
        <p:nvSpPr>
          <p:cNvPr id="23" name="TextBox 22">
            <a:extLst>
              <a:ext uri="{FF2B5EF4-FFF2-40B4-BE49-F238E27FC236}">
                <a16:creationId xmlns:a16="http://schemas.microsoft.com/office/drawing/2014/main" id="{92A71CA8-A170-4DDF-ACCE-E25F1E0106AE}"/>
              </a:ext>
            </a:extLst>
          </p:cNvPr>
          <p:cNvSpPr txBox="1"/>
          <p:nvPr/>
        </p:nvSpPr>
        <p:spPr>
          <a:xfrm>
            <a:off x="859455" y="838911"/>
            <a:ext cx="103592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b="1" dirty="0"/>
              <a:t>LAQGSM</a:t>
            </a:r>
            <a:endParaRPr lang="ru-RU" b="1" dirty="0"/>
          </a:p>
        </p:txBody>
      </p:sp>
      <p:sp>
        <p:nvSpPr>
          <p:cNvPr id="5" name="TextBox 4"/>
          <p:cNvSpPr txBox="1"/>
          <p:nvPr/>
        </p:nvSpPr>
        <p:spPr>
          <a:xfrm>
            <a:off x="3265803" y="3072591"/>
            <a:ext cx="1023037" cy="307777"/>
          </a:xfrm>
          <a:prstGeom prst="rect">
            <a:avLst/>
          </a:prstGeom>
          <a:noFill/>
        </p:spPr>
        <p:txBody>
          <a:bodyPr wrap="none" rtlCol="0">
            <a:spAutoFit/>
          </a:bodyPr>
          <a:lstStyle/>
          <a:p>
            <a:r>
              <a:rPr lang="en-US" sz="1400" dirty="0">
                <a:latin typeface="FreeSans" panose="020B0504020202020204" pitchFamily="34" charset="2"/>
                <a:ea typeface="FreeSans" panose="020B0504020202020204" pitchFamily="34" charset="2"/>
                <a:cs typeface="FreeSans" panose="020B0504020202020204" pitchFamily="34" charset="2"/>
              </a:rPr>
              <a:t>E</a:t>
            </a:r>
            <a:r>
              <a:rPr lang="en-US" sz="2000" baseline="-25000" dirty="0">
                <a:latin typeface="FreeSans" panose="020B0504020202020204" pitchFamily="34" charset="2"/>
                <a:ea typeface="FreeSans" panose="020B0504020202020204" pitchFamily="34" charset="2"/>
                <a:cs typeface="FreeSans" panose="020B0504020202020204" pitchFamily="34" charset="2"/>
              </a:rPr>
              <a:t>max</a:t>
            </a:r>
            <a:r>
              <a:rPr lang="en-US" sz="1400" dirty="0">
                <a:latin typeface="FreeSans" panose="020B0504020202020204" pitchFamily="34" charset="2"/>
                <a:ea typeface="FreeSans" panose="020B0504020202020204" pitchFamily="34" charset="2"/>
                <a:cs typeface="FreeSans" panose="020B0504020202020204" pitchFamily="34" charset="2"/>
              </a:rPr>
              <a:t> [a.u]</a:t>
            </a:r>
            <a:endParaRPr lang="ru-RU" sz="1400" dirty="0">
              <a:latin typeface="FreeSans" panose="020B0504020202020204" pitchFamily="34" charset="2"/>
              <a:ea typeface="FreeSans" panose="020B0504020202020204" pitchFamily="34" charset="2"/>
              <a:cs typeface="FreeSans" panose="020B0504020202020204" pitchFamily="34" charset="2"/>
            </a:endParaRPr>
          </a:p>
        </p:txBody>
      </p:sp>
      <p:sp>
        <p:nvSpPr>
          <p:cNvPr id="17" name="TextBox 16"/>
          <p:cNvSpPr txBox="1"/>
          <p:nvPr/>
        </p:nvSpPr>
        <p:spPr>
          <a:xfrm>
            <a:off x="3381196" y="5847320"/>
            <a:ext cx="1023037" cy="307777"/>
          </a:xfrm>
          <a:prstGeom prst="rect">
            <a:avLst/>
          </a:prstGeom>
          <a:noFill/>
        </p:spPr>
        <p:txBody>
          <a:bodyPr wrap="none" rtlCol="0">
            <a:spAutoFit/>
          </a:bodyPr>
          <a:lstStyle/>
          <a:p>
            <a:r>
              <a:rPr lang="en-US" sz="1400" dirty="0">
                <a:latin typeface="FreeSans" panose="020B0504020202020204" pitchFamily="34" charset="2"/>
                <a:ea typeface="FreeSans" panose="020B0504020202020204" pitchFamily="34" charset="2"/>
                <a:cs typeface="FreeSans" panose="020B0504020202020204" pitchFamily="34" charset="2"/>
              </a:rPr>
              <a:t>E</a:t>
            </a:r>
            <a:r>
              <a:rPr lang="en-US" sz="2000" baseline="-25000" dirty="0">
                <a:latin typeface="FreeSans" panose="020B0504020202020204" pitchFamily="34" charset="2"/>
                <a:ea typeface="FreeSans" panose="020B0504020202020204" pitchFamily="34" charset="2"/>
                <a:cs typeface="FreeSans" panose="020B0504020202020204" pitchFamily="34" charset="2"/>
              </a:rPr>
              <a:t>max</a:t>
            </a:r>
            <a:r>
              <a:rPr lang="en-US" sz="1400" dirty="0">
                <a:latin typeface="FreeSans" panose="020B0504020202020204" pitchFamily="34" charset="2"/>
                <a:ea typeface="FreeSans" panose="020B0504020202020204" pitchFamily="34" charset="2"/>
                <a:cs typeface="FreeSans" panose="020B0504020202020204" pitchFamily="34" charset="2"/>
              </a:rPr>
              <a:t> [a.u]</a:t>
            </a:r>
            <a:endParaRPr lang="ru-RU" sz="1400" dirty="0">
              <a:latin typeface="FreeSans" panose="020B0504020202020204" pitchFamily="34" charset="2"/>
              <a:ea typeface="FreeSans" panose="020B0504020202020204" pitchFamily="34" charset="2"/>
              <a:cs typeface="FreeSans" panose="020B0504020202020204" pitchFamily="34" charset="2"/>
            </a:endParaRPr>
          </a:p>
        </p:txBody>
      </p:sp>
      <p:sp>
        <p:nvSpPr>
          <p:cNvPr id="18" name="TextBox 17"/>
          <p:cNvSpPr txBox="1"/>
          <p:nvPr/>
        </p:nvSpPr>
        <p:spPr>
          <a:xfrm rot="16200000">
            <a:off x="-36031" y="905566"/>
            <a:ext cx="1000595" cy="307777"/>
          </a:xfrm>
          <a:prstGeom prst="rect">
            <a:avLst/>
          </a:prstGeom>
          <a:noFill/>
        </p:spPr>
        <p:txBody>
          <a:bodyPr wrap="none" rtlCol="0">
            <a:spAutoFit/>
          </a:bodyPr>
          <a:lstStyle/>
          <a:p>
            <a:r>
              <a:rPr lang="en-US" sz="1400" dirty="0">
                <a:latin typeface="FreeSans" panose="020B0504020202020204" pitchFamily="34" charset="2"/>
                <a:ea typeface="FreeSans" panose="020B0504020202020204" pitchFamily="34" charset="2"/>
                <a:cs typeface="FreeSans" panose="020B0504020202020204" pitchFamily="34" charset="2"/>
              </a:rPr>
              <a:t>Edep [a.u]</a:t>
            </a:r>
            <a:endParaRPr lang="ru-RU" sz="1400" dirty="0">
              <a:latin typeface="FreeSans" panose="020B0504020202020204" pitchFamily="34" charset="2"/>
              <a:ea typeface="FreeSans" panose="020B0504020202020204" pitchFamily="34" charset="2"/>
              <a:cs typeface="FreeSans" panose="020B0504020202020204" pitchFamily="34" charset="2"/>
            </a:endParaRPr>
          </a:p>
        </p:txBody>
      </p:sp>
      <p:sp>
        <p:nvSpPr>
          <p:cNvPr id="19" name="TextBox 18"/>
          <p:cNvSpPr txBox="1"/>
          <p:nvPr/>
        </p:nvSpPr>
        <p:spPr>
          <a:xfrm rot="16200000">
            <a:off x="53216" y="3625754"/>
            <a:ext cx="1000595" cy="307777"/>
          </a:xfrm>
          <a:prstGeom prst="rect">
            <a:avLst/>
          </a:prstGeom>
          <a:noFill/>
        </p:spPr>
        <p:txBody>
          <a:bodyPr wrap="none" rtlCol="0">
            <a:spAutoFit/>
          </a:bodyPr>
          <a:lstStyle/>
          <a:p>
            <a:r>
              <a:rPr lang="en-US" sz="1400" dirty="0">
                <a:latin typeface="FreeSans" panose="020B0504020202020204" pitchFamily="34" charset="2"/>
                <a:ea typeface="FreeSans" panose="020B0504020202020204" pitchFamily="34" charset="2"/>
                <a:cs typeface="FreeSans" panose="020B0504020202020204" pitchFamily="34" charset="2"/>
              </a:rPr>
              <a:t>Edep [a.u]</a:t>
            </a:r>
            <a:endParaRPr lang="ru-RU" sz="1400" dirty="0">
              <a:latin typeface="FreeSans" panose="020B0504020202020204" pitchFamily="34" charset="2"/>
              <a:ea typeface="FreeSans" panose="020B0504020202020204" pitchFamily="34" charset="2"/>
              <a:cs typeface="FreeSans" panose="020B0504020202020204" pitchFamily="34" charset="2"/>
            </a:endParaRPr>
          </a:p>
        </p:txBody>
      </p:sp>
      <p:sp>
        <p:nvSpPr>
          <p:cNvPr id="21" name="Прямоугольник 20"/>
          <p:cNvSpPr/>
          <p:nvPr/>
        </p:nvSpPr>
        <p:spPr>
          <a:xfrm>
            <a:off x="6051097" y="3700518"/>
            <a:ext cx="5105400" cy="307777"/>
          </a:xfrm>
          <a:prstGeom prst="rect">
            <a:avLst/>
          </a:prstGeom>
        </p:spPr>
        <p:txBody>
          <a:bodyPr wrap="square">
            <a:spAutoFit/>
          </a:bodyPr>
          <a:lstStyle/>
          <a:p>
            <a:pPr algn="ctr"/>
            <a:r>
              <a:rPr lang="en-US" sz="1400" b="1" dirty="0"/>
              <a:t>Dependence of resolution of impact parameter on centrality</a:t>
            </a:r>
          </a:p>
        </p:txBody>
      </p:sp>
      <p:pic>
        <p:nvPicPr>
          <p:cNvPr id="16" name="Рисунок 15"/>
          <p:cNvPicPr>
            <a:picLocks noChangeAspect="1"/>
          </p:cNvPicPr>
          <p:nvPr/>
        </p:nvPicPr>
        <p:blipFill>
          <a:blip r:embed="rId5"/>
          <a:stretch>
            <a:fillRect/>
          </a:stretch>
        </p:blipFill>
        <p:spPr>
          <a:xfrm>
            <a:off x="6517991" y="3997518"/>
            <a:ext cx="4171611" cy="2843256"/>
          </a:xfrm>
          <a:prstGeom prst="rect">
            <a:avLst/>
          </a:prstGeom>
        </p:spPr>
      </p:pic>
      <p:sp>
        <p:nvSpPr>
          <p:cNvPr id="22" name="Прямоугольник 21">
            <a:extLst>
              <a:ext uri="{FF2B5EF4-FFF2-40B4-BE49-F238E27FC236}">
                <a16:creationId xmlns:a16="http://schemas.microsoft.com/office/drawing/2014/main" id="{99E60154-23C1-4EED-BA85-AD470A739AFE}"/>
              </a:ext>
            </a:extLst>
          </p:cNvPr>
          <p:cNvSpPr/>
          <p:nvPr/>
        </p:nvSpPr>
        <p:spPr>
          <a:xfrm>
            <a:off x="7105191" y="4168306"/>
            <a:ext cx="129073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a:r>
              <a:rPr lang="en-US" b="1" dirty="0"/>
              <a:t>DCM-SMM </a:t>
            </a:r>
            <a:endParaRPr lang="ru-RU" b="1" dirty="0"/>
          </a:p>
        </p:txBody>
      </p:sp>
      <p:sp>
        <p:nvSpPr>
          <p:cNvPr id="20" name="Прямоугольник 19"/>
          <p:cNvSpPr/>
          <p:nvPr/>
        </p:nvSpPr>
        <p:spPr>
          <a:xfrm>
            <a:off x="1832271" y="2515532"/>
            <a:ext cx="245656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b="1" dirty="0">
                <a:latin typeface="NimbusRomNo9L-Regu"/>
              </a:rPr>
              <a:t>Each color bin is 10% fractions of the total number of events.</a:t>
            </a:r>
            <a:endParaRPr lang="ru-RU" sz="1200" b="1" dirty="0"/>
          </a:p>
        </p:txBody>
      </p:sp>
      <p:graphicFrame>
        <p:nvGraphicFramePr>
          <p:cNvPr id="26" name="Диаграмма 25"/>
          <p:cNvGraphicFramePr>
            <a:graphicFrameLocks/>
          </p:cNvGraphicFramePr>
          <p:nvPr>
            <p:extLst>
              <p:ext uri="{D42A27DB-BD31-4B8C-83A1-F6EECF244321}">
                <p14:modId xmlns:p14="http://schemas.microsoft.com/office/powerpoint/2010/main" val="3996864201"/>
              </p:ext>
            </p:extLst>
          </p:nvPr>
        </p:nvGraphicFramePr>
        <p:xfrm>
          <a:off x="5756836" y="586578"/>
          <a:ext cx="5399661" cy="3113940"/>
        </p:xfrm>
        <a:graphic>
          <a:graphicData uri="http://schemas.openxmlformats.org/drawingml/2006/chart">
            <c:chart xmlns:c="http://schemas.openxmlformats.org/drawingml/2006/chart" xmlns:r="http://schemas.openxmlformats.org/officeDocument/2006/relationships" r:id="rId6"/>
          </a:graphicData>
        </a:graphic>
      </p:graphicFrame>
      <p:pic>
        <p:nvPicPr>
          <p:cNvPr id="7" name="Рисунок 6"/>
          <p:cNvPicPr>
            <a:picLocks noChangeAspect="1"/>
          </p:cNvPicPr>
          <p:nvPr/>
        </p:nvPicPr>
        <p:blipFill>
          <a:blip r:embed="rId7"/>
          <a:stretch>
            <a:fillRect/>
          </a:stretch>
        </p:blipFill>
        <p:spPr>
          <a:xfrm>
            <a:off x="9796448" y="825795"/>
            <a:ext cx="1000790" cy="476182"/>
          </a:xfrm>
          <a:prstGeom prst="rect">
            <a:avLst/>
          </a:prstGeom>
        </p:spPr>
      </p:pic>
      <p:cxnSp>
        <p:nvCxnSpPr>
          <p:cNvPr id="9" name="Прямая со стрелкой 8">
            <a:extLst>
              <a:ext uri="{FF2B5EF4-FFF2-40B4-BE49-F238E27FC236}">
                <a16:creationId xmlns:a16="http://schemas.microsoft.com/office/drawing/2014/main" id="{4B2D1516-BB6B-44A9-9CED-46A163ACBD28}"/>
              </a:ext>
            </a:extLst>
          </p:cNvPr>
          <p:cNvCxnSpPr>
            <a:cxnSpLocks/>
            <a:stCxn id="11" idx="2"/>
          </p:cNvCxnSpPr>
          <p:nvPr/>
        </p:nvCxnSpPr>
        <p:spPr>
          <a:xfrm flipV="1">
            <a:off x="5662127" y="5920129"/>
            <a:ext cx="2349359" cy="2504"/>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28361580-5798-4F5C-97E7-47D1DF694562}"/>
              </a:ext>
            </a:extLst>
          </p:cNvPr>
          <p:cNvSpPr txBox="1"/>
          <p:nvPr/>
        </p:nvSpPr>
        <p:spPr>
          <a:xfrm>
            <a:off x="4685957" y="4476083"/>
            <a:ext cx="1952339" cy="1446550"/>
          </a:xfrm>
          <a:prstGeom prst="rect">
            <a:avLst/>
          </a:prstGeom>
          <a:noFill/>
        </p:spPr>
        <p:txBody>
          <a:bodyPr wrap="square" rtlCol="0">
            <a:spAutoFit/>
          </a:bodyPr>
          <a:lstStyle/>
          <a:p>
            <a:pPr algn="just"/>
            <a:r>
              <a:rPr lang="en-GB" sz="1100" dirty="0"/>
              <a:t>The distribution of the impact parameters clearly shows how strongly the central collision classes are mixed.</a:t>
            </a:r>
            <a:endParaRPr lang="ru-RU" sz="1100" dirty="0"/>
          </a:p>
          <a:p>
            <a:pPr algn="just"/>
            <a:endParaRPr lang="ru-RU" sz="1100" dirty="0"/>
          </a:p>
          <a:p>
            <a:pPr algn="just"/>
            <a:r>
              <a:rPr lang="en-GB" sz="1100" dirty="0"/>
              <a:t>The new method will show significant improvement for these classes.</a:t>
            </a:r>
          </a:p>
        </p:txBody>
      </p:sp>
      <p:sp>
        <p:nvSpPr>
          <p:cNvPr id="6" name="Номер слайда 5">
            <a:extLst>
              <a:ext uri="{FF2B5EF4-FFF2-40B4-BE49-F238E27FC236}">
                <a16:creationId xmlns:a16="http://schemas.microsoft.com/office/drawing/2014/main" id="{10E7A382-C7F6-4D56-89BB-6237B2F98D99}"/>
              </a:ext>
            </a:extLst>
          </p:cNvPr>
          <p:cNvSpPr>
            <a:spLocks noGrp="1"/>
          </p:cNvSpPr>
          <p:nvPr>
            <p:ph type="sldNum" sz="quarter" idx="12"/>
          </p:nvPr>
        </p:nvSpPr>
        <p:spPr/>
        <p:txBody>
          <a:bodyPr/>
          <a:lstStyle/>
          <a:p>
            <a:fld id="{36088E6A-BB87-46D0-95C6-5783A7FA9DF2}" type="slidenum">
              <a:rPr lang="en-GB" smtClean="0"/>
              <a:t>6</a:t>
            </a:fld>
            <a:endParaRPr lang="en-GB"/>
          </a:p>
        </p:txBody>
      </p:sp>
    </p:spTree>
    <p:extLst>
      <p:ext uri="{BB962C8B-B14F-4D97-AF65-F5344CB8AC3E}">
        <p14:creationId xmlns:p14="http://schemas.microsoft.com/office/powerpoint/2010/main" val="202330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3"/>
          <a:stretch>
            <a:fillRect/>
          </a:stretch>
        </p:blipFill>
        <p:spPr>
          <a:xfrm>
            <a:off x="5343345" y="514248"/>
            <a:ext cx="2852951" cy="1935283"/>
          </a:xfrm>
          <a:prstGeom prst="rect">
            <a:avLst/>
          </a:prstGeom>
        </p:spPr>
      </p:pic>
      <p:sp>
        <p:nvSpPr>
          <p:cNvPr id="5" name="TextBox 4"/>
          <p:cNvSpPr txBox="1"/>
          <p:nvPr/>
        </p:nvSpPr>
        <p:spPr>
          <a:xfrm flipH="1">
            <a:off x="0" y="-43967"/>
            <a:ext cx="12192000" cy="461665"/>
          </a:xfrm>
          <a:prstGeom prst="rect">
            <a:avLst/>
          </a:prstGeom>
          <a:noFill/>
        </p:spPr>
        <p:txBody>
          <a:bodyPr wrap="square" rtlCol="0">
            <a:spAutoFit/>
          </a:bodyPr>
          <a:lstStyle/>
          <a:p>
            <a:pPr algn="ctr"/>
            <a:r>
              <a:rPr lang="en-US" sz="2400" dirty="0"/>
              <a:t>Number of participants comparison. DCM-SMM</a:t>
            </a:r>
          </a:p>
        </p:txBody>
      </p:sp>
      <p:pic>
        <p:nvPicPr>
          <p:cNvPr id="6" name="Рисунок 5"/>
          <p:cNvPicPr>
            <a:picLocks noChangeAspect="1"/>
          </p:cNvPicPr>
          <p:nvPr/>
        </p:nvPicPr>
        <p:blipFill>
          <a:blip r:embed="rId4"/>
          <a:stretch>
            <a:fillRect/>
          </a:stretch>
        </p:blipFill>
        <p:spPr>
          <a:xfrm>
            <a:off x="5593341" y="2978020"/>
            <a:ext cx="2717180" cy="1817468"/>
          </a:xfrm>
          <a:prstGeom prst="rect">
            <a:avLst/>
          </a:prstGeom>
        </p:spPr>
      </p:pic>
      <p:sp>
        <p:nvSpPr>
          <p:cNvPr id="7" name="Прямоугольник 6"/>
          <p:cNvSpPr/>
          <p:nvPr/>
        </p:nvSpPr>
        <p:spPr>
          <a:xfrm>
            <a:off x="6623430" y="3031656"/>
            <a:ext cx="1572866" cy="276999"/>
          </a:xfrm>
          <a:prstGeom prst="rect">
            <a:avLst/>
          </a:prstGeom>
        </p:spPr>
        <p:txBody>
          <a:bodyPr wrap="none">
            <a:spAutoFit/>
          </a:bodyPr>
          <a:lstStyle/>
          <a:p>
            <a:r>
              <a:rPr lang="en-US" sz="1200" dirty="0"/>
              <a:t>N</a:t>
            </a:r>
            <a:r>
              <a:rPr lang="en-US" sz="1200" baseline="-25000" dirty="0"/>
              <a:t>part</a:t>
            </a:r>
            <a:r>
              <a:rPr lang="en-US" sz="1200" dirty="0"/>
              <a:t> FHCal DCM-SMM</a:t>
            </a:r>
            <a:endParaRPr lang="ru-RU" sz="1200" dirty="0"/>
          </a:p>
        </p:txBody>
      </p:sp>
      <p:pic>
        <p:nvPicPr>
          <p:cNvPr id="12" name="Рисунок 11"/>
          <p:cNvPicPr>
            <a:picLocks noChangeAspect="1"/>
          </p:cNvPicPr>
          <p:nvPr/>
        </p:nvPicPr>
        <p:blipFill>
          <a:blip r:embed="rId5"/>
          <a:stretch>
            <a:fillRect/>
          </a:stretch>
        </p:blipFill>
        <p:spPr>
          <a:xfrm>
            <a:off x="2352386" y="510944"/>
            <a:ext cx="2835748" cy="1938587"/>
          </a:xfrm>
          <a:prstGeom prst="rect">
            <a:avLst/>
          </a:prstGeom>
        </p:spPr>
      </p:pic>
      <p:sp>
        <p:nvSpPr>
          <p:cNvPr id="13" name="Стрелка вправо 12"/>
          <p:cNvSpPr/>
          <p:nvPr/>
        </p:nvSpPr>
        <p:spPr>
          <a:xfrm>
            <a:off x="4750655" y="1410896"/>
            <a:ext cx="979588" cy="409064"/>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5" name="Прямоугольник 14"/>
          <p:cNvSpPr/>
          <p:nvPr/>
        </p:nvSpPr>
        <p:spPr>
          <a:xfrm>
            <a:off x="6594883" y="552759"/>
            <a:ext cx="2352853" cy="430887"/>
          </a:xfrm>
          <a:prstGeom prst="rect">
            <a:avLst/>
          </a:prstGeom>
        </p:spPr>
        <p:txBody>
          <a:bodyPr wrap="square">
            <a:spAutoFit/>
          </a:bodyPr>
          <a:lstStyle/>
          <a:p>
            <a:r>
              <a:rPr lang="en-US" sz="1100" dirty="0"/>
              <a:t>N</a:t>
            </a:r>
            <a:r>
              <a:rPr lang="en-US" sz="1100" baseline="-25000" dirty="0"/>
              <a:t>part</a:t>
            </a:r>
            <a:r>
              <a:rPr lang="en-US" sz="1100" dirty="0"/>
              <a:t> Glauber DCM-SMM</a:t>
            </a:r>
            <a:endParaRPr lang="ru-RU" sz="1100" dirty="0"/>
          </a:p>
          <a:p>
            <a:r>
              <a:rPr lang="en-US" sz="1100" dirty="0"/>
              <a:t>intersection</a:t>
            </a:r>
            <a:endParaRPr lang="ru-RU" sz="1100" dirty="0"/>
          </a:p>
        </p:txBody>
      </p:sp>
      <p:pic>
        <p:nvPicPr>
          <p:cNvPr id="16" name="Рисунок 15"/>
          <p:cNvPicPr>
            <a:picLocks noChangeAspect="1"/>
          </p:cNvPicPr>
          <p:nvPr/>
        </p:nvPicPr>
        <p:blipFill>
          <a:blip r:embed="rId6"/>
          <a:stretch>
            <a:fillRect/>
          </a:stretch>
        </p:blipFill>
        <p:spPr>
          <a:xfrm>
            <a:off x="2518832" y="2973448"/>
            <a:ext cx="2680216" cy="1822040"/>
          </a:xfrm>
          <a:prstGeom prst="rect">
            <a:avLst/>
          </a:prstGeom>
        </p:spPr>
      </p:pic>
      <p:sp>
        <p:nvSpPr>
          <p:cNvPr id="17" name="Стрелка вправо 16"/>
          <p:cNvSpPr/>
          <p:nvPr/>
        </p:nvSpPr>
        <p:spPr>
          <a:xfrm>
            <a:off x="4750655" y="3793046"/>
            <a:ext cx="1044026" cy="478484"/>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4" name="TextBox 23"/>
          <p:cNvSpPr txBox="1"/>
          <p:nvPr/>
        </p:nvSpPr>
        <p:spPr>
          <a:xfrm>
            <a:off x="708" y="615184"/>
            <a:ext cx="1809777" cy="5816977"/>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a:t>Comparison of several methods of determining the number of participants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Participants from the DCM-SMM model</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Participants obtained from TPC multiplicity (Glauber model)</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Participants derived from FHCal classes</a:t>
            </a:r>
            <a:endParaRPr lang="ru-RU" sz="1200" dirty="0"/>
          </a:p>
          <a:p>
            <a:pPr marL="285750" indent="-285750" algn="just">
              <a:buFont typeface="Arial" panose="020B0604020202020204" pitchFamily="34" charset="0"/>
              <a:buChar char="•"/>
            </a:pPr>
            <a:endParaRPr lang="ru-RU" sz="1200" dirty="0"/>
          </a:p>
          <a:p>
            <a:pPr marL="285750" indent="-285750" algn="just">
              <a:buFont typeface="Arial" panose="020B0604020202020204" pitchFamily="34" charset="0"/>
              <a:buChar char="•"/>
            </a:pPr>
            <a:r>
              <a:rPr lang="en-GB" sz="1200" b="1" dirty="0"/>
              <a:t>Obviously, deriving multiplicity from the E</a:t>
            </a:r>
            <a:r>
              <a:rPr lang="en-GB" sz="1200" b="1" baseline="-25000" dirty="0"/>
              <a:t>dep</a:t>
            </a:r>
            <a:r>
              <a:rPr lang="en-GB" sz="1200" b="1" dirty="0"/>
              <a:t> E</a:t>
            </a:r>
            <a:r>
              <a:rPr lang="en-GB" sz="1200" b="1" baseline="-25000" dirty="0"/>
              <a:t>max</a:t>
            </a:r>
            <a:r>
              <a:rPr lang="en-GB" sz="1200" b="1" dirty="0"/>
              <a:t> correlation and the subsequent employment of the Glauber model adversely affects resolution.</a:t>
            </a:r>
            <a:endParaRPr lang="ru-RU" sz="1200" b="1" dirty="0"/>
          </a:p>
          <a:p>
            <a:pPr marL="285750" indent="-285750" algn="just">
              <a:buFont typeface="Arial" panose="020B0604020202020204" pitchFamily="34" charset="0"/>
              <a:buChar char="•"/>
            </a:pPr>
            <a:endParaRPr lang="ru-RU" sz="1200" b="1" dirty="0"/>
          </a:p>
          <a:p>
            <a:pPr marL="285750" indent="-285750" algn="just">
              <a:buFont typeface="Arial" panose="020B0604020202020204" pitchFamily="34" charset="0"/>
              <a:buChar char="•"/>
            </a:pPr>
            <a:r>
              <a:rPr lang="en-GB" sz="1200" b="1" dirty="0"/>
              <a:t>For this reason, a different approach that includes the multiplicity itself is required.</a:t>
            </a:r>
            <a:endParaRPr lang="ru-RU" sz="1200" b="1" dirty="0"/>
          </a:p>
        </p:txBody>
      </p:sp>
      <p:pic>
        <p:nvPicPr>
          <p:cNvPr id="18" name="Рисунок 17"/>
          <p:cNvPicPr>
            <a:picLocks noChangeAspect="1"/>
          </p:cNvPicPr>
          <p:nvPr/>
        </p:nvPicPr>
        <p:blipFill>
          <a:blip r:embed="rId7"/>
          <a:stretch>
            <a:fillRect/>
          </a:stretch>
        </p:blipFill>
        <p:spPr>
          <a:xfrm>
            <a:off x="2515540" y="4930548"/>
            <a:ext cx="2724524" cy="1838026"/>
          </a:xfrm>
          <a:prstGeom prst="rect">
            <a:avLst/>
          </a:prstGeom>
        </p:spPr>
      </p:pic>
      <p:pic>
        <p:nvPicPr>
          <p:cNvPr id="19" name="Рисунок 18"/>
          <p:cNvPicPr>
            <a:picLocks noChangeAspect="1"/>
          </p:cNvPicPr>
          <p:nvPr/>
        </p:nvPicPr>
        <p:blipFill>
          <a:blip r:embed="rId8"/>
          <a:stretch>
            <a:fillRect/>
          </a:stretch>
        </p:blipFill>
        <p:spPr>
          <a:xfrm>
            <a:off x="5593342" y="4930549"/>
            <a:ext cx="2717180" cy="1771168"/>
          </a:xfrm>
          <a:prstGeom prst="rect">
            <a:avLst/>
          </a:prstGeom>
        </p:spPr>
      </p:pic>
      <p:sp>
        <p:nvSpPr>
          <p:cNvPr id="20" name="Стрелка вправо 19"/>
          <p:cNvSpPr/>
          <p:nvPr/>
        </p:nvSpPr>
        <p:spPr>
          <a:xfrm>
            <a:off x="4750655" y="5717807"/>
            <a:ext cx="939972" cy="412697"/>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5" name="Прямоугольник 24"/>
          <p:cNvSpPr/>
          <p:nvPr/>
        </p:nvSpPr>
        <p:spPr>
          <a:xfrm>
            <a:off x="6237172" y="4961338"/>
            <a:ext cx="2214520" cy="276999"/>
          </a:xfrm>
          <a:prstGeom prst="rect">
            <a:avLst/>
          </a:prstGeom>
        </p:spPr>
        <p:txBody>
          <a:bodyPr wrap="square">
            <a:spAutoFit/>
          </a:bodyPr>
          <a:lstStyle/>
          <a:p>
            <a:r>
              <a:rPr lang="en-US" sz="1200" dirty="0" err="1"/>
              <a:t>N</a:t>
            </a:r>
            <a:r>
              <a:rPr lang="en-US" sz="1200" baseline="-25000" dirty="0" err="1"/>
              <a:t>part</a:t>
            </a:r>
            <a:r>
              <a:rPr lang="en-US" sz="1200" dirty="0"/>
              <a:t> FHCal Glauber DCM-SMM</a:t>
            </a:r>
            <a:endParaRPr lang="ru-RU" sz="1200" dirty="0"/>
          </a:p>
        </p:txBody>
      </p:sp>
      <p:sp>
        <p:nvSpPr>
          <p:cNvPr id="26" name="Стрелка вправо 25"/>
          <p:cNvSpPr/>
          <p:nvPr/>
        </p:nvSpPr>
        <p:spPr>
          <a:xfrm rot="5400000">
            <a:off x="3817417" y="4849314"/>
            <a:ext cx="984464" cy="501049"/>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Прямоугольник 2"/>
          <p:cNvSpPr/>
          <p:nvPr/>
        </p:nvSpPr>
        <p:spPr>
          <a:xfrm rot="5400000">
            <a:off x="3891977" y="4870499"/>
            <a:ext cx="864339" cy="338554"/>
          </a:xfrm>
          <a:prstGeom prst="rect">
            <a:avLst/>
          </a:prstGeom>
        </p:spPr>
        <p:txBody>
          <a:bodyPr wrap="none">
            <a:spAutoFit/>
          </a:bodyPr>
          <a:lstStyle/>
          <a:p>
            <a:r>
              <a:rPr lang="en-US" sz="1600" b="1" dirty="0"/>
              <a:t>Glauber</a:t>
            </a:r>
            <a:endParaRPr lang="ru-RU" b="1" dirty="0"/>
          </a:p>
        </p:txBody>
      </p:sp>
      <p:sp>
        <p:nvSpPr>
          <p:cNvPr id="27" name="Прямоугольник 26"/>
          <p:cNvSpPr/>
          <p:nvPr/>
        </p:nvSpPr>
        <p:spPr>
          <a:xfrm>
            <a:off x="4750655" y="3878399"/>
            <a:ext cx="1003801" cy="307777"/>
          </a:xfrm>
          <a:prstGeom prst="rect">
            <a:avLst/>
          </a:prstGeom>
        </p:spPr>
        <p:txBody>
          <a:bodyPr wrap="none">
            <a:spAutoFit/>
          </a:bodyPr>
          <a:lstStyle/>
          <a:p>
            <a:r>
              <a:rPr lang="en-US" sz="1400" b="1" dirty="0"/>
              <a:t>DCM-SMM</a:t>
            </a:r>
            <a:endParaRPr lang="ru-RU" sz="1600" b="1" dirty="0"/>
          </a:p>
        </p:txBody>
      </p:sp>
      <p:sp>
        <p:nvSpPr>
          <p:cNvPr id="28" name="Прямоугольник 27"/>
          <p:cNvSpPr/>
          <p:nvPr/>
        </p:nvSpPr>
        <p:spPr>
          <a:xfrm>
            <a:off x="4921227" y="5770266"/>
            <a:ext cx="518091" cy="307777"/>
          </a:xfrm>
          <a:prstGeom prst="rect">
            <a:avLst/>
          </a:prstGeom>
        </p:spPr>
        <p:txBody>
          <a:bodyPr wrap="none">
            <a:spAutoFit/>
          </a:bodyPr>
          <a:lstStyle/>
          <a:p>
            <a:r>
              <a:rPr lang="en-US" sz="1400" b="1" dirty="0"/>
              <a:t>NBD</a:t>
            </a:r>
            <a:endParaRPr lang="ru-RU" sz="1600" b="1" dirty="0"/>
          </a:p>
        </p:txBody>
      </p:sp>
      <p:sp>
        <p:nvSpPr>
          <p:cNvPr id="29" name="Прямоугольник 28"/>
          <p:cNvSpPr/>
          <p:nvPr/>
        </p:nvSpPr>
        <p:spPr>
          <a:xfrm>
            <a:off x="4804200" y="1446151"/>
            <a:ext cx="864339" cy="338554"/>
          </a:xfrm>
          <a:prstGeom prst="rect">
            <a:avLst/>
          </a:prstGeom>
        </p:spPr>
        <p:txBody>
          <a:bodyPr wrap="none">
            <a:spAutoFit/>
          </a:bodyPr>
          <a:lstStyle/>
          <a:p>
            <a:r>
              <a:rPr lang="en-US" sz="1600" b="1" dirty="0"/>
              <a:t>Glauber</a:t>
            </a:r>
            <a:endParaRPr lang="ru-RU" b="1" dirty="0"/>
          </a:p>
        </p:txBody>
      </p:sp>
      <p:graphicFrame>
        <p:nvGraphicFramePr>
          <p:cNvPr id="31" name="Диаграмма 30"/>
          <p:cNvGraphicFramePr>
            <a:graphicFrameLocks/>
          </p:cNvGraphicFramePr>
          <p:nvPr>
            <p:extLst>
              <p:ext uri="{D42A27DB-BD31-4B8C-83A1-F6EECF244321}">
                <p14:modId xmlns:p14="http://schemas.microsoft.com/office/powerpoint/2010/main" val="1424963950"/>
              </p:ext>
            </p:extLst>
          </p:nvPr>
        </p:nvGraphicFramePr>
        <p:xfrm>
          <a:off x="8639597" y="2941369"/>
          <a:ext cx="3494677" cy="27453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Диаграмма 31"/>
          <p:cNvGraphicFramePr>
            <a:graphicFrameLocks/>
          </p:cNvGraphicFramePr>
          <p:nvPr>
            <p:extLst>
              <p:ext uri="{D42A27DB-BD31-4B8C-83A1-F6EECF244321}">
                <p14:modId xmlns:p14="http://schemas.microsoft.com/office/powerpoint/2010/main" val="4168754529"/>
              </p:ext>
            </p:extLst>
          </p:nvPr>
        </p:nvGraphicFramePr>
        <p:xfrm>
          <a:off x="8607952" y="361058"/>
          <a:ext cx="3557969" cy="2663636"/>
        </p:xfrm>
        <a:graphic>
          <a:graphicData uri="http://schemas.openxmlformats.org/drawingml/2006/chart">
            <c:chart xmlns:c="http://schemas.openxmlformats.org/drawingml/2006/chart" xmlns:r="http://schemas.openxmlformats.org/officeDocument/2006/relationships" r:id="rId10"/>
          </a:graphicData>
        </a:graphic>
      </p:graphicFrame>
      <p:sp>
        <p:nvSpPr>
          <p:cNvPr id="4" name="Прямоугольник 3">
            <a:extLst>
              <a:ext uri="{FF2B5EF4-FFF2-40B4-BE49-F238E27FC236}">
                <a16:creationId xmlns:a16="http://schemas.microsoft.com/office/drawing/2014/main" id="{05536B92-C614-41A2-BB40-E838BA33AB95}"/>
              </a:ext>
            </a:extLst>
          </p:cNvPr>
          <p:cNvSpPr/>
          <p:nvPr/>
        </p:nvSpPr>
        <p:spPr>
          <a:xfrm>
            <a:off x="2088859" y="417698"/>
            <a:ext cx="6389961" cy="22841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Прямоугольник 34">
            <a:extLst>
              <a:ext uri="{FF2B5EF4-FFF2-40B4-BE49-F238E27FC236}">
                <a16:creationId xmlns:a16="http://schemas.microsoft.com/office/drawing/2014/main" id="{EC2CB7F3-4F3D-4F22-8AA4-9F248D8AF89F}"/>
              </a:ext>
            </a:extLst>
          </p:cNvPr>
          <p:cNvSpPr/>
          <p:nvPr/>
        </p:nvSpPr>
        <p:spPr>
          <a:xfrm>
            <a:off x="2088859" y="2841658"/>
            <a:ext cx="6389961" cy="39269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Номер слайда 1">
            <a:extLst>
              <a:ext uri="{FF2B5EF4-FFF2-40B4-BE49-F238E27FC236}">
                <a16:creationId xmlns:a16="http://schemas.microsoft.com/office/drawing/2014/main" id="{0BFB9610-11FC-45B4-A5E3-AB25E5D2FBC1}"/>
              </a:ext>
            </a:extLst>
          </p:cNvPr>
          <p:cNvSpPr>
            <a:spLocks noGrp="1"/>
          </p:cNvSpPr>
          <p:nvPr>
            <p:ph type="sldNum" sz="quarter" idx="12"/>
          </p:nvPr>
        </p:nvSpPr>
        <p:spPr/>
        <p:txBody>
          <a:bodyPr/>
          <a:lstStyle/>
          <a:p>
            <a:fld id="{36088E6A-BB87-46D0-95C6-5783A7FA9DF2}" type="slidenum">
              <a:rPr lang="en-GB" smtClean="0"/>
              <a:t>7</a:t>
            </a:fld>
            <a:endParaRPr lang="en-GB"/>
          </a:p>
        </p:txBody>
      </p:sp>
      <p:sp>
        <p:nvSpPr>
          <p:cNvPr id="8" name="TextBox 7">
            <a:extLst>
              <a:ext uri="{FF2B5EF4-FFF2-40B4-BE49-F238E27FC236}">
                <a16:creationId xmlns:a16="http://schemas.microsoft.com/office/drawing/2014/main" id="{D70A13DD-C8E7-4FA2-B1B8-FEC88263800E}"/>
              </a:ext>
            </a:extLst>
          </p:cNvPr>
          <p:cNvSpPr txBox="1"/>
          <p:nvPr/>
        </p:nvSpPr>
        <p:spPr>
          <a:xfrm>
            <a:off x="8832098" y="5595077"/>
            <a:ext cx="3333821" cy="923330"/>
          </a:xfrm>
          <a:prstGeom prst="rect">
            <a:avLst/>
          </a:prstGeom>
          <a:noFill/>
        </p:spPr>
        <p:txBody>
          <a:bodyPr wrap="square" rtlCol="0">
            <a:spAutoFit/>
          </a:bodyPr>
          <a:lstStyle/>
          <a:p>
            <a:r>
              <a:rPr lang="en-US" dirty="0"/>
              <a:t>Bad resolution for FHCal classes-&gt; multiplicity-&gt;Glauber-&gt;N</a:t>
            </a:r>
            <a:r>
              <a:rPr lang="en-US" baseline="-25000" dirty="0"/>
              <a:t>part </a:t>
            </a:r>
            <a:r>
              <a:rPr lang="en-US" dirty="0"/>
              <a:t>approach (grey triangles)</a:t>
            </a:r>
            <a:endParaRPr lang="en-GB" dirty="0"/>
          </a:p>
        </p:txBody>
      </p:sp>
      <p:cxnSp>
        <p:nvCxnSpPr>
          <p:cNvPr id="10" name="Прямая со стрелкой 9">
            <a:extLst>
              <a:ext uri="{FF2B5EF4-FFF2-40B4-BE49-F238E27FC236}">
                <a16:creationId xmlns:a16="http://schemas.microsoft.com/office/drawing/2014/main" id="{32214F3B-E609-40FE-9496-A5322DFBF80A}"/>
              </a:ext>
            </a:extLst>
          </p:cNvPr>
          <p:cNvCxnSpPr/>
          <p:nvPr/>
        </p:nvCxnSpPr>
        <p:spPr>
          <a:xfrm flipV="1">
            <a:off x="9505244" y="5238337"/>
            <a:ext cx="79023" cy="479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7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41A5BA-EC56-43F1-9389-F691B08CE0FB}"/>
              </a:ext>
            </a:extLst>
          </p:cNvPr>
          <p:cNvSpPr txBox="1"/>
          <p:nvPr/>
        </p:nvSpPr>
        <p:spPr>
          <a:xfrm>
            <a:off x="1740413" y="950736"/>
            <a:ext cx="8711174" cy="5139869"/>
          </a:xfrm>
          <a:prstGeom prst="rect">
            <a:avLst/>
          </a:prstGeom>
          <a:noFill/>
        </p:spPr>
        <p:txBody>
          <a:bodyPr wrap="square">
            <a:spAutoFit/>
          </a:bodyPr>
          <a:lstStyle/>
          <a:p>
            <a:pPr marL="285750" indent="-285750" algn="just">
              <a:buFont typeface="Arial" panose="020B0604020202020204" pitchFamily="34" charset="0"/>
              <a:buChar char="•"/>
            </a:pPr>
            <a:r>
              <a:rPr lang="en-GB" dirty="0"/>
              <a:t>A method for centrality determination is provided by the 2D linear fit approach, however the utilization of the Glauber model for </a:t>
            </a:r>
            <a:r>
              <a:rPr lang="en-GB" i="1" dirty="0"/>
              <a:t>N</a:t>
            </a:r>
            <a:r>
              <a:rPr lang="en-GB" i="1" baseline="-25000" dirty="0"/>
              <a:t>part</a:t>
            </a:r>
            <a:r>
              <a:rPr lang="en-GB" dirty="0"/>
              <a:t>  estimation presented a challenge in this case.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 attempt to enhance resolution by constructing new observables based on energy deposition in the calorimeter did not yield fruitful results, as the majority of other observables display high correlations.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An observable that holds promise is the TPC multiplicity, and it is feasible to establish the correlation between energy deposition (</a:t>
            </a:r>
            <a:r>
              <a:rPr lang="en-GB" i="1" dirty="0"/>
              <a:t>E</a:t>
            </a:r>
            <a:r>
              <a:rPr lang="en-GB" i="1" baseline="-25000" dirty="0"/>
              <a:t>dep</a:t>
            </a:r>
            <a:r>
              <a:rPr lang="en-GB" dirty="0"/>
              <a:t>) and multiplicity.</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Hence, an alternative approach that incorporates the multiplicity itself becomes necessary.</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 correlation between (E</a:t>
            </a:r>
            <a:r>
              <a:rPr lang="en-GB" baseline="-25000" dirty="0"/>
              <a:t>dep</a:t>
            </a:r>
            <a:r>
              <a:rPr lang="en-GB" dirty="0"/>
              <a:t>; E</a:t>
            </a:r>
            <a:r>
              <a:rPr lang="en-GB" baseline="-25000" dirty="0"/>
              <a:t>max</a:t>
            </a:r>
            <a:r>
              <a:rPr lang="en-GB" dirty="0"/>
              <a:t>) has exhibited a satisfactory outcome.</a:t>
            </a:r>
          </a:p>
          <a:p>
            <a:pPr marL="285750" indent="-285750" algn="just">
              <a:buFont typeface="Arial" panose="020B0604020202020204" pitchFamily="34" charset="0"/>
              <a:buChar char="•"/>
            </a:pPr>
            <a:endParaRPr lang="en-GB" dirty="0"/>
          </a:p>
          <a:p>
            <a:pPr algn="ctr"/>
            <a:r>
              <a:rPr lang="en-GB" sz="2000" dirty="0">
                <a:solidFill>
                  <a:schemeClr val="accent1">
                    <a:lumMod val="60000"/>
                    <a:lumOff val="40000"/>
                  </a:schemeClr>
                </a:solidFill>
              </a:rPr>
              <a:t>Therefore, it seems logical to try to determine centrality using both the observables from TPC and FHCal.</a:t>
            </a:r>
          </a:p>
        </p:txBody>
      </p:sp>
      <p:sp>
        <p:nvSpPr>
          <p:cNvPr id="3" name="TextBox 2">
            <a:extLst>
              <a:ext uri="{FF2B5EF4-FFF2-40B4-BE49-F238E27FC236}">
                <a16:creationId xmlns:a16="http://schemas.microsoft.com/office/drawing/2014/main" id="{F45C1C3E-6F11-42DE-AFEC-4A9E2AD0092E}"/>
              </a:ext>
            </a:extLst>
          </p:cNvPr>
          <p:cNvSpPr txBox="1"/>
          <p:nvPr/>
        </p:nvSpPr>
        <p:spPr>
          <a:xfrm flipH="1">
            <a:off x="0" y="0"/>
            <a:ext cx="12192000" cy="523220"/>
          </a:xfrm>
          <a:prstGeom prst="rect">
            <a:avLst/>
          </a:prstGeom>
          <a:noFill/>
        </p:spPr>
        <p:txBody>
          <a:bodyPr wrap="square" rtlCol="0">
            <a:spAutoFit/>
          </a:bodyPr>
          <a:lstStyle/>
          <a:p>
            <a:pPr algn="ctr"/>
            <a:r>
              <a:rPr lang="en-US" sz="2800" dirty="0"/>
              <a:t>Short summary </a:t>
            </a:r>
            <a:r>
              <a:rPr lang="en-GB" sz="2800" dirty="0"/>
              <a:t>of centrality determination using FHCal observables</a:t>
            </a:r>
            <a:endParaRPr lang="en-US" sz="2800" dirty="0"/>
          </a:p>
        </p:txBody>
      </p:sp>
      <p:sp>
        <p:nvSpPr>
          <p:cNvPr id="4" name="Номер слайда 3">
            <a:extLst>
              <a:ext uri="{FF2B5EF4-FFF2-40B4-BE49-F238E27FC236}">
                <a16:creationId xmlns:a16="http://schemas.microsoft.com/office/drawing/2014/main" id="{AF428486-1E46-426E-8E14-3DC2A7047FE0}"/>
              </a:ext>
            </a:extLst>
          </p:cNvPr>
          <p:cNvSpPr>
            <a:spLocks noGrp="1"/>
          </p:cNvSpPr>
          <p:nvPr>
            <p:ph type="sldNum" sz="quarter" idx="12"/>
          </p:nvPr>
        </p:nvSpPr>
        <p:spPr/>
        <p:txBody>
          <a:bodyPr/>
          <a:lstStyle/>
          <a:p>
            <a:fld id="{36088E6A-BB87-46D0-95C6-5783A7FA9DF2}" type="slidenum">
              <a:rPr lang="en-GB" smtClean="0"/>
              <a:t>8</a:t>
            </a:fld>
            <a:endParaRPr lang="en-GB"/>
          </a:p>
        </p:txBody>
      </p:sp>
    </p:spTree>
    <p:extLst>
      <p:ext uri="{BB962C8B-B14F-4D97-AF65-F5344CB8AC3E}">
        <p14:creationId xmlns:p14="http://schemas.microsoft.com/office/powerpoint/2010/main" val="293744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C4A69E-6D47-4D1C-B186-AAC593C3FA66}"/>
              </a:ext>
            </a:extLst>
          </p:cNvPr>
          <p:cNvSpPr txBox="1">
            <a:spLocks/>
          </p:cNvSpPr>
          <p:nvPr/>
        </p:nvSpPr>
        <p:spPr>
          <a:xfrm>
            <a:off x="0" y="0"/>
            <a:ext cx="12192000" cy="7440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New method for centrality determination (preliminary)</a:t>
            </a:r>
            <a:endParaRPr lang="ru-RU" sz="3200" b="1" baseline="-25000" dirty="0"/>
          </a:p>
        </p:txBody>
      </p:sp>
      <p:pic>
        <p:nvPicPr>
          <p:cNvPr id="4" name="Рисунок 3">
            <a:extLst>
              <a:ext uri="{FF2B5EF4-FFF2-40B4-BE49-F238E27FC236}">
                <a16:creationId xmlns:a16="http://schemas.microsoft.com/office/drawing/2014/main" id="{DA782838-FC36-426D-B2AB-D9729352D661}"/>
              </a:ext>
            </a:extLst>
          </p:cNvPr>
          <p:cNvPicPr>
            <a:picLocks noChangeAspect="1"/>
          </p:cNvPicPr>
          <p:nvPr/>
        </p:nvPicPr>
        <p:blipFill>
          <a:blip r:embed="rId3"/>
          <a:stretch>
            <a:fillRect/>
          </a:stretch>
        </p:blipFill>
        <p:spPr>
          <a:xfrm>
            <a:off x="305873" y="929526"/>
            <a:ext cx="4549534" cy="2621507"/>
          </a:xfrm>
          <a:prstGeom prst="rect">
            <a:avLst/>
          </a:prstGeom>
        </p:spPr>
      </p:pic>
      <p:pic>
        <p:nvPicPr>
          <p:cNvPr id="8" name="Рисунок 7">
            <a:extLst>
              <a:ext uri="{FF2B5EF4-FFF2-40B4-BE49-F238E27FC236}">
                <a16:creationId xmlns:a16="http://schemas.microsoft.com/office/drawing/2014/main" id="{1F2CF720-8F0B-4B9E-8846-796BDB5B1FCD}"/>
              </a:ext>
            </a:extLst>
          </p:cNvPr>
          <p:cNvPicPr>
            <a:picLocks noChangeAspect="1"/>
          </p:cNvPicPr>
          <p:nvPr/>
        </p:nvPicPr>
        <p:blipFill>
          <a:blip r:embed="rId4"/>
          <a:stretch>
            <a:fillRect/>
          </a:stretch>
        </p:blipFill>
        <p:spPr>
          <a:xfrm>
            <a:off x="5265227" y="1154518"/>
            <a:ext cx="6620900" cy="2171521"/>
          </a:xfrm>
          <a:prstGeom prst="rect">
            <a:avLst/>
          </a:prstGeom>
        </p:spPr>
      </p:pic>
      <p:sp>
        <p:nvSpPr>
          <p:cNvPr id="14" name="TextBox 13">
            <a:extLst>
              <a:ext uri="{FF2B5EF4-FFF2-40B4-BE49-F238E27FC236}">
                <a16:creationId xmlns:a16="http://schemas.microsoft.com/office/drawing/2014/main" id="{C96670CB-710B-4718-B36A-3666E3F42AB2}"/>
              </a:ext>
            </a:extLst>
          </p:cNvPr>
          <p:cNvSpPr txBox="1"/>
          <p:nvPr/>
        </p:nvSpPr>
        <p:spPr>
          <a:xfrm>
            <a:off x="1758520" y="744071"/>
            <a:ext cx="2159139" cy="52322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Edep vs Multiplicity (TPC)</a:t>
            </a:r>
          </a:p>
          <a:p>
            <a:pPr algn="ctr"/>
            <a:r>
              <a:rPr lang="en-US" sz="1400" dirty="0"/>
              <a:t>Fitted with pol4</a:t>
            </a:r>
            <a:endParaRPr lang="en-GB" sz="1400" dirty="0"/>
          </a:p>
        </p:txBody>
      </p:sp>
      <p:sp>
        <p:nvSpPr>
          <p:cNvPr id="15" name="TextBox 14">
            <a:extLst>
              <a:ext uri="{FF2B5EF4-FFF2-40B4-BE49-F238E27FC236}">
                <a16:creationId xmlns:a16="http://schemas.microsoft.com/office/drawing/2014/main" id="{C529E969-F277-4BA5-9270-07BD5264AC9D}"/>
              </a:ext>
            </a:extLst>
          </p:cNvPr>
          <p:cNvSpPr txBox="1"/>
          <p:nvPr/>
        </p:nvSpPr>
        <p:spPr>
          <a:xfrm>
            <a:off x="7432415" y="831352"/>
            <a:ext cx="2286523" cy="338554"/>
          </a:xfrm>
          <a:prstGeom prst="rect">
            <a:avLst/>
          </a:prstGeom>
          <a:ln w="3175"/>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600" dirty="0"/>
              <a:t>E</a:t>
            </a:r>
            <a:r>
              <a:rPr lang="en-GB" sz="1600" baseline="-25000" dirty="0"/>
              <a:t>dep</a:t>
            </a:r>
            <a:r>
              <a:rPr lang="en-GB" sz="1600" dirty="0"/>
              <a:t> vs E</a:t>
            </a:r>
            <a:r>
              <a:rPr lang="en-GB" sz="1600" baseline="-25000" dirty="0"/>
              <a:t>max</a:t>
            </a:r>
            <a:r>
              <a:rPr lang="en-GB" sz="1600" dirty="0"/>
              <a:t> vs multiplicity</a:t>
            </a:r>
          </a:p>
        </p:txBody>
      </p:sp>
      <p:sp>
        <p:nvSpPr>
          <p:cNvPr id="3" name="Стрелка: вправо 2">
            <a:extLst>
              <a:ext uri="{FF2B5EF4-FFF2-40B4-BE49-F238E27FC236}">
                <a16:creationId xmlns:a16="http://schemas.microsoft.com/office/drawing/2014/main" id="{E4897F0D-39E9-4096-BB9F-732644B16A35}"/>
              </a:ext>
            </a:extLst>
          </p:cNvPr>
          <p:cNvSpPr/>
          <p:nvPr/>
        </p:nvSpPr>
        <p:spPr>
          <a:xfrm>
            <a:off x="8380602" y="2231472"/>
            <a:ext cx="763398" cy="243280"/>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3340589-6CCE-4E24-B85C-E3E368D9F3B7}"/>
              </a:ext>
            </a:extLst>
          </p:cNvPr>
          <p:cNvSpPr txBox="1"/>
          <p:nvPr/>
        </p:nvSpPr>
        <p:spPr>
          <a:xfrm>
            <a:off x="383722" y="4051590"/>
            <a:ext cx="11395868" cy="1983172"/>
          </a:xfrm>
          <a:prstGeom prst="rect">
            <a:avLst/>
          </a:prstGeom>
          <a:noFill/>
        </p:spPr>
        <p:txBody>
          <a:bodyPr wrap="square">
            <a:spAutoFit/>
          </a:bodyPr>
          <a:lstStyle/>
          <a:p>
            <a:pPr marL="285750" indent="-285750" algn="just">
              <a:lnSpc>
                <a:spcPts val="2500"/>
              </a:lnSpc>
              <a:buFont typeface="Arial" panose="020B0604020202020204" pitchFamily="34" charset="0"/>
              <a:buChar char="•"/>
            </a:pPr>
            <a:r>
              <a:rPr lang="en-GB" sz="1600" dirty="0"/>
              <a:t>The correlation (E</a:t>
            </a:r>
            <a:r>
              <a:rPr lang="en-GB" sz="1600" baseline="-25000" dirty="0"/>
              <a:t>dep</a:t>
            </a:r>
            <a:r>
              <a:rPr lang="en-GB" sz="1600" dirty="0"/>
              <a:t>; E</a:t>
            </a:r>
            <a:r>
              <a:rPr lang="en-GB" sz="1600" baseline="-25000" dirty="0"/>
              <a:t>max </a:t>
            </a:r>
            <a:r>
              <a:rPr lang="en-GB" sz="1600" dirty="0"/>
              <a:t>; multiplicity) was considered </a:t>
            </a:r>
          </a:p>
          <a:p>
            <a:pPr marL="285750" indent="-285750" algn="just">
              <a:lnSpc>
                <a:spcPts val="2500"/>
              </a:lnSpc>
              <a:buFont typeface="Arial" panose="020B0604020202020204" pitchFamily="34" charset="0"/>
              <a:buChar char="•"/>
            </a:pPr>
            <a:endParaRPr lang="en-GB" sz="1600" dirty="0"/>
          </a:p>
          <a:p>
            <a:pPr marL="285750" indent="-285750" algn="just">
              <a:lnSpc>
                <a:spcPts val="2500"/>
              </a:lnSpc>
              <a:buFont typeface="Arial" panose="020B0604020202020204" pitchFamily="34" charset="0"/>
              <a:buChar char="•"/>
            </a:pPr>
            <a:r>
              <a:rPr lang="en-GB" sz="1600" dirty="0"/>
              <a:t>We have approximations of both correlations: pol4 for (E</a:t>
            </a:r>
            <a:r>
              <a:rPr lang="en-GB" sz="1600" baseline="-25000" dirty="0"/>
              <a:t>dep</a:t>
            </a:r>
            <a:r>
              <a:rPr lang="en-GB" sz="1600" dirty="0"/>
              <a:t>; multiplicity) and ellipse for (E</a:t>
            </a:r>
            <a:r>
              <a:rPr lang="en-GB" sz="1600" baseline="-25000" dirty="0"/>
              <a:t>dep</a:t>
            </a:r>
            <a:r>
              <a:rPr lang="en-GB" sz="1600" dirty="0"/>
              <a:t>; E</a:t>
            </a:r>
            <a:r>
              <a:rPr lang="en-GB" sz="1600" baseline="-25000" dirty="0"/>
              <a:t>max</a:t>
            </a:r>
            <a:r>
              <a:rPr lang="en-GB" sz="1600" dirty="0"/>
              <a:t>).</a:t>
            </a:r>
          </a:p>
          <a:p>
            <a:pPr marL="285750" indent="-285750" algn="just">
              <a:lnSpc>
                <a:spcPts val="2500"/>
              </a:lnSpc>
              <a:buFont typeface="Arial" panose="020B0604020202020204" pitchFamily="34" charset="0"/>
              <a:buChar char="•"/>
            </a:pPr>
            <a:endParaRPr lang="en-GB" sz="1600" dirty="0"/>
          </a:p>
          <a:p>
            <a:pPr marL="285750" indent="-285750" algn="just">
              <a:lnSpc>
                <a:spcPts val="2500"/>
              </a:lnSpc>
              <a:buFont typeface="Arial" panose="020B0604020202020204" pitchFamily="34" charset="0"/>
              <a:buChar char="•"/>
            </a:pPr>
            <a:r>
              <a:rPr lang="en-GB" sz="1600" dirty="0"/>
              <a:t> It remains to combine them to obtain a three-dimensional distribution, implying that it is necessary to traverse the ellipse and obtain values that correspond to the multiplicity value at each point of the ellipse.</a:t>
            </a:r>
          </a:p>
        </p:txBody>
      </p:sp>
      <p:sp>
        <p:nvSpPr>
          <p:cNvPr id="5" name="Номер слайда 4">
            <a:extLst>
              <a:ext uri="{FF2B5EF4-FFF2-40B4-BE49-F238E27FC236}">
                <a16:creationId xmlns:a16="http://schemas.microsoft.com/office/drawing/2014/main" id="{10DAD146-639B-4D57-B565-5038D0D315B3}"/>
              </a:ext>
            </a:extLst>
          </p:cNvPr>
          <p:cNvSpPr>
            <a:spLocks noGrp="1"/>
          </p:cNvSpPr>
          <p:nvPr>
            <p:ph type="sldNum" sz="quarter" idx="12"/>
          </p:nvPr>
        </p:nvSpPr>
        <p:spPr/>
        <p:txBody>
          <a:bodyPr/>
          <a:lstStyle/>
          <a:p>
            <a:fld id="{36088E6A-BB87-46D0-95C6-5783A7FA9DF2}" type="slidenum">
              <a:rPr lang="en-GB" smtClean="0"/>
              <a:t>9</a:t>
            </a:fld>
            <a:endParaRPr lang="en-GB"/>
          </a:p>
        </p:txBody>
      </p:sp>
    </p:spTree>
    <p:extLst>
      <p:ext uri="{BB962C8B-B14F-4D97-AF65-F5344CB8AC3E}">
        <p14:creationId xmlns:p14="http://schemas.microsoft.com/office/powerpoint/2010/main" val="40545685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5518</TotalTime>
  <Words>3341</Words>
  <Application>Microsoft Office PowerPoint</Application>
  <PresentationFormat>Широкоэкранный</PresentationFormat>
  <Paragraphs>262</Paragraphs>
  <Slides>18</Slides>
  <Notes>11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7" baseType="lpstr">
      <vt:lpstr>FreeSans</vt:lpstr>
      <vt:lpstr>Arial</vt:lpstr>
      <vt:lpstr>Calibri</vt:lpstr>
      <vt:lpstr>Calibri Light</vt:lpstr>
      <vt:lpstr>Cambria Math</vt:lpstr>
      <vt:lpstr>NimbusRomNo9L-Regu</vt:lpstr>
      <vt:lpstr>Times New Roman</vt:lpstr>
      <vt:lpstr>Тема Office</vt:lpstr>
      <vt:lpstr>Уравнение</vt:lpstr>
      <vt:lpstr>Centrality determination method based on observables from TPC and FHCal at MPD/NICA </vt:lpstr>
      <vt:lpstr>Overview</vt:lpstr>
      <vt:lpstr>FHCal@MPD</vt:lpstr>
      <vt:lpstr>2D-linear fit method  (linear approach)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LAQGSM 11 GeV (v2)</vt:lpstr>
      <vt:lpstr>Презентация PowerPoint</vt:lpstr>
      <vt:lpstr>5 GeV example for LAQGSM and DCM-SMM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method for centrality determination based on combined FHCal and TPC observables  Preliminary</dc:title>
  <dc:creator>Vadim Volkov</dc:creator>
  <cp:lastModifiedBy>Vadim Volkov</cp:lastModifiedBy>
  <cp:revision>76</cp:revision>
  <dcterms:created xsi:type="dcterms:W3CDTF">2023-08-01T06:40:23Z</dcterms:created>
  <dcterms:modified xsi:type="dcterms:W3CDTF">2023-09-20T21:45:27Z</dcterms:modified>
</cp:coreProperties>
</file>