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77" r:id="rId4"/>
    <p:sldId id="278" r:id="rId6"/>
    <p:sldId id="272" r:id="rId7"/>
    <p:sldId id="273" r:id="rId8"/>
    <p:sldId id="274" r:id="rId9"/>
    <p:sldId id="275" r:id="rId10"/>
    <p:sldId id="281" r:id="rId11"/>
    <p:sldId id="276" r:id="rId12"/>
    <p:sldId id="279" r:id="rId13"/>
    <p:sldId id="324" r:id="rId14"/>
    <p:sldId id="325" r:id="rId15"/>
    <p:sldId id="326" r:id="rId16"/>
    <p:sldId id="327" r:id="rId17"/>
    <p:sldId id="334" r:id="rId18"/>
    <p:sldId id="321" r:id="rId19"/>
    <p:sldId id="323" r:id="rId20"/>
    <p:sldId id="328" r:id="rId21"/>
    <p:sldId id="329"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ладимир" initials="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C0D"/>
    <a:srgbClr val="F0B928"/>
    <a:srgbClr val="FDE11C"/>
    <a:srgbClr val="BC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4T13:04:01.188"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
        <p:cNvGrpSpPr/>
        <p:nvPr/>
      </p:nvGrpSpPr>
      <p:grpSpPr>
        <a:xfrm>
          <a:off x="0" y="0"/>
          <a:ext cx="0" cy="0"/>
          <a:chOff x="0" y="0"/>
          <a:chExt cx="0" cy="0"/>
        </a:xfrm>
      </p:grpSpPr>
      <p:sp>
        <p:nvSpPr>
          <p:cNvPr id="63" name="Google Shape;63;g11c47a56a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c47a56a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
        <p:cNvGrpSpPr/>
        <p:nvPr/>
      </p:nvGrpSpPr>
      <p:grpSpPr>
        <a:xfrm>
          <a:off x="0" y="0"/>
          <a:ext cx="0" cy="0"/>
          <a:chOff x="0" y="0"/>
          <a:chExt cx="0" cy="0"/>
        </a:xfrm>
      </p:grpSpPr>
      <p:sp>
        <p:nvSpPr>
          <p:cNvPr id="69" name="Google Shape;69;g11c47a56a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c47a56a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1.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a:solidFill>
                  <a:srgbClr val="FF6C0D"/>
                </a:solidFill>
              </a:rPr>
              <a:t>Simulation of silicon detectors of the MiniSPD setup</a:t>
            </a:r>
            <a:endParaRPr lang="en-US" sz="4400" b="1" dirty="0">
              <a:solidFill>
                <a:srgbClr val="FF6C0D"/>
              </a:solidFill>
            </a:endParaRPr>
          </a:p>
        </p:txBody>
      </p:sp>
      <p:sp>
        <p:nvSpPr>
          <p:cNvPr id="3" name="Subtitle 2"/>
          <p:cNvSpPr>
            <a:spLocks noGrp="1"/>
          </p:cNvSpPr>
          <p:nvPr>
            <p:ph type="subTitle" idx="1"/>
          </p:nvPr>
        </p:nvSpPr>
        <p:spPr/>
        <p:txBody>
          <a:bodyPr/>
          <a:lstStyle/>
          <a:p>
            <a:r>
              <a:rPr lang="en-US" b="1">
                <a:solidFill>
                  <a:srgbClr val="FF6C0D"/>
                </a:solidFill>
              </a:rPr>
              <a:t>N.Barlykov, V.Dudin(JINR)</a:t>
            </a:r>
            <a:endParaRPr lang="en-US" b="1">
              <a:solidFill>
                <a:srgbClr val="FF6C0D"/>
              </a:solidFill>
            </a:endParaRPr>
          </a:p>
          <a:p>
            <a:endParaRPr lang="en-US" b="1">
              <a:solidFill>
                <a:srgbClr val="FF6C0D"/>
              </a:solidFill>
            </a:endParaRPr>
          </a:p>
        </p:txBody>
      </p:sp>
      <p:pic>
        <p:nvPicPr>
          <p:cNvPr id="100" name="Picture 99"/>
          <p:cNvPicPr/>
          <p:nvPr/>
        </p:nvPicPr>
        <p:blipFill>
          <a:blip r:embed="rId1"/>
          <a:stretch>
            <a:fillRect/>
          </a:stretch>
        </p:blipFill>
        <p:spPr>
          <a:xfrm>
            <a:off x="9019858" y="4452938"/>
            <a:ext cx="2143125" cy="21431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a:graphicFrameLocks noChangeAspect="1"/>
          </p:cNvGraphicFramePr>
          <p:nvPr>
            <p:ph idx="1"/>
          </p:nvPr>
        </p:nvGraphicFramePr>
        <p:xfrm>
          <a:off x="3066415" y="716280"/>
          <a:ext cx="6454775" cy="5898515"/>
        </p:xfrm>
        <a:graphic>
          <a:graphicData uri="http://schemas.openxmlformats.org/presentationml/2006/ole">
            <mc:AlternateContent xmlns:mc="http://schemas.openxmlformats.org/markup-compatibility/2006">
              <mc:Choice xmlns:v="urn:schemas-microsoft-com:vml" Requires="v">
                <p:oleObj spid="_x0000_s5" name="" r:id="rId1" imgW="6339840" imgH="6316980" progId="Paint.Picture">
                  <p:embed/>
                </p:oleObj>
              </mc:Choice>
              <mc:Fallback>
                <p:oleObj name="" r:id="rId1" imgW="6339840" imgH="6316980" progId="Paint.Picture">
                  <p:embed/>
                  <p:pic>
                    <p:nvPicPr>
                      <p:cNvPr id="0" name="Picture 4"/>
                      <p:cNvPicPr/>
                      <p:nvPr/>
                    </p:nvPicPr>
                    <p:blipFill>
                      <a:blip r:embed="rId2"/>
                      <a:stretch>
                        <a:fillRect/>
                      </a:stretch>
                    </p:blipFill>
                    <p:spPr>
                      <a:xfrm>
                        <a:off x="3066415" y="716280"/>
                        <a:ext cx="6454775" cy="5898515"/>
                      </a:xfrm>
                      <a:prstGeom prst="rect">
                        <a:avLst/>
                      </a:prstGeom>
                    </p:spPr>
                  </p:pic>
                </p:oleObj>
              </mc:Fallback>
            </mc:AlternateContent>
          </a:graphicData>
        </a:graphic>
      </p:graphicFrame>
      <p:sp>
        <p:nvSpPr>
          <p:cNvPr id="6" name="Text Box 5"/>
          <p:cNvSpPr txBox="1"/>
          <p:nvPr/>
        </p:nvSpPr>
        <p:spPr>
          <a:xfrm>
            <a:off x="5116830" y="194310"/>
            <a:ext cx="2353945" cy="521970"/>
          </a:xfrm>
          <a:prstGeom prst="rect">
            <a:avLst/>
          </a:prstGeom>
          <a:noFill/>
        </p:spPr>
        <p:txBody>
          <a:bodyPr wrap="none" rtlCol="0" anchor="t">
            <a:spAutoFit/>
          </a:bodyPr>
          <a:p>
            <a:r>
              <a:rPr lang="en-US" sz="2800" dirty="0">
                <a:solidFill>
                  <a:schemeClr val="tx1"/>
                </a:solidFill>
                <a:latin typeface="Comic Sans MS" panose="030F0702030302020204" pitchFamily="66" charset="0"/>
                <a:cs typeface="Comic Sans MS" panose="030F0702030302020204" pitchFamily="66" charset="0"/>
                <a:sym typeface="+mn-ea"/>
              </a:rPr>
              <a:t>-25</a:t>
            </a:r>
            <a:r>
              <a:rPr lang="ru-RU" sz="2800" dirty="0">
                <a:solidFill>
                  <a:schemeClr val="tx1"/>
                </a:solidFill>
                <a:effectLst/>
                <a:latin typeface="Comic Sans MS" panose="030F0702030302020204" pitchFamily="66" charset="0"/>
                <a:cs typeface="Comic Sans MS" panose="030F0702030302020204" pitchFamily="66" charset="0"/>
                <a:sym typeface="+mn-ea"/>
              </a:rPr>
              <a:t>°</a:t>
            </a:r>
            <a:r>
              <a:rPr lang="en-US" sz="2800" dirty="0">
                <a:solidFill>
                  <a:schemeClr val="tx1"/>
                </a:solidFill>
                <a:effectLst/>
                <a:latin typeface="Comic Sans MS" panose="030F0702030302020204" pitchFamily="66" charset="0"/>
                <a:cs typeface="Comic Sans MS" panose="030F0702030302020204" pitchFamily="66" charset="0"/>
                <a:sym typeface="+mn-ea"/>
              </a:rPr>
              <a:t> </a:t>
            </a:r>
            <a:r>
              <a:rPr lang="ru-RU" sz="2800" dirty="0">
                <a:solidFill>
                  <a:schemeClr val="tx1"/>
                </a:solidFill>
                <a:effectLst/>
                <a:latin typeface="Comic Sans MS" panose="030F0702030302020204" pitchFamily="66" charset="0"/>
                <a:cs typeface="Comic Sans MS" panose="030F0702030302020204" pitchFamily="66" charset="0"/>
                <a:sym typeface="+mn-ea"/>
              </a:rPr>
              <a:t>≤</a:t>
            </a:r>
            <a:r>
              <a:rPr lang="en-US" sz="2800" dirty="0">
                <a:solidFill>
                  <a:schemeClr val="tx1"/>
                </a:solidFill>
                <a:effectLst/>
                <a:latin typeface="Comic Sans MS" panose="030F0702030302020204" pitchFamily="66" charset="0"/>
                <a:cs typeface="Comic Sans MS" panose="030F0702030302020204" pitchFamily="66" charset="0"/>
                <a:sym typeface="+mn-ea"/>
              </a:rPr>
              <a:t> </a:t>
            </a:r>
            <a:r>
              <a:rPr lang="el-GR" sz="2800" dirty="0">
                <a:solidFill>
                  <a:schemeClr val="tx1"/>
                </a:solidFill>
                <a:latin typeface="Comic Sans MS" panose="030F0702030302020204" pitchFamily="66" charset="0"/>
                <a:cs typeface="Comic Sans MS" panose="030F0702030302020204" pitchFamily="66" charset="0"/>
                <a:sym typeface="+mn-ea"/>
              </a:rPr>
              <a:t>θ</a:t>
            </a:r>
            <a:r>
              <a:rPr lang="en-US" sz="2800" dirty="0">
                <a:solidFill>
                  <a:schemeClr val="tx1"/>
                </a:solidFill>
                <a:latin typeface="Comic Sans MS" panose="030F0702030302020204" pitchFamily="66" charset="0"/>
                <a:cs typeface="Comic Sans MS" panose="030F0702030302020204" pitchFamily="66" charset="0"/>
                <a:sym typeface="+mn-ea"/>
              </a:rPr>
              <a:t> </a:t>
            </a:r>
            <a:r>
              <a:rPr lang="ru-RU" sz="2800" dirty="0">
                <a:solidFill>
                  <a:schemeClr val="tx1"/>
                </a:solidFill>
                <a:effectLst/>
                <a:latin typeface="Comic Sans MS" panose="030F0702030302020204" pitchFamily="66" charset="0"/>
                <a:cs typeface="Comic Sans MS" panose="030F0702030302020204" pitchFamily="66" charset="0"/>
                <a:sym typeface="+mn-ea"/>
              </a:rPr>
              <a:t>≤</a:t>
            </a:r>
            <a:r>
              <a:rPr lang="en-US" sz="2800" dirty="0">
                <a:solidFill>
                  <a:schemeClr val="tx1"/>
                </a:solidFill>
                <a:latin typeface="Comic Sans MS" panose="030F0702030302020204" pitchFamily="66" charset="0"/>
                <a:cs typeface="Comic Sans MS" panose="030F0702030302020204" pitchFamily="66" charset="0"/>
                <a:sym typeface="+mn-ea"/>
              </a:rPr>
              <a:t> 25</a:t>
            </a:r>
            <a:r>
              <a:rPr lang="ru-RU" sz="2800" dirty="0">
                <a:solidFill>
                  <a:schemeClr val="tx1"/>
                </a:solidFill>
                <a:effectLst/>
                <a:latin typeface="Comic Sans MS" panose="030F0702030302020204" pitchFamily="66" charset="0"/>
                <a:cs typeface="Comic Sans MS" panose="030F0702030302020204" pitchFamily="66" charset="0"/>
                <a:sym typeface="+mn-ea"/>
              </a:rPr>
              <a:t>°</a:t>
            </a:r>
            <a:endParaRPr lang="ru-RU" sz="2800" dirty="0">
              <a:solidFill>
                <a:schemeClr val="tx1"/>
              </a:solidFill>
              <a:effectLst/>
              <a:latin typeface="Comic Sans MS" panose="030F0702030302020204" pitchFamily="66" charset="0"/>
              <a:cs typeface="Comic Sans MS" panose="030F0702030302020204" pitchFamily="66" charset="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pic>
        <p:nvPicPr>
          <p:cNvPr id="6" name="Content Placeholder 5"/>
          <p:cNvPicPr>
            <a:picLocks noChangeAspect="1"/>
          </p:cNvPicPr>
          <p:nvPr>
            <p:ph sz="half" idx="1"/>
          </p:nvPr>
        </p:nvPicPr>
        <p:blipFill>
          <a:blip r:embed="rId1"/>
          <a:stretch>
            <a:fillRect/>
          </a:stretch>
        </p:blipFill>
        <p:spPr>
          <a:xfrm>
            <a:off x="0" y="0"/>
            <a:ext cx="12192635" cy="5758180"/>
          </a:xfrm>
          <a:prstGeom prst="rect">
            <a:avLst/>
          </a:prstGeom>
        </p:spPr>
      </p:pic>
      <p:pic>
        <p:nvPicPr>
          <p:cNvPr id="7" name="Content Placeholder 6"/>
          <p:cNvPicPr>
            <a:picLocks noChangeAspect="1"/>
          </p:cNvPicPr>
          <p:nvPr>
            <p:ph sz="half" idx="2"/>
          </p:nvPr>
        </p:nvPicPr>
        <p:blipFill>
          <a:blip r:embed="rId2"/>
          <a:stretch>
            <a:fillRect/>
          </a:stretch>
        </p:blipFill>
        <p:spPr>
          <a:xfrm>
            <a:off x="-635" y="5758180"/>
            <a:ext cx="12193270" cy="7137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0" y="0"/>
            <a:ext cx="12172950" cy="5876290"/>
          </a:xfrm>
          <a:prstGeom prst="rect">
            <a:avLst/>
          </a:prstGeom>
        </p:spPr>
      </p:pic>
      <p:pic>
        <p:nvPicPr>
          <p:cNvPr id="6" name="Content Placeholder 5"/>
          <p:cNvPicPr>
            <a:picLocks noChangeAspect="1"/>
          </p:cNvPicPr>
          <p:nvPr>
            <p:ph sz="half" idx="2"/>
          </p:nvPr>
        </p:nvPicPr>
        <p:blipFill>
          <a:blip r:embed="rId2"/>
          <a:stretch>
            <a:fillRect/>
          </a:stretch>
        </p:blipFill>
        <p:spPr>
          <a:xfrm>
            <a:off x="10160" y="5815330"/>
            <a:ext cx="12172315" cy="7480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0" y="0"/>
            <a:ext cx="12192635" cy="5760720"/>
          </a:xfrm>
          <a:prstGeom prst="rect">
            <a:avLst/>
          </a:prstGeom>
        </p:spPr>
      </p:pic>
      <p:pic>
        <p:nvPicPr>
          <p:cNvPr id="6" name="Content Placeholder 5"/>
          <p:cNvPicPr>
            <a:picLocks noChangeAspect="1"/>
          </p:cNvPicPr>
          <p:nvPr>
            <p:ph sz="half" idx="2"/>
          </p:nvPr>
        </p:nvPicPr>
        <p:blipFill>
          <a:blip r:embed="rId2"/>
          <a:stretch>
            <a:fillRect/>
          </a:stretch>
        </p:blipFill>
        <p:spPr>
          <a:xfrm>
            <a:off x="0" y="5760720"/>
            <a:ext cx="10904220" cy="1096645"/>
          </a:xfrm>
          <a:prstGeom prst="rect">
            <a:avLst/>
          </a:prstGeom>
        </p:spPr>
      </p:pic>
      <p:pic>
        <p:nvPicPr>
          <p:cNvPr id="7" name="Picture 6"/>
          <p:cNvPicPr>
            <a:picLocks noChangeAspect="1"/>
          </p:cNvPicPr>
          <p:nvPr/>
        </p:nvPicPr>
        <p:blipFill>
          <a:blip r:embed="rId3"/>
          <a:stretch>
            <a:fillRect/>
          </a:stretch>
        </p:blipFill>
        <p:spPr>
          <a:xfrm>
            <a:off x="10904220" y="5690235"/>
            <a:ext cx="1287780" cy="11677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0" y="0"/>
            <a:ext cx="12145645" cy="6858000"/>
          </a:xfrm>
          <a:prstGeom prst="rect">
            <a:avLst/>
          </a:prstGeom>
        </p:spPr>
      </p:pic>
      <p:pic>
        <p:nvPicPr>
          <p:cNvPr id="6" name="Content Placeholder 5"/>
          <p:cNvPicPr>
            <a:picLocks noChangeAspect="1"/>
          </p:cNvPicPr>
          <p:nvPr>
            <p:ph sz="half" idx="2"/>
          </p:nvPr>
        </p:nvPicPr>
        <p:blipFill>
          <a:blip r:embed="rId2"/>
          <a:stretch>
            <a:fillRect/>
          </a:stretch>
        </p:blipFill>
        <p:spPr>
          <a:xfrm>
            <a:off x="10812145" y="5867400"/>
            <a:ext cx="1333500" cy="99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1200785"/>
          </a:xfrm>
        </p:spPr>
        <p:txBody>
          <a:bodyPr/>
          <a:p>
            <a:r>
              <a:rPr lang="en-US">
                <a:solidFill>
                  <a:srgbClr val="FF6C0D"/>
                </a:solidFill>
              </a:rPr>
              <a:t>Energy deposition in a one strip at the X1-side for simulation events (left) and experimental data (right).</a:t>
            </a:r>
            <a:endParaRPr lang="en-US">
              <a:solidFill>
                <a:srgbClr val="FF6C0D"/>
              </a:solidFill>
            </a:endParaRPr>
          </a:p>
        </p:txBody>
      </p:sp>
      <p:pic>
        <p:nvPicPr>
          <p:cNvPr id="15" name="Content Placeholder 14"/>
          <p:cNvPicPr>
            <a:picLocks noChangeAspect="1"/>
          </p:cNvPicPr>
          <p:nvPr>
            <p:ph sz="half" idx="1"/>
          </p:nvPr>
        </p:nvPicPr>
        <p:blipFill>
          <a:blip r:embed="rId1"/>
          <a:stretch>
            <a:fillRect/>
          </a:stretch>
        </p:blipFill>
        <p:spPr>
          <a:xfrm>
            <a:off x="609600" y="1792605"/>
            <a:ext cx="10972800" cy="41408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dirty="0">
                <a:solidFill>
                  <a:srgbClr val="FF6C0D"/>
                </a:solidFill>
                <a:sym typeface="+mn-ea"/>
              </a:rPr>
              <a:t>Possible combinations of Si-modules for tracks passing through </a:t>
            </a:r>
            <a:r>
              <a:rPr lang="en-US" sz="3200" dirty="0" err="1">
                <a:solidFill>
                  <a:srgbClr val="FF6C0D"/>
                </a:solidFill>
                <a:sym typeface="+mn-ea"/>
              </a:rPr>
              <a:t>MiniSPD</a:t>
            </a:r>
            <a:r>
              <a:rPr lang="en-US" sz="3200" dirty="0">
                <a:solidFill>
                  <a:srgbClr val="FF6C0D"/>
                </a:solidFill>
                <a:sym typeface="+mn-ea"/>
              </a:rPr>
              <a:t> setup</a:t>
            </a:r>
            <a:endParaRPr lang="en-US" sz="3200"/>
          </a:p>
        </p:txBody>
      </p:sp>
      <p:pic>
        <p:nvPicPr>
          <p:cNvPr id="4" name="Content Placeholder 3"/>
          <p:cNvPicPr>
            <a:picLocks noChangeAspect="1"/>
          </p:cNvPicPr>
          <p:nvPr>
            <p:ph sz="half" idx="1"/>
          </p:nvPr>
        </p:nvPicPr>
        <p:blipFill>
          <a:blip r:embed="rId1"/>
          <a:stretch>
            <a:fillRect/>
          </a:stretch>
        </p:blipFill>
        <p:spPr>
          <a:xfrm>
            <a:off x="7253605" y="1140460"/>
            <a:ext cx="2383155" cy="4794250"/>
          </a:xfrm>
          <a:prstGeom prst="rect">
            <a:avLst/>
          </a:prstGeom>
        </p:spPr>
      </p:pic>
      <p:pic>
        <p:nvPicPr>
          <p:cNvPr id="5" name="Content Placeholder 4"/>
          <p:cNvPicPr>
            <a:picLocks noChangeAspect="1"/>
          </p:cNvPicPr>
          <p:nvPr>
            <p:ph sz="half" idx="2"/>
          </p:nvPr>
        </p:nvPicPr>
        <p:blipFill>
          <a:blip r:embed="rId2"/>
          <a:stretch>
            <a:fillRect/>
          </a:stretch>
        </p:blipFill>
        <p:spPr>
          <a:xfrm>
            <a:off x="1511935" y="1174115"/>
            <a:ext cx="4460875" cy="47605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ln>
                  <a:noFill/>
                </a:ln>
                <a:solidFill>
                  <a:srgbClr val="FF6C0D"/>
                </a:solidFill>
                <a:latin typeface="Source Sans Pro" pitchFamily="34"/>
                <a:ea typeface="DejaVu Sans" pitchFamily="2"/>
                <a:cs typeface="DejaVu Sans" pitchFamily="2"/>
                <a:sym typeface="+mn-ea"/>
              </a:rPr>
              <a:t>Alignment is minimization of residuals of functional:</a:t>
            </a:r>
            <a:endParaRPr lang="en-US" dirty="0">
              <a:ln>
                <a:noFill/>
              </a:ln>
              <a:solidFill>
                <a:srgbClr val="FF6C0D"/>
              </a:solidFill>
              <a:latin typeface="Source Sans Pro" pitchFamily="34"/>
              <a:ea typeface="DejaVu Sans" pitchFamily="2"/>
              <a:cs typeface="DejaVu Sans" pitchFamily="2"/>
              <a:sym typeface="+mn-ea"/>
            </a:endParaRPr>
          </a:p>
        </p:txBody>
      </p:sp>
      <p:sp>
        <p:nvSpPr>
          <p:cNvPr id="5" name="TextBox 4"/>
          <p:cNvSpPr txBox="1">
            <a:spLocks noResize="1"/>
          </p:cNvSpPr>
          <p:nvPr/>
        </p:nvSpPr>
        <p:spPr>
          <a:xfrm>
            <a:off x="3955680" y="4201920"/>
            <a:ext cx="719640" cy="359640"/>
          </a:xfrm>
          <a:prstGeom prst="rect">
            <a:avLst/>
          </a:prstGeom>
          <a:noFill/>
          <a:ln>
            <a:noFill/>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pPr>
            <a:endParaRPr lang="en-US" sz="1800" b="0" i="0" u="none" strike="noStrike" kern="1200" cap="none">
              <a:ln>
                <a:noFill/>
              </a:ln>
              <a:latin typeface="Source Sans Pro" pitchFamily="34"/>
            </a:endParaRPr>
          </a:p>
        </p:txBody>
      </p:sp>
      <p:sp>
        <p:nvSpPr>
          <p:cNvPr id="6" name="TextBox 5"/>
          <p:cNvSpPr txBox="1">
            <a:spLocks noResize="1"/>
          </p:cNvSpPr>
          <p:nvPr/>
        </p:nvSpPr>
        <p:spPr>
          <a:xfrm>
            <a:off x="4493520" y="3675599"/>
            <a:ext cx="719640" cy="359640"/>
          </a:xfrm>
          <a:prstGeom prst="rect">
            <a:avLst/>
          </a:prstGeom>
          <a:noFill/>
          <a:ln>
            <a:noFill/>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pPr>
            <a:endParaRPr lang="en-US" sz="1800" b="0" i="0" u="none" strike="noStrike" kern="1200" cap="none">
              <a:ln>
                <a:noFill/>
              </a:ln>
              <a:latin typeface="Source Sans Pro" pitchFamily="34"/>
            </a:endParaRPr>
          </a:p>
        </p:txBody>
      </p:sp>
      <p:sp>
        <p:nvSpPr>
          <p:cNvPr id="7" name="TextBox 6"/>
          <p:cNvSpPr txBox="1">
            <a:spLocks noResize="1"/>
          </p:cNvSpPr>
          <p:nvPr/>
        </p:nvSpPr>
        <p:spPr>
          <a:xfrm>
            <a:off x="4583159" y="3731400"/>
            <a:ext cx="72000" cy="169200"/>
          </a:xfrm>
          <a:prstGeom prst="rect">
            <a:avLst/>
          </a:prstGeom>
          <a:noFill/>
          <a:ln>
            <a:noFill/>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pPr>
            <a:endParaRPr lang="en-US" sz="1800" b="0" i="0" u="none" strike="noStrike" kern="1200" cap="none">
              <a:ln>
                <a:noFill/>
              </a:ln>
              <a:latin typeface="Source Sans Pro" pitchFamily="34"/>
            </a:endParaRPr>
          </a:p>
        </p:txBody>
      </p:sp>
      <p:sp>
        <p:nvSpPr>
          <p:cNvPr id="10" name="TextBox 9"/>
          <p:cNvSpPr txBox="1"/>
          <p:nvPr/>
        </p:nvSpPr>
        <p:spPr>
          <a:xfrm>
            <a:off x="677545" y="3208020"/>
            <a:ext cx="11063605" cy="827405"/>
          </a:xfrm>
          <a:prstGeom prst="rect">
            <a:avLst/>
          </a:prstGeom>
          <a:noFill/>
          <a:ln>
            <a:noFill/>
          </a:ln>
        </p:spPr>
        <p:txBody>
          <a:bodyPr wrap="square" lIns="90000" tIns="45000" rIns="90000" bIns="45000" anchorCtr="0" compatLnSpc="0">
            <a:spAutoFit/>
          </a:bodyPr>
          <a:lstStyle/>
          <a:p>
            <a:pPr marL="0" marR="0" lvl="0" indent="0" algn="ctr" hangingPunct="1">
              <a:lnSpc>
                <a:spcPct val="100000"/>
              </a:lnSpc>
              <a:spcBef>
                <a:spcPts val="0"/>
              </a:spcBef>
              <a:spcAft>
                <a:spcPts val="0"/>
              </a:spcAft>
              <a:buNone/>
            </a:pPr>
            <a:r>
              <a:rPr lang="en-US" sz="2400" b="0" i="0" u="none" strike="noStrike" kern="1200" cap="none" dirty="0">
                <a:ln>
                  <a:noFill/>
                </a:ln>
                <a:latin typeface="Source Sans Pro" pitchFamily="34"/>
                <a:ea typeface="DejaVu Sans" pitchFamily="2"/>
                <a:cs typeface="DejaVu Sans" pitchFamily="2"/>
              </a:rPr>
              <a:t>Large number of parameters: track parameters (4 * number of tracks) and shifts</a:t>
            </a:r>
            <a:br>
              <a:rPr lang="en-US" sz="2400" b="0" i="0" u="none" strike="noStrike" kern="1200" cap="none" dirty="0">
                <a:ln>
                  <a:noFill/>
                </a:ln>
                <a:latin typeface="Source Sans Pro" pitchFamily="34"/>
                <a:ea typeface="DejaVu Sans" pitchFamily="2"/>
                <a:cs typeface="DejaVu Sans" pitchFamily="2"/>
              </a:rPr>
            </a:br>
            <a:r>
              <a:rPr lang="en-US" sz="2400" b="0" i="0" u="none" strike="noStrike" kern="1200" cap="none" dirty="0">
                <a:ln>
                  <a:noFill/>
                </a:ln>
                <a:latin typeface="Source Sans Pro" pitchFamily="34"/>
                <a:ea typeface="DejaVu Sans" pitchFamily="2"/>
                <a:cs typeface="DejaVu Sans" pitchFamily="2"/>
              </a:rPr>
              <a:t>(numbers of detectors), number of hits &gt;&gt; parameters.</a:t>
            </a:r>
            <a:endParaRPr lang="en-US" sz="2400" b="0" i="0" u="none" strike="noStrike" kern="1200" cap="none" dirty="0">
              <a:ln>
                <a:noFill/>
              </a:ln>
              <a:latin typeface="Source Sans Pro" pitchFamily="34"/>
              <a:ea typeface="DejaVu Sans" pitchFamily="2"/>
              <a:cs typeface="DejaVu Sans" pitchFamily="2"/>
            </a:endParaRPr>
          </a:p>
        </p:txBody>
      </p:sp>
      <mc:AlternateContent xmlns:mc="http://schemas.openxmlformats.org/markup-compatibility/2006">
        <mc:Choice xmlns:a14="http://schemas.microsoft.com/office/drawing/2010/main" Requires="a14">
          <p:sp>
            <p:nvSpPr>
              <p:cNvPr id="11" name="TextBox 10"/>
              <p:cNvSpPr txBox="1">
                <a:spLocks noResize="1"/>
              </p:cNvSpPr>
              <p:nvPr/>
            </p:nvSpPr>
            <p:spPr>
              <a:xfrm>
                <a:off x="1407584" y="4368070"/>
                <a:ext cx="7315200" cy="457200"/>
              </a:xfrm>
              <a:prstGeom prst="rect">
                <a:avLst/>
              </a:prstGeom>
              <a:noFill/>
              <a:ln>
                <a:noFill/>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𝑢</m:t>
                          </m:r>
                        </m:e>
                        <m:sub>
                          <m:r>
                            <a:rPr lang="ru-RU" sz="2800" i="1">
                              <a:solidFill>
                                <a:srgbClr val="FF6C0D"/>
                              </a:solidFill>
                              <a:latin typeface="Cambria Math" panose="02040503050406030204" pitchFamily="18" charset="0"/>
                            </a:rPr>
                            <m:t>𝑓𝑖𝑡</m:t>
                          </m:r>
                        </m:sub>
                      </m:sSub>
                      <m:r>
                        <a:rPr lang="ru-RU" sz="2800" i="0">
                          <a:solidFill>
                            <a:srgbClr val="FF6C0D"/>
                          </a:solidFill>
                          <a:latin typeface="Cambria Math" panose="02040503050406030204" pitchFamily="18" charset="0"/>
                        </a:rPr>
                        <m:t>→</m:t>
                      </m:r>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𝑢</m:t>
                          </m:r>
                        </m:e>
                        <m:sub>
                          <m:r>
                            <a:rPr lang="ru-RU" sz="2800" i="1">
                              <a:solidFill>
                                <a:srgbClr val="FF6C0D"/>
                              </a:solidFill>
                              <a:latin typeface="Cambria Math" panose="02040503050406030204" pitchFamily="18" charset="0"/>
                            </a:rPr>
                            <m:t>𝑗</m:t>
                          </m:r>
                        </m:sub>
                      </m:sSub>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𝑧</m:t>
                              </m:r>
                            </m:e>
                            <m:sub>
                              <m:r>
                                <a:rPr lang="ru-RU" sz="2800" i="1">
                                  <a:solidFill>
                                    <a:srgbClr val="FF6C0D"/>
                                  </a:solidFill>
                                  <a:latin typeface="Cambria Math" panose="02040503050406030204" pitchFamily="18" charset="0"/>
                                </a:rPr>
                                <m:t>𝑖</m:t>
                              </m:r>
                            </m:sub>
                          </m:sSub>
                        </m:e>
                      </m:d>
                      <m:r>
                        <a:rPr lang="ru-RU" sz="2800" i="0">
                          <a:solidFill>
                            <a:srgbClr val="FF6C0D"/>
                          </a:solidFill>
                          <a:latin typeface="Cambria Math" panose="02040503050406030204" pitchFamily="18" charset="0"/>
                        </a:rPr>
                        <m:t>=</m:t>
                      </m:r>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𝑥</m:t>
                              </m:r>
                            </m:e>
                            <m:sub>
                              <m:r>
                                <a:rPr lang="ru-RU" sz="2800" i="0">
                                  <a:solidFill>
                                    <a:srgbClr val="FF6C0D"/>
                                  </a:solidFill>
                                  <a:latin typeface="Cambria Math" panose="02040503050406030204" pitchFamily="18" charset="0"/>
                                </a:rPr>
                                <m:t>0</m:t>
                              </m:r>
                            </m:sub>
                          </m:sSub>
                          <m:r>
                            <a:rPr lang="ru-RU" sz="2800" i="0">
                              <a:solidFill>
                                <a:srgbClr val="FF6C0D"/>
                              </a:solidFill>
                              <a:latin typeface="Cambria Math" panose="02040503050406030204" pitchFamily="18" charset="0"/>
                            </a:rPr>
                            <m:t>+</m:t>
                          </m:r>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𝑡</m:t>
                              </m:r>
                            </m:e>
                            <m:sub>
                              <m:r>
                                <a:rPr lang="ru-RU" sz="2800" i="1">
                                  <a:solidFill>
                                    <a:srgbClr val="FF6C0D"/>
                                  </a:solidFill>
                                  <a:latin typeface="Cambria Math" panose="02040503050406030204" pitchFamily="18" charset="0"/>
                                </a:rPr>
                                <m:t>𝑥</m:t>
                              </m:r>
                            </m:sub>
                          </m:sSub>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𝑧</m:t>
                              </m:r>
                            </m:e>
                            <m:sub>
                              <m:r>
                                <a:rPr lang="ru-RU" sz="2800" i="1">
                                  <a:solidFill>
                                    <a:srgbClr val="FF6C0D"/>
                                  </a:solidFill>
                                  <a:latin typeface="Cambria Math" panose="02040503050406030204" pitchFamily="18" charset="0"/>
                                </a:rPr>
                                <m:t>𝑖</m:t>
                              </m:r>
                            </m:sub>
                          </m:sSub>
                        </m:e>
                      </m:d>
                      <m:r>
                        <m:rPr>
                          <m:sty m:val="p"/>
                        </m:rPr>
                        <a:rPr lang="ru-RU" sz="2800" i="0">
                          <a:solidFill>
                            <a:srgbClr val="FF6C0D"/>
                          </a:solidFill>
                          <a:latin typeface="Cambria Math" panose="02040503050406030204" pitchFamily="18" charset="0"/>
                        </a:rPr>
                        <m:t>cos</m:t>
                      </m:r>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𝛼</m:t>
                              </m:r>
                            </m:e>
                            <m:sub>
                              <m:r>
                                <a:rPr lang="ru-RU" sz="2800" i="1">
                                  <a:solidFill>
                                    <a:srgbClr val="FF6C0D"/>
                                  </a:solidFill>
                                  <a:latin typeface="Cambria Math" panose="02040503050406030204" pitchFamily="18" charset="0"/>
                                </a:rPr>
                                <m:t>𝑖</m:t>
                              </m:r>
                            </m:sub>
                          </m:sSub>
                        </m:e>
                      </m:d>
                      <m:r>
                        <a:rPr lang="ru-RU" sz="2800" i="0">
                          <a:solidFill>
                            <a:srgbClr val="FF6C0D"/>
                          </a:solidFill>
                          <a:latin typeface="Cambria Math" panose="02040503050406030204" pitchFamily="18" charset="0"/>
                        </a:rPr>
                        <m:t>+</m:t>
                      </m:r>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𝑦</m:t>
                              </m:r>
                            </m:e>
                            <m:sub>
                              <m:r>
                                <a:rPr lang="ru-RU" sz="2800" i="0">
                                  <a:solidFill>
                                    <a:srgbClr val="FF6C0D"/>
                                  </a:solidFill>
                                  <a:latin typeface="Cambria Math" panose="02040503050406030204" pitchFamily="18" charset="0"/>
                                </a:rPr>
                                <m:t>0</m:t>
                              </m:r>
                            </m:sub>
                          </m:sSub>
                          <m:r>
                            <a:rPr lang="ru-RU" sz="2800" i="0">
                              <a:solidFill>
                                <a:srgbClr val="FF6C0D"/>
                              </a:solidFill>
                              <a:latin typeface="Cambria Math" panose="02040503050406030204" pitchFamily="18" charset="0"/>
                            </a:rPr>
                            <m:t>+</m:t>
                          </m:r>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𝑡</m:t>
                              </m:r>
                            </m:e>
                            <m:sub>
                              <m:r>
                                <a:rPr lang="ru-RU" sz="2800" i="1">
                                  <a:solidFill>
                                    <a:srgbClr val="FF6C0D"/>
                                  </a:solidFill>
                                  <a:latin typeface="Cambria Math" panose="02040503050406030204" pitchFamily="18" charset="0"/>
                                </a:rPr>
                                <m:t>𝑦</m:t>
                              </m:r>
                            </m:sub>
                          </m:sSub>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𝑧</m:t>
                              </m:r>
                            </m:e>
                            <m:sub>
                              <m:r>
                                <a:rPr lang="ru-RU" sz="2800" i="1">
                                  <a:solidFill>
                                    <a:srgbClr val="FF6C0D"/>
                                  </a:solidFill>
                                  <a:latin typeface="Cambria Math" panose="02040503050406030204" pitchFamily="18" charset="0"/>
                                </a:rPr>
                                <m:t>𝑖</m:t>
                              </m:r>
                            </m:sub>
                          </m:sSub>
                        </m:e>
                      </m:d>
                      <m:r>
                        <m:rPr>
                          <m:sty m:val="p"/>
                        </m:rPr>
                        <a:rPr lang="ru-RU" sz="2800" i="0">
                          <a:solidFill>
                            <a:srgbClr val="FF6C0D"/>
                          </a:solidFill>
                          <a:latin typeface="Cambria Math" panose="02040503050406030204" pitchFamily="18" charset="0"/>
                        </a:rPr>
                        <m:t>sin</m:t>
                      </m:r>
                      <m:d>
                        <m:dPr>
                          <m:ctrlPr>
                            <a:rPr lang="ru-RU" sz="2800" i="1">
                              <a:solidFill>
                                <a:srgbClr val="FF6C0D"/>
                              </a:solidFill>
                              <a:latin typeface="Cambria Math" panose="02040503050406030204" pitchFamily="18" charset="0"/>
                            </a:rPr>
                          </m:ctrlPr>
                        </m:dPr>
                        <m:e>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𝛼</m:t>
                              </m:r>
                            </m:e>
                            <m:sub>
                              <m:r>
                                <a:rPr lang="ru-RU" sz="2800" i="1">
                                  <a:solidFill>
                                    <a:srgbClr val="FF6C0D"/>
                                  </a:solidFill>
                                  <a:latin typeface="Cambria Math" panose="02040503050406030204" pitchFamily="18" charset="0"/>
                                </a:rPr>
                                <m:t>𝑖</m:t>
                              </m:r>
                            </m:sub>
                          </m:sSub>
                        </m:e>
                      </m:d>
                      <m:r>
                        <a:rPr lang="ru-RU" sz="2800" i="0">
                          <a:solidFill>
                            <a:srgbClr val="FF6C0D"/>
                          </a:solidFill>
                          <a:latin typeface="Cambria Math" panose="02040503050406030204" pitchFamily="18" charset="0"/>
                        </a:rPr>
                        <m:t>+</m:t>
                      </m:r>
                      <m:r>
                        <m:rPr>
                          <m:sty m:val="p"/>
                        </m:rPr>
                        <a:rPr lang="ru-RU" sz="2800" i="0">
                          <a:solidFill>
                            <a:srgbClr val="FF6C0D"/>
                          </a:solidFill>
                          <a:latin typeface="Cambria Math" panose="02040503050406030204" pitchFamily="18" charset="0"/>
                        </a:rPr>
                        <m:t>Δ</m:t>
                      </m:r>
                      <m:sSub>
                        <m:sSubPr>
                          <m:ctrlPr>
                            <a:rPr lang="ru-RU" sz="2800" i="1">
                              <a:solidFill>
                                <a:srgbClr val="FF6C0D"/>
                              </a:solidFill>
                              <a:latin typeface="Cambria Math" panose="02040503050406030204" pitchFamily="18" charset="0"/>
                            </a:rPr>
                          </m:ctrlPr>
                        </m:sSubPr>
                        <m:e>
                          <m:r>
                            <a:rPr lang="ru-RU" sz="2800" i="1">
                              <a:solidFill>
                                <a:srgbClr val="FF6C0D"/>
                              </a:solidFill>
                              <a:latin typeface="Cambria Math" panose="02040503050406030204" pitchFamily="18" charset="0"/>
                            </a:rPr>
                            <m:t>𝑢</m:t>
                          </m:r>
                        </m:e>
                        <m:sub>
                          <m:r>
                            <a:rPr lang="ru-RU" sz="2800" i="1">
                              <a:solidFill>
                                <a:srgbClr val="FF6C0D"/>
                              </a:solidFill>
                              <a:latin typeface="Cambria Math" panose="02040503050406030204" pitchFamily="18" charset="0"/>
                            </a:rPr>
                            <m:t>𝑖</m:t>
                          </m:r>
                        </m:sub>
                      </m:sSub>
                    </m:oMath>
                  </m:oMathPara>
                </a14:m>
                <a:endParaRPr lang="ru-RU" sz="2800" i="1" dirty="0">
                  <a:solidFill>
                    <a:srgbClr val="FF6C0D"/>
                  </a:solidFill>
                  <a:latin typeface="Cambria Math" panose="02040503050406030204" pitchFamily="18" charset="0"/>
                  <a:cs typeface="Cambria Math" panose="02040503050406030204" pitchFamily="18"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1407584" y="4368070"/>
                <a:ext cx="7315200" cy="457200"/>
              </a:xfrm>
              <a:prstGeom prst="rect">
                <a:avLst/>
              </a:prstGeom>
              <a:blipFill rotWithShape="1">
                <a:blip r:embed="rId1"/>
                <a:stretch>
                  <a:fillRect l="-6" t="-2757" r="-29994" b="-2799"/>
                </a:stretch>
              </a:blipFill>
              <a:ln>
                <a:noFill/>
              </a:ln>
            </p:spPr>
            <p:txBody>
              <a:bodyPr/>
              <a:lstStyle/>
              <a:p>
                <a:r>
                  <a:rPr lang="en-US" altLang="en-US">
                    <a:noFill/>
                  </a:rPr>
                  <a:t> </a:t>
                </a:r>
              </a:p>
            </p:txBody>
          </p:sp>
        </mc:Fallback>
      </mc:AlternateContent>
      <p:pic>
        <p:nvPicPr>
          <p:cNvPr id="13" name="Content Placeholder 12"/>
          <p:cNvPicPr>
            <a:picLocks noChangeAspect="1"/>
          </p:cNvPicPr>
          <p:nvPr>
            <p:ph sz="half" idx="1"/>
          </p:nvPr>
        </p:nvPicPr>
        <p:blipFill>
          <a:blip r:embed="rId2"/>
          <a:stretch>
            <a:fillRect/>
          </a:stretch>
        </p:blipFill>
        <p:spPr>
          <a:xfrm>
            <a:off x="2456180" y="773430"/>
            <a:ext cx="7014210" cy="1558925"/>
          </a:xfrm>
          <a:prstGeom prst="rect">
            <a:avLst/>
          </a:prstGeom>
        </p:spPr>
      </p:pic>
      <p:pic>
        <p:nvPicPr>
          <p:cNvPr id="14" name="Content Placeholder 13"/>
          <p:cNvPicPr>
            <a:picLocks noChangeAspect="1"/>
          </p:cNvPicPr>
          <p:nvPr>
            <p:ph sz="half" idx="2"/>
          </p:nvPr>
        </p:nvPicPr>
        <p:blipFill>
          <a:blip r:embed="rId3"/>
          <a:stretch>
            <a:fillRect/>
          </a:stretch>
        </p:blipFill>
        <p:spPr>
          <a:xfrm>
            <a:off x="4705350" y="2332355"/>
            <a:ext cx="2781935" cy="4768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1140460"/>
          </a:xfrm>
        </p:spPr>
        <p:txBody>
          <a:bodyPr/>
          <a:p>
            <a:r>
              <a:rPr lang="en-US" sz="2800" b="1">
                <a:solidFill>
                  <a:srgbClr val="FF6C0D"/>
                </a:solidFill>
              </a:rPr>
              <a:t>χ2 and residual distributions of track passing through part 1,3 and 7 for X3(yellow) and U3(blue) before alignment</a:t>
            </a:r>
            <a:endParaRPr lang="en-US" sz="2800" b="1">
              <a:solidFill>
                <a:srgbClr val="FF6C0D"/>
              </a:solidFill>
            </a:endParaRPr>
          </a:p>
        </p:txBody>
      </p:sp>
      <p:pic>
        <p:nvPicPr>
          <p:cNvPr id="5" name="Content Placeholder 4"/>
          <p:cNvPicPr>
            <a:picLocks noChangeAspect="1"/>
          </p:cNvPicPr>
          <p:nvPr>
            <p:ph sz="half" idx="1"/>
          </p:nvPr>
        </p:nvPicPr>
        <p:blipFill>
          <a:blip r:embed="rId1"/>
          <a:stretch>
            <a:fillRect/>
          </a:stretch>
        </p:blipFill>
        <p:spPr>
          <a:xfrm>
            <a:off x="609600" y="1662430"/>
            <a:ext cx="10995660" cy="44653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917575"/>
          </a:xfrm>
        </p:spPr>
        <p:txBody>
          <a:bodyPr/>
          <a:p>
            <a:r>
              <a:rPr lang="en-US" sz="2800" b="1">
                <a:solidFill>
                  <a:srgbClr val="FF6C0D"/>
                </a:solidFill>
                <a:sym typeface="+mn-ea"/>
              </a:rPr>
              <a:t>χ2 and residual distributions of track passing through part 1,3 and 7 for X3(yellow) and U3(blue) after alignment</a:t>
            </a:r>
            <a:endParaRPr lang="en-US" sz="2800"/>
          </a:p>
        </p:txBody>
      </p:sp>
      <p:pic>
        <p:nvPicPr>
          <p:cNvPr id="7" name="Content Placeholder 6"/>
          <p:cNvPicPr>
            <a:picLocks noChangeAspect="1"/>
          </p:cNvPicPr>
          <p:nvPr>
            <p:ph sz="half" idx="1"/>
          </p:nvPr>
        </p:nvPicPr>
        <p:blipFill>
          <a:blip r:embed="rId1"/>
          <a:stretch>
            <a:fillRect/>
          </a:stretch>
        </p:blipFill>
        <p:spPr>
          <a:xfrm>
            <a:off x="609600" y="1263015"/>
            <a:ext cx="11266170" cy="49485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233933"/>
            <a:ext cx="11360800" cy="7636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dirty="0">
                <a:solidFill>
                  <a:srgbClr val="FF6C0D"/>
                </a:solidFill>
                <a:latin typeface="Comic Sans MS" panose="030F0702030302020204" pitchFamily="66" charset="0"/>
              </a:rPr>
              <a:t>MiniSPD stand</a:t>
            </a:r>
            <a:endParaRPr lang="en-US" dirty="0">
              <a:solidFill>
                <a:srgbClr val="FF6C0D"/>
              </a:solidFill>
              <a:latin typeface="Comic Sans MS" panose="030F0702030302020204" pitchFamily="66" charset="0"/>
            </a:endParaRPr>
          </a:p>
        </p:txBody>
      </p:sp>
      <p:pic>
        <p:nvPicPr>
          <p:cNvPr id="67" name="Google Shape;67;p15"/>
          <p:cNvPicPr preferRelativeResize="0"/>
          <p:nvPr/>
        </p:nvPicPr>
        <p:blipFill>
          <a:blip r:embed="rId1"/>
          <a:stretch>
            <a:fillRect/>
          </a:stretch>
        </p:blipFill>
        <p:spPr>
          <a:xfrm>
            <a:off x="3635937" y="997533"/>
            <a:ext cx="4568251" cy="57475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solidFill>
                  <a:srgbClr val="FF6C0D"/>
                </a:solidFill>
              </a:rPr>
              <a:t>Conclusion</a:t>
            </a:r>
            <a:endParaRPr lang="en-US" b="1">
              <a:solidFill>
                <a:srgbClr val="FF6C0D"/>
              </a:solidFill>
            </a:endParaRPr>
          </a:p>
        </p:txBody>
      </p:sp>
      <p:sp>
        <p:nvSpPr>
          <p:cNvPr id="3" name="Content Placeholder 2"/>
          <p:cNvSpPr>
            <a:spLocks noGrp="1"/>
          </p:cNvSpPr>
          <p:nvPr>
            <p:ph sz="half" idx="1"/>
          </p:nvPr>
        </p:nvSpPr>
        <p:spPr>
          <a:xfrm>
            <a:off x="609600" y="1174750"/>
            <a:ext cx="10972800" cy="4953000"/>
          </a:xfrm>
        </p:spPr>
        <p:txBody>
          <a:bodyPr/>
          <a:p>
            <a:pPr algn="just"/>
            <a:r>
              <a:rPr lang="en-US" sz="2400"/>
              <a:t>Monte Carlo simulation of two-sided silicon plates of MiniSPD stand is carried out for two cases: with and without taking into account operation of the scintillator triggers. Comparison Monte Carlo simulation with experimental data allows to estimate the lower threshold on energy for a single strip operation. It is about 55 keV.</a:t>
            </a:r>
            <a:endParaRPr lang="en-US" sz="2400"/>
          </a:p>
          <a:p>
            <a:pPr algn="just"/>
            <a:r>
              <a:rPr lang="en-US" sz="2400"/>
              <a:t>Work of all parts (1-8) and their sides (X and U) of MiniSPD Si-detectors was analyzed and compared with Monte Carlo simulation. Noisy and dead channels are seen directly from the distributions according to the numbers of triggered strips. The alignment task is solved for parts of the middle module. The </a:t>
            </a:r>
            <a:r>
              <a:rPr lang="en-US" sz="2400">
                <a:sym typeface="+mn-ea"/>
              </a:rPr>
              <a:t>distributions on residuals of its parts and </a:t>
            </a:r>
            <a:r>
              <a:rPr lang="en-US" sz="2400">
                <a:solidFill>
                  <a:schemeClr val="tx1"/>
                </a:solidFill>
                <a:sym typeface="+mn-ea"/>
              </a:rPr>
              <a:t>χ2 on tracks are obtained.</a:t>
            </a:r>
            <a:endParaRPr lang="en-US" sz="2400">
              <a:solidFill>
                <a:schemeClr val="tx1"/>
              </a:solidFill>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279933"/>
            <a:ext cx="11360800" cy="7636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dirty="0">
                <a:solidFill>
                  <a:srgbClr val="FF6C0D"/>
                </a:solidFill>
                <a:latin typeface="Comic Sans MS" panose="030F0702030302020204" pitchFamily="66" charset="0"/>
              </a:rPr>
              <a:t>Structure of MiniSPD</a:t>
            </a:r>
            <a:endParaRPr lang="en-US" dirty="0">
              <a:solidFill>
                <a:srgbClr val="FF6C0D"/>
              </a:solidFill>
              <a:latin typeface="Comic Sans MS" panose="030F0702030302020204" pitchFamily="66" charset="0"/>
            </a:endParaRPr>
          </a:p>
        </p:txBody>
      </p:sp>
      <p:pic>
        <p:nvPicPr>
          <p:cNvPr id="73" name="Google Shape;73;p16"/>
          <p:cNvPicPr preferRelativeResize="0"/>
          <p:nvPr/>
        </p:nvPicPr>
        <p:blipFill>
          <a:blip r:embed="rId1"/>
          <a:stretch>
            <a:fillRect/>
          </a:stretch>
        </p:blipFill>
        <p:spPr>
          <a:xfrm>
            <a:off x="642620" y="1131570"/>
            <a:ext cx="5614670" cy="5363210"/>
          </a:xfrm>
          <a:prstGeom prst="rect">
            <a:avLst/>
          </a:prstGeom>
          <a:noFill/>
          <a:ln>
            <a:noFill/>
          </a:ln>
        </p:spPr>
      </p:pic>
      <p:sp>
        <p:nvSpPr>
          <p:cNvPr id="74" name="Google Shape;74;p16"/>
          <p:cNvSpPr txBox="1"/>
          <p:nvPr/>
        </p:nvSpPr>
        <p:spPr>
          <a:xfrm>
            <a:off x="8111369" y="2335813"/>
            <a:ext cx="2675257" cy="239649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000" dirty="0"/>
              <a:t>Trigger subsystem consists of </a:t>
            </a:r>
            <a:endParaRPr sz="2000" dirty="0"/>
          </a:p>
          <a:p>
            <a:pPr marL="0" lvl="0" indent="0" algn="l" rtl="0">
              <a:spcBef>
                <a:spcPts val="0"/>
              </a:spcBef>
              <a:spcAft>
                <a:spcPts val="0"/>
              </a:spcAft>
              <a:buNone/>
            </a:pPr>
            <a:r>
              <a:rPr lang="en-US" sz="2000" dirty="0"/>
              <a:t>two (top and bottom) </a:t>
            </a:r>
            <a:r>
              <a:rPr lang="en-US" sz="2000" dirty="0">
                <a:solidFill>
                  <a:schemeClr val="dk1"/>
                </a:solidFill>
              </a:rPr>
              <a:t>scintillators. Top: ScintPos[2] = 3 mm.</a:t>
            </a:r>
            <a:endParaRPr sz="2000" dirty="0">
              <a:solidFill>
                <a:schemeClr val="dk1"/>
              </a:solidFill>
            </a:endParaRPr>
          </a:p>
          <a:p>
            <a:pPr marL="0" lvl="0" indent="0" algn="l" rtl="0">
              <a:spcBef>
                <a:spcPts val="0"/>
              </a:spcBef>
              <a:spcAft>
                <a:spcPts val="0"/>
              </a:spcAft>
              <a:buNone/>
            </a:pPr>
            <a:r>
              <a:rPr lang="en-US" sz="2000" dirty="0">
                <a:solidFill>
                  <a:schemeClr val="dk1"/>
                </a:solidFill>
              </a:rPr>
              <a:t>Bottom: ScintPos[2] = 931,5 mm.</a:t>
            </a:r>
            <a:endParaRPr sz="2000" dirty="0">
              <a:solidFill>
                <a:schemeClr val="dk1"/>
              </a:solidFill>
            </a:endParaRPr>
          </a:p>
        </p:txBody>
      </p:sp>
      <p:sp>
        <p:nvSpPr>
          <p:cNvPr id="75" name="Google Shape;75;p16"/>
          <p:cNvSpPr/>
          <p:nvPr/>
        </p:nvSpPr>
        <p:spPr>
          <a:xfrm>
            <a:off x="6257167" y="1542133"/>
            <a:ext cx="1128400" cy="290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6"/>
          <p:cNvSpPr txBox="1"/>
          <p:nvPr/>
        </p:nvSpPr>
        <p:spPr>
          <a:xfrm>
            <a:off x="7509933" y="1196178"/>
            <a:ext cx="1918400" cy="98107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a:t>Top scintillator</a:t>
            </a:r>
            <a:endParaRPr lang="en-US" sz="2400"/>
          </a:p>
        </p:txBody>
      </p:sp>
      <p:sp>
        <p:nvSpPr>
          <p:cNvPr id="77" name="Google Shape;77;p16"/>
          <p:cNvSpPr/>
          <p:nvPr/>
        </p:nvSpPr>
        <p:spPr>
          <a:xfrm>
            <a:off x="6257073" y="4918512"/>
            <a:ext cx="1128400" cy="290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16"/>
          <p:cNvSpPr txBox="1"/>
          <p:nvPr/>
        </p:nvSpPr>
        <p:spPr>
          <a:xfrm>
            <a:off x="7691042" y="4655107"/>
            <a:ext cx="2316800" cy="98107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a:t>Bottom scintillator</a:t>
            </a:r>
            <a:endParaRPr lang="en-US" sz="2400"/>
          </a:p>
        </p:txBody>
      </p:sp>
      <p:sp>
        <p:nvSpPr>
          <p:cNvPr id="79" name="Google Shape;79;p16"/>
          <p:cNvSpPr/>
          <p:nvPr/>
        </p:nvSpPr>
        <p:spPr>
          <a:xfrm>
            <a:off x="6206067" y="2194067"/>
            <a:ext cx="1128400" cy="201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6"/>
          <p:cNvSpPr/>
          <p:nvPr/>
        </p:nvSpPr>
        <p:spPr>
          <a:xfrm>
            <a:off x="6206067" y="3600867"/>
            <a:ext cx="1128400" cy="201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6"/>
          <p:cNvSpPr/>
          <p:nvPr/>
        </p:nvSpPr>
        <p:spPr>
          <a:xfrm>
            <a:off x="6257167" y="4291367"/>
            <a:ext cx="1128400" cy="201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6"/>
          <p:cNvSpPr txBox="1"/>
          <p:nvPr/>
        </p:nvSpPr>
        <p:spPr>
          <a:xfrm>
            <a:off x="7509933" y="2028067"/>
            <a:ext cx="601600" cy="61150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b="1">
                <a:solidFill>
                  <a:srgbClr val="93C47D"/>
                </a:solidFill>
              </a:rPr>
              <a:t>Si</a:t>
            </a:r>
            <a:endParaRPr sz="2400" b="1">
              <a:solidFill>
                <a:srgbClr val="93C47D"/>
              </a:solidFill>
            </a:endParaRPr>
          </a:p>
        </p:txBody>
      </p:sp>
      <p:sp>
        <p:nvSpPr>
          <p:cNvPr id="83" name="Google Shape;83;p16"/>
          <p:cNvSpPr txBox="1"/>
          <p:nvPr/>
        </p:nvSpPr>
        <p:spPr>
          <a:xfrm>
            <a:off x="7509933" y="3434867"/>
            <a:ext cx="601600" cy="61150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b="1">
                <a:solidFill>
                  <a:srgbClr val="93C47D"/>
                </a:solidFill>
              </a:rPr>
              <a:t>Si</a:t>
            </a:r>
            <a:endParaRPr sz="2400" b="1">
              <a:solidFill>
                <a:srgbClr val="93C47D"/>
              </a:solidFill>
            </a:endParaRPr>
          </a:p>
        </p:txBody>
      </p:sp>
      <p:sp>
        <p:nvSpPr>
          <p:cNvPr id="84" name="Google Shape;84;p16"/>
          <p:cNvSpPr txBox="1"/>
          <p:nvPr/>
        </p:nvSpPr>
        <p:spPr>
          <a:xfrm>
            <a:off x="7509933" y="4125367"/>
            <a:ext cx="601600" cy="61150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b="1">
                <a:solidFill>
                  <a:srgbClr val="93C47D"/>
                </a:solidFill>
              </a:rPr>
              <a:t>Si</a:t>
            </a:r>
            <a:endParaRPr sz="2400" b="1">
              <a:solidFill>
                <a:srgbClr val="93C47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0463" y="978302"/>
            <a:ext cx="4509971" cy="5022646"/>
          </a:xfrm>
        </p:spPr>
        <p:txBody>
          <a:bodyPr>
            <a:normAutofit fontScale="92500" lnSpcReduction="10000"/>
          </a:bodyPr>
          <a:lstStyle/>
          <a:p>
            <a:pPr marL="0" indent="0" algn="ctr">
              <a:buNone/>
            </a:pPr>
            <a:r>
              <a:rPr lang="en-US" b="1" dirty="0">
                <a:solidFill>
                  <a:schemeClr val="tx1"/>
                </a:solidFill>
              </a:rPr>
              <a:t>Top</a:t>
            </a:r>
            <a:r>
              <a:rPr lang="en-US" sz="2800" b="1" dirty="0">
                <a:solidFill>
                  <a:schemeClr val="tx1"/>
                </a:solidFill>
              </a:rPr>
              <a:t> module: </a:t>
            </a:r>
            <a:endParaRPr lang="en-US" sz="2800" b="1" dirty="0">
              <a:solidFill>
                <a:schemeClr val="tx1"/>
              </a:solidFill>
            </a:endParaRPr>
          </a:p>
          <a:p>
            <a:r>
              <a:rPr lang="en-US" sz="2800" b="1" dirty="0">
                <a:solidFill>
                  <a:schemeClr val="tx1"/>
                </a:solidFill>
              </a:rPr>
              <a:t>1</a:t>
            </a:r>
            <a:r>
              <a:rPr lang="en-US" sz="2800" b="1" baseline="30000" dirty="0">
                <a:solidFill>
                  <a:schemeClr val="tx1"/>
                </a:solidFill>
              </a:rPr>
              <a:t>st</a:t>
            </a:r>
            <a:r>
              <a:rPr lang="en-US" sz="2800" b="1" dirty="0">
                <a:solidFill>
                  <a:schemeClr val="tx1"/>
                </a:solidFill>
              </a:rPr>
              <a:t> part - U/X (coordinates)</a:t>
            </a:r>
            <a:endParaRPr lang="en-US" sz="2800" b="1" dirty="0">
              <a:solidFill>
                <a:schemeClr val="tx1"/>
              </a:solidFill>
            </a:endParaRPr>
          </a:p>
          <a:p>
            <a:r>
              <a:rPr lang="en-US" b="1" dirty="0">
                <a:solidFill>
                  <a:schemeClr val="tx1"/>
                </a:solidFill>
              </a:rPr>
              <a:t>2</a:t>
            </a:r>
            <a:r>
              <a:rPr lang="en-US" b="1" baseline="30000" dirty="0">
                <a:solidFill>
                  <a:schemeClr val="tx1"/>
                </a:solidFill>
              </a:rPr>
              <a:t>nd</a:t>
            </a:r>
            <a:r>
              <a:rPr lang="en-US" b="1" dirty="0">
                <a:solidFill>
                  <a:schemeClr val="tx1"/>
                </a:solidFill>
              </a:rPr>
              <a:t> part – U/X </a:t>
            </a:r>
            <a:endParaRPr lang="en-US" b="1" dirty="0">
              <a:solidFill>
                <a:schemeClr val="tx1"/>
              </a:solidFill>
            </a:endParaRPr>
          </a:p>
          <a:p>
            <a:endParaRPr lang="en-US" b="1" dirty="0">
              <a:solidFill>
                <a:schemeClr val="tx1"/>
              </a:solidFill>
            </a:endParaRPr>
          </a:p>
          <a:p>
            <a:pPr marL="0" indent="0" algn="ctr">
              <a:buNone/>
            </a:pPr>
            <a:r>
              <a:rPr lang="en-US" sz="2800" b="1" dirty="0">
                <a:solidFill>
                  <a:schemeClr val="tx1"/>
                </a:solidFill>
              </a:rPr>
              <a:t>Middle module:</a:t>
            </a:r>
            <a:endParaRPr lang="en-US" sz="2800" b="1" dirty="0">
              <a:solidFill>
                <a:schemeClr val="tx1"/>
              </a:solidFill>
            </a:endParaRPr>
          </a:p>
          <a:p>
            <a:r>
              <a:rPr lang="en-US" b="1" dirty="0">
                <a:solidFill>
                  <a:schemeClr val="tx1"/>
                </a:solidFill>
              </a:rPr>
              <a:t>3</a:t>
            </a:r>
            <a:r>
              <a:rPr lang="en-US" b="1" baseline="30000" dirty="0">
                <a:solidFill>
                  <a:schemeClr val="tx1"/>
                </a:solidFill>
              </a:rPr>
              <a:t>rd</a:t>
            </a:r>
            <a:r>
              <a:rPr lang="en-US" b="1" dirty="0">
                <a:solidFill>
                  <a:schemeClr val="tx1"/>
                </a:solidFill>
              </a:rPr>
              <a:t> </a:t>
            </a:r>
            <a:r>
              <a:rPr lang="en-US" sz="2800" b="1" dirty="0">
                <a:solidFill>
                  <a:schemeClr val="tx1"/>
                </a:solidFill>
              </a:rPr>
              <a:t>– X/U, 4</a:t>
            </a:r>
            <a:r>
              <a:rPr lang="en-US" sz="2800" b="1" baseline="30000" dirty="0">
                <a:solidFill>
                  <a:schemeClr val="tx1"/>
                </a:solidFill>
              </a:rPr>
              <a:t>th</a:t>
            </a:r>
            <a:r>
              <a:rPr lang="en-US" sz="2800" b="1" dirty="0">
                <a:solidFill>
                  <a:schemeClr val="tx1"/>
                </a:solidFill>
              </a:rPr>
              <a:t> – Y/U</a:t>
            </a:r>
            <a:endParaRPr lang="ru-RU" b="1" dirty="0">
              <a:solidFill>
                <a:schemeClr val="tx1"/>
              </a:solidFill>
            </a:endParaRPr>
          </a:p>
          <a:p>
            <a:r>
              <a:rPr lang="en-US" b="1" dirty="0">
                <a:solidFill>
                  <a:schemeClr val="tx1"/>
                </a:solidFill>
              </a:rPr>
              <a:t>5</a:t>
            </a:r>
            <a:r>
              <a:rPr lang="en-US" b="1" baseline="30000" dirty="0">
                <a:solidFill>
                  <a:schemeClr val="tx1"/>
                </a:solidFill>
              </a:rPr>
              <a:t>th</a:t>
            </a:r>
            <a:r>
              <a:rPr lang="en-US" b="1" dirty="0">
                <a:solidFill>
                  <a:schemeClr val="tx1"/>
                </a:solidFill>
              </a:rPr>
              <a:t> – U/X, 6</a:t>
            </a:r>
            <a:r>
              <a:rPr lang="en-US" b="1" baseline="30000" dirty="0">
                <a:solidFill>
                  <a:schemeClr val="tx1"/>
                </a:solidFill>
              </a:rPr>
              <a:t>th</a:t>
            </a:r>
            <a:r>
              <a:rPr lang="en-US" b="1" dirty="0">
                <a:solidFill>
                  <a:schemeClr val="tx1"/>
                </a:solidFill>
              </a:rPr>
              <a:t> – X/U</a:t>
            </a:r>
            <a:endParaRPr lang="en-US" b="1" dirty="0">
              <a:solidFill>
                <a:schemeClr val="tx1"/>
              </a:solidFill>
            </a:endParaRPr>
          </a:p>
          <a:p>
            <a:endParaRPr lang="en-US" b="1" dirty="0">
              <a:solidFill>
                <a:schemeClr val="tx1"/>
              </a:solidFill>
            </a:endParaRPr>
          </a:p>
          <a:p>
            <a:pPr marL="0" indent="0">
              <a:buNone/>
            </a:pPr>
            <a:r>
              <a:rPr lang="en-US" b="1" dirty="0">
                <a:solidFill>
                  <a:schemeClr val="tx1"/>
                </a:solidFill>
              </a:rPr>
              <a:t>	Bottom module:</a:t>
            </a:r>
            <a:endParaRPr lang="en-US" b="1" dirty="0">
              <a:solidFill>
                <a:schemeClr val="tx1"/>
              </a:solidFill>
            </a:endParaRPr>
          </a:p>
          <a:p>
            <a:r>
              <a:rPr lang="en-US" b="1" dirty="0">
                <a:solidFill>
                  <a:schemeClr val="tx1"/>
                </a:solidFill>
              </a:rPr>
              <a:t>7</a:t>
            </a:r>
            <a:r>
              <a:rPr lang="en-US" b="1" baseline="30000" dirty="0">
                <a:solidFill>
                  <a:schemeClr val="tx1"/>
                </a:solidFill>
              </a:rPr>
              <a:t>th</a:t>
            </a:r>
            <a:r>
              <a:rPr lang="en-US" b="1" dirty="0">
                <a:solidFill>
                  <a:schemeClr val="tx1"/>
                </a:solidFill>
              </a:rPr>
              <a:t> </a:t>
            </a:r>
            <a:r>
              <a:rPr lang="en-US" sz="2800" b="1" dirty="0">
                <a:solidFill>
                  <a:schemeClr val="tx1"/>
                </a:solidFill>
              </a:rPr>
              <a:t> part - U/X </a:t>
            </a:r>
            <a:endParaRPr lang="en-US" sz="2800" b="1" dirty="0">
              <a:solidFill>
                <a:schemeClr val="tx1"/>
              </a:solidFill>
            </a:endParaRPr>
          </a:p>
          <a:p>
            <a:r>
              <a:rPr lang="en-US" b="1" dirty="0">
                <a:solidFill>
                  <a:schemeClr val="tx1"/>
                </a:solidFill>
              </a:rPr>
              <a:t>8</a:t>
            </a:r>
            <a:r>
              <a:rPr lang="en-US" b="1" baseline="30000" dirty="0">
                <a:solidFill>
                  <a:schemeClr val="tx1"/>
                </a:solidFill>
              </a:rPr>
              <a:t>th</a:t>
            </a:r>
            <a:r>
              <a:rPr lang="en-US" b="1" dirty="0">
                <a:solidFill>
                  <a:schemeClr val="tx1"/>
                </a:solidFill>
              </a:rPr>
              <a:t>  part – X/U </a:t>
            </a:r>
            <a:endParaRPr lang="en-US" b="1" dirty="0">
              <a:solidFill>
                <a:schemeClr val="tx1"/>
              </a:solidFill>
            </a:endParaRPr>
          </a:p>
          <a:p>
            <a:pPr marL="0" indent="0">
              <a:buNone/>
            </a:pPr>
            <a:endParaRPr lang="en-US" b="1" dirty="0">
              <a:solidFill>
                <a:schemeClr val="accent2">
                  <a:lumMod val="75000"/>
                </a:schemeClr>
              </a:solidFill>
            </a:endParaRPr>
          </a:p>
          <a:p>
            <a:pPr marL="0" indent="0" algn="ctr">
              <a:buNone/>
            </a:pPr>
            <a:endParaRPr lang="en-US" sz="2800" b="1" dirty="0">
              <a:solidFill>
                <a:schemeClr val="accent2">
                  <a:lumMod val="75000"/>
                </a:schemeClr>
              </a:solidFill>
            </a:endParaRPr>
          </a:p>
          <a:p>
            <a:pPr marL="0" indent="0" algn="ctr">
              <a:buNone/>
            </a:pPr>
            <a:endParaRPr lang="en-US" sz="2800" b="1" dirty="0">
              <a:solidFill>
                <a:schemeClr val="accent2">
                  <a:lumMod val="75000"/>
                </a:schemeClr>
              </a:solidFill>
            </a:endParaRPr>
          </a:p>
          <a:p>
            <a:endParaRPr lang="ru-RU" dirty="0"/>
          </a:p>
        </p:txBody>
      </p:sp>
      <p:pic>
        <p:nvPicPr>
          <p:cNvPr id="11" name="Рисунок 10"/>
          <p:cNvPicPr>
            <a:picLocks noChangeAspect="1"/>
          </p:cNvPicPr>
          <p:nvPr/>
        </p:nvPicPr>
        <p:blipFill>
          <a:blip r:embed="rId1"/>
          <a:stretch>
            <a:fillRect/>
          </a:stretch>
        </p:blipFill>
        <p:spPr>
          <a:xfrm>
            <a:off x="5847924" y="227586"/>
            <a:ext cx="2686660" cy="1973613"/>
          </a:xfrm>
          <a:prstGeom prst="rect">
            <a:avLst/>
          </a:prstGeom>
        </p:spPr>
      </p:pic>
      <p:pic>
        <p:nvPicPr>
          <p:cNvPr id="13" name="Рисунок 12"/>
          <p:cNvPicPr>
            <a:picLocks noChangeAspect="1"/>
          </p:cNvPicPr>
          <p:nvPr/>
        </p:nvPicPr>
        <p:blipFill>
          <a:blip r:embed="rId2"/>
          <a:stretch>
            <a:fillRect/>
          </a:stretch>
        </p:blipFill>
        <p:spPr>
          <a:xfrm>
            <a:off x="5987440" y="2338738"/>
            <a:ext cx="2407629" cy="1835519"/>
          </a:xfrm>
          <a:prstGeom prst="rect">
            <a:avLst/>
          </a:prstGeom>
        </p:spPr>
      </p:pic>
      <p:pic>
        <p:nvPicPr>
          <p:cNvPr id="15" name="Рисунок 14"/>
          <p:cNvPicPr>
            <a:picLocks noChangeAspect="1"/>
          </p:cNvPicPr>
          <p:nvPr/>
        </p:nvPicPr>
        <p:blipFill>
          <a:blip r:embed="rId3"/>
          <a:stretch>
            <a:fillRect/>
          </a:stretch>
        </p:blipFill>
        <p:spPr>
          <a:xfrm>
            <a:off x="6129967" y="4952926"/>
            <a:ext cx="2122574" cy="1397000"/>
          </a:xfrm>
          <a:prstGeom prst="rect">
            <a:avLst/>
          </a:prstGeom>
        </p:spPr>
      </p:pic>
      <p:sp>
        <p:nvSpPr>
          <p:cNvPr id="17" name="TextBox 16"/>
          <p:cNvSpPr txBox="1"/>
          <p:nvPr/>
        </p:nvSpPr>
        <p:spPr>
          <a:xfrm>
            <a:off x="8782142" y="506507"/>
            <a:ext cx="1340426" cy="615553"/>
          </a:xfrm>
          <a:prstGeom prst="rect">
            <a:avLst/>
          </a:prstGeom>
          <a:noFill/>
        </p:spPr>
        <p:txBody>
          <a:bodyPr wrap="square" rtlCol="0">
            <a:spAutoFit/>
          </a:bodyPr>
          <a:lstStyle/>
          <a:p>
            <a:r>
              <a:rPr lang="en-US" sz="3400" dirty="0">
                <a:solidFill>
                  <a:schemeClr val="tx1"/>
                </a:solidFill>
              </a:rPr>
              <a:t>TOP</a:t>
            </a:r>
            <a:endParaRPr lang="en-US" sz="3400" dirty="0">
              <a:solidFill>
                <a:schemeClr val="tx1"/>
              </a:solidFill>
            </a:endParaRPr>
          </a:p>
        </p:txBody>
      </p:sp>
      <p:sp>
        <p:nvSpPr>
          <p:cNvPr id="19" name="TextBox 18"/>
          <p:cNvSpPr txBox="1"/>
          <p:nvPr/>
        </p:nvSpPr>
        <p:spPr>
          <a:xfrm>
            <a:off x="8620125" y="2640965"/>
            <a:ext cx="1962785" cy="614045"/>
          </a:xfrm>
          <a:prstGeom prst="rect">
            <a:avLst/>
          </a:prstGeom>
          <a:noFill/>
        </p:spPr>
        <p:txBody>
          <a:bodyPr wrap="square" rtlCol="0">
            <a:spAutoFit/>
          </a:bodyPr>
          <a:lstStyle/>
          <a:p>
            <a:r>
              <a:rPr lang="en-US" sz="3400" dirty="0">
                <a:solidFill>
                  <a:schemeClr val="tx1"/>
                </a:solidFill>
              </a:rPr>
              <a:t>MIDDLE</a:t>
            </a:r>
            <a:endParaRPr lang="en-US" sz="3400" dirty="0">
              <a:solidFill>
                <a:schemeClr val="tx1"/>
              </a:solidFill>
            </a:endParaRPr>
          </a:p>
        </p:txBody>
      </p:sp>
      <p:sp>
        <p:nvSpPr>
          <p:cNvPr id="20" name="TextBox 19"/>
          <p:cNvSpPr txBox="1"/>
          <p:nvPr/>
        </p:nvSpPr>
        <p:spPr>
          <a:xfrm>
            <a:off x="8534583" y="5093771"/>
            <a:ext cx="2122573" cy="615553"/>
          </a:xfrm>
          <a:prstGeom prst="rect">
            <a:avLst/>
          </a:prstGeom>
          <a:noFill/>
        </p:spPr>
        <p:txBody>
          <a:bodyPr wrap="square" rtlCol="0">
            <a:spAutoFit/>
          </a:bodyPr>
          <a:lstStyle/>
          <a:p>
            <a:r>
              <a:rPr lang="en-US" sz="3400" dirty="0">
                <a:solidFill>
                  <a:schemeClr val="tx1"/>
                </a:solidFill>
              </a:rPr>
              <a:t>BOTTOM</a:t>
            </a:r>
            <a:endParaRPr lang="en-US" sz="3400" dirty="0">
              <a:solidFill>
                <a:schemeClr val="tx1"/>
              </a:solidFill>
            </a:endParaRPr>
          </a:p>
        </p:txBody>
      </p:sp>
      <p:sp>
        <p:nvSpPr>
          <p:cNvPr id="23" name="TextBox 22"/>
          <p:cNvSpPr txBox="1"/>
          <p:nvPr/>
        </p:nvSpPr>
        <p:spPr>
          <a:xfrm>
            <a:off x="641350" y="227330"/>
            <a:ext cx="5126990" cy="706755"/>
          </a:xfrm>
          <a:prstGeom prst="rect">
            <a:avLst/>
          </a:prstGeom>
          <a:noFill/>
        </p:spPr>
        <p:txBody>
          <a:bodyPr wrap="square">
            <a:spAutoFit/>
          </a:bodyPr>
          <a:lstStyle/>
          <a:p>
            <a:r>
              <a:rPr lang="en-US" sz="4000" b="1" dirty="0">
                <a:solidFill>
                  <a:srgbClr val="FF6C0D"/>
                </a:solidFill>
              </a:rPr>
              <a:t>Two-sided Si-plates</a:t>
            </a:r>
            <a:endParaRPr lang="en-US" sz="4000" b="1" dirty="0">
              <a:solidFill>
                <a:srgbClr val="FF6C0D"/>
              </a:solidFill>
            </a:endParaRPr>
          </a:p>
        </p:txBody>
      </p:sp>
      <p:sp>
        <p:nvSpPr>
          <p:cNvPr id="25" name="TextBox 24"/>
          <p:cNvSpPr txBox="1"/>
          <p:nvPr/>
        </p:nvSpPr>
        <p:spPr>
          <a:xfrm>
            <a:off x="6503914" y="553746"/>
            <a:ext cx="351240" cy="615553"/>
          </a:xfrm>
          <a:prstGeom prst="rect">
            <a:avLst/>
          </a:prstGeom>
          <a:noFill/>
        </p:spPr>
        <p:txBody>
          <a:bodyPr wrap="square" rtlCol="0">
            <a:spAutoFit/>
          </a:bodyPr>
          <a:lstStyle/>
          <a:p>
            <a:r>
              <a:rPr lang="en-US" sz="3400" b="1" dirty="0">
                <a:solidFill>
                  <a:schemeClr val="bg1"/>
                </a:solidFill>
              </a:rPr>
              <a:t>1</a:t>
            </a:r>
            <a:endParaRPr lang="en-US" sz="3400" b="1" dirty="0">
              <a:solidFill>
                <a:schemeClr val="bg1"/>
              </a:solidFill>
            </a:endParaRPr>
          </a:p>
        </p:txBody>
      </p:sp>
      <p:sp>
        <p:nvSpPr>
          <p:cNvPr id="28" name="TextBox 27"/>
          <p:cNvSpPr txBox="1"/>
          <p:nvPr/>
        </p:nvSpPr>
        <p:spPr>
          <a:xfrm>
            <a:off x="7519249" y="832199"/>
            <a:ext cx="351240" cy="615553"/>
          </a:xfrm>
          <a:prstGeom prst="rect">
            <a:avLst/>
          </a:prstGeom>
          <a:noFill/>
        </p:spPr>
        <p:txBody>
          <a:bodyPr wrap="square" rtlCol="0">
            <a:spAutoFit/>
          </a:bodyPr>
          <a:lstStyle/>
          <a:p>
            <a:r>
              <a:rPr lang="en-US" sz="3400" b="1" dirty="0">
                <a:solidFill>
                  <a:schemeClr val="bg1"/>
                </a:solidFill>
              </a:rPr>
              <a:t>2</a:t>
            </a:r>
            <a:endParaRPr lang="en-US" sz="3400" b="1" dirty="0">
              <a:solidFill>
                <a:schemeClr val="bg1"/>
              </a:solidFill>
            </a:endParaRPr>
          </a:p>
        </p:txBody>
      </p:sp>
      <p:sp>
        <p:nvSpPr>
          <p:cNvPr id="29" name="TextBox 28"/>
          <p:cNvSpPr txBox="1"/>
          <p:nvPr/>
        </p:nvSpPr>
        <p:spPr>
          <a:xfrm>
            <a:off x="6503914" y="2672091"/>
            <a:ext cx="351240" cy="615553"/>
          </a:xfrm>
          <a:prstGeom prst="rect">
            <a:avLst/>
          </a:prstGeom>
          <a:noFill/>
        </p:spPr>
        <p:txBody>
          <a:bodyPr wrap="square" rtlCol="0">
            <a:spAutoFit/>
          </a:bodyPr>
          <a:lstStyle/>
          <a:p>
            <a:r>
              <a:rPr lang="en-US" sz="3400" b="1" dirty="0"/>
              <a:t>3</a:t>
            </a:r>
            <a:endParaRPr lang="en-US" sz="3400" b="1" dirty="0"/>
          </a:p>
        </p:txBody>
      </p:sp>
      <p:sp>
        <p:nvSpPr>
          <p:cNvPr id="30" name="TextBox 29"/>
          <p:cNvSpPr txBox="1"/>
          <p:nvPr/>
        </p:nvSpPr>
        <p:spPr>
          <a:xfrm>
            <a:off x="7519249" y="2724155"/>
            <a:ext cx="351240" cy="615553"/>
          </a:xfrm>
          <a:prstGeom prst="rect">
            <a:avLst/>
          </a:prstGeom>
          <a:noFill/>
        </p:spPr>
        <p:txBody>
          <a:bodyPr wrap="square" rtlCol="0">
            <a:spAutoFit/>
          </a:bodyPr>
          <a:lstStyle/>
          <a:p>
            <a:r>
              <a:rPr lang="en-US" sz="3400" b="1" dirty="0">
                <a:solidFill>
                  <a:schemeClr val="bg1"/>
                </a:solidFill>
              </a:rPr>
              <a:t>4</a:t>
            </a:r>
            <a:endParaRPr lang="en-US" sz="3400" b="1" dirty="0">
              <a:solidFill>
                <a:schemeClr val="bg1"/>
              </a:solidFill>
            </a:endParaRPr>
          </a:p>
        </p:txBody>
      </p:sp>
      <p:sp>
        <p:nvSpPr>
          <p:cNvPr id="31" name="TextBox 30"/>
          <p:cNvSpPr txBox="1"/>
          <p:nvPr/>
        </p:nvSpPr>
        <p:spPr>
          <a:xfrm>
            <a:off x="7515531" y="3083693"/>
            <a:ext cx="351240" cy="615553"/>
          </a:xfrm>
          <a:prstGeom prst="rect">
            <a:avLst/>
          </a:prstGeom>
          <a:noFill/>
        </p:spPr>
        <p:txBody>
          <a:bodyPr wrap="square" rtlCol="0">
            <a:spAutoFit/>
          </a:bodyPr>
          <a:lstStyle/>
          <a:p>
            <a:r>
              <a:rPr lang="en-US" sz="3400" b="1" dirty="0"/>
              <a:t>6</a:t>
            </a:r>
            <a:endParaRPr lang="en-US" sz="3400" b="1" dirty="0"/>
          </a:p>
        </p:txBody>
      </p:sp>
      <p:sp>
        <p:nvSpPr>
          <p:cNvPr id="32" name="TextBox 31"/>
          <p:cNvSpPr txBox="1"/>
          <p:nvPr/>
        </p:nvSpPr>
        <p:spPr>
          <a:xfrm>
            <a:off x="6509089" y="3182492"/>
            <a:ext cx="351240" cy="615553"/>
          </a:xfrm>
          <a:prstGeom prst="rect">
            <a:avLst/>
          </a:prstGeom>
          <a:noFill/>
        </p:spPr>
        <p:txBody>
          <a:bodyPr wrap="square" rtlCol="0">
            <a:spAutoFit/>
          </a:bodyPr>
          <a:lstStyle/>
          <a:p>
            <a:r>
              <a:rPr lang="en-US" sz="3400" b="1" dirty="0">
                <a:solidFill>
                  <a:schemeClr val="bg1"/>
                </a:solidFill>
              </a:rPr>
              <a:t>5</a:t>
            </a:r>
            <a:endParaRPr lang="en-US" sz="3400" b="1" dirty="0">
              <a:solidFill>
                <a:schemeClr val="bg1"/>
              </a:solidFill>
            </a:endParaRPr>
          </a:p>
        </p:txBody>
      </p:sp>
      <p:sp>
        <p:nvSpPr>
          <p:cNvPr id="33" name="TextBox 32"/>
          <p:cNvSpPr txBox="1"/>
          <p:nvPr/>
        </p:nvSpPr>
        <p:spPr>
          <a:xfrm>
            <a:off x="6560062" y="5166637"/>
            <a:ext cx="273875" cy="615553"/>
          </a:xfrm>
          <a:prstGeom prst="rect">
            <a:avLst/>
          </a:prstGeom>
          <a:noFill/>
        </p:spPr>
        <p:txBody>
          <a:bodyPr wrap="square" rtlCol="0">
            <a:spAutoFit/>
          </a:bodyPr>
          <a:lstStyle/>
          <a:p>
            <a:r>
              <a:rPr lang="en-US" sz="3400" b="1" dirty="0">
                <a:solidFill>
                  <a:schemeClr val="bg1"/>
                </a:solidFill>
              </a:rPr>
              <a:t>7</a:t>
            </a:r>
            <a:endParaRPr lang="en-US" sz="3400" b="1" dirty="0">
              <a:solidFill>
                <a:schemeClr val="bg1"/>
              </a:solidFill>
            </a:endParaRPr>
          </a:p>
        </p:txBody>
      </p:sp>
      <p:sp>
        <p:nvSpPr>
          <p:cNvPr id="34" name="TextBox 33"/>
          <p:cNvSpPr txBox="1"/>
          <p:nvPr/>
        </p:nvSpPr>
        <p:spPr>
          <a:xfrm>
            <a:off x="7426334" y="5102471"/>
            <a:ext cx="351240" cy="615553"/>
          </a:xfrm>
          <a:prstGeom prst="rect">
            <a:avLst/>
          </a:prstGeom>
          <a:noFill/>
        </p:spPr>
        <p:txBody>
          <a:bodyPr wrap="square" rtlCol="0">
            <a:spAutoFit/>
          </a:bodyPr>
          <a:lstStyle/>
          <a:p>
            <a:r>
              <a:rPr lang="en-US" sz="3400" b="1" dirty="0"/>
              <a:t>8</a:t>
            </a:r>
            <a:endParaRPr lang="en-US" sz="3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4248" y="319595"/>
            <a:ext cx="7023100" cy="645160"/>
          </a:xfrm>
          <a:prstGeom prst="rect">
            <a:avLst/>
          </a:prstGeom>
          <a:noFill/>
        </p:spPr>
        <p:txBody>
          <a:bodyPr wrap="square">
            <a:spAutoFit/>
          </a:bodyPr>
          <a:lstStyle/>
          <a:p>
            <a:r>
              <a:rPr lang="en-US" sz="3600" b="1" dirty="0">
                <a:solidFill>
                  <a:srgbClr val="FF6C0D"/>
                </a:solidFill>
                <a:latin typeface="Comic Sans MS" panose="030F0702030302020204" pitchFamily="66" charset="0"/>
              </a:rPr>
              <a:t>Geometry of Silicon plates</a:t>
            </a:r>
            <a:endParaRPr lang="en-US" sz="3600" b="1" dirty="0">
              <a:solidFill>
                <a:srgbClr val="FF6C0D"/>
              </a:solidFill>
              <a:latin typeface="Comic Sans MS" panose="030F0702030302020204" pitchFamily="66" charset="0"/>
            </a:endParaRPr>
          </a:p>
        </p:txBody>
      </p:sp>
      <p:sp>
        <p:nvSpPr>
          <p:cNvPr id="6" name="TextBox 5"/>
          <p:cNvSpPr txBox="1"/>
          <p:nvPr/>
        </p:nvSpPr>
        <p:spPr>
          <a:xfrm>
            <a:off x="803776" y="1267326"/>
            <a:ext cx="8356266" cy="4399915"/>
          </a:xfrm>
          <a:prstGeom prst="rect">
            <a:avLst/>
          </a:prstGeom>
          <a:noFill/>
        </p:spPr>
        <p:txBody>
          <a:bodyPr wrap="square" rtlCol="0">
            <a:spAutoFit/>
          </a:bodyPr>
          <a:lstStyle/>
          <a:p>
            <a:r>
              <a:rPr lang="en-US" sz="2800" b="1" dirty="0"/>
              <a:t>Thickness of every single Si-plate – 300</a:t>
            </a:r>
            <a:r>
              <a:rPr lang="ru-RU" sz="2800" b="1" dirty="0"/>
              <a:t> </a:t>
            </a:r>
            <a:r>
              <a:rPr lang="en-US" sz="2800" b="1" dirty="0"/>
              <a:t>microns</a:t>
            </a:r>
            <a:endParaRPr lang="ru-RU" sz="2800" b="1" dirty="0"/>
          </a:p>
          <a:p>
            <a:r>
              <a:rPr lang="en-US" sz="2800" b="1" dirty="0"/>
              <a:t>Number of strips – 640</a:t>
            </a:r>
            <a:endParaRPr lang="en-US" sz="2800" b="1" dirty="0"/>
          </a:p>
          <a:p>
            <a:r>
              <a:rPr lang="en-US" sz="2800" b="1" dirty="0"/>
              <a:t>Strip’s size – 0,095 mm</a:t>
            </a:r>
            <a:endParaRPr lang="en-US" sz="2800" b="1" dirty="0"/>
          </a:p>
          <a:p>
            <a:r>
              <a:rPr lang="en-US" sz="2800" b="1" dirty="0"/>
              <a:t>Measured coordinates – X</a:t>
            </a:r>
            <a:r>
              <a:rPr lang="ru-RU" sz="2800" b="1" dirty="0"/>
              <a:t> </a:t>
            </a:r>
            <a:r>
              <a:rPr lang="en-US" sz="2800" b="1" dirty="0"/>
              <a:t>&amp; U (2,5</a:t>
            </a:r>
            <a:r>
              <a:rPr lang="ru-RU" sz="2800" b="1" i="0" dirty="0">
                <a:solidFill>
                  <a:srgbClr val="4D5156"/>
                </a:solidFill>
                <a:effectLst/>
                <a:latin typeface="Arial" panose="020B0604020202020204" pitchFamily="34" charset="0"/>
              </a:rPr>
              <a:t>°</a:t>
            </a:r>
            <a:r>
              <a:rPr lang="en-US" sz="2800" b="1" dirty="0"/>
              <a:t>)</a:t>
            </a:r>
            <a:endParaRPr lang="en-US" sz="2800" b="1" dirty="0"/>
          </a:p>
          <a:p>
            <a:r>
              <a:rPr lang="en-US" sz="2800" b="1" dirty="0"/>
              <a:t>Strip numeration:</a:t>
            </a:r>
            <a:endParaRPr lang="en-US" sz="2800" b="1" dirty="0"/>
          </a:p>
          <a:p>
            <a:r>
              <a:rPr lang="en-US" sz="2800" b="1" dirty="0">
                <a:solidFill>
                  <a:schemeClr val="tx1"/>
                </a:solidFill>
              </a:rPr>
              <a:t>Numeration of strips from left to right:</a:t>
            </a:r>
            <a:endParaRPr lang="en-US" sz="2800" b="1" dirty="0">
              <a:solidFill>
                <a:schemeClr val="tx1"/>
              </a:solidFill>
            </a:endParaRPr>
          </a:p>
          <a:p>
            <a:r>
              <a:rPr lang="en-US" sz="2800" b="1" dirty="0"/>
              <a:t> X1, X2, X4, X5, X7 and U1, U2, U3, U4, U5, U7</a:t>
            </a:r>
            <a:endParaRPr lang="en-US" sz="2800" b="1" dirty="0"/>
          </a:p>
          <a:p>
            <a:r>
              <a:rPr lang="en-US" sz="2800" b="1" dirty="0">
                <a:solidFill>
                  <a:schemeClr val="tx1"/>
                </a:solidFill>
              </a:rPr>
              <a:t>From right to left:</a:t>
            </a:r>
            <a:endParaRPr lang="en-US" sz="2800" b="1" dirty="0">
              <a:solidFill>
                <a:schemeClr val="tx1"/>
              </a:solidFill>
            </a:endParaRPr>
          </a:p>
          <a:p>
            <a:r>
              <a:rPr lang="en-US" sz="2800" b="1" dirty="0"/>
              <a:t>X3, X6, X8 and U6, U8.</a:t>
            </a:r>
            <a:endParaRPr lang="en-US"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76910"/>
            <a:ext cx="10972800" cy="582613"/>
          </a:xfrm>
        </p:spPr>
        <p:txBody>
          <a:bodyPr/>
          <a:lstStyle/>
          <a:p>
            <a:pPr algn="ctr"/>
            <a:r>
              <a:rPr lang="en-US" sz="4400" b="1" dirty="0">
                <a:solidFill>
                  <a:srgbClr val="FF6C0D"/>
                </a:solidFill>
                <a:latin typeface="Comic Sans MS" panose="030F0702030302020204" pitchFamily="66" charset="0"/>
              </a:rPr>
              <a:t>Geometry of Silicon plates</a:t>
            </a:r>
            <a:br>
              <a:rPr lang="ru-RU" sz="4400" b="1" dirty="0"/>
            </a:br>
            <a:endParaRPr lang="ru-RU" dirty="0"/>
          </a:p>
        </p:txBody>
      </p:sp>
      <p:graphicFrame>
        <p:nvGraphicFramePr>
          <p:cNvPr id="7" name="Таблица 7"/>
          <p:cNvGraphicFramePr>
            <a:graphicFrameLocks noGrp="1"/>
          </p:cNvGraphicFramePr>
          <p:nvPr>
            <p:ph idx="1"/>
          </p:nvPr>
        </p:nvGraphicFramePr>
        <p:xfrm>
          <a:off x="838200" y="1984216"/>
          <a:ext cx="10515600" cy="3591837"/>
        </p:xfrm>
        <a:graphic>
          <a:graphicData uri="http://schemas.openxmlformats.org/drawingml/2006/table">
            <a:tbl>
              <a:tblPr firstRow="1" bandRow="1">
                <a:tableStyleId>{5940675A-B579-460E-94D1-54222C63F5DA}</a:tableStyleId>
              </a:tblPr>
              <a:tblGrid>
                <a:gridCol w="2103120"/>
                <a:gridCol w="2103120"/>
                <a:gridCol w="2103120"/>
                <a:gridCol w="2103120"/>
                <a:gridCol w="2103120"/>
              </a:tblGrid>
              <a:tr h="625117">
                <a:tc>
                  <a:txBody>
                    <a:bodyPr/>
                    <a:lstStyle/>
                    <a:p>
                      <a:endParaRPr lang="ru-RU"/>
                    </a:p>
                  </a:txBody>
                  <a:tcPr/>
                </a:tc>
                <a:tc>
                  <a:txBody>
                    <a:bodyPr/>
                    <a:lstStyle/>
                    <a:p>
                      <a:r>
                        <a:rPr lang="en-US" dirty="0"/>
                        <a:t>X, mm</a:t>
                      </a:r>
                      <a:endParaRPr lang="ru-RU" dirty="0"/>
                    </a:p>
                  </a:txBody>
                  <a:tcPr/>
                </a:tc>
                <a:tc>
                  <a:txBody>
                    <a:bodyPr/>
                    <a:lstStyle/>
                    <a:p>
                      <a:r>
                        <a:rPr lang="en-US" dirty="0"/>
                        <a:t>Y, mm</a:t>
                      </a:r>
                      <a:endParaRPr lang="ru-RU" dirty="0"/>
                    </a:p>
                  </a:txBody>
                  <a:tcPr/>
                </a:tc>
                <a:tc>
                  <a:txBody>
                    <a:bodyPr/>
                    <a:lstStyle/>
                    <a:p>
                      <a:r>
                        <a:rPr lang="en-US" dirty="0"/>
                        <a:t>Z, mm</a:t>
                      </a:r>
                      <a:endParaRPr lang="ru-RU" dirty="0"/>
                    </a:p>
                  </a:txBody>
                  <a:tcPr/>
                </a:tc>
                <a:tc>
                  <a:txBody>
                    <a:bodyPr/>
                    <a:lstStyle/>
                    <a:p>
                      <a:r>
                        <a:rPr lang="en-US" dirty="0"/>
                        <a:t>Size, mm</a:t>
                      </a:r>
                      <a:endParaRPr lang="ru-RU" dirty="0"/>
                    </a:p>
                  </a:txBody>
                  <a:tcPr/>
                </a:tc>
              </a:tr>
              <a:tr h="370840">
                <a:tc>
                  <a:txBody>
                    <a:bodyPr/>
                    <a:lstStyle/>
                    <a:p>
                      <a:r>
                        <a:rPr lang="en-US" dirty="0"/>
                        <a:t>Sx1, Su1</a:t>
                      </a:r>
                      <a:endParaRPr lang="ru-RU" dirty="0"/>
                    </a:p>
                  </a:txBody>
                  <a:tcPr/>
                </a:tc>
                <a:tc>
                  <a:txBody>
                    <a:bodyPr/>
                    <a:lstStyle/>
                    <a:p>
                      <a:r>
                        <a:rPr lang="en-US" dirty="0"/>
                        <a:t>-28,55</a:t>
                      </a:r>
                      <a:endParaRPr lang="ru-RU" dirty="0"/>
                    </a:p>
                  </a:txBody>
                  <a:tcPr/>
                </a:tc>
                <a:tc>
                  <a:txBody>
                    <a:bodyPr/>
                    <a:lstStyle/>
                    <a:p>
                      <a:r>
                        <a:rPr lang="en-US" dirty="0"/>
                        <a:t>0</a:t>
                      </a:r>
                      <a:endParaRPr lang="ru-RU" dirty="0"/>
                    </a:p>
                  </a:txBody>
                  <a:tcPr/>
                </a:tc>
                <a:tc>
                  <a:txBody>
                    <a:bodyPr/>
                    <a:lstStyle/>
                    <a:p>
                      <a:r>
                        <a:rPr lang="en-US" dirty="0"/>
                        <a:t>35,0</a:t>
                      </a:r>
                      <a:endParaRPr lang="ru-RU" dirty="0"/>
                    </a:p>
                  </a:txBody>
                  <a:tcPr/>
                </a:tc>
                <a:tc>
                  <a:txBody>
                    <a:bodyPr/>
                    <a:lstStyle/>
                    <a:p>
                      <a:r>
                        <a:rPr lang="en-US" dirty="0"/>
                        <a:t>63 x 126</a:t>
                      </a:r>
                      <a:endParaRPr lang="ru-RU" dirty="0"/>
                    </a:p>
                  </a:txBody>
                  <a:tcPr/>
                </a:tc>
              </a:tr>
              <a:tr h="370840">
                <a:tc>
                  <a:txBody>
                    <a:bodyPr/>
                    <a:lstStyle/>
                    <a:p>
                      <a:r>
                        <a:rPr lang="en-US" dirty="0"/>
                        <a:t>Sx2, Su2</a:t>
                      </a:r>
                      <a:endParaRPr lang="ru-RU" dirty="0"/>
                    </a:p>
                  </a:txBody>
                  <a:tcPr/>
                </a:tc>
                <a:tc>
                  <a:txBody>
                    <a:bodyPr/>
                    <a:lstStyle/>
                    <a:p>
                      <a:r>
                        <a:rPr lang="en-US" dirty="0"/>
                        <a:t>31,55</a:t>
                      </a:r>
                      <a:endParaRPr lang="ru-RU" dirty="0"/>
                    </a:p>
                  </a:txBody>
                  <a:tcPr/>
                </a:tc>
                <a:tc>
                  <a:txBody>
                    <a:bodyPr/>
                    <a:lstStyle/>
                    <a:p>
                      <a:r>
                        <a:rPr lang="en-US" dirty="0"/>
                        <a:t>0</a:t>
                      </a:r>
                      <a:endParaRPr lang="ru-RU" dirty="0"/>
                    </a:p>
                  </a:txBody>
                  <a:tcPr/>
                </a:tc>
                <a:tc>
                  <a:txBody>
                    <a:bodyPr/>
                    <a:lstStyle/>
                    <a:p>
                      <a:r>
                        <a:rPr lang="en-US" dirty="0"/>
                        <a:t>50,3</a:t>
                      </a:r>
                      <a:endParaRPr lang="ru-RU" dirty="0"/>
                    </a:p>
                  </a:txBody>
                  <a:tcPr/>
                </a:tc>
                <a:tc>
                  <a:txBody>
                    <a:bodyPr/>
                    <a:lstStyle/>
                    <a:p>
                      <a:r>
                        <a:rPr lang="en-US" dirty="0"/>
                        <a:t>63 x 126</a:t>
                      </a:r>
                      <a:endParaRPr lang="ru-RU" dirty="0"/>
                    </a:p>
                  </a:txBody>
                  <a:tcPr/>
                </a:tc>
              </a:tr>
              <a:tr h="370840">
                <a:tc>
                  <a:txBody>
                    <a:bodyPr/>
                    <a:lstStyle/>
                    <a:p>
                      <a:r>
                        <a:rPr lang="en-US" dirty="0"/>
                        <a:t>Sx3, Su3</a:t>
                      </a:r>
                      <a:endParaRPr lang="ru-RU" dirty="0"/>
                    </a:p>
                  </a:txBody>
                  <a:tcPr/>
                </a:tc>
                <a:tc>
                  <a:txBody>
                    <a:bodyPr/>
                    <a:lstStyle/>
                    <a:p>
                      <a:r>
                        <a:rPr lang="en-US" dirty="0"/>
                        <a:t>-32,55</a:t>
                      </a:r>
                      <a:endParaRPr lang="ru-RU" dirty="0"/>
                    </a:p>
                  </a:txBody>
                  <a:tcPr/>
                </a:tc>
                <a:tc>
                  <a:txBody>
                    <a:bodyPr/>
                    <a:lstStyle/>
                    <a:p>
                      <a:r>
                        <a:rPr lang="en-US" dirty="0"/>
                        <a:t>-27,55</a:t>
                      </a:r>
                      <a:endParaRPr lang="ru-RU" dirty="0"/>
                    </a:p>
                  </a:txBody>
                  <a:tcPr/>
                </a:tc>
                <a:tc>
                  <a:txBody>
                    <a:bodyPr/>
                    <a:lstStyle/>
                    <a:p>
                      <a:r>
                        <a:rPr lang="en-US" dirty="0"/>
                        <a:t>387,8</a:t>
                      </a:r>
                      <a:endParaRPr lang="ru-RU" dirty="0"/>
                    </a:p>
                  </a:txBody>
                  <a:tcPr/>
                </a:tc>
                <a:tc>
                  <a:txBody>
                    <a:bodyPr/>
                    <a:lstStyle/>
                    <a:p>
                      <a:r>
                        <a:rPr lang="en-US" dirty="0"/>
                        <a:t>63 x 63</a:t>
                      </a:r>
                      <a:endParaRPr lang="ru-RU" dirty="0"/>
                    </a:p>
                  </a:txBody>
                  <a:tcPr/>
                </a:tc>
              </a:tr>
              <a:tr h="370840">
                <a:tc>
                  <a:txBody>
                    <a:bodyPr/>
                    <a:lstStyle/>
                    <a:p>
                      <a:r>
                        <a:rPr lang="en-US" dirty="0"/>
                        <a:t>Sx4, Su4</a:t>
                      </a:r>
                      <a:endParaRPr lang="ru-RU" dirty="0"/>
                    </a:p>
                  </a:txBody>
                  <a:tcPr/>
                </a:tc>
                <a:tc>
                  <a:txBody>
                    <a:bodyPr/>
                    <a:lstStyle/>
                    <a:p>
                      <a:r>
                        <a:rPr lang="en-US" dirty="0"/>
                        <a:t>27,55</a:t>
                      </a:r>
                      <a:endParaRPr lang="ru-RU" dirty="0"/>
                    </a:p>
                  </a:txBody>
                  <a:tcPr/>
                </a:tc>
                <a:tc>
                  <a:txBody>
                    <a:bodyPr/>
                    <a:lstStyle/>
                    <a:p>
                      <a:r>
                        <a:rPr lang="en-US" dirty="0"/>
                        <a:t>-32.55</a:t>
                      </a:r>
                      <a:endParaRPr lang="ru-RU" dirty="0"/>
                    </a:p>
                  </a:txBody>
                  <a:tcPr/>
                </a:tc>
                <a:tc>
                  <a:txBody>
                    <a:bodyPr/>
                    <a:lstStyle/>
                    <a:p>
                      <a:r>
                        <a:rPr lang="en-US" dirty="0"/>
                        <a:t>395,1</a:t>
                      </a:r>
                      <a:endParaRPr lang="ru-RU" dirty="0"/>
                    </a:p>
                  </a:txBody>
                  <a:tcPr/>
                </a:tc>
                <a:tc>
                  <a:txBody>
                    <a:bodyPr/>
                    <a:lstStyle/>
                    <a:p>
                      <a:r>
                        <a:rPr lang="en-US" dirty="0"/>
                        <a:t>63 x 63</a:t>
                      </a:r>
                      <a:endParaRPr lang="ru-RU" dirty="0"/>
                    </a:p>
                  </a:txBody>
                  <a:tcPr/>
                </a:tc>
              </a:tr>
              <a:tr h="370840">
                <a:tc>
                  <a:txBody>
                    <a:bodyPr/>
                    <a:lstStyle/>
                    <a:p>
                      <a:r>
                        <a:rPr lang="en-US" dirty="0"/>
                        <a:t>Sx5, Su5</a:t>
                      </a:r>
                      <a:endParaRPr lang="ru-RU" dirty="0"/>
                    </a:p>
                  </a:txBody>
                  <a:tcPr/>
                </a:tc>
                <a:tc>
                  <a:txBody>
                    <a:bodyPr/>
                    <a:lstStyle/>
                    <a:p>
                      <a:r>
                        <a:rPr lang="en-US" dirty="0"/>
                        <a:t>-27,55</a:t>
                      </a:r>
                      <a:endParaRPr lang="ru-RU" dirty="0"/>
                    </a:p>
                  </a:txBody>
                  <a:tcPr/>
                </a:tc>
                <a:tc>
                  <a:txBody>
                    <a:bodyPr/>
                    <a:lstStyle/>
                    <a:p>
                      <a:r>
                        <a:rPr lang="en-US" dirty="0"/>
                        <a:t>32,55</a:t>
                      </a:r>
                      <a:endParaRPr lang="ru-RU" dirty="0"/>
                    </a:p>
                  </a:txBody>
                  <a:tcPr/>
                </a:tc>
                <a:tc>
                  <a:txBody>
                    <a:bodyPr/>
                    <a:lstStyle/>
                    <a:p>
                      <a:r>
                        <a:rPr lang="en-US" dirty="0"/>
                        <a:t>395,1</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63 x 63</a:t>
                      </a:r>
                      <a:endParaRPr lang="ru-RU" dirty="0"/>
                    </a:p>
                  </a:txBody>
                  <a:tcPr/>
                </a:tc>
              </a:tr>
              <a:tr h="370840">
                <a:tc>
                  <a:txBody>
                    <a:bodyPr/>
                    <a:lstStyle/>
                    <a:p>
                      <a:r>
                        <a:rPr lang="en-US" dirty="0"/>
                        <a:t>Sx6, Su6</a:t>
                      </a:r>
                      <a:endParaRPr lang="ru-RU" dirty="0"/>
                    </a:p>
                  </a:txBody>
                  <a:tcPr/>
                </a:tc>
                <a:tc>
                  <a:txBody>
                    <a:bodyPr/>
                    <a:lstStyle/>
                    <a:p>
                      <a:r>
                        <a:rPr lang="en-US" dirty="0"/>
                        <a:t>32,55</a:t>
                      </a:r>
                      <a:endParaRPr lang="ru-RU" dirty="0"/>
                    </a:p>
                  </a:txBody>
                  <a:tcPr/>
                </a:tc>
                <a:tc>
                  <a:txBody>
                    <a:bodyPr/>
                    <a:lstStyle/>
                    <a:p>
                      <a:r>
                        <a:rPr lang="en-US" dirty="0"/>
                        <a:t>27,55</a:t>
                      </a:r>
                      <a:endParaRPr lang="ru-RU" dirty="0"/>
                    </a:p>
                  </a:txBody>
                  <a:tcPr/>
                </a:tc>
                <a:tc>
                  <a:txBody>
                    <a:bodyPr/>
                    <a:lstStyle/>
                    <a:p>
                      <a:r>
                        <a:rPr lang="en-US" dirty="0"/>
                        <a:t>387,8</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63 x 63</a:t>
                      </a:r>
                      <a:endParaRPr lang="ru-RU" dirty="0"/>
                    </a:p>
                  </a:txBody>
                  <a:tcPr/>
                </a:tc>
              </a:tr>
              <a:tr h="370840">
                <a:tc>
                  <a:txBody>
                    <a:bodyPr/>
                    <a:lstStyle/>
                    <a:p>
                      <a:r>
                        <a:rPr lang="en-US" dirty="0"/>
                        <a:t>Sx7, Su7</a:t>
                      </a:r>
                      <a:endParaRPr lang="ru-RU" dirty="0"/>
                    </a:p>
                  </a:txBody>
                  <a:tcPr/>
                </a:tc>
                <a:tc>
                  <a:txBody>
                    <a:bodyPr/>
                    <a:lstStyle/>
                    <a:p>
                      <a:r>
                        <a:rPr lang="en-US" dirty="0"/>
                        <a:t>-28,55</a:t>
                      </a:r>
                      <a:endParaRPr lang="ru-RU" dirty="0"/>
                    </a:p>
                  </a:txBody>
                  <a:tcPr/>
                </a:tc>
                <a:tc>
                  <a:txBody>
                    <a:bodyPr/>
                    <a:lstStyle/>
                    <a:p>
                      <a:r>
                        <a:rPr lang="en-US" dirty="0"/>
                        <a:t>0</a:t>
                      </a:r>
                      <a:endParaRPr lang="ru-RU" dirty="0"/>
                    </a:p>
                  </a:txBody>
                  <a:tcPr/>
                </a:tc>
                <a:tc>
                  <a:txBody>
                    <a:bodyPr/>
                    <a:lstStyle/>
                    <a:p>
                      <a:r>
                        <a:rPr lang="en-US" dirty="0"/>
                        <a:t>893,5</a:t>
                      </a:r>
                      <a:endParaRPr lang="ru-RU" dirty="0"/>
                    </a:p>
                  </a:txBody>
                  <a:tcPr/>
                </a:tc>
                <a:tc>
                  <a:txBody>
                    <a:bodyPr/>
                    <a:lstStyle/>
                    <a:p>
                      <a:r>
                        <a:rPr lang="en-US" dirty="0"/>
                        <a:t>63 x 126</a:t>
                      </a:r>
                      <a:endParaRPr lang="ru-RU" dirty="0"/>
                    </a:p>
                  </a:txBody>
                  <a:tcPr/>
                </a:tc>
              </a:tr>
              <a:tr h="370840">
                <a:tc>
                  <a:txBody>
                    <a:bodyPr/>
                    <a:lstStyle/>
                    <a:p>
                      <a:r>
                        <a:rPr lang="en-US" dirty="0"/>
                        <a:t>Sx8, Su8</a:t>
                      </a:r>
                      <a:endParaRPr lang="ru-RU" dirty="0"/>
                    </a:p>
                  </a:txBody>
                  <a:tcPr/>
                </a:tc>
                <a:tc>
                  <a:txBody>
                    <a:bodyPr/>
                    <a:lstStyle/>
                    <a:p>
                      <a:r>
                        <a:rPr lang="en-US" dirty="0"/>
                        <a:t>31,55</a:t>
                      </a:r>
                      <a:endParaRPr lang="ru-RU" dirty="0"/>
                    </a:p>
                  </a:txBody>
                  <a:tcPr/>
                </a:tc>
                <a:tc>
                  <a:txBody>
                    <a:bodyPr/>
                    <a:lstStyle/>
                    <a:p>
                      <a:r>
                        <a:rPr lang="en-US" dirty="0"/>
                        <a:t>0</a:t>
                      </a:r>
                      <a:endParaRPr lang="ru-RU" dirty="0"/>
                    </a:p>
                  </a:txBody>
                  <a:tcPr/>
                </a:tc>
                <a:tc>
                  <a:txBody>
                    <a:bodyPr/>
                    <a:lstStyle/>
                    <a:p>
                      <a:r>
                        <a:rPr lang="en-US" dirty="0"/>
                        <a:t>886,2</a:t>
                      </a:r>
                      <a:endParaRPr lang="ru-RU" dirty="0"/>
                    </a:p>
                  </a:txBody>
                  <a:tcPr/>
                </a:tc>
                <a:tc>
                  <a:txBody>
                    <a:bodyPr/>
                    <a:lstStyle/>
                    <a:p>
                      <a:r>
                        <a:rPr lang="en-US" dirty="0"/>
                        <a:t>63 x 126</a:t>
                      </a:r>
                      <a:endParaRPr lang="ru-RU" dirty="0"/>
                    </a:p>
                  </a:txBody>
                  <a:tcPr/>
                </a:tc>
              </a:tr>
            </a:tbl>
          </a:graphicData>
        </a:graphic>
      </p:graphicFrame>
      <p:sp>
        <p:nvSpPr>
          <p:cNvPr id="3" name="TextBox 2"/>
          <p:cNvSpPr txBox="1"/>
          <p:nvPr/>
        </p:nvSpPr>
        <p:spPr>
          <a:xfrm>
            <a:off x="4514101" y="5869582"/>
            <a:ext cx="2935419" cy="369332"/>
          </a:xfrm>
          <a:prstGeom prst="rect">
            <a:avLst/>
          </a:prstGeom>
          <a:noFill/>
        </p:spPr>
        <p:txBody>
          <a:bodyPr wrap="none" rtlCol="0">
            <a:spAutoFit/>
          </a:bodyPr>
          <a:lstStyle/>
          <a:p>
            <a:r>
              <a:rPr lang="en-US" dirty="0"/>
              <a:t>Table 1. Detector coordinates</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518160"/>
            <a:ext cx="10972800" cy="582613"/>
          </a:xfrm>
        </p:spPr>
        <p:txBody>
          <a:bodyPr>
            <a:normAutofit fontScale="90000"/>
          </a:bodyPr>
          <a:p>
            <a:pPr algn="ctr"/>
            <a:r>
              <a:rPr lang="en-US" sz="4000">
                <a:solidFill>
                  <a:srgbClr val="FF6C0D"/>
                </a:solidFill>
                <a:latin typeface="Comic Sans MS" panose="030F0702030302020204" pitchFamily="66" charset="0"/>
                <a:cs typeface="Comic Sans MS" panose="030F0702030302020204" pitchFamily="66" charset="0"/>
              </a:rPr>
              <a:t>Inclusion in basic packet of StripStepping.cc for simulation of triggering of strips</a:t>
            </a:r>
            <a:endParaRPr lang="en-US" sz="4000">
              <a:solidFill>
                <a:srgbClr val="FF6C0D"/>
              </a:solidFill>
              <a:latin typeface="Comic Sans MS" panose="030F0702030302020204" pitchFamily="66" charset="0"/>
              <a:cs typeface="Comic Sans MS" panose="030F0702030302020204" pitchFamily="66" charset="0"/>
            </a:endParaRPr>
          </a:p>
        </p:txBody>
      </p:sp>
      <p:sp>
        <p:nvSpPr>
          <p:cNvPr id="3" name="Content Placeholder 2"/>
          <p:cNvSpPr>
            <a:spLocks noGrp="1"/>
          </p:cNvSpPr>
          <p:nvPr>
            <p:ph idx="1"/>
          </p:nvPr>
        </p:nvSpPr>
        <p:spPr>
          <a:xfrm>
            <a:off x="609600" y="1437005"/>
            <a:ext cx="10972800" cy="4953000"/>
          </a:xfrm>
        </p:spPr>
        <p:txBody>
          <a:bodyPr/>
          <a:p>
            <a:r>
              <a:rPr lang="en-US"/>
              <a:t>Add </a:t>
            </a:r>
            <a:r>
              <a:rPr lang="en-US">
                <a:solidFill>
                  <a:schemeClr val="tx1"/>
                </a:solidFill>
                <a:cs typeface="+mn-lt"/>
                <a:sym typeface="+mn-ea"/>
              </a:rPr>
              <a:t>StripStepping.cc to SteppingAction.cc </a:t>
            </a:r>
            <a:endParaRPr lang="en-US">
              <a:solidFill>
                <a:schemeClr val="accent2"/>
              </a:solidFill>
              <a:latin typeface="Comic Sans MS" panose="030F0702030302020204" pitchFamily="66" charset="0"/>
              <a:cs typeface="Comic Sans MS" panose="030F0702030302020204" pitchFamily="66" charset="0"/>
              <a:sym typeface="+mn-ea"/>
            </a:endParaRPr>
          </a:p>
          <a:p>
            <a:pPr marL="0" indent="0">
              <a:buNone/>
            </a:pPr>
            <a:r>
              <a:rPr lang="en-US"/>
              <a:t>In StripStepping for every module and part:  </a:t>
            </a:r>
            <a:endParaRPr lang="en-US"/>
          </a:p>
          <a:p>
            <a:pPr marL="0" indent="0">
              <a:buNone/>
            </a:pPr>
            <a:r>
              <a:rPr lang="en-US"/>
              <a:t>1. Connect the triggered strip number with X-coordinate, d</a:t>
            </a:r>
            <a:r>
              <a:rPr lang="en-US" altLang="ru-RU"/>
              <a:t>efine U-coordinate for the same plane and the strip number on U-plate and its E_dep (energy deposition). The counter works.</a:t>
            </a:r>
            <a:endParaRPr lang="en-US" altLang="ru-RU"/>
          </a:p>
          <a:p>
            <a:pPr marL="0" indent="0">
              <a:buNone/>
            </a:pPr>
            <a:r>
              <a:rPr lang="en-US" altLang="ru-RU"/>
              <a:t>2. Sorting of triggered strip number in increasing order for elimination of repeating numbers</a:t>
            </a:r>
            <a:r>
              <a:rPr lang="ru-RU" altLang="en-US"/>
              <a:t> (</a:t>
            </a:r>
            <a:r>
              <a:rPr lang="en-US" altLang="ru-RU"/>
              <a:t>X and U plates).</a:t>
            </a:r>
            <a:endParaRPr lang="en-US" altLang="ru-RU"/>
          </a:p>
          <a:p>
            <a:pPr marL="0" indent="0">
              <a:buNone/>
            </a:pPr>
            <a:r>
              <a:rPr lang="en-US" altLang="ru-RU"/>
              <a:t>3.</a:t>
            </a:r>
            <a:r>
              <a:rPr lang="ru-RU" altLang="ru-RU"/>
              <a:t> </a:t>
            </a:r>
            <a:r>
              <a:rPr lang="en-US" altLang="ru-RU"/>
              <a:t>Border accounting. (Complicated programme)</a:t>
            </a:r>
            <a:endParaRPr lang="en-US" alt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1312" y="442315"/>
            <a:ext cx="8867660" cy="802663"/>
          </a:xfrm>
        </p:spPr>
        <p:txBody>
          <a:bodyPr>
            <a:noAutofit/>
          </a:bodyPr>
          <a:lstStyle/>
          <a:p>
            <a:pPr algn="ctr"/>
            <a:br>
              <a:rPr lang="en-US" sz="3200" b="1" dirty="0">
                <a:latin typeface="Comic Sans MS" panose="030F0702030302020204" pitchFamily="66" charset="0"/>
              </a:rPr>
            </a:br>
            <a:r>
              <a:rPr lang="en-US" sz="3600" b="1" dirty="0">
                <a:solidFill>
                  <a:schemeClr val="tx1"/>
                </a:solidFill>
                <a:latin typeface="Comic Sans MS" panose="030F0702030302020204" pitchFamily="66" charset="0"/>
              </a:rPr>
              <a:t>Direction and position of initial muons</a:t>
            </a:r>
            <a:br>
              <a:rPr lang="en-US" sz="3600" b="1" dirty="0">
                <a:solidFill>
                  <a:schemeClr val="tx1"/>
                </a:solidFill>
              </a:rPr>
            </a:br>
            <a:endParaRPr lang="en-US" sz="3600" b="1" dirty="0">
              <a:solidFill>
                <a:schemeClr val="tx1"/>
              </a:solidFill>
            </a:endParaRPr>
          </a:p>
        </p:txBody>
      </p:sp>
      <p:sp>
        <p:nvSpPr>
          <p:cNvPr id="3" name="Объект 2"/>
          <p:cNvSpPr>
            <a:spLocks noGrp="1"/>
          </p:cNvSpPr>
          <p:nvPr>
            <p:ph idx="1"/>
          </p:nvPr>
        </p:nvSpPr>
        <p:spPr>
          <a:xfrm>
            <a:off x="1157689" y="5290463"/>
            <a:ext cx="10515600" cy="1453720"/>
          </a:xfrm>
        </p:spPr>
        <p:txBody>
          <a:bodyPr>
            <a:normAutofit/>
          </a:bodyPr>
          <a:lstStyle/>
          <a:p>
            <a:pPr marL="0" indent="0">
              <a:buNone/>
            </a:pPr>
            <a:r>
              <a:rPr lang="en-US" sz="2400" dirty="0"/>
              <a:t>-10</a:t>
            </a:r>
            <a:r>
              <a:rPr lang="ru-RU" sz="2400" b="0" i="0" dirty="0">
                <a:solidFill>
                  <a:srgbClr val="4D5156"/>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ru-RU" sz="2400" b="0" i="0" dirty="0">
                <a:solidFill>
                  <a:srgbClr val="202124"/>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el-GR" sz="2400" dirty="0">
                <a:solidFill>
                  <a:srgbClr val="4D5156"/>
                </a:solidFill>
                <a:latin typeface="Arial" panose="020B0604020202020204" pitchFamily="34" charset="0"/>
              </a:rPr>
              <a:t>θ</a:t>
            </a:r>
            <a:r>
              <a:rPr lang="en-US" sz="2400" dirty="0"/>
              <a:t> </a:t>
            </a:r>
            <a:r>
              <a:rPr lang="ru-RU" sz="2400" b="0" i="0" dirty="0">
                <a:solidFill>
                  <a:srgbClr val="202124"/>
                </a:solidFill>
                <a:effectLst/>
                <a:latin typeface="Arial" panose="020B0604020202020204" pitchFamily="34" charset="0"/>
              </a:rPr>
              <a:t>≤</a:t>
            </a:r>
            <a:r>
              <a:rPr lang="en-US" sz="2400" dirty="0"/>
              <a:t> </a:t>
            </a:r>
            <a:r>
              <a:rPr lang="en-US" sz="2400" b="0" i="0" dirty="0">
                <a:effectLst/>
              </a:rPr>
              <a:t>10</a:t>
            </a:r>
            <a:r>
              <a:rPr lang="ru-RU" sz="2400" b="0" i="0" dirty="0">
                <a:solidFill>
                  <a:srgbClr val="4D5156"/>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el-GR" sz="2400" dirty="0">
                <a:solidFill>
                  <a:srgbClr val="4D5156"/>
                </a:solidFill>
                <a:latin typeface="Arial" panose="020B0604020202020204" pitchFamily="34" charset="0"/>
              </a:rPr>
              <a:t>ρ</a:t>
            </a:r>
            <a:r>
              <a:rPr lang="en-US" sz="2400" dirty="0">
                <a:solidFill>
                  <a:srgbClr val="4D5156"/>
                </a:solidFill>
                <a:latin typeface="Arial" panose="020B0604020202020204" pitchFamily="34" charset="0"/>
              </a:rPr>
              <a:t> (density)</a:t>
            </a:r>
            <a:r>
              <a:rPr lang="en-US" sz="2400" b="0" i="0" dirty="0">
                <a:solidFill>
                  <a:srgbClr val="4D5156"/>
                </a:solidFill>
                <a:effectLst/>
                <a:latin typeface="Arial" panose="020B0604020202020204" pitchFamily="34" charset="0"/>
              </a:rPr>
              <a:t> </a:t>
            </a:r>
            <a:r>
              <a:rPr lang="en-US" sz="2400" dirty="0">
                <a:solidFill>
                  <a:srgbClr val="4D5156"/>
                </a:solidFill>
                <a:latin typeface="Arial" panose="020B0604020202020204" pitchFamily="34" charset="0"/>
              </a:rPr>
              <a:t>on </a:t>
            </a:r>
            <a:r>
              <a:rPr lang="el-GR" sz="2400" dirty="0">
                <a:solidFill>
                  <a:srgbClr val="4D5156"/>
                </a:solidFill>
                <a:latin typeface="Arial" panose="020B0604020202020204" pitchFamily="34" charset="0"/>
              </a:rPr>
              <a:t>θ</a:t>
            </a:r>
            <a:r>
              <a:rPr lang="en-US" sz="2400" dirty="0">
                <a:solidFill>
                  <a:srgbClr val="4D5156"/>
                </a:solidFill>
                <a:latin typeface="Arial" panose="020B0604020202020204" pitchFamily="34" charset="0"/>
              </a:rPr>
              <a:t>                     </a:t>
            </a:r>
            <a:r>
              <a:rPr lang="en-US" sz="2400" dirty="0"/>
              <a:t>-25</a:t>
            </a:r>
            <a:r>
              <a:rPr lang="ru-RU" sz="2400" b="0" i="0" dirty="0">
                <a:solidFill>
                  <a:srgbClr val="4D5156"/>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ru-RU" sz="2400" b="0" i="0" dirty="0">
                <a:solidFill>
                  <a:srgbClr val="202124"/>
                </a:solidFill>
                <a:effectLst/>
                <a:latin typeface="Arial" panose="020B0604020202020204" pitchFamily="34" charset="0"/>
              </a:rPr>
              <a:t>≤</a:t>
            </a:r>
            <a:r>
              <a:rPr lang="en-US" sz="2400" b="0" i="0" dirty="0">
                <a:solidFill>
                  <a:srgbClr val="4D5156"/>
                </a:solidFill>
                <a:effectLst/>
                <a:latin typeface="Arial" panose="020B0604020202020204" pitchFamily="34" charset="0"/>
              </a:rPr>
              <a:t> </a:t>
            </a:r>
            <a:r>
              <a:rPr lang="el-GR" sz="2400" dirty="0">
                <a:solidFill>
                  <a:srgbClr val="4D5156"/>
                </a:solidFill>
                <a:latin typeface="Arial" panose="020B0604020202020204" pitchFamily="34" charset="0"/>
              </a:rPr>
              <a:t>θ</a:t>
            </a:r>
            <a:r>
              <a:rPr lang="en-US" sz="2400" dirty="0"/>
              <a:t> </a:t>
            </a:r>
            <a:r>
              <a:rPr lang="ru-RU" sz="2400" b="0" i="0" dirty="0">
                <a:solidFill>
                  <a:srgbClr val="202124"/>
                </a:solidFill>
                <a:effectLst/>
                <a:latin typeface="Arial" panose="020B0604020202020204" pitchFamily="34" charset="0"/>
              </a:rPr>
              <a:t>≤</a:t>
            </a:r>
            <a:r>
              <a:rPr lang="en-US" sz="2400" dirty="0"/>
              <a:t> 25</a:t>
            </a:r>
            <a:r>
              <a:rPr lang="ru-RU" sz="2400" b="0" i="0" dirty="0">
                <a:solidFill>
                  <a:srgbClr val="4D5156"/>
                </a:solidFill>
                <a:effectLst/>
                <a:latin typeface="Arial" panose="020B0604020202020204" pitchFamily="34" charset="0"/>
              </a:rPr>
              <a:t>°</a:t>
            </a:r>
            <a:endParaRPr lang="en-US" sz="2400" b="0" i="0" dirty="0">
              <a:solidFill>
                <a:srgbClr val="4D5156"/>
              </a:solidFill>
              <a:effectLst/>
              <a:latin typeface="Arial" panose="020B0604020202020204" pitchFamily="34" charset="0"/>
            </a:endParaRPr>
          </a:p>
          <a:p>
            <a:pPr marL="0" indent="0">
              <a:buNone/>
            </a:pPr>
            <a:r>
              <a:rPr lang="en-US" sz="2400" dirty="0">
                <a:solidFill>
                  <a:srgbClr val="4D5156"/>
                </a:solidFill>
                <a:latin typeface="Arial" panose="020B0604020202020204" pitchFamily="34" charset="0"/>
              </a:rPr>
              <a:t>              r = 100 mm                                               r = 50 mm</a:t>
            </a:r>
            <a:endParaRPr lang="en-US" sz="2400" dirty="0">
              <a:solidFill>
                <a:srgbClr val="4D5156"/>
              </a:solidFill>
              <a:latin typeface="Arial" panose="020B0604020202020204" pitchFamily="34" charset="0"/>
            </a:endParaRPr>
          </a:p>
          <a:p>
            <a:pPr marL="0" indent="0">
              <a:buNone/>
            </a:pPr>
            <a:r>
              <a:rPr lang="en-US" sz="2400" dirty="0"/>
              <a:t>                                       Number of muons - 10000</a:t>
            </a:r>
            <a:endParaRPr lang="ru-RU" sz="2400" dirty="0"/>
          </a:p>
        </p:txBody>
      </p:sp>
      <p:pic>
        <p:nvPicPr>
          <p:cNvPr id="9" name="Рисунок 8"/>
          <p:cNvPicPr>
            <a:picLocks noChangeAspect="1"/>
          </p:cNvPicPr>
          <p:nvPr/>
        </p:nvPicPr>
        <p:blipFill>
          <a:blip r:embed="rId1"/>
          <a:stretch>
            <a:fillRect/>
          </a:stretch>
        </p:blipFill>
        <p:spPr>
          <a:xfrm>
            <a:off x="1708533" y="2209232"/>
            <a:ext cx="3480096" cy="3081231"/>
          </a:xfrm>
          <a:prstGeom prst="rect">
            <a:avLst/>
          </a:prstGeom>
        </p:spPr>
      </p:pic>
      <p:pic>
        <p:nvPicPr>
          <p:cNvPr id="15" name="Рисунок 14"/>
          <p:cNvPicPr>
            <a:picLocks noChangeAspect="1"/>
          </p:cNvPicPr>
          <p:nvPr/>
        </p:nvPicPr>
        <p:blipFill>
          <a:blip r:embed="rId2"/>
          <a:stretch>
            <a:fillRect/>
          </a:stretch>
        </p:blipFill>
        <p:spPr>
          <a:xfrm>
            <a:off x="7003372" y="2209232"/>
            <a:ext cx="3091819" cy="3081231"/>
          </a:xfrm>
          <a:prstGeom prst="rect">
            <a:avLst/>
          </a:prstGeom>
        </p:spPr>
      </p:pic>
      <p:sp>
        <p:nvSpPr>
          <p:cNvPr id="17" name="TextBox 16"/>
          <p:cNvSpPr txBox="1"/>
          <p:nvPr/>
        </p:nvSpPr>
        <p:spPr>
          <a:xfrm>
            <a:off x="2938149" y="1132014"/>
            <a:ext cx="8130447" cy="1077218"/>
          </a:xfrm>
          <a:prstGeom prst="rect">
            <a:avLst/>
          </a:prstGeom>
          <a:noFill/>
        </p:spPr>
        <p:txBody>
          <a:bodyPr wrap="square" rtlCol="0">
            <a:spAutoFit/>
          </a:bodyPr>
          <a:lstStyle/>
          <a:p>
            <a:pPr marL="342900" indent="-342900">
              <a:buFont typeface="Arial" panose="020B0604020202020204" pitchFamily="34" charset="0"/>
              <a:buChar char="•"/>
            </a:pPr>
            <a:r>
              <a:rPr lang="en-US" sz="3200" dirty="0"/>
              <a:t>Polar angle distribution by </a:t>
            </a:r>
            <a:r>
              <a:rPr lang="en-US" sz="3200" dirty="0">
                <a:solidFill>
                  <a:srgbClr val="FF0000"/>
                </a:solidFill>
              </a:rPr>
              <a:t>cosine</a:t>
            </a:r>
            <a:endParaRPr lang="en-US" sz="3200" dirty="0"/>
          </a:p>
          <a:p>
            <a:pPr marL="342900" indent="-342900">
              <a:buFont typeface="Arial" panose="020B0604020202020204" pitchFamily="34" charset="0"/>
              <a:buChar char="•"/>
            </a:pPr>
            <a:r>
              <a:rPr lang="en-US" sz="3200" dirty="0"/>
              <a:t>X(Y) – R(0, r)</a:t>
            </a:r>
            <a:r>
              <a:rPr lang="ru-RU" sz="3200" dirty="0"/>
              <a:t> (</a:t>
            </a:r>
            <a:r>
              <a:rPr lang="en-US" sz="3200" dirty="0"/>
              <a:t>uniform distribution</a:t>
            </a:r>
            <a:r>
              <a:rPr lang="en-US" sz="2400" dirty="0"/>
              <a:t>)</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29640"/>
          </a:xfrm>
        </p:spPr>
        <p:txBody>
          <a:bodyPr/>
          <a:p>
            <a:pPr algn="ctr"/>
            <a:r>
              <a:rPr lang="en-US">
                <a:solidFill>
                  <a:schemeClr val="accent2"/>
                </a:solidFill>
                <a:latin typeface="Comic Sans MS" panose="030F0702030302020204" pitchFamily="66" charset="0"/>
                <a:cs typeface="Comic Sans MS" panose="030F0702030302020204" pitchFamily="66" charset="0"/>
              </a:rPr>
              <a:t>Scheme of MiniSPD</a:t>
            </a:r>
            <a:endParaRPr lang="en-US">
              <a:solidFill>
                <a:schemeClr val="accent2"/>
              </a:solidFill>
              <a:latin typeface="Comic Sans MS" panose="030F0702030302020204" pitchFamily="66" charset="0"/>
              <a:cs typeface="Comic Sans MS" panose="030F0702030302020204" pitchFamily="66" charset="0"/>
            </a:endParaRPr>
          </a:p>
        </p:txBody>
      </p:sp>
      <p:graphicFrame>
        <p:nvGraphicFramePr>
          <p:cNvPr id="4" name="Content Placeholder 3"/>
          <p:cNvGraphicFramePr>
            <a:graphicFrameLocks noChangeAspect="1"/>
          </p:cNvGraphicFramePr>
          <p:nvPr>
            <p:ph idx="1"/>
          </p:nvPr>
        </p:nvGraphicFramePr>
        <p:xfrm>
          <a:off x="2311400" y="1295400"/>
          <a:ext cx="7568565" cy="4413250"/>
        </p:xfrm>
        <a:graphic>
          <a:graphicData uri="http://schemas.openxmlformats.org/presentationml/2006/ole">
            <mc:AlternateContent xmlns:mc="http://schemas.openxmlformats.org/markup-compatibility/2006">
              <mc:Choice xmlns:v="urn:schemas-microsoft-com:vml" Requires="v">
                <p:oleObj spid="_x0000_s5" name="" r:id="rId1" imgW="10828020" imgH="6225540" progId="Paint.Picture">
                  <p:embed/>
                </p:oleObj>
              </mc:Choice>
              <mc:Fallback>
                <p:oleObj name="" r:id="rId1" imgW="10828020" imgH="6225540" progId="Paint.Picture">
                  <p:embed/>
                  <p:pic>
                    <p:nvPicPr>
                      <p:cNvPr id="0" name="Picture 4"/>
                      <p:cNvPicPr/>
                      <p:nvPr/>
                    </p:nvPicPr>
                    <p:blipFill>
                      <a:blip r:embed="rId2"/>
                      <a:stretch>
                        <a:fillRect/>
                      </a:stretch>
                    </p:blipFill>
                    <p:spPr>
                      <a:xfrm>
                        <a:off x="2311400" y="1295400"/>
                        <a:ext cx="7568565" cy="4413250"/>
                      </a:xfrm>
                      <a:prstGeom prst="rect">
                        <a:avLst/>
                      </a:prstGeom>
                    </p:spPr>
                  </p:pic>
                </p:oleObj>
              </mc:Fallback>
            </mc:AlternateContent>
          </a:graphicData>
        </a:graphic>
      </p:graphicFrame>
      <p:sp>
        <p:nvSpPr>
          <p:cNvPr id="6" name="Text Box 5"/>
          <p:cNvSpPr txBox="1"/>
          <p:nvPr/>
        </p:nvSpPr>
        <p:spPr>
          <a:xfrm>
            <a:off x="3685540" y="5974080"/>
            <a:ext cx="4819650" cy="521970"/>
          </a:xfrm>
          <a:prstGeom prst="rect">
            <a:avLst/>
          </a:prstGeom>
          <a:noFill/>
        </p:spPr>
        <p:txBody>
          <a:bodyPr wrap="none" rtlCol="0" anchor="t">
            <a:spAutoFit/>
          </a:bodyPr>
          <a:p>
            <a:r>
              <a:rPr lang="en-US" sz="2800">
                <a:latin typeface="Comic Sans MS" panose="030F0702030302020204" pitchFamily="66" charset="0"/>
                <a:cs typeface="Comic Sans MS" panose="030F0702030302020204" pitchFamily="66" charset="0"/>
              </a:rPr>
              <a:t>Geant4. Theta = 50 degrees</a:t>
            </a:r>
            <a:endParaRPr lang="en-US" sz="2800">
              <a:latin typeface="Comic Sans MS" panose="030F0702030302020204" pitchFamily="66" charset="0"/>
              <a:cs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3385</Words>
  <Application>WPS Presentation</Application>
  <PresentationFormat>Widescreen</PresentationFormat>
  <Paragraphs>209</Paragraphs>
  <Slides>20</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20</vt:i4>
      </vt:variant>
    </vt:vector>
  </HeadingPairs>
  <TitlesOfParts>
    <vt:vector size="33" baseType="lpstr">
      <vt:lpstr>Arial</vt:lpstr>
      <vt:lpstr>SimSun</vt:lpstr>
      <vt:lpstr>Wingdings</vt:lpstr>
      <vt:lpstr>Comic Sans MS</vt:lpstr>
      <vt:lpstr>Microsoft YaHei</vt:lpstr>
      <vt:lpstr>Arial Unicode MS</vt:lpstr>
      <vt:lpstr>Calibri</vt:lpstr>
      <vt:lpstr>Source Sans Pro</vt:lpstr>
      <vt:lpstr>DejaVu Sans</vt:lpstr>
      <vt:lpstr>Cambria Math</vt:lpstr>
      <vt:lpstr>Orange Waves</vt:lpstr>
      <vt:lpstr>Paint.Picture</vt:lpstr>
      <vt:lpstr>Paint.Picture</vt:lpstr>
      <vt:lpstr>Simulation of silicon detectors of the MiniSPD setup</vt:lpstr>
      <vt:lpstr>MiniSPD stand</vt:lpstr>
      <vt:lpstr>Structure of MiniSPD</vt:lpstr>
      <vt:lpstr>PowerPoint 演示文稿</vt:lpstr>
      <vt:lpstr>PowerPoint 演示文稿</vt:lpstr>
      <vt:lpstr>Geometry of Silicon plates </vt:lpstr>
      <vt:lpstr>Inclusion in basic packet of StripStepping.cc for simulation of triggering of strips</vt:lpstr>
      <vt:lpstr> Direction and position of initial muons </vt:lpstr>
      <vt:lpstr>Scheme of MiniSPD</vt:lpstr>
      <vt:lpstr>PowerPoint 演示文稿</vt:lpstr>
      <vt:lpstr>PowerPoint 演示文稿</vt:lpstr>
      <vt:lpstr>PowerPoint 演示文稿</vt:lpstr>
      <vt:lpstr>PowerPoint 演示文稿</vt:lpstr>
      <vt:lpstr>PowerPoint 演示文稿</vt:lpstr>
      <vt:lpstr>Energy deposition in a one strip at the X1-side for simulation events (left) and experimental data (right).</vt:lpstr>
      <vt:lpstr>Possible combinations of Si-modules for tracks passing through MiniSPD setup</vt:lpstr>
      <vt:lpstr>Alignment is minimization of residuals of functional:</vt:lpstr>
      <vt:lpstr>χ2 and residual distributions of track passing through part 1,3 and 7 for X3(yellow) and U3(blue) before alignment</vt:lpstr>
      <vt:lpstr>χ2 and residual distributions of track passing through part 1,3 and 7 for X3(yellow) and U3(blue) after alignment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Monte Carlo simulation of MiniSPD stand</dc:title>
  <dc:creator/>
  <cp:lastModifiedBy>Asus</cp:lastModifiedBy>
  <cp:revision>25</cp:revision>
  <dcterms:created xsi:type="dcterms:W3CDTF">2023-08-16T05:03:00Z</dcterms:created>
  <dcterms:modified xsi:type="dcterms:W3CDTF">2023-09-17T10:40:10Z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9D42DA652C7345F6B778E29C6CCD5540</vt:lpwstr>
  </property>
  <property fmtid="{D5CDD505-2E9C-101B-9397-08002B2CF9AE}" pid="3" name="KSOProductBuildVer">
    <vt:lpwstr>1033-11.2.0.11386</vt:lpwstr>
  </property>
</Properties>
</file>