
<file path=[Content_Types].xml><?xml version="1.0" encoding="utf-8"?>
<Types xmlns="http://schemas.openxmlformats.org/package/2006/content-types">
  <Default Extension="bmp" ContentType="image/bmp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20" r:id="rId5"/>
  </p:sldMasterIdLst>
  <p:notesMasterIdLst>
    <p:notesMasterId r:id="rId31"/>
  </p:notesMasterIdLst>
  <p:sldIdLst>
    <p:sldId id="256" r:id="rId6"/>
    <p:sldId id="262" r:id="rId7"/>
    <p:sldId id="265" r:id="rId8"/>
    <p:sldId id="295" r:id="rId9"/>
    <p:sldId id="268" r:id="rId10"/>
    <p:sldId id="292" r:id="rId11"/>
    <p:sldId id="308" r:id="rId12"/>
    <p:sldId id="300" r:id="rId13"/>
    <p:sldId id="309" r:id="rId14"/>
    <p:sldId id="315" r:id="rId15"/>
    <p:sldId id="272" r:id="rId16"/>
    <p:sldId id="281" r:id="rId17"/>
    <p:sldId id="282" r:id="rId18"/>
    <p:sldId id="316" r:id="rId19"/>
    <p:sldId id="312" r:id="rId20"/>
    <p:sldId id="310" r:id="rId21"/>
    <p:sldId id="306" r:id="rId22"/>
    <p:sldId id="289" r:id="rId23"/>
    <p:sldId id="294" r:id="rId24"/>
    <p:sldId id="317" r:id="rId25"/>
    <p:sldId id="302" r:id="rId26"/>
    <p:sldId id="280" r:id="rId27"/>
    <p:sldId id="261" r:id="rId28"/>
    <p:sldId id="296" r:id="rId29"/>
    <p:sldId id="273" r:id="rId30"/>
  </p:sldIdLst>
  <p:sldSz cx="9144000" cy="6858000" type="screen4x3"/>
  <p:notesSz cx="6858000" cy="9144000"/>
  <p:custDataLst>
    <p:tags r:id="rId3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582" y="-9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CD839-18D9-4FB1-BB4C-9F82294BBAFC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89715-6BE5-41BE-8484-739461EBE6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E61CF8-816B-4DF9-83B6-25DD468DE50A}" type="slidenum">
              <a:rPr lang="ru-RU" altLang="ru-RU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ru-RU" altLang="ru-RU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E32928-789B-48CD-8DF7-292A42CEC709}" type="slidenum">
              <a:rPr lang="ru-RU" altLang="ru-RU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ru-RU" altLang="ru-RU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DA32-4780-4DE0-87A0-03AC2BD684C6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595F-473C-4A0C-A5B1-B33081742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56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DA32-4780-4DE0-87A0-03AC2BD684C6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595F-473C-4A0C-A5B1-B33081742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10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DA32-4780-4DE0-87A0-03AC2BD684C6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595F-473C-4A0C-A5B1-B33081742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945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41938-C1BF-42F2-B344-7390CCB340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EB3A8-187C-4357-A8B9-C968E0FBA4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602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D7DA3-5AA2-4301-B814-B47ABE7D70C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41419-137B-4D28-8552-943F36EDF2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24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DC0ED-28EE-486D-A8F3-76C3E0B180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8EE36-6878-40AE-81C1-15ED8D3CC0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40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6D459-D1E7-4173-A221-F28EA261F1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B2658-4C9E-4A6D-9D36-3EFA155333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117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AD592-ACA0-471A-90D9-B7619624FE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5D905-3E85-4CC3-94FA-06E45232724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511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E2D43-9DB4-43E1-AAC6-85E047BBC5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D0BD0-7FF5-432E-B427-5FCC1A9E1B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551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368F8-056F-4969-9323-C9463F6FF3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D9A42-B1F9-45C0-A1A5-6F3E441E08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151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B5A65-5796-4D5F-8527-57C4C26FAA2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033B6-D7C6-4F44-9BB4-6232C3F897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74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DA32-4780-4DE0-87A0-03AC2BD684C6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595F-473C-4A0C-A5B1-B33081742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936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AD6FD-4955-4FEB-8112-FB059282B5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617A4-0154-4807-A63D-193AC99034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17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5DAA2-2BCA-4DA4-A93E-D1596AD0AA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99D41-31B9-487C-89C7-9779EDE3D63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335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88E3A-FCB9-431E-8E24-0DD950452E5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5B600-5769-4BE8-8083-1B84106A134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579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BDFC8-0834-4DD3-AC6A-032FDD1124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3309B-A431-4970-B223-6453CD8E92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7047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58B07-88D9-4011-8B45-E295BE1441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F3FD1-2D13-47A4-8555-5C7C075AAE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089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28C7A-67B2-42C5-9116-66A0E8520F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BF22D-B789-484D-AC8E-44061396A6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638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80EAE-7B39-46FE-B782-464432FDD3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B6828-5DCB-4581-AC02-7E75AA95A3C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4698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046E1-0C6B-4D5D-8C4E-3FECE58310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50809-2959-4DDF-AF04-8E80387C9B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094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A789D-21AB-4938-A9C7-3ACB9C2319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10441-7797-4EA2-BA31-4D074EB5CB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094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9D2AE-951B-4B94-AC89-F2DD0AA4B6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1EC84-B6F6-450D-BF46-BF27942947C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0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DA32-4780-4DE0-87A0-03AC2BD684C6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595F-473C-4A0C-A5B1-B33081742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6886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B707F-077E-498A-92CC-70911FE8A7C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5ED27-7FA9-42DA-BD52-1C7653DA6A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9427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7C981-82D3-4861-8494-AE6DA54015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E4E77-CAA3-4CC6-8539-8D6298BA4F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9394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48CDB-CE58-49B8-A8C4-01C84AD578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DBB74-9F05-4932-AA11-CD0C8FEE61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149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5662A-76C8-4163-B2E9-B3B811BC24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C19F6-5370-42EF-8D1A-354E8FB8A6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4277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BDFC8-0834-4DD3-AC6A-032FDD1124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3309B-A431-4970-B223-6453CD8E92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664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58B07-88D9-4011-8B45-E295BE1441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F3FD1-2D13-47A4-8555-5C7C075AAE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1895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28C7A-67B2-42C5-9116-66A0E8520F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BF22D-B789-484D-AC8E-44061396A6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799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80EAE-7B39-46FE-B782-464432FDD3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B6828-5DCB-4581-AC02-7E75AA95A3C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3731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046E1-0C6B-4D5D-8C4E-3FECE58310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50809-2959-4DDF-AF04-8E80387C9B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4363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A789D-21AB-4938-A9C7-3ACB9C2319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10441-7797-4EA2-BA31-4D074EB5CB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32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DA32-4780-4DE0-87A0-03AC2BD684C6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595F-473C-4A0C-A5B1-B33081742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1267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9D2AE-951B-4B94-AC89-F2DD0AA4B6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1EC84-B6F6-450D-BF46-BF27942947C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3906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B707F-077E-498A-92CC-70911FE8A7C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5ED27-7FA9-42DA-BD52-1C7653DA6A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883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7C981-82D3-4861-8494-AE6DA54015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E4E77-CAA3-4CC6-8539-8D6298BA4F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2744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48CDB-CE58-49B8-A8C4-01C84AD578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DBB74-9F05-4932-AA11-CD0C8FEE61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5067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5662A-76C8-4163-B2E9-B3B811BC24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C19F6-5370-42EF-8D1A-354E8FB8A6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0033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99CE9-AFC5-4224-B4B4-24DADFE19F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87780-A08D-4302-B87A-FE035113343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6927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3CEB7-1FB4-4CE3-A9D6-1928A8DAA9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E8418-AC4A-4F8C-9EA2-D024531C17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5306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CC555-D983-426F-859C-DB9869AFFE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1DB76-CCEC-4FB4-B0F8-9F0A0E8C53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9356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29253-D943-40BE-B1C1-F6AA249CFF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3FC32-D5CC-4846-928C-E32A053EFF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0348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A3889-9D6E-4E25-9ACE-C89A9EDBBD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FF4ED-4871-490E-8BC7-4DC627A8B0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81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DA32-4780-4DE0-87A0-03AC2BD684C6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595F-473C-4A0C-A5B1-B33081742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52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3933C-4150-47C8-8692-1A0D683D8F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1FCDC-4E02-4E16-9C49-79F1E7D2BB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7139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8A1D5-5D31-4DD2-8B38-51E0827E16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4B2AD-078D-4F9E-BE52-C9A8B21618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6429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48E6C-CC8F-48AF-AB94-1402AB5785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BA332-F273-4009-BEFA-DACBE15E48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6258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49457-7FD5-4382-87DB-4B88623F34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29255-6CAC-401E-BB1D-F05BE10993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1507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F9249-39B4-4792-A59E-8819508EC9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E3D21-C116-4B53-86B6-98DCE98F63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7416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6A6C3-8E52-4F8E-8A02-C6604125D8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ED9BB-F593-484F-A7D0-194A9C72ED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312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DA32-4780-4DE0-87A0-03AC2BD684C6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595F-473C-4A0C-A5B1-B33081742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43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DA32-4780-4DE0-87A0-03AC2BD684C6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595F-473C-4A0C-A5B1-B33081742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51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DA32-4780-4DE0-87A0-03AC2BD684C6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595F-473C-4A0C-A5B1-B33081742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831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DA32-4780-4DE0-87A0-03AC2BD684C6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595F-473C-4A0C-A5B1-B33081742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88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ADA32-4780-4DE0-87A0-03AC2BD684C6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7595F-473C-4A0C-A5B1-B33081742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03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599D0B-7E81-4F1F-9C6C-4766F885E4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BE237D-746E-42B2-B96A-998E0D1178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1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4095DF-0357-42E9-8EE9-5DD3DB94AE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C04B4A-E14E-41A1-9F07-85BD6F8635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040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4095DF-0357-42E9-8EE9-5DD3DB94AE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C04B4A-E14E-41A1-9F07-85BD6F8635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30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0A889F-7D00-4C1C-BF4E-A81528E7B5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751ACC-B3FC-4538-9B71-A7FA7BC971F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9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bm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26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38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tags" Target="../tags/tag28.xml"/><Relationship Id="rId16" Type="http://schemas.openxmlformats.org/officeDocument/2006/relationships/image" Target="../media/image41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36.png"/><Relationship Id="rId5" Type="http://schemas.openxmlformats.org/officeDocument/2006/relationships/tags" Target="../tags/tag31.xml"/><Relationship Id="rId15" Type="http://schemas.openxmlformats.org/officeDocument/2006/relationships/image" Target="../media/image40.png"/><Relationship Id="rId10" Type="http://schemas.openxmlformats.org/officeDocument/2006/relationships/image" Target="../media/image22.png"/><Relationship Id="rId4" Type="http://schemas.openxmlformats.org/officeDocument/2006/relationships/tags" Target="../tags/tag30.xml"/><Relationship Id="rId9" Type="http://schemas.openxmlformats.org/officeDocument/2006/relationships/notesSlide" Target="../notesSlides/notesSlide1.xml"/><Relationship Id="rId1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44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4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48.png"/><Relationship Id="rId4" Type="http://schemas.openxmlformats.org/officeDocument/2006/relationships/image" Target="../media/image47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52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51.png"/><Relationship Id="rId5" Type="http://schemas.openxmlformats.org/officeDocument/2006/relationships/image" Target="../media/image50.emf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38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62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tags" Target="../tags/tag43.xml"/><Relationship Id="rId7" Type="http://schemas.openxmlformats.org/officeDocument/2006/relationships/slideLayout" Target="../slideLayouts/slideLayout46.xml"/><Relationship Id="rId12" Type="http://schemas.openxmlformats.org/officeDocument/2006/relationships/image" Target="../media/image68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image" Target="../media/image67.png"/><Relationship Id="rId5" Type="http://schemas.openxmlformats.org/officeDocument/2006/relationships/tags" Target="../tags/tag45.xml"/><Relationship Id="rId10" Type="http://schemas.openxmlformats.org/officeDocument/2006/relationships/image" Target="../media/image66.png"/><Relationship Id="rId4" Type="http://schemas.openxmlformats.org/officeDocument/2006/relationships/tags" Target="../tags/tag44.xml"/><Relationship Id="rId9" Type="http://schemas.openxmlformats.org/officeDocument/2006/relationships/image" Target="../media/image65.png"/><Relationship Id="rId1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tags" Target="../tags/tag49.xml"/><Relationship Id="rId7" Type="http://schemas.openxmlformats.org/officeDocument/2006/relationships/image" Target="../media/image74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77.png"/><Relationship Id="rId4" Type="http://schemas.openxmlformats.org/officeDocument/2006/relationships/tags" Target="../tags/tag50.xml"/><Relationship Id="rId9" Type="http://schemas.openxmlformats.org/officeDocument/2006/relationships/image" Target="../media/image7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tags" Target="../tags/tag53.xml"/><Relationship Id="rId7" Type="http://schemas.openxmlformats.org/officeDocument/2006/relationships/image" Target="../media/image79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78.png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6.xml"/><Relationship Id="rId7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4.xml"/><Relationship Id="rId4" Type="http://schemas.openxmlformats.org/officeDocument/2006/relationships/tags" Target="../tags/tag7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0.xml"/><Relationship Id="rId7" Type="http://schemas.openxmlformats.org/officeDocument/2006/relationships/image" Target="../media/image12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emf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19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tags" Target="../tags/tag12.xml"/><Relationship Id="rId16" Type="http://schemas.openxmlformats.org/officeDocument/2006/relationships/image" Target="../media/image22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7.png"/><Relationship Id="rId5" Type="http://schemas.openxmlformats.org/officeDocument/2006/relationships/tags" Target="../tags/tag15.xml"/><Relationship Id="rId15" Type="http://schemas.openxmlformats.org/officeDocument/2006/relationships/image" Target="../media/image21.png"/><Relationship Id="rId10" Type="http://schemas.openxmlformats.org/officeDocument/2006/relationships/image" Target="../media/image16.emf"/><Relationship Id="rId4" Type="http://schemas.openxmlformats.org/officeDocument/2006/relationships/tags" Target="../tags/tag14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21.xml"/><Relationship Id="rId7" Type="http://schemas.openxmlformats.org/officeDocument/2006/relationships/image" Target="../media/image27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24.xml"/><Relationship Id="rId7" Type="http://schemas.openxmlformats.org/officeDocument/2006/relationships/image" Target="../media/image30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2.png"/><Relationship Id="rId4" Type="http://schemas.openxmlformats.org/officeDocument/2006/relationships/tags" Target="../tags/tag25.xml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63688" y="1900396"/>
            <a:ext cx="69622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Bogoliubov Lab. Theor</a:t>
            </a:r>
            <a:r>
              <a:rPr lang="it-IT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it-IT" sz="2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Phys </a:t>
            </a:r>
            <a:r>
              <a:rPr lang="it-IT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it-IT" sz="20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JINR, Dubna</a:t>
            </a:r>
            <a:endParaRPr lang="ru-RU" sz="20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14"/>
          <p:cNvSpPr/>
          <p:nvPr/>
        </p:nvSpPr>
        <p:spPr>
          <a:xfrm>
            <a:off x="2447764" y="2697722"/>
            <a:ext cx="4248472" cy="450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8675" hangingPunct="0">
              <a:lnSpc>
                <a:spcPct val="104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/>
            </a:pPr>
            <a:r>
              <a:rPr lang="it-IT" sz="24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L. P. Kaptari, S.M. Dorkin </a:t>
            </a:r>
            <a:r>
              <a:rPr lang="en-US" sz="24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endParaRPr lang="de-DE" dirty="0"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3" name="Picture 12" descr="\documentclass{revtex4}\pagestyle{empty}&#10;\usepackage{craycol,color}&#10;%\usepackage{comicsans}&#10;%\usepackage[T1]{fontenc}&#10;%\usepackage{pifont}&#10;\textwidth 18cm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huge \bf&#10;\begin{center} \Blue&#10;Temperature Dependence of  Gluon Propagators   within a Rainbow Truncation of Dyson-Schwinger Equations   \end{center}&#10; \pagecolor{SpringGreen} &#10;%\pagecolor{Mine1}&#10;&#10;\end{document}" title="IguanaTex Bitmap Display">
            <a:extLst>
              <a:ext uri="{FF2B5EF4-FFF2-40B4-BE49-F238E27FC236}">
                <a16:creationId xmlns:a16="http://schemas.microsoft.com/office/drawing/2014/main" id="{99AEC600-BE8C-0518-9A31-A0F1721AD6F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61048"/>
            <a:ext cx="8557951" cy="115505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711964-BAC9-8E8B-B757-939DCE28DF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71" y="116632"/>
            <a:ext cx="6962258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71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B9975DA-0D10-46A0-992D-7BA095632A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3063875"/>
            <a:ext cx="5324475" cy="340042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F9515E-191D-4B7C-9BA3-A6679BD3F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93700"/>
            <a:ext cx="66960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382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C:\WORK\Dubna\2009\Workshop\bltp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5000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Line 6"/>
          <p:cNvSpPr>
            <a:spLocks noChangeShapeType="1"/>
          </p:cNvSpPr>
          <p:nvPr/>
        </p:nvSpPr>
        <p:spPr bwMode="auto">
          <a:xfrm>
            <a:off x="500063" y="500063"/>
            <a:ext cx="8229600" cy="0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2" name="TextBox 7"/>
          <p:cNvSpPr txBox="1">
            <a:spLocks noChangeArrowheads="1"/>
          </p:cNvSpPr>
          <p:nvPr/>
        </p:nvSpPr>
        <p:spPr bwMode="auto">
          <a:xfrm>
            <a:off x="866775" y="115888"/>
            <a:ext cx="3749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ru-RU" sz="1200" b="1" u="sng" dirty="0">
                <a:solidFill>
                  <a:prstClr val="black"/>
                </a:solidFill>
                <a:cs typeface="Arial" pitchFamily="34" charset="0"/>
              </a:rPr>
              <a:t>L.P. Kaptari </a:t>
            </a:r>
            <a:r>
              <a:rPr lang="ru-RU" altLang="ru-RU" sz="1200" b="1" u="sng" dirty="0">
                <a:solidFill>
                  <a:prstClr val="black"/>
                </a:solidFill>
                <a:cs typeface="Arial" pitchFamily="34" charset="0"/>
              </a:rPr>
              <a:t> </a:t>
            </a:r>
            <a:endParaRPr lang="ru-RU" altLang="ru-RU" sz="1200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2293" name="Рисунок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709613"/>
            <a:ext cx="647700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95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 1" descr="C:\WORK\Dubna\2009\Workshop\bltp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5000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7" name="Группа 55"/>
          <p:cNvGrpSpPr>
            <a:grpSpLocks/>
          </p:cNvGrpSpPr>
          <p:nvPr/>
        </p:nvGrpSpPr>
        <p:grpSpPr bwMode="auto">
          <a:xfrm>
            <a:off x="650875" y="123825"/>
            <a:ext cx="8229600" cy="282575"/>
            <a:chOff x="650875" y="123091"/>
            <a:chExt cx="8229600" cy="282576"/>
          </a:xfrm>
        </p:grpSpPr>
        <p:sp>
          <p:nvSpPr>
            <p:cNvPr id="21518" name="Line 6"/>
            <p:cNvSpPr>
              <a:spLocks noChangeShapeType="1"/>
            </p:cNvSpPr>
            <p:nvPr/>
          </p:nvSpPr>
          <p:spPr bwMode="auto">
            <a:xfrm>
              <a:off x="650875" y="405667"/>
              <a:ext cx="8229600" cy="0"/>
            </a:xfrm>
            <a:prstGeom prst="line">
              <a:avLst/>
            </a:prstGeom>
            <a:noFill/>
            <a:ln w="360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814388" y="123091"/>
              <a:ext cx="2732087" cy="23634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828675" hangingPunct="0">
                <a:lnSpc>
                  <a:spcPct val="104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</a:tabLst>
                <a:defRPr/>
              </a:pPr>
              <a:r>
                <a:rPr lang="it-IT" sz="900" b="1" dirty="0">
                  <a:solidFill>
                    <a:srgbClr val="4F81BD">
                      <a:lumMod val="75000"/>
                    </a:srgb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L. P. Kaptari </a:t>
              </a:r>
              <a:r>
                <a:rPr lang="en-US" sz="900" b="1" dirty="0">
                  <a:solidFill>
                    <a:srgbClr val="4F81BD">
                      <a:lumMod val="75000"/>
                    </a:srgb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 </a:t>
              </a:r>
              <a:endParaRPr lang="de-DE" sz="100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sp>
        <p:nvSpPr>
          <p:cNvPr id="21508" name="TextBox 16"/>
          <p:cNvSpPr txBox="1">
            <a:spLocks noChangeArrowheads="1"/>
          </p:cNvSpPr>
          <p:nvPr/>
        </p:nvSpPr>
        <p:spPr bwMode="auto">
          <a:xfrm>
            <a:off x="2681288" y="484188"/>
            <a:ext cx="3103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ru-RU" sz="2400" b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Finite Temperatures</a:t>
            </a:r>
            <a:endParaRPr lang="ru-RU" altLang="ru-RU" sz="2400" b="1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TextBox 2"/>
          <p:cNvSpPr txBox="1">
            <a:spLocks noChangeArrowheads="1"/>
          </p:cNvSpPr>
          <p:nvPr/>
        </p:nvSpPr>
        <p:spPr bwMode="auto">
          <a:xfrm>
            <a:off x="558800" y="1054100"/>
            <a:ext cx="342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ru-RU" sz="1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statistical density matrix:</a:t>
            </a:r>
            <a:endParaRPr lang="ru-RU" altLang="ru-RU" sz="18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465138" y="1749425"/>
            <a:ext cx="4178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ru-RU" sz="1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Ansamble average of an operator : </a:t>
            </a:r>
            <a:endParaRPr lang="ru-RU" altLang="ru-RU" sz="18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65625" y="992188"/>
            <a:ext cx="3405188" cy="638175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1512" name="Рисунок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1749425"/>
            <a:ext cx="29686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Рисунок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1054100"/>
            <a:ext cx="30289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Рисунок 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686302"/>
            <a:ext cx="75819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214313" y="5189449"/>
            <a:ext cx="8450263" cy="7048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1516" name="Рисунок 3379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8" y="2396355"/>
            <a:ext cx="83042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8CF8835-C022-4950-850E-FD46776F04F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51" y="6097325"/>
            <a:ext cx="8672797" cy="35427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17BC10E-1DF6-42FE-9D5C-C94C8124E9E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38" y="5268350"/>
            <a:ext cx="8229773" cy="54704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BD255DD-71A5-4547-9C73-44A60F1F2FC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15" y="4577068"/>
            <a:ext cx="7155044" cy="23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56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C:\WORK\Dubna\2009\Workshop\bltp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5000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1" name="Группа 55"/>
          <p:cNvGrpSpPr>
            <a:grpSpLocks/>
          </p:cNvGrpSpPr>
          <p:nvPr/>
        </p:nvGrpSpPr>
        <p:grpSpPr bwMode="auto">
          <a:xfrm>
            <a:off x="650875" y="123825"/>
            <a:ext cx="8229600" cy="282575"/>
            <a:chOff x="650875" y="123091"/>
            <a:chExt cx="8229600" cy="282576"/>
          </a:xfrm>
        </p:grpSpPr>
        <p:sp>
          <p:nvSpPr>
            <p:cNvPr id="22534" name="Line 6"/>
            <p:cNvSpPr>
              <a:spLocks noChangeShapeType="1"/>
            </p:cNvSpPr>
            <p:nvPr/>
          </p:nvSpPr>
          <p:spPr bwMode="auto">
            <a:xfrm>
              <a:off x="650875" y="405667"/>
              <a:ext cx="8229600" cy="0"/>
            </a:xfrm>
            <a:prstGeom prst="line">
              <a:avLst/>
            </a:prstGeom>
            <a:noFill/>
            <a:ln w="360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814388" y="123091"/>
              <a:ext cx="2732087" cy="23634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828675" hangingPunct="0">
                <a:lnSpc>
                  <a:spcPct val="104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</a:tabLst>
                <a:defRPr/>
              </a:pPr>
              <a:r>
                <a:rPr lang="it-IT" sz="900" b="1" dirty="0">
                  <a:solidFill>
                    <a:srgbClr val="4F81BD">
                      <a:lumMod val="75000"/>
                    </a:srgb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L. P. Kaptari </a:t>
              </a:r>
              <a:r>
                <a:rPr lang="en-US" sz="900" b="1" dirty="0">
                  <a:solidFill>
                    <a:srgbClr val="4F81BD">
                      <a:lumMod val="75000"/>
                    </a:srgb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 </a:t>
              </a:r>
              <a:endParaRPr lang="de-DE" sz="100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27D27B-B298-4C4D-A42B-BA13FE9DF44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99" y="2585096"/>
            <a:ext cx="6851570" cy="423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33" name="Рисунок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500063"/>
            <a:ext cx="6780213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14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FC2A11-6409-41DA-BD1B-2EC9219AA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747" y="3416181"/>
            <a:ext cx="34506" cy="2563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AC735D9-51B7-4AE5-AF42-687B0CF99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747" y="3416181"/>
            <a:ext cx="34506" cy="2563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2D5C947-9B49-4D38-8249-A794FFFB3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1" y="1438412"/>
            <a:ext cx="3587185" cy="285468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EEFEDDD-4178-479F-B989-6DD610BD6E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7310" y="4293095"/>
            <a:ext cx="3877171" cy="24607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908A60F-85EF-48F3-8971-F5BA88D41B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5962" y="1422435"/>
            <a:ext cx="3877171" cy="278297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3104DE1-7D7E-427E-896C-D6A856161098}"/>
              </a:ext>
            </a:extLst>
          </p:cNvPr>
          <p:cNvSpPr txBox="1"/>
          <p:nvPr/>
        </p:nvSpPr>
        <p:spPr>
          <a:xfrm>
            <a:off x="2699792" y="260648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Results: Ghosts at finite T</a:t>
            </a:r>
            <a:endParaRPr lang="fr-FR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A44213-2AE5-4829-9C60-F6D37A3B8A8F}"/>
              </a:ext>
            </a:extLst>
          </p:cNvPr>
          <p:cNvSpPr txBox="1"/>
          <p:nvPr/>
        </p:nvSpPr>
        <p:spPr>
          <a:xfrm rot="16200000">
            <a:off x="1206232" y="515357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G(k</a:t>
            </a:r>
            <a:r>
              <a:rPr lang="en-US" baseline="-25000" dirty="0"/>
              <a:t>4</a:t>
            </a:r>
            <a:r>
              <a:rPr lang="en-US" dirty="0"/>
              <a:t>,</a:t>
            </a:r>
            <a:r>
              <a:rPr lang="en-US" b="1" dirty="0"/>
              <a:t>k</a:t>
            </a:r>
            <a:r>
              <a:rPr lang="en-US" b="1" baseline="30000" dirty="0"/>
              <a:t>2</a:t>
            </a:r>
            <a:r>
              <a:rPr lang="en-US" b="1" dirty="0"/>
              <a:t>)</a:t>
            </a:r>
            <a:endParaRPr lang="fr-FR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14C6BC-1836-42C6-9C23-79968C62A618}"/>
              </a:ext>
            </a:extLst>
          </p:cNvPr>
          <p:cNvSpPr txBox="1"/>
          <p:nvPr/>
        </p:nvSpPr>
        <p:spPr>
          <a:xfrm>
            <a:off x="5563478" y="5061780"/>
            <a:ext cx="3580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0" u="none" strike="noStrike" baseline="0" dirty="0">
                <a:latin typeface="cmr10" panose="020B0500000000000000" pitchFamily="34" charset="0"/>
              </a:rPr>
              <a:t>E.-M. Ilgenfritz, </a:t>
            </a:r>
            <a:r>
              <a:rPr lang="fr-FR" sz="1200" b="1" i="0" u="none" strike="noStrike" baseline="0" dirty="0">
                <a:latin typeface="MinionPro-Regular"/>
              </a:rPr>
              <a:t>Phys.Rev.D 85 (2012) 034501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2375500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3AF4DE-2B94-46E2-B04C-9E51EA01E37A}"/>
              </a:ext>
            </a:extLst>
          </p:cNvPr>
          <p:cNvSpPr txBox="1"/>
          <p:nvPr/>
        </p:nvSpPr>
        <p:spPr>
          <a:xfrm>
            <a:off x="2483768" y="6939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Results: Gluons at finite T</a:t>
            </a:r>
            <a:endParaRPr lang="fr-F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41AA6A0-3B80-4479-BE1C-1F1183825EA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693" y="3926801"/>
            <a:ext cx="1786748" cy="3901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DE7303-49D5-4616-AD51-50D84E4AA3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70" y="546178"/>
            <a:ext cx="3096344" cy="20173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7B7409-686C-48DD-8AC5-FF5B348E9C1B}"/>
              </a:ext>
            </a:extLst>
          </p:cNvPr>
          <p:cNvSpPr txBox="1"/>
          <p:nvPr/>
        </p:nvSpPr>
        <p:spPr>
          <a:xfrm>
            <a:off x="895832" y="2583059"/>
            <a:ext cx="248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i="0" u="none" strike="noStrike" baseline="0" dirty="0">
                <a:latin typeface="cmr10" panose="020B0500000000000000" pitchFamily="34" charset="0"/>
              </a:rPr>
              <a:t>A.Cucchieri,</a:t>
            </a:r>
            <a:r>
              <a:rPr lang="fr-FR" sz="1200" dirty="0">
                <a:latin typeface="CMSY7"/>
              </a:rPr>
              <a:t> A.</a:t>
            </a:r>
            <a:r>
              <a:rPr lang="fr-FR" sz="1200" b="0" i="0" u="none" strike="noStrike" baseline="0" dirty="0">
                <a:latin typeface="cmr10" panose="020B0500000000000000" pitchFamily="34" charset="0"/>
              </a:rPr>
              <a:t> Maas, T. Mendes</a:t>
            </a:r>
            <a:endParaRPr lang="fr-FR" sz="1200" i="1" dirty="0"/>
          </a:p>
          <a:p>
            <a:r>
              <a:rPr lang="fr-FR" sz="1200" i="1" dirty="0"/>
              <a:t>Phys.Rev.D</a:t>
            </a:r>
            <a:r>
              <a:rPr lang="fr-FR" sz="1200" dirty="0"/>
              <a:t> 75 (2007) 076003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10A2E08-B6BA-403B-BCD4-7FFD39A6AA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032" y="798420"/>
            <a:ext cx="3318390" cy="20173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2761354-25F4-4A83-A7C5-432D02ACA3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5586" y="2867282"/>
            <a:ext cx="3232836" cy="218374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23B465B-EFA5-45DA-9E0F-9C9B7E78EC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291" y="3126070"/>
            <a:ext cx="2569402" cy="1695316"/>
          </a:xfrm>
          <a:prstGeom prst="rect">
            <a:avLst/>
          </a:prstGeom>
        </p:spPr>
      </p:pic>
      <p:sp>
        <p:nvSpPr>
          <p:cNvPr id="21" name="Овал 20">
            <a:extLst>
              <a:ext uri="{FF2B5EF4-FFF2-40B4-BE49-F238E27FC236}">
                <a16:creationId xmlns:a16="http://schemas.microsoft.com/office/drawing/2014/main" id="{5D0A00ED-C33A-4EA0-A4E4-B8FC21A7CEAE}"/>
              </a:ext>
            </a:extLst>
          </p:cNvPr>
          <p:cNvSpPr/>
          <p:nvPr/>
        </p:nvSpPr>
        <p:spPr>
          <a:xfrm>
            <a:off x="373764" y="3092463"/>
            <a:ext cx="432048" cy="686131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C9D7909-A5E0-4A9D-930C-BCB0B6D96B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685" y="4803018"/>
            <a:ext cx="2299035" cy="1516434"/>
          </a:xfrm>
          <a:prstGeom prst="rect">
            <a:avLst/>
          </a:prstGeom>
        </p:spPr>
      </p:pic>
      <p:sp>
        <p:nvSpPr>
          <p:cNvPr id="26" name="Овал 25">
            <a:extLst>
              <a:ext uri="{FF2B5EF4-FFF2-40B4-BE49-F238E27FC236}">
                <a16:creationId xmlns:a16="http://schemas.microsoft.com/office/drawing/2014/main" id="{1C458978-3722-4B1D-9759-C4DED6F60356}"/>
              </a:ext>
            </a:extLst>
          </p:cNvPr>
          <p:cNvSpPr/>
          <p:nvPr/>
        </p:nvSpPr>
        <p:spPr>
          <a:xfrm>
            <a:off x="373764" y="4839753"/>
            <a:ext cx="432048" cy="686131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C32C98D-10BC-4263-8470-9137E47CF4F5}"/>
              </a:ext>
            </a:extLst>
          </p:cNvPr>
          <p:cNvSpPr txBox="1"/>
          <p:nvPr/>
        </p:nvSpPr>
        <p:spPr>
          <a:xfrm>
            <a:off x="1529882" y="1093214"/>
            <a:ext cx="807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Lattice</a:t>
            </a:r>
            <a:endParaRPr lang="fr-FR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F1F4C8-D9CA-4427-8178-20ABE995D482}"/>
              </a:ext>
            </a:extLst>
          </p:cNvPr>
          <p:cNvSpPr txBox="1"/>
          <p:nvPr/>
        </p:nvSpPr>
        <p:spPr>
          <a:xfrm>
            <a:off x="2893715" y="4433686"/>
            <a:ext cx="12112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(Lattice)</a:t>
            </a:r>
            <a:endParaRPr lang="fr-FR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2D88ECF-1523-4EC9-8D81-D6DD541B207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462638"/>
            <a:ext cx="5688632" cy="364589"/>
          </a:xfrm>
          <a:prstGeom prst="rect">
            <a:avLst/>
          </a:prstGeom>
        </p:spPr>
      </p:pic>
      <p:sp>
        <p:nvSpPr>
          <p:cNvPr id="22" name="Овал 21">
            <a:extLst>
              <a:ext uri="{FF2B5EF4-FFF2-40B4-BE49-F238E27FC236}">
                <a16:creationId xmlns:a16="http://schemas.microsoft.com/office/drawing/2014/main" id="{E17A6994-1400-4999-822B-9E2E3BB866AF}"/>
              </a:ext>
            </a:extLst>
          </p:cNvPr>
          <p:cNvSpPr/>
          <p:nvPr/>
        </p:nvSpPr>
        <p:spPr>
          <a:xfrm>
            <a:off x="749554" y="645985"/>
            <a:ext cx="432048" cy="686131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6297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04C90-9B6C-4718-AA0A-77A2CB641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603" y="1486518"/>
            <a:ext cx="8229600" cy="1143000"/>
          </a:xfrm>
        </p:spPr>
        <p:txBody>
          <a:bodyPr/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Pseudo-Scalar Mesons (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</a:rPr>
              <a:t>pions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fr-FR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7110545-99A6-4800-AA9A-1C63CFA08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88024" y="2924944"/>
            <a:ext cx="4077900" cy="345366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9B3DF6-4637-4CAC-8003-3385DA56B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1" y="2794896"/>
            <a:ext cx="4392489" cy="345638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85A0CB9-8D67-4756-8410-6ED7FE20EE5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05" y="460881"/>
            <a:ext cx="7199394" cy="117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06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D47891F-FB03-4599-B994-A18E9120F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220072" y="3518312"/>
            <a:ext cx="2780205" cy="2265789"/>
          </a:xfr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27C67A-2468-41F2-827B-44D88685FA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00" y="2644601"/>
            <a:ext cx="8156070" cy="44631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01E91A0-D7F2-492B-B289-B7ECB96600E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129156"/>
            <a:ext cx="5832648" cy="27056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CFDFC05-919D-4498-83DD-369AF1B82C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7423" y="840452"/>
            <a:ext cx="5076825" cy="172402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5C15E69-6840-4029-BAD7-A9DFF03756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2748" y="3738285"/>
            <a:ext cx="3323084" cy="203518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2FCBA27-F085-46CC-9F9C-F88FCC6D34B4}"/>
              </a:ext>
            </a:extLst>
          </p:cNvPr>
          <p:cNvSpPr txBox="1"/>
          <p:nvPr/>
        </p:nvSpPr>
        <p:spPr>
          <a:xfrm>
            <a:off x="2195736" y="165282"/>
            <a:ext cx="3855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Pseudo-scalar glueballs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830394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C:\WORK\Dubna\2009\Workshop\bltp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5000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12"/>
          <p:cNvSpPr txBox="1">
            <a:spLocks noChangeArrowheads="1"/>
          </p:cNvSpPr>
          <p:nvPr/>
        </p:nvSpPr>
        <p:spPr bwMode="auto">
          <a:xfrm>
            <a:off x="928688" y="928688"/>
            <a:ext cx="238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ru-RU" sz="1800">
                <a:solidFill>
                  <a:prstClr val="black"/>
                </a:solidFill>
                <a:cs typeface="Arial" pitchFamily="34" charset="0"/>
              </a:rPr>
              <a:t> </a:t>
            </a:r>
            <a:endParaRPr lang="ru-RU" altLang="ru-RU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700" name="TextBox 7"/>
          <p:cNvSpPr txBox="1">
            <a:spLocks noChangeArrowheads="1"/>
          </p:cNvSpPr>
          <p:nvPr/>
        </p:nvSpPr>
        <p:spPr bwMode="auto">
          <a:xfrm>
            <a:off x="866775" y="115888"/>
            <a:ext cx="3749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ru-RU" sz="1200" b="1" u="sng" dirty="0">
                <a:solidFill>
                  <a:prstClr val="black"/>
                </a:solidFill>
                <a:cs typeface="Arial" pitchFamily="34" charset="0"/>
              </a:rPr>
              <a:t>L.P. Kaptari  </a:t>
            </a:r>
            <a:endParaRPr lang="ru-RU" altLang="ru-RU" sz="12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35760" y="866766"/>
            <a:ext cx="8715375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ru-RU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ru-RU" sz="1800" dirty="0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The truncated Dyson-Schwinger  and Bethe-Salpeter equations in Euclidean complex momentum domain have been analyzed within the ladder rainbow truncation. The method provides a </a:t>
            </a:r>
            <a:r>
              <a:rPr lang="en-US" altLang="ru-RU" sz="18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surprisingly</a:t>
            </a:r>
            <a:r>
              <a:rPr lang="en-US" altLang="ru-RU" sz="1800" dirty="0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 good description of the meson and glueball mass spectra and their decay constants in </a:t>
            </a:r>
            <a:r>
              <a:rPr lang="en-US" altLang="ru-RU" sz="1800" b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vacuum.</a:t>
            </a:r>
            <a:r>
              <a:rPr lang="en-US" altLang="ru-RU" sz="1800" dirty="0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altLang="ru-RU" sz="1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ru-RU" sz="1600" dirty="0">
              <a:solidFill>
                <a:srgbClr val="000099"/>
              </a:solidFill>
              <a:latin typeface="Comic Sans MS" pitchFamily="66" charset="0"/>
              <a:cs typeface="Arial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ru-RU" sz="1600" dirty="0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  </a:t>
            </a:r>
            <a:r>
              <a:rPr lang="en-US" altLang="ru-RU" sz="2000" dirty="0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Our approach has been generalized to </a:t>
            </a:r>
            <a:r>
              <a:rPr lang="en-US" altLang="ru-RU" sz="2000" b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finite</a:t>
            </a:r>
            <a:r>
              <a:rPr lang="en-US" altLang="ru-RU" sz="2000" dirty="0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 temperatures. Some critical phenomena in hot matter, such as </a:t>
            </a:r>
            <a:r>
              <a:rPr lang="en-US" altLang="ru-RU" sz="2000" dirty="0" err="1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behaviour</a:t>
            </a:r>
            <a:r>
              <a:rPr lang="en-US" altLang="ru-RU" sz="2000" dirty="0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 of </a:t>
            </a:r>
            <a:r>
              <a:rPr lang="en-US" altLang="ru-RU" sz="2000" b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ghost and gluon propagators at high temperatures, </a:t>
            </a:r>
            <a:r>
              <a:rPr lang="en-US" altLang="ru-RU" sz="2000" dirty="0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relevant to possible signals of</a:t>
            </a:r>
            <a:r>
              <a:rPr lang="en-US" altLang="ru-RU" sz="20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altLang="ru-RU" sz="2000" b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QGP,</a:t>
            </a:r>
            <a:r>
              <a:rPr lang="en-US" altLang="ru-RU" sz="2000" dirty="0">
                <a:solidFill>
                  <a:srgbClr val="4F81BD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altLang="ru-RU" sz="2000" dirty="0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have been considered. </a:t>
            </a:r>
            <a:endParaRPr lang="en-US" altLang="ru-RU" sz="1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ru-RU" sz="1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1600" dirty="0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altLang="ru-RU" sz="2000" dirty="0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At </a:t>
            </a:r>
            <a:r>
              <a:rPr lang="en-US" altLang="ru-RU" sz="2000" b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finite temperature, </a:t>
            </a:r>
            <a:r>
              <a:rPr lang="en-US" altLang="ru-RU" sz="20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our</a:t>
            </a:r>
            <a:r>
              <a:rPr lang="en-US" altLang="ru-RU" sz="2000" dirty="0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 model results  with vacuum parameters  quantitatively agree with QCD lattice calculations. However, at high enough values of </a:t>
            </a:r>
            <a:r>
              <a:rPr lang="en-US" altLang="ru-RU" sz="2000" b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T </a:t>
            </a:r>
            <a:r>
              <a:rPr lang="en-US" altLang="ru-RU" sz="2000" dirty="0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(beyond some critical value, e.g. </a:t>
            </a:r>
            <a:r>
              <a:rPr lang="en-US" altLang="ru-RU" sz="20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T</a:t>
            </a:r>
            <a:r>
              <a:rPr lang="en-US" altLang="ru-RU" sz="2000" baseline="-250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c</a:t>
            </a:r>
            <a:r>
              <a:rPr lang="en-US" altLang="ru-RU" sz="20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~ </a:t>
            </a:r>
            <a:r>
              <a:rPr lang="en-US" altLang="ru-RU" sz="18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150-170</a:t>
            </a:r>
            <a:r>
              <a:rPr lang="en-US" altLang="ru-RU" sz="2000" baseline="-250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altLang="ru-RU" sz="20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altLang="ru-RU" sz="16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MeV</a:t>
            </a:r>
            <a:r>
              <a:rPr lang="en-US" altLang="ru-RU" sz="2000" dirty="0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) the solution of DSE  for the gluon dressings does not longer converge.   Perhaps, this is  an indication that the effective parameters of the model must acquire a more complicate </a:t>
            </a:r>
            <a:r>
              <a:rPr lang="en-US" altLang="ru-RU" sz="20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T</a:t>
            </a:r>
            <a:r>
              <a:rPr lang="en-US" altLang="ru-RU" sz="2000" dirty="0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-</a:t>
            </a:r>
            <a:r>
              <a:rPr lang="en-US" altLang="ru-RU" sz="2000" dirty="0" err="1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dependendence</a:t>
            </a:r>
            <a:r>
              <a:rPr lang="en-US" altLang="ru-RU" sz="2000" dirty="0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, or that this is the temperature region where phase transition can be searched for.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endParaRPr lang="en-US" altLang="ru-RU" sz="2000" b="1" dirty="0">
              <a:solidFill>
                <a:srgbClr val="000099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73401" y="245533"/>
            <a:ext cx="255423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</a:t>
            </a:r>
            <a:endParaRPr lang="ru-RU" sz="28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549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9051" y="2967335"/>
            <a:ext cx="4465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THANK YOU !!!</a:t>
            </a:r>
          </a:p>
        </p:txBody>
      </p:sp>
    </p:spTree>
    <p:extLst>
      <p:ext uri="{BB962C8B-B14F-4D97-AF65-F5344CB8AC3E}">
        <p14:creationId xmlns:p14="http://schemas.microsoft.com/office/powerpoint/2010/main" val="404508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1484784"/>
            <a:ext cx="6979989" cy="4268787"/>
          </a:xfrm>
          <a:noFill/>
        </p:spPr>
      </p:pic>
      <p:sp>
        <p:nvSpPr>
          <p:cNvPr id="4099" name="TextBox 17"/>
          <p:cNvSpPr txBox="1">
            <a:spLocks noChangeArrowheads="1"/>
          </p:cNvSpPr>
          <p:nvPr/>
        </p:nvSpPr>
        <p:spPr bwMode="auto">
          <a:xfrm>
            <a:off x="274638" y="285728"/>
            <a:ext cx="8561387" cy="3698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it-IT" altLang="ru-RU" dirty="0">
                <a:solidFill>
                  <a:srgbClr val="000000"/>
                </a:solidFill>
              </a:rPr>
              <a:t> </a:t>
            </a:r>
            <a:r>
              <a:rPr lang="it-IT" altLang="ru-RU" sz="1600" dirty="0">
                <a:solidFill>
                  <a:srgbClr val="000000"/>
                </a:solidFill>
              </a:rPr>
              <a:t> </a:t>
            </a:r>
            <a:r>
              <a:rPr lang="it-IT" altLang="ru-RU" sz="1600" b="1" dirty="0">
                <a:solidFill>
                  <a:srgbClr val="FF0000"/>
                </a:solidFill>
              </a:rPr>
              <a:t>QGP</a:t>
            </a:r>
            <a:r>
              <a:rPr lang="it-IT" altLang="ru-RU" sz="1600" b="1" dirty="0">
                <a:solidFill>
                  <a:srgbClr val="1F497D"/>
                </a:solidFill>
              </a:rPr>
              <a:t> signals (GSI (10-40 GeV/N), RHIC(S</a:t>
            </a:r>
            <a:r>
              <a:rPr lang="it-IT" altLang="ru-RU" sz="1600" b="1" baseline="-25000" dirty="0">
                <a:solidFill>
                  <a:srgbClr val="1F497D"/>
                </a:solidFill>
              </a:rPr>
              <a:t>NN</a:t>
            </a:r>
            <a:r>
              <a:rPr lang="it-IT" altLang="ru-RU" sz="1600" b="1" dirty="0">
                <a:solidFill>
                  <a:srgbClr val="1F497D"/>
                </a:solidFill>
              </a:rPr>
              <a:t>&gt; 20 GeV), NICA(S</a:t>
            </a:r>
            <a:r>
              <a:rPr lang="it-IT" altLang="ru-RU" sz="1600" b="1" baseline="-25000" dirty="0">
                <a:solidFill>
                  <a:srgbClr val="1F497D"/>
                </a:solidFill>
              </a:rPr>
              <a:t>NN</a:t>
            </a:r>
            <a:r>
              <a:rPr lang="it-IT" altLang="ru-RU" sz="1600" b="1" dirty="0">
                <a:solidFill>
                  <a:srgbClr val="1F497D"/>
                </a:solidFill>
              </a:rPr>
              <a:t>&gt; 4-11 GeV/N)... </a:t>
            </a:r>
            <a:endParaRPr lang="ru-RU" altLang="ru-RU" sz="1600" b="1" dirty="0">
              <a:solidFill>
                <a:srgbClr val="1F497D"/>
              </a:solidFill>
            </a:endParaRPr>
          </a:p>
        </p:txBody>
      </p:sp>
      <p:pic>
        <p:nvPicPr>
          <p:cNvPr id="4100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1584176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89" y="5954646"/>
            <a:ext cx="7615887" cy="39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24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07252-EBDC-8275-A107-A6A4068913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 up slides</a:t>
            </a:r>
            <a:endParaRPr lang="fr-FR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1B6B67-5A1C-ED24-5DE9-C93979B929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326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D0222B-B9EA-45BB-B3AF-9C5BC53F329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50" y="1735428"/>
            <a:ext cx="5020957" cy="59818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D99D149-19E7-4D0A-8D09-F7E7A403424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999316"/>
            <a:ext cx="2182295" cy="45425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90561C8-0F9A-4EFE-B3CC-9856BF580D1C}"/>
              </a:ext>
            </a:extLst>
          </p:cNvPr>
          <p:cNvSpPr/>
          <p:nvPr/>
        </p:nvSpPr>
        <p:spPr>
          <a:xfrm>
            <a:off x="1277679" y="369749"/>
            <a:ext cx="5650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Solving the gluon-ghost DSE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5741EFB-A96C-496A-83FC-D85DDBCC69E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34499"/>
            <a:ext cx="3954247" cy="2190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49" y="2637523"/>
            <a:ext cx="4916964" cy="6849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3C13F7-D2F6-4160-BCAD-527034A70CB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80" y="3535211"/>
            <a:ext cx="4304199" cy="76766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CFD634EC-300A-4002-81CE-BD43F9D57A2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048" y="4602605"/>
            <a:ext cx="6173558" cy="767297"/>
          </a:xfrm>
          <a:prstGeom prst="rect">
            <a:avLst/>
          </a:prstGeom>
        </p:spPr>
      </p:pic>
      <p:pic>
        <p:nvPicPr>
          <p:cNvPr id="9" name="Picture 5 2" descr="C:\WORK\Dubna\2009\Workshop\bltp.gif">
            <a:extLst>
              <a:ext uri="{FF2B5EF4-FFF2-40B4-BE49-F238E27FC236}">
                <a16:creationId xmlns:a16="http://schemas.microsoft.com/office/drawing/2014/main" id="{B3EEFBAE-57D8-4AB7-84C8-EA18619DF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18" y="44149"/>
            <a:ext cx="5000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7">
            <a:extLst>
              <a:ext uri="{FF2B5EF4-FFF2-40B4-BE49-F238E27FC236}">
                <a16:creationId xmlns:a16="http://schemas.microsoft.com/office/drawing/2014/main" id="{064D3C4E-D70A-4B1F-8F8C-DE78255CC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580" y="164483"/>
            <a:ext cx="11129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ru-RU" sz="1200" b="1" u="sng" dirty="0">
                <a:solidFill>
                  <a:prstClr val="black"/>
                </a:solidFill>
                <a:cs typeface="Arial" pitchFamily="34" charset="0"/>
              </a:rPr>
              <a:t>L.P. Kaptari  </a:t>
            </a:r>
            <a:endParaRPr lang="ru-RU" altLang="ru-RU" sz="12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F198AE-DA34-4757-9536-81C8577CF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E8418-AC4A-4F8C-9EA2-D024531C17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942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9538" y="2286000"/>
            <a:ext cx="8915400" cy="23529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</a:rPr>
              <a:t>The ladder-rainbow  truncation of the Dyson–Schwinger-Bethe-Salpeter equations describes fairly well the </a:t>
            </a:r>
            <a:r>
              <a:rPr lang="en-US" sz="2000" b="1" dirty="0">
                <a:solidFill>
                  <a:srgbClr val="FF0000"/>
                </a:solidFill>
              </a:rPr>
              <a:t>vacuum (T=0)</a:t>
            </a:r>
            <a:r>
              <a:rPr lang="en-US" sz="2000" b="1" dirty="0">
                <a:solidFill>
                  <a:prstClr val="black"/>
                </a:solidFill>
              </a:rPr>
              <a:t> properties (masses, electroweak decay constants…)  of the pseudoscalar glueballs,  scalar, pseudoscalar, vector etc.,  mesons as bound states of two gluons  or two quarks  and allows for  </a:t>
            </a:r>
            <a:r>
              <a:rPr lang="en-US" sz="2000" b="1" dirty="0" err="1">
                <a:solidFill>
                  <a:prstClr val="black"/>
                </a:solidFill>
              </a:rPr>
              <a:t>Poincarè</a:t>
            </a:r>
            <a:r>
              <a:rPr lang="en-US" sz="2000" b="1" dirty="0">
                <a:solidFill>
                  <a:prstClr val="black"/>
                </a:solidFill>
              </a:rPr>
              <a:t> covariant studies of processes with mesons. </a:t>
            </a:r>
            <a:endParaRPr lang="ru-RU" sz="2000" b="1" dirty="0">
              <a:solidFill>
                <a:prstClr val="black"/>
              </a:solidFill>
            </a:endParaRPr>
          </a:p>
        </p:txBody>
      </p:sp>
      <p:grpSp>
        <p:nvGrpSpPr>
          <p:cNvPr id="20484" name="Группа 55"/>
          <p:cNvGrpSpPr>
            <a:grpSpLocks/>
          </p:cNvGrpSpPr>
          <p:nvPr/>
        </p:nvGrpSpPr>
        <p:grpSpPr bwMode="auto">
          <a:xfrm>
            <a:off x="650875" y="123825"/>
            <a:ext cx="8229600" cy="282575"/>
            <a:chOff x="650875" y="123091"/>
            <a:chExt cx="8229600" cy="282576"/>
          </a:xfrm>
        </p:grpSpPr>
        <p:sp>
          <p:nvSpPr>
            <p:cNvPr id="20486" name="Line 6"/>
            <p:cNvSpPr>
              <a:spLocks noChangeShapeType="1"/>
            </p:cNvSpPr>
            <p:nvPr/>
          </p:nvSpPr>
          <p:spPr bwMode="auto">
            <a:xfrm>
              <a:off x="650875" y="405667"/>
              <a:ext cx="8229600" cy="0"/>
            </a:xfrm>
            <a:prstGeom prst="line">
              <a:avLst/>
            </a:prstGeom>
            <a:noFill/>
            <a:ln w="360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814388" y="123091"/>
              <a:ext cx="2732087" cy="23634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828675" hangingPunct="0">
                <a:lnSpc>
                  <a:spcPct val="104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</a:tabLst>
                <a:defRPr/>
              </a:pPr>
              <a:r>
                <a:rPr lang="it-IT" sz="900" b="1" dirty="0">
                  <a:solidFill>
                    <a:srgbClr val="4F81BD">
                      <a:lumMod val="75000"/>
                    </a:srgb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L. P. Kaptari</a:t>
              </a:r>
              <a:endParaRPr lang="de-DE" sz="100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pic>
        <p:nvPicPr>
          <p:cNvPr id="20485" name="Picture 5" descr="C:\WORK\Dubna\2009\Workshop\bltp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5000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39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857496"/>
            <a:ext cx="6880225" cy="355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5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3"/>
          <a:stretch>
            <a:fillRect/>
          </a:stretch>
        </p:blipFill>
        <p:spPr bwMode="auto">
          <a:xfrm>
            <a:off x="3149600" y="1571612"/>
            <a:ext cx="470852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56"/>
          <p:cNvSpPr txBox="1">
            <a:spLocks noChangeArrowheads="1"/>
          </p:cNvSpPr>
          <p:nvPr/>
        </p:nvSpPr>
        <p:spPr bwMode="auto">
          <a:xfrm>
            <a:off x="4572000" y="1285860"/>
            <a:ext cx="1490662" cy="3063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400" b="1" dirty="0">
                <a:solidFill>
                  <a:srgbClr val="FFFFFF"/>
                </a:solidFill>
              </a:rPr>
              <a:t>Dense matter</a:t>
            </a:r>
            <a:endParaRPr lang="en-US" altLang="ru-RU" sz="1200" b="1" dirty="0">
              <a:solidFill>
                <a:srgbClr val="FFFFFF"/>
              </a:solidFill>
            </a:endParaRPr>
          </a:p>
        </p:txBody>
      </p:sp>
      <p:sp>
        <p:nvSpPr>
          <p:cNvPr id="3077" name="Text Box 57"/>
          <p:cNvSpPr txBox="1">
            <a:spLocks noChangeArrowheads="1"/>
          </p:cNvSpPr>
          <p:nvPr/>
        </p:nvSpPr>
        <p:spPr bwMode="auto">
          <a:xfrm>
            <a:off x="6429388" y="1285860"/>
            <a:ext cx="1089025" cy="3079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400" b="1" dirty="0">
                <a:solidFill>
                  <a:srgbClr val="FFFFFF"/>
                </a:solidFill>
              </a:rPr>
              <a:t>Freeze-out</a:t>
            </a:r>
          </a:p>
        </p:txBody>
      </p:sp>
      <p:sp>
        <p:nvSpPr>
          <p:cNvPr id="3078" name="Text Box 58"/>
          <p:cNvSpPr txBox="1">
            <a:spLocks noChangeArrowheads="1"/>
          </p:cNvSpPr>
          <p:nvPr/>
        </p:nvSpPr>
        <p:spPr bwMode="auto">
          <a:xfrm>
            <a:off x="3143240" y="1285860"/>
            <a:ext cx="1144588" cy="5222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400" b="1" dirty="0">
                <a:solidFill>
                  <a:srgbClr val="FFFFFF"/>
                </a:solidFill>
              </a:rPr>
              <a:t>Heavy 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400" b="1" dirty="0">
                <a:solidFill>
                  <a:srgbClr val="FFFFFF"/>
                </a:solidFill>
              </a:rPr>
              <a:t> </a:t>
            </a:r>
            <a:r>
              <a:rPr lang="en-US" altLang="ru-RU" sz="1400" b="1" dirty="0">
                <a:solidFill>
                  <a:srgbClr val="FFFFFF"/>
                </a:solidFill>
                <a:latin typeface="Calibri" pitchFamily="34" charset="0"/>
              </a:rPr>
              <a:t>colli</a:t>
            </a:r>
            <a:r>
              <a:rPr lang="en-US" altLang="ru-RU" sz="1400" b="1" dirty="0">
                <a:solidFill>
                  <a:srgbClr val="FFFFFF"/>
                </a:solidFill>
              </a:rPr>
              <a:t>sions</a:t>
            </a:r>
          </a:p>
        </p:txBody>
      </p:sp>
      <p:sp>
        <p:nvSpPr>
          <p:cNvPr id="3079" name="TextBox 17"/>
          <p:cNvSpPr txBox="1">
            <a:spLocks noChangeArrowheads="1"/>
          </p:cNvSpPr>
          <p:nvPr/>
        </p:nvSpPr>
        <p:spPr bwMode="auto">
          <a:xfrm>
            <a:off x="238125" y="692694"/>
            <a:ext cx="4111625" cy="3698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it-IT" altLang="ru-RU">
                <a:solidFill>
                  <a:srgbClr val="000000"/>
                </a:solidFill>
              </a:rPr>
              <a:t>  </a:t>
            </a:r>
            <a:r>
              <a:rPr lang="it-IT" altLang="ru-RU" b="1">
                <a:solidFill>
                  <a:srgbClr val="FF0000"/>
                </a:solidFill>
              </a:rPr>
              <a:t>QGP</a:t>
            </a:r>
            <a:r>
              <a:rPr lang="it-IT" altLang="ru-RU" b="1">
                <a:solidFill>
                  <a:srgbClr val="1F497D"/>
                </a:solidFill>
              </a:rPr>
              <a:t> signals (GSI, RHIC, NICA ..) </a:t>
            </a:r>
            <a:endParaRPr lang="ru-RU" altLang="ru-RU" b="1">
              <a:solidFill>
                <a:srgbClr val="1F497D"/>
              </a:solidFill>
            </a:endParaRPr>
          </a:p>
        </p:txBody>
      </p:sp>
      <p:sp>
        <p:nvSpPr>
          <p:cNvPr id="3080" name="TextBox 16"/>
          <p:cNvSpPr txBox="1">
            <a:spLocks noChangeArrowheads="1"/>
          </p:cNvSpPr>
          <p:nvPr/>
        </p:nvSpPr>
        <p:spPr bwMode="auto">
          <a:xfrm>
            <a:off x="3384596" y="50006"/>
            <a:ext cx="1741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ru-RU" sz="2000" b="1" dirty="0">
                <a:solidFill>
                  <a:srgbClr val="1F497D"/>
                </a:solidFill>
              </a:rPr>
              <a:t>MOTIVATION</a:t>
            </a:r>
            <a:endParaRPr lang="ru-RU" altLang="ru-RU" sz="2000" b="1" dirty="0">
              <a:solidFill>
                <a:srgbClr val="1F497D"/>
              </a:solidFill>
            </a:endParaRPr>
          </a:p>
        </p:txBody>
      </p:sp>
      <p:pic>
        <p:nvPicPr>
          <p:cNvPr id="3081" name="Picture 5" descr="C:\WORK\Dubna\2009\Workshop\bltp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5000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2" name="Группа 55"/>
          <p:cNvGrpSpPr>
            <a:grpSpLocks/>
          </p:cNvGrpSpPr>
          <p:nvPr/>
        </p:nvGrpSpPr>
        <p:grpSpPr bwMode="auto">
          <a:xfrm>
            <a:off x="563563" y="65088"/>
            <a:ext cx="8229600" cy="434975"/>
            <a:chOff x="650875" y="-30103"/>
            <a:chExt cx="8229600" cy="435770"/>
          </a:xfrm>
        </p:grpSpPr>
        <p:sp>
          <p:nvSpPr>
            <p:cNvPr id="3084" name="Line 6"/>
            <p:cNvSpPr>
              <a:spLocks noChangeShapeType="1"/>
            </p:cNvSpPr>
            <p:nvPr/>
          </p:nvSpPr>
          <p:spPr bwMode="auto">
            <a:xfrm>
              <a:off x="650875" y="405667"/>
              <a:ext cx="8229600" cy="0"/>
            </a:xfrm>
            <a:prstGeom prst="line">
              <a:avLst/>
            </a:prstGeom>
            <a:noFill/>
            <a:ln w="360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869950" y="-30103"/>
              <a:ext cx="1511300" cy="268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828675" hangingPunct="0">
                <a:lnSpc>
                  <a:spcPct val="104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</a:tabLst>
                <a:defRPr/>
              </a:pPr>
              <a:r>
                <a:rPr lang="it-IT" sz="900" b="1" dirty="0">
                  <a:solidFill>
                    <a:srgbClr val="4F81BD">
                      <a:lumMod val="75000"/>
                    </a:srgb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L. P. Kaptari</a:t>
              </a:r>
              <a:r>
                <a:rPr lang="de-DE" sz="1050" dirty="0">
                  <a:solidFill>
                    <a:srgbClr val="C0504D">
                      <a:lumMod val="75000"/>
                    </a:srgb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                  </a:t>
              </a:r>
              <a:r>
                <a:rPr lang="de-DE" sz="1000" baseline="30000" dirty="0">
                  <a:solidFill>
                    <a:srgbClr val="C0504D">
                      <a:lumMod val="75000"/>
                    </a:srgb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                                           </a:t>
              </a:r>
              <a:r>
                <a:rPr lang="de-DE" sz="1000" dirty="0">
                  <a:solidFill>
                    <a:srgbClr val="C0504D">
                      <a:lumMod val="75000"/>
                    </a:srgb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  <a:cs typeface="Arial" charset="0"/>
                </a:rPr>
                <a:t>                             </a:t>
              </a:r>
              <a:r>
                <a:rPr lang="de-DE" sz="1000" dirty="0">
                  <a:solidFill>
                    <a:srgbClr val="C0504D">
                      <a:lumMod val="75000"/>
                    </a:srgb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      </a:t>
              </a:r>
            </a:p>
          </p:txBody>
        </p:sp>
      </p:grpSp>
      <p:pic>
        <p:nvPicPr>
          <p:cNvPr id="3083" name="Picture 2" descr="C:\WORK\Dubna\2009\Workshop\Pic.gif"/>
          <p:cNvPicPr>
            <a:picLocks noChangeAspect="1" noChangeArrowheads="1"/>
          </p:cNvPicPr>
          <p:nvPr/>
        </p:nvPicPr>
        <p:blipFill>
          <a:blip r:embed="rId5" cstate="print">
            <a:lum bright="-6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68" y="4197160"/>
            <a:ext cx="2078038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351" y="630782"/>
            <a:ext cx="22923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282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:\WORK\Dubna\2009\Workshop\bltp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5000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866775" y="115888"/>
            <a:ext cx="3749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ru-RU" sz="1200" b="1" u="sng">
                <a:solidFill>
                  <a:prstClr val="black"/>
                </a:solidFill>
                <a:latin typeface="Calibri" pitchFamily="34" charset="0"/>
              </a:rPr>
              <a:t>L.P. Kaptari</a:t>
            </a:r>
            <a:endParaRPr lang="ru-RU" altLang="ru-RU" sz="1200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516D6D-FDD3-4F76-9B94-68D5C11CC35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38996"/>
            <a:ext cx="5852232" cy="64226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F9DF35F-3129-478E-9BED-D38A3D76ACF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651" y="2199875"/>
            <a:ext cx="3861753" cy="172595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BDBF17D-079F-4BC0-9A1E-675084157D1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22058"/>
            <a:ext cx="6144402" cy="51055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390A7EF-7347-49B8-8815-4ADE8465D37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293096"/>
            <a:ext cx="5225777" cy="100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34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C:\WORK\Dubna\2009\Workshop\bltp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5000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Line 6"/>
          <p:cNvSpPr>
            <a:spLocks noChangeShapeType="1"/>
          </p:cNvSpPr>
          <p:nvPr/>
        </p:nvSpPr>
        <p:spPr bwMode="auto">
          <a:xfrm>
            <a:off x="650875" y="406400"/>
            <a:ext cx="8229600" cy="0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14388" y="123825"/>
            <a:ext cx="2732087" cy="23634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828675" hangingPunct="0">
              <a:lnSpc>
                <a:spcPct val="104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/>
            </a:pPr>
            <a:r>
              <a:rPr lang="it-IT" sz="9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L.P. Kaptari </a:t>
            </a:r>
            <a:r>
              <a:rPr lang="ru-RU" sz="900" b="1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endParaRPr lang="de-DE" sz="1000" dirty="0"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3317" name="Рисунок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8721"/>
            <a:ext cx="5976665" cy="521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2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6672"/>
            <a:ext cx="312737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lum/>
          </a:blip>
          <a:stretch>
            <a:fillRect/>
          </a:stretch>
        </p:blipFill>
        <p:spPr>
          <a:xfrm>
            <a:off x="467544" y="620688"/>
            <a:ext cx="2852884" cy="31902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79512" y="548680"/>
            <a:ext cx="316835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436096" y="476672"/>
            <a:ext cx="331236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792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D14E25FC-C692-4F5F-A06C-46FD87EA324E}"/>
              </a:ext>
            </a:extLst>
          </p:cNvPr>
          <p:cNvSpPr txBox="1">
            <a:spLocks/>
          </p:cNvSpPr>
          <p:nvPr/>
        </p:nvSpPr>
        <p:spPr>
          <a:xfrm>
            <a:off x="1125606" y="1858594"/>
            <a:ext cx="61722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NEEDS for a </a:t>
            </a:r>
            <a:r>
              <a:rPr lang="en-US" sz="2100" dirty="0">
                <a:solidFill>
                  <a:schemeClr val="tx2">
                    <a:lumMod val="75000"/>
                  </a:schemeClr>
                </a:solidFill>
              </a:rPr>
              <a:t>RELIABLE </a:t>
            </a:r>
            <a:r>
              <a:rPr lang="en-US" sz="2100" dirty="0"/>
              <a:t>approach (theory, effective model …) to describe </a:t>
            </a:r>
            <a:r>
              <a:rPr lang="en-US" sz="2100" dirty="0">
                <a:solidFill>
                  <a:srgbClr val="FF0000"/>
                </a:solidFill>
              </a:rPr>
              <a:t>mesons</a:t>
            </a:r>
            <a:r>
              <a:rPr lang="en-US" sz="2100" dirty="0"/>
              <a:t> and their properties at zero and finite temperature </a:t>
            </a:r>
          </a:p>
          <a:p>
            <a:endParaRPr lang="en-US" sz="2100" dirty="0"/>
          </a:p>
          <a:p>
            <a:r>
              <a:rPr lang="en-US" sz="2100" dirty="0"/>
              <a:t> AND not only mesons: </a:t>
            </a:r>
            <a:r>
              <a:rPr lang="en-US" sz="2100" dirty="0">
                <a:solidFill>
                  <a:srgbClr val="FF0000"/>
                </a:solidFill>
              </a:rPr>
              <a:t>glueballs</a:t>
            </a:r>
            <a:r>
              <a:rPr lang="en-US" sz="2100" dirty="0"/>
              <a:t> are also relevant to QCD phenomena in vacuum and hot and dense environment</a:t>
            </a:r>
          </a:p>
          <a:p>
            <a:endParaRPr lang="ru-RU" sz="2100" dirty="0"/>
          </a:p>
          <a:p>
            <a:r>
              <a:rPr lang="en-US" sz="2100" dirty="0"/>
              <a:t>Also, </a:t>
            </a:r>
            <a:r>
              <a:rPr lang="en-US" sz="2100" dirty="0">
                <a:solidFill>
                  <a:srgbClr val="FF0000"/>
                </a:solidFill>
              </a:rPr>
              <a:t>glueballs</a:t>
            </a:r>
            <a:r>
              <a:rPr lang="en-US" sz="2100" dirty="0"/>
              <a:t> as possible QCD bound states, present an independent interests in investigations of non perturbative phenomena in QCD</a:t>
            </a:r>
            <a:endParaRPr lang="ru-RU" sz="21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E33E587-16BC-40F2-B4DE-051FCCA20E40}"/>
              </a:ext>
            </a:extLst>
          </p:cNvPr>
          <p:cNvSpPr/>
          <p:nvPr/>
        </p:nvSpPr>
        <p:spPr>
          <a:xfrm>
            <a:off x="907676" y="1487146"/>
            <a:ext cx="6535271" cy="4137367"/>
          </a:xfrm>
          <a:prstGeom prst="rect">
            <a:avLst/>
          </a:prstGeom>
          <a:noFill/>
          <a:ln w="1016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719766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BC07B-20A4-4632-98BC-A8852A794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574939"/>
            <a:ext cx="7886700" cy="994172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Why glueballs?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478646-95FA-4495-8997-85DB973FD92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16" y="1688521"/>
            <a:ext cx="5598754" cy="10078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7AABEBF-A844-4C74-B112-42DDC2B877C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67" y="4114445"/>
            <a:ext cx="4968553" cy="4876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3F2164-421C-4E82-9F09-822DD8AF1F0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485" y="4823221"/>
            <a:ext cx="4705269" cy="93206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436B253-E74A-4C78-A7DF-812B9D01F77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17" y="2975500"/>
            <a:ext cx="5621525" cy="97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46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1" descr="TP_tmp.png">
            <a:extLst>
              <a:ext uri="{FF2B5EF4-FFF2-40B4-BE49-F238E27FC236}">
                <a16:creationId xmlns:a16="http://schemas.microsoft.com/office/drawing/2014/main" id="{25C0B34F-AB9F-44A7-BB07-CF3CDABF6CF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64" y="1928780"/>
            <a:ext cx="5486665" cy="42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20">
            <a:extLst>
              <a:ext uri="{FF2B5EF4-FFF2-40B4-BE49-F238E27FC236}">
                <a16:creationId xmlns:a16="http://schemas.microsoft.com/office/drawing/2014/main" id="{EB4E1B1F-16B4-4719-9698-A8BCBCBC80A3}"/>
              </a:ext>
            </a:extLst>
          </p:cNvPr>
          <p:cNvSpPr/>
          <p:nvPr/>
        </p:nvSpPr>
        <p:spPr bwMode="auto">
          <a:xfrm>
            <a:off x="2100627" y="126854"/>
            <a:ext cx="4532710" cy="637283"/>
          </a:xfrm>
          <a:prstGeom prst="roundRect">
            <a:avLst/>
          </a:prstGeom>
          <a:noFill/>
          <a:ln w="8890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50" dirty="0">
              <a:solidFill>
                <a:prstClr val="white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1924A4-2B91-494B-A875-E3064A456A6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692" y="193193"/>
            <a:ext cx="4318579" cy="451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6">
            <a:extLst>
              <a:ext uri="{FF2B5EF4-FFF2-40B4-BE49-F238E27FC236}">
                <a16:creationId xmlns:a16="http://schemas.microsoft.com/office/drawing/2014/main" id="{7B93B793-2542-4A6E-BB24-B2B6E7129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108" y="2504190"/>
            <a:ext cx="3704052" cy="100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78E5AF03-EFC5-4498-B432-20842127BDE4}"/>
              </a:ext>
            </a:extLst>
          </p:cNvPr>
          <p:cNvSpPr/>
          <p:nvPr/>
        </p:nvSpPr>
        <p:spPr>
          <a:xfrm>
            <a:off x="1475656" y="3746951"/>
            <a:ext cx="4904243" cy="671732"/>
          </a:xfrm>
          <a:prstGeom prst="roundRect">
            <a:avLst/>
          </a:prstGeom>
          <a:solidFill>
            <a:srgbClr val="FFFF00"/>
          </a:solidFill>
          <a:ln w="60325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51037C7-EAA5-405F-9D88-09DEB33885A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64" y="3816999"/>
            <a:ext cx="4001871" cy="53163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3ACA47-CA78-48BC-8999-91FB5C4779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9006" y="4651772"/>
            <a:ext cx="5568801" cy="1925325"/>
          </a:xfrm>
          <a:prstGeom prst="rect">
            <a:avLst/>
          </a:prstGeom>
        </p:spPr>
      </p:pic>
      <p:pic>
        <p:nvPicPr>
          <p:cNvPr id="12" name="Picture 2 1">
            <a:extLst>
              <a:ext uri="{FF2B5EF4-FFF2-40B4-BE49-F238E27FC236}">
                <a16:creationId xmlns:a16="http://schemas.microsoft.com/office/drawing/2014/main" id="{A5B3E057-9F1C-44A8-8ED7-7B011F633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7355"/>
            <a:ext cx="7080895" cy="85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929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785794"/>
            <a:ext cx="485778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lum/>
          </a:blip>
          <a:stretch>
            <a:fillRect/>
          </a:stretch>
        </p:blipFill>
        <p:spPr>
          <a:xfrm>
            <a:off x="857224" y="1500174"/>
            <a:ext cx="1638302" cy="164592"/>
          </a:xfrm>
          <a:prstGeom prst="rect">
            <a:avLst/>
          </a:prstGeom>
        </p:spPr>
      </p:pic>
      <p:pic>
        <p:nvPicPr>
          <p:cNvPr id="6" name="Рисунок 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lum/>
          </a:blip>
          <a:stretch>
            <a:fillRect/>
          </a:stretch>
        </p:blipFill>
        <p:spPr>
          <a:xfrm>
            <a:off x="714348" y="4286256"/>
            <a:ext cx="1638302" cy="164592"/>
          </a:xfrm>
          <a:prstGeom prst="rect">
            <a:avLst/>
          </a:prstGeom>
        </p:spPr>
      </p:pic>
      <p:pic>
        <p:nvPicPr>
          <p:cNvPr id="7" name="Рисунок 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lum/>
          </a:blip>
          <a:stretch>
            <a:fillRect/>
          </a:stretch>
        </p:blipFill>
        <p:spPr>
          <a:xfrm>
            <a:off x="785786" y="4929198"/>
            <a:ext cx="1650494" cy="164592"/>
          </a:xfrm>
          <a:prstGeom prst="rect">
            <a:avLst/>
          </a:prstGeom>
        </p:spPr>
      </p:pic>
      <p:pic>
        <p:nvPicPr>
          <p:cNvPr id="8" name="Рисунок 7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928662" y="5929330"/>
            <a:ext cx="1676402" cy="228600"/>
          </a:xfrm>
          <a:prstGeom prst="rect">
            <a:avLst/>
          </a:prstGeom>
        </p:spPr>
      </p:pic>
      <p:pic>
        <p:nvPicPr>
          <p:cNvPr id="9" name="Рисунок 8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lum/>
          </a:blip>
          <a:stretch>
            <a:fillRect/>
          </a:stretch>
        </p:blipFill>
        <p:spPr>
          <a:xfrm>
            <a:off x="7286644" y="3500438"/>
            <a:ext cx="876302" cy="176784"/>
          </a:xfrm>
          <a:prstGeom prst="rect">
            <a:avLst/>
          </a:prstGeom>
        </p:spPr>
      </p:pic>
      <p:pic>
        <p:nvPicPr>
          <p:cNvPr id="10" name="Рисунок 9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lum/>
          </a:blip>
          <a:stretch>
            <a:fillRect/>
          </a:stretch>
        </p:blipFill>
        <p:spPr>
          <a:xfrm>
            <a:off x="7000892" y="4286256"/>
            <a:ext cx="876302" cy="176784"/>
          </a:xfrm>
          <a:prstGeom prst="rect">
            <a:avLst/>
          </a:prstGeom>
        </p:spPr>
      </p:pic>
      <p:pic>
        <p:nvPicPr>
          <p:cNvPr id="11" name="Рисунок 10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lum/>
          </a:blip>
          <a:stretch>
            <a:fillRect/>
          </a:stretch>
        </p:blipFill>
        <p:spPr>
          <a:xfrm>
            <a:off x="7072330" y="5000636"/>
            <a:ext cx="876302" cy="176784"/>
          </a:xfrm>
          <a:prstGeom prst="rect">
            <a:avLst/>
          </a:prstGeom>
        </p:spPr>
      </p:pic>
      <p:grpSp>
        <p:nvGrpSpPr>
          <p:cNvPr id="12" name="Группа 10"/>
          <p:cNvGrpSpPr/>
          <p:nvPr/>
        </p:nvGrpSpPr>
        <p:grpSpPr>
          <a:xfrm>
            <a:off x="214313" y="0"/>
            <a:ext cx="8666162" cy="500063"/>
            <a:chOff x="214313" y="0"/>
            <a:chExt cx="8666162" cy="500063"/>
          </a:xfrm>
        </p:grpSpPr>
        <p:grpSp>
          <p:nvGrpSpPr>
            <p:cNvPr id="13" name="Группа 55"/>
            <p:cNvGrpSpPr>
              <a:grpSpLocks/>
            </p:cNvGrpSpPr>
            <p:nvPr/>
          </p:nvGrpSpPr>
          <p:grpSpPr bwMode="auto">
            <a:xfrm>
              <a:off x="650875" y="123825"/>
              <a:ext cx="8229600" cy="282576"/>
              <a:chOff x="650875" y="123091"/>
              <a:chExt cx="8229600" cy="282576"/>
            </a:xfrm>
          </p:grpSpPr>
          <p:sp>
            <p:nvSpPr>
              <p:cNvPr id="15" name="Line 6"/>
              <p:cNvSpPr>
                <a:spLocks noChangeShapeType="1"/>
              </p:cNvSpPr>
              <p:nvPr/>
            </p:nvSpPr>
            <p:spPr bwMode="auto">
              <a:xfrm>
                <a:off x="650875" y="405667"/>
                <a:ext cx="8229600" cy="0"/>
              </a:xfrm>
              <a:prstGeom prst="line">
                <a:avLst/>
              </a:prstGeom>
              <a:noFill/>
              <a:ln w="360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814388" y="123091"/>
                <a:ext cx="2732087" cy="23634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828675" hangingPunct="0">
                  <a:lnSpc>
                    <a:spcPct val="104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  <a:tabLst>
                    <a:tab pos="657225" algn="l"/>
                    <a:tab pos="1312863" algn="l"/>
                    <a:tab pos="1970088" algn="l"/>
                    <a:tab pos="2627313" algn="l"/>
                    <a:tab pos="3282950" algn="l"/>
                    <a:tab pos="3940175" algn="l"/>
                    <a:tab pos="4595813" algn="l"/>
                  </a:tabLst>
                  <a:defRPr/>
                </a:pPr>
                <a:r>
                  <a:rPr lang="it-IT" sz="900" b="1" dirty="0">
                    <a:solidFill>
                      <a:srgbClr val="4F81BD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cs typeface="Arial" charset="0"/>
                  </a:rPr>
                  <a:t>L. P. Kaptari</a:t>
                </a:r>
                <a:endParaRPr lang="de-DE" sz="1000" dirty="0">
                  <a:solidFill>
                    <a:srgbClr val="C0504D">
                      <a:lumMod val="75000"/>
                    </a:srgb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endParaRPr>
              </a:p>
            </p:txBody>
          </p:sp>
        </p:grpSp>
        <p:pic>
          <p:nvPicPr>
            <p:cNvPr id="14" name="Picture 5" descr="C:\WORK\Dubna\2009\Workshop\bltp.gif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13" y="0"/>
              <a:ext cx="500062" cy="500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Рисунок 18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lum/>
          </a:blip>
          <a:stretch>
            <a:fillRect/>
          </a:stretch>
        </p:blipFill>
        <p:spPr>
          <a:xfrm>
            <a:off x="1541815" y="550967"/>
            <a:ext cx="6234696" cy="31699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1802" y="428604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TRUNCATION</a:t>
            </a:r>
            <a:r>
              <a:rPr lang="en-US" dirty="0"/>
              <a:t>: </a:t>
            </a: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84E4D0-CD11-4B1E-9591-4891F3FE3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358" y="890269"/>
            <a:ext cx="7081058" cy="28765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8EABA7D-0703-4689-9B05-70D8E7DCB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228484"/>
            <a:ext cx="4505697" cy="1076325"/>
          </a:xfrm>
          <a:prstGeom prst="rect">
            <a:avLst/>
          </a:prstGeom>
        </p:spPr>
      </p:pic>
      <p:pic>
        <p:nvPicPr>
          <p:cNvPr id="6" name="Picture 5" descr="C:\WORK\Dubna\2009\Workshop\bltp.gif">
            <a:extLst>
              <a:ext uri="{FF2B5EF4-FFF2-40B4-BE49-F238E27FC236}">
                <a16:creationId xmlns:a16="http://schemas.microsoft.com/office/drawing/2014/main" id="{97D25DA9-0F90-4366-91C3-A2E54115E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7292"/>
            <a:ext cx="5000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A0F47C53-C7A3-494F-A659-0F83E565A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436" y="151605"/>
            <a:ext cx="11129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ru-RU" sz="1200" b="1" u="sng" dirty="0">
                <a:solidFill>
                  <a:prstClr val="black"/>
                </a:solidFill>
                <a:cs typeface="Arial" pitchFamily="34" charset="0"/>
              </a:rPr>
              <a:t>L.P. Kaptari  </a:t>
            </a:r>
            <a:endParaRPr lang="ru-RU" altLang="ru-RU" sz="1200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72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D696310-DC35-4CCB-8C03-8C51E4D14F2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62" y="259836"/>
            <a:ext cx="8493045" cy="4392489"/>
          </a:xfrm>
          <a:prstGeom prst="rect">
            <a:avLst/>
          </a:prstGeom>
        </p:spPr>
      </p:pic>
      <p:pic>
        <p:nvPicPr>
          <p:cNvPr id="4" name="Picture 5 1" descr="C:\WORK\Dubna\2009\Workshop\bltp.gif">
            <a:extLst>
              <a:ext uri="{FF2B5EF4-FFF2-40B4-BE49-F238E27FC236}">
                <a16:creationId xmlns:a16="http://schemas.microsoft.com/office/drawing/2014/main" id="{D22DF5A1-8A5C-40F4-8166-9B0E71DAE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55"/>
            <a:ext cx="5000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37875A5A-6300-4CE0-821E-95F8994F8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115888"/>
            <a:ext cx="11129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ru-RU" sz="1200" b="1" u="sng" dirty="0">
                <a:solidFill>
                  <a:prstClr val="black"/>
                </a:solidFill>
                <a:cs typeface="Arial" pitchFamily="34" charset="0"/>
              </a:rPr>
              <a:t>L.P. Kaptari  </a:t>
            </a:r>
            <a:endParaRPr lang="ru-RU" altLang="ru-RU" sz="12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18585" y="162054"/>
            <a:ext cx="2058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LANDAU gauge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216B11B-AD80-4D46-AE9D-FEED6F53FE3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9" y="5170143"/>
            <a:ext cx="3974200" cy="141926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BEE1EFB-931B-45A5-A0DD-25C66C71CCC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719" y="5661247"/>
            <a:ext cx="4826761" cy="39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58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45315"/>
            <a:ext cx="7715470" cy="18002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286451C-CCAA-411A-AA53-4C70DA69A59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29" y="1454368"/>
            <a:ext cx="8618666" cy="1174857"/>
          </a:xfrm>
          <a:prstGeom prst="rect">
            <a:avLst/>
          </a:prstGeom>
        </p:spPr>
      </p:pic>
      <p:sp>
        <p:nvSpPr>
          <p:cNvPr id="13" name="TextBox 14">
            <a:extLst>
              <a:ext uri="{FF2B5EF4-FFF2-40B4-BE49-F238E27FC236}">
                <a16:creationId xmlns:a16="http://schemas.microsoft.com/office/drawing/2014/main" id="{A384E176-41B0-44B2-92B6-869AFCC7D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495536"/>
            <a:ext cx="83529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Effective interaction: rainbow approximation:</a:t>
            </a:r>
            <a:endParaRPr lang="ru-RU" altLang="ru-RU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C:\WORK\Dubna\2009\Workshop\bltp.gif">
            <a:extLst>
              <a:ext uri="{FF2B5EF4-FFF2-40B4-BE49-F238E27FC236}">
                <a16:creationId xmlns:a16="http://schemas.microsoft.com/office/drawing/2014/main" id="{61B7D202-0D38-4631-A1BD-64DAA5C3F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6" y="6079"/>
            <a:ext cx="5000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8EDD8D4D-93BB-4F74-85A7-053700CBA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117610"/>
            <a:ext cx="11129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ru-RU" sz="1200" b="1" u="sng" dirty="0">
                <a:solidFill>
                  <a:prstClr val="black"/>
                </a:solidFill>
                <a:cs typeface="Arial" pitchFamily="34" charset="0"/>
              </a:rPr>
              <a:t>L.P. Kaptari  </a:t>
            </a:r>
            <a:endParaRPr lang="ru-RU" altLang="ru-RU" sz="1200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FE468C0-AE54-4BAA-BC05-431BCE2D8AB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870" y="5481542"/>
            <a:ext cx="4174394" cy="483108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5F0BE14-F5D3-4518-8009-AABBAF14FD20}"/>
              </a:ext>
            </a:extLst>
          </p:cNvPr>
          <p:cNvSpPr/>
          <p:nvPr/>
        </p:nvSpPr>
        <p:spPr>
          <a:xfrm>
            <a:off x="2717953" y="5419694"/>
            <a:ext cx="4286228" cy="606804"/>
          </a:xfrm>
          <a:prstGeom prst="rect">
            <a:avLst/>
          </a:prstGeom>
          <a:noFill/>
          <a:ln w="571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4F414D5-3156-490A-80B9-5C983A357EF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382" y="6362464"/>
            <a:ext cx="5479125" cy="21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138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AMSFONTS" val="0"/>
  <p:tag name="EMBEDFONTS" val="0"/>
  <p:tag name="USEBOLDAMS" val="1"/>
  <p:tag name="DEFAULTDISPLAYSOURCE" val=" \documentclass{revtex4}&#10;%\usepackage{amsfonts}&#10;%\usepackage{amsmath}&#10;%\usepackage{bbold}&#10;%\usepackage{bbm}&#10;%\usepackage{dsfont}&#10;%\usepackage{ulem}&#10;%\usepackage{xcolor}&#10; &#10;\usepackage{craycol,color}&#10; \renewcommand{\baselinestretch}{1.9}&#10;\begin{document}&#10;\textwidth 10cm&#10;\input colors&#10; &#10; &#10;%\definecolor{Mine}{cmyk}{0.01,0.03,0.09,0. } %cyan,magenta,yellow,black&#10;\definecolor{darkgreen}{rgb}{0,0.6,0}        % red, gray, blue&#10;\definecolor{lightbrown}{rgb}{1,0.9,0.8}&#10;\definecolor{Mine1}{cmyk}{0.008,0.08,0.04,0.}&#10;\Large \bf&#10;\begin{center}&#10;&#10;\end{center}&#10;%\pagecolor{BrickRed}&#10;%\pagecolor{Mine1}&#10;\end{document}"/>
  <p:tag name="TEX2PS" val="latex $(base).tex; dvips -D $(res) -E -o $(base).ps $(base).dvi"/>
  <p:tag name="EXTERNALEDITCOMMAND" val="notepad %"/>
  <p:tag name="GHOSTSCRIPTCOMMAND" val="gswin32c"/>
  <p:tag name="DEFAULTBITMAP" val="png256"/>
  <p:tag name="DEFAULTBLEND" val="0"/>
  <p:tag name="DEFAULTTRANSPARENT" val="0"/>
  <p:tag name="DEFAULTWORKAROUNDTRANSPARENCYBUG" val="0"/>
  <p:tag name="DEFAULTRESOLUTION" val="600"/>
  <p:tag name="DEFAULTMAGNIFICATION" val="1000"/>
  <p:tag name="DEFAULTFONTSIZE" val="12"/>
  <p:tag name="DEFAULTWORDWRAP" val="0"/>
  <p:tag name="DEFAULTWIDTH" val="745"/>
  <p:tag name="DEFAULTHEIGHT" val="49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64.192"/>
  <p:tag name="ORIGINALWIDTH" val="3239.595"/>
  <p:tag name="LATEXADDIN" val=" \documentclass{revtex4}\pagestyle{empty}&#10;\usepackage{craycol,color}&#10;%\usepackage{comicsans}&#10;\usepackage[T1]{fontenc}&#10;\usepackage{pifont}&#10;\textwidth 16cm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 \bf&#10; &#10;\noindent&#10;Glueballs   as $gg$ bound systems (lattice estimations):\\[1.5mm]&#10;PS: $\Blue J^{PC}\ \Black M(0^{-+})\sim 2.6$ GeV;$\quad M'(0^{-+}) \sim 3.7$ GeV; \\&#10;Scalar:  $\Blue J^{PC}\ \Black (M(0^{++})\sim 1.7 $ GeV $\quad M'(0^{++}) \sim 2.7 $ GeV&#10;\pagecolor{Yellow} &#10;&#10;\end{document}}&#10;&#10; "/>
  <p:tag name="IGUANATEXSIZE" val="20"/>
  <p:tag name="IGUANATEXCURSOR" val="750"/>
  <p:tag name="TRANSPARENCY" val="True"/>
  <p:tag name="FILENAME" val=""/>
  <p:tag name="LATEXENGINEID" val="0"/>
  <p:tag name="TEMPFOLDER" val=".\"/>
  <p:tag name="LATEXFORMHEIGHT" val="405"/>
  <p:tag name="LATEXFORMWIDTH" val="915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  \documentclass{revtex4}\pagestyle{empty}&#10;\usepackage{craycol,color}&#10;%\usepackage{comicsans}&#10;%\usepackage[T1]{fontenc}&#10;%\usepackage{pifont}&#10;\textwidth 15cm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&#10;  \Red  \bf&#10;&#10;Gluon propagator:&#10; &#10; &#10; &#10;%\pagecolor{SpringGreen} &#10;%\pagecolor{Mine1}&#10;&#10;\end{document}"/>
  <p:tag name="EXTERNALNAME" val="TP_tmp"/>
  <p:tag name="BLEND" val="0"/>
  <p:tag name="TRANSPARENT" val="0"/>
  <p:tag name="KEEPFILES" val="0"/>
  <p:tag name="DEBUGPAUSE" val="0"/>
  <p:tag name="RESOLUTION" val="600"/>
  <p:tag name="WORKAROUNDTRANSPARENCYBUG" val="0"/>
  <p:tag name="ALLOWFONTSUBSTITUTION" val="0"/>
  <p:tag name="BITMAPFORMAT" val="png256"/>
  <p:tag name="ORIGWIDTH" val="129.0002"/>
  <p:tag name="PICTUREFILESIZE" val="86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  &#10; &#10;    \documentclass{revtex4}\pagestyle{empty}&#10;\usepackage{craycol,color}&#10;%\usepackage{comicsans}&#10;%\usepackage[T1]{fontenc}&#10;%\usepackage{pifont}&#10;\textwidth 15cm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 &#10; \Red \bf&#10; Ghost propagator:&#10;%\pagecolor{SpringGreen} &#10;%\pagecolor{Mine1}&#10;&#10;\end{document}"/>
  <p:tag name="EXTERNALNAME" val="TP_tmp"/>
  <p:tag name="BLEND" val="0"/>
  <p:tag name="TRANSPARENT" val="0"/>
  <p:tag name="KEEPFILES" val="0"/>
  <p:tag name="DEBUGPAUSE" val="0"/>
  <p:tag name="RESOLUTION" val="600"/>
  <p:tag name="WORKAROUNDTRANSPARENCYBUG" val="0"/>
  <p:tag name="ALLOWFONTSUBSTITUTION" val="0"/>
  <p:tag name="BITMAPFORMAT" val="png256"/>
  <p:tag name="ORIGWIDTH" val="129.0002"/>
  <p:tag name="PICTUREFILESIZE" val="884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   &#10;    \documentclass{revtex4}\pagestyle{empty}&#10;\usepackage{craycol,color}&#10;%\usepackage{comicsans}&#10;%\usepackage[T1]{fontenc}&#10;%\usepackage{pifont}&#10;\textwidth 15cm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 &#10; &#10; \Red &#10;Quark propagator:&#10;%\pagecolor{SpringGreen} &#10;%\pagecolor{Mine1}&#10;&#10;\end{document}"/>
  <p:tag name="EXTERNALNAME" val="TP_tmp"/>
  <p:tag name="BLEND" val="0"/>
  <p:tag name="TRANSPARENT" val="0"/>
  <p:tag name="KEEPFILES" val="0"/>
  <p:tag name="DEBUGPAUSE" val="0"/>
  <p:tag name="RESOLUTION" val="600"/>
  <p:tag name="WORKAROUNDTRANSPARENCYBUG" val="0"/>
  <p:tag name="ALLOWFONTSUBSTITUTION" val="0"/>
  <p:tag name="BITMAPFORMAT" val="png256"/>
  <p:tag name="ORIGWIDTH" val="129.9602"/>
  <p:tag name="PICTUREFILESIZE" val="925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   &#10;    \documentclass{revtex4}\pagestyle{empty}&#10;\usepackage{craycol,color}&#10;%\usepackage{comicsans}&#10;%\usepackage[T1]{fontenc}&#10;%\usepackage{pifont}&#10;\textwidth 15cm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huge\bf &#10; \Red&#10;+ Vertices ...&#10; &#10;%\pagecolor{SpringGreen} &#10;%\pagecolor{Mine1}&#10;&#10;\end{document}"/>
  <p:tag name="EXTERNALNAME" val="TP_tmp"/>
  <p:tag name="BLEND" val="0"/>
  <p:tag name="TRANSPARENT" val="0"/>
  <p:tag name="KEEPFILES" val="0"/>
  <p:tag name="DEBUGPAUSE" val="0"/>
  <p:tag name="RESOLUTION" val="600"/>
  <p:tag name="WORKAROUNDTRANSPARENCYBUG" val="0"/>
  <p:tag name="ALLOWFONTSUBSTITUTION" val="0"/>
  <p:tag name="BITMAPFORMAT" val="png256"/>
  <p:tag name="ORIGWIDTH" val="132.0002"/>
  <p:tag name="PICTUREFILESIZE" val="860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   &#10;    \documentclass{revtex4}\pagestyle{empty}&#10;\usepackage{craycol,color}&#10;%\usepackage{comicsans}&#10;%\usepackage[T1]{fontenc}&#10;%\usepackage{pifont}&#10;\textwidth 15cm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 &#10; &#10; \Red \huge\bf&#10;$+ \cdots\cdots$&#10;%\pagecolor{SpringGreen} &#10;%\pagecolor{Mine1}&#10;&#10;\end{document}"/>
  <p:tag name="EXTERNALNAME" val="TP_tmp"/>
  <p:tag name="BLEND" val="0"/>
  <p:tag name="TRANSPARENT" val="0"/>
  <p:tag name="KEEPFILES" val="0"/>
  <p:tag name="DEBUGPAUSE" val="0"/>
  <p:tag name="RESOLUTION" val="600"/>
  <p:tag name="WORKAROUNDTRANSPARENCYBUG" val="0"/>
  <p:tag name="ALLOWFONTSUBSTITUTION" val="0"/>
  <p:tag name="BITMAPFORMAT" val="png256"/>
  <p:tag name="ORIGWIDTH" val="69.00016"/>
  <p:tag name="PICTUREFILESIZE" val="218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   &#10;    \documentclass{revtex4}\pagestyle{empty}&#10;\usepackage{craycol,color}&#10;%\usepackage{comicsans}&#10;%\usepackage[T1]{fontenc}&#10;%\usepackage{pifont}&#10;\textwidth 15cm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 &#10; &#10; \Red \huge&#10;$+ \cdots\cdots$&#10;%\pagecolor{SpringGreen} &#10;%\pagecolor{Mine1}&#10;&#10;\end{document}"/>
  <p:tag name="EXTERNALNAME" val="TP_tmp"/>
  <p:tag name="BLEND" val="0"/>
  <p:tag name="TRANSPARENT" val="0"/>
  <p:tag name="KEEPFILES" val="0"/>
  <p:tag name="DEBUGPAUSE" val="0"/>
  <p:tag name="RESOLUTION" val="600"/>
  <p:tag name="WORKAROUNDTRANSPARENCYBUG" val="0"/>
  <p:tag name="ALLOWFONTSUBSTITUTION" val="0"/>
  <p:tag name="BITMAPFORMAT" val="png256"/>
  <p:tag name="ORIGWIDTH" val="69.00016"/>
  <p:tag name="PICTUREFILESIZE" val="218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   &#10;    \documentclass{revtex4}\pagestyle{empty}&#10;\usepackage{craycol,color}&#10;%\usepackage{comicsans}&#10;%\usepackage[T1]{fontenc}&#10;%\usepackage{pifont}&#10;\textwidth 15cm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 &#10; &#10; \Red \huge&#10;$+ \cdots\cdots$&#10;%\pagecolor{SpringGreen} &#10;%\pagecolor{Mine1}&#10;&#10;\end{document}"/>
  <p:tag name="EXTERNALNAME" val="TP_tmp"/>
  <p:tag name="BLEND" val="0"/>
  <p:tag name="TRANSPARENT" val="0"/>
  <p:tag name="KEEPFILES" val="0"/>
  <p:tag name="DEBUGPAUSE" val="0"/>
  <p:tag name="RESOLUTION" val="600"/>
  <p:tag name="WORKAROUNDTRANSPARENCYBUG" val="0"/>
  <p:tag name="ALLOWFONTSUBSTITUTION" val="0"/>
  <p:tag name="BITMAPFORMAT" val="png256"/>
  <p:tag name="ORIGWIDTH" val="69.00016"/>
  <p:tag name="PICTUREFILESIZE" val="218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 \documentclass{revtex4}\pagestyle{empty}&#10;%\usepackage{amsfonts}&#10;%\usepackage{amsmath}&#10;%\usepackage{bbold}&#10;%\usepackage{bbm}&#10;%\usepackage{dsfont}&#10;%\usepackage{ulem}&#10;%\usepackage{xcolor}&#10; &#10;\usepackage{craycol,color}&#10; \renewcommand{\baselinestretch}{1.9}&#10;\begin{document}&#10;\textwidth 10cm&#10;\input colors&#10; &#10; &#10;%\definecolor{Mine}{cmyk}{0.01,0.03,0.09,0. } %cyan,magenta,yellow,black&#10;\definecolor{darkgreen}{rgb}{0,0.6,0}        % red, gray, blue&#10;\definecolor{lightbrown}{rgb}{1,0.9,0.8}&#10;\definecolor{Mine1}{cmyk}{0.008,0.08,0.04,0.}&#10;\Huge \bf&#10;\begin{center}&#10;\Blue The (infinite) tower of the DS equations&#10;\end{center}&#10;%\pagecolor{BrickRed}&#10;%\pagecolor{Mine1}&#10;\end{document}"/>
  <p:tag name="EXTERNALNAME" val="TP_tmp"/>
  <p:tag name="BLEND" val="0"/>
  <p:tag name="TRANSPARENT" val="0"/>
  <p:tag name="KEEPFILES" val="0"/>
  <p:tag name="DEBUGPAUSE" val="0"/>
  <p:tag name="RESOLUTION" val="600"/>
  <p:tag name="WORKAROUNDTRANSPARENCYBUG" val="0"/>
  <p:tag name="ALLOWFONTSUBSTITUTION" val="0"/>
  <p:tag name="BITMAPFORMAT" val="png256"/>
  <p:tag name="ORIGWIDTH" val="490.921"/>
  <p:tag name="PICTUREFILESIZE" val="384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6.404"/>
  <p:tag name="ORIGINALWIDTH" val="5963.255"/>
  <p:tag name="LATEXADDIN" val=" \documentclass{revtex4}\pagestyle{empty}&#10;\usepackage{craycol,color}&#10;%\usepackage{comicsans}&#10;\usepackage[T1]{fontenc}&#10;\usepackage{pifont}&#10;\textwidth 12cm&#10;\def\Ps#1{\Pisymbol{webdings}{#1}}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&#10;\begin{eqnarray*}&amp;&amp;&#10; {\cal D}_{\mu\nu}^{ab}(k) =  \delta^{ab}{ D}_{\mu\nu}= \delta^{ab}\frac{Z(k)}{k^2}t_{\mu\nu}(k), \\ &amp;&amp;&#10; {\cal D}_G^{ab}(k)=-\delta^{ab} D_G(k)=-\delta^{ab}\frac{G(k)}{k^2},&#10; \end{eqnarray*}&#10;  &#10; $t_{\mu\nu}(k)=\delta_{\mu\nu}-\displaystyle\frac{k_\mu k_\nu}{k^2}$.&#10;  &#10;\begin{eqnarray*}&#10;Z^{-1}(k^2)&amp;=&amp;Z_3-\frac {1}{ 24\pi ^3 k^2}\int d^4 q  \frac{Z(q^2)}{q^2}&#10;\Red&#10;  \left[\frac{g^2}{4\pi} \Gamma_{\mu\rho\alpha}^{(0)}(k,p,-q)&#10;D^{\rho\sigma}(p^2)\Gamma_{\beta\sigma\nu}(q,-p,-k)\right] &#10; \Black&#10;t^{\alpha\beta}(q) t^{\mu\nu}(k)\Black -\nonumber\\[3mm]&#10;%&#10; &amp;+&amp;\frac{1}{12\pi^3 k^2}\int d^4q \frac{G(q)}{q^2} \Red \left[&#10;\Gamma^{(0)}_\mu(q)&#10; \frac{g^2}{4\pi}D_G(p^2)\Gamma_\nu(p)\right] \Black t^{\mu\nu}(k)  ,&#10;\label{sdeGluon}\\[3mm]&#10;%&#10;G^{-1}(k^2)&amp;=&amp; \tilde Z_3  - \frac {1}{ 4\pi^3 k^2} \int&#10;d^4 q  \Red  \left[\frac{g^2}{4\pi} \Gamma_{\mu}^{(0)}(q) D^{\mu\nu}(p^2) \Gamma_{\nu}(k,q,p) \right] \Black&#10; \frac{G(q^2)}{q^2},&#10;\label{sdeGhost}&#10;\end{eqnarray*}\end{document}"/>
  <p:tag name="IGUANATEXSIZE" val="20"/>
  <p:tag name="IGUANATEXCURSOR" val="1323"/>
  <p:tag name="TRANSPARENCY" val="True"/>
  <p:tag name="LATEXENGINEID" val="0"/>
  <p:tag name="TEMPFOLDER" val=".\"/>
  <p:tag name="LATEXFORMHEIGHT" val="648"/>
  <p:tag name="LATEXFORMWIDTH" val="91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4.1432"/>
  <p:tag name="ORIGINALWIDTH" val="6328.458"/>
  <p:tag name="LATEXADDIN" val="\documentclass{revtex4}\pagestyle{empty}&#10;\usepackage{craycol,color}&#10;%\usepackage{comicsans}&#10;%\usepackage[T1]{fontenc}&#10;%\usepackage{pifont}&#10;\textwidth 18cm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huge \bf&#10;\begin{center} \Blue&#10;Temperature Dependence of  Gluon Propagators   within a Rainbow Truncation of Dyson-Schwinger Equations   \end{center}&#10; \pagecolor{SpringGreen} &#10;%\pagecolor{Mine1}&#10;&#10;\end{document}"/>
  <p:tag name="IGUANATEXSIZE" val="20"/>
  <p:tag name="IGUANATEXCURSOR" val="549"/>
  <p:tag name="TRANSPARENCY" val="False"/>
  <p:tag name="LATEXENGINEID" val="0"/>
  <p:tag name="TEMPFOLDER" val=".\"/>
  <p:tag name="LATEXFORMHEIGHT" val="498"/>
  <p:tag name="LATEXFORMWIDTH" val="763.5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99.85"/>
  <p:tag name="ORIGINALWIDTH" val="3100.113"/>
  <p:tag name="LATEXADDIN" val="\documentclass{revtex4}\pagestyle{empty}&#10;  &#10;\textwidth 12cm&#10; &#10;\usepackage[dvips]{graphicx}&#10;&#10;\begin{document}&#10; &#10;\begin{figure}&#10; \includegraphics[scale=0.5 ,angle=0]{3gvertex.eps}&#10; \label{3g}&#10; \end{figure}&#10;&#10;\end{document}&#10;"/>
  <p:tag name="IGUANATEXSIZE" val="24"/>
  <p:tag name="IGUANATEXCURSOR" val="153"/>
  <p:tag name="TRANSPARENCY" val="False"/>
  <p:tag name="LATEXENGINEID" val="0"/>
  <p:tag name="TEMPFOLDER" val=".\"/>
  <p:tag name="LATEXFORMHEIGHT" val="608"/>
  <p:tag name="LATEXFORMWIDTH" val="915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.9817"/>
  <p:tag name="ORIGINALWIDTH" val="3350.581"/>
  <p:tag name="LATEXADDIN" val="\documentclass{revtex4}\pagestyle{empty}&#10; \usepackage{craycol,color,amsmath}&#10;\textwidth 12cm&#10;\def\brho{\boldsymbol\rho}&#10;\def\bxi{\boldsymbol\xi}&#10;\begin{document}&#10;\input colors&#10;\input someBold&#10;\definecolor{Mine}{cmyk}{0.01,0.03,0.09,0. } %cyan,magenta,yellow,black&#10;\definecolor{darkgreen}{rgb}{0,0.6,0}        % red, gray, blue&#10;\definecolor{lightbrown}{rgb}{1,0.9,0.8}&#10;&#10;\small \bf \Blue &#10; \pagecolor{lightbrown}&#10;\begin{eqnarray*}&#10;\Gamma_{\mu\alpha\rho}^{(0abc)}(k,-q,p)=-if^{abc}  \left[&#10;(k+q)_\rho \delta_{\mu\alpha}-(q+p)_\mu\delta_{\rho\alpha}+(p-k)_\alpha\delta_{\mu\rho}&#10;\right] &#10;\end{eqnarray*}&#10;\end{document}&#10;"/>
  <p:tag name="IGUANATEXSIZE" val="24"/>
  <p:tag name="IGUANATEXCURSOR" val="598"/>
  <p:tag name="TRANSPARENCY" val="False"/>
  <p:tag name="LATEXENGINEID" val="0"/>
  <p:tag name="TEMPFOLDER" val=".\"/>
  <p:tag name="LATEXFORMHEIGHT" val="608"/>
  <p:tag name="LATEXFORMWIDTH" val="915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2.321"/>
  <p:tag name="ORIGINALWIDTH" val="5751.031"/>
  <p:tag name="LATEXADDIN" val=" \documentclass{revtex4}\pagestyle{empty}&#10;\usepackage{craycol,color}&#10;%\usepackage{comicsans}&#10;\usepackage[T1]{fontenc}&#10;\usepackage{pifont}&#10; &#10;\textwidth 12cm&#10;\def\Ps#1{\Pisymbol{webdings}{#1}}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 &#10;\large \bf&#10;\begin{eqnarray*}&amp;&amp;  \!\!\!\!\!\!\!\!\!\!\!\!\!\!&#10;\left[\frac{g^2}{4\pi} \Gamma_{\mu\rho\alpha}^{(0)}(k,p,-q)&#10;D^{\rho\sigma}(p^2)\Gamma_{\beta\sigma\nu}(q,-p,-k)\right] =A&#10;  \Gamma_{\mu\rho\alpha}^{(0)}(k,p,-q) t^{\rho\sigma}(p)\Gamma_{\beta\sigma\nu}^{(0)}(q,-p,-k) \Red F^{eff}_1(p^2),\Black&#10;  \label{rain2}\\[3mm] &amp;&amp;&#10;\!\!\!\!\!\!\!\!\!\!\!\!\!\!&#10;\left[\frac{g^2}{4\pi} \Gamma_{\mu}^{(0)}(q) D^{\mu\nu}(p^2) \Gamma_{\nu}(k,q,p) \right]&#10;= \Gamma_{\mu}^{(0)}(q)t^{\mu\nu}(p)\Gamma_{\nu}^{(0)}(k)  \Red F^{eff}_1(p^2),\Black &#10;\label{rain1}\\[3mm] &amp;&amp;&#10;  \!\!\!\!\!\!\!\!\!\!\!\!\!\!&#10; \left [\frac{g^2}{4\pi}D_G(p^2)\Gamma_\nu(p)\right]=\Gamma_\nu^{(0)}(p) \Red F^{eff}_2(p^2) \Black \label{rain3}&#10;\end{eqnarray*}&#10;\end{document}"/>
  <p:tag name="IGUANATEXSIZE" val="32"/>
  <p:tag name="IGUANATEXCURSOR" val="1070"/>
  <p:tag name="TRANSPARENCY" val="True"/>
  <p:tag name="FILENAME" val=""/>
  <p:tag name="LATEXENGINEID" val="0"/>
  <p:tag name="TEMPFOLDER" val=".\"/>
  <p:tag name="LATEXFORMHEIGHT" val="555"/>
  <p:tag name="LATEXFORMWIDTH" val="915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78.1777"/>
  <p:tag name="ORIGINALWIDTH" val="4241.47"/>
  <p:tag name="LATEXADDIN" val=" \documentclass{revtex4}\pagestyle{empty}&#10;\usepackage{craycol,color}&#10;%\usepackage{comicsans}&#10;\usepackage[T1]{fontenc}&#10;\usepackage{pifont}&#10;\textwidth 12cm&#10;\def\Ps#1{\Pisymbol{webdings}{#1}}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 \Blue&#10;Replace the dressed vertices $\otimes$ exchange gluon (ghost) propagators &#10;$\longrightarrow$ free vertices $\otimes$ free  propagators $\otimes$ effective &#10;formfactors \YellowOrange (\small in a full analogy with the effective meson-nucleon theory in nuclear physics):&#10;&#10;&#10;\end{document}"/>
  <p:tag name="IGUANATEXSIZE" val="20"/>
  <p:tag name="IGUANATEXCURSOR" val="731"/>
  <p:tag name="TRANSPARENCY" val="True"/>
  <p:tag name="LATEXENGINEID" val="0"/>
  <p:tag name="TEMPFOLDER" val=".\"/>
  <p:tag name="LATEXFORMHEIGHT" val="586.5"/>
  <p:tag name="LATEXFORMWIDTH" val="915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7154"/>
  <p:tag name="ORIGINALWIDTH" val="1836.52"/>
  <p:tag name="LATEXADDIN" val="\documentclass{revtex4}\pagestyle{empty}&#10; \usepackage{craycol,color,amsmath}&#10;\textwidth 12cm&#10;\def\brho{\boldsymbol\rho}&#10;\def\bxi{\boldsymbol\xi}&#10;\begin{document}&#10;\input colors&#10;\input someBold&#10;\definecolor{Mine}{cmyk}{0.01,0.03,0.09,0. } %cyan,magenta,yellow,black&#10;\definecolor{darkgreen}{rgb}{0,0.6,0}        % red, gray, blue&#10;\definecolor{lightbrown}{rgb}{1,0.9,0.8}&#10;\def\la{\langle}&#10;\def\ra{\rangle}&#10;\def\be{\begin{eqnarray*}}&#10; \def\ee{\end{eqnarray*}}        &#10;&#10;\small \bf &#10; \pagecolor{yellow}&#10; &#10; \be&#10;\Red&#10;F^{eff.}(p^2)\sim \frac{D}{\omega^6}p^2\exp\left(-\frac{p^2}{\omega^2}\right )+ UV&#10;  \ee&#10;\end{document}&#10;"/>
  <p:tag name="IGUANATEXSIZE" val="32"/>
  <p:tag name="IGUANATEXCURSOR" val="547"/>
  <p:tag name="TRANSPARENCY" val="False"/>
  <p:tag name="LATEXENGINEID" val="0"/>
  <p:tag name="TEMPFOLDER" val=".\"/>
  <p:tag name="LATEXFORMHEIGHT" val="608"/>
  <p:tag name="LATEXFORMWIDTH" val="915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3077.615"/>
  <p:tag name="LATEXADDIN" val="\documentclass{revtex4}\pagestyle{empty}&#10; \usepackage{craycol,color,amsmath}&#10;\textwidth 12cm&#10;\def\brho{\boldsymbol\rho}&#10;\def\bxi{\boldsymbol\xi}&#10;\begin{document}&#10;\input colors&#10;\input someBold&#10;\definecolor{Mine}{cmyk}{0.01,0.03,0.09,0. } %cyan,magenta,yellow,black&#10;\definecolor{darkgreen}{rgb}{0,0.6,0}        % red, gray, blue&#10;\definecolor{lightbrown}{rgb}{1,0.9,0.8}&#10;\def\la{\langle}&#10;\def\ra{\rangle}&#10;\def\be{\begin{eqnarray*}}&#10; \def\ee{\end{eqnarray*}}        &#10;(cf. P. Maris, C. Roberts, Phys. Rev. {\bf C56} &#10; (1997) 3369.)&#10; &#10;  &#10;\end{document}&#10;"/>
  <p:tag name="IGUANATEXSIZE" val="32"/>
  <p:tag name="IGUANATEXCURSOR" val="467"/>
  <p:tag name="TRANSPARENCY" val="False"/>
  <p:tag name="LATEXENGINEID" val="0"/>
  <p:tag name="TEMPFOLDER" val=".\"/>
  <p:tag name="LATEXFORMHEIGHT" val="608"/>
  <p:tag name="LATEXFORMWIDTH" val="915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revtex4}\pagestyle{empty}&#10;\usepackage{craycol,color,amsmath}&#10;\usepackage{graphicx}&#10;\textwidth 12cm&#10;\def\brho{\boldsymbol\rho}&#10;\def\bxi{\boldsymbol\xi}&#10;\begin{document}&#10;\input colors&#10;%\definecolor{Mine}{cmyk}{0.01,0.03,0.09,0. } %cyan,magenta,yellow,black&#10;\definecolor{darkgreen}{rgb}{0,0.6,0}        % red, gray, blue&#10;\definecolor{lightbrown}{rgb}{1,0.9,0.8}&#10;&#10;\definecolor{Mine1}{cmyk}{0.008,0.08,0.04,0.}&#10;\large \bf&#10;\begin{center}&#10;\begin{figure*}&#10;\includegraphics[scale=0.7 ,angle=0]{isovector}  &#10;%\includegraphics[scale=0.7 ,angle=0]{isoscalar}&#10;%\caption&#10;{\\  The light-isovector  ground-state spectrum compared to experimental&#10;data.}&#10;\end{figure*}&#10;\begin{figure*}&#10; \includegraphics[scale=0.7 ,angle=0]{isoscalar}&#10;%\caption&#10;{\\&#10;The light-isoscalar ground-state spectrum compared to experimental&#10;data (LPK\&amp; SMD PRC {\bf 89}  (2014), PRC {\bf 91}  (2015), Few Body Syst. {\bf 49}  (2011), &#10;arXiv: 1012.5372; M. Blank and A. Krassnigg,  PRD {\bf 84}  (2011) }&#10;\end{figure*}&#10;&#10;\end{center}&#10;\pagecolor{SpringGreen} \pagecolor{Mine1}&#10;&#10;\end{document}}&#10;"/>
  <p:tag name="EXTERNALNAME" val="TP_tmp"/>
  <p:tag name="BLEND" val="0"/>
  <p:tag name="TRANSPARENT" val="0"/>
  <p:tag name="KEEPFILES" val="0"/>
  <p:tag name="DEBUGPAUSE" val="0"/>
  <p:tag name="RESOLUTION" val="1200"/>
  <p:tag name="WORKAROUNDTRANSPARENCYBUG" val="0"/>
  <p:tag name="ALLOWFONTSUBSTITUTION" val="0"/>
  <p:tag name="BITMAPFORMAT" val="png16m"/>
  <p:tag name="ORIGWIDTH" val="339.9607"/>
  <p:tag name="PICTUREFILESIZE" val="23205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revtex4}\pagestyle{empty}&#10;\usepackage{craycol,color,amsmath}&#10;\textwidth 12cm&#10;\def\brho{\boldsymbol\rho}&#10;\def\bxi{\boldsymbol\xi}&#10;\begin{document}&#10;\input colors&#10;%\definecolor{Mine}{cmyk}{0.01,0.03,0.09,0. } %cyan,magenta,yellow,black&#10;\definecolor{darkgreen}{rgb}{0,0.6,0}        % red, gray, blue&#10;\definecolor{lightbrown}{rgb}{1,0.9,0.8}&#10;&#10;\definecolor{Mine1}{cmyk}{0.008,0.08,0.04,0.}&#10;\large \bf&#10;\begin{center}&#10;\begin{eqnarray*}&#10;\langle \hat A \rangle =\displaystyle\frac{ Tr[\hat A \hat \rho]}{Tr[\hat \rho]}\equiv \displaystyle\frac{ Tr[\hat A \hat \rho]}{Z}\&#10;\end{eqnarray*}&#10;&#10;\end{center}&#10;\pagecolor{SpringGreen} &#10;%\pagecolor{Mine1}&#10;&#10;\end{document}}&#10;"/>
  <p:tag name="EXTERNALNAME" val="TP_tmp"/>
  <p:tag name="BLEND" val="0"/>
  <p:tag name="TRANSPARENT" val="0"/>
  <p:tag name="KEEPFILES" val="0"/>
  <p:tag name="DEBUGPAUSE" val="0"/>
  <p:tag name="RESOLUTION" val="1200"/>
  <p:tag name="WORKAROUNDTRANSPARENCYBUG" val="0"/>
  <p:tag name="ALLOWFONTSUBSTITUTION" val="0"/>
  <p:tag name="BITMAPFORMAT" val="png16m"/>
  <p:tag name="ORIGWIDTH" val="123.9602"/>
  <p:tag name="PICTUREFILESIZE" val="12711"/>
  <p:tag name="TEXPOINTSCALING" val="1.8856858895032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revtex4}\pagestyle{empty}&#10;\usepackage{craycol,color,amsmath}&#10;\textwidth 12cm&#10;\def\brho{\boldsymbol\rho}&#10;\def\bxi{\boldsymbol\xi}&#10;\begin{document}&#10;\input colors&#10;%\definecolor{Mine}{cmyk}{0.01,0.03,0.09,0. } %cyan,magenta,yellow,black&#10;\definecolor{darkgreen}{rgb}{0,0.6,0}        % red, gray, blue&#10;\definecolor{lightbrown}{rgb}{1,0.9,0.8}&#10;&#10;\definecolor{Mine1}{cmyk}{0.008,0.08,0.04,0.}&#10;\large \bf&#10;\begin{center}&#10;\Large&#10;\begin{eqnarray*}&#10;\hat \rho =  \exp \left[-\beta \left(\hat H -\mu_i \hat  N_i\right ) \right]&#10;\end{eqnarray*}&#10;\end{center}&#10;\pagecolor{SpringGreen} &#10;%\pagecolor{Mine1}&#10;&#10;\end{document}}&#10;"/>
  <p:tag name="EXTERNALNAME" val="TP_tmp"/>
  <p:tag name="BLEND" val="0"/>
  <p:tag name="TRANSPARENT" val="0"/>
  <p:tag name="KEEPFILES" val="0"/>
  <p:tag name="DEBUGPAUSE" val="0"/>
  <p:tag name="RESOLUTION" val="1200"/>
  <p:tag name="WORKAROUNDTRANSPARENCYBUG" val="0"/>
  <p:tag name="ALLOWFONTSUBSTITUTION" val="0"/>
  <p:tag name="BITMAPFORMAT" val="png16m"/>
  <p:tag name="ORIGWIDTH" val="159.0003"/>
  <p:tag name="PICTUREFILESIZE" val="13271"/>
  <p:tag name="TEXPOINTSCALING" val="1.4999971698166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397.9808"/>
  <p:tag name="PICTUREFILESIZE" val="28585"/>
  <p:tag name="SOURCE" val="\documentclass{revtex4}\pagestyle{empty}&#10;\usepackage{craycol,color,amsmath}&#10;\textwidth 12cm&#10;\def\bphi{\mbox{\boldmath{$\phi$}}}&#10;\def\bbeta{\mbox{\boldmath{$\beta$}}}&#10;\def\bmu{\mbox{\boldmath{$\mu$}}}&#10;\def\brho{\boldsymbol\rho}&#10;\def\bxi{\boldsymbol\xi}&#10;\begin{document}&#10;\input colors&#10;%\definecolor{Mine}{cmyk}{0.01,0.03,0.09,0. } %cyan,magenta,yellow,black&#10;\definecolor{darkgreen}{rgb}{0,0.6,0}        % red, gray, blue&#10;\definecolor{lightbrown}{rgb}{1,0.9,0.8}&#10;&#10;\definecolor{Mine1}{cmyk}{0.008,0.08,0.04,0.}&#10;\large \bf&#10;\begin{center}&#10;\begin{eqnarray*}\bf&#10;Z=Tr\left[   \exp \left\{-\bbeta\left( \hat H-\bmu_i\hat N_i\right)\right\}\right]=&#10;\int d\bphi_a\left \langle \bphi_a  \left |  \exp \left\{-\bbeta \left( \hat H-\bmu_i\hat N_i\right)\right\} \right | \bphi_a\right\rangle&#10;\end{eqnarray*}&#10;\end{center}&#10; \pagecolor{Mine1}&#10;&#10;\end{document}}&#10;"/>
  <p:tag name="EXTERNALNAME" val="TP_tmp"/>
  <p:tag name="BLEND" val="0"/>
  <p:tag name="TRANSPARENT" val="0"/>
  <p:tag name="KEEPFILES" val="0"/>
  <p:tag name="DEBUGPAUSE" val="0"/>
  <p:tag name="RESOLUTION" val="1200"/>
  <p:tag name="WORKAROUNDTRANSPARENCYBUG" val="0"/>
  <p:tag name="ALLOWFONTSUBSTITUTION" val="0"/>
  <p:tag name="BITMAPFORMAT" val="png16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.63819"/>
  <p:tag name="ORIGINALWIDTH" val="719.7074"/>
  <p:tag name="LATEXADDIN" val=" \documentclass{revtex4}&#10;\pagestyle{empty}&#10; \usepackage{amsfonts}&#10;\usepackage{amsmath}&#10;%\usepackage{bbold}&#10;%\usepackage{bbm}&#10;%\usepackage{dsfont}&#10;%\usepackage{ulem}&#10;%\usepackage{xcolor}&#10; &#10;\usepackage{craycol,color}&#10; \renewcommand{\baselinestretch}{1.9}&#10;\def\be{\begin{eqnarray*}}&#10;\def\ee{\end{eqnarray*}}&#10;\def\la{\langle}&#10;\def\re{\rangle}&#10;\begin{document}&#10;\textwidth 10cm&#10;\input colors&#10; %-------------------------------------&#10;\textfont9=\tenbifull \scriptfont9=\tenbimed&#10;\scriptscriptfont9=\tenbismall&#10;\def\bmit{\fam9 }&#10;\mathchardef\bbGamma=&quot;7000&#10;\mathchardef\bbDelta=&quot;7001&#10;\mathchardef\bbPhi=&quot;7002&#10;\mathchardef\bbAlpha=&quot;7003&#10;\mathchardef\bbXi=&quot;7004&#10;\mathchardef\bbPi=&quot;7005&#10;\mathchardef\bbSigma=&quot;7006&#10;\mathchardef\bbUpsilon=&quot;7007&#10;\mathchardef\bbTheta=&quot;7008&#10;\mathchardef\bbPsi=&quot;7009&#10;\mathchardef\bbOmega=&quot;700A&#10;\mathchardef\bbalpha=&quot;710B&#10;\mathchardef\bbbeta=&quot;710C&#10;\mathchardef\bbgamma=&quot;710D&#10;\mathchardef\bbdelta=&quot;710E&#10;\mathchardef\bbepsilon=&quot;710F&#10;\mathchardef\bbzeta=&quot;7110&#10;\mathchardef\bbeta=&quot;7111&#10;\mathchardef\bbtheta=&quot;7112&#10;\mathchardef\bbiota=&quot;7113&#10;\mathchardef\bbkappa=&quot;7114&#10;\mathchardef\bblambda=&quot;7115&#10;\mathchardef\bbmu=&quot;7116&#10;\mathchardef\bbnu=&quot;7117&#10;\mathchardef\bbxi=&quot;7118&#10;\mathchardef\bbpi=&quot;7119&#10;\mathchardef\bbrho=&quot;711A&#10;\mathchardef\bbsigma=&quot;711B&#10;\mathchardef\bbtau=&quot;711C&#10;\mathchardef\bbupsilon=&quot;711D&#10;\mathchardef\bbphi=&quot;711E&#10;\mathchardef\bbchi=&quot;711F&#10;\mathchardef\bbpsi=&quot;7120&#10;\mathchardef\bbomega=&quot;7121&#10;\mathchardef\bbvarepsilon=&quot;7122&#10;\mathchardef\bbvartheta=&quot;7123&#10;\mathchardef\bbvarpi=&quot;7124&#10;\mathchardef\bbvarrho=&quot;7125&#10;\mathchardef\bbvarsigma=&quot;7126&#10;\mathchardef\bbvarphi=&quot;7127&#10;&#10;&#10;&#10;\def\bigboldGamma{{\bmit\bbGamma}}&#10;\def\bigboldDelta{{\bmit\bbDelta}}&#10;\def\bigboldPhi{{\bmit\bbPhi}}&#10;\def\bigboldAlpha{{\bmit\bbAlpha}}&#10;\def\bigboldXi{{\bmit\bbXi}}&#10;\def\bigboldPi{{\bmit\bbPi}}&#10;\def\bigboldSigma{{\bmit\bbSigma}}&#10;\def\bigboldUpsilon{{\bmit\bbUpsilon}}&#10;\def\bigboldTheta{{\bmit\bbTheta}}&#10;\def\bigboldPsi{{\bmit\bbPsi}}&#10;\def\bigboldOmega{{\bmit\bbOmega}}&#10;\def\boldalpha{{\bmit\bbalpha}}&#10;\def\boldbeta{{\bmit\bbbeta}}&#10;\def\boldgamma{{\bmit\bbgamma}}&#10;\def\bolddelta{{\bmit\bbdelta}}&#10;\def\boldepsilon{{\bmit\bbepsilon}}&#10;\def\boldzeta{{\bmit\bbzeta}}&#10;\def\boldeta{{\bmit\bbeta}}&#10;\def\boldtheta{{\bmit\bbtheta}}&#10;\def\boldiota{{\bmit\bbiota}}&#10;\def\boldkappa{{\bmit\bbkappa}}&#10;\def\boldlambda{{\bmit\bblambda}}&#10;\def\boldmu{{\bmit\bbmu}}&#10;\def\boldnu{{\bmit\bbnu}}&#10;\def\boldxi{{\bmit\bbxi}}&#10;\def\boldpi{{\bmit\bbpi}}&#10;\def\boldrho{{\bmit\bbrho}}&#10;\def\boldsigma{{\bmit\bbsigma}}&#10;\def\boldtau{{\bmit\bbtau}}&#10;\def\boldupsilon{{\bmit\bbupsilon}}&#10;\def\boldphi{{\bmit\bbphi}}&#10;\def\boldchi{{\bmit\bbchi}}&#10;\def\boldpsi{{\bmit\bbpsi}}&#10;\def\boldomega{{\bmit\bbomega}}&#10;\def\boldvarepsilon{{\bmit\bbvarepsilon}}&#10;\def\boldvartheta{{\bmit\bbvartheta}}&#10;\def\boldvarpi{{\bmit\bbvarpi}}&#10;\def\boldvarrho{{\bmit\bbvarrho}}&#10;\def\boldvarsigma{{\bmit\bbvarsigma}}&#10;\def\boldvarphi{{\bmit\bbvarphi}}&#10;% End of definiton&#10; &#10; \definecolor{Mine}{cmyk}{0.01,0.03,0.09,0. } %cyan,magenta,yellow,black&#10;\definecolor{darkgreen}{rgb}{0,0.6,0}        % red, gray, blue&#10;\definecolor{lightbrown}{rgb}{1,0.9,0.8}&#10;\definecolor{Mine1}{cmyk}{0.008,0.08,0.04,0.}&#10;\Large \bf&#10;\begin{center}&#10;\be \bf\Blue&#10;T_{_{\mbox{\boldmath$\footnotesize{\odot}$}}}\sim 1.5 10^7 K; \quad 1 MeV\sim 10^{10} K; \quad 100 MeV \sim 10^{12} K&gt; 10^5 T_{_{\mbox{\boldmath$\odot$}}}\ee&#10;\end{center}&#10;%\pagecolor{BrickRed}&#10;%\pagecolor{Mine1}&#10;\end{document}"/>
  <p:tag name="IGUANATEXSIZE" val="20"/>
  <p:tag name="IGUANATEXCURSOR" val="3271"/>
  <p:tag name="TRANSPARENCY" val="False"/>
  <p:tag name="FILENAME" val=""/>
  <p:tag name="LATEXENGINEID" val="0"/>
  <p:tag name="TEMPFOLDER" val=".\"/>
  <p:tag name="LATEXFORMHEIGHT" val="596.25"/>
  <p:tag name="LATEXFORMWIDTH" val="929.25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revtex4}\pagestyle{empty}&#10;\usepackage{craycol,color,amsmath}&#10;\textwidth 14cm&#10;\def\brho{\boldsymbol\rho}&#10;&#10;\def\bphi{\boldsymbol\phi}&#10;&#10;\begin{document}&#10;\input colors&#10;%\definecolor{Mine}{cmyk}{0.01,0.03,0.09,0. } %cyan,magenta,yellow,black&#10;\definecolor{darkgreen}{rgb}{0,0.6,0}        % red, gray, blue&#10;\definecolor{lightbrown}{rgb}{1,0.9,0.8}&#10;&#10;\definecolor{Mine1}{cmyk}{0.008,0.08,0.04,0.}&#10;\large \bf&#10; &#10;Transition amplitude from a state $|\bphi_a\rangle$ to a state $|\bphi_b\rangle$ after a time $t$&#10;is  &#10;$\Blue \bf \left\langle  \bphi_b \left| {\rm e}^{-i\hat H t}\right|\bphi_a\right\rangle$, where \Black&#10;$|\bphi_a\rangle$ is an eigenstate of the field operator $\hat\bphi(\bf x)$, i.e. \Blue&#10;$\hat \bphi(\bf x) |\bphi_a\rangle =\bphi(\bf x) |\bphi_a\rangle$&#10; &#10;\pagecolor{SpringGreen} \pagecolor{Mine1}&#10;&#10;\end{document}}&#10;"/>
  <p:tag name="EXTERNALNAME" val="TP_tmp"/>
  <p:tag name="BLEND" val="0"/>
  <p:tag name="TRANSPARENT" val="0"/>
  <p:tag name="KEEPFILES" val="0"/>
  <p:tag name="DEBUGPAUSE" val="0"/>
  <p:tag name="RESOLUTION" val="1200"/>
  <p:tag name="WORKAROUNDTRANSPARENCYBUG" val="0"/>
  <p:tag name="ALLOWFONTSUBSTITUTION" val="0"/>
  <p:tag name="BITMAPFORMAT" val="png16m"/>
  <p:tag name="ORIGWIDTH" val="396.9608"/>
  <p:tag name="PICTUREFILESIZE" val="6060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5676.041"/>
  <p:tag name="LATEXADDIN" val=" \documentclass{revtex4}\pagestyle{empty}&#10;\usepackage{craycol,color}&#10;%\usepackage{comicsans}&#10;\usepackage[T1]{fontenc}&#10;\usepackage{pifont}&#10;\usepackage{amsfonts}&#10;\usepackage{amsmath}&#10;\usepackage{amssymb}&#10;\usepackage{amsthm}&#10;\usepackage{epsf}&#10;\def\bk{{\mbox{\boldmath$k$}}}&#10;\def\bq{{\mbox{\boldmath$q$}}}&#10;\def\bp{{\mbox{\boldmath$p$}}}&#10;\def\bgam{{\mbox{\boldmath$\gamma$}}}&#10;\def\ds{\displaystyle}&#10;\def\bxi{\mbox{\boldmath{$\xi$}}}&#10;\def\bphi{\mbox{\boldmath{$\phi$}}}&#10;\def\la{\langle}&#10;\def\ra{\rangle}&#10;\def\be{\begin{eqnarray*}}&#10;\def\ee{\end{eqnarray*}}&#10;\usepackage[dvips]{graphicx}&#10;\newcommand{\boldm}[1] {\mathversion{bold}#1\mathversion{normal}}&#10;\textwidth 12cm&#10;\def\Ps#1{\Pisymbol{webdings}{#1}}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&#10;  \be&#10;G_{ab}(x_1,\tau_1+\beta; x_2,\tau_2)=&#10;\pm G_{ab}(x_1,\tau_1; x_2,\tau_2);\quad G_{ab}(x_1,\tau_1; x_2,\tau_2+\beta)=&#10;\pm G_{ab}(x_1,\tau_1; x_2,\tau_2); &#10;\ee&#10;&#10;\end{document}"/>
  <p:tag name="IGUANATEXSIZE" val="20"/>
  <p:tag name="IGUANATEXCURSOR" val="1133"/>
  <p:tag name="TRANSPARENCY" val="True"/>
  <p:tag name="LATEXENGINEID" val="0"/>
  <p:tag name="TEMPFOLDER" val=".\"/>
  <p:tag name="LATEXFORMHEIGHT" val="586"/>
  <p:tag name="LATEXFORMWIDTH" val="915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2.4747"/>
  <p:tag name="ORIGINALWIDTH" val="3465.317"/>
  <p:tag name="LATEXADDIN" val="\documentclass{revtex4}\pagestyle{empty}&#10; \usepackage{craycol,color,amsmath}&#10;\textwidth 12cm&#10;\def\brho{\boldsymbol\rho}&#10;\def\bxi{\boldsymbol\xi}&#10;\begin{document}&#10;\input colors&#10;\input someBold&#10;\definecolor{Mine}{cmyk}{0.01,0.03,0.09,0. } %cyan,magenta,yellow,black&#10;\definecolor{darkgreen}{rgb}{0,0.6,0}        % red, gray, blue&#10;\definecolor{lightbrown}{rgb}{1,0.9,0.8}&#10;\def\la{\langle}&#10;\def\ra{\rangle}&#10;\def\be{\begin{eqnarray*}}&#10; \def\ee{\end{eqnarray*}}        &#10;&#10;\small \bf &#10; \pagecolor{yellow}&#10; &#10; \be&#10;G_{ab}(x_1,\tau_1; x_2,\tau_2)=-{\rm Tr}\left\{\hat\rho T_\tau[\hat\phi_a(x_1,\tau_1)\hat\phi_b(x_2,\tau_2)]\right\}; \quad T_\tau\rightarrow \tau_1  &gt; \tau_2&#10;\ee&#10;&#10;  &#10;\end{document}&#10;"/>
  <p:tag name="IGUANATEXSIZE" val="32"/>
  <p:tag name="IGUANATEXCURSOR" val="665"/>
  <p:tag name="TRANSPARENCY" val="False"/>
  <p:tag name="LATEXENGINEID" val="0"/>
  <p:tag name="TEMPFOLDER" val=".\"/>
  <p:tag name="LATEXFORMHEIGHT" val="608"/>
  <p:tag name="LATEXFORMWIDTH" val="915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.2373"/>
  <p:tag name="ORIGINALWIDTH" val="2503.187"/>
  <p:tag name="LATEXADDIN" val="\documentclass{revtex4}\pagestyle{empty}&#10; \usepackage{craycol,color,amsmath}&#10;\textwidth 12cm&#10;\def\brho{\boldsymbol\rho}&#10;\def\bxi{\boldsymbol\xi}&#10;\begin{document}&#10;\input colors&#10;\input someBold&#10;\definecolor{Mine}{cmyk}{0.01,0.03,0.09,0. } %cyan,magenta,yellow,black&#10;\definecolor{darkgreen}{rgb}{0,0.6,0}        % red, gray, blue&#10;\definecolor{lightbrown}{rgb}{1,0.9,0.8}&#10;\def\la{\langle}&#10;\def\ra{\rangle}&#10;\def\be{\begin{eqnarray*}}&#10; \def\ee{\end{eqnarray*}}        &#10;&#10;\small \bf &#10; \pagecolor{yellow}&#10; &#10; \centerline{Single-particle \Red temperature Green \Black function}&#10;  &#10;\end{document}&#10;"/>
  <p:tag name="IGUANATEXSIZE" val="32"/>
  <p:tag name="IGUANATEXCURSOR" val="513"/>
  <p:tag name="TRANSPARENCY" val="False"/>
  <p:tag name="LATEXENGINEID" val="0"/>
  <p:tag name="TEMPFOLDER" val=".\"/>
  <p:tag name="LATEXFORMHEIGHT" val="608"/>
  <p:tag name="LATEXFORMWIDTH" val="915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18.185"/>
  <p:tag name="ORIGINALWIDTH" val="4073.491"/>
  <p:tag name="LATEXADDIN" val="\documentclass{revtex4}\pagestyle{empty}&#10;\usepackage{craycol,color,amsmath}&#10;\textwidth 12cm&#10;\def\calP{{\cal P}}&#10;\def\bk{{\mbox{\boldmath$k$}}}&#10;\def\bq{{\mbox{\boldmath$q$}}}&#10;\def\bp{{\mbox{\boldmath$p$}}}&#10;\def\bgam{{\mbox{\boldmath$\gamma$}}}&#10;\def\brho{\boldsymbol\rho}&#10;\def\bxi{\boldsymbol\xi}&#10;\begin{document}&#10;\input colors&#10;%\definecolor{Mine}{cmyk}{0.01,0.03,0.09,0. } %cyan,magenta,yellow,black&#10;\definecolor{darkgreen}{rgb}{0,0.6,0}        % red, gray, blue&#10;\definecolor{lightbrown}{rgb}{1,0.9,0.8}&#10;&#10;\definecolor{Mine1}{cmyk}{0.008,0.08,0.04,0.}&#10;\large \bf&#10;\begin{center}&#10; &#10; The inverse quark propagator is now parametrized as&#10;\begin{eqnarray*}&#10; S^{-1}({\bf p},\omega_n)=i\bgam\bp A(\bp^2,\omega_n^2)+i\gamma_4 \Red C(\bp^2,\omega_n^2)\Black+&#10;B(\bp^2,\omega_n^2).&#10;\label{inversProp}&#10;\end{eqnarray*}&#10;\Red Gluon propagator \Black&#10;\begin{eqnarray*}&#10;[g^2 D_{\mu\nu} (\bq,\omega_{n})] =&#10;\calP^T_{\mu\nu} \frac{Z_T(\bq,\omega_n)}{q^2}+&#10;\calP^L_{\mu\nu}\frac{Z_L(\bq,\omega_{n})}{q^2}.&#10;\end{eqnarray*}&#10;The  projection operators $\calP_{\mu\nu}^{L,T}$ can be written as&#10;\begin{eqnarray}&amp;&amp;&#10;\calP ^T_{\mu\nu}=\left\{  \begin{array}{cccc}&#10;                                         0,&amp;\mu, \nu=4;  \\&#10;                                         \delta_{\alpha\beta}-\dfrac{q_\alpha q_\beta}{\bq^2};&amp;\mu,\nu=\alpha,\beta=1,2,3&#10;                                         \end{array}\right.&#10;                                         \nonumber\\[1mm] &amp;&amp;&#10;\calP ^L_{\mu\nu} =\delta_{\mu\nu}-\dfrac{q_\mu q_\nu}{q^2}-\calP ^T_{\mu\nu}.&#10;\end{eqnarray}&#10;\end{center}&#10;\pagecolor{SpringGreen} \pagecolor{Mine1}&#10;&#10;\end{document}}&#10;"/>
  <p:tag name="IGUANATEXSIZE" val="32"/>
  <p:tag name="IGUANATEXCURSOR" val="879"/>
  <p:tag name="TRANSPARENCY" val="False"/>
  <p:tag name="LATEXENGINEID" val="0"/>
  <p:tag name="TEMPFOLDER" val=".\"/>
  <p:tag name="LATEXFORMHEIGHT" val="608"/>
  <p:tag name="LATEXFORMWIDTH" val="915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revtex4}\pagestyle{empty}&#10;\usepackage{craycol,color,amsmath}&#10;\textwidth 14cm&#10;\def\brho{\boldsymbol\rho}&#10;\def\bphi{\boldsymbol\phi}&#10;\def\bxi{\boldsymbol\xi}&#10;\begin{document}&#10;\input colors&#10;%\definecolor{Mine}{cmyk}{0.01,0.03,0.09,0. } %cyan,magenta,yellow,black&#10;\definecolor{darkgreen}{rgb}{0,0.6,0}        % red, gray, blue&#10;\definecolor{lightbrown}{rgb}{1,0.9,0.8}&#10;&#10;\definecolor{Mine1}{cmyk}{0.008,0.08,0.04,0.}&#10;\large \bf&#10;Furie transform ($\Red  O(4) $symmetry lost!!\Black)&#10;\begin{eqnarray*}&#10;\int \frac{d^4x}{(2\pi )^4} &#10;\exp(ipx) \bphi(p) \longrightarrow   &#10; T \sum_{n=-\infty}^\infty&#10;\int \frac{d^3x}{(2\pi )^3} &#10;\exp(i\ {\bf px}+\omega_n\tau) \bphi({\bf p},\omega_n)&#10;\end{eqnarray*}&#10;\vskip 2mm&#10;&#10;$\omega_n=\pi (2n+1) T$ (fermions); $\omega_n=2n\pi  T$ (bosons)&#10;\pagecolor{SpringGreen}  &#10;&#10;\end{document}}&#10;"/>
  <p:tag name="EXTERNALNAME" val="TP_tmp"/>
  <p:tag name="BLEND" val="0"/>
  <p:tag name="TRANSPARENT" val="0"/>
  <p:tag name="KEEPFILES" val="0"/>
  <p:tag name="DEBUGPAUSE" val="0"/>
  <p:tag name="RESOLUTION" val="1200"/>
  <p:tag name="WORKAROUNDTRANSPARENCYBUG" val="0"/>
  <p:tag name="ALLOWFONTSUBSTITUTION" val="0"/>
  <p:tag name="BITMAPFORMAT" val="png16m"/>
  <p:tag name="ORIGWIDTH" val="355.9807"/>
  <p:tag name="PICTUREFILESIZE" val="76983"/>
  <p:tag name="TEXPOINTSCALING" val="1.499730353457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7.7203"/>
  <p:tag name="ORIGINALWIDTH" val="1345.332"/>
  <p:tag name="LATEXADDIN" val="\documentclass{revtex4}\pagestyle{empty}&#10; \usepackage{craycol,color,amsmath}&#10;\textwidth 12cm&#10;\def\brho{\boldsymbol\rho}&#10;\def\bxi{\boldsymbol\xi}&#10;\begin{document}&#10;\input colors&#10;\input someBold&#10;\definecolor{Mine}{cmyk}{0.01,0.03,0.09,0. } %cyan,magenta,yellow,black&#10;\definecolor{darkgreen}{rgb}{0,0.6,0}        % red, gray, blue&#10;\definecolor{lightbrown}{rgb}{1,0.9,0.8}&#10;\def\la{\langle}&#10;\def\ra{\rangle}&#10;\def\be{\begin{eqnarray*}}&#10; \def\ee{\end{eqnarray*}}        &#10;&#10;\small \bf &#10; &#10; &#10; M.-Ilgenfritz et al.,\\ PRD {\bf 85} (2012) 034501.&#10;  &#10;\end{document}&#10;"/>
  <p:tag name="IGUANATEXSIZE" val="32"/>
  <p:tag name="IGUANATEXCURSOR" val="504"/>
  <p:tag name="TRANSPARENCY" val="False"/>
  <p:tag name="LATEXENGINEID" val="0"/>
  <p:tag name="TEMPFOLDER" val=".\"/>
  <p:tag name="LATEXFORMHEIGHT" val="608"/>
  <p:tag name="LATEXFORMWIDTH" val="915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3.2096"/>
  <p:tag name="ORIGINALWIDTH" val="5648.294"/>
  <p:tag name="LATEXADDIN" val="\documentclass{revtex4}\pagestyle{empty}&#10;\usepackage{craycol,color,amsmath}&#10;\textwidth 16cm&#10;\def\calP{{\cal P}}&#10;\def\bk{{\mbox{\boldmath$k$}}}&#10;\def\bq{{\mbox{\boldmath$q$}}}&#10;\def\bp{{\mbox{\boldmath$p$}}}&#10;\def\bgam{{\mbox{\boldmath$\gamma$}}}&#10;\def\brho{\boldsymbol\rho}&#10;\def\bxi{\boldsymbol\xi}&#10;\begin{document}&#10;\input colors&#10;%\definecolor{Mine}{cmyk}{0.01,0.03,0.09,0. } %cyan,magenta,yellow,black&#10;\definecolor{darkgreen}{rgb}{0,0.6,0}        % red, gray, blue&#10;\definecolor{lightbrown}{rgb}{1,0.9,0.8}&#10;&#10;\definecolor{Mine1}{cmyk}{0.008,0.08,0.04,0.}&#10;\large \bf&#10;$\Red T_c \Black\approx 150$ &#10;Mev (Lattice chiral symmetry restoration); $\Red T_c \Black \approx 170-200$ MeV (NJL+Polyakov loop predictios)&#10; &#10;%\pagecolor{SpringGreen} \pagecolor{Mine1}&#10;&#10;\end{document}}&#10;"/>
  <p:tag name="IGUANATEXSIZE" val="18"/>
  <p:tag name="IGUANATEXCURSOR" val="89"/>
  <p:tag name="TRANSPARENCY" val="False"/>
  <p:tag name="LATEXENGINEID" val="0"/>
  <p:tag name="TEMPFOLDER" val=".\"/>
  <p:tag name="LATEXFORMHEIGHT" val="608"/>
  <p:tag name="LATEXFORMWIDTH" val="915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4.364"/>
  <p:tag name="ORIGINALWIDTH" val="6370.454"/>
  <p:tag name="LATEXADDIN" val="\documentclass{revtex4}\pagestyle{empty}&#10;\usepackage{craycol,color,amsmath}&#10;\textwidth 18cm&#10;\def\calP{{\cal P}}&#10;\def\bk{{\mbox{\boldmath$k$}}}&#10;\def\bq{{\mbox{\boldmath$q$}}}&#10;\def\bp{{\mbox{\boldmath$p$}}}&#10;\def\bgam{{\mbox{\boldmath$\gamma$}}}&#10;\def\brho{\boldsymbol\rho}&#10;\def\bxi{\boldsymbol\xi}&#10;\begin{document}&#10;\input colors&#10;%\definecolor{Mine}{cmyk}{0.01,0.03,0.09,0. } %cyan,magenta,yellow,black&#10;\definecolor{darkgreen}{rgb}{0,0.6,0}        % red, gray, blue&#10;\definecolor{lightbrown}{rgb}{1,0.9,0.8}&#10;&#10;\definecolor{Mine1}{cmyk}{0.008,0.08,0.04,0.}&#10;\Large \bf&#10; \Blue&#10;At finite $\Red T$ \Blue the DSE and BSE include new functions (\Red $C(k_4,{\bf k})$ \Blue \ for quark   and \Red&#10;$Z_T(k_4,{\bf k})$ $Z_L(k_4,{\bf k})$ \Blue for gluon propagators)   with a replacement of integrations&#10;over the fourth components  by summation over the Matsubara frquencies,&#10;$\int \displaystyle\frac{d k_4}{2\pi}F(k_4,{\bf k}) \rightarrow \Red T \Blue \sum\limits_n F(\omega_n,{\bf k})$&#10;%\pagecolor{SpringGreen} \pagecolor{Mine1}&#10;&#10;\end{document}}&#10;"/>
  <p:tag name="IGUANATEXSIZE" val="32"/>
  <p:tag name="IGUANATEXCURSOR" val="786"/>
  <p:tag name="TRANSPARENCY" val="False"/>
  <p:tag name="LATEXENGINEID" val="0"/>
  <p:tag name="TEMPFOLDER" val=".\"/>
  <p:tag name="LATEXFORMHEIGHT" val="608"/>
  <p:tag name="LATEXFORMWIDTH" val="915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7.4653"/>
  <p:tag name="ORIGINALWIDTH" val="5109.861"/>
  <p:tag name="LATEXADDIN" val="\documentclass{revtex4}\pagestyle{empty}&#10; \usepackage{craycol,color,amsmath}&#10;\textwidth 12cm&#10;\newcommand{\be}{\begin{eqnarray*}}&#10;\newcommand{\ee}{\end{eqnarray*}}&#10;\def\brho{\boldsymbol\rho}&#10;\def\bxi{\boldsymbol\xi}&#10;\begin{document}&#10;\input colors&#10;\input someBold&#10;\definecolor{Mine}{cmyk}{0.01,0.03,0.09,0. } %cyan,magenta,yellow,black&#10;\definecolor{darkgreen}{rgb}{0,0.6,0}        % red, gray, blue&#10;\definecolor{lightbrown}{rgb}{1,0.9,0.8}&#10;&#10;\small \bf \Blue &#10; \pagecolor{lightbrown}&#10;\be&#10;A_{\mu\nu}(p_1,p_2) =   D_{\mu\mu_1}(p_1)  \left( -N_c\int \frac{d^4 k}{(2\pi)^4 }&#10; \Red \Gamma_1^{\mu_1 \alpha\lambda}(p_1,k_1,\kappa)\Blue A_{\alpha\beta}(k_1,k_2)&#10;\Red\Gamma_2^{\nu_1 \beta \lambda_1}(p_2,k_2,\kappa) D_{\lambda\lambda_1}(\kappa)\Blue \right)&#10;D_{\nu\nu_1}(p_2),  \nonumber \\&amp;&amp; \label{amplBS}&#10;\ee&#10;\end{document}&#10;"/>
  <p:tag name="IGUANATEXSIZE" val="24"/>
  <p:tag name="IGUANATEXCURSOR" val="737"/>
  <p:tag name="TRANSPARENCY" val="False"/>
  <p:tag name="LATEXENGINEID" val="0"/>
  <p:tag name="TEMPFOLDER" val=".\"/>
  <p:tag name="LATEXFORMHEIGHT" val="608"/>
  <p:tag name="LATEXFORMWIDTH" val="91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1.6461"/>
  <p:tag name="ORIGINALWIDTH" val="4258.717"/>
  <p:tag name="LATEXADDIN" val=" \documentclass{revtex4}\pagestyle{empty}&#10;\usepackage{craycol,color}&#10;%\usepackage{comicsans}&#10;\usepackage[T1]{fontenc}&#10;\usepackage{pifont}&#10;\textwidth 12cm&#10;\def\Ps#1{\Pisymbol{webdings}{#1}}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&#10; Due to the  non-Abelian and confinement properties of&#10; QCD, gluons  obeying  \Red self-interactions \Black&#10; can form colorless  pure gluonic bound states $\equiv$ \Red glueballs. \Black&#10;Occurrence of glueballs is one of the early predictions of the  strong&#10;interactions described by  QCD&#10;\end{document}"/>
  <p:tag name="IGUANATEXSIZE" val="20"/>
  <p:tag name="IGUANATEXCURSOR" val="730"/>
  <p:tag name="TRANSPARENCY" val="True"/>
  <p:tag name="FILENAME" val=""/>
  <p:tag name="LATEXENGINEID" val="0"/>
  <p:tag name="TEMPFOLDER" val=".\"/>
  <p:tag name="LATEXFORMHEIGHT" val="405"/>
  <p:tag name="LATEXFORMWIDTH" val="915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2.9734"/>
  <p:tag name="ORIGINALWIDTH" val="5363.33"/>
  <p:tag name="LATEXADDIN" val="\documentclass{revtex4}\pagestyle{empty}&#10; \usepackage{craycol,color,amsmath}&#10;\textwidth 12cm&#10;\def\brho{\boldsymbol\rho}&#10;\def\bxi{\boldsymbol\xi}&#10;\begin{document}&#10;\input colors&#10;\input someBold&#10;\definecolor{Mine}{cmyk}{0.01,0.03,0.09,0. } %cyan,magenta,yellow,black&#10;\definecolor{darkgreen}{rgb}{0,0.6,0}        % red, gray, blue&#10;\definecolor{lightbrown}{rgb}{1,0.9,0.8}&#10;&#10;\small \bf \Blue \Large&#10; \pagecolor{yellow}&#10;\begin{equation*}&#10;A^{\mu\nu}(p_1,p_2)=F(p_1^2,p_2^2,(p_1\cdot p_2))\epsilon^{\mu\nu\alpha\beta}p_{1 \alpha} p_{2 \beta}&#10;\equiv \Red F(p^2,P^2,(p\cdot P))\Blue\epsilon^{\mu\nu\alpha\beta}p_{ \alpha} P_{\beta},&#10;\label{even}&#10;\end{equation*}&#10;\end{document}&#10;"/>
  <p:tag name="IGUANATEXSIZE" val="24"/>
  <p:tag name="IGUANATEXCURSOR" val="392"/>
  <p:tag name="TRANSPARENCY" val="False"/>
  <p:tag name="LATEXENGINEID" val="0"/>
  <p:tag name="TEMPFOLDER" val=".\"/>
  <p:tag name="LATEXFORMHEIGHT" val="608"/>
  <p:tag name="LATEXFORMWIDTH" val="915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06.1867"/>
  <p:tag name="ORIGINALWIDTH" val="4241.47"/>
  <p:tag name="LATEXADDIN" val=" \documentclass{revtex4}\pagestyle{empty}&#10;\usepackage{craycol,color}&#10;%\usepackage{comicsans}&#10;\usepackage[T1]{fontenc}&#10;\usepackage{pifont}&#10;\usepackage{amsfonts}&#10;\usepackage{amsmath}&#10;\usepackage{amssymb}&#10;\usepackage{amsthm}&#10;\usepackage{epsf}&#10;\def\bk{{\mbox{\boldmath$k$}}}&#10;\def\bq{{\mbox{\boldmath$q$}}}&#10;\def\bp{{\mbox{\boldmath$p$}}}&#10;\def\bgam{{\mbox{\boldmath$\gamma$}}}&#10;\def\ds{\displaystyle}&#10;\def\bxi{\mbox{\boldmath{$\xi$}}}&#10;\def\bphi{\mbox{\boldmath{$\phi$}}}&#10;\def\la{\langle}&#10;\def\ra{\rangle}&#10;\def\be{\begin{eqnarray*}}&#10;\def\ee{\end{eqnarray*}}&#10;\usepackage[dvips]{graphicx}&#10;\newcommand{\boldm}[1] {\mathversion{bold}#1\mathversion{normal}}&#10;\textwidth 12cm&#10;\def\Ps#1{\Pisymbol{webdings}{#1}}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&#10; The  (accepted)  hypothesises about $\alpha_s(k^2)$&#10;at the origin can serve  as a guideline for the choice of&#10; the  limits of dressing functions $Z(k^2\to 0)$ and $G(k^2\to 0)$&#10;\end{document}"/>
  <p:tag name="IGUANATEXSIZE" val="20"/>
  <p:tag name="IGUANATEXCURSOR" val="548"/>
  <p:tag name="TRANSPARENCY" val="True"/>
  <p:tag name="LATEXENGINEID" val="0"/>
  <p:tag name="TEMPFOLDER" val=".\"/>
  <p:tag name="LATEXFORMHEIGHT" val="585.75"/>
  <p:tag name="LATEXFORMWIDTH" val="915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5.4593"/>
  <p:tag name="ORIGINALWIDTH" val="1563.555"/>
  <p:tag name="LATEXADDIN" val=" \documentclass{revtex4}\pagestyle{empty}&#10;\usepackage{craycol,color}&#10;%\usepackage{comicsans}&#10;\usepackage[T1]{fontenc}&#10;\usepackage{pifont}&#10;\textwidth 12cm&#10;\def\Ps#1{\Pisymbol{webdings}{#1}}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&#10; \begin{eqnarray*}&#10;\alpha_s(k^2) = \frac{g^2}{4\pi} G^2(k^2)Z(k^2) &#10;\end{eqnarray*}&#10;\end{document}"/>
  <p:tag name="IGUANATEXSIZE" val="20"/>
  <p:tag name="IGUANATEXCURSOR" val="601"/>
  <p:tag name="TRANSPARENCY" val="True"/>
  <p:tag name="FILENAME" val=""/>
  <p:tag name="LATEXENGINEID" val="0"/>
  <p:tag name="TEMPFOLDER" val=".\"/>
  <p:tag name="LATEXFORMHEIGHT" val="405"/>
  <p:tag name="LATEXFORMWIDTH" val="915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2422.947"/>
  <p:tag name="LATEXADDIN" val=" \documentclass{revtex4}\pagestyle{empty}&#10;\usepackage{craycol,color}&#10;%\usepackage{comicsans}&#10;\usepackage[T1]{fontenc}&#10;\usepackage{pifont}&#10;\textwidth 12cm&#10;\def\Ps#1{\Pisymbol{webdings}{#1}}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 \Brown&#10; Behaviour  of dressings at $k\to 0$ ?&#10;\end{document}"/>
  <p:tag name="IGUANATEXSIZE" val="20"/>
  <p:tag name="IGUANATEXCURSOR" val="548"/>
  <p:tag name="TRANSPARENCY" val="True"/>
  <p:tag name="FILENAME" val=""/>
  <p:tag name="LATEXENGINEID" val="0"/>
  <p:tag name="TEMPFOLDER" val=".\"/>
  <p:tag name="LATEXFORMHEIGHT" val="561.75"/>
  <p:tag name="LATEXFORMWIDTH" val="915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23.1721"/>
  <p:tag name="ORIGINALWIDTH" val="4240.72"/>
  <p:tag name="LATEXADDIN" val=" \documentclass{revtex4}\pagestyle{empty}&#10;\usepackage{craycol,color}&#10;%\usepackage{comicsans}&#10;\usepackage[T1]{fontenc}&#10;\usepackage{pifont}&#10;\textwidth 12cm&#10;\def\Ps#1{\Pisymbol{webdings}{#1}}&#10;\begin{document}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 \noindent \Red 1. Finite \Black  running coupling: &#10;$\alpha_s(0)&gt;0$; \quad&#10;since $Z(0)=0$ the ghost dressing is singular!&#10; \begin{eqnarray*}&#10;Z(k^2\le \epsilon^2) \propto (k^2)^{2\kappa},&#10;\quad G(k^2\le \epsilon^2) \propto (k^2)^{-\kappa} \qquad {\rm for\  } k&lt;\epsilon, &#10;\end{eqnarray*}&#10;\end{document}"/>
  <p:tag name="IGUANATEXSIZE" val="20"/>
  <p:tag name="IGUANATEXCURSOR" val="545"/>
  <p:tag name="TRANSPARENCY" val="True"/>
  <p:tag name="FILENAME" val=""/>
  <p:tag name="LATEXENGINEID" val="0"/>
  <p:tag name="TEMPFOLDER" val=".\"/>
  <p:tag name="LATEXFORMHEIGHT" val="549.75"/>
  <p:tag name="LATEXFORMWIDTH" val="915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7.1579"/>
  <p:tag name="ORIGINALWIDTH" val="4234.721"/>
  <p:tag name="LATEXADDIN" val=" \documentclass{revtex4}\pagestyle{empty}&#10;\usepackage{craycol,color}&#10;%\usepackage{comicsans}&#10;\usepackage[T1]{fontenc}&#10;\usepackage{pifont}&#10;\textwidth 12cm&#10;\def\Ps#1{\Pisymbol{webdings}{#1}}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&#10; \noindent&#10;Dressed gluon propagator: $ D^{\mu\nu}(p^2)  =  \left( \delta^{\mu\nu}-\displaystyle\frac{p^\mu p^\nu}{p^2}\right)&#10; \displaystyle\frac{\Red Z(p^2)\Black }{p^2}$;   \quad   Ghost propagator: $H(p^2)= -\displaystyle\frac{\Red G(p^2) \Black }{p^2}$&#10; &#10;\end{document}"/>
  <p:tag name="IGUANATEXSIZE" val="20"/>
  <p:tag name="IGUANATEXCURSOR" val="753"/>
  <p:tag name="TRANSPARENCY" val="True"/>
  <p:tag name="LATEXENGINEID" val="0"/>
  <p:tag name="TEMPFOLDER" val=".\"/>
  <p:tag name="LATEXFORMHEIGHT" val="554.25"/>
  <p:tag name="LATEXFORMWIDTH" val="1109.25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71.6536"/>
  <p:tag name="ORIGINALWIDTH" val="5659.542"/>
  <p:tag name="LATEXADDIN" val=" \documentclass{revtex4}\pagestyle{empty}&#10;\usepackage{craycol,color}&#10;%\usepackage{comicsans}&#10;\usepackage[T1]{fontenc}&#10;\usepackage{pifont}&#10;\textwidth 16cm&#10;\def\Ps#1{\Pisymbol{webdings}{#1}}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\noindent&#10; (i) the gluon propagator is singular at&#10;the origin for $\kappa &lt; 0.5$,\\[1.5mm]   (ii) the gluon propagator vanishes   $\kappa &gt; 0.5$ (scaling solution), \\[1.5mm]&#10;or (iii) for $\kappa = 0.5$ the gluon propagator is finite (decoupling solution), acquiring an effective&#10;mass via a dynamical mechanism&#10;\end{document}"/>
  <p:tag name="IGUANATEXSIZE" val="20"/>
  <p:tag name="IGUANATEXCURSOR" val="712"/>
  <p:tag name="TRANSPARENCY" val="True"/>
  <p:tag name="FILENAME" val=""/>
  <p:tag name="LATEXENGINEID" val="0"/>
  <p:tag name="TEMPFOLDER" val=".\"/>
  <p:tag name="LATEXFORMHEIGHT" val="543.75"/>
  <p:tag name="LATEXFORMWIDTH" val="915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98.6877"/>
  <p:tag name="ORIGINALWIDTH" val="4241.47"/>
  <p:tag name="LATEXADDIN" val=" \documentclass{revtex4}\pagestyle{empty}&#10;\usepackage{craycol,color}&#10;%\usepackage{comicsans}&#10;\usepackage[T1]{fontenc}&#10;\usepackage{pifont}&#10;\textwidth 12cm&#10;\def\Ps#1{\Pisymbol{webdings}{#1}}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&#10;What's a ($2g$, $3g$ ...) glueball? A $2g$-bound state is very similar to $q \bar q$ QCD bound states  (mesons scalar, pseudoscalar, tensor etc)&#10;  &#10;\end{document}"/>
  <p:tag name="IGUANATEXSIZE" val="20"/>
  <p:tag name="IGUANATEXCURSOR" val="646"/>
  <p:tag name="TRANSPARENCY" val="True"/>
  <p:tag name="LATEXENGINEID" val="0"/>
  <p:tag name="TEMPFOLDER" val=".\"/>
  <p:tag name="LATEXFORMHEIGHT" val="405"/>
  <p:tag name="LATEXFORMWIDTH" val="915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9.1451"/>
  <p:tag name="ORIGINALWIDTH" val="1737.533"/>
  <p:tag name="LATEXADDIN" val=" \documentclass{revtex4}\pagestyle{empty}&#10;\usepackage{craycol,color}&#10;%\usepackage{comicsans}&#10;\usepackage[T1]{fontenc}&#10;\usepackage{pifont}&#10;\textwidth 12cm&#10;\def\Ps#1{\Pisymbol{webdings}{#1}}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&#10; &#10;&#10;&#10;\begin{table}[h]&#10;\begin{tabular}{lcccccc} \hline\hline&#10;       J            &amp; &amp;&amp;  Even states     &amp;&amp;&amp;   Odd states    \\ \hline&#10;       0            &amp; &amp;&amp; 1                &amp;&amp;&amp;      1\\          &#10;       1            &amp;&amp;&amp;  0                &amp;&amp;&amp;      0  \\ &#10;       2k           &amp;&amp;&amp;  2                &amp;&amp;&amp;      1 \\ &#10;    2k+1            &amp;&amp;&amp;  1                &amp;&amp;&amp;  0 \\ \hline&#10;\end{tabular}&#10;\end{table}&#10;\end{document}"/>
  <p:tag name="IGUANATEXSIZE" val="20"/>
  <p:tag name="IGUANATEXCURSOR" val="586"/>
  <p:tag name="TRANSPARENCY" val="True"/>
  <p:tag name="FILENAME" val=""/>
  <p:tag name="LATEXENGINEID" val="0"/>
  <p:tag name="TEMPFOLDER" val=".\"/>
  <p:tag name="LATEXFORMHEIGHT" val="587.25"/>
  <p:tag name="LATEXFORMWIDTH" val="915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3.2171"/>
  <p:tag name="ORIGINALWIDTH" val="4233.221"/>
  <p:tag name="LATEXADDIN" val=" \documentclass{revtex4}\pagestyle{empty}&#10;\usepackage{craycol,color}&#10;%\usepackage{comicsans}&#10;\usepackage[T1]{fontenc}&#10;\usepackage{pifont}&#10;\textwidth 12cm&#10;\def\Ps#1{\Pisymbol{webdings}{#1}}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 \bf \Blue&#10;  Landau &quot;Quantum Electrpdynamics&quot;- clcassification of two photon (gluon) bound states:&#10;\end{document}"/>
  <p:tag name="IGUANATEXSIZE" val="20"/>
  <p:tag name="IGUANATEXCURSOR" val="531"/>
  <p:tag name="TRANSPARENCY" val="True"/>
  <p:tag name="FILENAME" val=""/>
  <p:tag name="LATEXENGINEID" val="0"/>
  <p:tag name="TEMPFOLDER" val=".\"/>
  <p:tag name="LATEXFORMHEIGHT" val="503.25"/>
  <p:tag name="LATEXFORMWIDTH" val="91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5.4518"/>
  <p:tag name="ORIGINALWIDTH" val="4242.22"/>
  <p:tag name="LATEXADDIN" val=" \documentclass{revtex4}\pagestyle{empty}&#10;\usepackage{craycol,color}&#10;%\usepackage{comicsans}&#10;\usepackage[T1]{fontenc}&#10;\usepackage{pifont}&#10;\textwidth 12cm&#10;\def\Ps#1{\Pisymbol{webdings}{#1}}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&#10; \Red Up to now, none of the gluonic states have been established unambiguously !!!&#10;\end{document}"/>
  <p:tag name="IGUANATEXSIZE" val="20"/>
  <p:tag name="IGUANATEXCURSOR" val="560"/>
  <p:tag name="TRANSPARENCY" val="True"/>
  <p:tag name="LATEXENGINEID" val="0"/>
  <p:tag name="TEMPFOLDER" val=".\"/>
  <p:tag name="LATEXFORMHEIGHT" val="594.75"/>
  <p:tag name="LATEXFORMWIDTH" val="915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6.168"/>
  <p:tag name="ORIGINALWIDTH" val="4242.969"/>
  <p:tag name="LATEXADDIN" val=" \documentclass{revtex4}\pagestyle{empty}&#10;\usepackage{craycol,color}&#10;%\usepackage{comicsans}&#10;\usepackage[T1]{fontenc}&#10;\usepackage{pifont}&#10;\textwidth 12cm&#10;\def\Ps#1{\Pisymbol{webdings}{#1}}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&#10; Theoretical approaches:  models mimicking some nonperturbative&#10;QCD aspects  i) the flux tube model ii) holographic approaches iii) QCD Sum Rules&#10;iv) \Red Bethe-Salpeter equations \Black etc.&#10;\end{document}"/>
  <p:tag name="IGUANATEXSIZE" val="20"/>
  <p:tag name="IGUANATEXCURSOR" val="733"/>
  <p:tag name="TRANSPARENCY" val="True"/>
  <p:tag name="FILENAME" val=""/>
  <p:tag name="LATEXENGINEID" val="0"/>
  <p:tag name="TEMPFOLDER" val=".\"/>
  <p:tag name="LATEXFORMHEIGHT" val="540.75"/>
  <p:tag name="LATEXFORMWIDTH" val="915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[preprint]{revtex4}&#10;\usepackage{epsfig}&#10;\usepackage{clpsref}&#10;\pagestyle{empty}&#10;\usepackage{craycol,color,amsmath}&#10;\textwidth 13cm&#10;\def\brho{\boldsymbol\rho}&#10;\def\bxi{\boldsymbol\xi}&#10;\begin{document}&#10;\input colors&#10;%\definecolor{Mine}{cmyk}{0.01,0.03,0.09,0. } %cyan,magenta,yellow,black&#10;\definecolor{darkgreen}{rgb}{0,0.6,0}        % red, gray, blue&#10;\definecolor{lightbrown}{rgb}{1,0.9,0.8}&#10;&#10;\definecolor{Mine1}{cmyk}{0.008,0.08,0.04,0.}&#10;\large \bf&#10;\begin{center}&#10;\begin{table*}[ht]&#10;\begin{tabular}{l|ccr}&#10;        &amp; \multicolumn{1}{r}{experiment}&#10;        &amp; \multicolumn{1}{r}{calculated}        &amp;\\&#10;        &amp; \multicolumn{1}{r}{(estimates)}&#10;        &amp; \multicolumn{1}{r}{($^\dagger$ fitted)} &amp;\\ \hline&#10;%&#10;$m^{u=d}_{\mu=1 {\rm GeV}}$ &amp;&#10;        \multicolumn{1}{r}{ 5 - 10 MeV}  &amp;&#10;        \multicolumn{1}{r}{ 5.5 MeV}     &amp;\\&#10;$m^{s}_{\mu=1 {\rm GeV}}$ &amp;&#10;        \multicolumn{1}{r}{ 100 - 300 MeV} &amp;&#10;        \multicolumn{1}{r}{ 125 MeV   }    &amp;\\ \hline&#10;- $\langle \bar q q \rangle^0_{\mu}$&#10;                &amp; (0.236 GeV)$^3$ &amp; (0.241)$^3$ &amp;\\&#10;$m_\pi$         &amp;  0.1385 GeV &amp;   0.138 &amp;\\&#10;$f_\pi$         &amp;  0.131 GeV &amp;   0.131 &amp;\\&#10;$m_K$           &amp;  0.496 GeV  &amp;   0.497 &amp;\\&#10;$f_K$           &amp;  0.160 GeV  &amp;   0.155        &amp;\\ \hline&#10;$m_\rho$        &amp;  0.770 GeV  &amp;   0.742        &amp;\\&#10;$f_\rho$        &amp;  0.216 GeV  &amp;   0.207        &amp;\\&#10;$m_{K^\star}$   &amp;  0.892 GeV  &amp;   0.936        &amp;\\&#10;$f_{K^\star}$   &amp;  0.225 GeV  &amp;   0.241        &amp;\\&#10;$m_\phi$        &amp;  1.020 GeV  &amp;   1.072        &amp;\\&#10;$f_\phi$        &amp;  0.236 GeV  &amp;   0.259        &amp;\\&#10;\end{tabular}&#10;\begin{center}&#10;\vskip 2mm&#10;Overview of the results of the model for the meson masses and decay&#10;constant, adapted from  P.~Maris and P.~C.~Tandy,&#10;PRC {\bf 60}, 055214 (1999). &#10;\end{center}&#10;\end{table*}&#10;&#10;\end{center}&#10;\pagecolor{SpringGreen} \pagecolor{Mine1}&#10;&#10;\end{document}}&#10;"/>
  <p:tag name="EXTERNALNAME" val="TP_tmp"/>
  <p:tag name="BLEND" val="0"/>
  <p:tag name="TRANSPARENT" val="0"/>
  <p:tag name="KEEPFILES" val="0"/>
  <p:tag name="DEBUGPAUSE" val="0"/>
  <p:tag name="RESOLUTION" val="1200"/>
  <p:tag name="WORKAROUNDTRANSPARENCYBUG" val="0"/>
  <p:tag name="ALLOWFONTSUBSTITUTION" val="0"/>
  <p:tag name="BITMAPFORMAT" val="png16m"/>
  <p:tag name="ORIGWIDTH" val="358.9807"/>
  <p:tag name="PICTUREFILESIZE" val="25150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revtex4}\pagestyle{empty}&#10;\usepackage{craycol,color,amsmath}&#10;\textwidth 12cm&#10;\def\brho{\boldsymbol\rho}&#10;\def\bxi{\boldsymbol\xi}&#10;\begin{document}&#10;\input colors&#10;%\definecolor{Mine}{cmyk}{0.01,0.03,0.09,0. } %cyan,magenta,yellow,black&#10;\definecolor{darkgreen}{rgb}{0,0.6,0}        % red, gray, blue&#10;\definecolor{lightbrown}{rgb}{1,0.9,0.8}&#10;&#10;\definecolor{Mine1}{cmyk}{0.008,0.08,0.04,0.}&#10;\large \bf&#10; \begin{eqnarray*}\large\bf&#10;\langle \bar q q\rangle=-N_c\int\frac{d^4p}{(2\pi)^4} Tr\left[ S(p) \right]=&#10;-N_c\int\frac{d^4p}{(2\pi)^4} \boldsymbol\sigma_s(p)&#10;\end{eqnarray*}&#10;\pagecolor{SpringGreen} \pagecolor{Mine1}&#10;&#10;\end{document}}&#10;"/>
  <p:tag name="EXTERNALNAME" val="TP_tmp"/>
  <p:tag name="BLEND" val="0"/>
  <p:tag name="TRANSPARENT" val="0"/>
  <p:tag name="KEEPFILES" val="0"/>
  <p:tag name="DEBUGPAUSE" val="0"/>
  <p:tag name="RESOLUTION" val="1200"/>
  <p:tag name="WORKAROUNDTRANSPARENCYBUG" val="0"/>
  <p:tag name="ALLOWFONTSUBSTITUTION" val="0"/>
  <p:tag name="BITMAPFORMAT" val="png16m"/>
  <p:tag name="ORIGWIDTH" val="271.9806"/>
  <p:tag name="PICTUREFILESIZE" val="2238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 \documentclass{revtex4}\pagestyle{empty}&#10;%\usepackage{amsfonts}&#10;%\usepackage{amsmath}&#10;%\usepackage{bbold}&#10;%\usepackage{bbm}&#10;%\usepackage{dsfont}&#10;%\usepackage{ulem}&#10;%\usepackage{xcolor}&#10;\usepackage{bold_greek}&#10;\usepackage{craycol,color}&#10; \renewcommand{\baselinestretch}{1.9}&#10;\begin{document}&#10;\textwidth 10cm&#10;\input colors&#10;\input someBold&#10; &#10; &#10;%\definecolor{Mine}{cmyk}{0.01,0.03,0.09,0. } %cyan,magenta,yellow,black&#10;\definecolor{darkgreen}{rgb}{0,0.6,0}        % red, gray, blue&#10;\definecolor{lightbrown}{rgb}{1,0.9,0.8}&#10;\definecolor{Mine1}{cmyk}{0.008,0.08,0.04,0.}&#10;\huge \bf&#10;\begin{center}&#10;\begin{eqnarray*}&#10;\langle 0\ |\bar u\bbgamma_\mu\bbgamma_5d|\bbpi^-\ \rangle = i p_\mu f_\pi&#10;\end{eqnarray*}&#10;\end{center}&#10;%\pagecolor{BrickRed}&#10;%\pagecolor{Mine1}&#10;\end{document}"/>
  <p:tag name="EXTERNALNAME" val="TP_tmp"/>
  <p:tag name="BLEND" val="0"/>
  <p:tag name="TRANSPARENT" val="0"/>
  <p:tag name="KEEPFILES" val="0"/>
  <p:tag name="DEBUGPAUSE" val="0"/>
  <p:tag name="RESOLUTION" val="600"/>
  <p:tag name="WORKAROUNDTRANSPARENCYBUG" val="0"/>
  <p:tag name="ALLOWFONTSUBSTITUTION" val="0"/>
  <p:tag name="BITMAPFORMAT" val="png256"/>
  <p:tag name="ORIGWIDTH" val="204.9604"/>
  <p:tag name="PICTUREFILESIZE" val="114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9.895"/>
  <p:tag name="ORIGINALWIDTH" val="4239.97"/>
  <p:tag name="LATEXADDIN" val=" \documentclass{revtex4}\pagestyle{empty}&#10;\usepackage{craycol,color}&#10;%\usepackage{comicsans}&#10;\usepackage[T1]{fontenc}&#10;\usepackage{pifont}&#10;\textwidth 12cm&#10;\def\Ps#1{\Pisymbol{webdings}{#1}}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 \Blue&#10; A bulk of the running and projected   experiments  (&#10; Belle (Japan),  BESIII (Beijing, China),&#10; LHC (CERN), GlueX (JLAB), \Red NICA (Dubna)\Blue, HIAF (China),  &#10;FAIR (GSI))&#10;include  in the research programms&#10;investigations of possible manifestations of glueballs&#10;\end{document}"/>
  <p:tag name="IGUANATEXSIZE" val="20"/>
  <p:tag name="IGUANATEXCURSOR" val="693"/>
  <p:tag name="TRANSPARENCY" val="True"/>
  <p:tag name="LATEXENGINEID" val="0"/>
  <p:tag name="TEMPFOLDER" val=".\"/>
  <p:tag name="LATEXFORMHEIGHT" val="587.25"/>
  <p:tag name="LATEXFORMWIDTH" val="91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6.9178"/>
  <p:tag name="ORIGINALWIDTH" val="4257.968"/>
  <p:tag name="LATEXADDIN" val="\documentclass{revtex4}\pagestyle{empty}&#10;\usepackage{craycol,color,amsmath}&#10;\textwidth 12cm&#10;\def\calP{{\cal P}}&#10;\def\bk{{\mbox{\boldmath$k$}}}&#10;\def\bq{{\mbox{\boldmath$q$}}}&#10;\def\bp{{\mbox{\boldmath$p$}}}&#10;\def\bgam{{\mbox{\boldmath$\gamma$}}}&#10;\def\brho{\boldsymbol\rho}&#10;\def\bxi{\boldsymbol\xi}&#10;\begin{document}&#10;\input colors&#10;%\definecolor{Mine}{cmyk}{0.01,0.03,0.09,0. } %cyan,magenta,yellow,black&#10;\definecolor{darkgreen}{rgb}{0,0.6,0}        % red, gray, blue&#10;\definecolor{lightbrown}{rgb}{1,0.9,0.8}&#10;&#10;\definecolor{Mine1}{cmyk}{0.008,0.08,0.04,0.}&#10;\large \bf&#10; Firm experimental detection and comprehensive study  of \Red glueballs \Black would serve as a formidable&#10;confirmation of the main provisions of the QCD as the fundamental theory of strong interactions&#10; &#10;\pagecolor{SpringGreen} \pagecolor{Mine1}&#10;&#10;\end{document}}&#10;"/>
  <p:tag name="IGUANATEXSIZE" val="32"/>
  <p:tag name="IGUANATEXCURSOR" val="594"/>
  <p:tag name="TRANSPARENCY" val="False"/>
  <p:tag name="LATEXENGINEID" val="0"/>
  <p:tag name="TEMPFOLDER" val=".\"/>
  <p:tag name="LATEXFORMHEIGHT" val="608"/>
  <p:tag name="LATEXFORMWIDTH" val="915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298.9806"/>
  <p:tag name="PICTUREFILESIZE" val="34314"/>
  <p:tag name="SOURCE" val="\documentclass{revtex4}\pagestyle{empty}&#10;\usepackage{craycol,color}&#10;%\usepackage{comicsans}&#10;\usepackage[T1]{fontenc}&#10;\usepackage{pifont}&#10;\textwidth 16cm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 \bf&#10;&#10;Mesons as $q\bar q$ bound systems:&#10;$\Blue \pi^+ \Black ( \sim 0.140, \Red u\bar d\Black)$    $\Blue \rho^+\Black (\sim 0.77,\Red u\bar d\Black)$\\&#10;$ \Blue K^+\Black (\sim 0.494,\Red u\bar s\Black )$, $\Blue K^{*+}\Black (\sim 0.891, \Red u\bar s\Black )$,&#10;$\Blue \eta_c\Black (\sim 2.98, \Red c\bar c\Black )$, $\Blue D^+\Black(1.869,\Red c\bar d\Black )$ ...&#10;&#10;\pagecolor{Yellow} &#10;&#10;\end{document}}&#10;"/>
  <p:tag name="EXTERNALNAME" val="TP_tmp"/>
  <p:tag name="BLEND" val="0"/>
  <p:tag name="TRANSPARENT" val="0"/>
  <p:tag name="KEEPFILES" val="0"/>
  <p:tag name="DEBUGPAUSE" val="0"/>
  <p:tag name="RESOLUTION" val="1200"/>
  <p:tag name="WORKAROUNDTRANSPARENCYBUG" val="0"/>
  <p:tag name="ALLOWFONTSUBSTITUTION" val="0"/>
  <p:tag name="BITMAPFORMAT" val="png16m"/>
  <p:tag name="TEXPOINTSCALING" val="1.926639290295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95.2006"/>
  <p:tag name="ORIGINALWIDTH" val="3778.028"/>
  <p:tag name="LATEXADDIN" val="\documentclass{revtex4}\pagestyle{empty}&#10;\usepackage{craycol,color}&#10;%\usepackage{comicsans}&#10;\usepackage[T1]{fontenc}&#10;\usepackage{pifont}&#10;\textwidth 14cm&#10;\begin{document}&#10;\input colors&#10;%\Pisymbol{webdings}{8}&#10;%\fontfamily{comicsans}\selectfont {words to be in sans-serif}&#10;%\definecolor{Mine}{cmyk}{0.01,0.03,0.09,0. } %cyan,magenta,yellow,black&#10;\definecolor{darkgreen}{rgb}{0,0.6,0}        % red, gray, blue&#10;\definecolor{lightbrown}{rgb}{1,0.9,0.8}&#10;&#10;\definecolor{Mine1}{cmyk}{0.008,0.08,0.04,0.}&#10;\Large \bf&#10;\begin{center}\Blue&#10;$q\bar q$&#10;Bound States: BS ($\sim$ \Red Schr\&quot;odinger eq.\Blue) \&amp; \Red Dyson-Schwinger \Blue&#10;Equations&#10;\end{center}&#10;\pagecolor{BrickRed}&#10;\pagecolor{WildStrawberry}&#10;\pagecolor{Mine1}&#10;%\pagecolor{Melon}&#10; %\pagecolor{GreenYellow}&#10; \pagecolor{Yellow}&#10;\end{document}&#10;"/>
  <p:tag name="IGUANATEXSIZE" val="20"/>
  <p:tag name="IGUANATEXCURSOR" val="755"/>
  <p:tag name="TRANSPARENCY" val="Fals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G0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11938</TotalTime>
  <Words>534</Words>
  <Application>Microsoft Office PowerPoint</Application>
  <PresentationFormat>Экран (4:3)</PresentationFormat>
  <Paragraphs>56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25</vt:i4>
      </vt:variant>
    </vt:vector>
  </HeadingPairs>
  <TitlesOfParts>
    <vt:vector size="38" baseType="lpstr">
      <vt:lpstr>Arial</vt:lpstr>
      <vt:lpstr>Calibri</vt:lpstr>
      <vt:lpstr>cmr10</vt:lpstr>
      <vt:lpstr>CMSY7</vt:lpstr>
      <vt:lpstr>Comic Sans MS</vt:lpstr>
      <vt:lpstr>MinionPro-Regular</vt:lpstr>
      <vt:lpstr>StarSymbol</vt:lpstr>
      <vt:lpstr>Wingdings</vt:lpstr>
      <vt:lpstr>Office Theme</vt:lpstr>
      <vt:lpstr>PG011</vt:lpstr>
      <vt:lpstr>1_Тема Office</vt:lpstr>
      <vt:lpstr>2_Тема Office</vt:lpstr>
      <vt:lpstr>4_Тема Office</vt:lpstr>
      <vt:lpstr>Презентация PowerPoint</vt:lpstr>
      <vt:lpstr>Презентация PowerPoint</vt:lpstr>
      <vt:lpstr>Презентация PowerPoint</vt:lpstr>
      <vt:lpstr> Why glueballs?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Pseudo-Scalar Mesons (pions)</vt:lpstr>
      <vt:lpstr>Презентация PowerPoint</vt:lpstr>
      <vt:lpstr>Презентация PowerPoint</vt:lpstr>
      <vt:lpstr>Презентация PowerPoint</vt:lpstr>
      <vt:lpstr>Back up slides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Kaptari</dc:creator>
  <cp:lastModifiedBy>Kaptari</cp:lastModifiedBy>
  <cp:revision>139</cp:revision>
  <dcterms:created xsi:type="dcterms:W3CDTF">2018-04-16T09:23:06Z</dcterms:created>
  <dcterms:modified xsi:type="dcterms:W3CDTF">2023-09-11T13:34:54Z</dcterms:modified>
</cp:coreProperties>
</file>