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handoutMasterIdLst>
    <p:handoutMasterId r:id="rId26"/>
  </p:handoutMasterIdLst>
  <p:sldIdLst>
    <p:sldId id="256" r:id="rId2"/>
    <p:sldId id="327" r:id="rId3"/>
    <p:sldId id="335" r:id="rId4"/>
    <p:sldId id="336" r:id="rId5"/>
    <p:sldId id="337" r:id="rId6"/>
    <p:sldId id="341" r:id="rId7"/>
    <p:sldId id="329" r:id="rId8"/>
    <p:sldId id="331" r:id="rId9"/>
    <p:sldId id="334" r:id="rId10"/>
    <p:sldId id="294" r:id="rId11"/>
    <p:sldId id="338" r:id="rId12"/>
    <p:sldId id="295" r:id="rId13"/>
    <p:sldId id="298" r:id="rId14"/>
    <p:sldId id="333" r:id="rId15"/>
    <p:sldId id="303" r:id="rId16"/>
    <p:sldId id="339" r:id="rId17"/>
    <p:sldId id="340" r:id="rId18"/>
    <p:sldId id="304" r:id="rId19"/>
    <p:sldId id="342" r:id="rId20"/>
    <p:sldId id="343" r:id="rId21"/>
    <p:sldId id="344" r:id="rId22"/>
    <p:sldId id="323" r:id="rId23"/>
    <p:sldId id="302" r:id="rId2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F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1" autoAdjust="0"/>
    <p:restoredTop sz="96586" autoAdjust="0"/>
  </p:normalViewPr>
  <p:slideViewPr>
    <p:cSldViewPr snapToGrid="0">
      <p:cViewPr varScale="1">
        <p:scale>
          <a:sx n="91" d="100"/>
          <a:sy n="91" d="100"/>
        </p:scale>
        <p:origin x="90" y="516"/>
      </p:cViewPr>
      <p:guideLst>
        <p:guide orient="horz" pos="2160"/>
        <p:guide pos="3840"/>
      </p:guideLst>
    </p:cSldViewPr>
  </p:slideViewPr>
  <p:notesTextViewPr>
    <p:cViewPr>
      <p:scale>
        <a:sx n="1" d="1"/>
        <a:sy n="1" d="1"/>
      </p:scale>
      <p:origin x="0" y="0"/>
    </p:cViewPr>
  </p:notesTextViewPr>
  <p:notesViewPr>
    <p:cSldViewPr snapToGrid="0">
      <p:cViewPr>
        <p:scale>
          <a:sx n="100" d="100"/>
          <a:sy n="100" d="100"/>
        </p:scale>
        <p:origin x="2202"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DataPLS\JINR\Symposia\Baldin_Seminar\Foc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ataPLS\JINR\Symposia\Baldin_Seminar\Foci.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DataPLS\JINR\Symposia\Baldin_Seminar\Foci.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latin typeface="Symbol" panose="05050102010706020507" pitchFamily="18" charset="2"/>
              </a:rPr>
              <a:t>g</a:t>
            </a:r>
            <a:r>
              <a:rPr lang="en-US" b="1"/>
              <a:t>H2AX/53BP1 foci kinetics (DNA DSB repair)</a:t>
            </a:r>
            <a:endParaRPr lang="ru-RU"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Лист1!$G$2</c:f>
              <c:strCache>
                <c:ptCount val="1"/>
                <c:pt idx="0">
                  <c:v>γ-rays </c:v>
                </c:pt>
              </c:strCache>
            </c:strRef>
          </c:tx>
          <c:spPr>
            <a:solidFill>
              <a:schemeClr val="accent5">
                <a:lumMod val="75000"/>
              </a:schemeClr>
            </a:solidFill>
            <a:ln>
              <a:noFill/>
            </a:ln>
            <a:effectLst/>
          </c:spPr>
          <c:invertIfNegative val="0"/>
          <c:cat>
            <c:strRef>
              <c:f>Лист1!$F$4:$F$8</c:f>
              <c:strCache>
                <c:ptCount val="5"/>
                <c:pt idx="0">
                  <c:v>2 h</c:v>
                </c:pt>
                <c:pt idx="1">
                  <c:v> 4 h</c:v>
                </c:pt>
                <c:pt idx="2">
                  <c:v> 24 h </c:v>
                </c:pt>
                <c:pt idx="3">
                  <c:v>48 h</c:v>
                </c:pt>
                <c:pt idx="4">
                  <c:v> 96 h</c:v>
                </c:pt>
              </c:strCache>
            </c:strRef>
          </c:cat>
          <c:val>
            <c:numRef>
              <c:f>Лист1!$G$4:$G$8</c:f>
              <c:numCache>
                <c:formatCode>General</c:formatCode>
                <c:ptCount val="5"/>
                <c:pt idx="0">
                  <c:v>75.2</c:v>
                </c:pt>
                <c:pt idx="1">
                  <c:v>41.1</c:v>
                </c:pt>
                <c:pt idx="2">
                  <c:v>6.3</c:v>
                </c:pt>
                <c:pt idx="3">
                  <c:v>6.2</c:v>
                </c:pt>
                <c:pt idx="4">
                  <c:v>6.3</c:v>
                </c:pt>
              </c:numCache>
            </c:numRef>
          </c:val>
          <c:extLst>
            <c:ext xmlns:c16="http://schemas.microsoft.com/office/drawing/2014/chart" uri="{C3380CC4-5D6E-409C-BE32-E72D297353CC}">
              <c16:uniqueId val="{00000000-97DD-47E2-959F-389F2BAB64FB}"/>
            </c:ext>
          </c:extLst>
        </c:ser>
        <c:ser>
          <c:idx val="2"/>
          <c:order val="2"/>
          <c:tx>
            <c:strRef>
              <c:f>Лист1!$I$2</c:f>
              <c:strCache>
                <c:ptCount val="1"/>
                <c:pt idx="0">
                  <c:v>11B</c:v>
                </c:pt>
              </c:strCache>
            </c:strRef>
          </c:tx>
          <c:spPr>
            <a:solidFill>
              <a:srgbClr val="00B050"/>
            </a:solidFill>
            <a:ln>
              <a:noFill/>
            </a:ln>
            <a:effectLst/>
          </c:spPr>
          <c:invertIfNegative val="0"/>
          <c:cat>
            <c:strRef>
              <c:f>Лист1!$F$4:$F$8</c:f>
              <c:strCache>
                <c:ptCount val="5"/>
                <c:pt idx="0">
                  <c:v>2 h</c:v>
                </c:pt>
                <c:pt idx="1">
                  <c:v> 4 h</c:v>
                </c:pt>
                <c:pt idx="2">
                  <c:v> 24 h </c:v>
                </c:pt>
                <c:pt idx="3">
                  <c:v>48 h</c:v>
                </c:pt>
                <c:pt idx="4">
                  <c:v> 96 h</c:v>
                </c:pt>
              </c:strCache>
            </c:strRef>
          </c:cat>
          <c:val>
            <c:numRef>
              <c:f>Лист1!$I$4:$I$8</c:f>
              <c:numCache>
                <c:formatCode>General</c:formatCode>
                <c:ptCount val="5"/>
                <c:pt idx="0">
                  <c:v>87.7</c:v>
                </c:pt>
                <c:pt idx="1">
                  <c:v>84.7</c:v>
                </c:pt>
                <c:pt idx="2">
                  <c:v>26.4</c:v>
                </c:pt>
                <c:pt idx="3">
                  <c:v>10.6</c:v>
                </c:pt>
                <c:pt idx="4">
                  <c:v>7.1</c:v>
                </c:pt>
              </c:numCache>
            </c:numRef>
          </c:val>
          <c:extLst>
            <c:ext xmlns:c16="http://schemas.microsoft.com/office/drawing/2014/chart" uri="{C3380CC4-5D6E-409C-BE32-E72D297353CC}">
              <c16:uniqueId val="{00000001-97DD-47E2-959F-389F2BAB64FB}"/>
            </c:ext>
          </c:extLst>
        </c:ser>
        <c:ser>
          <c:idx val="4"/>
          <c:order val="4"/>
          <c:tx>
            <c:strRef>
              <c:f>Лист1!$K$2</c:f>
              <c:strCache>
                <c:ptCount val="1"/>
                <c:pt idx="0">
                  <c:v>20Ne</c:v>
                </c:pt>
              </c:strCache>
            </c:strRef>
          </c:tx>
          <c:spPr>
            <a:solidFill>
              <a:srgbClr val="FF0000"/>
            </a:solidFill>
            <a:ln>
              <a:noFill/>
            </a:ln>
            <a:effectLst/>
          </c:spPr>
          <c:invertIfNegative val="0"/>
          <c:cat>
            <c:strRef>
              <c:f>Лист1!$F$4:$F$8</c:f>
              <c:strCache>
                <c:ptCount val="5"/>
                <c:pt idx="0">
                  <c:v>2 h</c:v>
                </c:pt>
                <c:pt idx="1">
                  <c:v> 4 h</c:v>
                </c:pt>
                <c:pt idx="2">
                  <c:v> 24 h </c:v>
                </c:pt>
                <c:pt idx="3">
                  <c:v>48 h</c:v>
                </c:pt>
                <c:pt idx="4">
                  <c:v> 96 h</c:v>
                </c:pt>
              </c:strCache>
            </c:strRef>
          </c:cat>
          <c:val>
            <c:numRef>
              <c:f>Лист1!$K$4:$K$8</c:f>
              <c:numCache>
                <c:formatCode>General</c:formatCode>
                <c:ptCount val="5"/>
                <c:pt idx="0">
                  <c:v>97.9</c:v>
                </c:pt>
                <c:pt idx="1">
                  <c:v>85.7</c:v>
                </c:pt>
                <c:pt idx="2">
                  <c:v>45.1</c:v>
                </c:pt>
                <c:pt idx="3">
                  <c:v>22.8</c:v>
                </c:pt>
                <c:pt idx="4">
                  <c:v>15.1</c:v>
                </c:pt>
              </c:numCache>
            </c:numRef>
          </c:val>
          <c:extLst>
            <c:ext xmlns:c16="http://schemas.microsoft.com/office/drawing/2014/chart" uri="{C3380CC4-5D6E-409C-BE32-E72D297353CC}">
              <c16:uniqueId val="{00000002-97DD-47E2-959F-389F2BAB64FB}"/>
            </c:ext>
          </c:extLst>
        </c:ser>
        <c:dLbls>
          <c:showLegendKey val="0"/>
          <c:showVal val="0"/>
          <c:showCatName val="0"/>
          <c:showSerName val="0"/>
          <c:showPercent val="0"/>
          <c:showBubbleSize val="0"/>
        </c:dLbls>
        <c:gapWidth val="219"/>
        <c:overlap val="-27"/>
        <c:axId val="-1297487280"/>
        <c:axId val="-1297500880"/>
        <c:extLst>
          <c:ext xmlns:c15="http://schemas.microsoft.com/office/drawing/2012/chart" uri="{02D57815-91ED-43cb-92C2-25804820EDAC}">
            <c15:filteredBarSeries>
              <c15:ser>
                <c:idx val="1"/>
                <c:order val="1"/>
                <c:tx>
                  <c:strRef>
                    <c:extLst>
                      <c:ext uri="{02D57815-91ED-43cb-92C2-25804820EDAC}">
                        <c15:formulaRef>
                          <c15:sqref>Лист1!$H$2</c15:sqref>
                        </c15:formulaRef>
                      </c:ext>
                    </c:extLst>
                    <c:strCache>
                      <c:ptCount val="1"/>
                    </c:strCache>
                  </c:strRef>
                </c:tx>
                <c:spPr>
                  <a:solidFill>
                    <a:schemeClr val="accent2"/>
                  </a:solidFill>
                  <a:ln>
                    <a:noFill/>
                  </a:ln>
                  <a:effectLst/>
                </c:spPr>
                <c:invertIfNegative val="0"/>
                <c:cat>
                  <c:strRef>
                    <c:extLst>
                      <c:ext uri="{02D57815-91ED-43cb-92C2-25804820EDAC}">
                        <c15:formulaRef>
                          <c15:sqref>Лист1!$F$4:$F$8</c15:sqref>
                        </c15:formulaRef>
                      </c:ext>
                    </c:extLst>
                    <c:strCache>
                      <c:ptCount val="5"/>
                      <c:pt idx="0">
                        <c:v>2 h</c:v>
                      </c:pt>
                      <c:pt idx="1">
                        <c:v> 4 h</c:v>
                      </c:pt>
                      <c:pt idx="2">
                        <c:v> 24 h </c:v>
                      </c:pt>
                      <c:pt idx="3">
                        <c:v>48 h</c:v>
                      </c:pt>
                      <c:pt idx="4">
                        <c:v> 96 h</c:v>
                      </c:pt>
                    </c:strCache>
                  </c:strRef>
                </c:cat>
                <c:val>
                  <c:numRef>
                    <c:extLst>
                      <c:ext uri="{02D57815-91ED-43cb-92C2-25804820EDAC}">
                        <c15:formulaRef>
                          <c15:sqref>Лист1!$H$3:$H$8</c15:sqref>
                        </c15:formulaRef>
                      </c:ext>
                    </c:extLst>
                    <c:numCache>
                      <c:formatCode>General</c:formatCode>
                      <c:ptCount val="6"/>
                    </c:numCache>
                  </c:numRef>
                </c:val>
                <c:extLst>
                  <c:ext xmlns:c16="http://schemas.microsoft.com/office/drawing/2014/chart" uri="{C3380CC4-5D6E-409C-BE32-E72D297353CC}">
                    <c16:uniqueId val="{00000003-97DD-47E2-959F-389F2BAB64FB}"/>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Лист1!$J$2</c15:sqref>
                        </c15:formulaRef>
                      </c:ext>
                    </c:extLst>
                    <c:strCache>
                      <c:ptCount val="1"/>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Лист1!$F$4:$F$8</c15:sqref>
                        </c15:formulaRef>
                      </c:ext>
                    </c:extLst>
                    <c:strCache>
                      <c:ptCount val="5"/>
                      <c:pt idx="0">
                        <c:v>2 h</c:v>
                      </c:pt>
                      <c:pt idx="1">
                        <c:v> 4 h</c:v>
                      </c:pt>
                      <c:pt idx="2">
                        <c:v> 24 h </c:v>
                      </c:pt>
                      <c:pt idx="3">
                        <c:v>48 h</c:v>
                      </c:pt>
                      <c:pt idx="4">
                        <c:v> 96 h</c:v>
                      </c:pt>
                    </c:strCache>
                  </c:strRef>
                </c:cat>
                <c:val>
                  <c:numRef>
                    <c:extLst xmlns:c15="http://schemas.microsoft.com/office/drawing/2012/chart">
                      <c:ext xmlns:c15="http://schemas.microsoft.com/office/drawing/2012/chart" uri="{02D57815-91ED-43cb-92C2-25804820EDAC}">
                        <c15:formulaRef>
                          <c15:sqref>Лист1!$J$3:$J$8</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4-97DD-47E2-959F-389F2BAB64FB}"/>
                  </c:ext>
                </c:extLst>
              </c15:ser>
            </c15:filteredBarSeries>
          </c:ext>
        </c:extLst>
      </c:barChart>
      <c:catAx>
        <c:axId val="-12974872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t>Time after irradiation</a:t>
                </a:r>
                <a:endParaRPr lang="ru-RU" sz="1200" b="1"/>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97500880"/>
        <c:crosses val="autoZero"/>
        <c:auto val="1"/>
        <c:lblAlgn val="ctr"/>
        <c:lblOffset val="100"/>
        <c:noMultiLvlLbl val="0"/>
      </c:catAx>
      <c:valAx>
        <c:axId val="-1297500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t>Average</a:t>
                </a:r>
                <a:r>
                  <a:rPr lang="en-US" sz="1200" b="1" baseline="0"/>
                  <a:t> per cell foci number</a:t>
                </a:r>
                <a:endParaRPr lang="ru-RU" sz="1200"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97487280"/>
        <c:crosses val="autoZero"/>
        <c:crossBetween val="between"/>
      </c:valAx>
      <c:spPr>
        <a:noFill/>
        <a:ln>
          <a:solidFill>
            <a:schemeClr val="tx1"/>
          </a:solidFill>
        </a:ln>
        <a:effectLst/>
      </c:spPr>
    </c:plotArea>
    <c:legend>
      <c:legendPos val="b"/>
      <c:layout>
        <c:manualLayout>
          <c:xMode val="edge"/>
          <c:yMode val="edge"/>
          <c:x val="0.74676727909011376"/>
          <c:y val="0.18301501140695287"/>
          <c:w val="0.17868766404199476"/>
          <c:h val="0.34468707760303796"/>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Spectrum of foci clusters (at 1 h)</a:t>
            </a:r>
            <a:endParaRPr lang="ru-RU"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Лист1!$P$2</c:f>
              <c:strCache>
                <c:ptCount val="1"/>
                <c:pt idx="0">
                  <c:v>γ-rays </c:v>
                </c:pt>
              </c:strCache>
            </c:strRef>
          </c:tx>
          <c:spPr>
            <a:solidFill>
              <a:schemeClr val="accent1">
                <a:lumMod val="75000"/>
              </a:schemeClr>
            </a:solidFill>
            <a:ln>
              <a:noFill/>
            </a:ln>
            <a:effectLst/>
          </c:spPr>
          <c:invertIfNegative val="0"/>
          <c:cat>
            <c:numRef>
              <c:f>Лист1!$O$4:$O$9</c:f>
              <c:numCache>
                <c:formatCode>General</c:formatCode>
                <c:ptCount val="6"/>
                <c:pt idx="0">
                  <c:v>1</c:v>
                </c:pt>
                <c:pt idx="1">
                  <c:v>2</c:v>
                </c:pt>
                <c:pt idx="2">
                  <c:v>3</c:v>
                </c:pt>
                <c:pt idx="3">
                  <c:v>4</c:v>
                </c:pt>
                <c:pt idx="4">
                  <c:v>5</c:v>
                </c:pt>
                <c:pt idx="5">
                  <c:v>6</c:v>
                </c:pt>
              </c:numCache>
            </c:numRef>
          </c:cat>
          <c:val>
            <c:numRef>
              <c:f>Лист1!$P$4:$P$9</c:f>
              <c:numCache>
                <c:formatCode>General</c:formatCode>
                <c:ptCount val="6"/>
                <c:pt idx="0">
                  <c:v>84</c:v>
                </c:pt>
                <c:pt idx="1">
                  <c:v>14</c:v>
                </c:pt>
                <c:pt idx="2">
                  <c:v>2</c:v>
                </c:pt>
              </c:numCache>
            </c:numRef>
          </c:val>
          <c:extLst>
            <c:ext xmlns:c16="http://schemas.microsoft.com/office/drawing/2014/chart" uri="{C3380CC4-5D6E-409C-BE32-E72D297353CC}">
              <c16:uniqueId val="{00000000-2E3B-4A57-BBD2-7A357DC86385}"/>
            </c:ext>
          </c:extLst>
        </c:ser>
        <c:ser>
          <c:idx val="2"/>
          <c:order val="2"/>
          <c:tx>
            <c:strRef>
              <c:f>Лист1!$Q$2</c:f>
              <c:strCache>
                <c:ptCount val="1"/>
                <c:pt idx="0">
                  <c:v>11B</c:v>
                </c:pt>
              </c:strCache>
            </c:strRef>
          </c:tx>
          <c:spPr>
            <a:solidFill>
              <a:srgbClr val="00B050"/>
            </a:solidFill>
            <a:ln>
              <a:noFill/>
            </a:ln>
            <a:effectLst/>
          </c:spPr>
          <c:invertIfNegative val="0"/>
          <c:cat>
            <c:numRef>
              <c:f>Лист1!$O$4:$O$9</c:f>
              <c:numCache>
                <c:formatCode>General</c:formatCode>
                <c:ptCount val="6"/>
                <c:pt idx="0">
                  <c:v>1</c:v>
                </c:pt>
                <c:pt idx="1">
                  <c:v>2</c:v>
                </c:pt>
                <c:pt idx="2">
                  <c:v>3</c:v>
                </c:pt>
                <c:pt idx="3">
                  <c:v>4</c:v>
                </c:pt>
                <c:pt idx="4">
                  <c:v>5</c:v>
                </c:pt>
                <c:pt idx="5">
                  <c:v>6</c:v>
                </c:pt>
              </c:numCache>
            </c:numRef>
          </c:cat>
          <c:val>
            <c:numRef>
              <c:f>Лист1!$Q$4:$Q$9</c:f>
              <c:numCache>
                <c:formatCode>General</c:formatCode>
                <c:ptCount val="6"/>
                <c:pt idx="0">
                  <c:v>58</c:v>
                </c:pt>
                <c:pt idx="1">
                  <c:v>27</c:v>
                </c:pt>
                <c:pt idx="2">
                  <c:v>10</c:v>
                </c:pt>
                <c:pt idx="3">
                  <c:v>5</c:v>
                </c:pt>
              </c:numCache>
            </c:numRef>
          </c:val>
          <c:extLst>
            <c:ext xmlns:c16="http://schemas.microsoft.com/office/drawing/2014/chart" uri="{C3380CC4-5D6E-409C-BE32-E72D297353CC}">
              <c16:uniqueId val="{00000001-2E3B-4A57-BBD2-7A357DC86385}"/>
            </c:ext>
          </c:extLst>
        </c:ser>
        <c:ser>
          <c:idx val="4"/>
          <c:order val="4"/>
          <c:tx>
            <c:strRef>
              <c:f>Лист1!$R$2</c:f>
              <c:strCache>
                <c:ptCount val="1"/>
                <c:pt idx="0">
                  <c:v>20Ne</c:v>
                </c:pt>
              </c:strCache>
            </c:strRef>
          </c:tx>
          <c:spPr>
            <a:solidFill>
              <a:srgbClr val="FF0000"/>
            </a:solidFill>
            <a:ln>
              <a:noFill/>
            </a:ln>
            <a:effectLst/>
          </c:spPr>
          <c:invertIfNegative val="0"/>
          <c:cat>
            <c:numRef>
              <c:f>Лист1!$O$4:$O$9</c:f>
              <c:numCache>
                <c:formatCode>General</c:formatCode>
                <c:ptCount val="6"/>
                <c:pt idx="0">
                  <c:v>1</c:v>
                </c:pt>
                <c:pt idx="1">
                  <c:v>2</c:v>
                </c:pt>
                <c:pt idx="2">
                  <c:v>3</c:v>
                </c:pt>
                <c:pt idx="3">
                  <c:v>4</c:v>
                </c:pt>
                <c:pt idx="4">
                  <c:v>5</c:v>
                </c:pt>
                <c:pt idx="5">
                  <c:v>6</c:v>
                </c:pt>
              </c:numCache>
            </c:numRef>
          </c:cat>
          <c:val>
            <c:numRef>
              <c:f>Лист1!$R$4:$R$9</c:f>
              <c:numCache>
                <c:formatCode>General</c:formatCode>
                <c:ptCount val="6"/>
                <c:pt idx="0">
                  <c:v>44</c:v>
                </c:pt>
                <c:pt idx="1">
                  <c:v>30</c:v>
                </c:pt>
                <c:pt idx="2">
                  <c:v>18</c:v>
                </c:pt>
                <c:pt idx="3">
                  <c:v>6</c:v>
                </c:pt>
                <c:pt idx="4">
                  <c:v>1</c:v>
                </c:pt>
                <c:pt idx="5">
                  <c:v>1</c:v>
                </c:pt>
              </c:numCache>
            </c:numRef>
          </c:val>
          <c:extLst>
            <c:ext xmlns:c16="http://schemas.microsoft.com/office/drawing/2014/chart" uri="{C3380CC4-5D6E-409C-BE32-E72D297353CC}">
              <c16:uniqueId val="{00000002-2E3B-4A57-BBD2-7A357DC86385}"/>
            </c:ext>
          </c:extLst>
        </c:ser>
        <c:dLbls>
          <c:showLegendKey val="0"/>
          <c:showVal val="0"/>
          <c:showCatName val="0"/>
          <c:showSerName val="0"/>
          <c:showPercent val="0"/>
          <c:showBubbleSize val="0"/>
        </c:dLbls>
        <c:gapWidth val="219"/>
        <c:overlap val="-27"/>
        <c:axId val="-1767606496"/>
        <c:axId val="-1767613024"/>
        <c:extLst>
          <c:ext xmlns:c15="http://schemas.microsoft.com/office/drawing/2012/chart" uri="{02D57815-91ED-43cb-92C2-25804820EDAC}">
            <c15:filteredBarSeries>
              <c15:ser>
                <c:idx val="1"/>
                <c:order val="1"/>
                <c:tx>
                  <c:strRef>
                    <c:extLst>
                      <c:ext uri="{02D57815-91ED-43cb-92C2-25804820EDAC}">
                        <c15:formulaRef>
                          <c15:sqref>Лист1!$H$2</c15:sqref>
                        </c15:formulaRef>
                      </c:ext>
                    </c:extLst>
                    <c:strCache>
                      <c:ptCount val="1"/>
                    </c:strCache>
                  </c:strRef>
                </c:tx>
                <c:spPr>
                  <a:solidFill>
                    <a:schemeClr val="accent2"/>
                  </a:solidFill>
                  <a:ln>
                    <a:noFill/>
                  </a:ln>
                  <a:effectLst/>
                </c:spPr>
                <c:invertIfNegative val="0"/>
                <c:cat>
                  <c:numRef>
                    <c:extLst>
                      <c:ext uri="{02D57815-91ED-43cb-92C2-25804820EDAC}">
                        <c15:formulaRef>
                          <c15:sqref>Лист1!$O$4:$O$9</c15:sqref>
                        </c15:formulaRef>
                      </c:ext>
                    </c:extLst>
                    <c:numCache>
                      <c:formatCode>General</c:formatCode>
                      <c:ptCount val="6"/>
                      <c:pt idx="0">
                        <c:v>1</c:v>
                      </c:pt>
                      <c:pt idx="1">
                        <c:v>2</c:v>
                      </c:pt>
                      <c:pt idx="2">
                        <c:v>3</c:v>
                      </c:pt>
                      <c:pt idx="3">
                        <c:v>4</c:v>
                      </c:pt>
                      <c:pt idx="4">
                        <c:v>5</c:v>
                      </c:pt>
                      <c:pt idx="5">
                        <c:v>6</c:v>
                      </c:pt>
                    </c:numCache>
                  </c:numRef>
                </c:cat>
                <c:val>
                  <c:numRef>
                    <c:extLst>
                      <c:ext uri="{02D57815-91ED-43cb-92C2-25804820EDAC}">
                        <c15:formulaRef>
                          <c15:sqref>Лист1!$H$3:$H$8</c15:sqref>
                        </c15:formulaRef>
                      </c:ext>
                    </c:extLst>
                    <c:numCache>
                      <c:formatCode>General</c:formatCode>
                      <c:ptCount val="6"/>
                    </c:numCache>
                  </c:numRef>
                </c:val>
                <c:extLst>
                  <c:ext xmlns:c16="http://schemas.microsoft.com/office/drawing/2014/chart" uri="{C3380CC4-5D6E-409C-BE32-E72D297353CC}">
                    <c16:uniqueId val="{00000003-2E3B-4A57-BBD2-7A357DC86385}"/>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Лист1!$J$2</c15:sqref>
                        </c15:formulaRef>
                      </c:ext>
                    </c:extLst>
                    <c:strCache>
                      <c:ptCount val="1"/>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Лист1!$O$4:$O$9</c15:sqref>
                        </c15:formulaRef>
                      </c:ext>
                    </c:extLst>
                    <c:numCache>
                      <c:formatCode>General</c:formatCode>
                      <c:ptCount val="6"/>
                      <c:pt idx="0">
                        <c:v>1</c:v>
                      </c:pt>
                      <c:pt idx="1">
                        <c:v>2</c:v>
                      </c:pt>
                      <c:pt idx="2">
                        <c:v>3</c:v>
                      </c:pt>
                      <c:pt idx="3">
                        <c:v>4</c:v>
                      </c:pt>
                      <c:pt idx="4">
                        <c:v>5</c:v>
                      </c:pt>
                      <c:pt idx="5">
                        <c:v>6</c:v>
                      </c:pt>
                    </c:numCache>
                  </c:numRef>
                </c:cat>
                <c:val>
                  <c:numRef>
                    <c:extLst xmlns:c15="http://schemas.microsoft.com/office/drawing/2012/chart">
                      <c:ext xmlns:c15="http://schemas.microsoft.com/office/drawing/2012/chart" uri="{02D57815-91ED-43cb-92C2-25804820EDAC}">
                        <c15:formulaRef>
                          <c15:sqref>Лист1!$J$3:$J$8</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4-2E3B-4A57-BBD2-7A357DC86385}"/>
                  </c:ext>
                </c:extLst>
              </c15:ser>
            </c15:filteredBarSeries>
          </c:ext>
        </c:extLst>
      </c:barChart>
      <c:catAx>
        <c:axId val="-17676064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t>Cluster size</a:t>
                </a:r>
                <a:endParaRPr lang="ru-RU" sz="1200" b="1"/>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767613024"/>
        <c:crosses val="autoZero"/>
        <c:auto val="1"/>
        <c:lblAlgn val="ctr"/>
        <c:lblOffset val="100"/>
        <c:noMultiLvlLbl val="0"/>
      </c:catAx>
      <c:valAx>
        <c:axId val="-1767613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baseline="0"/>
                  <a:t>Percentage of clusters</a:t>
                </a:r>
                <a:endParaRPr lang="ru-RU" sz="1200"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767606496"/>
        <c:crosses val="autoZero"/>
        <c:crossBetween val="between"/>
      </c:valAx>
      <c:spPr>
        <a:noFill/>
        <a:ln>
          <a:solidFill>
            <a:schemeClr val="tx1"/>
          </a:solidFill>
        </a:ln>
        <a:effectLst/>
      </c:spPr>
    </c:plotArea>
    <c:legend>
      <c:legendPos val="b"/>
      <c:layout>
        <c:manualLayout>
          <c:xMode val="edge"/>
          <c:yMode val="edge"/>
          <c:x val="0.74676727909011376"/>
          <c:y val="0.18301501140695287"/>
          <c:w val="0.17868766404199476"/>
          <c:h val="0.34468707760303796"/>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Spectrum of foci clusters (at 1 h)</a:t>
            </a:r>
            <a:endParaRPr lang="ru-RU"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Лист1!$P$2</c:f>
              <c:strCache>
                <c:ptCount val="1"/>
                <c:pt idx="0">
                  <c:v>γ-rays </c:v>
                </c:pt>
              </c:strCache>
            </c:strRef>
          </c:tx>
          <c:spPr>
            <a:solidFill>
              <a:schemeClr val="accent1">
                <a:lumMod val="75000"/>
              </a:schemeClr>
            </a:solidFill>
            <a:ln>
              <a:noFill/>
            </a:ln>
            <a:effectLst/>
          </c:spPr>
          <c:invertIfNegative val="0"/>
          <c:cat>
            <c:numRef>
              <c:f>Лист1!$O$4:$O$9</c:f>
              <c:numCache>
                <c:formatCode>General</c:formatCode>
                <c:ptCount val="6"/>
                <c:pt idx="0">
                  <c:v>1</c:v>
                </c:pt>
                <c:pt idx="1">
                  <c:v>2</c:v>
                </c:pt>
                <c:pt idx="2">
                  <c:v>3</c:v>
                </c:pt>
                <c:pt idx="3">
                  <c:v>4</c:v>
                </c:pt>
                <c:pt idx="4">
                  <c:v>5</c:v>
                </c:pt>
                <c:pt idx="5">
                  <c:v>6</c:v>
                </c:pt>
              </c:numCache>
            </c:numRef>
          </c:cat>
          <c:val>
            <c:numRef>
              <c:f>Лист1!$P$4:$P$9</c:f>
              <c:numCache>
                <c:formatCode>General</c:formatCode>
                <c:ptCount val="6"/>
                <c:pt idx="0">
                  <c:v>84</c:v>
                </c:pt>
                <c:pt idx="1">
                  <c:v>14</c:v>
                </c:pt>
                <c:pt idx="2">
                  <c:v>2</c:v>
                </c:pt>
              </c:numCache>
            </c:numRef>
          </c:val>
          <c:extLst>
            <c:ext xmlns:c16="http://schemas.microsoft.com/office/drawing/2014/chart" uri="{C3380CC4-5D6E-409C-BE32-E72D297353CC}">
              <c16:uniqueId val="{00000000-5D20-499E-B0BA-C0494296204B}"/>
            </c:ext>
          </c:extLst>
        </c:ser>
        <c:ser>
          <c:idx val="2"/>
          <c:order val="2"/>
          <c:tx>
            <c:strRef>
              <c:f>Лист1!$Q$2</c:f>
              <c:strCache>
                <c:ptCount val="1"/>
                <c:pt idx="0">
                  <c:v>11B</c:v>
                </c:pt>
              </c:strCache>
            </c:strRef>
          </c:tx>
          <c:spPr>
            <a:solidFill>
              <a:srgbClr val="00B050"/>
            </a:solidFill>
            <a:ln>
              <a:noFill/>
            </a:ln>
            <a:effectLst/>
          </c:spPr>
          <c:invertIfNegative val="0"/>
          <c:cat>
            <c:numRef>
              <c:f>Лист1!$O$4:$O$9</c:f>
              <c:numCache>
                <c:formatCode>General</c:formatCode>
                <c:ptCount val="6"/>
                <c:pt idx="0">
                  <c:v>1</c:v>
                </c:pt>
                <c:pt idx="1">
                  <c:v>2</c:v>
                </c:pt>
                <c:pt idx="2">
                  <c:v>3</c:v>
                </c:pt>
                <c:pt idx="3">
                  <c:v>4</c:v>
                </c:pt>
                <c:pt idx="4">
                  <c:v>5</c:v>
                </c:pt>
                <c:pt idx="5">
                  <c:v>6</c:v>
                </c:pt>
              </c:numCache>
            </c:numRef>
          </c:cat>
          <c:val>
            <c:numRef>
              <c:f>Лист1!$Q$4:$Q$9</c:f>
              <c:numCache>
                <c:formatCode>General</c:formatCode>
                <c:ptCount val="6"/>
                <c:pt idx="0">
                  <c:v>58</c:v>
                </c:pt>
                <c:pt idx="1">
                  <c:v>27</c:v>
                </c:pt>
                <c:pt idx="2">
                  <c:v>10</c:v>
                </c:pt>
                <c:pt idx="3">
                  <c:v>5</c:v>
                </c:pt>
              </c:numCache>
            </c:numRef>
          </c:val>
          <c:extLst>
            <c:ext xmlns:c16="http://schemas.microsoft.com/office/drawing/2014/chart" uri="{C3380CC4-5D6E-409C-BE32-E72D297353CC}">
              <c16:uniqueId val="{00000001-5D20-499E-B0BA-C0494296204B}"/>
            </c:ext>
          </c:extLst>
        </c:ser>
        <c:ser>
          <c:idx val="4"/>
          <c:order val="4"/>
          <c:tx>
            <c:strRef>
              <c:f>Лист1!$R$2</c:f>
              <c:strCache>
                <c:ptCount val="1"/>
                <c:pt idx="0">
                  <c:v>20Ne</c:v>
                </c:pt>
              </c:strCache>
            </c:strRef>
          </c:tx>
          <c:spPr>
            <a:solidFill>
              <a:srgbClr val="FF0000"/>
            </a:solidFill>
            <a:ln>
              <a:noFill/>
            </a:ln>
            <a:effectLst/>
          </c:spPr>
          <c:invertIfNegative val="0"/>
          <c:cat>
            <c:numRef>
              <c:f>Лист1!$O$4:$O$9</c:f>
              <c:numCache>
                <c:formatCode>General</c:formatCode>
                <c:ptCount val="6"/>
                <c:pt idx="0">
                  <c:v>1</c:v>
                </c:pt>
                <c:pt idx="1">
                  <c:v>2</c:v>
                </c:pt>
                <c:pt idx="2">
                  <c:v>3</c:v>
                </c:pt>
                <c:pt idx="3">
                  <c:v>4</c:v>
                </c:pt>
                <c:pt idx="4">
                  <c:v>5</c:v>
                </c:pt>
                <c:pt idx="5">
                  <c:v>6</c:v>
                </c:pt>
              </c:numCache>
            </c:numRef>
          </c:cat>
          <c:val>
            <c:numRef>
              <c:f>Лист1!$R$4:$R$9</c:f>
              <c:numCache>
                <c:formatCode>General</c:formatCode>
                <c:ptCount val="6"/>
                <c:pt idx="0">
                  <c:v>44</c:v>
                </c:pt>
                <c:pt idx="1">
                  <c:v>30</c:v>
                </c:pt>
                <c:pt idx="2">
                  <c:v>18</c:v>
                </c:pt>
                <c:pt idx="3">
                  <c:v>6</c:v>
                </c:pt>
                <c:pt idx="4">
                  <c:v>1</c:v>
                </c:pt>
                <c:pt idx="5">
                  <c:v>1</c:v>
                </c:pt>
              </c:numCache>
            </c:numRef>
          </c:val>
          <c:extLst>
            <c:ext xmlns:c16="http://schemas.microsoft.com/office/drawing/2014/chart" uri="{C3380CC4-5D6E-409C-BE32-E72D297353CC}">
              <c16:uniqueId val="{00000002-5D20-499E-B0BA-C0494296204B}"/>
            </c:ext>
          </c:extLst>
        </c:ser>
        <c:dLbls>
          <c:showLegendKey val="0"/>
          <c:showVal val="0"/>
          <c:showCatName val="0"/>
          <c:showSerName val="0"/>
          <c:showPercent val="0"/>
          <c:showBubbleSize val="0"/>
        </c:dLbls>
        <c:gapWidth val="219"/>
        <c:overlap val="-27"/>
        <c:axId val="-1297476400"/>
        <c:axId val="-1297472592"/>
        <c:extLst>
          <c:ext xmlns:c15="http://schemas.microsoft.com/office/drawing/2012/chart" uri="{02D57815-91ED-43cb-92C2-25804820EDAC}">
            <c15:filteredBarSeries>
              <c15:ser>
                <c:idx val="1"/>
                <c:order val="1"/>
                <c:tx>
                  <c:strRef>
                    <c:extLst>
                      <c:ext uri="{02D57815-91ED-43cb-92C2-25804820EDAC}">
                        <c15:formulaRef>
                          <c15:sqref>Лист1!$H$2</c15:sqref>
                        </c15:formulaRef>
                      </c:ext>
                    </c:extLst>
                    <c:strCache>
                      <c:ptCount val="1"/>
                    </c:strCache>
                  </c:strRef>
                </c:tx>
                <c:spPr>
                  <a:solidFill>
                    <a:schemeClr val="accent2"/>
                  </a:solidFill>
                  <a:ln>
                    <a:noFill/>
                  </a:ln>
                  <a:effectLst/>
                </c:spPr>
                <c:invertIfNegative val="0"/>
                <c:cat>
                  <c:numRef>
                    <c:extLst>
                      <c:ext uri="{02D57815-91ED-43cb-92C2-25804820EDAC}">
                        <c15:formulaRef>
                          <c15:sqref>Лист1!$O$4:$O$9</c15:sqref>
                        </c15:formulaRef>
                      </c:ext>
                    </c:extLst>
                    <c:numCache>
                      <c:formatCode>General</c:formatCode>
                      <c:ptCount val="6"/>
                      <c:pt idx="0">
                        <c:v>1</c:v>
                      </c:pt>
                      <c:pt idx="1">
                        <c:v>2</c:v>
                      </c:pt>
                      <c:pt idx="2">
                        <c:v>3</c:v>
                      </c:pt>
                      <c:pt idx="3">
                        <c:v>4</c:v>
                      </c:pt>
                      <c:pt idx="4">
                        <c:v>5</c:v>
                      </c:pt>
                      <c:pt idx="5">
                        <c:v>6</c:v>
                      </c:pt>
                    </c:numCache>
                  </c:numRef>
                </c:cat>
                <c:val>
                  <c:numRef>
                    <c:extLst>
                      <c:ext uri="{02D57815-91ED-43cb-92C2-25804820EDAC}">
                        <c15:formulaRef>
                          <c15:sqref>Лист1!$H$3:$H$8</c15:sqref>
                        </c15:formulaRef>
                      </c:ext>
                    </c:extLst>
                    <c:numCache>
                      <c:formatCode>General</c:formatCode>
                      <c:ptCount val="6"/>
                    </c:numCache>
                  </c:numRef>
                </c:val>
                <c:extLst>
                  <c:ext xmlns:c16="http://schemas.microsoft.com/office/drawing/2014/chart" uri="{C3380CC4-5D6E-409C-BE32-E72D297353CC}">
                    <c16:uniqueId val="{00000003-5D20-499E-B0BA-C0494296204B}"/>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Лист1!$J$2</c15:sqref>
                        </c15:formulaRef>
                      </c:ext>
                    </c:extLst>
                    <c:strCache>
                      <c:ptCount val="1"/>
                    </c:strCache>
                  </c:strRef>
                </c:tx>
                <c:spPr>
                  <a:solidFill>
                    <a:schemeClr val="accent4"/>
                  </a:solidFill>
                  <a:ln>
                    <a:noFill/>
                  </a:ln>
                  <a:effectLst/>
                </c:spPr>
                <c:invertIfNegative val="0"/>
                <c:cat>
                  <c:numRef>
                    <c:extLst xmlns:c15="http://schemas.microsoft.com/office/drawing/2012/chart">
                      <c:ext xmlns:c15="http://schemas.microsoft.com/office/drawing/2012/chart" uri="{02D57815-91ED-43cb-92C2-25804820EDAC}">
                        <c15:formulaRef>
                          <c15:sqref>Лист1!$O$4:$O$9</c15:sqref>
                        </c15:formulaRef>
                      </c:ext>
                    </c:extLst>
                    <c:numCache>
                      <c:formatCode>General</c:formatCode>
                      <c:ptCount val="6"/>
                      <c:pt idx="0">
                        <c:v>1</c:v>
                      </c:pt>
                      <c:pt idx="1">
                        <c:v>2</c:v>
                      </c:pt>
                      <c:pt idx="2">
                        <c:v>3</c:v>
                      </c:pt>
                      <c:pt idx="3">
                        <c:v>4</c:v>
                      </c:pt>
                      <c:pt idx="4">
                        <c:v>5</c:v>
                      </c:pt>
                      <c:pt idx="5">
                        <c:v>6</c:v>
                      </c:pt>
                    </c:numCache>
                  </c:numRef>
                </c:cat>
                <c:val>
                  <c:numRef>
                    <c:extLst xmlns:c15="http://schemas.microsoft.com/office/drawing/2012/chart">
                      <c:ext xmlns:c15="http://schemas.microsoft.com/office/drawing/2012/chart" uri="{02D57815-91ED-43cb-92C2-25804820EDAC}">
                        <c15:formulaRef>
                          <c15:sqref>Лист1!$J$3:$J$8</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4-5D20-499E-B0BA-C0494296204B}"/>
                  </c:ext>
                </c:extLst>
              </c15:ser>
            </c15:filteredBarSeries>
          </c:ext>
        </c:extLst>
      </c:barChart>
      <c:catAx>
        <c:axId val="-12974764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t>Cluster size</a:t>
                </a:r>
                <a:endParaRPr lang="ru-RU" sz="1200" b="1"/>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97472592"/>
        <c:crosses val="autoZero"/>
        <c:auto val="1"/>
        <c:lblAlgn val="ctr"/>
        <c:lblOffset val="100"/>
        <c:noMultiLvlLbl val="0"/>
      </c:catAx>
      <c:valAx>
        <c:axId val="-1297472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baseline="0"/>
                  <a:t>Percentage of clusters</a:t>
                </a:r>
                <a:endParaRPr lang="ru-RU" sz="1200"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97476400"/>
        <c:crosses val="autoZero"/>
        <c:crossBetween val="between"/>
      </c:valAx>
      <c:spPr>
        <a:noFill/>
        <a:ln>
          <a:solidFill>
            <a:schemeClr val="tx1"/>
          </a:solidFill>
        </a:ln>
        <a:effectLst/>
      </c:spPr>
    </c:plotArea>
    <c:legend>
      <c:legendPos val="b"/>
      <c:layout>
        <c:manualLayout>
          <c:xMode val="edge"/>
          <c:yMode val="edge"/>
          <c:x val="0.74676727909011376"/>
          <c:y val="0.18301501140695287"/>
          <c:w val="0.17868766404199476"/>
          <c:h val="0.34468707760303796"/>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62C209-4B15-49D2-AFCF-E9C534F74268}"/>
              </a:ext>
            </a:extLst>
          </p:cNvPr>
          <p:cNvSpPr>
            <a:spLocks noGrp="1"/>
          </p:cNvSpPr>
          <p:nvPr>
            <p:ph type="hdr" sz="quarter"/>
          </p:nvPr>
        </p:nvSpPr>
        <p:spPr>
          <a:xfrm>
            <a:off x="0" y="0"/>
            <a:ext cx="2945862" cy="497874"/>
          </a:xfrm>
          <a:prstGeom prst="rect">
            <a:avLst/>
          </a:prstGeom>
        </p:spPr>
        <p:txBody>
          <a:bodyPr vert="horz" lIns="88252" tIns="44127" rIns="88252" bIns="44127" rtlCol="0"/>
          <a:lstStyle>
            <a:lvl1pPr algn="l">
              <a:defRPr sz="1200"/>
            </a:lvl1pPr>
          </a:lstStyle>
          <a:p>
            <a:endParaRPr lang="en-AU"/>
          </a:p>
        </p:txBody>
      </p:sp>
      <p:sp>
        <p:nvSpPr>
          <p:cNvPr id="3" name="Date Placeholder 2">
            <a:extLst>
              <a:ext uri="{FF2B5EF4-FFF2-40B4-BE49-F238E27FC236}">
                <a16:creationId xmlns:a16="http://schemas.microsoft.com/office/drawing/2014/main" id="{F9DF076C-B25E-4707-8253-91960577A07C}"/>
              </a:ext>
            </a:extLst>
          </p:cNvPr>
          <p:cNvSpPr>
            <a:spLocks noGrp="1"/>
          </p:cNvSpPr>
          <p:nvPr>
            <p:ph type="dt" sz="quarter" idx="1"/>
          </p:nvPr>
        </p:nvSpPr>
        <p:spPr>
          <a:xfrm>
            <a:off x="3850296" y="0"/>
            <a:ext cx="2945862" cy="497874"/>
          </a:xfrm>
          <a:prstGeom prst="rect">
            <a:avLst/>
          </a:prstGeom>
        </p:spPr>
        <p:txBody>
          <a:bodyPr vert="horz" lIns="88252" tIns="44127" rIns="88252" bIns="44127" rtlCol="0"/>
          <a:lstStyle>
            <a:lvl1pPr algn="r">
              <a:defRPr sz="1200"/>
            </a:lvl1pPr>
          </a:lstStyle>
          <a:p>
            <a:fld id="{13B7D2A9-FCDE-48AB-9DAD-1B5D31DFF3E9}" type="datetimeFigureOut">
              <a:rPr lang="en-AU" smtClean="0"/>
              <a:t>21/09/2023</a:t>
            </a:fld>
            <a:endParaRPr lang="en-AU"/>
          </a:p>
        </p:txBody>
      </p:sp>
      <p:sp>
        <p:nvSpPr>
          <p:cNvPr id="4" name="Footer Placeholder 3">
            <a:extLst>
              <a:ext uri="{FF2B5EF4-FFF2-40B4-BE49-F238E27FC236}">
                <a16:creationId xmlns:a16="http://schemas.microsoft.com/office/drawing/2014/main" id="{CAF0DFFC-07A9-4350-AFED-556E3BCBEC78}"/>
              </a:ext>
            </a:extLst>
          </p:cNvPr>
          <p:cNvSpPr>
            <a:spLocks noGrp="1"/>
          </p:cNvSpPr>
          <p:nvPr>
            <p:ph type="ftr" sz="quarter" idx="2"/>
          </p:nvPr>
        </p:nvSpPr>
        <p:spPr>
          <a:xfrm>
            <a:off x="0" y="9428765"/>
            <a:ext cx="2945862" cy="497873"/>
          </a:xfrm>
          <a:prstGeom prst="rect">
            <a:avLst/>
          </a:prstGeom>
        </p:spPr>
        <p:txBody>
          <a:bodyPr vert="horz" lIns="88252" tIns="44127" rIns="88252" bIns="44127"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83ACAD89-825F-4BBD-8FE8-E0E90A3FA89C}"/>
              </a:ext>
            </a:extLst>
          </p:cNvPr>
          <p:cNvSpPr>
            <a:spLocks noGrp="1"/>
          </p:cNvSpPr>
          <p:nvPr>
            <p:ph type="sldNum" sz="quarter" idx="3"/>
          </p:nvPr>
        </p:nvSpPr>
        <p:spPr>
          <a:xfrm>
            <a:off x="3850296" y="9428765"/>
            <a:ext cx="2945862" cy="497873"/>
          </a:xfrm>
          <a:prstGeom prst="rect">
            <a:avLst/>
          </a:prstGeom>
        </p:spPr>
        <p:txBody>
          <a:bodyPr vert="horz" lIns="88252" tIns="44127" rIns="88252" bIns="44127" rtlCol="0" anchor="b"/>
          <a:lstStyle>
            <a:lvl1pPr algn="r">
              <a:defRPr sz="1200"/>
            </a:lvl1pPr>
          </a:lstStyle>
          <a:p>
            <a:fld id="{07124DDD-7BC6-47A7-B812-A10E4345E0C0}" type="slidenum">
              <a:rPr lang="en-AU" smtClean="0"/>
              <a:t>‹#›</a:t>
            </a:fld>
            <a:endParaRPr lang="en-AU"/>
          </a:p>
        </p:txBody>
      </p:sp>
    </p:spTree>
    <p:extLst>
      <p:ext uri="{BB962C8B-B14F-4D97-AF65-F5344CB8AC3E}">
        <p14:creationId xmlns:p14="http://schemas.microsoft.com/office/powerpoint/2010/main" val="2108453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2" y="0"/>
            <a:ext cx="2945659" cy="498055"/>
          </a:xfrm>
          <a:prstGeom prst="rect">
            <a:avLst/>
          </a:prstGeom>
        </p:spPr>
        <p:txBody>
          <a:bodyPr vert="horz" lIns="95533" tIns="47768" rIns="95533" bIns="47768" rtlCol="0"/>
          <a:lstStyle>
            <a:lvl1pPr algn="l">
              <a:defRPr sz="1300"/>
            </a:lvl1pPr>
          </a:lstStyle>
          <a:p>
            <a:endParaRPr lang="en-AU" dirty="0"/>
          </a:p>
        </p:txBody>
      </p:sp>
      <p:sp>
        <p:nvSpPr>
          <p:cNvPr id="3" name="Дата 2"/>
          <p:cNvSpPr>
            <a:spLocks noGrp="1"/>
          </p:cNvSpPr>
          <p:nvPr>
            <p:ph type="dt" idx="1"/>
          </p:nvPr>
        </p:nvSpPr>
        <p:spPr>
          <a:xfrm>
            <a:off x="3850445" y="0"/>
            <a:ext cx="2945659" cy="498055"/>
          </a:xfrm>
          <a:prstGeom prst="rect">
            <a:avLst/>
          </a:prstGeom>
        </p:spPr>
        <p:txBody>
          <a:bodyPr vert="horz" lIns="95533" tIns="47768" rIns="95533" bIns="47768" rtlCol="0"/>
          <a:lstStyle>
            <a:lvl1pPr algn="r">
              <a:defRPr sz="1300"/>
            </a:lvl1pPr>
          </a:lstStyle>
          <a:p>
            <a:fld id="{7A42F5B7-D402-49F1-9CCF-F1378C7658A2}" type="datetimeFigureOut">
              <a:rPr lang="en-AU" smtClean="0"/>
              <a:t>21/09/2023</a:t>
            </a:fld>
            <a:endParaRPr lang="en-AU" dirty="0"/>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5533" tIns="47768" rIns="95533" bIns="47768" rtlCol="0" anchor="ctr"/>
          <a:lstStyle/>
          <a:p>
            <a:endParaRPr lang="en-AU" dirty="0"/>
          </a:p>
        </p:txBody>
      </p:sp>
      <p:sp>
        <p:nvSpPr>
          <p:cNvPr id="5" name="Заметки 4"/>
          <p:cNvSpPr>
            <a:spLocks noGrp="1"/>
          </p:cNvSpPr>
          <p:nvPr>
            <p:ph type="body" sz="quarter" idx="3"/>
          </p:nvPr>
        </p:nvSpPr>
        <p:spPr>
          <a:xfrm>
            <a:off x="679768" y="4777194"/>
            <a:ext cx="5438140" cy="3908614"/>
          </a:xfrm>
          <a:prstGeom prst="rect">
            <a:avLst/>
          </a:prstGeom>
        </p:spPr>
        <p:txBody>
          <a:bodyPr vert="horz" lIns="95533" tIns="47768" rIns="95533" bIns="47768"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AU"/>
          </a:p>
        </p:txBody>
      </p:sp>
      <p:sp>
        <p:nvSpPr>
          <p:cNvPr id="6" name="Нижний колонтитул 5"/>
          <p:cNvSpPr>
            <a:spLocks noGrp="1"/>
          </p:cNvSpPr>
          <p:nvPr>
            <p:ph type="ftr" sz="quarter" idx="4"/>
          </p:nvPr>
        </p:nvSpPr>
        <p:spPr>
          <a:xfrm>
            <a:off x="2" y="9428584"/>
            <a:ext cx="2945659" cy="498054"/>
          </a:xfrm>
          <a:prstGeom prst="rect">
            <a:avLst/>
          </a:prstGeom>
        </p:spPr>
        <p:txBody>
          <a:bodyPr vert="horz" lIns="95533" tIns="47768" rIns="95533" bIns="47768" rtlCol="0" anchor="b"/>
          <a:lstStyle>
            <a:lvl1pPr algn="l">
              <a:defRPr sz="1300"/>
            </a:lvl1pPr>
          </a:lstStyle>
          <a:p>
            <a:endParaRPr lang="en-AU" dirty="0"/>
          </a:p>
        </p:txBody>
      </p:sp>
      <p:sp>
        <p:nvSpPr>
          <p:cNvPr id="7" name="Номер слайда 6"/>
          <p:cNvSpPr>
            <a:spLocks noGrp="1"/>
          </p:cNvSpPr>
          <p:nvPr>
            <p:ph type="sldNum" sz="quarter" idx="5"/>
          </p:nvPr>
        </p:nvSpPr>
        <p:spPr>
          <a:xfrm>
            <a:off x="3850445" y="9428584"/>
            <a:ext cx="2945659" cy="498054"/>
          </a:xfrm>
          <a:prstGeom prst="rect">
            <a:avLst/>
          </a:prstGeom>
        </p:spPr>
        <p:txBody>
          <a:bodyPr vert="horz" lIns="95533" tIns="47768" rIns="95533" bIns="47768" rtlCol="0" anchor="b"/>
          <a:lstStyle>
            <a:lvl1pPr algn="r">
              <a:defRPr sz="1300"/>
            </a:lvl1pPr>
          </a:lstStyle>
          <a:p>
            <a:fld id="{0CCD1BEC-646D-44FC-B362-7C7D5BE06F47}" type="slidenum">
              <a:rPr lang="en-AU" smtClean="0"/>
              <a:t>‹#›</a:t>
            </a:fld>
            <a:endParaRPr lang="en-AU" dirty="0"/>
          </a:p>
        </p:txBody>
      </p:sp>
    </p:spTree>
    <p:extLst>
      <p:ext uri="{BB962C8B-B14F-4D97-AF65-F5344CB8AC3E}">
        <p14:creationId xmlns:p14="http://schemas.microsoft.com/office/powerpoint/2010/main" val="1125424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332">
              <a:defRPr/>
            </a:pPr>
            <a:r>
              <a:rPr lang="en-US" dirty="0"/>
              <a:t>I would like to thank the </a:t>
            </a:r>
            <a:r>
              <a:rPr lang="en-US" dirty="0" err="1"/>
              <a:t>organisers</a:t>
            </a:r>
            <a:r>
              <a:rPr lang="en-US" dirty="0"/>
              <a:t> for the opportunity to speak for the seminar and presents the results of radiobiological research on heavy ions in Laboratory of radiation biology </a:t>
            </a:r>
            <a:endParaRPr lang="en-AU" dirty="0"/>
          </a:p>
        </p:txBody>
      </p:sp>
      <p:sp>
        <p:nvSpPr>
          <p:cNvPr id="4" name="Slide Number Placeholder 3"/>
          <p:cNvSpPr>
            <a:spLocks noGrp="1"/>
          </p:cNvSpPr>
          <p:nvPr>
            <p:ph type="sldNum" sz="quarter" idx="5"/>
          </p:nvPr>
        </p:nvSpPr>
        <p:spPr/>
        <p:txBody>
          <a:bodyPr/>
          <a:lstStyle/>
          <a:p>
            <a:fld id="{0CCD1BEC-646D-44FC-B362-7C7D5BE06F47}" type="slidenum">
              <a:rPr lang="en-AU" smtClean="0"/>
              <a:t>1</a:t>
            </a:fld>
            <a:endParaRPr lang="en-AU" dirty="0"/>
          </a:p>
        </p:txBody>
      </p:sp>
    </p:spTree>
    <p:extLst>
      <p:ext uri="{BB962C8B-B14F-4D97-AF65-F5344CB8AC3E}">
        <p14:creationId xmlns:p14="http://schemas.microsoft.com/office/powerpoint/2010/main" val="2175509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illustrate in more details the relationship between energy deposition and the types of target damage, assuming that DNA is the critical target in cells for radiation.</a:t>
            </a:r>
          </a:p>
          <a:p>
            <a:endParaRPr lang="en-AU" dirty="0"/>
          </a:p>
          <a:p>
            <a:r>
              <a:rPr lang="en-AU" dirty="0"/>
              <a:t>It is important to note, that modern computational techniques allows to calculate energy deposition and to establish the relationship between spectrum of energy deposition and major types of DNA lesions, as shown in the diagram, namely</a:t>
            </a:r>
          </a:p>
          <a:p>
            <a:endParaRPr lang="en-AU" dirty="0"/>
          </a:p>
          <a:p>
            <a:r>
              <a:rPr lang="en-AU" dirty="0"/>
              <a:t>Isolated lesions such as,…</a:t>
            </a:r>
          </a:p>
          <a:p>
            <a:endParaRPr lang="en-AU" dirty="0"/>
          </a:p>
          <a:p>
            <a:r>
              <a:rPr lang="en-AU" dirty="0"/>
              <a:t>and clustered lesions such as </a:t>
            </a:r>
          </a:p>
        </p:txBody>
      </p:sp>
      <p:sp>
        <p:nvSpPr>
          <p:cNvPr id="4" name="Slide Number Placeholder 3"/>
          <p:cNvSpPr>
            <a:spLocks noGrp="1"/>
          </p:cNvSpPr>
          <p:nvPr>
            <p:ph type="sldNum" sz="quarter" idx="5"/>
          </p:nvPr>
        </p:nvSpPr>
        <p:spPr/>
        <p:txBody>
          <a:bodyPr/>
          <a:lstStyle/>
          <a:p>
            <a:fld id="{0CCD1BEC-646D-44FC-B362-7C7D5BE06F47}" type="slidenum">
              <a:rPr lang="en-AU" smtClean="0"/>
              <a:t>10</a:t>
            </a:fld>
            <a:endParaRPr lang="en-AU" dirty="0"/>
          </a:p>
        </p:txBody>
      </p:sp>
    </p:spTree>
    <p:extLst>
      <p:ext uri="{BB962C8B-B14F-4D97-AF65-F5344CB8AC3E}">
        <p14:creationId xmlns:p14="http://schemas.microsoft.com/office/powerpoint/2010/main" val="182905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Although there is an obvious parallel between the yield of some types of lesions (DSB and complex DSB) as a function of LET and RBE-LET relationship, as can be seen from this slide, the consideration of physical and geometric factors is not able to provide a comprehensive interpretation of the RBE problem</a:t>
            </a:r>
          </a:p>
        </p:txBody>
      </p:sp>
      <p:sp>
        <p:nvSpPr>
          <p:cNvPr id="4" name="Slide Number Placeholder 3"/>
          <p:cNvSpPr>
            <a:spLocks noGrp="1"/>
          </p:cNvSpPr>
          <p:nvPr>
            <p:ph type="sldNum" sz="quarter" idx="5"/>
          </p:nvPr>
        </p:nvSpPr>
        <p:spPr/>
        <p:txBody>
          <a:bodyPr/>
          <a:lstStyle/>
          <a:p>
            <a:fld id="{0CCD1BEC-646D-44FC-B362-7C7D5BE06F47}" type="slidenum">
              <a:rPr lang="en-AU" smtClean="0"/>
              <a:t>11</a:t>
            </a:fld>
            <a:endParaRPr lang="en-AU" dirty="0"/>
          </a:p>
        </p:txBody>
      </p:sp>
    </p:spTree>
    <p:extLst>
      <p:ext uri="{BB962C8B-B14F-4D97-AF65-F5344CB8AC3E}">
        <p14:creationId xmlns:p14="http://schemas.microsoft.com/office/powerpoint/2010/main" val="1567708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consideration of the role of biological factor is important/</a:t>
            </a:r>
          </a:p>
          <a:p>
            <a:endParaRPr lang="en-US" dirty="0"/>
          </a:p>
          <a:p>
            <a:r>
              <a:rPr lang="en-US" dirty="0"/>
              <a:t>DNA lesions are repaired…</a:t>
            </a:r>
          </a:p>
          <a:p>
            <a:endParaRPr lang="en-US" dirty="0"/>
          </a:p>
          <a:p>
            <a:r>
              <a:rPr lang="en-US" dirty="0"/>
              <a:t>The success of repair depends on lesion complexity…</a:t>
            </a:r>
          </a:p>
          <a:p>
            <a:endParaRPr lang="en-US" dirty="0"/>
          </a:p>
          <a:p>
            <a:r>
              <a:rPr lang="en-US" dirty="0"/>
              <a:t>Different lesions are responsible for different effects, such as….., and in biological systems of different organization, such as prokaryotes or eukaryotes</a:t>
            </a:r>
            <a:endParaRPr lang="en-AU" dirty="0"/>
          </a:p>
        </p:txBody>
      </p:sp>
      <p:sp>
        <p:nvSpPr>
          <p:cNvPr id="4" name="Slide Number Placeholder 3"/>
          <p:cNvSpPr>
            <a:spLocks noGrp="1"/>
          </p:cNvSpPr>
          <p:nvPr>
            <p:ph type="sldNum" sz="quarter" idx="5"/>
          </p:nvPr>
        </p:nvSpPr>
        <p:spPr/>
        <p:txBody>
          <a:bodyPr/>
          <a:lstStyle/>
          <a:p>
            <a:fld id="{0CCD1BEC-646D-44FC-B362-7C7D5BE06F47}" type="slidenum">
              <a:rPr lang="en-AU" smtClean="0"/>
              <a:t>12</a:t>
            </a:fld>
            <a:endParaRPr lang="en-AU" dirty="0"/>
          </a:p>
        </p:txBody>
      </p:sp>
    </p:spTree>
    <p:extLst>
      <p:ext uri="{BB962C8B-B14F-4D97-AF65-F5344CB8AC3E}">
        <p14:creationId xmlns:p14="http://schemas.microsoft.com/office/powerpoint/2010/main" val="879234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the status od DNA repair system, in combination with changes in the spectrum of DNA lesions becomes an important factor in the interpretation of RBE-LET relationship.</a:t>
            </a:r>
          </a:p>
          <a:p>
            <a:endParaRPr lang="en-AU" dirty="0"/>
          </a:p>
          <a:p>
            <a:r>
              <a:rPr lang="en-AU" dirty="0"/>
              <a:t>This is demonstrated in diagrams above for ….. and …..</a:t>
            </a:r>
          </a:p>
          <a:p>
            <a:endParaRPr lang="en-AU" dirty="0"/>
          </a:p>
          <a:p>
            <a:r>
              <a:rPr lang="en-AU" dirty="0"/>
              <a:t>I should note that on these diagrams it is not RBE but inverse Dr is plotted. This doesn’t change the shape of the curve and will be addressed later in my talk</a:t>
            </a:r>
          </a:p>
        </p:txBody>
      </p:sp>
      <p:sp>
        <p:nvSpPr>
          <p:cNvPr id="4" name="Slide Number Placeholder 3"/>
          <p:cNvSpPr>
            <a:spLocks noGrp="1"/>
          </p:cNvSpPr>
          <p:nvPr>
            <p:ph type="sldNum" sz="quarter" idx="5"/>
          </p:nvPr>
        </p:nvSpPr>
        <p:spPr/>
        <p:txBody>
          <a:bodyPr/>
          <a:lstStyle/>
          <a:p>
            <a:fld id="{0CCD1BEC-646D-44FC-B362-7C7D5BE06F47}" type="slidenum">
              <a:rPr lang="en-AU" smtClean="0"/>
              <a:t>13</a:t>
            </a:fld>
            <a:endParaRPr lang="en-AU" dirty="0"/>
          </a:p>
        </p:txBody>
      </p:sp>
    </p:spTree>
    <p:extLst>
      <p:ext uri="{BB962C8B-B14F-4D97-AF65-F5344CB8AC3E}">
        <p14:creationId xmlns:p14="http://schemas.microsoft.com/office/powerpoint/2010/main" val="711840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Diagrams on this slide illustrate the role of the status of DNA repair system in RBE-LET relationship system in mammalian cells.</a:t>
            </a:r>
          </a:p>
          <a:p>
            <a:endParaRPr lang="en-AU" dirty="0"/>
          </a:p>
          <a:p>
            <a:r>
              <a:rPr lang="en-AU" dirty="0"/>
              <a:t>…</a:t>
            </a:r>
          </a:p>
          <a:p>
            <a:r>
              <a:rPr lang="en-AU" dirty="0"/>
              <a:t>…</a:t>
            </a:r>
          </a:p>
        </p:txBody>
      </p:sp>
      <p:sp>
        <p:nvSpPr>
          <p:cNvPr id="4" name="Slide Number Placeholder 3"/>
          <p:cNvSpPr>
            <a:spLocks noGrp="1"/>
          </p:cNvSpPr>
          <p:nvPr>
            <p:ph type="sldNum" sz="quarter" idx="5"/>
          </p:nvPr>
        </p:nvSpPr>
        <p:spPr/>
        <p:txBody>
          <a:bodyPr/>
          <a:lstStyle/>
          <a:p>
            <a:fld id="{0CCD1BEC-646D-44FC-B362-7C7D5BE06F47}" type="slidenum">
              <a:rPr lang="en-AU" smtClean="0"/>
              <a:t>14</a:t>
            </a:fld>
            <a:endParaRPr lang="en-AU" dirty="0"/>
          </a:p>
        </p:txBody>
      </p:sp>
    </p:spTree>
    <p:extLst>
      <p:ext uri="{BB962C8B-B14F-4D97-AF65-F5344CB8AC3E}">
        <p14:creationId xmlns:p14="http://schemas.microsoft.com/office/powerpoint/2010/main" val="129308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Summarising</a:t>
            </a:r>
            <a:r>
              <a:rPr lang="en-US" dirty="0"/>
              <a:t> the above, we state that </a:t>
            </a:r>
            <a:r>
              <a:rPr lang="en-AU" dirty="0"/>
              <a:t>Relative Biological Effectiveness (RBE) of ionizing radiation is determined by two factors – physical and biological. Physical factor is the </a:t>
            </a:r>
            <a:r>
              <a:rPr lang="en-AU" dirty="0" err="1"/>
              <a:t>microdosimetric</a:t>
            </a:r>
            <a:r>
              <a:rPr lang="en-AU" dirty="0"/>
              <a:t> distribution of energy deposition that determines the spectrum of DNA lesions and biological is the ability of cell to repair DNA damage. It is important to note that this ability depends on LET reflecting the change in DNA lesions spectrum. Consideration of these two factors allows the interpretation of RBE as a function of LET of radiation. </a:t>
            </a:r>
            <a:endParaRPr lang="en-US" dirty="0"/>
          </a:p>
          <a:p>
            <a:endParaRPr lang="en-US" dirty="0"/>
          </a:p>
          <a:p>
            <a:r>
              <a:rPr lang="en-US" dirty="0"/>
              <a:t>Interpretation of RBE-LET relationship in the context of the role of</a:t>
            </a:r>
            <a:r>
              <a:rPr lang="en-US" baseline="0" dirty="0"/>
              <a:t> physical and biological factors provided a solution for so-called RBE-LET problem. And I would like to underline the overwhelming experimental and especially intellectual contribution of LRB scientists to the solution of this problem and the availability of heavy ion </a:t>
            </a:r>
            <a:r>
              <a:rPr lang="en-AU" baseline="0" dirty="0"/>
              <a:t>radiation sources provided by JINR facilities as a key factor in solving this problem.</a:t>
            </a:r>
            <a:endParaRPr lang="en-AU" dirty="0"/>
          </a:p>
        </p:txBody>
      </p:sp>
      <p:sp>
        <p:nvSpPr>
          <p:cNvPr id="4" name="Slide Number Placeholder 3"/>
          <p:cNvSpPr>
            <a:spLocks noGrp="1"/>
          </p:cNvSpPr>
          <p:nvPr>
            <p:ph type="sldNum" sz="quarter" idx="5"/>
          </p:nvPr>
        </p:nvSpPr>
        <p:spPr/>
        <p:txBody>
          <a:bodyPr/>
          <a:lstStyle/>
          <a:p>
            <a:fld id="{0CCD1BEC-646D-44FC-B362-7C7D5BE06F47}" type="slidenum">
              <a:rPr lang="en-AU" smtClean="0"/>
              <a:t>15</a:t>
            </a:fld>
            <a:endParaRPr lang="en-AU" dirty="0"/>
          </a:p>
        </p:txBody>
      </p:sp>
    </p:spTree>
    <p:extLst>
      <p:ext uri="{BB962C8B-B14F-4D97-AF65-F5344CB8AC3E}">
        <p14:creationId xmlns:p14="http://schemas.microsoft.com/office/powerpoint/2010/main" val="2868830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Problem of RBE</a:t>
            </a:r>
          </a:p>
          <a:p>
            <a:endParaRPr lang="en-AU" dirty="0"/>
          </a:p>
        </p:txBody>
      </p:sp>
      <p:sp>
        <p:nvSpPr>
          <p:cNvPr id="4" name="Slide Number Placeholder 3"/>
          <p:cNvSpPr>
            <a:spLocks noGrp="1"/>
          </p:cNvSpPr>
          <p:nvPr>
            <p:ph type="sldNum" sz="quarter" idx="5"/>
          </p:nvPr>
        </p:nvSpPr>
        <p:spPr/>
        <p:txBody>
          <a:bodyPr/>
          <a:lstStyle/>
          <a:p>
            <a:fld id="{0CCD1BEC-646D-44FC-B362-7C7D5BE06F47}" type="slidenum">
              <a:rPr lang="en-AU" smtClean="0">
                <a:solidFill>
                  <a:prstClr val="black"/>
                </a:solidFill>
              </a:rPr>
              <a:pPr/>
              <a:t>16</a:t>
            </a:fld>
            <a:endParaRPr lang="en-AU" dirty="0">
              <a:solidFill>
                <a:prstClr val="black"/>
              </a:solidFill>
            </a:endParaRPr>
          </a:p>
        </p:txBody>
      </p:sp>
    </p:spTree>
    <p:extLst>
      <p:ext uri="{BB962C8B-B14F-4D97-AF65-F5344CB8AC3E}">
        <p14:creationId xmlns:p14="http://schemas.microsoft.com/office/powerpoint/2010/main" val="2201678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8249" algn="just">
              <a:spcAft>
                <a:spcPts val="628"/>
              </a:spcAft>
            </a:pPr>
            <a:r>
              <a:rPr lang="en-AU" dirty="0"/>
              <a:t>The second subject of my talk – clustered DNA damage</a:t>
            </a:r>
          </a:p>
          <a:p>
            <a:pPr marL="358249" algn="just">
              <a:spcAft>
                <a:spcPts val="628"/>
              </a:spcAft>
            </a:pPr>
            <a:endParaRPr lang="en-AU" sz="1300" dirty="0">
              <a:cs typeface="Times New Roman" panose="02020603050405020304" pitchFamily="18" charset="0"/>
            </a:endParaRPr>
          </a:p>
          <a:p>
            <a:pPr marL="358249" algn="just">
              <a:spcAft>
                <a:spcPts val="628"/>
              </a:spcAft>
            </a:pPr>
            <a:r>
              <a:rPr lang="en-AU" sz="1300" dirty="0">
                <a:cs typeface="Times New Roman" panose="02020603050405020304" pitchFamily="18" charset="0"/>
              </a:rPr>
              <a:t>Consideration of clustered DNA damage – insight into the mechanism of contribution of biological factor to RBE-LET relationship</a:t>
            </a:r>
          </a:p>
          <a:p>
            <a:pPr marL="358249" algn="just">
              <a:spcAft>
                <a:spcPts val="628"/>
              </a:spcAft>
            </a:pPr>
            <a:r>
              <a:rPr lang="en-AU" sz="1300" dirty="0">
                <a:cs typeface="Times New Roman" panose="02020603050405020304" pitchFamily="18" charset="0"/>
              </a:rPr>
              <a:t>Clustered DNA damage – one of the biological factors contributing to the RBE-LET relationship</a:t>
            </a:r>
            <a:endParaRPr lang="ru-RU" sz="1300" dirty="0">
              <a:cs typeface="Times New Roman" panose="02020603050405020304" pitchFamily="18" charset="0"/>
            </a:endParaRPr>
          </a:p>
          <a:p>
            <a:endParaRPr lang="en-AU" dirty="0"/>
          </a:p>
          <a:p>
            <a:endParaRPr lang="en-AU" dirty="0"/>
          </a:p>
        </p:txBody>
      </p:sp>
      <p:sp>
        <p:nvSpPr>
          <p:cNvPr id="4" name="Slide Number Placeholder 3"/>
          <p:cNvSpPr>
            <a:spLocks noGrp="1"/>
          </p:cNvSpPr>
          <p:nvPr>
            <p:ph type="sldNum" sz="quarter" idx="5"/>
          </p:nvPr>
        </p:nvSpPr>
        <p:spPr/>
        <p:txBody>
          <a:bodyPr/>
          <a:lstStyle/>
          <a:p>
            <a:fld id="{0CCD1BEC-646D-44FC-B362-7C7D5BE06F47}" type="slidenum">
              <a:rPr lang="en-AU" smtClean="0">
                <a:solidFill>
                  <a:prstClr val="black"/>
                </a:solidFill>
              </a:rPr>
              <a:pPr/>
              <a:t>17</a:t>
            </a:fld>
            <a:endParaRPr lang="en-AU" dirty="0">
              <a:solidFill>
                <a:prstClr val="black"/>
              </a:solidFill>
            </a:endParaRPr>
          </a:p>
        </p:txBody>
      </p:sp>
    </p:spTree>
    <p:extLst>
      <p:ext uri="{BB962C8B-B14F-4D97-AF65-F5344CB8AC3E}">
        <p14:creationId xmlns:p14="http://schemas.microsoft.com/office/powerpoint/2010/main" val="236167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Gamma-H2AX assay – a technology for visualisation and quantitation of DNA DSB</a:t>
            </a:r>
          </a:p>
        </p:txBody>
      </p:sp>
      <p:sp>
        <p:nvSpPr>
          <p:cNvPr id="4" name="Slide Number Placeholder 3"/>
          <p:cNvSpPr>
            <a:spLocks noGrp="1"/>
          </p:cNvSpPr>
          <p:nvPr>
            <p:ph type="sldNum" sz="quarter" idx="5"/>
          </p:nvPr>
        </p:nvSpPr>
        <p:spPr/>
        <p:txBody>
          <a:bodyPr/>
          <a:lstStyle/>
          <a:p>
            <a:fld id="{0CCD1BEC-646D-44FC-B362-7C7D5BE06F47}" type="slidenum">
              <a:rPr lang="en-AU" smtClean="0"/>
              <a:t>18</a:t>
            </a:fld>
            <a:endParaRPr lang="en-AU" dirty="0"/>
          </a:p>
        </p:txBody>
      </p:sp>
    </p:spTree>
    <p:extLst>
      <p:ext uri="{BB962C8B-B14F-4D97-AF65-F5344CB8AC3E}">
        <p14:creationId xmlns:p14="http://schemas.microsoft.com/office/powerpoint/2010/main" val="2805736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Kinetics of foci in the diagram  is a reflection of DNA DSB repair kinetics</a:t>
            </a:r>
          </a:p>
          <a:p>
            <a:endParaRPr lang="en-AU" dirty="0"/>
          </a:p>
          <a:p>
            <a:r>
              <a:rPr lang="en-AU" dirty="0"/>
              <a:t>DSB repair is less efficient following high LET irradiation, as illustrated in the diagram and image</a:t>
            </a:r>
          </a:p>
          <a:p>
            <a:endParaRPr lang="en-AU" dirty="0"/>
          </a:p>
          <a:p>
            <a:r>
              <a:rPr lang="en-AU" dirty="0"/>
              <a:t>The reason for low repair efficiency in different complexity of DNA lesions</a:t>
            </a:r>
          </a:p>
          <a:p>
            <a:endParaRPr lang="en-AU" dirty="0"/>
          </a:p>
          <a:p>
            <a:r>
              <a:rPr lang="en-AU" dirty="0"/>
              <a:t>DSB by itself is a clustered lesion – a cluster of two SSB</a:t>
            </a:r>
          </a:p>
          <a:p>
            <a:endParaRPr lang="en-AU" dirty="0"/>
          </a:p>
          <a:p>
            <a:r>
              <a:rPr lang="en-AU" dirty="0"/>
              <a:t>DSBs can be of various complexity, and more complex DSBs are more difficult to repair</a:t>
            </a:r>
          </a:p>
          <a:p>
            <a:endParaRPr lang="en-AU" dirty="0"/>
          </a:p>
          <a:p>
            <a:r>
              <a:rPr lang="en-AU" dirty="0"/>
              <a:t>Contribution of complex DSB increases with increasing LET – the repair is less efficient following exposure to high LET </a:t>
            </a:r>
          </a:p>
        </p:txBody>
      </p:sp>
      <p:sp>
        <p:nvSpPr>
          <p:cNvPr id="4" name="Slide Number Placeholder 3"/>
          <p:cNvSpPr>
            <a:spLocks noGrp="1"/>
          </p:cNvSpPr>
          <p:nvPr>
            <p:ph type="sldNum" sz="quarter" idx="5"/>
          </p:nvPr>
        </p:nvSpPr>
        <p:spPr/>
        <p:txBody>
          <a:bodyPr/>
          <a:lstStyle/>
          <a:p>
            <a:fld id="{0CCD1BEC-646D-44FC-B362-7C7D5BE06F47}" type="slidenum">
              <a:rPr lang="en-AU" smtClean="0"/>
              <a:t>19</a:t>
            </a:fld>
            <a:endParaRPr lang="en-AU" dirty="0"/>
          </a:p>
        </p:txBody>
      </p:sp>
    </p:spTree>
    <p:extLst>
      <p:ext uri="{BB962C8B-B14F-4D97-AF65-F5344CB8AC3E}">
        <p14:creationId xmlns:p14="http://schemas.microsoft.com/office/powerpoint/2010/main" val="1067551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28"/>
              </a:spcAft>
            </a:pPr>
            <a:r>
              <a:rPr lang="en-AU" sz="1300" dirty="0">
                <a:cs typeface="Times New Roman" panose="02020603050405020304" pitchFamily="18" charset="0"/>
              </a:rPr>
              <a:t>Laboratory of radiation biology incorporates two departments – department of radiation research and department of radiation biology and physiology.</a:t>
            </a:r>
          </a:p>
          <a:p>
            <a:pPr algn="just">
              <a:spcAft>
                <a:spcPts val="628"/>
              </a:spcAft>
            </a:pPr>
            <a:r>
              <a:rPr lang="en-AU" sz="1300" dirty="0">
                <a:cs typeface="Times New Roman" panose="02020603050405020304" pitchFamily="18" charset="0"/>
              </a:rPr>
              <a:t>There are quite a lot of research directions in the department, including ….. , and it is very difficult task to cover all of them.</a:t>
            </a:r>
            <a:endParaRPr lang="ru-RU" sz="1300" dirty="0">
              <a:cs typeface="Times New Roman" panose="02020603050405020304" pitchFamily="18" charset="0"/>
            </a:endParaRPr>
          </a:p>
          <a:p>
            <a:endParaRPr lang="en-AU" dirty="0"/>
          </a:p>
          <a:p>
            <a:endParaRPr lang="en-AU" dirty="0"/>
          </a:p>
        </p:txBody>
      </p:sp>
      <p:sp>
        <p:nvSpPr>
          <p:cNvPr id="4" name="Slide Number Placeholder 3"/>
          <p:cNvSpPr>
            <a:spLocks noGrp="1"/>
          </p:cNvSpPr>
          <p:nvPr>
            <p:ph type="sldNum" sz="quarter" idx="5"/>
          </p:nvPr>
        </p:nvSpPr>
        <p:spPr/>
        <p:txBody>
          <a:bodyPr/>
          <a:lstStyle/>
          <a:p>
            <a:fld id="{0CCD1BEC-646D-44FC-B362-7C7D5BE06F47}" type="slidenum">
              <a:rPr lang="en-AU" smtClean="0">
                <a:solidFill>
                  <a:prstClr val="black"/>
                </a:solidFill>
              </a:rPr>
              <a:pPr/>
              <a:t>2</a:t>
            </a:fld>
            <a:endParaRPr lang="en-AU" dirty="0">
              <a:solidFill>
                <a:prstClr val="black"/>
              </a:solidFill>
            </a:endParaRPr>
          </a:p>
        </p:txBody>
      </p:sp>
    </p:spTree>
    <p:extLst>
      <p:ext uri="{BB962C8B-B14F-4D97-AF65-F5344CB8AC3E}">
        <p14:creationId xmlns:p14="http://schemas.microsoft.com/office/powerpoint/2010/main" val="3597098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second aspect of clustering – clusters of DSBs, as can be detected by high resolution laser confocal scanning microscopy</a:t>
            </a:r>
          </a:p>
          <a:p>
            <a:endParaRPr lang="en-AU" dirty="0"/>
          </a:p>
          <a:p>
            <a:r>
              <a:rPr lang="en-AU" dirty="0"/>
              <a:t>Groups or clusters of foci can be observed in nuclei following high LET irradiation</a:t>
            </a:r>
          </a:p>
          <a:p>
            <a:endParaRPr lang="en-AU" dirty="0"/>
          </a:p>
          <a:p>
            <a:r>
              <a:rPr lang="en-AU" dirty="0"/>
              <a:t>Clusters of foci/DSB emerge from a single ionising particle track crossing a few DNA molecules, due to higher order structuring of DNA – nucleosome and chromatin formation</a:t>
            </a:r>
          </a:p>
        </p:txBody>
      </p:sp>
      <p:sp>
        <p:nvSpPr>
          <p:cNvPr id="4" name="Slide Number Placeholder 3"/>
          <p:cNvSpPr>
            <a:spLocks noGrp="1"/>
          </p:cNvSpPr>
          <p:nvPr>
            <p:ph type="sldNum" sz="quarter" idx="5"/>
          </p:nvPr>
        </p:nvSpPr>
        <p:spPr/>
        <p:txBody>
          <a:bodyPr/>
          <a:lstStyle/>
          <a:p>
            <a:fld id="{0CCD1BEC-646D-44FC-B362-7C7D5BE06F47}" type="slidenum">
              <a:rPr lang="en-AU" smtClean="0"/>
              <a:t>20</a:t>
            </a:fld>
            <a:endParaRPr lang="en-AU" dirty="0"/>
          </a:p>
        </p:txBody>
      </p:sp>
    </p:spTree>
    <p:extLst>
      <p:ext uri="{BB962C8B-B14F-4D97-AF65-F5344CB8AC3E}">
        <p14:creationId xmlns:p14="http://schemas.microsoft.com/office/powerpoint/2010/main" val="1021583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Two summarise – there are two levels of clustering</a:t>
            </a:r>
          </a:p>
          <a:p>
            <a:endParaRPr lang="en-AU" dirty="0"/>
          </a:p>
          <a:p>
            <a:r>
              <a:rPr lang="en-AU" dirty="0"/>
              <a:t>1 – DNA DSB itself as a clustered lesion of different complexity and</a:t>
            </a:r>
          </a:p>
          <a:p>
            <a:endParaRPr lang="en-AU" dirty="0"/>
          </a:p>
          <a:p>
            <a:r>
              <a:rPr lang="en-AU" dirty="0"/>
              <a:t>2 – clusters of DSB</a:t>
            </a:r>
          </a:p>
        </p:txBody>
      </p:sp>
      <p:sp>
        <p:nvSpPr>
          <p:cNvPr id="4" name="Slide Number Placeholder 3"/>
          <p:cNvSpPr>
            <a:spLocks noGrp="1"/>
          </p:cNvSpPr>
          <p:nvPr>
            <p:ph type="sldNum" sz="quarter" idx="5"/>
          </p:nvPr>
        </p:nvSpPr>
        <p:spPr/>
        <p:txBody>
          <a:bodyPr/>
          <a:lstStyle/>
          <a:p>
            <a:fld id="{0CCD1BEC-646D-44FC-B362-7C7D5BE06F47}" type="slidenum">
              <a:rPr lang="en-AU" smtClean="0"/>
              <a:t>21</a:t>
            </a:fld>
            <a:endParaRPr lang="en-AU" dirty="0"/>
          </a:p>
        </p:txBody>
      </p:sp>
    </p:spTree>
    <p:extLst>
      <p:ext uri="{BB962C8B-B14F-4D97-AF65-F5344CB8AC3E}">
        <p14:creationId xmlns:p14="http://schemas.microsoft.com/office/powerpoint/2010/main" val="1731703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5"/>
          </p:nvPr>
        </p:nvSpPr>
        <p:spPr/>
        <p:txBody>
          <a:bodyPr/>
          <a:lstStyle/>
          <a:p>
            <a:fld id="{0CCD1BEC-646D-44FC-B362-7C7D5BE06F47}" type="slidenum">
              <a:rPr lang="en-AU" smtClean="0"/>
              <a:t>22</a:t>
            </a:fld>
            <a:endParaRPr lang="en-AU" dirty="0"/>
          </a:p>
        </p:txBody>
      </p:sp>
    </p:spTree>
    <p:extLst>
      <p:ext uri="{BB962C8B-B14F-4D97-AF65-F5344CB8AC3E}">
        <p14:creationId xmlns:p14="http://schemas.microsoft.com/office/powerpoint/2010/main" val="813843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CCD1BEC-646D-44FC-B362-7C7D5BE06F47}" type="slidenum">
              <a:rPr lang="en-AU" smtClean="0"/>
              <a:t>23</a:t>
            </a:fld>
            <a:endParaRPr lang="en-AU" dirty="0"/>
          </a:p>
        </p:txBody>
      </p:sp>
    </p:spTree>
    <p:extLst>
      <p:ext uri="{BB962C8B-B14F-4D97-AF65-F5344CB8AC3E}">
        <p14:creationId xmlns:p14="http://schemas.microsoft.com/office/powerpoint/2010/main" val="1853303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8249" algn="just">
              <a:spcAft>
                <a:spcPts val="628"/>
              </a:spcAft>
            </a:pPr>
            <a:r>
              <a:rPr lang="en-AU" dirty="0"/>
              <a:t>So, having a choice to speak little about everything or a lot about few things,</a:t>
            </a:r>
          </a:p>
          <a:p>
            <a:pPr marL="358249" algn="just">
              <a:spcAft>
                <a:spcPts val="628"/>
              </a:spcAft>
            </a:pPr>
            <a:r>
              <a:rPr lang="en-AU" sz="1300" dirty="0">
                <a:cs typeface="Times New Roman" panose="02020603050405020304" pitchFamily="18" charset="0"/>
              </a:rPr>
              <a:t>I decided to take the second option.</a:t>
            </a:r>
            <a:endParaRPr lang="ru-RU" sz="1300" dirty="0">
              <a:cs typeface="Times New Roman" panose="02020603050405020304" pitchFamily="18" charset="0"/>
            </a:endParaRPr>
          </a:p>
          <a:p>
            <a:endParaRPr lang="en-AU" dirty="0"/>
          </a:p>
          <a:p>
            <a:endParaRPr lang="en-AU" dirty="0"/>
          </a:p>
        </p:txBody>
      </p:sp>
      <p:sp>
        <p:nvSpPr>
          <p:cNvPr id="4" name="Slide Number Placeholder 3"/>
          <p:cNvSpPr>
            <a:spLocks noGrp="1"/>
          </p:cNvSpPr>
          <p:nvPr>
            <p:ph type="sldNum" sz="quarter" idx="5"/>
          </p:nvPr>
        </p:nvSpPr>
        <p:spPr/>
        <p:txBody>
          <a:bodyPr/>
          <a:lstStyle/>
          <a:p>
            <a:fld id="{0CCD1BEC-646D-44FC-B362-7C7D5BE06F47}" type="slidenum">
              <a:rPr lang="en-AU" smtClean="0">
                <a:solidFill>
                  <a:prstClr val="black"/>
                </a:solidFill>
              </a:rPr>
              <a:pPr/>
              <a:t>3</a:t>
            </a:fld>
            <a:endParaRPr lang="en-AU" dirty="0">
              <a:solidFill>
                <a:prstClr val="black"/>
              </a:solidFill>
            </a:endParaRPr>
          </a:p>
        </p:txBody>
      </p:sp>
    </p:spTree>
    <p:extLst>
      <p:ext uri="{BB962C8B-B14F-4D97-AF65-F5344CB8AC3E}">
        <p14:creationId xmlns:p14="http://schemas.microsoft.com/office/powerpoint/2010/main" val="3929355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which is to present you the most important and interesting, from my point of view, topics</a:t>
            </a:r>
          </a:p>
          <a:p>
            <a:endParaRPr lang="en-AU" dirty="0"/>
          </a:p>
        </p:txBody>
      </p:sp>
      <p:sp>
        <p:nvSpPr>
          <p:cNvPr id="4" name="Slide Number Placeholder 3"/>
          <p:cNvSpPr>
            <a:spLocks noGrp="1"/>
          </p:cNvSpPr>
          <p:nvPr>
            <p:ph type="sldNum" sz="quarter" idx="5"/>
          </p:nvPr>
        </p:nvSpPr>
        <p:spPr/>
        <p:txBody>
          <a:bodyPr/>
          <a:lstStyle/>
          <a:p>
            <a:fld id="{0CCD1BEC-646D-44FC-B362-7C7D5BE06F47}" type="slidenum">
              <a:rPr lang="en-AU" smtClean="0">
                <a:solidFill>
                  <a:prstClr val="black"/>
                </a:solidFill>
              </a:rPr>
              <a:pPr/>
              <a:t>4</a:t>
            </a:fld>
            <a:endParaRPr lang="en-AU" dirty="0">
              <a:solidFill>
                <a:prstClr val="black"/>
              </a:solidFill>
            </a:endParaRPr>
          </a:p>
        </p:txBody>
      </p:sp>
    </p:spTree>
    <p:extLst>
      <p:ext uri="{BB962C8B-B14F-4D97-AF65-F5344CB8AC3E}">
        <p14:creationId xmlns:p14="http://schemas.microsoft.com/office/powerpoint/2010/main" val="340210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And these topics are the so-called RBE problem and  the concept of clustered DNA damage and its role in radiation biology</a:t>
            </a:r>
          </a:p>
          <a:p>
            <a:endParaRPr lang="en-AU" dirty="0"/>
          </a:p>
        </p:txBody>
      </p:sp>
      <p:sp>
        <p:nvSpPr>
          <p:cNvPr id="4" name="Slide Number Placeholder 3"/>
          <p:cNvSpPr>
            <a:spLocks noGrp="1"/>
          </p:cNvSpPr>
          <p:nvPr>
            <p:ph type="sldNum" sz="quarter" idx="5"/>
          </p:nvPr>
        </p:nvSpPr>
        <p:spPr/>
        <p:txBody>
          <a:bodyPr/>
          <a:lstStyle/>
          <a:p>
            <a:fld id="{0CCD1BEC-646D-44FC-B362-7C7D5BE06F47}" type="slidenum">
              <a:rPr lang="en-AU" smtClean="0">
                <a:solidFill>
                  <a:prstClr val="black"/>
                </a:solidFill>
              </a:rPr>
              <a:pPr/>
              <a:t>5</a:t>
            </a:fld>
            <a:endParaRPr lang="en-AU" dirty="0">
              <a:solidFill>
                <a:prstClr val="black"/>
              </a:solidFill>
            </a:endParaRPr>
          </a:p>
        </p:txBody>
      </p:sp>
    </p:spTree>
    <p:extLst>
      <p:ext uri="{BB962C8B-B14F-4D97-AF65-F5344CB8AC3E}">
        <p14:creationId xmlns:p14="http://schemas.microsoft.com/office/powerpoint/2010/main" val="3677596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8249" algn="just">
              <a:spcAft>
                <a:spcPts val="628"/>
              </a:spcAft>
            </a:pPr>
            <a:r>
              <a:rPr lang="en-AU" dirty="0"/>
              <a:t>So, starting from RBE problem</a:t>
            </a:r>
          </a:p>
          <a:p>
            <a:pPr marL="358249" algn="just">
              <a:spcAft>
                <a:spcPts val="628"/>
              </a:spcAft>
            </a:pPr>
            <a:r>
              <a:rPr lang="en-AU" dirty="0"/>
              <a:t>I would like to mention, first, the difficulty of my job – to deliver biological content to the audience of physicist, therefore I will start with some basic knowledge and information, and would like to apologise if some of you are familiar with such knowledge and may consider it </a:t>
            </a:r>
            <a:r>
              <a:rPr lang="en-AU" dirty="0" err="1"/>
              <a:t>unnessesary</a:t>
            </a:r>
            <a:endParaRPr lang="ru-RU" dirty="0">
              <a:cs typeface="Times New Roman" panose="02020603050405020304" pitchFamily="18" charset="0"/>
            </a:endParaRPr>
          </a:p>
          <a:p>
            <a:pPr marL="358249" algn="just">
              <a:spcAft>
                <a:spcPts val="628"/>
              </a:spcAft>
            </a:pPr>
            <a:endParaRPr lang="ru-RU" sz="1300" dirty="0">
              <a:cs typeface="Times New Roman" panose="02020603050405020304" pitchFamily="18" charset="0"/>
            </a:endParaRPr>
          </a:p>
          <a:p>
            <a:endParaRPr lang="en-AU" dirty="0"/>
          </a:p>
          <a:p>
            <a:endParaRPr lang="en-AU" dirty="0"/>
          </a:p>
        </p:txBody>
      </p:sp>
      <p:sp>
        <p:nvSpPr>
          <p:cNvPr id="4" name="Slide Number Placeholder 3"/>
          <p:cNvSpPr>
            <a:spLocks noGrp="1"/>
          </p:cNvSpPr>
          <p:nvPr>
            <p:ph type="sldNum" sz="quarter" idx="5"/>
          </p:nvPr>
        </p:nvSpPr>
        <p:spPr/>
        <p:txBody>
          <a:bodyPr/>
          <a:lstStyle/>
          <a:p>
            <a:fld id="{0CCD1BEC-646D-44FC-B362-7C7D5BE06F47}" type="slidenum">
              <a:rPr lang="en-AU" smtClean="0">
                <a:solidFill>
                  <a:prstClr val="black"/>
                </a:solidFill>
              </a:rPr>
              <a:pPr/>
              <a:t>6</a:t>
            </a:fld>
            <a:endParaRPr lang="en-AU" dirty="0">
              <a:solidFill>
                <a:prstClr val="black"/>
              </a:solidFill>
            </a:endParaRPr>
          </a:p>
        </p:txBody>
      </p:sp>
    </p:spTree>
    <p:extLst>
      <p:ext uri="{BB962C8B-B14F-4D97-AF65-F5344CB8AC3E}">
        <p14:creationId xmlns:p14="http://schemas.microsoft.com/office/powerpoint/2010/main" val="2897494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In radiation biology, one of the important and informative end points or effects is cell survival. This effect is usually presented as survival curve, or dose response curve, for which the survival is plotted against the dose of ionising radiation. </a:t>
            </a:r>
          </a:p>
          <a:p>
            <a:endParaRPr lang="en-AU" dirty="0"/>
          </a:p>
          <a:p>
            <a:r>
              <a:rPr lang="en-AU" dirty="0"/>
              <a:t>Survival is plotted using log-scale, and one of the early observations in classical radiobiology was that the shape and the slope of survival curve depends on the type of ionising radiation.</a:t>
            </a:r>
          </a:p>
          <a:p>
            <a:endParaRPr lang="en-AU" dirty="0"/>
          </a:p>
          <a:p>
            <a:r>
              <a:rPr lang="en-AU" dirty="0"/>
              <a:t>Figures on this slide demonstrate survival curves for a range of different types of radiations and for mammalian and yeast cells.</a:t>
            </a:r>
          </a:p>
          <a:p>
            <a:endParaRPr lang="en-AU" dirty="0"/>
          </a:p>
          <a:p>
            <a:r>
              <a:rPr lang="en-AU" dirty="0"/>
              <a:t>It was assumed, that different types of radiations have different biological efficiency, and for the description and interpretation of such results, a concept  of Relative Biological Effectiveness (RBE) was introduced/ RBE is defined as ….</a:t>
            </a:r>
          </a:p>
        </p:txBody>
      </p:sp>
      <p:sp>
        <p:nvSpPr>
          <p:cNvPr id="4" name="Slide Number Placeholder 3"/>
          <p:cNvSpPr>
            <a:spLocks noGrp="1"/>
          </p:cNvSpPr>
          <p:nvPr>
            <p:ph type="sldNum" sz="quarter" idx="5"/>
          </p:nvPr>
        </p:nvSpPr>
        <p:spPr/>
        <p:txBody>
          <a:bodyPr/>
          <a:lstStyle/>
          <a:p>
            <a:fld id="{0CCD1BEC-646D-44FC-B362-7C7D5BE06F47}" type="slidenum">
              <a:rPr lang="en-AU" smtClean="0">
                <a:solidFill>
                  <a:prstClr val="black"/>
                </a:solidFill>
              </a:rPr>
              <a:pPr/>
              <a:t>7</a:t>
            </a:fld>
            <a:endParaRPr lang="en-AU" dirty="0">
              <a:solidFill>
                <a:prstClr val="black"/>
              </a:solidFill>
            </a:endParaRPr>
          </a:p>
        </p:txBody>
      </p:sp>
    </p:spTree>
    <p:extLst>
      <p:ext uri="{BB962C8B-B14F-4D97-AF65-F5344CB8AC3E}">
        <p14:creationId xmlns:p14="http://schemas.microsoft.com/office/powerpoint/2010/main" val="4230563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characterise different types of radiation, a quantitative variable was chosen – Linear Energy Transfer , or LET, and RBE was plotted as a function of LET, as illustrated in the diagram.</a:t>
            </a:r>
          </a:p>
          <a:p>
            <a:endParaRPr lang="en-AU" dirty="0"/>
          </a:p>
          <a:p>
            <a:r>
              <a:rPr lang="en-AU" dirty="0"/>
              <a:t>The RBE – LET relationship is quite complex, including…</a:t>
            </a:r>
          </a:p>
          <a:p>
            <a:endParaRPr lang="en-AU" dirty="0"/>
          </a:p>
          <a:p>
            <a:r>
              <a:rPr lang="en-AU" dirty="0"/>
              <a:t>and interpretation of this relationship was one of the main subjects in radiation biology for decades. That’s what we call the RBE problem</a:t>
            </a:r>
          </a:p>
          <a:p>
            <a:endParaRPr lang="en-AU" dirty="0"/>
          </a:p>
          <a:p>
            <a:r>
              <a:rPr lang="en-AU" dirty="0"/>
              <a:t>Questions to answer were what factors contribute to the shape of this relationship:</a:t>
            </a:r>
          </a:p>
          <a:p>
            <a:endParaRPr lang="en-AU" dirty="0"/>
          </a:p>
          <a:p>
            <a:r>
              <a:rPr lang="en-AU" dirty="0"/>
              <a:t>1</a:t>
            </a:r>
          </a:p>
          <a:p>
            <a:r>
              <a:rPr lang="en-AU" dirty="0"/>
              <a:t>2</a:t>
            </a:r>
          </a:p>
          <a:p>
            <a:r>
              <a:rPr lang="en-AU" dirty="0"/>
              <a:t>3</a:t>
            </a:r>
          </a:p>
          <a:p>
            <a:endParaRPr lang="en-AU" dirty="0"/>
          </a:p>
          <a:p>
            <a:endParaRPr lang="en-AU" dirty="0"/>
          </a:p>
        </p:txBody>
      </p:sp>
      <p:sp>
        <p:nvSpPr>
          <p:cNvPr id="4" name="Slide Number Placeholder 3"/>
          <p:cNvSpPr>
            <a:spLocks noGrp="1"/>
          </p:cNvSpPr>
          <p:nvPr>
            <p:ph type="sldNum" sz="quarter" idx="5"/>
          </p:nvPr>
        </p:nvSpPr>
        <p:spPr/>
        <p:txBody>
          <a:bodyPr/>
          <a:lstStyle/>
          <a:p>
            <a:fld id="{0CCD1BEC-646D-44FC-B362-7C7D5BE06F47}" type="slidenum">
              <a:rPr lang="en-AU" smtClean="0">
                <a:solidFill>
                  <a:prstClr val="black"/>
                </a:solidFill>
              </a:rPr>
              <a:pPr/>
              <a:t>8</a:t>
            </a:fld>
            <a:endParaRPr lang="en-AU" dirty="0">
              <a:solidFill>
                <a:prstClr val="black"/>
              </a:solidFill>
            </a:endParaRPr>
          </a:p>
        </p:txBody>
      </p:sp>
    </p:spTree>
    <p:extLst>
      <p:ext uri="{BB962C8B-B14F-4D97-AF65-F5344CB8AC3E}">
        <p14:creationId xmlns:p14="http://schemas.microsoft.com/office/powerpoint/2010/main" val="2888066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role of physical factor and the geometry of target in RBE-LET relationship is obvious and illustrated on this slide…</a:t>
            </a:r>
          </a:p>
          <a:p>
            <a:r>
              <a:rPr lang="en-AU" dirty="0"/>
              <a:t>The structure of the target plays an important role in this consideration…</a:t>
            </a:r>
          </a:p>
          <a:p>
            <a:endParaRPr lang="en-AU" dirty="0"/>
          </a:p>
          <a:p>
            <a:r>
              <a:rPr lang="en-AU" dirty="0"/>
              <a:t>Consideration of energy deposition in the target and the concept of the target damage are important steps in understanding the process…</a:t>
            </a:r>
          </a:p>
        </p:txBody>
      </p:sp>
      <p:sp>
        <p:nvSpPr>
          <p:cNvPr id="4" name="Slide Number Placeholder 3"/>
          <p:cNvSpPr>
            <a:spLocks noGrp="1"/>
          </p:cNvSpPr>
          <p:nvPr>
            <p:ph type="sldNum" sz="quarter" idx="5"/>
          </p:nvPr>
        </p:nvSpPr>
        <p:spPr/>
        <p:txBody>
          <a:bodyPr/>
          <a:lstStyle/>
          <a:p>
            <a:fld id="{0CCD1BEC-646D-44FC-B362-7C7D5BE06F47}" type="slidenum">
              <a:rPr lang="en-AU" smtClean="0"/>
              <a:t>9</a:t>
            </a:fld>
            <a:endParaRPr lang="en-AU" dirty="0"/>
          </a:p>
        </p:txBody>
      </p:sp>
    </p:spTree>
    <p:extLst>
      <p:ext uri="{BB962C8B-B14F-4D97-AF65-F5344CB8AC3E}">
        <p14:creationId xmlns:p14="http://schemas.microsoft.com/office/powerpoint/2010/main" val="1543727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FBD7026-62EA-4A5E-A97F-6C8A0453406D}" type="datetimeFigureOut">
              <a:rPr lang="en-AU" smtClean="0"/>
              <a:t>21/09/2023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FA71763-D309-4C28-8722-BBBD81C57E0A}" type="slidenum">
              <a:rPr lang="en-AU" smtClean="0"/>
              <a:t>‹#›</a:t>
            </a:fld>
            <a:endParaRPr lang="en-AU" dirty="0"/>
          </a:p>
        </p:txBody>
      </p:sp>
    </p:spTree>
    <p:extLst>
      <p:ext uri="{BB962C8B-B14F-4D97-AF65-F5344CB8AC3E}">
        <p14:creationId xmlns:p14="http://schemas.microsoft.com/office/powerpoint/2010/main" val="2920191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FBD7026-62EA-4A5E-A97F-6C8A0453406D}" type="datetimeFigureOut">
              <a:rPr lang="en-AU" smtClean="0"/>
              <a:t>21/09/2023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FA71763-D309-4C28-8722-BBBD81C57E0A}" type="slidenum">
              <a:rPr lang="en-AU" smtClean="0"/>
              <a:t>‹#›</a:t>
            </a:fld>
            <a:endParaRPr lang="en-AU" dirty="0"/>
          </a:p>
        </p:txBody>
      </p:sp>
    </p:spTree>
    <p:extLst>
      <p:ext uri="{BB962C8B-B14F-4D97-AF65-F5344CB8AC3E}">
        <p14:creationId xmlns:p14="http://schemas.microsoft.com/office/powerpoint/2010/main" val="112224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FBD7026-62EA-4A5E-A97F-6C8A0453406D}" type="datetimeFigureOut">
              <a:rPr lang="en-AU" smtClean="0"/>
              <a:t>21/09/2023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FA71763-D309-4C28-8722-BBBD81C57E0A}" type="slidenum">
              <a:rPr lang="en-AU" smtClean="0"/>
              <a:t>‹#›</a:t>
            </a:fld>
            <a:endParaRPr lang="en-AU" dirty="0"/>
          </a:p>
        </p:txBody>
      </p:sp>
    </p:spTree>
    <p:extLst>
      <p:ext uri="{BB962C8B-B14F-4D97-AF65-F5344CB8AC3E}">
        <p14:creationId xmlns:p14="http://schemas.microsoft.com/office/powerpoint/2010/main" val="1386475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FBD7026-62EA-4A5E-A97F-6C8A0453406D}" type="datetimeFigureOut">
              <a:rPr lang="en-AU" smtClean="0"/>
              <a:t>21/09/2023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FA71763-D309-4C28-8722-BBBD81C57E0A}" type="slidenum">
              <a:rPr lang="en-AU" smtClean="0"/>
              <a:t>‹#›</a:t>
            </a:fld>
            <a:endParaRPr lang="en-AU" dirty="0"/>
          </a:p>
        </p:txBody>
      </p:sp>
    </p:spTree>
    <p:extLst>
      <p:ext uri="{BB962C8B-B14F-4D97-AF65-F5344CB8AC3E}">
        <p14:creationId xmlns:p14="http://schemas.microsoft.com/office/powerpoint/2010/main" val="1240147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FBD7026-62EA-4A5E-A97F-6C8A0453406D}" type="datetimeFigureOut">
              <a:rPr lang="en-AU" smtClean="0"/>
              <a:t>21/09/2023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FA71763-D309-4C28-8722-BBBD81C57E0A}" type="slidenum">
              <a:rPr lang="en-AU" smtClean="0"/>
              <a:t>‹#›</a:t>
            </a:fld>
            <a:endParaRPr lang="en-AU" dirty="0"/>
          </a:p>
        </p:txBody>
      </p:sp>
    </p:spTree>
    <p:extLst>
      <p:ext uri="{BB962C8B-B14F-4D97-AF65-F5344CB8AC3E}">
        <p14:creationId xmlns:p14="http://schemas.microsoft.com/office/powerpoint/2010/main" val="2878276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FBD7026-62EA-4A5E-A97F-6C8A0453406D}" type="datetimeFigureOut">
              <a:rPr lang="en-AU" smtClean="0"/>
              <a:t>21/09/2023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FA71763-D309-4C28-8722-BBBD81C57E0A}" type="slidenum">
              <a:rPr lang="en-AU" smtClean="0"/>
              <a:t>‹#›</a:t>
            </a:fld>
            <a:endParaRPr lang="en-AU" dirty="0"/>
          </a:p>
        </p:txBody>
      </p:sp>
    </p:spTree>
    <p:extLst>
      <p:ext uri="{BB962C8B-B14F-4D97-AF65-F5344CB8AC3E}">
        <p14:creationId xmlns:p14="http://schemas.microsoft.com/office/powerpoint/2010/main" val="3513255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FBD7026-62EA-4A5E-A97F-6C8A0453406D}" type="datetimeFigureOut">
              <a:rPr lang="en-AU" smtClean="0"/>
              <a:t>21/09/2023</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0FA71763-D309-4C28-8722-BBBD81C57E0A}" type="slidenum">
              <a:rPr lang="en-AU" smtClean="0"/>
              <a:t>‹#›</a:t>
            </a:fld>
            <a:endParaRPr lang="en-AU" dirty="0"/>
          </a:p>
        </p:txBody>
      </p:sp>
    </p:spTree>
    <p:extLst>
      <p:ext uri="{BB962C8B-B14F-4D97-AF65-F5344CB8AC3E}">
        <p14:creationId xmlns:p14="http://schemas.microsoft.com/office/powerpoint/2010/main" val="24374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7FBD7026-62EA-4A5E-A97F-6C8A0453406D}" type="datetimeFigureOut">
              <a:rPr lang="en-AU" smtClean="0"/>
              <a:t>21/09/2023</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FA71763-D309-4C28-8722-BBBD81C57E0A}" type="slidenum">
              <a:rPr lang="en-AU" smtClean="0"/>
              <a:t>‹#›</a:t>
            </a:fld>
            <a:endParaRPr lang="en-AU" dirty="0"/>
          </a:p>
        </p:txBody>
      </p:sp>
    </p:spTree>
    <p:extLst>
      <p:ext uri="{BB962C8B-B14F-4D97-AF65-F5344CB8AC3E}">
        <p14:creationId xmlns:p14="http://schemas.microsoft.com/office/powerpoint/2010/main" val="3422160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D7026-62EA-4A5E-A97F-6C8A0453406D}" type="datetimeFigureOut">
              <a:rPr lang="en-AU" smtClean="0"/>
              <a:t>21/09/2023</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FA71763-D309-4C28-8722-BBBD81C57E0A}" type="slidenum">
              <a:rPr lang="en-AU" smtClean="0"/>
              <a:t>‹#›</a:t>
            </a:fld>
            <a:endParaRPr lang="en-AU" dirty="0"/>
          </a:p>
        </p:txBody>
      </p:sp>
    </p:spTree>
    <p:extLst>
      <p:ext uri="{BB962C8B-B14F-4D97-AF65-F5344CB8AC3E}">
        <p14:creationId xmlns:p14="http://schemas.microsoft.com/office/powerpoint/2010/main" val="2538417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FBD7026-62EA-4A5E-A97F-6C8A0453406D}" type="datetimeFigureOut">
              <a:rPr lang="en-AU" smtClean="0"/>
              <a:t>21/09/2023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FA71763-D309-4C28-8722-BBBD81C57E0A}" type="slidenum">
              <a:rPr lang="en-AU" smtClean="0"/>
              <a:t>‹#›</a:t>
            </a:fld>
            <a:endParaRPr lang="en-AU" dirty="0"/>
          </a:p>
        </p:txBody>
      </p:sp>
    </p:spTree>
    <p:extLst>
      <p:ext uri="{BB962C8B-B14F-4D97-AF65-F5344CB8AC3E}">
        <p14:creationId xmlns:p14="http://schemas.microsoft.com/office/powerpoint/2010/main" val="3257136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FBD7026-62EA-4A5E-A97F-6C8A0453406D}" type="datetimeFigureOut">
              <a:rPr lang="en-AU" smtClean="0"/>
              <a:t>21/09/2023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FA71763-D309-4C28-8722-BBBD81C57E0A}" type="slidenum">
              <a:rPr lang="en-AU" smtClean="0"/>
              <a:t>‹#›</a:t>
            </a:fld>
            <a:endParaRPr lang="en-AU" dirty="0"/>
          </a:p>
        </p:txBody>
      </p:sp>
    </p:spTree>
    <p:extLst>
      <p:ext uri="{BB962C8B-B14F-4D97-AF65-F5344CB8AC3E}">
        <p14:creationId xmlns:p14="http://schemas.microsoft.com/office/powerpoint/2010/main" val="620557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D7026-62EA-4A5E-A97F-6C8A0453406D}" type="datetimeFigureOut">
              <a:rPr lang="en-AU" smtClean="0"/>
              <a:t>21/09/2023</a:t>
            </a:fld>
            <a:endParaRPr lang="en-A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71763-D309-4C28-8722-BBBD81C57E0A}" type="slidenum">
              <a:rPr lang="en-AU" smtClean="0"/>
              <a:t>‹#›</a:t>
            </a:fld>
            <a:endParaRPr lang="en-AU" dirty="0"/>
          </a:p>
        </p:txBody>
      </p:sp>
    </p:spTree>
    <p:extLst>
      <p:ext uri="{BB962C8B-B14F-4D97-AF65-F5344CB8AC3E}">
        <p14:creationId xmlns:p14="http://schemas.microsoft.com/office/powerpoint/2010/main" val="2097711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tif"/><Relationship Id="rId4" Type="http://schemas.openxmlformats.org/officeDocument/2006/relationships/image" Target="../media/image8.tif"/></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wmf"/><Relationship Id="rId5" Type="http://schemas.openxmlformats.org/officeDocument/2006/relationships/oleObject" Target="../embeddings/oleObject1.bin"/><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8.tif"/><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tiff"/><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27.tiff"/><Relationship Id="rId4" Type="http://schemas.openxmlformats.org/officeDocument/2006/relationships/image" Target="../media/image9.tif"/></Relationships>
</file>

<file path=ppt/slides/_rels/slide2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680316" y="5392341"/>
            <a:ext cx="6841055" cy="547122"/>
          </a:xfrm>
        </p:spPr>
        <p:txBody>
          <a:bodyPr>
            <a:noAutofit/>
          </a:bodyPr>
          <a:lstStyle/>
          <a:p>
            <a:pPr>
              <a:lnSpc>
                <a:spcPct val="150000"/>
              </a:lnSpc>
            </a:pPr>
            <a:r>
              <a:rPr lang="en-AU" sz="1800" b="1" i="1" dirty="0" err="1">
                <a:solidFill>
                  <a:srgbClr val="002060"/>
                </a:solidFill>
                <a:latin typeface="+mn-lt"/>
                <a:ea typeface="Tahoma" panose="020B0604030504040204" pitchFamily="34" charset="0"/>
                <a:cs typeface="Tahoma" panose="020B0604030504040204" pitchFamily="34" charset="0"/>
              </a:rPr>
              <a:t>Baldin</a:t>
            </a:r>
            <a:r>
              <a:rPr lang="en-AU" sz="1800" b="1" i="1" dirty="0">
                <a:solidFill>
                  <a:srgbClr val="002060"/>
                </a:solidFill>
                <a:latin typeface="+mn-lt"/>
                <a:ea typeface="Tahoma" panose="020B0604030504040204" pitchFamily="34" charset="0"/>
                <a:cs typeface="Tahoma" panose="020B0604030504040204" pitchFamily="34" charset="0"/>
              </a:rPr>
              <a:t> ISHEPP XXV  September 18 - 23, 2023</a:t>
            </a:r>
          </a:p>
        </p:txBody>
      </p:sp>
      <p:sp>
        <p:nvSpPr>
          <p:cNvPr id="3" name="Подзаголовок 2"/>
          <p:cNvSpPr>
            <a:spLocks noGrp="1"/>
          </p:cNvSpPr>
          <p:nvPr>
            <p:ph type="subTitle" idx="1"/>
          </p:nvPr>
        </p:nvSpPr>
        <p:spPr>
          <a:xfrm>
            <a:off x="3127417" y="1884383"/>
            <a:ext cx="5926655" cy="2912727"/>
          </a:xfrm>
        </p:spPr>
        <p:txBody>
          <a:bodyPr>
            <a:normAutofit/>
          </a:bodyPr>
          <a:lstStyle/>
          <a:p>
            <a:pPr>
              <a:lnSpc>
                <a:spcPct val="160000"/>
              </a:lnSpc>
            </a:pPr>
            <a:r>
              <a:rPr lang="en-US" sz="4100" b="1" dirty="0">
                <a:solidFill>
                  <a:srgbClr val="002060"/>
                </a:solidFill>
              </a:rPr>
              <a:t>Radiobiological research on heavy ions in LRB JINR</a:t>
            </a:r>
            <a:endParaRPr lang="en-AU" sz="4100" b="1" dirty="0">
              <a:solidFill>
                <a:srgbClr val="002060"/>
              </a:solidFill>
            </a:endParaRPr>
          </a:p>
          <a:p>
            <a:endParaRPr lang="en-US" dirty="0">
              <a:solidFill>
                <a:srgbClr val="002060"/>
              </a:solidFill>
            </a:endParaRPr>
          </a:p>
          <a:p>
            <a:endParaRPr lang="en-AU" dirty="0"/>
          </a:p>
        </p:txBody>
      </p:sp>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13" y="10510"/>
            <a:ext cx="12412716" cy="731520"/>
          </a:xfrm>
          <a:prstGeom prst="rect">
            <a:avLst/>
          </a:prstGeom>
        </p:spPr>
      </p:pic>
    </p:spTree>
    <p:extLst>
      <p:ext uri="{BB962C8B-B14F-4D97-AF65-F5344CB8AC3E}">
        <p14:creationId xmlns:p14="http://schemas.microsoft.com/office/powerpoint/2010/main" val="241941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413331" y="9282"/>
            <a:ext cx="8942752" cy="594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b="1" dirty="0">
                <a:solidFill>
                  <a:schemeClr val="accent5">
                    <a:lumMod val="50000"/>
                  </a:schemeClr>
                </a:solidFill>
              </a:rPr>
              <a:t>RBE problem – the role of physical factor</a:t>
            </a:r>
            <a:r>
              <a:rPr lang="en-AU" b="1" dirty="0">
                <a:solidFill>
                  <a:schemeClr val="accent5">
                    <a:lumMod val="50000"/>
                  </a:schemeClr>
                </a:solidFill>
              </a:rPr>
              <a:t> </a:t>
            </a:r>
            <a:endParaRPr lang="en-US" b="1" dirty="0">
              <a:solidFill>
                <a:schemeClr val="accent5">
                  <a:lumMod val="50000"/>
                </a:schemeClr>
              </a:solidFill>
            </a:endParaRPr>
          </a:p>
          <a:p>
            <a:endParaRPr lang="en-US" dirty="0">
              <a:solidFill>
                <a:schemeClr val="accent5">
                  <a:lumMod val="50000"/>
                </a:schemeClr>
              </a:solidFill>
            </a:endParaRPr>
          </a:p>
        </p:txBody>
      </p:sp>
      <p:pic>
        <p:nvPicPr>
          <p:cNvPr id="86" name="Рисунок 1">
            <a:extLst>
              <a:ext uri="{FF2B5EF4-FFF2-40B4-BE49-F238E27FC236}">
                <a16:creationId xmlns:a16="http://schemas.microsoft.com/office/drawing/2014/main" id="{6BC8282B-C9EA-473D-9E8C-87198A5E0F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683" y="2457810"/>
            <a:ext cx="2975956" cy="1616104"/>
          </a:xfrm>
          <a:prstGeom prst="rect">
            <a:avLst/>
          </a:prstGeom>
        </p:spPr>
      </p:pic>
      <p:sp>
        <p:nvSpPr>
          <p:cNvPr id="87" name="Прямоугольник 86"/>
          <p:cNvSpPr/>
          <p:nvPr/>
        </p:nvSpPr>
        <p:spPr>
          <a:xfrm>
            <a:off x="993935" y="4200998"/>
            <a:ext cx="2105063" cy="584775"/>
          </a:xfrm>
          <a:prstGeom prst="rect">
            <a:avLst/>
          </a:prstGeom>
        </p:spPr>
        <p:txBody>
          <a:bodyPr wrap="none">
            <a:spAutoFit/>
          </a:bodyPr>
          <a:lstStyle/>
          <a:p>
            <a:pPr algn="ctr"/>
            <a:r>
              <a:rPr lang="en-US" sz="1600" dirty="0">
                <a:solidFill>
                  <a:schemeClr val="accent5">
                    <a:lumMod val="50000"/>
                  </a:schemeClr>
                </a:solidFill>
              </a:rPr>
              <a:t>Particle track </a:t>
            </a:r>
          </a:p>
          <a:p>
            <a:pPr algn="ctr"/>
            <a:r>
              <a:rPr lang="en-US" sz="1600" dirty="0">
                <a:solidFill>
                  <a:schemeClr val="accent5">
                    <a:lumMod val="50000"/>
                  </a:schemeClr>
                </a:solidFill>
              </a:rPr>
              <a:t>superimposed on DNA </a:t>
            </a:r>
          </a:p>
        </p:txBody>
      </p:sp>
      <p:sp>
        <p:nvSpPr>
          <p:cNvPr id="46" name="Скругленный прямоугольник 45"/>
          <p:cNvSpPr/>
          <p:nvPr/>
        </p:nvSpPr>
        <p:spPr>
          <a:xfrm>
            <a:off x="6459071" y="5434689"/>
            <a:ext cx="4902612" cy="919401"/>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lnSpc>
                <a:spcPct val="150000"/>
              </a:lnSpc>
            </a:pPr>
            <a:r>
              <a:rPr lang="en-AU" sz="1600" dirty="0">
                <a:solidFill>
                  <a:schemeClr val="accent5">
                    <a:lumMod val="50000"/>
                  </a:schemeClr>
                </a:solidFill>
              </a:rPr>
              <a:t>Spectrum of DNA lesions is determined by the type of radiation (LET)</a:t>
            </a:r>
          </a:p>
        </p:txBody>
      </p:sp>
      <p:sp>
        <p:nvSpPr>
          <p:cNvPr id="49" name="Скругленный прямоугольник 48"/>
          <p:cNvSpPr/>
          <p:nvPr/>
        </p:nvSpPr>
        <p:spPr>
          <a:xfrm>
            <a:off x="670976" y="5445100"/>
            <a:ext cx="5002035" cy="919401"/>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lnSpc>
                <a:spcPct val="150000"/>
              </a:lnSpc>
            </a:pPr>
            <a:r>
              <a:rPr lang="en-AU" sz="1600" dirty="0">
                <a:solidFill>
                  <a:schemeClr val="accent5">
                    <a:lumMod val="50000"/>
                  </a:schemeClr>
                </a:solidFill>
              </a:rPr>
              <a:t>Energy deposition in the target volume (DNA) results in formation of DNA lesions of various complexity </a:t>
            </a:r>
          </a:p>
        </p:txBody>
      </p:sp>
      <p:sp>
        <p:nvSpPr>
          <p:cNvPr id="52" name="Скругленный прямоугольник 51"/>
          <p:cNvSpPr/>
          <p:nvPr/>
        </p:nvSpPr>
        <p:spPr>
          <a:xfrm>
            <a:off x="1004120" y="1117136"/>
            <a:ext cx="2035834" cy="862641"/>
          </a:xfrm>
          <a:prstGeom prst="roundRect">
            <a:avLst/>
          </a:prstGeom>
          <a:solidFill>
            <a:schemeClr val="accent1">
              <a:lumMod val="20000"/>
              <a:lumOff val="80000"/>
            </a:schemeClr>
          </a:solidFill>
          <a:ln w="222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Energy deposition in target volume</a:t>
            </a:r>
            <a:endParaRPr lang="en-AU" dirty="0">
              <a:solidFill>
                <a:schemeClr val="accent5">
                  <a:lumMod val="50000"/>
                </a:schemeClr>
              </a:solidFill>
            </a:endParaRPr>
          </a:p>
        </p:txBody>
      </p:sp>
      <p:sp>
        <p:nvSpPr>
          <p:cNvPr id="75" name="Скругленный прямоугольник 74"/>
          <p:cNvSpPr/>
          <p:nvPr/>
        </p:nvSpPr>
        <p:spPr>
          <a:xfrm>
            <a:off x="5152710" y="1117135"/>
            <a:ext cx="2035834" cy="862641"/>
          </a:xfrm>
          <a:prstGeom prst="roundRect">
            <a:avLst/>
          </a:prstGeom>
          <a:solidFill>
            <a:schemeClr val="accent1">
              <a:lumMod val="20000"/>
              <a:lumOff val="80000"/>
            </a:schemeClr>
          </a:solidFill>
          <a:ln w="222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DNA damage</a:t>
            </a:r>
            <a:endParaRPr lang="en-AU" dirty="0">
              <a:solidFill>
                <a:schemeClr val="accent5">
                  <a:lumMod val="50000"/>
                </a:schemeClr>
              </a:solidFill>
            </a:endParaRPr>
          </a:p>
        </p:txBody>
      </p:sp>
      <p:sp>
        <p:nvSpPr>
          <p:cNvPr id="80" name="Скругленный прямоугольник 79"/>
          <p:cNvSpPr/>
          <p:nvPr/>
        </p:nvSpPr>
        <p:spPr>
          <a:xfrm>
            <a:off x="9192271" y="1117135"/>
            <a:ext cx="2169412" cy="862641"/>
          </a:xfrm>
          <a:prstGeom prst="roundRect">
            <a:avLst/>
          </a:prstGeom>
          <a:solidFill>
            <a:schemeClr val="accent1">
              <a:lumMod val="20000"/>
              <a:lumOff val="80000"/>
            </a:schemeClr>
          </a:solidFill>
          <a:ln w="222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Chromosome aberrations, cell death, mutagenesis</a:t>
            </a:r>
            <a:endParaRPr lang="en-AU" dirty="0">
              <a:solidFill>
                <a:schemeClr val="accent5">
                  <a:lumMod val="50000"/>
                </a:schemeClr>
              </a:solidFill>
            </a:endParaRPr>
          </a:p>
        </p:txBody>
      </p:sp>
      <p:sp>
        <p:nvSpPr>
          <p:cNvPr id="81" name="Стрелка вправо 80"/>
          <p:cNvSpPr/>
          <p:nvPr/>
        </p:nvSpPr>
        <p:spPr>
          <a:xfrm>
            <a:off x="3696839" y="1397495"/>
            <a:ext cx="672861" cy="241539"/>
          </a:xfrm>
          <a:prstGeom prst="rightArrow">
            <a:avLst/>
          </a:prstGeom>
          <a:solidFill>
            <a:schemeClr val="accent1">
              <a:lumMod val="20000"/>
              <a:lumOff val="80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solidFill>
                <a:schemeClr val="accent5">
                  <a:lumMod val="50000"/>
                </a:schemeClr>
              </a:solidFill>
            </a:endParaRPr>
          </a:p>
        </p:txBody>
      </p:sp>
      <p:sp>
        <p:nvSpPr>
          <p:cNvPr id="82" name="Стрелка вправо 81"/>
          <p:cNvSpPr/>
          <p:nvPr/>
        </p:nvSpPr>
        <p:spPr>
          <a:xfrm>
            <a:off x="7796165" y="1397495"/>
            <a:ext cx="672861" cy="241539"/>
          </a:xfrm>
          <a:prstGeom prst="rightArrow">
            <a:avLst/>
          </a:prstGeom>
          <a:solidFill>
            <a:schemeClr val="accent1">
              <a:lumMod val="20000"/>
              <a:lumOff val="80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solidFill>
                <a:schemeClr val="accent5">
                  <a:lumMod val="50000"/>
                </a:schemeClr>
              </a:solidFill>
            </a:endParaRPr>
          </a:p>
        </p:txBody>
      </p:sp>
      <p:pic>
        <p:nvPicPr>
          <p:cNvPr id="5" name="Рисунок 4"/>
          <p:cNvPicPr>
            <a:picLocks noChangeAspect="1"/>
          </p:cNvPicPr>
          <p:nvPr/>
        </p:nvPicPr>
        <p:blipFill rotWithShape="1">
          <a:blip r:embed="rId4">
            <a:extLst>
              <a:ext uri="{28A0092B-C50C-407E-A947-70E740481C1C}">
                <a14:useLocalDpi xmlns:a14="http://schemas.microsoft.com/office/drawing/2010/main" val="0"/>
              </a:ext>
            </a:extLst>
          </a:blip>
          <a:srcRect b="11435"/>
          <a:stretch/>
        </p:blipFill>
        <p:spPr>
          <a:xfrm>
            <a:off x="3243452" y="2231091"/>
            <a:ext cx="3619616" cy="2747748"/>
          </a:xfrm>
          <a:prstGeom prst="rect">
            <a:avLst/>
          </a:prstGeom>
        </p:spPr>
      </p:pic>
      <p:sp>
        <p:nvSpPr>
          <p:cNvPr id="16" name="Прямоугольник 86">
            <a:extLst>
              <a:ext uri="{FF2B5EF4-FFF2-40B4-BE49-F238E27FC236}">
                <a16:creationId xmlns:a16="http://schemas.microsoft.com/office/drawing/2014/main" id="{A9AB2AB5-4AA7-46D2-BE2A-6D6C83C36AC2}"/>
              </a:ext>
            </a:extLst>
          </p:cNvPr>
          <p:cNvSpPr/>
          <p:nvPr/>
        </p:nvSpPr>
        <p:spPr>
          <a:xfrm>
            <a:off x="4666332" y="4978839"/>
            <a:ext cx="1413784" cy="307777"/>
          </a:xfrm>
          <a:prstGeom prst="rect">
            <a:avLst/>
          </a:prstGeom>
        </p:spPr>
        <p:txBody>
          <a:bodyPr wrap="none">
            <a:spAutoFit/>
          </a:bodyPr>
          <a:lstStyle/>
          <a:p>
            <a:pPr algn="ctr"/>
            <a:r>
              <a:rPr lang="en-US" sz="1400" i="1" dirty="0">
                <a:solidFill>
                  <a:schemeClr val="accent5">
                    <a:lumMod val="50000"/>
                  </a:schemeClr>
                </a:solidFill>
              </a:rPr>
              <a:t>Data source: LRB</a:t>
            </a:r>
          </a:p>
        </p:txBody>
      </p:sp>
      <p:pic>
        <p:nvPicPr>
          <p:cNvPr id="3" name="Picture 2">
            <a:extLst>
              <a:ext uri="{FF2B5EF4-FFF2-40B4-BE49-F238E27FC236}">
                <a16:creationId xmlns:a16="http://schemas.microsoft.com/office/drawing/2014/main" id="{CB9D397A-5E08-437E-B466-88E0A506DE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7522" y="1916051"/>
            <a:ext cx="4632960" cy="3255264"/>
          </a:xfrm>
          <a:prstGeom prst="rect">
            <a:avLst/>
          </a:prstGeom>
        </p:spPr>
      </p:pic>
    </p:spTree>
    <p:extLst>
      <p:ext uri="{BB962C8B-B14F-4D97-AF65-F5344CB8AC3E}">
        <p14:creationId xmlns:p14="http://schemas.microsoft.com/office/powerpoint/2010/main" val="1492648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413331" y="9282"/>
            <a:ext cx="8942752" cy="594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b="1" dirty="0">
                <a:solidFill>
                  <a:schemeClr val="accent5">
                    <a:lumMod val="50000"/>
                  </a:schemeClr>
                </a:solidFill>
              </a:rPr>
              <a:t>RBE problem – the role of physical factor</a:t>
            </a:r>
            <a:r>
              <a:rPr lang="en-AU" b="1" dirty="0">
                <a:solidFill>
                  <a:schemeClr val="accent5">
                    <a:lumMod val="50000"/>
                  </a:schemeClr>
                </a:solidFill>
              </a:rPr>
              <a:t> </a:t>
            </a:r>
            <a:endParaRPr lang="en-US" b="1" dirty="0">
              <a:solidFill>
                <a:schemeClr val="accent5">
                  <a:lumMod val="50000"/>
                </a:schemeClr>
              </a:solidFill>
            </a:endParaRPr>
          </a:p>
          <a:p>
            <a:endParaRPr lang="en-US" dirty="0">
              <a:solidFill>
                <a:schemeClr val="accent5">
                  <a:lumMod val="50000"/>
                </a:schemeClr>
              </a:solidFill>
            </a:endParaRPr>
          </a:p>
        </p:txBody>
      </p:sp>
      <p:pic>
        <p:nvPicPr>
          <p:cNvPr id="2" name="Picture 1">
            <a:extLst>
              <a:ext uri="{FF2B5EF4-FFF2-40B4-BE49-F238E27FC236}">
                <a16:creationId xmlns:a16="http://schemas.microsoft.com/office/drawing/2014/main" id="{192D6B6F-E162-46CA-BE84-1CE17B062433}"/>
              </a:ext>
            </a:extLst>
          </p:cNvPr>
          <p:cNvPicPr>
            <a:picLocks noChangeAspect="1"/>
          </p:cNvPicPr>
          <p:nvPr/>
        </p:nvPicPr>
        <p:blipFill>
          <a:blip r:embed="rId3"/>
          <a:stretch>
            <a:fillRect/>
          </a:stretch>
        </p:blipFill>
        <p:spPr>
          <a:xfrm>
            <a:off x="6496603" y="1260706"/>
            <a:ext cx="5237641" cy="2503095"/>
          </a:xfrm>
          <a:prstGeom prst="rect">
            <a:avLst/>
          </a:prstGeom>
        </p:spPr>
      </p:pic>
      <p:pic>
        <p:nvPicPr>
          <p:cNvPr id="6" name="Picture 5">
            <a:extLst>
              <a:ext uri="{FF2B5EF4-FFF2-40B4-BE49-F238E27FC236}">
                <a16:creationId xmlns:a16="http://schemas.microsoft.com/office/drawing/2014/main" id="{74CA82DF-2A15-4076-A891-B85940BEC6AE}"/>
              </a:ext>
            </a:extLst>
          </p:cNvPr>
          <p:cNvPicPr>
            <a:picLocks noChangeAspect="1"/>
          </p:cNvPicPr>
          <p:nvPr/>
        </p:nvPicPr>
        <p:blipFill>
          <a:blip r:embed="rId4"/>
          <a:stretch>
            <a:fillRect/>
          </a:stretch>
        </p:blipFill>
        <p:spPr>
          <a:xfrm>
            <a:off x="206969" y="1260706"/>
            <a:ext cx="6129405" cy="2734762"/>
          </a:xfrm>
          <a:prstGeom prst="rect">
            <a:avLst/>
          </a:prstGeom>
        </p:spPr>
      </p:pic>
      <p:pic>
        <p:nvPicPr>
          <p:cNvPr id="17" name="Picture 1">
            <a:extLst>
              <a:ext uri="{FF2B5EF4-FFF2-40B4-BE49-F238E27FC236}">
                <a16:creationId xmlns:a16="http://schemas.microsoft.com/office/drawing/2014/main" id="{E9B52DF2-E8C9-4217-86CE-530EE28221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325"/>
          <a:stretch/>
        </p:blipFill>
        <p:spPr>
          <a:xfrm>
            <a:off x="7605162" y="4247717"/>
            <a:ext cx="3020521" cy="2321249"/>
          </a:xfrm>
          <a:prstGeom prst="rect">
            <a:avLst/>
          </a:prstGeom>
        </p:spPr>
      </p:pic>
      <p:sp>
        <p:nvSpPr>
          <p:cNvPr id="18" name="Скругленный прямоугольник 45">
            <a:extLst>
              <a:ext uri="{FF2B5EF4-FFF2-40B4-BE49-F238E27FC236}">
                <a16:creationId xmlns:a16="http://schemas.microsoft.com/office/drawing/2014/main" id="{4356DA1C-80D6-4E7B-93C9-0CDB6E76E3D6}"/>
              </a:ext>
            </a:extLst>
          </p:cNvPr>
          <p:cNvSpPr/>
          <p:nvPr/>
        </p:nvSpPr>
        <p:spPr>
          <a:xfrm>
            <a:off x="1837168" y="4720139"/>
            <a:ext cx="4857922" cy="974026"/>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50000"/>
              </a:lnSpc>
              <a:spcBef>
                <a:spcPct val="0"/>
              </a:spcBef>
            </a:pPr>
            <a:r>
              <a:rPr lang="en-AU" altLang="en-US" dirty="0">
                <a:solidFill>
                  <a:srgbClr val="FF0000"/>
                </a:solidFill>
              </a:rPr>
              <a:t>Attempts to provide interpretation of RBE-LET relationship based on physical factor only failed</a:t>
            </a:r>
          </a:p>
        </p:txBody>
      </p:sp>
    </p:spTree>
    <p:extLst>
      <p:ext uri="{BB962C8B-B14F-4D97-AF65-F5344CB8AC3E}">
        <p14:creationId xmlns:p14="http://schemas.microsoft.com/office/powerpoint/2010/main" val="1585934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Скругленный прямоугольник 45"/>
          <p:cNvSpPr/>
          <p:nvPr/>
        </p:nvSpPr>
        <p:spPr>
          <a:xfrm>
            <a:off x="413331" y="5387110"/>
            <a:ext cx="5154969" cy="1328023"/>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lnSpc>
                <a:spcPct val="150000"/>
              </a:lnSpc>
              <a:buFont typeface="Arial" panose="020B0604020202020204" pitchFamily="34" charset="0"/>
              <a:buChar char="•"/>
            </a:pPr>
            <a:r>
              <a:rPr lang="en-AU" sz="1600" dirty="0">
                <a:solidFill>
                  <a:schemeClr val="accent5">
                    <a:lumMod val="50000"/>
                  </a:schemeClr>
                </a:solidFill>
              </a:rPr>
              <a:t>DNA lesions are repaired by different pathways</a:t>
            </a:r>
          </a:p>
          <a:p>
            <a:pPr marL="285750" indent="-285750">
              <a:lnSpc>
                <a:spcPct val="150000"/>
              </a:lnSpc>
              <a:buFont typeface="Arial" panose="020B0604020202020204" pitchFamily="34" charset="0"/>
              <a:buChar char="•"/>
            </a:pPr>
            <a:r>
              <a:rPr lang="en-AU" sz="1600" dirty="0">
                <a:solidFill>
                  <a:schemeClr val="accent5">
                    <a:lumMod val="50000"/>
                  </a:schemeClr>
                </a:solidFill>
              </a:rPr>
              <a:t>Successful repair depends on the lesion complexity and cell status</a:t>
            </a:r>
          </a:p>
        </p:txBody>
      </p:sp>
      <p:sp>
        <p:nvSpPr>
          <p:cNvPr id="16" name="Скругленный прямоугольник 15"/>
          <p:cNvSpPr/>
          <p:nvPr/>
        </p:nvSpPr>
        <p:spPr>
          <a:xfrm>
            <a:off x="1004120" y="1117136"/>
            <a:ext cx="2035834" cy="862641"/>
          </a:xfrm>
          <a:prstGeom prst="roundRect">
            <a:avLst/>
          </a:prstGeom>
          <a:solidFill>
            <a:schemeClr val="accent1">
              <a:lumMod val="20000"/>
              <a:lumOff val="80000"/>
            </a:schemeClr>
          </a:solidFill>
          <a:ln w="222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Energy deposition in target volume</a:t>
            </a:r>
            <a:endParaRPr lang="en-AU" dirty="0">
              <a:solidFill>
                <a:schemeClr val="accent5">
                  <a:lumMod val="50000"/>
                </a:schemeClr>
              </a:solidFill>
            </a:endParaRPr>
          </a:p>
        </p:txBody>
      </p:sp>
      <p:sp>
        <p:nvSpPr>
          <p:cNvPr id="17" name="Скругленный прямоугольник 16"/>
          <p:cNvSpPr/>
          <p:nvPr/>
        </p:nvSpPr>
        <p:spPr>
          <a:xfrm>
            <a:off x="5152710" y="1117135"/>
            <a:ext cx="2035834" cy="862641"/>
          </a:xfrm>
          <a:prstGeom prst="roundRect">
            <a:avLst/>
          </a:prstGeom>
          <a:solidFill>
            <a:schemeClr val="accent1">
              <a:lumMod val="20000"/>
              <a:lumOff val="80000"/>
            </a:schemeClr>
          </a:solidFill>
          <a:ln w="222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DNA damage</a:t>
            </a:r>
            <a:endParaRPr lang="en-AU" dirty="0">
              <a:solidFill>
                <a:schemeClr val="accent5">
                  <a:lumMod val="50000"/>
                </a:schemeClr>
              </a:solidFill>
            </a:endParaRPr>
          </a:p>
        </p:txBody>
      </p:sp>
      <p:sp>
        <p:nvSpPr>
          <p:cNvPr id="19" name="Стрелка вправо 18"/>
          <p:cNvSpPr/>
          <p:nvPr/>
        </p:nvSpPr>
        <p:spPr>
          <a:xfrm>
            <a:off x="3696839" y="1397495"/>
            <a:ext cx="672861" cy="241539"/>
          </a:xfrm>
          <a:prstGeom prst="rightArrow">
            <a:avLst/>
          </a:prstGeom>
          <a:solidFill>
            <a:schemeClr val="accent1">
              <a:lumMod val="20000"/>
              <a:lumOff val="80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solidFill>
                <a:schemeClr val="accent5">
                  <a:lumMod val="50000"/>
                </a:schemeClr>
              </a:solidFill>
            </a:endParaRPr>
          </a:p>
        </p:txBody>
      </p:sp>
      <p:sp>
        <p:nvSpPr>
          <p:cNvPr id="20" name="Стрелка вправо 19"/>
          <p:cNvSpPr/>
          <p:nvPr/>
        </p:nvSpPr>
        <p:spPr>
          <a:xfrm>
            <a:off x="7796165" y="1397495"/>
            <a:ext cx="672861" cy="241539"/>
          </a:xfrm>
          <a:prstGeom prst="rightArrow">
            <a:avLst/>
          </a:prstGeom>
          <a:solidFill>
            <a:schemeClr val="accent1">
              <a:lumMod val="20000"/>
              <a:lumOff val="80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a:solidFill>
                <a:schemeClr val="accent5">
                  <a:lumMod val="50000"/>
                </a:schemeClr>
              </a:solidFill>
            </a:endParaRPr>
          </a:p>
        </p:txBody>
      </p:sp>
      <p:sp>
        <p:nvSpPr>
          <p:cNvPr id="12" name="Подзаголовок 2">
            <a:extLst>
              <a:ext uri="{FF2B5EF4-FFF2-40B4-BE49-F238E27FC236}">
                <a16:creationId xmlns:a16="http://schemas.microsoft.com/office/drawing/2014/main" id="{D54A2C69-6551-4F5A-84D0-5955C5848939}"/>
              </a:ext>
            </a:extLst>
          </p:cNvPr>
          <p:cNvSpPr txBox="1">
            <a:spLocks/>
          </p:cNvSpPr>
          <p:nvPr/>
        </p:nvSpPr>
        <p:spPr>
          <a:xfrm>
            <a:off x="413331" y="9282"/>
            <a:ext cx="8942752" cy="594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b="1" dirty="0">
                <a:solidFill>
                  <a:schemeClr val="accent5">
                    <a:lumMod val="50000"/>
                  </a:schemeClr>
                </a:solidFill>
              </a:rPr>
              <a:t>RBE problem – the role of biological factor</a:t>
            </a:r>
            <a:r>
              <a:rPr lang="en-AU" b="1" dirty="0">
                <a:solidFill>
                  <a:schemeClr val="accent5">
                    <a:lumMod val="50000"/>
                  </a:schemeClr>
                </a:solidFill>
              </a:rPr>
              <a:t> </a:t>
            </a:r>
            <a:endParaRPr lang="en-US" b="1" dirty="0">
              <a:solidFill>
                <a:schemeClr val="accent5">
                  <a:lumMod val="50000"/>
                </a:schemeClr>
              </a:solidFill>
            </a:endParaRPr>
          </a:p>
          <a:p>
            <a:endParaRPr lang="en-US" dirty="0">
              <a:solidFill>
                <a:schemeClr val="accent5">
                  <a:lumMod val="50000"/>
                </a:schemeClr>
              </a:solidFill>
            </a:endParaRPr>
          </a:p>
        </p:txBody>
      </p:sp>
      <p:pic>
        <p:nvPicPr>
          <p:cNvPr id="21" name="Picture 20">
            <a:extLst>
              <a:ext uri="{FF2B5EF4-FFF2-40B4-BE49-F238E27FC236}">
                <a16:creationId xmlns:a16="http://schemas.microsoft.com/office/drawing/2014/main" id="{75BD4DA1-3968-4AD2-8923-D498BD9A9ED9}"/>
              </a:ext>
            </a:extLst>
          </p:cNvPr>
          <p:cNvPicPr>
            <a:picLocks noChangeAspect="1"/>
          </p:cNvPicPr>
          <p:nvPr/>
        </p:nvPicPr>
        <p:blipFill rotWithShape="1">
          <a:blip r:embed="rId3">
            <a:extLst>
              <a:ext uri="{28A0092B-C50C-407E-A947-70E740481C1C}">
                <a14:useLocalDpi xmlns:a14="http://schemas.microsoft.com/office/drawing/2010/main" val="0"/>
              </a:ext>
            </a:extLst>
          </a:blip>
          <a:srcRect l="5634"/>
          <a:stretch/>
        </p:blipFill>
        <p:spPr>
          <a:xfrm>
            <a:off x="654679" y="2028707"/>
            <a:ext cx="4230028" cy="3154155"/>
          </a:xfrm>
          <a:prstGeom prst="rect">
            <a:avLst/>
          </a:prstGeom>
        </p:spPr>
      </p:pic>
      <p:sp>
        <p:nvSpPr>
          <p:cNvPr id="23" name="Скругленный прямоугольник 45">
            <a:extLst>
              <a:ext uri="{FF2B5EF4-FFF2-40B4-BE49-F238E27FC236}">
                <a16:creationId xmlns:a16="http://schemas.microsoft.com/office/drawing/2014/main" id="{BBC72628-92BB-4654-A500-DCA471DBCFC7}"/>
              </a:ext>
            </a:extLst>
          </p:cNvPr>
          <p:cNvSpPr/>
          <p:nvPr/>
        </p:nvSpPr>
        <p:spPr>
          <a:xfrm>
            <a:off x="6318732" y="2134183"/>
            <a:ext cx="2452460" cy="2793902"/>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lnSpc>
                <a:spcPts val="2800"/>
              </a:lnSpc>
              <a:buFont typeface="Arial" panose="020B0604020202020204" pitchFamily="34" charset="0"/>
              <a:buChar char="•"/>
            </a:pPr>
            <a:r>
              <a:rPr lang="en-AU" sz="1600" b="1" dirty="0">
                <a:solidFill>
                  <a:schemeClr val="accent5">
                    <a:lumMod val="50000"/>
                  </a:schemeClr>
                </a:solidFill>
              </a:rPr>
              <a:t>Base excision repair</a:t>
            </a:r>
          </a:p>
          <a:p>
            <a:pPr marL="285750" indent="-285750">
              <a:lnSpc>
                <a:spcPts val="2800"/>
              </a:lnSpc>
              <a:buFont typeface="Arial" panose="020B0604020202020204" pitchFamily="34" charset="0"/>
              <a:buChar char="•"/>
            </a:pPr>
            <a:r>
              <a:rPr lang="en-AU" sz="1600" b="1" dirty="0">
                <a:solidFill>
                  <a:schemeClr val="accent5">
                    <a:lumMod val="50000"/>
                  </a:schemeClr>
                </a:solidFill>
              </a:rPr>
              <a:t>SSB repair </a:t>
            </a:r>
          </a:p>
          <a:p>
            <a:pPr marL="285750" indent="-285750">
              <a:lnSpc>
                <a:spcPts val="2800"/>
              </a:lnSpc>
              <a:buFont typeface="Arial" panose="020B0604020202020204" pitchFamily="34" charset="0"/>
              <a:buChar char="•"/>
            </a:pPr>
            <a:r>
              <a:rPr lang="en-AU" sz="1600" b="1" dirty="0">
                <a:solidFill>
                  <a:schemeClr val="accent5">
                    <a:lumMod val="50000"/>
                  </a:schemeClr>
                </a:solidFill>
              </a:rPr>
              <a:t>Mismatch repair</a:t>
            </a:r>
          </a:p>
          <a:p>
            <a:pPr marL="285750" indent="-285750">
              <a:lnSpc>
                <a:spcPts val="2800"/>
              </a:lnSpc>
              <a:buFont typeface="Arial" panose="020B0604020202020204" pitchFamily="34" charset="0"/>
              <a:buChar char="•"/>
            </a:pPr>
            <a:r>
              <a:rPr lang="en-AU" sz="1600" b="1" dirty="0">
                <a:solidFill>
                  <a:schemeClr val="accent5">
                    <a:lumMod val="50000"/>
                  </a:schemeClr>
                </a:solidFill>
              </a:rPr>
              <a:t>Non-homologous end joining</a:t>
            </a:r>
          </a:p>
          <a:p>
            <a:pPr marL="285750" indent="-285750">
              <a:lnSpc>
                <a:spcPts val="2800"/>
              </a:lnSpc>
              <a:buFont typeface="Arial" panose="020B0604020202020204" pitchFamily="34" charset="0"/>
              <a:buChar char="•"/>
            </a:pPr>
            <a:r>
              <a:rPr lang="en-AU" sz="1600" b="1" dirty="0">
                <a:solidFill>
                  <a:schemeClr val="accent5">
                    <a:lumMod val="50000"/>
                  </a:schemeClr>
                </a:solidFill>
              </a:rPr>
              <a:t>Homologous recombination etc.</a:t>
            </a:r>
          </a:p>
        </p:txBody>
      </p:sp>
      <p:pic>
        <p:nvPicPr>
          <p:cNvPr id="7" name="Picture 6">
            <a:extLst>
              <a:ext uri="{FF2B5EF4-FFF2-40B4-BE49-F238E27FC236}">
                <a16:creationId xmlns:a16="http://schemas.microsoft.com/office/drawing/2014/main" id="{AC819E2A-EDB2-4A7C-A0BE-9C50A14014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6083" y="3474445"/>
            <a:ext cx="2521459" cy="442731"/>
          </a:xfrm>
          <a:prstGeom prst="rect">
            <a:avLst/>
          </a:prstGeom>
        </p:spPr>
      </p:pic>
      <p:sp>
        <p:nvSpPr>
          <p:cNvPr id="8" name="Right Brace 7">
            <a:extLst>
              <a:ext uri="{FF2B5EF4-FFF2-40B4-BE49-F238E27FC236}">
                <a16:creationId xmlns:a16="http://schemas.microsoft.com/office/drawing/2014/main" id="{3EC1114C-FD1B-4853-812D-96975B9F1528}"/>
              </a:ext>
            </a:extLst>
          </p:cNvPr>
          <p:cNvSpPr/>
          <p:nvPr/>
        </p:nvSpPr>
        <p:spPr>
          <a:xfrm>
            <a:off x="5868930" y="2136416"/>
            <a:ext cx="328839" cy="2957414"/>
          </a:xfrm>
          <a:prstGeom prst="rightBrace">
            <a:avLst>
              <a:gd name="adj1" fmla="val 43491"/>
              <a:gd name="adj2" fmla="val 5000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schemeClr val="accent5">
                  <a:lumMod val="50000"/>
                </a:schemeClr>
              </a:solidFill>
            </a:endParaRPr>
          </a:p>
        </p:txBody>
      </p:sp>
      <p:sp>
        <p:nvSpPr>
          <p:cNvPr id="24" name="Line 13">
            <a:extLst>
              <a:ext uri="{FF2B5EF4-FFF2-40B4-BE49-F238E27FC236}">
                <a16:creationId xmlns:a16="http://schemas.microsoft.com/office/drawing/2014/main" id="{BAE344CA-43B2-4B16-8401-CEA397EDBF93}"/>
              </a:ext>
            </a:extLst>
          </p:cNvPr>
          <p:cNvSpPr>
            <a:spLocks noChangeShapeType="1"/>
          </p:cNvSpPr>
          <p:nvPr/>
        </p:nvSpPr>
        <p:spPr bwMode="auto">
          <a:xfrm flipV="1">
            <a:off x="8842549" y="3734775"/>
            <a:ext cx="425277" cy="6806"/>
          </a:xfrm>
          <a:prstGeom prst="line">
            <a:avLst/>
          </a:prstGeom>
          <a:noFill/>
          <a:ln w="25400">
            <a:solidFill>
              <a:schemeClr val="tx1">
                <a:lumMod val="85000"/>
                <a:lumOff val="15000"/>
              </a:schemeClr>
            </a:solidFill>
            <a:round/>
            <a:headEnd/>
            <a:tailEnd type="stealth" w="med" len="lg"/>
          </a:ln>
          <a:extLst>
            <a:ext uri="{909E8E84-426E-40DD-AFC4-6F175D3DCCD1}">
              <a14:hiddenFill xmlns:a14="http://schemas.microsoft.com/office/drawing/2010/main">
                <a:noFill/>
              </a14:hiddenFill>
            </a:ext>
          </a:extLst>
        </p:spPr>
        <p:txBody>
          <a:bodyPr/>
          <a:lstStyle/>
          <a:p>
            <a:pPr>
              <a:defRPr/>
            </a:pPr>
            <a:endParaRPr lang="en-AU">
              <a:solidFill>
                <a:schemeClr val="accent5">
                  <a:lumMod val="50000"/>
                </a:schemeClr>
              </a:solidFill>
            </a:endParaRPr>
          </a:p>
        </p:txBody>
      </p:sp>
      <p:sp>
        <p:nvSpPr>
          <p:cNvPr id="25" name="Прямоугольник 86">
            <a:extLst>
              <a:ext uri="{FF2B5EF4-FFF2-40B4-BE49-F238E27FC236}">
                <a16:creationId xmlns:a16="http://schemas.microsoft.com/office/drawing/2014/main" id="{AC2E86FF-F0A3-4A10-899B-2B12509CE760}"/>
              </a:ext>
            </a:extLst>
          </p:cNvPr>
          <p:cNvSpPr/>
          <p:nvPr/>
        </p:nvSpPr>
        <p:spPr>
          <a:xfrm>
            <a:off x="9337167" y="4052279"/>
            <a:ext cx="2540375" cy="338554"/>
          </a:xfrm>
          <a:prstGeom prst="rect">
            <a:avLst/>
          </a:prstGeom>
        </p:spPr>
        <p:txBody>
          <a:bodyPr wrap="none">
            <a:spAutoFit/>
          </a:bodyPr>
          <a:lstStyle/>
          <a:p>
            <a:pPr algn="ctr"/>
            <a:r>
              <a:rPr lang="en-US" sz="1600" dirty="0">
                <a:solidFill>
                  <a:schemeClr val="accent5">
                    <a:lumMod val="50000"/>
                  </a:schemeClr>
                </a:solidFill>
              </a:rPr>
              <a:t>Undamaged (repaired) DNA </a:t>
            </a:r>
          </a:p>
        </p:txBody>
      </p:sp>
      <p:sp>
        <p:nvSpPr>
          <p:cNvPr id="9" name="Isosceles Triangle 8">
            <a:extLst>
              <a:ext uri="{FF2B5EF4-FFF2-40B4-BE49-F238E27FC236}">
                <a16:creationId xmlns:a16="http://schemas.microsoft.com/office/drawing/2014/main" id="{ED846B2C-DE57-45AB-82CB-E5D49B7BF91B}"/>
              </a:ext>
            </a:extLst>
          </p:cNvPr>
          <p:cNvSpPr/>
          <p:nvPr/>
        </p:nvSpPr>
        <p:spPr>
          <a:xfrm>
            <a:off x="5250426" y="2224605"/>
            <a:ext cx="317090" cy="2977968"/>
          </a:xfrm>
          <a:prstGeom prst="triangle">
            <a:avLst/>
          </a:prstGeom>
          <a:gradFill>
            <a:gsLst>
              <a:gs pos="0">
                <a:schemeClr val="tx2">
                  <a:lumMod val="20000"/>
                  <a:lumOff val="80000"/>
                </a:schemeClr>
              </a:gs>
              <a:gs pos="17000">
                <a:schemeClr val="accent1">
                  <a:lumMod val="45000"/>
                  <a:lumOff val="55000"/>
                </a:schemeClr>
              </a:gs>
              <a:gs pos="35000">
                <a:schemeClr val="accent1">
                  <a:lumMod val="45000"/>
                  <a:lumOff val="55000"/>
                </a:schemeClr>
              </a:gs>
              <a:gs pos="100000">
                <a:schemeClr val="accent1">
                  <a:lumMod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5">
                  <a:lumMod val="50000"/>
                </a:schemeClr>
              </a:solidFill>
            </a:endParaRPr>
          </a:p>
        </p:txBody>
      </p:sp>
      <p:sp>
        <p:nvSpPr>
          <p:cNvPr id="26" name="Прямоугольник 86">
            <a:extLst>
              <a:ext uri="{FF2B5EF4-FFF2-40B4-BE49-F238E27FC236}">
                <a16:creationId xmlns:a16="http://schemas.microsoft.com/office/drawing/2014/main" id="{CD7F8DA7-0BD9-4E47-8AEA-6AF744D0A0EE}"/>
              </a:ext>
            </a:extLst>
          </p:cNvPr>
          <p:cNvSpPr/>
          <p:nvPr/>
        </p:nvSpPr>
        <p:spPr>
          <a:xfrm>
            <a:off x="6843746" y="4972526"/>
            <a:ext cx="2101858" cy="338554"/>
          </a:xfrm>
          <a:prstGeom prst="rect">
            <a:avLst/>
          </a:prstGeom>
        </p:spPr>
        <p:txBody>
          <a:bodyPr wrap="none">
            <a:spAutoFit/>
          </a:bodyPr>
          <a:lstStyle/>
          <a:p>
            <a:pPr algn="ctr"/>
            <a:r>
              <a:rPr lang="en-US" sz="1600" dirty="0">
                <a:solidFill>
                  <a:schemeClr val="accent5">
                    <a:lumMod val="50000"/>
                  </a:schemeClr>
                </a:solidFill>
              </a:rPr>
              <a:t>DNA lesion complexity </a:t>
            </a:r>
          </a:p>
        </p:txBody>
      </p:sp>
      <p:sp>
        <p:nvSpPr>
          <p:cNvPr id="27" name="Line 13">
            <a:extLst>
              <a:ext uri="{FF2B5EF4-FFF2-40B4-BE49-F238E27FC236}">
                <a16:creationId xmlns:a16="http://schemas.microsoft.com/office/drawing/2014/main" id="{2D251D2B-D67E-46BD-9BA4-54B2462DA695}"/>
              </a:ext>
            </a:extLst>
          </p:cNvPr>
          <p:cNvSpPr>
            <a:spLocks noChangeShapeType="1"/>
          </p:cNvSpPr>
          <p:nvPr/>
        </p:nvSpPr>
        <p:spPr bwMode="auto">
          <a:xfrm flipH="1">
            <a:off x="5567516" y="5190858"/>
            <a:ext cx="1276230" cy="10633"/>
          </a:xfrm>
          <a:prstGeom prst="line">
            <a:avLst/>
          </a:prstGeom>
          <a:noFill/>
          <a:ln w="25400">
            <a:solidFill>
              <a:schemeClr val="tx1">
                <a:lumMod val="85000"/>
                <a:lumOff val="15000"/>
              </a:schemeClr>
            </a:solidFill>
            <a:round/>
            <a:headEnd/>
            <a:tailEnd type="stealth" w="med" len="lg"/>
          </a:ln>
          <a:extLst>
            <a:ext uri="{909E8E84-426E-40DD-AFC4-6F175D3DCCD1}">
              <a14:hiddenFill xmlns:a14="http://schemas.microsoft.com/office/drawing/2010/main">
                <a:noFill/>
              </a14:hiddenFill>
            </a:ext>
          </a:extLst>
        </p:spPr>
        <p:txBody>
          <a:bodyPr/>
          <a:lstStyle/>
          <a:p>
            <a:pPr>
              <a:defRPr/>
            </a:pPr>
            <a:endParaRPr lang="en-AU">
              <a:solidFill>
                <a:schemeClr val="accent5">
                  <a:lumMod val="50000"/>
                </a:schemeClr>
              </a:solidFill>
            </a:endParaRPr>
          </a:p>
        </p:txBody>
      </p:sp>
      <p:sp>
        <p:nvSpPr>
          <p:cNvPr id="22" name="Скругленный прямоугольник 21"/>
          <p:cNvSpPr/>
          <p:nvPr/>
        </p:nvSpPr>
        <p:spPr>
          <a:xfrm>
            <a:off x="9192271" y="1117135"/>
            <a:ext cx="2169412" cy="862641"/>
          </a:xfrm>
          <a:prstGeom prst="roundRect">
            <a:avLst/>
          </a:prstGeom>
          <a:solidFill>
            <a:schemeClr val="accent1">
              <a:lumMod val="20000"/>
              <a:lumOff val="80000"/>
            </a:schemeClr>
          </a:solidFill>
          <a:ln w="222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lumMod val="50000"/>
                  </a:schemeClr>
                </a:solidFill>
              </a:rPr>
              <a:t>Chromosome aberrations, cell death, mutagenesis</a:t>
            </a:r>
            <a:endParaRPr lang="en-AU" dirty="0">
              <a:solidFill>
                <a:schemeClr val="accent5">
                  <a:lumMod val="50000"/>
                </a:schemeClr>
              </a:solidFill>
            </a:endParaRPr>
          </a:p>
        </p:txBody>
      </p:sp>
      <p:sp>
        <p:nvSpPr>
          <p:cNvPr id="28" name="Скругленный прямоугольник 27"/>
          <p:cNvSpPr/>
          <p:nvPr/>
        </p:nvSpPr>
        <p:spPr>
          <a:xfrm>
            <a:off x="6102220" y="5584122"/>
            <a:ext cx="5635689" cy="919401"/>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lnSpc>
                <a:spcPct val="150000"/>
              </a:lnSpc>
              <a:buFont typeface="Arial" panose="020B0604020202020204" pitchFamily="34" charset="0"/>
              <a:buChar char="•"/>
            </a:pPr>
            <a:r>
              <a:rPr lang="en-AU" sz="1600" dirty="0">
                <a:solidFill>
                  <a:schemeClr val="accent5">
                    <a:lumMod val="50000"/>
                  </a:schemeClr>
                </a:solidFill>
              </a:rPr>
              <a:t>Different lesions are responsible for different radiobiological effects (end points) i.e. lethal, mutagenic etc. </a:t>
            </a:r>
          </a:p>
        </p:txBody>
      </p:sp>
    </p:spTree>
    <p:extLst>
      <p:ext uri="{BB962C8B-B14F-4D97-AF65-F5344CB8AC3E}">
        <p14:creationId xmlns:p14="http://schemas.microsoft.com/office/powerpoint/2010/main" val="2696985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одзаголовок 2">
            <a:extLst>
              <a:ext uri="{FF2B5EF4-FFF2-40B4-BE49-F238E27FC236}">
                <a16:creationId xmlns:a16="http://schemas.microsoft.com/office/drawing/2014/main" id="{D54A2C69-6551-4F5A-84D0-5955C5848939}"/>
              </a:ext>
            </a:extLst>
          </p:cNvPr>
          <p:cNvSpPr txBox="1">
            <a:spLocks/>
          </p:cNvSpPr>
          <p:nvPr/>
        </p:nvSpPr>
        <p:spPr>
          <a:xfrm>
            <a:off x="413331" y="9282"/>
            <a:ext cx="8942752" cy="594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b="1" dirty="0">
                <a:solidFill>
                  <a:schemeClr val="accent5">
                    <a:lumMod val="50000"/>
                  </a:schemeClr>
                </a:solidFill>
              </a:rPr>
              <a:t>RBE-LET relationship – the role of DNA repair</a:t>
            </a:r>
            <a:r>
              <a:rPr lang="en-AU" b="1" dirty="0">
                <a:solidFill>
                  <a:schemeClr val="accent5">
                    <a:lumMod val="50000"/>
                  </a:schemeClr>
                </a:solidFill>
              </a:rPr>
              <a:t> </a:t>
            </a:r>
            <a:endParaRPr lang="en-US" b="1" dirty="0">
              <a:solidFill>
                <a:schemeClr val="accent5">
                  <a:lumMod val="50000"/>
                </a:schemeClr>
              </a:solidFill>
            </a:endParaRPr>
          </a:p>
          <a:p>
            <a:endParaRPr lang="en-US" dirty="0">
              <a:solidFill>
                <a:schemeClr val="accent5">
                  <a:lumMod val="50000"/>
                </a:schemeClr>
              </a:solidFill>
            </a:endParaRPr>
          </a:p>
        </p:txBody>
      </p:sp>
      <p:sp>
        <p:nvSpPr>
          <p:cNvPr id="21" name="Прямоугольник 86">
            <a:extLst>
              <a:ext uri="{FF2B5EF4-FFF2-40B4-BE49-F238E27FC236}">
                <a16:creationId xmlns:a16="http://schemas.microsoft.com/office/drawing/2014/main" id="{A9AB2AB5-4AA7-46D2-BE2A-6D6C83C36AC2}"/>
              </a:ext>
            </a:extLst>
          </p:cNvPr>
          <p:cNvSpPr/>
          <p:nvPr/>
        </p:nvSpPr>
        <p:spPr>
          <a:xfrm>
            <a:off x="3432321" y="6235503"/>
            <a:ext cx="1413784" cy="307777"/>
          </a:xfrm>
          <a:prstGeom prst="rect">
            <a:avLst/>
          </a:prstGeom>
        </p:spPr>
        <p:txBody>
          <a:bodyPr wrap="none">
            <a:spAutoFit/>
          </a:bodyPr>
          <a:lstStyle/>
          <a:p>
            <a:pPr algn="ctr"/>
            <a:r>
              <a:rPr lang="en-US" sz="1400" i="1" dirty="0">
                <a:solidFill>
                  <a:schemeClr val="accent5">
                    <a:lumMod val="50000"/>
                  </a:schemeClr>
                </a:solidFill>
              </a:rPr>
              <a:t>Data source: LRB</a:t>
            </a:r>
          </a:p>
        </p:txBody>
      </p:sp>
      <p:grpSp>
        <p:nvGrpSpPr>
          <p:cNvPr id="6" name="Группа 5"/>
          <p:cNvGrpSpPr/>
          <p:nvPr/>
        </p:nvGrpSpPr>
        <p:grpSpPr>
          <a:xfrm>
            <a:off x="3359031" y="1193717"/>
            <a:ext cx="3235795" cy="3172348"/>
            <a:chOff x="835200" y="2144827"/>
            <a:chExt cx="3235795" cy="3172348"/>
          </a:xfrm>
        </p:grpSpPr>
        <p:pic>
          <p:nvPicPr>
            <p:cNvPr id="28" name="Picture 27">
              <a:extLst>
                <a:ext uri="{FF2B5EF4-FFF2-40B4-BE49-F238E27FC236}">
                  <a16:creationId xmlns:a16="http://schemas.microsoft.com/office/drawing/2014/main" id="{3DD6B919-7926-4487-A829-2ACEF6A8FC8F}"/>
                </a:ext>
              </a:extLst>
            </p:cNvPr>
            <p:cNvPicPr>
              <a:picLocks noChangeAspect="1"/>
            </p:cNvPicPr>
            <p:nvPr/>
          </p:nvPicPr>
          <p:blipFill>
            <a:blip r:embed="rId3"/>
            <a:stretch>
              <a:fillRect/>
            </a:stretch>
          </p:blipFill>
          <p:spPr>
            <a:xfrm>
              <a:off x="835200" y="2144827"/>
              <a:ext cx="3235795" cy="3172348"/>
            </a:xfrm>
            <a:prstGeom prst="rect">
              <a:avLst/>
            </a:prstGeom>
          </p:spPr>
        </p:pic>
        <p:grpSp>
          <p:nvGrpSpPr>
            <p:cNvPr id="3" name="Группа 2"/>
            <p:cNvGrpSpPr/>
            <p:nvPr/>
          </p:nvGrpSpPr>
          <p:grpSpPr>
            <a:xfrm>
              <a:off x="1529102" y="2414343"/>
              <a:ext cx="1716347" cy="2285382"/>
              <a:chOff x="1529102" y="3373345"/>
              <a:chExt cx="1716347" cy="2285382"/>
            </a:xfrm>
          </p:grpSpPr>
          <p:sp>
            <p:nvSpPr>
              <p:cNvPr id="25" name="Скругленный прямоугольник 15">
                <a:extLst>
                  <a:ext uri="{FF2B5EF4-FFF2-40B4-BE49-F238E27FC236}">
                    <a16:creationId xmlns:a16="http://schemas.microsoft.com/office/drawing/2014/main" id="{CF84323C-850E-431B-A001-A33A2DB677E7}"/>
                  </a:ext>
                </a:extLst>
              </p:cNvPr>
              <p:cNvSpPr/>
              <p:nvPr/>
            </p:nvSpPr>
            <p:spPr>
              <a:xfrm>
                <a:off x="1615382" y="3373345"/>
                <a:ext cx="1618448" cy="301100"/>
              </a:xfrm>
              <a:prstGeom prst="roundRect">
                <a:avLst/>
              </a:prstGeom>
              <a:solidFill>
                <a:schemeClr val="bg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rgbClr val="00B050"/>
                    </a:solidFill>
                  </a:rPr>
                  <a:t>Rec A mutant</a:t>
                </a:r>
                <a:endParaRPr lang="en-AU" sz="1200" b="1" dirty="0">
                  <a:solidFill>
                    <a:srgbClr val="00B050"/>
                  </a:solidFill>
                </a:endParaRPr>
              </a:p>
            </p:txBody>
          </p:sp>
          <p:sp>
            <p:nvSpPr>
              <p:cNvPr id="29" name="Скругленный прямоугольник 15">
                <a:extLst>
                  <a:ext uri="{FF2B5EF4-FFF2-40B4-BE49-F238E27FC236}">
                    <a16:creationId xmlns:a16="http://schemas.microsoft.com/office/drawing/2014/main" id="{CF84323C-850E-431B-A001-A33A2DB677E7}"/>
                  </a:ext>
                </a:extLst>
              </p:cNvPr>
              <p:cNvSpPr/>
              <p:nvPr/>
            </p:nvSpPr>
            <p:spPr>
              <a:xfrm>
                <a:off x="1615382" y="4078527"/>
                <a:ext cx="1128175" cy="345222"/>
              </a:xfrm>
              <a:prstGeom prst="roundRect">
                <a:avLst/>
              </a:prstGeom>
              <a:solidFill>
                <a:schemeClr val="bg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rgbClr val="FF0000"/>
                    </a:solidFill>
                  </a:rPr>
                  <a:t>Wild type</a:t>
                </a:r>
                <a:endParaRPr lang="en-AU" sz="1200" b="1" dirty="0">
                  <a:solidFill>
                    <a:srgbClr val="FF0000"/>
                  </a:solidFill>
                </a:endParaRPr>
              </a:p>
            </p:txBody>
          </p:sp>
          <p:sp>
            <p:nvSpPr>
              <p:cNvPr id="31" name="Скругленный прямоугольник 15">
                <a:extLst>
                  <a:ext uri="{FF2B5EF4-FFF2-40B4-BE49-F238E27FC236}">
                    <a16:creationId xmlns:a16="http://schemas.microsoft.com/office/drawing/2014/main" id="{CF84323C-850E-431B-A001-A33A2DB677E7}"/>
                  </a:ext>
                </a:extLst>
              </p:cNvPr>
              <p:cNvSpPr/>
              <p:nvPr/>
            </p:nvSpPr>
            <p:spPr>
              <a:xfrm>
                <a:off x="1529102" y="4745854"/>
                <a:ext cx="1189784" cy="270082"/>
              </a:xfrm>
              <a:prstGeom prst="roundRect">
                <a:avLst/>
              </a:prstGeom>
              <a:solidFill>
                <a:schemeClr val="bg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err="1">
                    <a:solidFill>
                      <a:schemeClr val="accent5">
                        <a:lumMod val="50000"/>
                      </a:schemeClr>
                    </a:solidFill>
                  </a:rPr>
                  <a:t>Gam</a:t>
                </a:r>
                <a:r>
                  <a:rPr lang="en-US" sz="1200" b="1" baseline="30000" dirty="0" err="1">
                    <a:solidFill>
                      <a:schemeClr val="accent5">
                        <a:lumMod val="50000"/>
                      </a:schemeClr>
                    </a:solidFill>
                  </a:rPr>
                  <a:t>r</a:t>
                </a:r>
                <a:r>
                  <a:rPr lang="en-US" sz="1200" b="1" dirty="0">
                    <a:solidFill>
                      <a:schemeClr val="accent5">
                        <a:lumMod val="50000"/>
                      </a:schemeClr>
                    </a:solidFill>
                  </a:rPr>
                  <a:t> mutant</a:t>
                </a:r>
                <a:endParaRPr lang="en-AU" sz="1200" b="1" dirty="0">
                  <a:solidFill>
                    <a:schemeClr val="accent5">
                      <a:lumMod val="50000"/>
                    </a:schemeClr>
                  </a:solidFill>
                </a:endParaRPr>
              </a:p>
            </p:txBody>
          </p:sp>
          <p:sp>
            <p:nvSpPr>
              <p:cNvPr id="32" name="Rectangle 1">
                <a:extLst>
                  <a:ext uri="{FF2B5EF4-FFF2-40B4-BE49-F238E27FC236}">
                    <a16:creationId xmlns:a16="http://schemas.microsoft.com/office/drawing/2014/main" id="{D5335432-6E66-4D02-A440-796B2C5681BF}"/>
                  </a:ext>
                </a:extLst>
              </p:cNvPr>
              <p:cNvSpPr/>
              <p:nvPr/>
            </p:nvSpPr>
            <p:spPr>
              <a:xfrm>
                <a:off x="2212922" y="5320173"/>
                <a:ext cx="1032527" cy="338554"/>
              </a:xfrm>
              <a:prstGeom prst="rect">
                <a:avLst/>
              </a:prstGeom>
              <a:solidFill>
                <a:schemeClr val="bg1"/>
              </a:solidFill>
            </p:spPr>
            <p:txBody>
              <a:bodyPr wrap="none">
                <a:spAutoFit/>
              </a:bodyPr>
              <a:lstStyle/>
              <a:p>
                <a:r>
                  <a:rPr lang="en-AU" sz="1600" dirty="0">
                    <a:solidFill>
                      <a:schemeClr val="accent5">
                        <a:lumMod val="50000"/>
                      </a:schemeClr>
                    </a:solidFill>
                  </a:rPr>
                  <a:t>E.coli cells</a:t>
                </a:r>
              </a:p>
            </p:txBody>
          </p:sp>
        </p:grpSp>
      </p:grpSp>
      <p:grpSp>
        <p:nvGrpSpPr>
          <p:cNvPr id="4" name="Группа 3"/>
          <p:cNvGrpSpPr/>
          <p:nvPr/>
        </p:nvGrpSpPr>
        <p:grpSpPr>
          <a:xfrm>
            <a:off x="7485596" y="1027092"/>
            <a:ext cx="3898392" cy="3291840"/>
            <a:chOff x="4307359" y="3028592"/>
            <a:chExt cx="3898392" cy="3291840"/>
          </a:xfrm>
        </p:grpSpPr>
        <p:pic>
          <p:nvPicPr>
            <p:cNvPr id="24" name="Рисунок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7359" y="3028592"/>
              <a:ext cx="3898392" cy="3291840"/>
            </a:xfrm>
            <a:prstGeom prst="rect">
              <a:avLst/>
            </a:prstGeom>
          </p:spPr>
        </p:pic>
        <p:sp>
          <p:nvSpPr>
            <p:cNvPr id="33" name="Rectangle 1">
              <a:extLst>
                <a:ext uri="{FF2B5EF4-FFF2-40B4-BE49-F238E27FC236}">
                  <a16:creationId xmlns:a16="http://schemas.microsoft.com/office/drawing/2014/main" id="{D5335432-6E66-4D02-A440-796B2C5681BF}"/>
                </a:ext>
              </a:extLst>
            </p:cNvPr>
            <p:cNvSpPr/>
            <p:nvPr/>
          </p:nvSpPr>
          <p:spPr>
            <a:xfrm>
              <a:off x="6185142" y="5314139"/>
              <a:ext cx="1025217" cy="338554"/>
            </a:xfrm>
            <a:prstGeom prst="rect">
              <a:avLst/>
            </a:prstGeom>
            <a:solidFill>
              <a:schemeClr val="bg1"/>
            </a:solidFill>
          </p:spPr>
          <p:txBody>
            <a:bodyPr wrap="none">
              <a:spAutoFit/>
            </a:bodyPr>
            <a:lstStyle/>
            <a:p>
              <a:r>
                <a:rPr lang="en-AU" sz="1600" dirty="0">
                  <a:solidFill>
                    <a:schemeClr val="accent5">
                      <a:lumMod val="50000"/>
                    </a:schemeClr>
                  </a:solidFill>
                </a:rPr>
                <a:t>Yeast cells</a:t>
              </a:r>
            </a:p>
          </p:txBody>
        </p:sp>
      </p:grpSp>
      <p:sp>
        <p:nvSpPr>
          <p:cNvPr id="36" name="Скругленный прямоугольник 35"/>
          <p:cNvSpPr/>
          <p:nvPr/>
        </p:nvSpPr>
        <p:spPr>
          <a:xfrm>
            <a:off x="7485596" y="4333768"/>
            <a:ext cx="4059865" cy="1464231"/>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AU" sz="1600" dirty="0">
                <a:solidFill>
                  <a:schemeClr val="accent5">
                    <a:lumMod val="50000"/>
                  </a:schemeClr>
                </a:solidFill>
              </a:rPr>
              <a:t>Eukaryotic Saccharomyces cerevisiae yeast cells (haploid)</a:t>
            </a:r>
          </a:p>
          <a:p>
            <a:r>
              <a:rPr lang="en-AU" sz="1600" dirty="0">
                <a:solidFill>
                  <a:schemeClr val="accent5">
                    <a:lumMod val="50000"/>
                  </a:schemeClr>
                </a:solidFill>
              </a:rPr>
              <a:t>Rad 6 – radiosensitive mutant, DNA repair deficient</a:t>
            </a:r>
          </a:p>
          <a:p>
            <a:r>
              <a:rPr lang="en-AU" sz="1600" dirty="0">
                <a:solidFill>
                  <a:schemeClr val="accent5">
                    <a:lumMod val="50000"/>
                  </a:schemeClr>
                </a:solidFill>
              </a:rPr>
              <a:t>Increased yield of DSB (DSB – critical lesion)</a:t>
            </a:r>
          </a:p>
        </p:txBody>
      </p:sp>
      <p:grpSp>
        <p:nvGrpSpPr>
          <p:cNvPr id="16" name="Группа 5">
            <a:extLst>
              <a:ext uri="{FF2B5EF4-FFF2-40B4-BE49-F238E27FC236}">
                <a16:creationId xmlns:a16="http://schemas.microsoft.com/office/drawing/2014/main" id="{CECE422C-BD0E-4F24-8E1E-A3910FD327AB}"/>
              </a:ext>
            </a:extLst>
          </p:cNvPr>
          <p:cNvGrpSpPr/>
          <p:nvPr/>
        </p:nvGrpSpPr>
        <p:grpSpPr>
          <a:xfrm>
            <a:off x="3359031" y="1226626"/>
            <a:ext cx="3235795" cy="3172348"/>
            <a:chOff x="835200" y="2144827"/>
            <a:chExt cx="3235795" cy="3172348"/>
          </a:xfrm>
        </p:grpSpPr>
        <p:pic>
          <p:nvPicPr>
            <p:cNvPr id="17" name="Picture 16">
              <a:extLst>
                <a:ext uri="{FF2B5EF4-FFF2-40B4-BE49-F238E27FC236}">
                  <a16:creationId xmlns:a16="http://schemas.microsoft.com/office/drawing/2014/main" id="{A63C6278-8407-4149-8B30-23C79C5E3B90}"/>
                </a:ext>
              </a:extLst>
            </p:cNvPr>
            <p:cNvPicPr>
              <a:picLocks noChangeAspect="1"/>
            </p:cNvPicPr>
            <p:nvPr/>
          </p:nvPicPr>
          <p:blipFill>
            <a:blip r:embed="rId3"/>
            <a:stretch>
              <a:fillRect/>
            </a:stretch>
          </p:blipFill>
          <p:spPr>
            <a:xfrm>
              <a:off x="835200" y="2144827"/>
              <a:ext cx="3235795" cy="3172348"/>
            </a:xfrm>
            <a:prstGeom prst="rect">
              <a:avLst/>
            </a:prstGeom>
          </p:spPr>
        </p:pic>
        <p:grpSp>
          <p:nvGrpSpPr>
            <p:cNvPr id="18" name="Группа 2">
              <a:extLst>
                <a:ext uri="{FF2B5EF4-FFF2-40B4-BE49-F238E27FC236}">
                  <a16:creationId xmlns:a16="http://schemas.microsoft.com/office/drawing/2014/main" id="{02061A0E-01AC-4975-8932-2E8EA4309D0B}"/>
                </a:ext>
              </a:extLst>
            </p:cNvPr>
            <p:cNvGrpSpPr/>
            <p:nvPr/>
          </p:nvGrpSpPr>
          <p:grpSpPr>
            <a:xfrm>
              <a:off x="1529102" y="2414343"/>
              <a:ext cx="1716347" cy="2285382"/>
              <a:chOff x="1529102" y="3373345"/>
              <a:chExt cx="1716347" cy="2285382"/>
            </a:xfrm>
          </p:grpSpPr>
          <p:sp>
            <p:nvSpPr>
              <p:cNvPr id="19" name="Скругленный прямоугольник 15">
                <a:extLst>
                  <a:ext uri="{FF2B5EF4-FFF2-40B4-BE49-F238E27FC236}">
                    <a16:creationId xmlns:a16="http://schemas.microsoft.com/office/drawing/2014/main" id="{1EF94595-97DA-468D-A547-421D04EA48C0}"/>
                  </a:ext>
                </a:extLst>
              </p:cNvPr>
              <p:cNvSpPr/>
              <p:nvPr/>
            </p:nvSpPr>
            <p:spPr>
              <a:xfrm>
                <a:off x="1615382" y="3373345"/>
                <a:ext cx="1618448" cy="301100"/>
              </a:xfrm>
              <a:prstGeom prst="roundRect">
                <a:avLst/>
              </a:prstGeom>
              <a:solidFill>
                <a:schemeClr val="bg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rgbClr val="00B050"/>
                    </a:solidFill>
                  </a:rPr>
                  <a:t>Rec A mutant</a:t>
                </a:r>
                <a:endParaRPr lang="en-AU" sz="1200" b="1" dirty="0">
                  <a:solidFill>
                    <a:srgbClr val="00B050"/>
                  </a:solidFill>
                </a:endParaRPr>
              </a:p>
            </p:txBody>
          </p:sp>
          <p:sp>
            <p:nvSpPr>
              <p:cNvPr id="20" name="Скругленный прямоугольник 15">
                <a:extLst>
                  <a:ext uri="{FF2B5EF4-FFF2-40B4-BE49-F238E27FC236}">
                    <a16:creationId xmlns:a16="http://schemas.microsoft.com/office/drawing/2014/main" id="{B254B999-3424-4515-A0FF-7774AC9BD2C6}"/>
                  </a:ext>
                </a:extLst>
              </p:cNvPr>
              <p:cNvSpPr/>
              <p:nvPr/>
            </p:nvSpPr>
            <p:spPr>
              <a:xfrm>
                <a:off x="1615382" y="4078527"/>
                <a:ext cx="1128175" cy="345222"/>
              </a:xfrm>
              <a:prstGeom prst="roundRect">
                <a:avLst/>
              </a:prstGeom>
              <a:solidFill>
                <a:schemeClr val="bg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solidFill>
                      <a:srgbClr val="FF0000"/>
                    </a:solidFill>
                  </a:rPr>
                  <a:t>Wild type</a:t>
                </a:r>
                <a:endParaRPr lang="en-AU" sz="1200" b="1" dirty="0">
                  <a:solidFill>
                    <a:srgbClr val="FF0000"/>
                  </a:solidFill>
                </a:endParaRPr>
              </a:p>
            </p:txBody>
          </p:sp>
          <p:sp>
            <p:nvSpPr>
              <p:cNvPr id="22" name="Скругленный прямоугольник 15">
                <a:extLst>
                  <a:ext uri="{FF2B5EF4-FFF2-40B4-BE49-F238E27FC236}">
                    <a16:creationId xmlns:a16="http://schemas.microsoft.com/office/drawing/2014/main" id="{36C1E266-3306-462B-9025-44AED9881FE5}"/>
                  </a:ext>
                </a:extLst>
              </p:cNvPr>
              <p:cNvSpPr/>
              <p:nvPr/>
            </p:nvSpPr>
            <p:spPr>
              <a:xfrm>
                <a:off x="1529102" y="4745854"/>
                <a:ext cx="1189784" cy="270082"/>
              </a:xfrm>
              <a:prstGeom prst="roundRect">
                <a:avLst/>
              </a:prstGeom>
              <a:solidFill>
                <a:schemeClr val="bg1"/>
              </a:soli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err="1">
                    <a:solidFill>
                      <a:schemeClr val="accent5">
                        <a:lumMod val="50000"/>
                      </a:schemeClr>
                    </a:solidFill>
                  </a:rPr>
                  <a:t>Gam</a:t>
                </a:r>
                <a:r>
                  <a:rPr lang="en-US" sz="1200" b="1" baseline="30000" dirty="0" err="1">
                    <a:solidFill>
                      <a:schemeClr val="accent5">
                        <a:lumMod val="50000"/>
                      </a:schemeClr>
                    </a:solidFill>
                  </a:rPr>
                  <a:t>r</a:t>
                </a:r>
                <a:r>
                  <a:rPr lang="en-US" sz="1200" b="1" dirty="0">
                    <a:solidFill>
                      <a:schemeClr val="accent5">
                        <a:lumMod val="50000"/>
                      </a:schemeClr>
                    </a:solidFill>
                  </a:rPr>
                  <a:t> mutant</a:t>
                </a:r>
                <a:endParaRPr lang="en-AU" sz="1200" b="1" dirty="0">
                  <a:solidFill>
                    <a:schemeClr val="accent5">
                      <a:lumMod val="50000"/>
                    </a:schemeClr>
                  </a:solidFill>
                </a:endParaRPr>
              </a:p>
            </p:txBody>
          </p:sp>
          <p:sp>
            <p:nvSpPr>
              <p:cNvPr id="23" name="Rectangle 1">
                <a:extLst>
                  <a:ext uri="{FF2B5EF4-FFF2-40B4-BE49-F238E27FC236}">
                    <a16:creationId xmlns:a16="http://schemas.microsoft.com/office/drawing/2014/main" id="{738B0FDF-E60B-4309-B317-EE716B3464E3}"/>
                  </a:ext>
                </a:extLst>
              </p:cNvPr>
              <p:cNvSpPr/>
              <p:nvPr/>
            </p:nvSpPr>
            <p:spPr>
              <a:xfrm>
                <a:off x="2212922" y="5320173"/>
                <a:ext cx="1032527" cy="338554"/>
              </a:xfrm>
              <a:prstGeom prst="rect">
                <a:avLst/>
              </a:prstGeom>
              <a:solidFill>
                <a:schemeClr val="bg1"/>
              </a:solidFill>
            </p:spPr>
            <p:txBody>
              <a:bodyPr wrap="none">
                <a:spAutoFit/>
              </a:bodyPr>
              <a:lstStyle/>
              <a:p>
                <a:r>
                  <a:rPr lang="en-AU" sz="1600" dirty="0">
                    <a:solidFill>
                      <a:schemeClr val="accent5">
                        <a:lumMod val="50000"/>
                      </a:schemeClr>
                    </a:solidFill>
                  </a:rPr>
                  <a:t>E.coli cells</a:t>
                </a:r>
              </a:p>
            </p:txBody>
          </p:sp>
        </p:grpSp>
      </p:grpSp>
      <p:sp>
        <p:nvSpPr>
          <p:cNvPr id="26" name="Скругленный прямоугольник 34">
            <a:extLst>
              <a:ext uri="{FF2B5EF4-FFF2-40B4-BE49-F238E27FC236}">
                <a16:creationId xmlns:a16="http://schemas.microsoft.com/office/drawing/2014/main" id="{31074281-339A-4800-84BA-B17CC599AC48}"/>
              </a:ext>
            </a:extLst>
          </p:cNvPr>
          <p:cNvSpPr/>
          <p:nvPr/>
        </p:nvSpPr>
        <p:spPr>
          <a:xfrm>
            <a:off x="3212784" y="4366677"/>
            <a:ext cx="4059865" cy="1464231"/>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AU" sz="1600" dirty="0">
                <a:solidFill>
                  <a:schemeClr val="accent5">
                    <a:lumMod val="50000"/>
                  </a:schemeClr>
                </a:solidFill>
              </a:rPr>
              <a:t>Prokaryotic Escherichia coli cells</a:t>
            </a:r>
          </a:p>
          <a:p>
            <a:r>
              <a:rPr lang="en-AU" sz="1600" dirty="0">
                <a:solidFill>
                  <a:schemeClr val="accent5">
                    <a:lumMod val="50000"/>
                  </a:schemeClr>
                </a:solidFill>
              </a:rPr>
              <a:t>Rec A – radiosensitive mutant, DNA SSB repair deficient</a:t>
            </a:r>
          </a:p>
          <a:p>
            <a:r>
              <a:rPr lang="en-AU" sz="1600" dirty="0">
                <a:solidFill>
                  <a:schemeClr val="accent5">
                    <a:lumMod val="50000"/>
                  </a:schemeClr>
                </a:solidFill>
              </a:rPr>
              <a:t>Increased yield of DSB (DSB – critical lesion)</a:t>
            </a:r>
          </a:p>
          <a:p>
            <a:r>
              <a:rPr lang="en-US" sz="1600" dirty="0" err="1">
                <a:solidFill>
                  <a:schemeClr val="accent5">
                    <a:lumMod val="50000"/>
                  </a:schemeClr>
                </a:solidFill>
              </a:rPr>
              <a:t>Gam</a:t>
            </a:r>
            <a:r>
              <a:rPr lang="en-US" sz="1600" baseline="30000" dirty="0" err="1">
                <a:solidFill>
                  <a:schemeClr val="accent5">
                    <a:lumMod val="50000"/>
                  </a:schemeClr>
                </a:solidFill>
              </a:rPr>
              <a:t>r</a:t>
            </a:r>
            <a:r>
              <a:rPr lang="en-US" sz="1600" dirty="0">
                <a:solidFill>
                  <a:schemeClr val="accent5">
                    <a:lumMod val="50000"/>
                  </a:schemeClr>
                </a:solidFill>
              </a:rPr>
              <a:t> – </a:t>
            </a:r>
            <a:r>
              <a:rPr lang="en-US" sz="1600" dirty="0" err="1">
                <a:solidFill>
                  <a:schemeClr val="accent5">
                    <a:lumMod val="50000"/>
                  </a:schemeClr>
                </a:solidFill>
              </a:rPr>
              <a:t>radioresistant</a:t>
            </a:r>
            <a:r>
              <a:rPr lang="en-US" sz="1600" dirty="0">
                <a:solidFill>
                  <a:schemeClr val="accent5">
                    <a:lumMod val="50000"/>
                  </a:schemeClr>
                </a:solidFill>
              </a:rPr>
              <a:t> mutant</a:t>
            </a:r>
            <a:endParaRPr lang="en-AU" sz="1600" dirty="0">
              <a:solidFill>
                <a:schemeClr val="accent5">
                  <a:lumMod val="50000"/>
                </a:schemeClr>
              </a:solidFill>
            </a:endParaRPr>
          </a:p>
        </p:txBody>
      </p:sp>
      <p:pic>
        <p:nvPicPr>
          <p:cNvPr id="30" name="Рисунок 7">
            <a:extLst>
              <a:ext uri="{FF2B5EF4-FFF2-40B4-BE49-F238E27FC236}">
                <a16:creationId xmlns:a16="http://schemas.microsoft.com/office/drawing/2014/main" id="{9943F603-A7E3-4A42-8D34-4B094E082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331" y="1201785"/>
            <a:ext cx="2312995" cy="1611015"/>
          </a:xfrm>
          <a:prstGeom prst="rect">
            <a:avLst/>
          </a:prstGeom>
        </p:spPr>
      </p:pic>
      <p:pic>
        <p:nvPicPr>
          <p:cNvPr id="34" name="Picture 3" descr="A:\Timoshenko\Photo\Фото установок\DSC01582.JPG">
            <a:extLst>
              <a:ext uri="{FF2B5EF4-FFF2-40B4-BE49-F238E27FC236}">
                <a16:creationId xmlns:a16="http://schemas.microsoft.com/office/drawing/2014/main" id="{7645971B-7676-446B-91A2-9542CE5C0C10}"/>
              </a:ext>
            </a:extLst>
          </p:cNvPr>
          <p:cNvPicPr>
            <a:picLocks noChangeAspect="1" noChangeArrowheads="1"/>
          </p:cNvPicPr>
          <p:nvPr/>
        </p:nvPicPr>
        <p:blipFill>
          <a:blip r:embed="rId6" cstate="print"/>
          <a:srcRect/>
          <a:stretch>
            <a:fillRect/>
          </a:stretch>
        </p:blipFill>
        <p:spPr bwMode="auto">
          <a:xfrm>
            <a:off x="387286" y="3385440"/>
            <a:ext cx="2312994" cy="1734746"/>
          </a:xfrm>
          <a:prstGeom prst="rect">
            <a:avLst/>
          </a:prstGeom>
          <a:noFill/>
        </p:spPr>
      </p:pic>
      <p:sp>
        <p:nvSpPr>
          <p:cNvPr id="37" name="Скругленный прямоугольник 45">
            <a:extLst>
              <a:ext uri="{FF2B5EF4-FFF2-40B4-BE49-F238E27FC236}">
                <a16:creationId xmlns:a16="http://schemas.microsoft.com/office/drawing/2014/main" id="{CC636616-D675-45C8-B043-73E00313D9DE}"/>
              </a:ext>
            </a:extLst>
          </p:cNvPr>
          <p:cNvSpPr/>
          <p:nvPr/>
        </p:nvSpPr>
        <p:spPr>
          <a:xfrm>
            <a:off x="640323" y="2840844"/>
            <a:ext cx="1763723" cy="374571"/>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a:defRPr/>
            </a:pPr>
            <a:r>
              <a:rPr lang="en-US" sz="1600" b="1" dirty="0">
                <a:solidFill>
                  <a:srgbClr val="002060"/>
                </a:solidFill>
                <a:cs typeface="Times New Roman" pitchFamily="18" charset="0"/>
              </a:rPr>
              <a:t>U-400M cyclotron </a:t>
            </a:r>
          </a:p>
        </p:txBody>
      </p:sp>
      <p:sp>
        <p:nvSpPr>
          <p:cNvPr id="38" name="Скругленный прямоугольник 45">
            <a:extLst>
              <a:ext uri="{FF2B5EF4-FFF2-40B4-BE49-F238E27FC236}">
                <a16:creationId xmlns:a16="http://schemas.microsoft.com/office/drawing/2014/main" id="{40E88A60-11E1-4786-830E-36FA0E0CD63D}"/>
              </a:ext>
            </a:extLst>
          </p:cNvPr>
          <p:cNvSpPr/>
          <p:nvPr/>
        </p:nvSpPr>
        <p:spPr>
          <a:xfrm>
            <a:off x="601033" y="5180095"/>
            <a:ext cx="1803013" cy="374571"/>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spcAft>
                <a:spcPts val="600"/>
              </a:spcAft>
            </a:pPr>
            <a:r>
              <a:rPr lang="en-US" altLang="ru-RU" sz="1600" b="1" dirty="0">
                <a:solidFill>
                  <a:srgbClr val="002060"/>
                </a:solidFill>
                <a:cs typeface="Arial" panose="020B0604020202020204" pitchFamily="34" charset="0"/>
              </a:rPr>
              <a:t>“Genome” station</a:t>
            </a: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45A225AB-9590-48D8-82E3-F8D194FF8243}"/>
                  </a:ext>
                </a:extLst>
              </p:cNvPr>
              <p:cNvSpPr txBox="1"/>
              <p:nvPr/>
            </p:nvSpPr>
            <p:spPr>
              <a:xfrm>
                <a:off x="1330858" y="5887075"/>
                <a:ext cx="1275221" cy="6562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a:rPr>
                        <m:t>𝑅𝐵𝐸</m:t>
                      </m:r>
                      <m:r>
                        <a:rPr lang="en-AU" b="0" i="1" smtClean="0">
                          <a:latin typeface="Cambria Math"/>
                        </a:rPr>
                        <m:t>=</m:t>
                      </m:r>
                      <m:f>
                        <m:fPr>
                          <m:ctrlPr>
                            <a:rPr lang="en-AU" b="0" i="1" smtClean="0">
                              <a:latin typeface="Cambria Math" panose="02040503050406030204" pitchFamily="18" charset="0"/>
                            </a:rPr>
                          </m:ctrlPr>
                        </m:fPr>
                        <m:num>
                          <m:sSub>
                            <m:sSubPr>
                              <m:ctrlPr>
                                <a:rPr lang="en-AU" b="0" i="1" smtClean="0">
                                  <a:latin typeface="Cambria Math" panose="02040503050406030204" pitchFamily="18" charset="0"/>
                                </a:rPr>
                              </m:ctrlPr>
                            </m:sSubPr>
                            <m:e>
                              <m:r>
                                <a:rPr lang="en-AU" b="0" i="1" smtClean="0">
                                  <a:latin typeface="Cambria Math"/>
                                </a:rPr>
                                <m:t>𝐷</m:t>
                              </m:r>
                            </m:e>
                            <m:sub>
                              <m:r>
                                <a:rPr lang="en-AU" b="0" i="1" smtClean="0">
                                  <a:latin typeface="Cambria Math"/>
                                </a:rPr>
                                <m:t>𝑥</m:t>
                              </m:r>
                            </m:sub>
                          </m:sSub>
                        </m:num>
                        <m:den>
                          <m:sSub>
                            <m:sSubPr>
                              <m:ctrlPr>
                                <a:rPr lang="en-AU" b="0" i="1" smtClean="0">
                                  <a:latin typeface="Cambria Math" panose="02040503050406030204" pitchFamily="18" charset="0"/>
                                </a:rPr>
                              </m:ctrlPr>
                            </m:sSubPr>
                            <m:e>
                              <m:r>
                                <a:rPr lang="en-AU" b="0" i="1" smtClean="0">
                                  <a:latin typeface="Cambria Math"/>
                                </a:rPr>
                                <m:t>𝐷</m:t>
                              </m:r>
                            </m:e>
                            <m:sub>
                              <m:r>
                                <a:rPr lang="en-AU" b="0" i="1" smtClean="0">
                                  <a:latin typeface="Cambria Math"/>
                                </a:rPr>
                                <m:t>𝑅</m:t>
                              </m:r>
                            </m:sub>
                          </m:sSub>
                        </m:den>
                      </m:f>
                    </m:oMath>
                  </m:oMathPara>
                </a14:m>
                <a:endParaRPr lang="en-AU" dirty="0"/>
              </a:p>
            </p:txBody>
          </p:sp>
        </mc:Choice>
        <mc:Fallback xmlns="">
          <p:sp>
            <p:nvSpPr>
              <p:cNvPr id="39" name="TextBox 38">
                <a:extLst>
                  <a:ext uri="{FF2B5EF4-FFF2-40B4-BE49-F238E27FC236}">
                    <a16:creationId xmlns:a16="http://schemas.microsoft.com/office/drawing/2014/main" id="{45A225AB-9590-48D8-82E3-F8D194FF8243}"/>
                  </a:ext>
                </a:extLst>
              </p:cNvPr>
              <p:cNvSpPr txBox="1">
                <a:spLocks noRot="1" noChangeAspect="1" noMove="1" noResize="1" noEditPoints="1" noAdjustHandles="1" noChangeArrowheads="1" noChangeShapeType="1" noTextEdit="1"/>
              </p:cNvSpPr>
              <p:nvPr/>
            </p:nvSpPr>
            <p:spPr>
              <a:xfrm>
                <a:off x="1330858" y="5887075"/>
                <a:ext cx="1275221" cy="656205"/>
              </a:xfrm>
              <a:prstGeom prst="rect">
                <a:avLst/>
              </a:prstGeom>
              <a:blipFill>
                <a:blip r:embed="rId7"/>
                <a:stretch>
                  <a:fillRect/>
                </a:stretch>
              </a:blipFill>
            </p:spPr>
            <p:txBody>
              <a:bodyPr/>
              <a:lstStyle/>
              <a:p>
                <a:r>
                  <a:rPr lang="en-AU">
                    <a:noFill/>
                  </a:rPr>
                  <a:t> </a:t>
                </a:r>
              </a:p>
            </p:txBody>
          </p:sp>
        </mc:Fallback>
      </mc:AlternateContent>
      <p:sp>
        <p:nvSpPr>
          <p:cNvPr id="2" name="Oval 1">
            <a:extLst>
              <a:ext uri="{FF2B5EF4-FFF2-40B4-BE49-F238E27FC236}">
                <a16:creationId xmlns:a16="http://schemas.microsoft.com/office/drawing/2014/main" id="{AC6D288D-8281-4596-820C-1E4AE0A30C07}"/>
              </a:ext>
            </a:extLst>
          </p:cNvPr>
          <p:cNvSpPr/>
          <p:nvPr/>
        </p:nvSpPr>
        <p:spPr>
          <a:xfrm>
            <a:off x="2070540" y="6183299"/>
            <a:ext cx="472479" cy="47009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a:extLst>
              <a:ext uri="{FF2B5EF4-FFF2-40B4-BE49-F238E27FC236}">
                <a16:creationId xmlns:a16="http://schemas.microsoft.com/office/drawing/2014/main" id="{800E3E04-4244-4F46-9AAD-39F52E4474AE}"/>
              </a:ext>
            </a:extLst>
          </p:cNvPr>
          <p:cNvSpPr/>
          <p:nvPr/>
        </p:nvSpPr>
        <p:spPr>
          <a:xfrm>
            <a:off x="3225789" y="1564382"/>
            <a:ext cx="472479" cy="2116105"/>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Arrow Connector 6">
            <a:extLst>
              <a:ext uri="{FF2B5EF4-FFF2-40B4-BE49-F238E27FC236}">
                <a16:creationId xmlns:a16="http://schemas.microsoft.com/office/drawing/2014/main" id="{6D43ED00-4768-454F-A213-7E050C92B0ED}"/>
              </a:ext>
            </a:extLst>
          </p:cNvPr>
          <p:cNvCxnSpPr>
            <a:cxnSpLocks/>
          </p:cNvCxnSpPr>
          <p:nvPr/>
        </p:nvCxnSpPr>
        <p:spPr>
          <a:xfrm flipH="1">
            <a:off x="2474217" y="3680487"/>
            <a:ext cx="940600" cy="2542533"/>
          </a:xfrm>
          <a:prstGeom prst="straightConnector1">
            <a:avLst/>
          </a:prstGeom>
          <a:ln w="19050">
            <a:solidFill>
              <a:schemeClr val="tx1"/>
            </a:solidFill>
            <a:headEnd type="arrow" w="med" len="lg"/>
            <a:tailEnd type="arrow"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022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одзаголовок 2">
            <a:extLst>
              <a:ext uri="{FF2B5EF4-FFF2-40B4-BE49-F238E27FC236}">
                <a16:creationId xmlns:a16="http://schemas.microsoft.com/office/drawing/2014/main" id="{D54A2C69-6551-4F5A-84D0-5955C5848939}"/>
              </a:ext>
            </a:extLst>
          </p:cNvPr>
          <p:cNvSpPr txBox="1">
            <a:spLocks/>
          </p:cNvSpPr>
          <p:nvPr/>
        </p:nvSpPr>
        <p:spPr>
          <a:xfrm>
            <a:off x="413331" y="9282"/>
            <a:ext cx="8942752" cy="594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b="1" dirty="0">
                <a:solidFill>
                  <a:schemeClr val="accent5">
                    <a:lumMod val="50000"/>
                  </a:schemeClr>
                </a:solidFill>
              </a:rPr>
              <a:t>RBE-LET relationship – the role of DNA repair</a:t>
            </a:r>
            <a:r>
              <a:rPr lang="en-AU" b="1" dirty="0">
                <a:solidFill>
                  <a:schemeClr val="accent5">
                    <a:lumMod val="50000"/>
                  </a:schemeClr>
                </a:solidFill>
              </a:rPr>
              <a:t> </a:t>
            </a:r>
            <a:endParaRPr lang="en-US" b="1" dirty="0">
              <a:solidFill>
                <a:schemeClr val="accent5">
                  <a:lumMod val="50000"/>
                </a:schemeClr>
              </a:solidFill>
            </a:endParaRPr>
          </a:p>
          <a:p>
            <a:endParaRPr lang="en-US" dirty="0">
              <a:solidFill>
                <a:schemeClr val="accent5">
                  <a:lumMod val="50000"/>
                </a:schemeClr>
              </a:solidFill>
            </a:endParaRPr>
          </a:p>
        </p:txBody>
      </p:sp>
      <p:grpSp>
        <p:nvGrpSpPr>
          <p:cNvPr id="5" name="Группа 4"/>
          <p:cNvGrpSpPr/>
          <p:nvPr/>
        </p:nvGrpSpPr>
        <p:grpSpPr>
          <a:xfrm>
            <a:off x="6633202" y="1047717"/>
            <a:ext cx="3410982" cy="3172348"/>
            <a:chOff x="8417397" y="3191191"/>
            <a:chExt cx="3410982" cy="3172348"/>
          </a:xfrm>
        </p:grpSpPr>
        <p:pic>
          <p:nvPicPr>
            <p:cNvPr id="30" name="Picture 2">
              <a:extLst>
                <a:ext uri="{FF2B5EF4-FFF2-40B4-BE49-F238E27FC236}">
                  <a16:creationId xmlns:a16="http://schemas.microsoft.com/office/drawing/2014/main" id="{03F5F89F-1F25-417C-A3C7-3EAFF3F93E83}"/>
                </a:ext>
              </a:extLst>
            </p:cNvPr>
            <p:cNvPicPr>
              <a:picLocks noChangeAspect="1"/>
            </p:cNvPicPr>
            <p:nvPr/>
          </p:nvPicPr>
          <p:blipFill rotWithShape="1">
            <a:blip r:embed="rId4">
              <a:extLst>
                <a:ext uri="{28A0092B-C50C-407E-A947-70E740481C1C}">
                  <a14:useLocalDpi xmlns:a14="http://schemas.microsoft.com/office/drawing/2010/main" val="0"/>
                </a:ext>
              </a:extLst>
            </a:blip>
            <a:srcRect t="9322"/>
            <a:stretch/>
          </p:blipFill>
          <p:spPr bwMode="auto">
            <a:xfrm>
              <a:off x="8417397" y="3191191"/>
              <a:ext cx="3410982" cy="317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5335432-6E66-4D02-A440-796B2C5681BF}"/>
                </a:ext>
              </a:extLst>
            </p:cNvPr>
            <p:cNvSpPr/>
            <p:nvPr/>
          </p:nvSpPr>
          <p:spPr>
            <a:xfrm>
              <a:off x="9822942" y="3523895"/>
              <a:ext cx="1656223" cy="338554"/>
            </a:xfrm>
            <a:prstGeom prst="rect">
              <a:avLst/>
            </a:prstGeom>
          </p:spPr>
          <p:txBody>
            <a:bodyPr wrap="none">
              <a:spAutoFit/>
            </a:bodyPr>
            <a:lstStyle/>
            <a:p>
              <a:r>
                <a:rPr lang="en-AU" sz="1600" dirty="0">
                  <a:solidFill>
                    <a:schemeClr val="accent5">
                      <a:lumMod val="50000"/>
                    </a:schemeClr>
                  </a:solidFill>
                </a:rPr>
                <a:t>B-lymphoma cells</a:t>
              </a:r>
            </a:p>
          </p:txBody>
        </p:sp>
      </p:grpSp>
      <p:sp>
        <p:nvSpPr>
          <p:cNvPr id="21" name="Прямоугольник 86">
            <a:extLst>
              <a:ext uri="{FF2B5EF4-FFF2-40B4-BE49-F238E27FC236}">
                <a16:creationId xmlns:a16="http://schemas.microsoft.com/office/drawing/2014/main" id="{A9AB2AB5-4AA7-46D2-BE2A-6D6C83C36AC2}"/>
              </a:ext>
            </a:extLst>
          </p:cNvPr>
          <p:cNvSpPr/>
          <p:nvPr/>
        </p:nvSpPr>
        <p:spPr>
          <a:xfrm>
            <a:off x="2396514" y="4051084"/>
            <a:ext cx="1413784" cy="307777"/>
          </a:xfrm>
          <a:prstGeom prst="rect">
            <a:avLst/>
          </a:prstGeom>
        </p:spPr>
        <p:txBody>
          <a:bodyPr wrap="none">
            <a:spAutoFit/>
          </a:bodyPr>
          <a:lstStyle/>
          <a:p>
            <a:pPr algn="ctr"/>
            <a:r>
              <a:rPr lang="en-US" sz="1400" i="1" dirty="0">
                <a:solidFill>
                  <a:schemeClr val="accent5">
                    <a:lumMod val="50000"/>
                  </a:schemeClr>
                </a:solidFill>
              </a:rPr>
              <a:t>Data source: LRB</a:t>
            </a:r>
          </a:p>
        </p:txBody>
      </p:sp>
      <p:sp>
        <p:nvSpPr>
          <p:cNvPr id="23" name="Прямоугольник 86">
            <a:extLst>
              <a:ext uri="{FF2B5EF4-FFF2-40B4-BE49-F238E27FC236}">
                <a16:creationId xmlns:a16="http://schemas.microsoft.com/office/drawing/2014/main" id="{A9AB2AB5-4AA7-46D2-BE2A-6D6C83C36AC2}"/>
              </a:ext>
            </a:extLst>
          </p:cNvPr>
          <p:cNvSpPr/>
          <p:nvPr/>
        </p:nvSpPr>
        <p:spPr>
          <a:xfrm>
            <a:off x="7208992" y="4220065"/>
            <a:ext cx="2259401" cy="307777"/>
          </a:xfrm>
          <a:prstGeom prst="rect">
            <a:avLst/>
          </a:prstGeom>
        </p:spPr>
        <p:txBody>
          <a:bodyPr wrap="none">
            <a:spAutoFit/>
          </a:bodyPr>
          <a:lstStyle/>
          <a:p>
            <a:pPr algn="ctr"/>
            <a:r>
              <a:rPr lang="en-US" sz="1400" i="1" dirty="0">
                <a:solidFill>
                  <a:schemeClr val="accent5">
                    <a:lumMod val="50000"/>
                  </a:schemeClr>
                </a:solidFill>
              </a:rPr>
              <a:t>Data source: </a:t>
            </a:r>
            <a:r>
              <a:rPr lang="en-US" sz="1400" i="1" dirty="0" err="1">
                <a:solidFill>
                  <a:schemeClr val="accent5">
                    <a:lumMod val="50000"/>
                  </a:schemeClr>
                </a:solidFill>
              </a:rPr>
              <a:t>Furusawa</a:t>
            </a:r>
            <a:r>
              <a:rPr lang="en-US" sz="1400" i="1" dirty="0">
                <a:solidFill>
                  <a:schemeClr val="accent5">
                    <a:lumMod val="50000"/>
                  </a:schemeClr>
                </a:solidFill>
              </a:rPr>
              <a:t> 2013</a:t>
            </a:r>
          </a:p>
        </p:txBody>
      </p:sp>
      <p:graphicFrame>
        <p:nvGraphicFramePr>
          <p:cNvPr id="34" name="Object 5"/>
          <p:cNvGraphicFramePr>
            <a:graphicFrameLocks noChangeAspect="1"/>
          </p:cNvGraphicFramePr>
          <p:nvPr>
            <p:extLst>
              <p:ext uri="{D42A27DB-BD31-4B8C-83A1-F6EECF244321}">
                <p14:modId xmlns:p14="http://schemas.microsoft.com/office/powerpoint/2010/main" val="3294471706"/>
              </p:ext>
            </p:extLst>
          </p:nvPr>
        </p:nvGraphicFramePr>
        <p:xfrm>
          <a:off x="827418" y="899705"/>
          <a:ext cx="4394332" cy="3310344"/>
        </p:xfrm>
        <a:graphic>
          <a:graphicData uri="http://schemas.openxmlformats.org/presentationml/2006/ole">
            <mc:AlternateContent xmlns:mc="http://schemas.openxmlformats.org/markup-compatibility/2006">
              <mc:Choice xmlns:v="urn:schemas-microsoft-com:vml" Requires="v">
                <p:oleObj spid="_x0000_s6187" name="Graph" r:id="rId5" imgW="4766400" imgH="2950560" progId="Origin50.Graph">
                  <p:embed/>
                </p:oleObj>
              </mc:Choice>
              <mc:Fallback>
                <p:oleObj name="Graph" r:id="rId5" imgW="4766400" imgH="2950560"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849"/>
                      <a:stretch>
                        <a:fillRect/>
                      </a:stretch>
                    </p:blipFill>
                    <p:spPr bwMode="auto">
                      <a:xfrm>
                        <a:off x="827418" y="899705"/>
                        <a:ext cx="4394332" cy="3310344"/>
                      </a:xfrm>
                      <a:prstGeom prst="rect">
                        <a:avLst/>
                      </a:prstGeom>
                      <a:noFill/>
                      <a:ln>
                        <a:noFill/>
                      </a:ln>
                      <a:effectLst/>
                      <a:extLst>
                        <a:ext uri="{909E8E84-426E-40DD-AFC4-6F175D3DCCD1}">
                          <a14:hiddenFill xmlns:a14="http://schemas.microsoft.com/office/drawing/2010/main">
                            <a:solidFill>
                              <a:srgbClr val="FEA50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61B2"/>
                              </a:outerShdw>
                            </a:effectLst>
                          </a14:hiddenEffects>
                        </a:ext>
                      </a:extLst>
                    </p:spPr>
                  </p:pic>
                </p:oleObj>
              </mc:Fallback>
            </mc:AlternateContent>
          </a:graphicData>
        </a:graphic>
      </p:graphicFrame>
      <p:sp>
        <p:nvSpPr>
          <p:cNvPr id="19" name="Rectangle 1">
            <a:extLst>
              <a:ext uri="{FF2B5EF4-FFF2-40B4-BE49-F238E27FC236}">
                <a16:creationId xmlns:a16="http://schemas.microsoft.com/office/drawing/2014/main" id="{D5335432-6E66-4D02-A440-796B2C5681BF}"/>
              </a:ext>
            </a:extLst>
          </p:cNvPr>
          <p:cNvSpPr/>
          <p:nvPr/>
        </p:nvSpPr>
        <p:spPr>
          <a:xfrm>
            <a:off x="2556130" y="1380421"/>
            <a:ext cx="2052485" cy="338554"/>
          </a:xfrm>
          <a:prstGeom prst="rect">
            <a:avLst/>
          </a:prstGeom>
          <a:solidFill>
            <a:schemeClr val="bg1"/>
          </a:solidFill>
        </p:spPr>
        <p:txBody>
          <a:bodyPr wrap="none">
            <a:spAutoFit/>
          </a:bodyPr>
          <a:lstStyle/>
          <a:p>
            <a:r>
              <a:rPr lang="en-AU" sz="1600" dirty="0">
                <a:solidFill>
                  <a:schemeClr val="accent5">
                    <a:lumMod val="50000"/>
                  </a:schemeClr>
                </a:solidFill>
              </a:rPr>
              <a:t>Chinese hamster cells</a:t>
            </a:r>
          </a:p>
        </p:txBody>
      </p:sp>
      <p:sp>
        <p:nvSpPr>
          <p:cNvPr id="22" name="Rectangle 1">
            <a:extLst>
              <a:ext uri="{FF2B5EF4-FFF2-40B4-BE49-F238E27FC236}">
                <a16:creationId xmlns:a16="http://schemas.microsoft.com/office/drawing/2014/main" id="{D5335432-6E66-4D02-A440-796B2C5681BF}"/>
              </a:ext>
            </a:extLst>
          </p:cNvPr>
          <p:cNvSpPr/>
          <p:nvPr/>
        </p:nvSpPr>
        <p:spPr>
          <a:xfrm>
            <a:off x="1897039" y="3062944"/>
            <a:ext cx="659091" cy="276999"/>
          </a:xfrm>
          <a:prstGeom prst="rect">
            <a:avLst/>
          </a:prstGeom>
          <a:solidFill>
            <a:schemeClr val="bg1"/>
          </a:solidFill>
        </p:spPr>
        <p:txBody>
          <a:bodyPr wrap="none">
            <a:spAutoFit/>
          </a:bodyPr>
          <a:lstStyle/>
          <a:p>
            <a:r>
              <a:rPr lang="en-AU" sz="1200" b="1" dirty="0">
                <a:solidFill>
                  <a:schemeClr val="accent5">
                    <a:lumMod val="50000"/>
                  </a:schemeClr>
                </a:solidFill>
              </a:rPr>
              <a:t>Control</a:t>
            </a:r>
          </a:p>
        </p:txBody>
      </p:sp>
      <p:sp>
        <p:nvSpPr>
          <p:cNvPr id="26" name="Rectangle 1">
            <a:extLst>
              <a:ext uri="{FF2B5EF4-FFF2-40B4-BE49-F238E27FC236}">
                <a16:creationId xmlns:a16="http://schemas.microsoft.com/office/drawing/2014/main" id="{D5335432-6E66-4D02-A440-796B2C5681BF}"/>
              </a:ext>
            </a:extLst>
          </p:cNvPr>
          <p:cNvSpPr/>
          <p:nvPr/>
        </p:nvSpPr>
        <p:spPr>
          <a:xfrm>
            <a:off x="1533329" y="2321710"/>
            <a:ext cx="1726370" cy="276999"/>
          </a:xfrm>
          <a:prstGeom prst="rect">
            <a:avLst/>
          </a:prstGeom>
          <a:solidFill>
            <a:schemeClr val="bg1"/>
          </a:solidFill>
        </p:spPr>
        <p:txBody>
          <a:bodyPr wrap="none">
            <a:spAutoFit/>
          </a:bodyPr>
          <a:lstStyle/>
          <a:p>
            <a:r>
              <a:rPr lang="en-AU" sz="1200" b="1" dirty="0">
                <a:solidFill>
                  <a:schemeClr val="accent5">
                    <a:lumMod val="50000"/>
                  </a:schemeClr>
                </a:solidFill>
              </a:rPr>
              <a:t>DNA synthesis inhibitor</a:t>
            </a:r>
          </a:p>
        </p:txBody>
      </p:sp>
      <p:sp>
        <p:nvSpPr>
          <p:cNvPr id="27" name="Скругленный прямоугольник 26"/>
          <p:cNvSpPr/>
          <p:nvPr/>
        </p:nvSpPr>
        <p:spPr>
          <a:xfrm>
            <a:off x="1073473" y="4690765"/>
            <a:ext cx="4765352" cy="646986"/>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AU" sz="1600" dirty="0">
                <a:solidFill>
                  <a:schemeClr val="accent5">
                    <a:lumMod val="50000"/>
                  </a:schemeClr>
                </a:solidFill>
              </a:rPr>
              <a:t>Eukaryotic mammalian Chinese hamster cells</a:t>
            </a:r>
          </a:p>
          <a:p>
            <a:r>
              <a:rPr lang="en-AU" sz="1600" dirty="0">
                <a:solidFill>
                  <a:schemeClr val="accent5">
                    <a:lumMod val="50000"/>
                  </a:schemeClr>
                </a:solidFill>
              </a:rPr>
              <a:t>Effect of addition of DNA synthesis (repair) inhibitor</a:t>
            </a:r>
          </a:p>
        </p:txBody>
      </p:sp>
      <p:sp>
        <p:nvSpPr>
          <p:cNvPr id="35" name="Скругленный прямоугольник 34"/>
          <p:cNvSpPr/>
          <p:nvPr/>
        </p:nvSpPr>
        <p:spPr>
          <a:xfrm>
            <a:off x="6633202" y="4657360"/>
            <a:ext cx="4059865" cy="919401"/>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AU" sz="1600" dirty="0">
                <a:solidFill>
                  <a:schemeClr val="accent5">
                    <a:lumMod val="50000"/>
                  </a:schemeClr>
                </a:solidFill>
              </a:rPr>
              <a:t>Eukaryotic mammalian B-lymphoma cells</a:t>
            </a:r>
          </a:p>
          <a:p>
            <a:r>
              <a:rPr lang="en-AU" sz="1600" dirty="0">
                <a:solidFill>
                  <a:schemeClr val="accent5">
                    <a:lumMod val="50000"/>
                  </a:schemeClr>
                </a:solidFill>
              </a:rPr>
              <a:t>Rad54 and Ku70 mutants, encode proteins involved in DNA DSB repair</a:t>
            </a:r>
          </a:p>
        </p:txBody>
      </p:sp>
    </p:spTree>
    <p:extLst>
      <p:ext uri="{BB962C8B-B14F-4D97-AF65-F5344CB8AC3E}">
        <p14:creationId xmlns:p14="http://schemas.microsoft.com/office/powerpoint/2010/main" val="2010709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одзаголовок 2">
            <a:extLst>
              <a:ext uri="{FF2B5EF4-FFF2-40B4-BE49-F238E27FC236}">
                <a16:creationId xmlns:a16="http://schemas.microsoft.com/office/drawing/2014/main" id="{D54A2C69-6551-4F5A-84D0-5955C5848939}"/>
              </a:ext>
            </a:extLst>
          </p:cNvPr>
          <p:cNvSpPr txBox="1">
            <a:spLocks/>
          </p:cNvSpPr>
          <p:nvPr/>
        </p:nvSpPr>
        <p:spPr>
          <a:xfrm>
            <a:off x="413331" y="9282"/>
            <a:ext cx="8942752" cy="594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b="1" dirty="0">
                <a:solidFill>
                  <a:schemeClr val="accent5">
                    <a:lumMod val="50000"/>
                  </a:schemeClr>
                </a:solidFill>
              </a:rPr>
              <a:t>RBE problem– </a:t>
            </a:r>
            <a:r>
              <a:rPr lang="en-AU" b="1" dirty="0">
                <a:solidFill>
                  <a:schemeClr val="accent5">
                    <a:lumMod val="50000"/>
                  </a:schemeClr>
                </a:solidFill>
              </a:rPr>
              <a:t>RBE-LET relationship </a:t>
            </a:r>
            <a:endParaRPr lang="en-US" b="1" dirty="0">
              <a:solidFill>
                <a:schemeClr val="accent5">
                  <a:lumMod val="50000"/>
                </a:schemeClr>
              </a:solidFill>
            </a:endParaRPr>
          </a:p>
          <a:p>
            <a:endParaRPr lang="en-US" dirty="0">
              <a:solidFill>
                <a:schemeClr val="accent5">
                  <a:lumMod val="50000"/>
                </a:schemeClr>
              </a:solidFill>
            </a:endParaRPr>
          </a:p>
        </p:txBody>
      </p:sp>
      <p:sp>
        <p:nvSpPr>
          <p:cNvPr id="24" name="Скругленный прямоугольник 23"/>
          <p:cNvSpPr/>
          <p:nvPr/>
        </p:nvSpPr>
        <p:spPr>
          <a:xfrm>
            <a:off x="5984020" y="3827189"/>
            <a:ext cx="6060375" cy="2353126"/>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lnSpc>
                <a:spcPct val="150000"/>
              </a:lnSpc>
              <a:buFont typeface="Arial" panose="020B0604020202020204" pitchFamily="34" charset="0"/>
              <a:buChar char="•"/>
            </a:pPr>
            <a:r>
              <a:rPr lang="en-AU" b="1" dirty="0">
                <a:solidFill>
                  <a:schemeClr val="accent5">
                    <a:lumMod val="50000"/>
                  </a:schemeClr>
                </a:solidFill>
              </a:rPr>
              <a:t>Interpretation of RBE-LET relationship – problem solved</a:t>
            </a:r>
          </a:p>
          <a:p>
            <a:pPr marL="285750" indent="-285750">
              <a:lnSpc>
                <a:spcPct val="150000"/>
              </a:lnSpc>
              <a:buFont typeface="Arial" panose="020B0604020202020204" pitchFamily="34" charset="0"/>
              <a:buChar char="•"/>
            </a:pPr>
            <a:r>
              <a:rPr lang="en-AU" b="1" dirty="0">
                <a:solidFill>
                  <a:schemeClr val="accent5">
                    <a:lumMod val="50000"/>
                  </a:schemeClr>
                </a:solidFill>
              </a:rPr>
              <a:t>Overwhelming experimental and especially intellectual </a:t>
            </a:r>
            <a:r>
              <a:rPr lang="en-AU" b="1" dirty="0">
                <a:solidFill>
                  <a:srgbClr val="FF0000"/>
                </a:solidFill>
              </a:rPr>
              <a:t>contribution of LRB </a:t>
            </a:r>
            <a:r>
              <a:rPr lang="en-AU" b="1" dirty="0">
                <a:solidFill>
                  <a:schemeClr val="accent5">
                    <a:lumMod val="50000"/>
                  </a:schemeClr>
                </a:solidFill>
              </a:rPr>
              <a:t>in solving this problem</a:t>
            </a:r>
          </a:p>
          <a:p>
            <a:pPr marL="285750" indent="-285750">
              <a:lnSpc>
                <a:spcPct val="150000"/>
              </a:lnSpc>
              <a:buFont typeface="Arial" panose="020B0604020202020204" pitchFamily="34" charset="0"/>
              <a:buChar char="•"/>
            </a:pPr>
            <a:r>
              <a:rPr lang="en-US" b="1" dirty="0">
                <a:solidFill>
                  <a:schemeClr val="accent5">
                    <a:lumMod val="50000"/>
                  </a:schemeClr>
                </a:solidFill>
              </a:rPr>
              <a:t>Availability of radiation sources provided by </a:t>
            </a:r>
            <a:r>
              <a:rPr lang="en-US" b="1" dirty="0">
                <a:solidFill>
                  <a:srgbClr val="FF0000"/>
                </a:solidFill>
              </a:rPr>
              <a:t>JINR facilities </a:t>
            </a:r>
            <a:r>
              <a:rPr lang="en-US" b="1" dirty="0">
                <a:solidFill>
                  <a:schemeClr val="accent5">
                    <a:lumMod val="50000"/>
                  </a:schemeClr>
                </a:solidFill>
              </a:rPr>
              <a:t>– a key factor in solving this problem</a:t>
            </a:r>
            <a:endParaRPr lang="en-AU" b="1" dirty="0">
              <a:solidFill>
                <a:schemeClr val="accent5">
                  <a:lumMod val="50000"/>
                </a:schemeClr>
              </a:solidFill>
            </a:endParaRPr>
          </a:p>
        </p:txBody>
      </p:sp>
      <p:sp>
        <p:nvSpPr>
          <p:cNvPr id="10" name="Скругленный прямоугольник 45">
            <a:extLst>
              <a:ext uri="{FF2B5EF4-FFF2-40B4-BE49-F238E27FC236}">
                <a16:creationId xmlns:a16="http://schemas.microsoft.com/office/drawing/2014/main" id="{A536A6C3-06D7-4262-ACBA-2663E0A50D4E}"/>
              </a:ext>
            </a:extLst>
          </p:cNvPr>
          <p:cNvSpPr/>
          <p:nvPr/>
        </p:nvSpPr>
        <p:spPr>
          <a:xfrm>
            <a:off x="413331" y="1203943"/>
            <a:ext cx="5126945" cy="4651628"/>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50000"/>
              </a:lnSpc>
            </a:pPr>
            <a:r>
              <a:rPr lang="en-AU" b="1" dirty="0">
                <a:solidFill>
                  <a:schemeClr val="accent5">
                    <a:lumMod val="50000"/>
                  </a:schemeClr>
                </a:solidFill>
              </a:rPr>
              <a:t>Major message:</a:t>
            </a:r>
          </a:p>
          <a:p>
            <a:pPr marL="285750" indent="-285750">
              <a:lnSpc>
                <a:spcPct val="150000"/>
              </a:lnSpc>
              <a:buFont typeface="Arial" panose="020B0604020202020204" pitchFamily="34" charset="0"/>
              <a:buChar char="•"/>
            </a:pPr>
            <a:r>
              <a:rPr lang="en-AU" b="1" dirty="0">
                <a:solidFill>
                  <a:schemeClr val="accent5">
                    <a:lumMod val="50000"/>
                  </a:schemeClr>
                </a:solidFill>
              </a:rPr>
              <a:t>Relative Biological Effectiveness (RBE) of ionizing radiation is determined by two factors – </a:t>
            </a:r>
            <a:r>
              <a:rPr lang="en-AU" b="1" dirty="0">
                <a:solidFill>
                  <a:srgbClr val="FF0000"/>
                </a:solidFill>
              </a:rPr>
              <a:t>physical and biological</a:t>
            </a:r>
          </a:p>
          <a:p>
            <a:pPr marL="285750" indent="-285750">
              <a:lnSpc>
                <a:spcPct val="150000"/>
              </a:lnSpc>
              <a:buFont typeface="Arial" panose="020B0604020202020204" pitchFamily="34" charset="0"/>
              <a:buChar char="•"/>
            </a:pPr>
            <a:r>
              <a:rPr lang="en-AU" b="1" dirty="0">
                <a:solidFill>
                  <a:schemeClr val="accent5">
                    <a:lumMod val="50000"/>
                  </a:schemeClr>
                </a:solidFill>
              </a:rPr>
              <a:t>Physical: </a:t>
            </a:r>
            <a:r>
              <a:rPr lang="en-AU" b="1" dirty="0" err="1">
                <a:solidFill>
                  <a:schemeClr val="accent5">
                    <a:lumMod val="50000"/>
                  </a:schemeClr>
                </a:solidFill>
              </a:rPr>
              <a:t>microdosimetric</a:t>
            </a:r>
            <a:r>
              <a:rPr lang="en-AU" b="1" dirty="0">
                <a:solidFill>
                  <a:schemeClr val="accent5">
                    <a:lumMod val="50000"/>
                  </a:schemeClr>
                </a:solidFill>
              </a:rPr>
              <a:t> distribution of </a:t>
            </a:r>
            <a:r>
              <a:rPr lang="en-AU" b="1" dirty="0">
                <a:solidFill>
                  <a:srgbClr val="FF0000"/>
                </a:solidFill>
              </a:rPr>
              <a:t>energy deposition </a:t>
            </a:r>
            <a:r>
              <a:rPr lang="en-AU" b="1" dirty="0">
                <a:solidFill>
                  <a:schemeClr val="accent5">
                    <a:lumMod val="50000"/>
                  </a:schemeClr>
                </a:solidFill>
              </a:rPr>
              <a:t>that determines the spectrum of DNA lesions</a:t>
            </a:r>
          </a:p>
          <a:p>
            <a:pPr marL="285750" indent="-285750">
              <a:lnSpc>
                <a:spcPct val="150000"/>
              </a:lnSpc>
              <a:buFont typeface="Arial" panose="020B0604020202020204" pitchFamily="34" charset="0"/>
              <a:buChar char="•"/>
            </a:pPr>
            <a:r>
              <a:rPr lang="en-AU" b="1" dirty="0">
                <a:solidFill>
                  <a:schemeClr val="accent5">
                    <a:lumMod val="50000"/>
                  </a:schemeClr>
                </a:solidFill>
              </a:rPr>
              <a:t>Biological: the ability of cell to </a:t>
            </a:r>
            <a:r>
              <a:rPr lang="en-AU" b="1" dirty="0">
                <a:solidFill>
                  <a:srgbClr val="FF0000"/>
                </a:solidFill>
              </a:rPr>
              <a:t>repair DNA damage</a:t>
            </a:r>
            <a:r>
              <a:rPr lang="en-AU" b="1" dirty="0">
                <a:solidFill>
                  <a:schemeClr val="accent5">
                    <a:lumMod val="50000"/>
                  </a:schemeClr>
                </a:solidFill>
              </a:rPr>
              <a:t> that </a:t>
            </a:r>
            <a:r>
              <a:rPr lang="en-AU" b="1" dirty="0">
                <a:solidFill>
                  <a:srgbClr val="FF0000"/>
                </a:solidFill>
              </a:rPr>
              <a:t>depends on LET </a:t>
            </a:r>
            <a:r>
              <a:rPr lang="en-AU" b="1" dirty="0">
                <a:solidFill>
                  <a:schemeClr val="accent5">
                    <a:lumMod val="50000"/>
                  </a:schemeClr>
                </a:solidFill>
              </a:rPr>
              <a:t>reflecting changes in DNA lesions spectrum</a:t>
            </a:r>
          </a:p>
        </p:txBody>
      </p:sp>
      <p:pic>
        <p:nvPicPr>
          <p:cNvPr id="5" name="Picture 4">
            <a:extLst>
              <a:ext uri="{FF2B5EF4-FFF2-40B4-BE49-F238E27FC236}">
                <a16:creationId xmlns:a16="http://schemas.microsoft.com/office/drawing/2014/main" id="{6A93DF4A-1EF5-4A60-BCD0-4F2EB3C96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6139" y="1200340"/>
            <a:ext cx="5316138" cy="2457924"/>
          </a:xfrm>
          <a:prstGeom prst="rect">
            <a:avLst/>
          </a:prstGeom>
        </p:spPr>
      </p:pic>
    </p:spTree>
    <p:extLst>
      <p:ext uri="{BB962C8B-B14F-4D97-AF65-F5344CB8AC3E}">
        <p14:creationId xmlns:p14="http://schemas.microsoft.com/office/powerpoint/2010/main" val="1945353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7">
            <a:extLst>
              <a:ext uri="{FF2B5EF4-FFF2-40B4-BE49-F238E27FC236}">
                <a16:creationId xmlns:a16="http://schemas.microsoft.com/office/drawing/2014/main" id="{A8246F88-EEBA-4C21-95E6-21E84320CD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531" y="1102821"/>
            <a:ext cx="3091388" cy="2645562"/>
          </a:xfrm>
          <a:prstGeom prst="rect">
            <a:avLst/>
          </a:prstGeom>
        </p:spPr>
      </p:pic>
      <p:sp>
        <p:nvSpPr>
          <p:cNvPr id="5" name="Подзаголовок 2"/>
          <p:cNvSpPr txBox="1">
            <a:spLocks/>
          </p:cNvSpPr>
          <p:nvPr/>
        </p:nvSpPr>
        <p:spPr>
          <a:xfrm>
            <a:off x="413331" y="9282"/>
            <a:ext cx="8942752" cy="594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b="1" dirty="0">
                <a:solidFill>
                  <a:srgbClr val="002060"/>
                </a:solidFill>
              </a:rPr>
              <a:t>RBE problem – problem of RBE</a:t>
            </a:r>
          </a:p>
          <a:p>
            <a:endParaRPr lang="en-US" dirty="0">
              <a:solidFill>
                <a:srgbClr val="002060"/>
              </a:solidFill>
            </a:endParaRPr>
          </a:p>
        </p:txBody>
      </p:sp>
      <p:sp>
        <p:nvSpPr>
          <p:cNvPr id="7" name="Rectangle 4">
            <a:extLst>
              <a:ext uri="{FF2B5EF4-FFF2-40B4-BE49-F238E27FC236}">
                <a16:creationId xmlns:a16="http://schemas.microsoft.com/office/drawing/2014/main" id="{1132EE5C-CCC8-4A8E-8299-19CC418E79E1}"/>
              </a:ext>
            </a:extLst>
          </p:cNvPr>
          <p:cNvSpPr>
            <a:spLocks noChangeArrowheads="1"/>
          </p:cNvSpPr>
          <p:nvPr/>
        </p:nvSpPr>
        <p:spPr bwMode="auto">
          <a:xfrm>
            <a:off x="1248676" y="765036"/>
            <a:ext cx="7562850" cy="3377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defTabSz="719138"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chemeClr val="tx1"/>
                </a:solidFill>
                <a:latin typeface="Arial" charset="0"/>
              </a:defRPr>
            </a:lvl1pPr>
            <a:lvl2pPr marL="742950" indent="-285750" defTabSz="719138"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chemeClr val="tx1"/>
                </a:solidFill>
                <a:latin typeface="Arial" charset="0"/>
              </a:defRPr>
            </a:lvl2pPr>
            <a:lvl3pPr marL="1143000" indent="-228600" defTabSz="719138"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defRPr>
            </a:lvl3pPr>
            <a:lvl4pPr marL="1600200" indent="-228600" defTabSz="719138"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charset="0"/>
              </a:defRPr>
            </a:lvl4pPr>
            <a:lvl5pPr marL="2057400" indent="-228600" defTabSz="719138"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charset="0"/>
              </a:defRPr>
            </a:lvl5pPr>
            <a:lvl6pPr marL="2514600" indent="-228600" defTabSz="719138"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charset="0"/>
              </a:defRPr>
            </a:lvl6pPr>
            <a:lvl7pPr marL="2971800" indent="-228600" defTabSz="719138"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charset="0"/>
              </a:defRPr>
            </a:lvl7pPr>
            <a:lvl8pPr marL="3429000" indent="-228600" defTabSz="719138"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charset="0"/>
              </a:defRPr>
            </a:lvl8pPr>
            <a:lvl9pPr marL="3886200" indent="-228600" defTabSz="719138"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charset="0"/>
              </a:defRPr>
            </a:lvl9pPr>
          </a:lstStyle>
          <a:p>
            <a:pPr algn="ctr" eaLnBrk="1" hangingPunct="1">
              <a:lnSpc>
                <a:spcPct val="117000"/>
              </a:lnSpc>
              <a:spcBef>
                <a:spcPct val="0"/>
              </a:spcBef>
              <a:buFontTx/>
              <a:buNone/>
            </a:pPr>
            <a:r>
              <a:rPr lang="en-AU" altLang="en-US" sz="2000" dirty="0">
                <a:solidFill>
                  <a:srgbClr val="002060"/>
                </a:solidFill>
                <a:latin typeface="+mn-lt"/>
              </a:rPr>
              <a:t>Does RBE reflect real effectiveness of high-LET radiation?</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1532C11-FBF7-4801-BA2E-7AC48D5DCF40}"/>
                  </a:ext>
                </a:extLst>
              </p:cNvPr>
              <p:cNvSpPr txBox="1"/>
              <p:nvPr/>
            </p:nvSpPr>
            <p:spPr>
              <a:xfrm>
                <a:off x="4580891" y="3285904"/>
                <a:ext cx="1275221" cy="6562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b="0" i="1" smtClean="0">
                          <a:solidFill>
                            <a:srgbClr val="002060"/>
                          </a:solidFill>
                          <a:latin typeface="Cambria Math" panose="02040503050406030204" pitchFamily="18" charset="0"/>
                        </a:rPr>
                        <m:t>𝑅𝐵𝐸</m:t>
                      </m:r>
                      <m:r>
                        <a:rPr lang="en-AU" b="0" i="1" smtClean="0">
                          <a:solidFill>
                            <a:srgbClr val="002060"/>
                          </a:solidFill>
                          <a:latin typeface="Cambria Math" panose="02040503050406030204" pitchFamily="18" charset="0"/>
                        </a:rPr>
                        <m:t>=</m:t>
                      </m:r>
                      <m:f>
                        <m:fPr>
                          <m:ctrlPr>
                            <a:rPr lang="en-AU" b="0" i="1" smtClean="0">
                              <a:solidFill>
                                <a:srgbClr val="002060"/>
                              </a:solidFill>
                              <a:latin typeface="Cambria Math" panose="02040503050406030204" pitchFamily="18" charset="0"/>
                            </a:rPr>
                          </m:ctrlPr>
                        </m:fPr>
                        <m:num>
                          <m:sSub>
                            <m:sSubPr>
                              <m:ctrlPr>
                                <a:rPr lang="en-AU" b="0" i="1" smtClean="0">
                                  <a:solidFill>
                                    <a:srgbClr val="002060"/>
                                  </a:solidFill>
                                  <a:latin typeface="Cambria Math" panose="02040503050406030204" pitchFamily="18" charset="0"/>
                                </a:rPr>
                              </m:ctrlPr>
                            </m:sSubPr>
                            <m:e>
                              <m:r>
                                <a:rPr lang="en-AU" b="0" i="1" smtClean="0">
                                  <a:solidFill>
                                    <a:srgbClr val="002060"/>
                                  </a:solidFill>
                                  <a:latin typeface="Cambria Math" panose="02040503050406030204" pitchFamily="18" charset="0"/>
                                </a:rPr>
                                <m:t>𝐷</m:t>
                              </m:r>
                            </m:e>
                            <m:sub>
                              <m:r>
                                <a:rPr lang="en-AU" b="0" i="1" smtClean="0">
                                  <a:solidFill>
                                    <a:srgbClr val="002060"/>
                                  </a:solidFill>
                                  <a:latin typeface="Cambria Math" panose="02040503050406030204" pitchFamily="18" charset="0"/>
                                </a:rPr>
                                <m:t>𝑥</m:t>
                              </m:r>
                            </m:sub>
                          </m:sSub>
                        </m:num>
                        <m:den>
                          <m:sSub>
                            <m:sSubPr>
                              <m:ctrlPr>
                                <a:rPr lang="en-AU" b="0" i="1" smtClean="0">
                                  <a:solidFill>
                                    <a:srgbClr val="002060"/>
                                  </a:solidFill>
                                  <a:latin typeface="Cambria Math" panose="02040503050406030204" pitchFamily="18" charset="0"/>
                                </a:rPr>
                              </m:ctrlPr>
                            </m:sSubPr>
                            <m:e>
                              <m:r>
                                <a:rPr lang="en-AU" b="0" i="1" smtClean="0">
                                  <a:solidFill>
                                    <a:srgbClr val="002060"/>
                                  </a:solidFill>
                                  <a:latin typeface="Cambria Math" panose="02040503050406030204" pitchFamily="18" charset="0"/>
                                </a:rPr>
                                <m:t>𝐷</m:t>
                              </m:r>
                            </m:e>
                            <m:sub>
                              <m:r>
                                <a:rPr lang="en-AU" b="0" i="1" smtClean="0">
                                  <a:solidFill>
                                    <a:srgbClr val="002060"/>
                                  </a:solidFill>
                                  <a:latin typeface="Cambria Math" panose="02040503050406030204" pitchFamily="18" charset="0"/>
                                </a:rPr>
                                <m:t>𝑅</m:t>
                              </m:r>
                            </m:sub>
                          </m:sSub>
                        </m:den>
                      </m:f>
                    </m:oMath>
                  </m:oMathPara>
                </a14:m>
                <a:endParaRPr lang="en-AU" dirty="0">
                  <a:solidFill>
                    <a:srgbClr val="002060"/>
                  </a:solidFill>
                </a:endParaRPr>
              </a:p>
            </p:txBody>
          </p:sp>
        </mc:Choice>
        <mc:Fallback xmlns="">
          <p:sp>
            <p:nvSpPr>
              <p:cNvPr id="14" name="TextBox 13">
                <a:extLst>
                  <a:ext uri="{FF2B5EF4-FFF2-40B4-BE49-F238E27FC236}">
                    <a16:creationId xmlns:a16="http://schemas.microsoft.com/office/drawing/2014/main" id="{F1532C11-FBF7-4801-BA2E-7AC48D5DCF40}"/>
                  </a:ext>
                </a:extLst>
              </p:cNvPr>
              <p:cNvSpPr txBox="1">
                <a:spLocks noRot="1" noChangeAspect="1" noMove="1" noResize="1" noEditPoints="1" noAdjustHandles="1" noChangeArrowheads="1" noChangeShapeType="1" noTextEdit="1"/>
              </p:cNvSpPr>
              <p:nvPr/>
            </p:nvSpPr>
            <p:spPr>
              <a:xfrm>
                <a:off x="4580891" y="3285904"/>
                <a:ext cx="1275221" cy="656205"/>
              </a:xfrm>
              <a:prstGeom prst="rect">
                <a:avLst/>
              </a:prstGeom>
              <a:blipFill>
                <a:blip r:embed="rId4"/>
                <a:stretch>
                  <a:fillRect/>
                </a:stretch>
              </a:blipFill>
            </p:spPr>
            <p:txBody>
              <a:bodyPr/>
              <a:lstStyle/>
              <a:p>
                <a:r>
                  <a:rPr lang="en-AU">
                    <a:noFill/>
                  </a:rPr>
                  <a:t> </a:t>
                </a:r>
              </a:p>
            </p:txBody>
          </p:sp>
        </mc:Fallback>
      </mc:AlternateContent>
      <p:pic>
        <p:nvPicPr>
          <p:cNvPr id="16" name="Рисунок 5">
            <a:extLst>
              <a:ext uri="{FF2B5EF4-FFF2-40B4-BE49-F238E27FC236}">
                <a16:creationId xmlns:a16="http://schemas.microsoft.com/office/drawing/2014/main" id="{4FD2998D-866C-466C-8DC0-285389244D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3642" y="3862874"/>
            <a:ext cx="3457648" cy="2919672"/>
          </a:xfrm>
          <a:prstGeom prst="rect">
            <a:avLst/>
          </a:prstGeom>
        </p:spPr>
      </p:pic>
      <p:sp>
        <p:nvSpPr>
          <p:cNvPr id="18" name="Скругленный прямоугольник 45">
            <a:extLst>
              <a:ext uri="{FF2B5EF4-FFF2-40B4-BE49-F238E27FC236}">
                <a16:creationId xmlns:a16="http://schemas.microsoft.com/office/drawing/2014/main" id="{03B8E75B-24A9-4880-8063-32858E9ED17A}"/>
              </a:ext>
            </a:extLst>
          </p:cNvPr>
          <p:cNvSpPr/>
          <p:nvPr/>
        </p:nvSpPr>
        <p:spPr>
          <a:xfrm>
            <a:off x="6330231" y="1384632"/>
            <a:ext cx="3898392" cy="1328023"/>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lnSpc>
                <a:spcPct val="150000"/>
              </a:lnSpc>
              <a:spcBef>
                <a:spcPct val="0"/>
              </a:spcBef>
              <a:buFont typeface="Wingdings" panose="05000000000000000000" pitchFamily="2" charset="2"/>
              <a:buChar char="Ø"/>
            </a:pPr>
            <a:r>
              <a:rPr lang="en-AU" altLang="en-US" sz="1600" dirty="0">
                <a:solidFill>
                  <a:srgbClr val="002060"/>
                </a:solidFill>
              </a:rPr>
              <a:t>RBE of 100 keV/</a:t>
            </a:r>
            <a:r>
              <a:rPr lang="en-AU" altLang="en-US" sz="1600" dirty="0">
                <a:solidFill>
                  <a:srgbClr val="002060"/>
                </a:solidFill>
                <a:latin typeface="Symbol" panose="05050102010706020507" pitchFamily="18" charset="2"/>
              </a:rPr>
              <a:t>m</a:t>
            </a:r>
            <a:r>
              <a:rPr lang="en-AU" altLang="en-US" sz="1600" dirty="0">
                <a:solidFill>
                  <a:srgbClr val="002060"/>
                </a:solidFill>
              </a:rPr>
              <a:t>m for WT ~2.6</a:t>
            </a:r>
          </a:p>
          <a:p>
            <a:pPr marL="285750" indent="-285750">
              <a:lnSpc>
                <a:spcPct val="150000"/>
              </a:lnSpc>
              <a:spcBef>
                <a:spcPct val="0"/>
              </a:spcBef>
              <a:buFont typeface="Wingdings" panose="05000000000000000000" pitchFamily="2" charset="2"/>
              <a:buChar char="Ø"/>
            </a:pPr>
            <a:r>
              <a:rPr lang="en-AU" altLang="en-US" sz="1600" dirty="0">
                <a:solidFill>
                  <a:srgbClr val="002060"/>
                </a:solidFill>
              </a:rPr>
              <a:t>RBE of 100 keV/</a:t>
            </a:r>
            <a:r>
              <a:rPr lang="en-AU" altLang="en-US" sz="1600" dirty="0">
                <a:solidFill>
                  <a:srgbClr val="002060"/>
                </a:solidFill>
                <a:latin typeface="Symbol" panose="05050102010706020507" pitchFamily="18" charset="2"/>
              </a:rPr>
              <a:t>m</a:t>
            </a:r>
            <a:r>
              <a:rPr lang="en-AU" altLang="en-US" sz="1600" dirty="0">
                <a:solidFill>
                  <a:srgbClr val="002060"/>
                </a:solidFill>
              </a:rPr>
              <a:t>m for rad 6 ~0.9</a:t>
            </a:r>
          </a:p>
          <a:p>
            <a:pPr>
              <a:lnSpc>
                <a:spcPct val="150000"/>
              </a:lnSpc>
              <a:spcBef>
                <a:spcPct val="0"/>
              </a:spcBef>
            </a:pPr>
            <a:r>
              <a:rPr lang="en-AU" altLang="en-US" sz="1600" dirty="0">
                <a:solidFill>
                  <a:srgbClr val="002060"/>
                </a:solidFill>
              </a:rPr>
              <a:t>What conclusion can be drawn?</a:t>
            </a:r>
          </a:p>
        </p:txBody>
      </p:sp>
      <p:sp>
        <p:nvSpPr>
          <p:cNvPr id="19" name="Скругленный прямоугольник 45">
            <a:extLst>
              <a:ext uri="{FF2B5EF4-FFF2-40B4-BE49-F238E27FC236}">
                <a16:creationId xmlns:a16="http://schemas.microsoft.com/office/drawing/2014/main" id="{F087BE7D-FB32-478C-A81B-0770031A1DED}"/>
              </a:ext>
            </a:extLst>
          </p:cNvPr>
          <p:cNvSpPr/>
          <p:nvPr/>
        </p:nvSpPr>
        <p:spPr>
          <a:xfrm>
            <a:off x="6171673" y="2901196"/>
            <a:ext cx="4484060" cy="1055608"/>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spcBef>
                <a:spcPct val="0"/>
              </a:spcBef>
            </a:pPr>
            <a:r>
              <a:rPr lang="en-AU" altLang="en-US" sz="1600" dirty="0">
                <a:solidFill>
                  <a:srgbClr val="FF0000"/>
                </a:solidFill>
              </a:rPr>
              <a:t>High LET radiation is efficient in killing WT cells but not efficient in killing repair deficient cells </a:t>
            </a:r>
            <a:r>
              <a:rPr lang="en-AU" altLang="en-US" sz="4000" dirty="0">
                <a:solidFill>
                  <a:srgbClr val="FF0000"/>
                </a:solidFill>
              </a:rPr>
              <a:t>?</a:t>
            </a:r>
            <a:endParaRPr lang="en-AU" altLang="en-US" sz="1600" dirty="0">
              <a:solidFill>
                <a:srgbClr val="FF0000"/>
              </a:solidFill>
            </a:endParaRPr>
          </a:p>
        </p:txBody>
      </p:sp>
      <p:sp>
        <p:nvSpPr>
          <p:cNvPr id="20" name="Скругленный прямоугольник 45">
            <a:extLst>
              <a:ext uri="{FF2B5EF4-FFF2-40B4-BE49-F238E27FC236}">
                <a16:creationId xmlns:a16="http://schemas.microsoft.com/office/drawing/2014/main" id="{3FAFB0A7-CCF0-41DE-A2FA-1FF3E8498A57}"/>
              </a:ext>
            </a:extLst>
          </p:cNvPr>
          <p:cNvSpPr/>
          <p:nvPr/>
        </p:nvSpPr>
        <p:spPr>
          <a:xfrm>
            <a:off x="413331" y="4203112"/>
            <a:ext cx="3898392" cy="2239195"/>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200000"/>
              </a:lnSpc>
              <a:spcBef>
                <a:spcPct val="0"/>
              </a:spcBef>
            </a:pPr>
            <a:r>
              <a:rPr lang="en-AU" altLang="en-US" sz="1600" dirty="0">
                <a:solidFill>
                  <a:srgbClr val="002060"/>
                </a:solidFill>
              </a:rPr>
              <a:t>What is the reality?</a:t>
            </a:r>
          </a:p>
          <a:p>
            <a:pPr marL="285750" indent="-285750">
              <a:lnSpc>
                <a:spcPct val="150000"/>
              </a:lnSpc>
              <a:spcBef>
                <a:spcPct val="0"/>
              </a:spcBef>
              <a:buFont typeface="Wingdings" panose="05000000000000000000" pitchFamily="2" charset="2"/>
              <a:buChar char="Ø"/>
            </a:pPr>
            <a:r>
              <a:rPr lang="en-AU" altLang="en-US" sz="1600" dirty="0">
                <a:solidFill>
                  <a:srgbClr val="002060"/>
                </a:solidFill>
              </a:rPr>
              <a:t>High LET radiation is efficient in killing both WT and mutant cells</a:t>
            </a:r>
          </a:p>
          <a:p>
            <a:pPr marL="285750" indent="-285750">
              <a:lnSpc>
                <a:spcPct val="150000"/>
              </a:lnSpc>
              <a:spcBef>
                <a:spcPct val="0"/>
              </a:spcBef>
              <a:buFont typeface="Wingdings" panose="05000000000000000000" pitchFamily="2" charset="2"/>
              <a:buChar char="Ø"/>
            </a:pPr>
            <a:r>
              <a:rPr lang="en-AU" altLang="en-US" sz="1600" dirty="0">
                <a:solidFill>
                  <a:srgbClr val="002060"/>
                </a:solidFill>
              </a:rPr>
              <a:t>Low LET (standard) radiation is highly inefficient in killing WT cells</a:t>
            </a:r>
          </a:p>
        </p:txBody>
      </p:sp>
      <p:sp>
        <p:nvSpPr>
          <p:cNvPr id="21" name="Скругленный прямоугольник 45">
            <a:extLst>
              <a:ext uri="{FF2B5EF4-FFF2-40B4-BE49-F238E27FC236}">
                <a16:creationId xmlns:a16="http://schemas.microsoft.com/office/drawing/2014/main" id="{03A2A226-25F0-4B6F-A021-E32520F18B2E}"/>
              </a:ext>
            </a:extLst>
          </p:cNvPr>
          <p:cNvSpPr/>
          <p:nvPr/>
        </p:nvSpPr>
        <p:spPr>
          <a:xfrm>
            <a:off x="4816452" y="4734416"/>
            <a:ext cx="2562460" cy="1694365"/>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50000"/>
              </a:lnSpc>
              <a:spcBef>
                <a:spcPct val="0"/>
              </a:spcBef>
            </a:pPr>
            <a:r>
              <a:rPr lang="en-AU" altLang="en-US" sz="1600" dirty="0">
                <a:solidFill>
                  <a:srgbClr val="002060"/>
                </a:solidFill>
              </a:rPr>
              <a:t>D</a:t>
            </a:r>
            <a:r>
              <a:rPr lang="en-AU" altLang="en-US" sz="1600" baseline="-25000" dirty="0">
                <a:solidFill>
                  <a:srgbClr val="002060"/>
                </a:solidFill>
              </a:rPr>
              <a:t>X</a:t>
            </a:r>
            <a:r>
              <a:rPr lang="en-AU" altLang="en-US" sz="1600" dirty="0">
                <a:solidFill>
                  <a:srgbClr val="002060"/>
                </a:solidFill>
              </a:rPr>
              <a:t> – dose of the standard radiation (x-rays) </a:t>
            </a:r>
            <a:r>
              <a:rPr lang="en-AU" altLang="en-US" sz="1600" dirty="0">
                <a:solidFill>
                  <a:srgbClr val="FF0000"/>
                </a:solidFill>
              </a:rPr>
              <a:t>- variable</a:t>
            </a:r>
          </a:p>
          <a:p>
            <a:pPr>
              <a:lnSpc>
                <a:spcPct val="150000"/>
              </a:lnSpc>
              <a:spcBef>
                <a:spcPct val="0"/>
              </a:spcBef>
            </a:pPr>
            <a:r>
              <a:rPr lang="en-AU" altLang="en-US" sz="1600" dirty="0">
                <a:solidFill>
                  <a:srgbClr val="002060"/>
                </a:solidFill>
              </a:rPr>
              <a:t>D</a:t>
            </a:r>
            <a:r>
              <a:rPr lang="en-AU" altLang="en-US" sz="1600" baseline="-25000" dirty="0">
                <a:solidFill>
                  <a:srgbClr val="002060"/>
                </a:solidFill>
              </a:rPr>
              <a:t>R</a:t>
            </a:r>
            <a:r>
              <a:rPr lang="en-AU" altLang="en-US" sz="1600" dirty="0">
                <a:solidFill>
                  <a:srgbClr val="002060"/>
                </a:solidFill>
              </a:rPr>
              <a:t> – dose of the tested radiation - </a:t>
            </a:r>
            <a:r>
              <a:rPr lang="en-AU" altLang="en-US" sz="1600" dirty="0">
                <a:solidFill>
                  <a:srgbClr val="FF0000"/>
                </a:solidFill>
              </a:rPr>
              <a:t>invariant</a:t>
            </a:r>
          </a:p>
        </p:txBody>
      </p:sp>
      <p:sp>
        <p:nvSpPr>
          <p:cNvPr id="11" name="Oval 1">
            <a:extLst>
              <a:ext uri="{FF2B5EF4-FFF2-40B4-BE49-F238E27FC236}">
                <a16:creationId xmlns:a16="http://schemas.microsoft.com/office/drawing/2014/main" id="{AC6D288D-8281-4596-820C-1E4AE0A30C07}"/>
              </a:ext>
            </a:extLst>
          </p:cNvPr>
          <p:cNvSpPr/>
          <p:nvPr/>
        </p:nvSpPr>
        <p:spPr>
          <a:xfrm>
            <a:off x="5364151" y="3600659"/>
            <a:ext cx="474737" cy="47009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39">
            <a:extLst>
              <a:ext uri="{FF2B5EF4-FFF2-40B4-BE49-F238E27FC236}">
                <a16:creationId xmlns:a16="http://schemas.microsoft.com/office/drawing/2014/main" id="{800E3E04-4244-4F46-9AAD-39F52E4474AE}"/>
              </a:ext>
            </a:extLst>
          </p:cNvPr>
          <p:cNvSpPr/>
          <p:nvPr/>
        </p:nvSpPr>
        <p:spPr>
          <a:xfrm>
            <a:off x="7736920" y="4264656"/>
            <a:ext cx="472479" cy="2116105"/>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Arrow Connector 6">
            <a:extLst>
              <a:ext uri="{FF2B5EF4-FFF2-40B4-BE49-F238E27FC236}">
                <a16:creationId xmlns:a16="http://schemas.microsoft.com/office/drawing/2014/main" id="{6D43ED00-4768-454F-A213-7E050C92B0ED}"/>
              </a:ext>
            </a:extLst>
          </p:cNvPr>
          <p:cNvCxnSpPr>
            <a:cxnSpLocks/>
          </p:cNvCxnSpPr>
          <p:nvPr/>
        </p:nvCxnSpPr>
        <p:spPr>
          <a:xfrm flipH="1" flipV="1">
            <a:off x="5856112" y="3956804"/>
            <a:ext cx="2027529" cy="792307"/>
          </a:xfrm>
          <a:prstGeom prst="straightConnector1">
            <a:avLst/>
          </a:prstGeom>
          <a:ln w="19050">
            <a:solidFill>
              <a:schemeClr val="tx1"/>
            </a:solidFill>
            <a:headEnd type="arrow" w="med" len="lg"/>
            <a:tailEnd type="arrow" w="med" len="lg"/>
          </a:ln>
        </p:spPr>
        <p:style>
          <a:lnRef idx="1">
            <a:schemeClr val="accent1"/>
          </a:lnRef>
          <a:fillRef idx="0">
            <a:schemeClr val="accent1"/>
          </a:fillRef>
          <a:effectRef idx="0">
            <a:schemeClr val="accent1"/>
          </a:effectRef>
          <a:fontRef idx="minor">
            <a:schemeClr val="tx1"/>
          </a:fontRef>
        </p:style>
      </p:cxnSp>
      <p:sp>
        <p:nvSpPr>
          <p:cNvPr id="22" name="Oval 1">
            <a:extLst>
              <a:ext uri="{FF2B5EF4-FFF2-40B4-BE49-F238E27FC236}">
                <a16:creationId xmlns:a16="http://schemas.microsoft.com/office/drawing/2014/main" id="{AC6D288D-8281-4596-820C-1E4AE0A30C07}"/>
              </a:ext>
            </a:extLst>
          </p:cNvPr>
          <p:cNvSpPr/>
          <p:nvPr/>
        </p:nvSpPr>
        <p:spPr>
          <a:xfrm>
            <a:off x="4573853" y="3377165"/>
            <a:ext cx="662381" cy="47009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39">
            <a:extLst>
              <a:ext uri="{FF2B5EF4-FFF2-40B4-BE49-F238E27FC236}">
                <a16:creationId xmlns:a16="http://schemas.microsoft.com/office/drawing/2014/main" id="{800E3E04-4244-4F46-9AAD-39F52E4474AE}"/>
              </a:ext>
            </a:extLst>
          </p:cNvPr>
          <p:cNvSpPr/>
          <p:nvPr/>
        </p:nvSpPr>
        <p:spPr>
          <a:xfrm>
            <a:off x="859676" y="1623178"/>
            <a:ext cx="472479" cy="1604847"/>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4" name="Straight Arrow Connector 6">
            <a:extLst>
              <a:ext uri="{FF2B5EF4-FFF2-40B4-BE49-F238E27FC236}">
                <a16:creationId xmlns:a16="http://schemas.microsoft.com/office/drawing/2014/main" id="{6D43ED00-4768-454F-A213-7E050C92B0ED}"/>
              </a:ext>
            </a:extLst>
          </p:cNvPr>
          <p:cNvCxnSpPr>
            <a:cxnSpLocks/>
            <a:stCxn id="22" idx="2"/>
          </p:cNvCxnSpPr>
          <p:nvPr/>
        </p:nvCxnSpPr>
        <p:spPr>
          <a:xfrm flipH="1" flipV="1">
            <a:off x="1252019" y="3032847"/>
            <a:ext cx="3321834" cy="579367"/>
          </a:xfrm>
          <a:prstGeom prst="straightConnector1">
            <a:avLst/>
          </a:prstGeom>
          <a:ln w="19050">
            <a:solidFill>
              <a:schemeClr val="tx1"/>
            </a:solidFill>
            <a:headEnd type="arrow" w="med" len="lg"/>
            <a:tailEnd type="arrow"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848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413331" y="9282"/>
            <a:ext cx="8942752" cy="594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b="1" dirty="0">
                <a:solidFill>
                  <a:srgbClr val="4472C4">
                    <a:lumMod val="50000"/>
                  </a:srgbClr>
                </a:solidFill>
              </a:rPr>
              <a:t>Radiation biology in LRB</a:t>
            </a:r>
          </a:p>
          <a:p>
            <a:endParaRPr lang="en-US" dirty="0">
              <a:solidFill>
                <a:prstClr val="black"/>
              </a:solidFill>
            </a:endParaRPr>
          </a:p>
        </p:txBody>
      </p:sp>
      <p:sp>
        <p:nvSpPr>
          <p:cNvPr id="13" name="Скругленный прямоугольник 45">
            <a:extLst>
              <a:ext uri="{FF2B5EF4-FFF2-40B4-BE49-F238E27FC236}">
                <a16:creationId xmlns:a16="http://schemas.microsoft.com/office/drawing/2014/main" id="{D72675FF-2787-426A-AEB0-53CBC04326AF}"/>
              </a:ext>
            </a:extLst>
          </p:cNvPr>
          <p:cNvSpPr/>
          <p:nvPr/>
        </p:nvSpPr>
        <p:spPr>
          <a:xfrm>
            <a:off x="3436094" y="2296236"/>
            <a:ext cx="5319812" cy="1951031"/>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50000"/>
              </a:lnSpc>
              <a:spcAft>
                <a:spcPts val="600"/>
              </a:spcAft>
            </a:pPr>
            <a:r>
              <a:rPr lang="en-US" sz="2400" b="1" dirty="0">
                <a:solidFill>
                  <a:srgbClr val="002060"/>
                </a:solidFill>
                <a:cs typeface="Times New Roman" panose="02020603050405020304" pitchFamily="18" charset="0"/>
              </a:rPr>
              <a:t>Two topics:</a:t>
            </a:r>
          </a:p>
          <a:p>
            <a:pPr marL="342900" indent="-342900">
              <a:lnSpc>
                <a:spcPct val="150000"/>
              </a:lnSpc>
              <a:spcAft>
                <a:spcPts val="600"/>
              </a:spcAft>
              <a:buFont typeface="Arial" panose="020B0604020202020204" pitchFamily="34" charset="0"/>
              <a:buChar char="•"/>
            </a:pPr>
            <a:r>
              <a:rPr lang="en-US" sz="2200" b="1" dirty="0">
                <a:solidFill>
                  <a:schemeClr val="bg2">
                    <a:lumMod val="75000"/>
                  </a:schemeClr>
                </a:solidFill>
                <a:cs typeface="Times New Roman" panose="02020603050405020304" pitchFamily="18" charset="0"/>
              </a:rPr>
              <a:t>RBE problem</a:t>
            </a:r>
          </a:p>
          <a:p>
            <a:pPr marL="342900" indent="-342900">
              <a:lnSpc>
                <a:spcPct val="150000"/>
              </a:lnSpc>
              <a:spcAft>
                <a:spcPts val="600"/>
              </a:spcAft>
              <a:buFont typeface="Arial" panose="020B0604020202020204" pitchFamily="34" charset="0"/>
              <a:buChar char="•"/>
            </a:pPr>
            <a:r>
              <a:rPr lang="en-US" sz="2200" b="1" dirty="0">
                <a:solidFill>
                  <a:srgbClr val="002060"/>
                </a:solidFill>
                <a:cs typeface="Times New Roman" panose="02020603050405020304" pitchFamily="18" charset="0"/>
              </a:rPr>
              <a:t>Clustered DNA damage</a:t>
            </a:r>
          </a:p>
        </p:txBody>
      </p:sp>
    </p:spTree>
    <p:extLst>
      <p:ext uri="{BB962C8B-B14F-4D97-AF65-F5344CB8AC3E}">
        <p14:creationId xmlns:p14="http://schemas.microsoft.com/office/powerpoint/2010/main" val="4284401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424785" y="0"/>
            <a:ext cx="6858000" cy="5948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1" dirty="0">
                <a:solidFill>
                  <a:schemeClr val="accent5">
                    <a:lumMod val="50000"/>
                  </a:schemeClr>
                </a:solidFill>
              </a:rPr>
              <a:t>Clustered DNA damage</a:t>
            </a:r>
            <a:endParaRPr lang="en-AU" b="1" dirty="0">
              <a:solidFill>
                <a:schemeClr val="accent5">
                  <a:lumMod val="50000"/>
                </a:schemeClr>
              </a:solidFill>
            </a:endParaRPr>
          </a:p>
          <a:p>
            <a:endParaRPr lang="en-US" b="1" dirty="0">
              <a:solidFill>
                <a:schemeClr val="accent5">
                  <a:lumMod val="50000"/>
                </a:schemeClr>
              </a:solidFill>
            </a:endParaRPr>
          </a:p>
          <a:p>
            <a:endParaRPr lang="en-AU" b="1" dirty="0">
              <a:solidFill>
                <a:schemeClr val="accent5">
                  <a:lumMod val="50000"/>
                </a:schemeClr>
              </a:solidFill>
            </a:endParaRPr>
          </a:p>
          <a:p>
            <a:endParaRPr lang="en-AU" b="1" dirty="0">
              <a:solidFill>
                <a:schemeClr val="accent5">
                  <a:lumMod val="50000"/>
                </a:schemeClr>
              </a:solidFill>
            </a:endParaRPr>
          </a:p>
          <a:p>
            <a:endParaRPr lang="en-US" b="1" dirty="0">
              <a:solidFill>
                <a:schemeClr val="accent5">
                  <a:lumMod val="50000"/>
                </a:schemeClr>
              </a:solidFill>
            </a:endParaRPr>
          </a:p>
          <a:p>
            <a:endParaRPr lang="en-US" b="1" dirty="0">
              <a:solidFill>
                <a:schemeClr val="accent5">
                  <a:lumMod val="50000"/>
                </a:schemeClr>
              </a:solidFill>
            </a:endParaRPr>
          </a:p>
        </p:txBody>
      </p:sp>
      <p:sp>
        <p:nvSpPr>
          <p:cNvPr id="6" name="Прямоугольник 5"/>
          <p:cNvSpPr/>
          <p:nvPr/>
        </p:nvSpPr>
        <p:spPr>
          <a:xfrm>
            <a:off x="1032984" y="834039"/>
            <a:ext cx="4632989" cy="646331"/>
          </a:xfrm>
          <a:prstGeom prst="rect">
            <a:avLst/>
          </a:prstGeom>
          <a:solidFill>
            <a:schemeClr val="bg1"/>
          </a:solidFill>
        </p:spPr>
        <p:txBody>
          <a:bodyPr wrap="square">
            <a:spAutoFit/>
          </a:bodyPr>
          <a:lstStyle/>
          <a:p>
            <a:pPr>
              <a:spcAft>
                <a:spcPts val="600"/>
              </a:spcAft>
            </a:pPr>
            <a:r>
              <a:rPr lang="en-US" b="1" dirty="0">
                <a:solidFill>
                  <a:srgbClr val="002060"/>
                </a:solidFill>
                <a:cs typeface="Times New Roman" panose="02020603050405020304" pitchFamily="18" charset="0"/>
              </a:rPr>
              <a:t>Modern molecular technology for DNA damage visualization (</a:t>
            </a:r>
            <a:r>
              <a:rPr lang="en-US" b="1" dirty="0">
                <a:solidFill>
                  <a:srgbClr val="002060"/>
                </a:solidFill>
                <a:latin typeface="Symbol" panose="05050102010706020507" pitchFamily="18" charset="2"/>
                <a:cs typeface="Times New Roman" panose="02020603050405020304" pitchFamily="18" charset="0"/>
              </a:rPr>
              <a:t>g</a:t>
            </a:r>
            <a:r>
              <a:rPr lang="en-US" b="1" dirty="0">
                <a:solidFill>
                  <a:srgbClr val="002060"/>
                </a:solidFill>
                <a:cs typeface="Times New Roman" panose="02020603050405020304" pitchFamily="18" charset="0"/>
              </a:rPr>
              <a:t>H2AX assay)</a:t>
            </a:r>
          </a:p>
        </p:txBody>
      </p:sp>
      <p:pic>
        <p:nvPicPr>
          <p:cNvPr id="7" name="Рисунок 6"/>
          <p:cNvPicPr>
            <a:picLocks noChangeAspect="1"/>
          </p:cNvPicPr>
          <p:nvPr/>
        </p:nvPicPr>
        <p:blipFill rotWithShape="1">
          <a:blip r:embed="rId3"/>
          <a:srcRect l="48200" t="84579"/>
          <a:stretch/>
        </p:blipFill>
        <p:spPr>
          <a:xfrm>
            <a:off x="620741" y="3017088"/>
            <a:ext cx="5113869" cy="1069676"/>
          </a:xfrm>
          <a:prstGeom prst="rect">
            <a:avLst/>
          </a:prstGeom>
        </p:spPr>
      </p:pic>
      <p:grpSp>
        <p:nvGrpSpPr>
          <p:cNvPr id="10" name="Группа 9"/>
          <p:cNvGrpSpPr/>
          <p:nvPr/>
        </p:nvGrpSpPr>
        <p:grpSpPr>
          <a:xfrm>
            <a:off x="4299791" y="3869213"/>
            <a:ext cx="1000664" cy="405442"/>
            <a:chOff x="3683479" y="3907766"/>
            <a:chExt cx="1000664" cy="405442"/>
          </a:xfrm>
        </p:grpSpPr>
        <p:sp>
          <p:nvSpPr>
            <p:cNvPr id="8" name="Овал 7"/>
            <p:cNvSpPr/>
            <p:nvPr/>
          </p:nvSpPr>
          <p:spPr>
            <a:xfrm>
              <a:off x="3683479" y="3907766"/>
              <a:ext cx="1000664" cy="40544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Прямоугольник 8"/>
            <p:cNvSpPr/>
            <p:nvPr/>
          </p:nvSpPr>
          <p:spPr>
            <a:xfrm>
              <a:off x="3838133" y="3907766"/>
              <a:ext cx="713657" cy="369332"/>
            </a:xfrm>
            <a:prstGeom prst="rect">
              <a:avLst/>
            </a:prstGeom>
          </p:spPr>
          <p:txBody>
            <a:bodyPr wrap="none">
              <a:spAutoFit/>
            </a:bodyPr>
            <a:lstStyle/>
            <a:p>
              <a:pPr>
                <a:spcAft>
                  <a:spcPts val="600"/>
                </a:spcAft>
              </a:pPr>
              <a:r>
                <a:rPr lang="en-US" b="1" dirty="0">
                  <a:solidFill>
                    <a:srgbClr val="002060"/>
                  </a:solidFill>
                  <a:cs typeface="Times New Roman" panose="02020603050405020304" pitchFamily="18" charset="0"/>
                </a:rPr>
                <a:t>H2AX</a:t>
              </a:r>
            </a:p>
          </p:txBody>
        </p:sp>
      </p:grpSp>
      <p:grpSp>
        <p:nvGrpSpPr>
          <p:cNvPr id="14" name="Группа 13"/>
          <p:cNvGrpSpPr/>
          <p:nvPr/>
        </p:nvGrpSpPr>
        <p:grpSpPr>
          <a:xfrm>
            <a:off x="791240" y="3851463"/>
            <a:ext cx="1000664" cy="405442"/>
            <a:chOff x="3683479" y="3907766"/>
            <a:chExt cx="1000664" cy="405442"/>
          </a:xfrm>
        </p:grpSpPr>
        <p:sp>
          <p:nvSpPr>
            <p:cNvPr id="15" name="Овал 14"/>
            <p:cNvSpPr/>
            <p:nvPr/>
          </p:nvSpPr>
          <p:spPr>
            <a:xfrm>
              <a:off x="3683479" y="3907766"/>
              <a:ext cx="1000664" cy="40544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Прямоугольник 15"/>
            <p:cNvSpPr/>
            <p:nvPr/>
          </p:nvSpPr>
          <p:spPr>
            <a:xfrm>
              <a:off x="3838133" y="3907766"/>
              <a:ext cx="713657" cy="369332"/>
            </a:xfrm>
            <a:prstGeom prst="rect">
              <a:avLst/>
            </a:prstGeom>
          </p:spPr>
          <p:txBody>
            <a:bodyPr wrap="none">
              <a:spAutoFit/>
            </a:bodyPr>
            <a:lstStyle/>
            <a:p>
              <a:pPr>
                <a:spcAft>
                  <a:spcPts val="600"/>
                </a:spcAft>
              </a:pPr>
              <a:r>
                <a:rPr lang="en-US" b="1" dirty="0">
                  <a:solidFill>
                    <a:srgbClr val="002060"/>
                  </a:solidFill>
                  <a:cs typeface="Times New Roman" panose="02020603050405020304" pitchFamily="18" charset="0"/>
                </a:rPr>
                <a:t>H2AX</a:t>
              </a:r>
            </a:p>
          </p:txBody>
        </p:sp>
      </p:grpSp>
      <p:grpSp>
        <p:nvGrpSpPr>
          <p:cNvPr id="20" name="Группа 19"/>
          <p:cNvGrpSpPr/>
          <p:nvPr/>
        </p:nvGrpSpPr>
        <p:grpSpPr>
          <a:xfrm>
            <a:off x="1352500" y="3024392"/>
            <a:ext cx="1000664" cy="405442"/>
            <a:chOff x="3683479" y="3907766"/>
            <a:chExt cx="1000664" cy="405442"/>
          </a:xfrm>
        </p:grpSpPr>
        <p:sp>
          <p:nvSpPr>
            <p:cNvPr id="21" name="Овал 20"/>
            <p:cNvSpPr/>
            <p:nvPr/>
          </p:nvSpPr>
          <p:spPr>
            <a:xfrm>
              <a:off x="3683479" y="3907766"/>
              <a:ext cx="1000664" cy="40544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Прямоугольник 21"/>
            <p:cNvSpPr/>
            <p:nvPr/>
          </p:nvSpPr>
          <p:spPr>
            <a:xfrm>
              <a:off x="3838133" y="3907766"/>
              <a:ext cx="713657" cy="369332"/>
            </a:xfrm>
            <a:prstGeom prst="rect">
              <a:avLst/>
            </a:prstGeom>
          </p:spPr>
          <p:txBody>
            <a:bodyPr wrap="none">
              <a:spAutoFit/>
            </a:bodyPr>
            <a:lstStyle/>
            <a:p>
              <a:pPr>
                <a:spcAft>
                  <a:spcPts val="600"/>
                </a:spcAft>
              </a:pPr>
              <a:r>
                <a:rPr lang="en-US" b="1" dirty="0">
                  <a:solidFill>
                    <a:srgbClr val="002060"/>
                  </a:solidFill>
                  <a:cs typeface="Times New Roman" panose="02020603050405020304" pitchFamily="18" charset="0"/>
                </a:rPr>
                <a:t>H2AX</a:t>
              </a:r>
            </a:p>
          </p:txBody>
        </p:sp>
      </p:grpSp>
      <p:grpSp>
        <p:nvGrpSpPr>
          <p:cNvPr id="23" name="Группа 22"/>
          <p:cNvGrpSpPr/>
          <p:nvPr/>
        </p:nvGrpSpPr>
        <p:grpSpPr>
          <a:xfrm>
            <a:off x="329535" y="3021928"/>
            <a:ext cx="1000664" cy="405442"/>
            <a:chOff x="3683479" y="3907766"/>
            <a:chExt cx="1000664" cy="405442"/>
          </a:xfrm>
        </p:grpSpPr>
        <p:sp>
          <p:nvSpPr>
            <p:cNvPr id="24" name="Овал 23"/>
            <p:cNvSpPr/>
            <p:nvPr/>
          </p:nvSpPr>
          <p:spPr>
            <a:xfrm>
              <a:off x="3683479" y="3907766"/>
              <a:ext cx="1000664" cy="40544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Прямоугольник 24"/>
            <p:cNvSpPr/>
            <p:nvPr/>
          </p:nvSpPr>
          <p:spPr>
            <a:xfrm>
              <a:off x="3838133" y="3907766"/>
              <a:ext cx="713657" cy="369332"/>
            </a:xfrm>
            <a:prstGeom prst="rect">
              <a:avLst/>
            </a:prstGeom>
          </p:spPr>
          <p:txBody>
            <a:bodyPr wrap="none">
              <a:spAutoFit/>
            </a:bodyPr>
            <a:lstStyle/>
            <a:p>
              <a:pPr>
                <a:spcAft>
                  <a:spcPts val="600"/>
                </a:spcAft>
              </a:pPr>
              <a:r>
                <a:rPr lang="en-US" b="1" dirty="0">
                  <a:solidFill>
                    <a:srgbClr val="002060"/>
                  </a:solidFill>
                  <a:cs typeface="Times New Roman" panose="02020603050405020304" pitchFamily="18" charset="0"/>
                </a:rPr>
                <a:t>H2AX</a:t>
              </a:r>
            </a:p>
          </p:txBody>
        </p:sp>
      </p:grpSp>
      <p:grpSp>
        <p:nvGrpSpPr>
          <p:cNvPr id="29" name="Группа 28"/>
          <p:cNvGrpSpPr/>
          <p:nvPr/>
        </p:nvGrpSpPr>
        <p:grpSpPr>
          <a:xfrm>
            <a:off x="4771903" y="2985818"/>
            <a:ext cx="1000664" cy="405442"/>
            <a:chOff x="3683479" y="3907766"/>
            <a:chExt cx="1000664" cy="405442"/>
          </a:xfrm>
        </p:grpSpPr>
        <p:sp>
          <p:nvSpPr>
            <p:cNvPr id="30" name="Овал 29"/>
            <p:cNvSpPr/>
            <p:nvPr/>
          </p:nvSpPr>
          <p:spPr>
            <a:xfrm>
              <a:off x="3683479" y="3907766"/>
              <a:ext cx="1000664" cy="40544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Прямоугольник 30"/>
            <p:cNvSpPr/>
            <p:nvPr/>
          </p:nvSpPr>
          <p:spPr>
            <a:xfrm>
              <a:off x="3838133" y="3907766"/>
              <a:ext cx="713657" cy="369332"/>
            </a:xfrm>
            <a:prstGeom prst="rect">
              <a:avLst/>
            </a:prstGeom>
          </p:spPr>
          <p:txBody>
            <a:bodyPr wrap="none">
              <a:spAutoFit/>
            </a:bodyPr>
            <a:lstStyle/>
            <a:p>
              <a:pPr>
                <a:spcAft>
                  <a:spcPts val="600"/>
                </a:spcAft>
              </a:pPr>
              <a:r>
                <a:rPr lang="en-US" b="1" dirty="0">
                  <a:solidFill>
                    <a:srgbClr val="002060"/>
                  </a:solidFill>
                  <a:cs typeface="Times New Roman" panose="02020603050405020304" pitchFamily="18" charset="0"/>
                </a:rPr>
                <a:t>H2AX</a:t>
              </a:r>
            </a:p>
          </p:txBody>
        </p:sp>
      </p:grpSp>
      <p:grpSp>
        <p:nvGrpSpPr>
          <p:cNvPr id="35" name="Группа 34"/>
          <p:cNvGrpSpPr/>
          <p:nvPr/>
        </p:nvGrpSpPr>
        <p:grpSpPr>
          <a:xfrm>
            <a:off x="6653812" y="1197792"/>
            <a:ext cx="1000664" cy="405442"/>
            <a:chOff x="3683479" y="3907766"/>
            <a:chExt cx="1000664" cy="405442"/>
          </a:xfrm>
        </p:grpSpPr>
        <p:sp>
          <p:nvSpPr>
            <p:cNvPr id="36" name="Овал 35"/>
            <p:cNvSpPr/>
            <p:nvPr/>
          </p:nvSpPr>
          <p:spPr>
            <a:xfrm>
              <a:off x="3683479" y="3907766"/>
              <a:ext cx="1000664" cy="40544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Прямоугольник 36"/>
            <p:cNvSpPr/>
            <p:nvPr/>
          </p:nvSpPr>
          <p:spPr>
            <a:xfrm>
              <a:off x="3838133" y="3907766"/>
              <a:ext cx="713657" cy="369332"/>
            </a:xfrm>
            <a:prstGeom prst="rect">
              <a:avLst/>
            </a:prstGeom>
          </p:spPr>
          <p:txBody>
            <a:bodyPr wrap="none">
              <a:spAutoFit/>
            </a:bodyPr>
            <a:lstStyle/>
            <a:p>
              <a:pPr>
                <a:spcAft>
                  <a:spcPts val="600"/>
                </a:spcAft>
              </a:pPr>
              <a:r>
                <a:rPr lang="en-US" b="1" dirty="0">
                  <a:solidFill>
                    <a:srgbClr val="002060"/>
                  </a:solidFill>
                  <a:cs typeface="Times New Roman" panose="02020603050405020304" pitchFamily="18" charset="0"/>
                </a:rPr>
                <a:t>H2AX</a:t>
              </a:r>
            </a:p>
          </p:txBody>
        </p:sp>
      </p:grpSp>
      <p:grpSp>
        <p:nvGrpSpPr>
          <p:cNvPr id="47" name="Группа 46"/>
          <p:cNvGrpSpPr/>
          <p:nvPr/>
        </p:nvGrpSpPr>
        <p:grpSpPr>
          <a:xfrm>
            <a:off x="2361355" y="2810920"/>
            <a:ext cx="1000664" cy="626218"/>
            <a:chOff x="6830524" y="3498757"/>
            <a:chExt cx="1000664" cy="626218"/>
          </a:xfrm>
        </p:grpSpPr>
        <p:grpSp>
          <p:nvGrpSpPr>
            <p:cNvPr id="38" name="Группа 37"/>
            <p:cNvGrpSpPr/>
            <p:nvPr/>
          </p:nvGrpSpPr>
          <p:grpSpPr>
            <a:xfrm>
              <a:off x="6830524" y="3719533"/>
              <a:ext cx="1000664" cy="405442"/>
              <a:chOff x="3683479" y="3907766"/>
              <a:chExt cx="1000664" cy="405442"/>
            </a:xfrm>
          </p:grpSpPr>
          <p:sp>
            <p:nvSpPr>
              <p:cNvPr id="39" name="Овал 38"/>
              <p:cNvSpPr/>
              <p:nvPr/>
            </p:nvSpPr>
            <p:spPr>
              <a:xfrm>
                <a:off x="3683479" y="3907766"/>
                <a:ext cx="1000664" cy="40544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Прямоугольник 39"/>
              <p:cNvSpPr/>
              <p:nvPr/>
            </p:nvSpPr>
            <p:spPr>
              <a:xfrm>
                <a:off x="3838133" y="3907766"/>
                <a:ext cx="822661" cy="369332"/>
              </a:xfrm>
              <a:prstGeom prst="rect">
                <a:avLst/>
              </a:prstGeom>
            </p:spPr>
            <p:txBody>
              <a:bodyPr wrap="none">
                <a:spAutoFit/>
              </a:bodyPr>
              <a:lstStyle/>
              <a:p>
                <a:pPr>
                  <a:spcAft>
                    <a:spcPts val="600"/>
                  </a:spcAft>
                </a:pPr>
                <a:r>
                  <a:rPr lang="en-US" b="1" dirty="0">
                    <a:solidFill>
                      <a:srgbClr val="002060"/>
                    </a:solidFill>
                    <a:latin typeface="Symbol" panose="05050102010706020507" pitchFamily="18" charset="2"/>
                    <a:cs typeface="Times New Roman" panose="02020603050405020304" pitchFamily="18" charset="0"/>
                  </a:rPr>
                  <a:t>g</a:t>
                </a:r>
                <a:r>
                  <a:rPr lang="en-US" b="1" dirty="0">
                    <a:solidFill>
                      <a:srgbClr val="002060"/>
                    </a:solidFill>
                    <a:cs typeface="Times New Roman" panose="02020603050405020304" pitchFamily="18" charset="0"/>
                  </a:rPr>
                  <a:t>H2AX</a:t>
                </a:r>
              </a:p>
            </p:txBody>
          </p:sp>
        </p:grpSp>
        <p:grpSp>
          <p:nvGrpSpPr>
            <p:cNvPr id="44" name="Группа 43"/>
            <p:cNvGrpSpPr/>
            <p:nvPr/>
          </p:nvGrpSpPr>
          <p:grpSpPr>
            <a:xfrm>
              <a:off x="7180081" y="3498757"/>
              <a:ext cx="323850" cy="369332"/>
              <a:chOff x="7382107" y="2303709"/>
              <a:chExt cx="323850" cy="369332"/>
            </a:xfrm>
          </p:grpSpPr>
          <p:sp>
            <p:nvSpPr>
              <p:cNvPr id="45" name="Овал 44"/>
              <p:cNvSpPr/>
              <p:nvPr/>
            </p:nvSpPr>
            <p:spPr>
              <a:xfrm>
                <a:off x="7382107" y="2370384"/>
                <a:ext cx="289932" cy="256886"/>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Прямоугольник 45"/>
              <p:cNvSpPr/>
              <p:nvPr/>
            </p:nvSpPr>
            <p:spPr>
              <a:xfrm>
                <a:off x="7382107" y="2303709"/>
                <a:ext cx="323850" cy="369332"/>
              </a:xfrm>
              <a:prstGeom prst="rect">
                <a:avLst/>
              </a:prstGeom>
              <a:noFill/>
            </p:spPr>
            <p:txBody>
              <a:bodyPr wrap="square">
                <a:spAutoFit/>
              </a:bodyPr>
              <a:lstStyle/>
              <a:p>
                <a:pPr>
                  <a:spcAft>
                    <a:spcPts val="600"/>
                  </a:spcAft>
                </a:pPr>
                <a:r>
                  <a:rPr lang="en-US" b="1" dirty="0">
                    <a:solidFill>
                      <a:srgbClr val="002060"/>
                    </a:solidFill>
                    <a:cs typeface="Times New Roman" panose="02020603050405020304" pitchFamily="18" charset="0"/>
                  </a:rPr>
                  <a:t>P</a:t>
                </a:r>
              </a:p>
            </p:txBody>
          </p:sp>
        </p:grpSp>
      </p:grpSp>
      <p:grpSp>
        <p:nvGrpSpPr>
          <p:cNvPr id="48" name="Группа 47"/>
          <p:cNvGrpSpPr/>
          <p:nvPr/>
        </p:nvGrpSpPr>
        <p:grpSpPr>
          <a:xfrm>
            <a:off x="3280575" y="3861201"/>
            <a:ext cx="1000664" cy="643856"/>
            <a:chOff x="6830524" y="3719533"/>
            <a:chExt cx="1000664" cy="643856"/>
          </a:xfrm>
        </p:grpSpPr>
        <p:grpSp>
          <p:nvGrpSpPr>
            <p:cNvPr id="49" name="Группа 48"/>
            <p:cNvGrpSpPr/>
            <p:nvPr/>
          </p:nvGrpSpPr>
          <p:grpSpPr>
            <a:xfrm>
              <a:off x="6830524" y="3719533"/>
              <a:ext cx="1000664" cy="405442"/>
              <a:chOff x="3683479" y="3907766"/>
              <a:chExt cx="1000664" cy="405442"/>
            </a:xfrm>
          </p:grpSpPr>
          <p:sp>
            <p:nvSpPr>
              <p:cNvPr id="53" name="Овал 52"/>
              <p:cNvSpPr/>
              <p:nvPr/>
            </p:nvSpPr>
            <p:spPr>
              <a:xfrm>
                <a:off x="3683479" y="3907766"/>
                <a:ext cx="1000664" cy="40544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Прямоугольник 53"/>
              <p:cNvSpPr/>
              <p:nvPr/>
            </p:nvSpPr>
            <p:spPr>
              <a:xfrm>
                <a:off x="3838133" y="3907766"/>
                <a:ext cx="822661" cy="369332"/>
              </a:xfrm>
              <a:prstGeom prst="rect">
                <a:avLst/>
              </a:prstGeom>
            </p:spPr>
            <p:txBody>
              <a:bodyPr wrap="none">
                <a:spAutoFit/>
              </a:bodyPr>
              <a:lstStyle/>
              <a:p>
                <a:pPr>
                  <a:spcAft>
                    <a:spcPts val="600"/>
                  </a:spcAft>
                </a:pPr>
                <a:r>
                  <a:rPr lang="en-US" b="1" dirty="0">
                    <a:solidFill>
                      <a:srgbClr val="002060"/>
                    </a:solidFill>
                    <a:latin typeface="Symbol" panose="05050102010706020507" pitchFamily="18" charset="2"/>
                    <a:cs typeface="Times New Roman" panose="02020603050405020304" pitchFamily="18" charset="0"/>
                  </a:rPr>
                  <a:t>g</a:t>
                </a:r>
                <a:r>
                  <a:rPr lang="en-US" b="1" dirty="0">
                    <a:solidFill>
                      <a:srgbClr val="002060"/>
                    </a:solidFill>
                    <a:cs typeface="Times New Roman" panose="02020603050405020304" pitchFamily="18" charset="0"/>
                  </a:rPr>
                  <a:t>H2AX</a:t>
                </a:r>
              </a:p>
            </p:txBody>
          </p:sp>
        </p:grpSp>
        <p:grpSp>
          <p:nvGrpSpPr>
            <p:cNvPr id="50" name="Группа 49"/>
            <p:cNvGrpSpPr/>
            <p:nvPr/>
          </p:nvGrpSpPr>
          <p:grpSpPr>
            <a:xfrm>
              <a:off x="7246756" y="3994057"/>
              <a:ext cx="323850" cy="369332"/>
              <a:chOff x="7448782" y="2799009"/>
              <a:chExt cx="323850" cy="369332"/>
            </a:xfrm>
          </p:grpSpPr>
          <p:sp>
            <p:nvSpPr>
              <p:cNvPr id="51" name="Овал 50"/>
              <p:cNvSpPr/>
              <p:nvPr/>
            </p:nvSpPr>
            <p:spPr>
              <a:xfrm>
                <a:off x="7453568" y="2857707"/>
                <a:ext cx="289932" cy="256886"/>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Прямоугольник 51"/>
              <p:cNvSpPr/>
              <p:nvPr/>
            </p:nvSpPr>
            <p:spPr>
              <a:xfrm>
                <a:off x="7448782" y="2799009"/>
                <a:ext cx="323850" cy="369332"/>
              </a:xfrm>
              <a:prstGeom prst="rect">
                <a:avLst/>
              </a:prstGeom>
              <a:noFill/>
            </p:spPr>
            <p:txBody>
              <a:bodyPr wrap="square">
                <a:spAutoFit/>
              </a:bodyPr>
              <a:lstStyle/>
              <a:p>
                <a:pPr>
                  <a:spcAft>
                    <a:spcPts val="600"/>
                  </a:spcAft>
                </a:pPr>
                <a:r>
                  <a:rPr lang="en-US" b="1" dirty="0">
                    <a:solidFill>
                      <a:srgbClr val="002060"/>
                    </a:solidFill>
                    <a:cs typeface="Times New Roman" panose="02020603050405020304" pitchFamily="18" charset="0"/>
                  </a:rPr>
                  <a:t>P</a:t>
                </a:r>
              </a:p>
            </p:txBody>
          </p:sp>
        </p:grpSp>
      </p:grpSp>
      <p:grpSp>
        <p:nvGrpSpPr>
          <p:cNvPr id="55" name="Группа 54"/>
          <p:cNvGrpSpPr/>
          <p:nvPr/>
        </p:nvGrpSpPr>
        <p:grpSpPr>
          <a:xfrm>
            <a:off x="1814205" y="3849907"/>
            <a:ext cx="1000664" cy="643856"/>
            <a:chOff x="6830524" y="3719533"/>
            <a:chExt cx="1000664" cy="643856"/>
          </a:xfrm>
        </p:grpSpPr>
        <p:grpSp>
          <p:nvGrpSpPr>
            <p:cNvPr id="56" name="Группа 55"/>
            <p:cNvGrpSpPr/>
            <p:nvPr/>
          </p:nvGrpSpPr>
          <p:grpSpPr>
            <a:xfrm>
              <a:off x="6830524" y="3719533"/>
              <a:ext cx="1000664" cy="405442"/>
              <a:chOff x="3683479" y="3907766"/>
              <a:chExt cx="1000664" cy="405442"/>
            </a:xfrm>
          </p:grpSpPr>
          <p:sp>
            <p:nvSpPr>
              <p:cNvPr id="60" name="Овал 59"/>
              <p:cNvSpPr/>
              <p:nvPr/>
            </p:nvSpPr>
            <p:spPr>
              <a:xfrm>
                <a:off x="3683479" y="3907766"/>
                <a:ext cx="1000664" cy="40544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Прямоугольник 60"/>
              <p:cNvSpPr/>
              <p:nvPr/>
            </p:nvSpPr>
            <p:spPr>
              <a:xfrm>
                <a:off x="3838133" y="3907766"/>
                <a:ext cx="822661" cy="369332"/>
              </a:xfrm>
              <a:prstGeom prst="rect">
                <a:avLst/>
              </a:prstGeom>
            </p:spPr>
            <p:txBody>
              <a:bodyPr wrap="none">
                <a:spAutoFit/>
              </a:bodyPr>
              <a:lstStyle/>
              <a:p>
                <a:pPr>
                  <a:spcAft>
                    <a:spcPts val="600"/>
                  </a:spcAft>
                </a:pPr>
                <a:r>
                  <a:rPr lang="en-US" b="1" dirty="0">
                    <a:solidFill>
                      <a:srgbClr val="002060"/>
                    </a:solidFill>
                    <a:latin typeface="Symbol" panose="05050102010706020507" pitchFamily="18" charset="2"/>
                    <a:cs typeface="Times New Roman" panose="02020603050405020304" pitchFamily="18" charset="0"/>
                  </a:rPr>
                  <a:t>g</a:t>
                </a:r>
                <a:r>
                  <a:rPr lang="en-US" b="1" dirty="0">
                    <a:solidFill>
                      <a:srgbClr val="002060"/>
                    </a:solidFill>
                    <a:cs typeface="Times New Roman" panose="02020603050405020304" pitchFamily="18" charset="0"/>
                  </a:rPr>
                  <a:t>H2AX</a:t>
                </a:r>
              </a:p>
            </p:txBody>
          </p:sp>
        </p:grpSp>
        <p:grpSp>
          <p:nvGrpSpPr>
            <p:cNvPr id="57" name="Группа 56"/>
            <p:cNvGrpSpPr/>
            <p:nvPr/>
          </p:nvGrpSpPr>
          <p:grpSpPr>
            <a:xfrm>
              <a:off x="7246756" y="3994057"/>
              <a:ext cx="323850" cy="369332"/>
              <a:chOff x="7448782" y="2799009"/>
              <a:chExt cx="323850" cy="369332"/>
            </a:xfrm>
          </p:grpSpPr>
          <p:sp>
            <p:nvSpPr>
              <p:cNvPr id="58" name="Овал 57"/>
              <p:cNvSpPr/>
              <p:nvPr/>
            </p:nvSpPr>
            <p:spPr>
              <a:xfrm>
                <a:off x="7453568" y="2857707"/>
                <a:ext cx="289932" cy="256886"/>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Прямоугольник 58"/>
              <p:cNvSpPr/>
              <p:nvPr/>
            </p:nvSpPr>
            <p:spPr>
              <a:xfrm>
                <a:off x="7448782" y="2799009"/>
                <a:ext cx="323850" cy="369332"/>
              </a:xfrm>
              <a:prstGeom prst="rect">
                <a:avLst/>
              </a:prstGeom>
              <a:noFill/>
            </p:spPr>
            <p:txBody>
              <a:bodyPr wrap="square">
                <a:spAutoFit/>
              </a:bodyPr>
              <a:lstStyle/>
              <a:p>
                <a:pPr>
                  <a:spcAft>
                    <a:spcPts val="600"/>
                  </a:spcAft>
                </a:pPr>
                <a:r>
                  <a:rPr lang="en-US" b="1" dirty="0">
                    <a:solidFill>
                      <a:srgbClr val="002060"/>
                    </a:solidFill>
                    <a:cs typeface="Times New Roman" panose="02020603050405020304" pitchFamily="18" charset="0"/>
                  </a:rPr>
                  <a:t>P</a:t>
                </a:r>
              </a:p>
            </p:txBody>
          </p:sp>
        </p:grpSp>
      </p:grpSp>
      <p:grpSp>
        <p:nvGrpSpPr>
          <p:cNvPr id="69" name="Группа 68"/>
          <p:cNvGrpSpPr/>
          <p:nvPr/>
        </p:nvGrpSpPr>
        <p:grpSpPr>
          <a:xfrm>
            <a:off x="3756164" y="2780729"/>
            <a:ext cx="1000664" cy="626218"/>
            <a:chOff x="6830524" y="3498757"/>
            <a:chExt cx="1000664" cy="626218"/>
          </a:xfrm>
        </p:grpSpPr>
        <p:grpSp>
          <p:nvGrpSpPr>
            <p:cNvPr id="70" name="Группа 69"/>
            <p:cNvGrpSpPr/>
            <p:nvPr/>
          </p:nvGrpSpPr>
          <p:grpSpPr>
            <a:xfrm>
              <a:off x="6830524" y="3719533"/>
              <a:ext cx="1000664" cy="405442"/>
              <a:chOff x="3683479" y="3907766"/>
              <a:chExt cx="1000664" cy="405442"/>
            </a:xfrm>
          </p:grpSpPr>
          <p:sp>
            <p:nvSpPr>
              <p:cNvPr id="74" name="Овал 73"/>
              <p:cNvSpPr/>
              <p:nvPr/>
            </p:nvSpPr>
            <p:spPr>
              <a:xfrm>
                <a:off x="3683479" y="3907766"/>
                <a:ext cx="1000664" cy="40544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Прямоугольник 74"/>
              <p:cNvSpPr/>
              <p:nvPr/>
            </p:nvSpPr>
            <p:spPr>
              <a:xfrm>
                <a:off x="3838133" y="3907766"/>
                <a:ext cx="822661" cy="369332"/>
              </a:xfrm>
              <a:prstGeom prst="rect">
                <a:avLst/>
              </a:prstGeom>
            </p:spPr>
            <p:txBody>
              <a:bodyPr wrap="none">
                <a:spAutoFit/>
              </a:bodyPr>
              <a:lstStyle/>
              <a:p>
                <a:pPr>
                  <a:spcAft>
                    <a:spcPts val="600"/>
                  </a:spcAft>
                </a:pPr>
                <a:r>
                  <a:rPr lang="en-US" b="1" dirty="0">
                    <a:solidFill>
                      <a:srgbClr val="002060"/>
                    </a:solidFill>
                    <a:latin typeface="Symbol" panose="05050102010706020507" pitchFamily="18" charset="2"/>
                    <a:cs typeface="Times New Roman" panose="02020603050405020304" pitchFamily="18" charset="0"/>
                  </a:rPr>
                  <a:t>g</a:t>
                </a:r>
                <a:r>
                  <a:rPr lang="en-US" b="1" dirty="0">
                    <a:solidFill>
                      <a:srgbClr val="002060"/>
                    </a:solidFill>
                    <a:cs typeface="Times New Roman" panose="02020603050405020304" pitchFamily="18" charset="0"/>
                  </a:rPr>
                  <a:t>H2AX</a:t>
                </a:r>
              </a:p>
            </p:txBody>
          </p:sp>
        </p:grpSp>
        <p:grpSp>
          <p:nvGrpSpPr>
            <p:cNvPr id="71" name="Группа 70"/>
            <p:cNvGrpSpPr/>
            <p:nvPr/>
          </p:nvGrpSpPr>
          <p:grpSpPr>
            <a:xfrm>
              <a:off x="7180081" y="3498757"/>
              <a:ext cx="323850" cy="369332"/>
              <a:chOff x="7382107" y="2303709"/>
              <a:chExt cx="323850" cy="369332"/>
            </a:xfrm>
          </p:grpSpPr>
          <p:sp>
            <p:nvSpPr>
              <p:cNvPr id="72" name="Овал 71"/>
              <p:cNvSpPr/>
              <p:nvPr/>
            </p:nvSpPr>
            <p:spPr>
              <a:xfrm>
                <a:off x="7382107" y="2370384"/>
                <a:ext cx="289932" cy="256886"/>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Прямоугольник 72"/>
              <p:cNvSpPr/>
              <p:nvPr/>
            </p:nvSpPr>
            <p:spPr>
              <a:xfrm>
                <a:off x="7382107" y="2303709"/>
                <a:ext cx="323850" cy="369332"/>
              </a:xfrm>
              <a:prstGeom prst="rect">
                <a:avLst/>
              </a:prstGeom>
              <a:noFill/>
            </p:spPr>
            <p:txBody>
              <a:bodyPr wrap="square">
                <a:spAutoFit/>
              </a:bodyPr>
              <a:lstStyle/>
              <a:p>
                <a:pPr>
                  <a:spcAft>
                    <a:spcPts val="600"/>
                  </a:spcAft>
                </a:pPr>
                <a:r>
                  <a:rPr lang="en-US" b="1" dirty="0">
                    <a:solidFill>
                      <a:srgbClr val="002060"/>
                    </a:solidFill>
                    <a:cs typeface="Times New Roman" panose="02020603050405020304" pitchFamily="18" charset="0"/>
                  </a:rPr>
                  <a:t>P</a:t>
                </a:r>
              </a:p>
            </p:txBody>
          </p:sp>
        </p:grpSp>
      </p:grpSp>
      <p:grpSp>
        <p:nvGrpSpPr>
          <p:cNvPr id="78" name="Группа 77"/>
          <p:cNvGrpSpPr/>
          <p:nvPr/>
        </p:nvGrpSpPr>
        <p:grpSpPr>
          <a:xfrm>
            <a:off x="7084501" y="2746928"/>
            <a:ext cx="292889" cy="892298"/>
            <a:chOff x="7835505" y="3090932"/>
            <a:chExt cx="292889" cy="892298"/>
          </a:xfrm>
        </p:grpSpPr>
        <p:sp>
          <p:nvSpPr>
            <p:cNvPr id="76" name="Блок-схема: сохраненные данные 75"/>
            <p:cNvSpPr/>
            <p:nvPr/>
          </p:nvSpPr>
          <p:spPr>
            <a:xfrm rot="5400000">
              <a:off x="7667625" y="3522460"/>
              <a:ext cx="628650" cy="292889"/>
            </a:xfrm>
            <a:prstGeom prst="flowChartOnlineStora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Блок-схема: узел суммирования 76"/>
            <p:cNvSpPr/>
            <p:nvPr/>
          </p:nvSpPr>
          <p:spPr>
            <a:xfrm>
              <a:off x="7845030" y="3090932"/>
              <a:ext cx="257175" cy="250860"/>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79" name="Группа 78"/>
          <p:cNvGrpSpPr/>
          <p:nvPr/>
        </p:nvGrpSpPr>
        <p:grpSpPr>
          <a:xfrm rot="10800000">
            <a:off x="3701284" y="4358491"/>
            <a:ext cx="292889" cy="892298"/>
            <a:chOff x="7835505" y="3090932"/>
            <a:chExt cx="292889" cy="892298"/>
          </a:xfrm>
        </p:grpSpPr>
        <p:sp>
          <p:nvSpPr>
            <p:cNvPr id="80" name="Блок-схема: сохраненные данные 79"/>
            <p:cNvSpPr/>
            <p:nvPr/>
          </p:nvSpPr>
          <p:spPr>
            <a:xfrm rot="5400000">
              <a:off x="7667625" y="3522460"/>
              <a:ext cx="628650" cy="292889"/>
            </a:xfrm>
            <a:prstGeom prst="flowChartOnlineStora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Блок-схема: узел суммирования 80"/>
            <p:cNvSpPr/>
            <p:nvPr/>
          </p:nvSpPr>
          <p:spPr>
            <a:xfrm>
              <a:off x="7845030" y="3090932"/>
              <a:ext cx="257175" cy="250860"/>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82" name="Группа 81"/>
          <p:cNvGrpSpPr/>
          <p:nvPr/>
        </p:nvGrpSpPr>
        <p:grpSpPr>
          <a:xfrm rot="10800000">
            <a:off x="2226867" y="4348966"/>
            <a:ext cx="292889" cy="892298"/>
            <a:chOff x="7835505" y="3090932"/>
            <a:chExt cx="292889" cy="892298"/>
          </a:xfrm>
        </p:grpSpPr>
        <p:sp>
          <p:nvSpPr>
            <p:cNvPr id="83" name="Блок-схема: сохраненные данные 82"/>
            <p:cNvSpPr/>
            <p:nvPr/>
          </p:nvSpPr>
          <p:spPr>
            <a:xfrm rot="5400000">
              <a:off x="7667625" y="3522460"/>
              <a:ext cx="628650" cy="292889"/>
            </a:xfrm>
            <a:prstGeom prst="flowChartOnlineStora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Блок-схема: узел суммирования 83"/>
            <p:cNvSpPr/>
            <p:nvPr/>
          </p:nvSpPr>
          <p:spPr>
            <a:xfrm>
              <a:off x="7845030" y="3090932"/>
              <a:ext cx="257175" cy="250860"/>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85" name="Группа 84"/>
          <p:cNvGrpSpPr/>
          <p:nvPr/>
        </p:nvGrpSpPr>
        <p:grpSpPr>
          <a:xfrm>
            <a:off x="4102764" y="2043522"/>
            <a:ext cx="292889" cy="892298"/>
            <a:chOff x="7835505" y="3090932"/>
            <a:chExt cx="292889" cy="892298"/>
          </a:xfrm>
        </p:grpSpPr>
        <p:sp>
          <p:nvSpPr>
            <p:cNvPr id="86" name="Блок-схема: сохраненные данные 85"/>
            <p:cNvSpPr/>
            <p:nvPr/>
          </p:nvSpPr>
          <p:spPr>
            <a:xfrm rot="5400000">
              <a:off x="7667625" y="3522460"/>
              <a:ext cx="628650" cy="292889"/>
            </a:xfrm>
            <a:prstGeom prst="flowChartOnlineStora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Блок-схема: узел суммирования 86"/>
            <p:cNvSpPr/>
            <p:nvPr/>
          </p:nvSpPr>
          <p:spPr>
            <a:xfrm>
              <a:off x="7845030" y="3090932"/>
              <a:ext cx="257175" cy="250860"/>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88" name="Группа 87"/>
          <p:cNvGrpSpPr/>
          <p:nvPr/>
        </p:nvGrpSpPr>
        <p:grpSpPr>
          <a:xfrm>
            <a:off x="2718958" y="2068178"/>
            <a:ext cx="292889" cy="892298"/>
            <a:chOff x="7835505" y="3090932"/>
            <a:chExt cx="292889" cy="892298"/>
          </a:xfrm>
        </p:grpSpPr>
        <p:sp>
          <p:nvSpPr>
            <p:cNvPr id="89" name="Блок-схема: сохраненные данные 88"/>
            <p:cNvSpPr/>
            <p:nvPr/>
          </p:nvSpPr>
          <p:spPr>
            <a:xfrm rot="5400000">
              <a:off x="7667625" y="3522460"/>
              <a:ext cx="628650" cy="292889"/>
            </a:xfrm>
            <a:prstGeom prst="flowChartOnlineStorag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Блок-схема: узел суммирования 89"/>
            <p:cNvSpPr/>
            <p:nvPr/>
          </p:nvSpPr>
          <p:spPr>
            <a:xfrm>
              <a:off x="7845030" y="3090932"/>
              <a:ext cx="257175" cy="250860"/>
            </a:xfrm>
            <a:prstGeom prst="flowChartSummingJuncti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91" name="Прямоугольник 90"/>
          <p:cNvSpPr/>
          <p:nvPr/>
        </p:nvSpPr>
        <p:spPr>
          <a:xfrm>
            <a:off x="7654477" y="1197792"/>
            <a:ext cx="3946974" cy="2616101"/>
          </a:xfrm>
          <a:prstGeom prst="rect">
            <a:avLst/>
          </a:prstGeom>
          <a:solidFill>
            <a:schemeClr val="bg1"/>
          </a:solidFill>
        </p:spPr>
        <p:txBody>
          <a:bodyPr wrap="square">
            <a:spAutoFit/>
          </a:bodyPr>
          <a:lstStyle/>
          <a:p>
            <a:pPr>
              <a:spcAft>
                <a:spcPts val="600"/>
              </a:spcAft>
            </a:pPr>
            <a:r>
              <a:rPr lang="en-US" sz="1600" b="1" dirty="0">
                <a:solidFill>
                  <a:srgbClr val="002060"/>
                </a:solidFill>
                <a:cs typeface="Times New Roman" panose="02020603050405020304" pitchFamily="18" charset="0"/>
              </a:rPr>
              <a:t>Histone (protein) – a component of chromatin</a:t>
            </a:r>
          </a:p>
          <a:p>
            <a:pPr>
              <a:spcAft>
                <a:spcPts val="600"/>
              </a:spcAft>
            </a:pPr>
            <a:endParaRPr lang="en-US" sz="1600" b="1" dirty="0">
              <a:solidFill>
                <a:srgbClr val="002060"/>
              </a:solidFill>
              <a:cs typeface="Times New Roman" panose="02020603050405020304" pitchFamily="18" charset="0"/>
            </a:endParaRPr>
          </a:p>
          <a:p>
            <a:pPr>
              <a:spcAft>
                <a:spcPts val="600"/>
              </a:spcAft>
            </a:pPr>
            <a:r>
              <a:rPr lang="en-US" sz="1600" b="1" dirty="0">
                <a:solidFill>
                  <a:srgbClr val="002060"/>
                </a:solidFill>
                <a:cs typeface="Times New Roman" panose="02020603050405020304" pitchFamily="18" charset="0"/>
              </a:rPr>
              <a:t>Phosphorylated H2AX, in response and at sites of DNA double-strand breaks (DSB), repair signal</a:t>
            </a:r>
          </a:p>
          <a:p>
            <a:pPr>
              <a:spcAft>
                <a:spcPts val="600"/>
              </a:spcAft>
            </a:pPr>
            <a:endParaRPr lang="en-US" sz="1600" b="1" dirty="0">
              <a:solidFill>
                <a:srgbClr val="002060"/>
              </a:solidFill>
              <a:cs typeface="Times New Roman" panose="02020603050405020304" pitchFamily="18" charset="0"/>
            </a:endParaRPr>
          </a:p>
          <a:p>
            <a:pPr>
              <a:spcAft>
                <a:spcPts val="600"/>
              </a:spcAft>
            </a:pPr>
            <a:r>
              <a:rPr lang="en-US" sz="1600" b="1" dirty="0">
                <a:solidFill>
                  <a:srgbClr val="002060"/>
                </a:solidFill>
                <a:cs typeface="Times New Roman" panose="02020603050405020304" pitchFamily="18" charset="0"/>
              </a:rPr>
              <a:t>Antibody to </a:t>
            </a:r>
            <a:r>
              <a:rPr lang="en-US" sz="1600" b="1" dirty="0">
                <a:solidFill>
                  <a:srgbClr val="002060"/>
                </a:solidFill>
                <a:latin typeface="Symbol" panose="05050102010706020507" pitchFamily="18" charset="2"/>
                <a:cs typeface="Times New Roman" panose="02020603050405020304" pitchFamily="18" charset="0"/>
              </a:rPr>
              <a:t>g</a:t>
            </a:r>
            <a:r>
              <a:rPr lang="en-US" sz="1600" b="1" dirty="0">
                <a:solidFill>
                  <a:srgbClr val="002060"/>
                </a:solidFill>
                <a:cs typeface="Times New Roman" panose="02020603050405020304" pitchFamily="18" charset="0"/>
              </a:rPr>
              <a:t>H2AX labelled with fluorescent marker</a:t>
            </a:r>
          </a:p>
        </p:txBody>
      </p:sp>
      <p:grpSp>
        <p:nvGrpSpPr>
          <p:cNvPr id="92" name="Группа 91"/>
          <p:cNvGrpSpPr/>
          <p:nvPr/>
        </p:nvGrpSpPr>
        <p:grpSpPr>
          <a:xfrm>
            <a:off x="6664962" y="1936044"/>
            <a:ext cx="1000664" cy="626218"/>
            <a:chOff x="6830524" y="3498757"/>
            <a:chExt cx="1000664" cy="626218"/>
          </a:xfrm>
        </p:grpSpPr>
        <p:grpSp>
          <p:nvGrpSpPr>
            <p:cNvPr id="93" name="Группа 92"/>
            <p:cNvGrpSpPr/>
            <p:nvPr/>
          </p:nvGrpSpPr>
          <p:grpSpPr>
            <a:xfrm>
              <a:off x="6830524" y="3719533"/>
              <a:ext cx="1000664" cy="405442"/>
              <a:chOff x="3683479" y="3907766"/>
              <a:chExt cx="1000664" cy="405442"/>
            </a:xfrm>
          </p:grpSpPr>
          <p:sp>
            <p:nvSpPr>
              <p:cNvPr id="97" name="Овал 96"/>
              <p:cNvSpPr/>
              <p:nvPr/>
            </p:nvSpPr>
            <p:spPr>
              <a:xfrm>
                <a:off x="3683479" y="3907766"/>
                <a:ext cx="1000664" cy="40544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Прямоугольник 97"/>
              <p:cNvSpPr/>
              <p:nvPr/>
            </p:nvSpPr>
            <p:spPr>
              <a:xfrm>
                <a:off x="3838133" y="3907766"/>
                <a:ext cx="822661" cy="369332"/>
              </a:xfrm>
              <a:prstGeom prst="rect">
                <a:avLst/>
              </a:prstGeom>
            </p:spPr>
            <p:txBody>
              <a:bodyPr wrap="none">
                <a:spAutoFit/>
              </a:bodyPr>
              <a:lstStyle/>
              <a:p>
                <a:pPr>
                  <a:spcAft>
                    <a:spcPts val="600"/>
                  </a:spcAft>
                </a:pPr>
                <a:r>
                  <a:rPr lang="en-US" b="1" dirty="0">
                    <a:solidFill>
                      <a:srgbClr val="002060"/>
                    </a:solidFill>
                    <a:latin typeface="Symbol" panose="05050102010706020507" pitchFamily="18" charset="2"/>
                    <a:cs typeface="Times New Roman" panose="02020603050405020304" pitchFamily="18" charset="0"/>
                  </a:rPr>
                  <a:t>g</a:t>
                </a:r>
                <a:r>
                  <a:rPr lang="en-US" b="1" dirty="0">
                    <a:solidFill>
                      <a:srgbClr val="002060"/>
                    </a:solidFill>
                    <a:cs typeface="Times New Roman" panose="02020603050405020304" pitchFamily="18" charset="0"/>
                  </a:rPr>
                  <a:t>H2AX</a:t>
                </a:r>
              </a:p>
            </p:txBody>
          </p:sp>
        </p:grpSp>
        <p:grpSp>
          <p:nvGrpSpPr>
            <p:cNvPr id="94" name="Группа 93"/>
            <p:cNvGrpSpPr/>
            <p:nvPr/>
          </p:nvGrpSpPr>
          <p:grpSpPr>
            <a:xfrm>
              <a:off x="7180081" y="3498757"/>
              <a:ext cx="323850" cy="369332"/>
              <a:chOff x="7382107" y="2303709"/>
              <a:chExt cx="323850" cy="369332"/>
            </a:xfrm>
          </p:grpSpPr>
          <p:sp>
            <p:nvSpPr>
              <p:cNvPr id="95" name="Овал 94"/>
              <p:cNvSpPr/>
              <p:nvPr/>
            </p:nvSpPr>
            <p:spPr>
              <a:xfrm>
                <a:off x="7382107" y="2370384"/>
                <a:ext cx="289932" cy="256886"/>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6" name="Прямоугольник 95"/>
              <p:cNvSpPr/>
              <p:nvPr/>
            </p:nvSpPr>
            <p:spPr>
              <a:xfrm>
                <a:off x="7382107" y="2303709"/>
                <a:ext cx="323850" cy="369332"/>
              </a:xfrm>
              <a:prstGeom prst="rect">
                <a:avLst/>
              </a:prstGeom>
              <a:noFill/>
            </p:spPr>
            <p:txBody>
              <a:bodyPr wrap="square">
                <a:spAutoFit/>
              </a:bodyPr>
              <a:lstStyle/>
              <a:p>
                <a:pPr>
                  <a:spcAft>
                    <a:spcPts val="600"/>
                  </a:spcAft>
                </a:pPr>
                <a:r>
                  <a:rPr lang="en-US" b="1" dirty="0">
                    <a:solidFill>
                      <a:srgbClr val="002060"/>
                    </a:solidFill>
                    <a:cs typeface="Times New Roman" panose="02020603050405020304" pitchFamily="18" charset="0"/>
                  </a:rPr>
                  <a:t>P</a:t>
                </a:r>
              </a:p>
            </p:txBody>
          </p:sp>
        </p:grpSp>
      </p:grpSp>
      <p:sp>
        <p:nvSpPr>
          <p:cNvPr id="99" name="Овал 98"/>
          <p:cNvSpPr/>
          <p:nvPr/>
        </p:nvSpPr>
        <p:spPr>
          <a:xfrm rot="16743936">
            <a:off x="1207539" y="2038753"/>
            <a:ext cx="4269216" cy="3295099"/>
          </a:xfrm>
          <a:prstGeom prst="ellipse">
            <a:avLst/>
          </a:prstGeom>
          <a:solidFill>
            <a:schemeClr val="accent2">
              <a:alpha val="1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Прямоугольник 99"/>
          <p:cNvSpPr/>
          <p:nvPr/>
        </p:nvSpPr>
        <p:spPr>
          <a:xfrm>
            <a:off x="5168102" y="5631668"/>
            <a:ext cx="2738765" cy="646331"/>
          </a:xfrm>
          <a:prstGeom prst="rect">
            <a:avLst/>
          </a:prstGeom>
        </p:spPr>
        <p:txBody>
          <a:bodyPr wrap="square">
            <a:spAutoFit/>
          </a:bodyPr>
          <a:lstStyle/>
          <a:p>
            <a:pPr>
              <a:spcAft>
                <a:spcPts val="600"/>
              </a:spcAft>
            </a:pPr>
            <a:r>
              <a:rPr lang="en-US" b="1" dirty="0">
                <a:solidFill>
                  <a:srgbClr val="002060"/>
                </a:solidFill>
                <a:latin typeface="Symbol" panose="05050102010706020507" pitchFamily="18" charset="2"/>
                <a:cs typeface="Times New Roman" panose="02020603050405020304" pitchFamily="18" charset="0"/>
              </a:rPr>
              <a:t>g</a:t>
            </a:r>
            <a:r>
              <a:rPr lang="en-US" b="1" dirty="0">
                <a:solidFill>
                  <a:srgbClr val="002060"/>
                </a:solidFill>
                <a:cs typeface="Times New Roman" panose="02020603050405020304" pitchFamily="18" charset="0"/>
              </a:rPr>
              <a:t>H2AX focus, </a:t>
            </a:r>
            <a:r>
              <a:rPr lang="en-US" b="1" dirty="0" err="1">
                <a:solidFill>
                  <a:srgbClr val="002060"/>
                </a:solidFill>
                <a:cs typeface="Times New Roman" panose="02020603050405020304" pitchFamily="18" charset="0"/>
              </a:rPr>
              <a:t>visualised</a:t>
            </a:r>
            <a:r>
              <a:rPr lang="en-US" b="1" dirty="0">
                <a:solidFill>
                  <a:srgbClr val="002060"/>
                </a:solidFill>
                <a:cs typeface="Times New Roman" panose="02020603050405020304" pitchFamily="18" charset="0"/>
              </a:rPr>
              <a:t> by fluorescence microscopy</a:t>
            </a:r>
          </a:p>
        </p:txBody>
      </p:sp>
      <p:pic>
        <p:nvPicPr>
          <p:cNvPr id="101" name="Picture 9" descr="C:\Documents and Settings\Katrina Lee\My Documents\results images\planes\DpDs\e1_2Gy_w4_3 plane 6 zoom nobar DpDs.tif"/>
          <p:cNvPicPr>
            <a:picLocks noChangeAspect="1" noChangeArrowheads="1"/>
          </p:cNvPicPr>
          <p:nvPr/>
        </p:nvPicPr>
        <p:blipFill rotWithShape="1">
          <a:blip r:embed="rId4">
            <a:extLst>
              <a:ext uri="{28A0092B-C50C-407E-A947-70E740481C1C}">
                <a14:useLocalDpi xmlns:a14="http://schemas.microsoft.com/office/drawing/2010/main" val="0"/>
              </a:ext>
            </a:extLst>
          </a:blip>
          <a:srcRect l="22493" t="20641" r="21825" b="18753"/>
          <a:stretch/>
        </p:blipFill>
        <p:spPr bwMode="auto">
          <a:xfrm>
            <a:off x="8671387" y="3836029"/>
            <a:ext cx="1704975" cy="211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 name="Прямая со стрелкой 102"/>
          <p:cNvCxnSpPr/>
          <p:nvPr/>
        </p:nvCxnSpPr>
        <p:spPr>
          <a:xfrm flipV="1">
            <a:off x="7270010" y="5238196"/>
            <a:ext cx="2064490" cy="370524"/>
          </a:xfrm>
          <a:prstGeom prst="straightConnector1">
            <a:avLst/>
          </a:prstGeom>
          <a:ln w="19050">
            <a:solidFill>
              <a:schemeClr val="bg2">
                <a:lumMod val="75000"/>
              </a:schemeClr>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5" name="Прямая со стрелкой 104"/>
          <p:cNvCxnSpPr/>
          <p:nvPr/>
        </p:nvCxnSpPr>
        <p:spPr>
          <a:xfrm flipH="1" flipV="1">
            <a:off x="4454447" y="4663292"/>
            <a:ext cx="2252387" cy="930844"/>
          </a:xfrm>
          <a:prstGeom prst="straightConnector1">
            <a:avLst/>
          </a:prstGeom>
          <a:ln w="19050">
            <a:solidFill>
              <a:schemeClr val="bg2">
                <a:lumMod val="75000"/>
              </a:schemeClr>
            </a:solidFill>
            <a:tailEnd type="stealth" w="med" len="lg"/>
          </a:ln>
        </p:spPr>
        <p:style>
          <a:lnRef idx="1">
            <a:schemeClr val="accent1"/>
          </a:lnRef>
          <a:fillRef idx="0">
            <a:schemeClr val="accent1"/>
          </a:fillRef>
          <a:effectRef idx="0">
            <a:schemeClr val="accent1"/>
          </a:effectRef>
          <a:fontRef idx="minor">
            <a:schemeClr val="tx1"/>
          </a:fontRef>
        </p:style>
      </p:cxnSp>
      <p:sp>
        <p:nvSpPr>
          <p:cNvPr id="109" name="Прямоугольник 108"/>
          <p:cNvSpPr/>
          <p:nvPr/>
        </p:nvSpPr>
        <p:spPr>
          <a:xfrm>
            <a:off x="2590046" y="4226257"/>
            <a:ext cx="1059906" cy="369332"/>
          </a:xfrm>
          <a:prstGeom prst="rect">
            <a:avLst/>
          </a:prstGeom>
        </p:spPr>
        <p:txBody>
          <a:bodyPr wrap="none">
            <a:spAutoFit/>
          </a:bodyPr>
          <a:lstStyle/>
          <a:p>
            <a:r>
              <a:rPr lang="en-US" b="1" dirty="0">
                <a:solidFill>
                  <a:srgbClr val="002060"/>
                </a:solidFill>
                <a:cs typeface="Times New Roman" panose="02020603050405020304" pitchFamily="18" charset="0"/>
              </a:rPr>
              <a:t>DNA DSB</a:t>
            </a:r>
            <a:endParaRPr lang="en-AU" dirty="0"/>
          </a:p>
        </p:txBody>
      </p:sp>
      <p:sp>
        <p:nvSpPr>
          <p:cNvPr id="110" name="Прямоугольник 109"/>
          <p:cNvSpPr/>
          <p:nvPr/>
        </p:nvSpPr>
        <p:spPr>
          <a:xfrm>
            <a:off x="6143093" y="4246461"/>
            <a:ext cx="2125647" cy="369332"/>
          </a:xfrm>
          <a:prstGeom prst="rect">
            <a:avLst/>
          </a:prstGeom>
        </p:spPr>
        <p:txBody>
          <a:bodyPr wrap="none">
            <a:spAutoFit/>
          </a:bodyPr>
          <a:lstStyle/>
          <a:p>
            <a:r>
              <a:rPr lang="en-US" b="1" dirty="0">
                <a:solidFill>
                  <a:srgbClr val="002060"/>
                </a:solidFill>
                <a:cs typeface="Times New Roman" panose="02020603050405020304" pitchFamily="18" charset="0"/>
              </a:rPr>
              <a:t>1 focus = 1 DNA DSB</a:t>
            </a:r>
            <a:endParaRPr lang="en-AU" dirty="0"/>
          </a:p>
        </p:txBody>
      </p:sp>
      <p:pic>
        <p:nvPicPr>
          <p:cNvPr id="11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2708" t="53750" r="29792"/>
          <a:stretch/>
        </p:blipFill>
        <p:spPr bwMode="auto">
          <a:xfrm>
            <a:off x="10644146" y="3869213"/>
            <a:ext cx="1385929" cy="2083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74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424785" y="0"/>
            <a:ext cx="6858000" cy="5948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1" dirty="0">
                <a:solidFill>
                  <a:schemeClr val="accent5">
                    <a:lumMod val="50000"/>
                  </a:schemeClr>
                </a:solidFill>
              </a:rPr>
              <a:t>Clustered DNA damage</a:t>
            </a:r>
            <a:endParaRPr lang="en-AU" b="1" dirty="0">
              <a:solidFill>
                <a:schemeClr val="accent5">
                  <a:lumMod val="50000"/>
                </a:schemeClr>
              </a:solidFill>
            </a:endParaRPr>
          </a:p>
          <a:p>
            <a:endParaRPr lang="en-US" b="1" dirty="0">
              <a:solidFill>
                <a:schemeClr val="accent5">
                  <a:lumMod val="50000"/>
                </a:schemeClr>
              </a:solidFill>
            </a:endParaRPr>
          </a:p>
          <a:p>
            <a:endParaRPr lang="en-AU" b="1" dirty="0">
              <a:solidFill>
                <a:schemeClr val="accent5">
                  <a:lumMod val="50000"/>
                </a:schemeClr>
              </a:solidFill>
            </a:endParaRPr>
          </a:p>
          <a:p>
            <a:endParaRPr lang="en-AU" b="1" dirty="0">
              <a:solidFill>
                <a:schemeClr val="accent5">
                  <a:lumMod val="50000"/>
                </a:schemeClr>
              </a:solidFill>
            </a:endParaRPr>
          </a:p>
          <a:p>
            <a:endParaRPr lang="en-US" b="1" dirty="0">
              <a:solidFill>
                <a:schemeClr val="accent5">
                  <a:lumMod val="50000"/>
                </a:schemeClr>
              </a:solidFill>
            </a:endParaRPr>
          </a:p>
          <a:p>
            <a:endParaRPr lang="en-US" b="1" dirty="0">
              <a:solidFill>
                <a:schemeClr val="accent5">
                  <a:lumMod val="50000"/>
                </a:schemeClr>
              </a:solidFill>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732" y="920857"/>
            <a:ext cx="3020362" cy="2850491"/>
          </a:xfrm>
          <a:prstGeom prst="rect">
            <a:avLst/>
          </a:prstGeom>
        </p:spPr>
      </p:pic>
      <p:sp>
        <p:nvSpPr>
          <p:cNvPr id="8" name="Скругленный прямоугольник 45">
            <a:extLst>
              <a:ext uri="{FF2B5EF4-FFF2-40B4-BE49-F238E27FC236}">
                <a16:creationId xmlns:a16="http://schemas.microsoft.com/office/drawing/2014/main" id="{BBC72628-92BB-4654-A500-DCA471DBCFC7}"/>
              </a:ext>
            </a:extLst>
          </p:cNvPr>
          <p:cNvSpPr/>
          <p:nvPr/>
        </p:nvSpPr>
        <p:spPr>
          <a:xfrm>
            <a:off x="341435" y="3947414"/>
            <a:ext cx="4707750" cy="2656046"/>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ts val="3000"/>
              </a:lnSpc>
            </a:pPr>
            <a:r>
              <a:rPr lang="en-AU" sz="1400" dirty="0">
                <a:solidFill>
                  <a:schemeClr val="accent5">
                    <a:lumMod val="50000"/>
                  </a:schemeClr>
                </a:solidFill>
              </a:rPr>
              <a:t>Kinetics of induction and disappearance of gH2AX/53PP1 foci following exposure to low- and high-LET radiations </a:t>
            </a:r>
          </a:p>
          <a:p>
            <a:pPr>
              <a:lnSpc>
                <a:spcPts val="3000"/>
              </a:lnSpc>
            </a:pPr>
            <a:r>
              <a:rPr lang="en-AU" sz="1400" dirty="0">
                <a:solidFill>
                  <a:schemeClr val="accent5">
                    <a:lumMod val="50000"/>
                  </a:schemeClr>
                </a:solidFill>
              </a:rPr>
              <a:t>Foci disappearance kinetics reflects the repair of DNA DSB breaks </a:t>
            </a:r>
          </a:p>
          <a:p>
            <a:pPr>
              <a:lnSpc>
                <a:spcPts val="3000"/>
              </a:lnSpc>
            </a:pPr>
            <a:r>
              <a:rPr lang="en-US" sz="1400" dirty="0">
                <a:solidFill>
                  <a:schemeClr val="accent5">
                    <a:lumMod val="50000"/>
                  </a:schemeClr>
                </a:solidFill>
              </a:rPr>
              <a:t>Low repair efficiency for high LET radiation due to increased DSB complexity</a:t>
            </a:r>
            <a:endParaRPr lang="en-AU" sz="1400" dirty="0">
              <a:solidFill>
                <a:schemeClr val="accent5">
                  <a:lumMod val="50000"/>
                </a:schemeClr>
              </a:solidFill>
            </a:endParaRPr>
          </a:p>
        </p:txBody>
      </p:sp>
      <p:sp>
        <p:nvSpPr>
          <p:cNvPr id="9" name="Скругленный прямоугольник 45">
            <a:extLst>
              <a:ext uri="{FF2B5EF4-FFF2-40B4-BE49-F238E27FC236}">
                <a16:creationId xmlns:a16="http://schemas.microsoft.com/office/drawing/2014/main" id="{BBC72628-92BB-4654-A500-DCA471DBCFC7}"/>
              </a:ext>
            </a:extLst>
          </p:cNvPr>
          <p:cNvSpPr/>
          <p:nvPr/>
        </p:nvSpPr>
        <p:spPr>
          <a:xfrm>
            <a:off x="5526945" y="3947414"/>
            <a:ext cx="3094687" cy="2604968"/>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50000"/>
              </a:lnSpc>
            </a:pPr>
            <a:r>
              <a:rPr lang="en-AU" sz="1400" baseline="30000" dirty="0">
                <a:solidFill>
                  <a:schemeClr val="accent5">
                    <a:lumMod val="50000"/>
                  </a:schemeClr>
                </a:solidFill>
              </a:rPr>
              <a:t>20</a:t>
            </a:r>
            <a:r>
              <a:rPr lang="en-AU" sz="1400" dirty="0">
                <a:solidFill>
                  <a:schemeClr val="accent5">
                    <a:lumMod val="50000"/>
                  </a:schemeClr>
                </a:solidFill>
              </a:rPr>
              <a:t>Ne ions </a:t>
            </a:r>
          </a:p>
          <a:p>
            <a:pPr>
              <a:lnSpc>
                <a:spcPct val="150000"/>
              </a:lnSpc>
            </a:pPr>
            <a:r>
              <a:rPr lang="en-AU" sz="1400" dirty="0">
                <a:solidFill>
                  <a:schemeClr val="accent5">
                    <a:lumMod val="50000"/>
                  </a:schemeClr>
                </a:solidFill>
              </a:rPr>
              <a:t>(LET = 132 </a:t>
            </a:r>
            <a:r>
              <a:rPr lang="en-AU" sz="1400" dirty="0" err="1">
                <a:solidFill>
                  <a:schemeClr val="accent5">
                    <a:lumMod val="50000"/>
                  </a:schemeClr>
                </a:solidFill>
              </a:rPr>
              <a:t>keV</a:t>
            </a:r>
            <a:r>
              <a:rPr lang="en-AU" sz="1400" dirty="0">
                <a:solidFill>
                  <a:schemeClr val="accent5">
                    <a:lumMod val="50000"/>
                  </a:schemeClr>
                </a:solidFill>
              </a:rPr>
              <a:t>/µm, E = 46.6 MeV/n)</a:t>
            </a:r>
          </a:p>
          <a:p>
            <a:pPr>
              <a:lnSpc>
                <a:spcPct val="150000"/>
              </a:lnSpc>
            </a:pPr>
            <a:r>
              <a:rPr lang="en-AU" sz="1400" baseline="30000" dirty="0">
                <a:solidFill>
                  <a:schemeClr val="accent5">
                    <a:lumMod val="50000"/>
                  </a:schemeClr>
                </a:solidFill>
              </a:rPr>
              <a:t>11</a:t>
            </a:r>
            <a:r>
              <a:rPr lang="en-AU" sz="1400" dirty="0">
                <a:solidFill>
                  <a:schemeClr val="accent5">
                    <a:lumMod val="50000"/>
                  </a:schemeClr>
                </a:solidFill>
              </a:rPr>
              <a:t>B ions </a:t>
            </a:r>
          </a:p>
          <a:p>
            <a:pPr>
              <a:lnSpc>
                <a:spcPct val="150000"/>
              </a:lnSpc>
            </a:pPr>
            <a:r>
              <a:rPr lang="en-AU" sz="1400" dirty="0">
                <a:solidFill>
                  <a:schemeClr val="accent5">
                    <a:lumMod val="50000"/>
                  </a:schemeClr>
                </a:solidFill>
              </a:rPr>
              <a:t>(LET = 138 </a:t>
            </a:r>
            <a:r>
              <a:rPr lang="en-AU" sz="1400" dirty="0" err="1">
                <a:solidFill>
                  <a:schemeClr val="accent5">
                    <a:lumMod val="50000"/>
                  </a:schemeClr>
                </a:solidFill>
              </a:rPr>
              <a:t>keV</a:t>
            </a:r>
            <a:r>
              <a:rPr lang="en-AU" sz="1400" dirty="0">
                <a:solidFill>
                  <a:schemeClr val="accent5">
                    <a:lumMod val="50000"/>
                  </a:schemeClr>
                </a:solidFill>
              </a:rPr>
              <a:t>/µm, E = 8.1 MeV/n)</a:t>
            </a:r>
          </a:p>
          <a:p>
            <a:pPr>
              <a:lnSpc>
                <a:spcPct val="150000"/>
              </a:lnSpc>
            </a:pPr>
            <a:r>
              <a:rPr lang="en-US" sz="1400" dirty="0">
                <a:solidFill>
                  <a:schemeClr val="accent5">
                    <a:lumMod val="50000"/>
                  </a:schemeClr>
                </a:solidFill>
              </a:rPr>
              <a:t>Irradiation geometry:</a:t>
            </a:r>
          </a:p>
          <a:p>
            <a:pPr marL="285750" indent="-285750">
              <a:lnSpc>
                <a:spcPct val="150000"/>
              </a:lnSpc>
              <a:buFont typeface="Arial" panose="020B0604020202020204" pitchFamily="34" charset="0"/>
              <a:buChar char="•"/>
            </a:pPr>
            <a:r>
              <a:rPr lang="en-US" sz="1400" dirty="0">
                <a:solidFill>
                  <a:schemeClr val="accent5">
                    <a:lumMod val="50000"/>
                  </a:schemeClr>
                </a:solidFill>
              </a:rPr>
              <a:t>top – 90</a:t>
            </a:r>
            <a:r>
              <a:rPr lang="en-US" sz="1400" baseline="30000" dirty="0">
                <a:solidFill>
                  <a:schemeClr val="accent5">
                    <a:lumMod val="50000"/>
                  </a:schemeClr>
                </a:solidFill>
              </a:rPr>
              <a:t>o</a:t>
            </a:r>
            <a:r>
              <a:rPr lang="en-US" sz="1400" dirty="0">
                <a:solidFill>
                  <a:schemeClr val="accent5">
                    <a:lumMod val="50000"/>
                  </a:schemeClr>
                </a:solidFill>
              </a:rPr>
              <a:t> to cell monolayer</a:t>
            </a:r>
          </a:p>
          <a:p>
            <a:pPr marL="285750" indent="-285750">
              <a:lnSpc>
                <a:spcPct val="150000"/>
              </a:lnSpc>
              <a:buFont typeface="Arial" panose="020B0604020202020204" pitchFamily="34" charset="0"/>
              <a:buChar char="•"/>
            </a:pPr>
            <a:r>
              <a:rPr lang="en-US" sz="1400" dirty="0">
                <a:solidFill>
                  <a:schemeClr val="accent5">
                    <a:lumMod val="50000"/>
                  </a:schemeClr>
                </a:solidFill>
              </a:rPr>
              <a:t>right – parallel to cell </a:t>
            </a:r>
            <a:r>
              <a:rPr lang="en-US" sz="1400" dirty="0" err="1">
                <a:solidFill>
                  <a:schemeClr val="accent5">
                    <a:lumMod val="50000"/>
                  </a:schemeClr>
                </a:solidFill>
              </a:rPr>
              <a:t>monolaer</a:t>
            </a:r>
            <a:r>
              <a:rPr lang="en-US" sz="1400" dirty="0">
                <a:solidFill>
                  <a:schemeClr val="accent5">
                    <a:lumMod val="50000"/>
                  </a:schemeClr>
                </a:solidFill>
              </a:rPr>
              <a:t> </a:t>
            </a:r>
            <a:endParaRPr lang="en-AU" sz="1400" dirty="0">
              <a:solidFill>
                <a:schemeClr val="accent5">
                  <a:lumMod val="50000"/>
                </a:schemeClr>
              </a:solidFill>
            </a:endParaRPr>
          </a:p>
        </p:txBody>
      </p:sp>
      <p:graphicFrame>
        <p:nvGraphicFramePr>
          <p:cNvPr id="10" name="Диаграмма 9"/>
          <p:cNvGraphicFramePr>
            <a:graphicFrameLocks/>
          </p:cNvGraphicFramePr>
          <p:nvPr>
            <p:extLst>
              <p:ext uri="{D42A27DB-BD31-4B8C-83A1-F6EECF244321}">
                <p14:modId xmlns:p14="http://schemas.microsoft.com/office/powerpoint/2010/main" val="3012836049"/>
              </p:ext>
            </p:extLst>
          </p:nvPr>
        </p:nvGraphicFramePr>
        <p:xfrm>
          <a:off x="149064" y="852246"/>
          <a:ext cx="4572000" cy="3495675"/>
        </p:xfrm>
        <a:graphic>
          <a:graphicData uri="http://schemas.openxmlformats.org/drawingml/2006/chart">
            <c:chart xmlns:c="http://schemas.openxmlformats.org/drawingml/2006/chart" xmlns:r="http://schemas.openxmlformats.org/officeDocument/2006/relationships" r:id="rId4"/>
          </a:graphicData>
        </a:graphic>
      </p:graphicFrame>
      <p:pic>
        <p:nvPicPr>
          <p:cNvPr id="11" name="Рисунок 10"/>
          <p:cNvPicPr>
            <a:picLocks noChangeAspect="1"/>
          </p:cNvPicPr>
          <p:nvPr/>
        </p:nvPicPr>
        <p:blipFill rotWithShape="1">
          <a:blip r:embed="rId5">
            <a:extLst>
              <a:ext uri="{28A0092B-C50C-407E-A947-70E740481C1C}">
                <a14:useLocalDpi xmlns:a14="http://schemas.microsoft.com/office/drawing/2010/main" val="0"/>
              </a:ext>
            </a:extLst>
          </a:blip>
          <a:srcRect b="11435"/>
          <a:stretch/>
        </p:blipFill>
        <p:spPr>
          <a:xfrm>
            <a:off x="8357919" y="1096923"/>
            <a:ext cx="3619616" cy="2747748"/>
          </a:xfrm>
          <a:prstGeom prst="rect">
            <a:avLst/>
          </a:prstGeom>
        </p:spPr>
      </p:pic>
      <p:sp>
        <p:nvSpPr>
          <p:cNvPr id="13" name="Прямоугольник 12"/>
          <p:cNvSpPr/>
          <p:nvPr/>
        </p:nvSpPr>
        <p:spPr>
          <a:xfrm>
            <a:off x="9099392" y="4076700"/>
            <a:ext cx="3771900" cy="523220"/>
          </a:xfrm>
          <a:prstGeom prst="rect">
            <a:avLst/>
          </a:prstGeom>
        </p:spPr>
        <p:txBody>
          <a:bodyPr wrap="square">
            <a:spAutoFit/>
          </a:bodyPr>
          <a:lstStyle/>
          <a:p>
            <a:r>
              <a:rPr lang="en-AU" sz="1400" dirty="0">
                <a:solidFill>
                  <a:schemeClr val="accent5">
                    <a:lumMod val="50000"/>
                  </a:schemeClr>
                </a:solidFill>
              </a:rPr>
              <a:t>4 – simple DSB</a:t>
            </a:r>
          </a:p>
          <a:p>
            <a:r>
              <a:rPr lang="en-AU" sz="1400" dirty="0">
                <a:solidFill>
                  <a:schemeClr val="accent5">
                    <a:lumMod val="50000"/>
                  </a:schemeClr>
                </a:solidFill>
              </a:rPr>
              <a:t>5 – complex DSB (DSB + base damage)</a:t>
            </a:r>
          </a:p>
        </p:txBody>
      </p:sp>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8425" y="4702663"/>
            <a:ext cx="2498725" cy="1749108"/>
          </a:xfrm>
          <a:prstGeom prst="rect">
            <a:avLst/>
          </a:prstGeom>
        </p:spPr>
      </p:pic>
    </p:spTree>
    <p:extLst>
      <p:ext uri="{BB962C8B-B14F-4D97-AF65-F5344CB8AC3E}">
        <p14:creationId xmlns:p14="http://schemas.microsoft.com/office/powerpoint/2010/main" val="4144516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413331" y="9282"/>
            <a:ext cx="8942752" cy="594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b="1" dirty="0">
                <a:solidFill>
                  <a:srgbClr val="4472C4">
                    <a:lumMod val="50000"/>
                  </a:srgbClr>
                </a:solidFill>
              </a:rPr>
              <a:t>Laboratory of Radiation Biology</a:t>
            </a:r>
          </a:p>
          <a:p>
            <a:endParaRPr lang="en-US" dirty="0">
              <a:solidFill>
                <a:prstClr val="black"/>
              </a:solidFill>
            </a:endParaRPr>
          </a:p>
        </p:txBody>
      </p:sp>
      <p:sp>
        <p:nvSpPr>
          <p:cNvPr id="9" name="Скругленный прямоугольник 45">
            <a:extLst>
              <a:ext uri="{FF2B5EF4-FFF2-40B4-BE49-F238E27FC236}">
                <a16:creationId xmlns:a16="http://schemas.microsoft.com/office/drawing/2014/main" id="{A536A6C3-06D7-4262-ACBA-2663E0A50D4E}"/>
              </a:ext>
            </a:extLst>
          </p:cNvPr>
          <p:cNvSpPr/>
          <p:nvPr/>
        </p:nvSpPr>
        <p:spPr>
          <a:xfrm>
            <a:off x="2570257" y="1146078"/>
            <a:ext cx="7036197" cy="4402766"/>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50000"/>
              </a:lnSpc>
              <a:spcAft>
                <a:spcPts val="600"/>
              </a:spcAft>
            </a:pPr>
            <a:r>
              <a:rPr lang="en-US" sz="2200" b="1" dirty="0">
                <a:solidFill>
                  <a:srgbClr val="002060"/>
                </a:solidFill>
                <a:cs typeface="Times New Roman" panose="02020603050405020304" pitchFamily="18" charset="0"/>
              </a:rPr>
              <a:t>Radiobiological research directions in areas of: </a:t>
            </a:r>
          </a:p>
          <a:p>
            <a:pPr marL="342900" indent="-342900">
              <a:lnSpc>
                <a:spcPct val="150000"/>
              </a:lnSpc>
              <a:spcAft>
                <a:spcPts val="600"/>
              </a:spcAft>
              <a:buFont typeface="Arial" panose="020B0604020202020204" pitchFamily="34" charset="0"/>
              <a:buChar char="•"/>
            </a:pPr>
            <a:r>
              <a:rPr lang="en-AU" sz="2200" b="1" dirty="0">
                <a:solidFill>
                  <a:srgbClr val="002060"/>
                </a:solidFill>
                <a:cs typeface="Times New Roman" panose="02020603050405020304" pitchFamily="18" charset="0"/>
              </a:rPr>
              <a:t>Molecular radiobiology</a:t>
            </a:r>
          </a:p>
          <a:p>
            <a:pPr marL="342900" indent="-342900">
              <a:lnSpc>
                <a:spcPct val="150000"/>
              </a:lnSpc>
              <a:spcAft>
                <a:spcPts val="600"/>
              </a:spcAft>
              <a:buFont typeface="Arial" panose="020B0604020202020204" pitchFamily="34" charset="0"/>
              <a:buChar char="•"/>
            </a:pPr>
            <a:r>
              <a:rPr lang="en-AU" sz="2200" b="1" dirty="0">
                <a:solidFill>
                  <a:srgbClr val="002060"/>
                </a:solidFill>
                <a:cs typeface="Times New Roman" panose="02020603050405020304" pitchFamily="18" charset="0"/>
              </a:rPr>
              <a:t>Radiation genetics</a:t>
            </a:r>
          </a:p>
          <a:p>
            <a:pPr marL="342900" indent="-342900">
              <a:lnSpc>
                <a:spcPct val="150000"/>
              </a:lnSpc>
              <a:spcAft>
                <a:spcPts val="600"/>
              </a:spcAft>
              <a:buFont typeface="Arial" panose="020B0604020202020204" pitchFamily="34" charset="0"/>
              <a:buChar char="•"/>
            </a:pPr>
            <a:r>
              <a:rPr lang="en-AU" sz="2200" b="1" dirty="0">
                <a:solidFill>
                  <a:srgbClr val="002060"/>
                </a:solidFill>
                <a:cs typeface="Times New Roman" panose="02020603050405020304" pitchFamily="18" charset="0"/>
              </a:rPr>
              <a:t>Radiation cytogenetics</a:t>
            </a:r>
          </a:p>
          <a:p>
            <a:pPr marL="342900" indent="-342900">
              <a:lnSpc>
                <a:spcPct val="150000"/>
              </a:lnSpc>
              <a:spcAft>
                <a:spcPts val="600"/>
              </a:spcAft>
              <a:buFont typeface="Arial" panose="020B0604020202020204" pitchFamily="34" charset="0"/>
              <a:buChar char="•"/>
            </a:pPr>
            <a:r>
              <a:rPr lang="en-AU" sz="2200" b="1" dirty="0">
                <a:solidFill>
                  <a:srgbClr val="002060"/>
                </a:solidFill>
                <a:cs typeface="Times New Roman" panose="02020603050405020304" pitchFamily="18" charset="0"/>
              </a:rPr>
              <a:t>Radiation physiology</a:t>
            </a:r>
          </a:p>
          <a:p>
            <a:pPr marL="342900" indent="-342900">
              <a:lnSpc>
                <a:spcPct val="150000"/>
              </a:lnSpc>
              <a:spcAft>
                <a:spcPts val="600"/>
              </a:spcAft>
              <a:buFont typeface="Arial" panose="020B0604020202020204" pitchFamily="34" charset="0"/>
              <a:buChar char="•"/>
            </a:pPr>
            <a:r>
              <a:rPr lang="en-AU" sz="2200" b="1" dirty="0">
                <a:solidFill>
                  <a:srgbClr val="002060"/>
                </a:solidFill>
                <a:cs typeface="Times New Roman" panose="02020603050405020304" pitchFamily="18" charset="0"/>
              </a:rPr>
              <a:t>Molecular and radiobiological aspects of cancer radiotherapy</a:t>
            </a:r>
            <a:endParaRPr lang="ru-RU" sz="2200" dirty="0">
              <a:solidFill>
                <a:srgbClr val="002060"/>
              </a:solidFill>
              <a:cs typeface="Times New Roman" panose="02020603050405020304" pitchFamily="18" charset="0"/>
            </a:endParaRPr>
          </a:p>
        </p:txBody>
      </p:sp>
    </p:spTree>
    <p:extLst>
      <p:ext uri="{BB962C8B-B14F-4D97-AF65-F5344CB8AC3E}">
        <p14:creationId xmlns:p14="http://schemas.microsoft.com/office/powerpoint/2010/main" val="1052956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424785" y="0"/>
            <a:ext cx="6858000" cy="59482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1" dirty="0">
                <a:solidFill>
                  <a:schemeClr val="accent5">
                    <a:lumMod val="50000"/>
                  </a:schemeClr>
                </a:solidFill>
              </a:rPr>
              <a:t>Clustered DNA damage – detection of DSB clusters</a:t>
            </a:r>
            <a:endParaRPr lang="en-AU" b="1" dirty="0">
              <a:solidFill>
                <a:schemeClr val="accent5">
                  <a:lumMod val="50000"/>
                </a:schemeClr>
              </a:solidFill>
            </a:endParaRPr>
          </a:p>
          <a:p>
            <a:endParaRPr lang="en-US" b="1" dirty="0">
              <a:solidFill>
                <a:schemeClr val="accent5">
                  <a:lumMod val="50000"/>
                </a:schemeClr>
              </a:solidFill>
            </a:endParaRPr>
          </a:p>
          <a:p>
            <a:endParaRPr lang="en-AU" b="1" dirty="0">
              <a:solidFill>
                <a:schemeClr val="accent5">
                  <a:lumMod val="50000"/>
                </a:schemeClr>
              </a:solidFill>
            </a:endParaRPr>
          </a:p>
          <a:p>
            <a:endParaRPr lang="en-AU" b="1" dirty="0">
              <a:solidFill>
                <a:schemeClr val="accent5">
                  <a:lumMod val="50000"/>
                </a:schemeClr>
              </a:solidFill>
            </a:endParaRPr>
          </a:p>
          <a:p>
            <a:endParaRPr lang="en-US" b="1" dirty="0">
              <a:solidFill>
                <a:schemeClr val="accent5">
                  <a:lumMod val="50000"/>
                </a:schemeClr>
              </a:solidFill>
            </a:endParaRPr>
          </a:p>
          <a:p>
            <a:endParaRPr lang="en-US" b="1" dirty="0">
              <a:solidFill>
                <a:schemeClr val="accent5">
                  <a:lumMod val="50000"/>
                </a:schemeClr>
              </a:solidFill>
            </a:endParaRPr>
          </a:p>
        </p:txBody>
      </p:sp>
      <p:sp>
        <p:nvSpPr>
          <p:cNvPr id="8" name="Скругленный прямоугольник 45">
            <a:extLst>
              <a:ext uri="{FF2B5EF4-FFF2-40B4-BE49-F238E27FC236}">
                <a16:creationId xmlns:a16="http://schemas.microsoft.com/office/drawing/2014/main" id="{BBC72628-92BB-4654-A500-DCA471DBCFC7}"/>
              </a:ext>
            </a:extLst>
          </p:cNvPr>
          <p:cNvSpPr/>
          <p:nvPr/>
        </p:nvSpPr>
        <p:spPr>
          <a:xfrm>
            <a:off x="3488260" y="1232352"/>
            <a:ext cx="3649540" cy="2230398"/>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lnSpc>
                <a:spcPts val="3000"/>
              </a:lnSpc>
              <a:buFont typeface="Arial" panose="020B0604020202020204" pitchFamily="34" charset="0"/>
              <a:buChar char="•"/>
            </a:pPr>
            <a:r>
              <a:rPr lang="en-US" sz="1400" dirty="0">
                <a:solidFill>
                  <a:schemeClr val="accent5">
                    <a:lumMod val="50000"/>
                  </a:schemeClr>
                </a:solidFill>
              </a:rPr>
              <a:t>High resolution laser confocal scanning microscopy allows discrimination of individual foci in foci clusters</a:t>
            </a:r>
            <a:endParaRPr lang="en-AU" sz="1400" dirty="0">
              <a:solidFill>
                <a:schemeClr val="accent5">
                  <a:lumMod val="50000"/>
                </a:schemeClr>
              </a:solidFill>
            </a:endParaRPr>
          </a:p>
          <a:p>
            <a:pPr marL="285750" indent="-285750">
              <a:lnSpc>
                <a:spcPts val="3000"/>
              </a:lnSpc>
              <a:buFont typeface="Arial" panose="020B0604020202020204" pitchFamily="34" charset="0"/>
              <a:buChar char="•"/>
            </a:pPr>
            <a:r>
              <a:rPr lang="en-AU" sz="1400" dirty="0">
                <a:solidFill>
                  <a:schemeClr val="accent5">
                    <a:lumMod val="50000"/>
                  </a:schemeClr>
                </a:solidFill>
              </a:rPr>
              <a:t>Foci clusters correspond to clusters of DNA DSB</a:t>
            </a:r>
          </a:p>
        </p:txBody>
      </p:sp>
      <p:graphicFrame>
        <p:nvGraphicFramePr>
          <p:cNvPr id="15" name="Диаграмма 14"/>
          <p:cNvGraphicFramePr>
            <a:graphicFrameLocks/>
          </p:cNvGraphicFramePr>
          <p:nvPr>
            <p:extLst>
              <p:ext uri="{D42A27DB-BD31-4B8C-83A1-F6EECF244321}">
                <p14:modId xmlns:p14="http://schemas.microsoft.com/office/powerpoint/2010/main" val="2424150467"/>
              </p:ext>
            </p:extLst>
          </p:nvPr>
        </p:nvGraphicFramePr>
        <p:xfrm>
          <a:off x="7381875" y="965185"/>
          <a:ext cx="4572000" cy="3495675"/>
        </p:xfrm>
        <a:graphic>
          <a:graphicData uri="http://schemas.openxmlformats.org/drawingml/2006/chart">
            <c:chart xmlns:c="http://schemas.openxmlformats.org/drawingml/2006/chart" xmlns:r="http://schemas.openxmlformats.org/officeDocument/2006/relationships" r:id="rId3"/>
          </a:graphicData>
        </a:graphic>
      </p:graphicFrame>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10" y="965185"/>
            <a:ext cx="2886075" cy="2497565"/>
          </a:xfrm>
          <a:prstGeom prst="rect">
            <a:avLst/>
          </a:prstGeom>
        </p:spPr>
      </p:pic>
      <p:pic>
        <p:nvPicPr>
          <p:cNvPr id="16" name="Рисунок 15" descr="C:\Users\Tatiana\Documents\Рабочая папка HP-Татьяна\Sections\sections Kr-36_03.04.2018\плотность фокусов в треке 1ч СА1 Lr-36_1811_10.tif"/>
          <p:cNvPicPr/>
          <p:nvPr/>
        </p:nvPicPr>
        <p:blipFill>
          <a:blip r:embed="rId5" cstate="print"/>
          <a:srcRect/>
          <a:stretch>
            <a:fillRect/>
          </a:stretch>
        </p:blipFill>
        <p:spPr bwMode="auto">
          <a:xfrm>
            <a:off x="358109" y="3889549"/>
            <a:ext cx="2886075" cy="2635076"/>
          </a:xfrm>
          <a:prstGeom prst="rect">
            <a:avLst/>
          </a:prstGeom>
          <a:noFill/>
          <a:ln w="9525">
            <a:noFill/>
            <a:miter lim="800000"/>
            <a:headEnd/>
            <a:tailEnd/>
          </a:ln>
        </p:spPr>
      </p:pic>
      <p:pic>
        <p:nvPicPr>
          <p:cNvPr id="17" name="Рисунок 16"/>
          <p:cNvPicPr>
            <a:picLocks noChangeAspect="1"/>
          </p:cNvPicPr>
          <p:nvPr/>
        </p:nvPicPr>
        <p:blipFill>
          <a:blip r:embed="rId6"/>
          <a:stretch>
            <a:fillRect/>
          </a:stretch>
        </p:blipFill>
        <p:spPr>
          <a:xfrm>
            <a:off x="4210050" y="3957802"/>
            <a:ext cx="3308024" cy="2277549"/>
          </a:xfrm>
          <a:prstGeom prst="rect">
            <a:avLst/>
          </a:prstGeom>
        </p:spPr>
      </p:pic>
      <p:sp>
        <p:nvSpPr>
          <p:cNvPr id="3" name="Прямоугольник 2"/>
          <p:cNvSpPr/>
          <p:nvPr/>
        </p:nvSpPr>
        <p:spPr>
          <a:xfrm>
            <a:off x="639829" y="3550995"/>
            <a:ext cx="2058192" cy="338554"/>
          </a:xfrm>
          <a:prstGeom prst="rect">
            <a:avLst/>
          </a:prstGeom>
        </p:spPr>
        <p:txBody>
          <a:bodyPr wrap="none">
            <a:spAutoFit/>
          </a:bodyPr>
          <a:lstStyle/>
          <a:p>
            <a:r>
              <a:rPr lang="en-US" sz="1600" b="1" baseline="30000" dirty="0">
                <a:solidFill>
                  <a:schemeClr val="accent5">
                    <a:lumMod val="50000"/>
                  </a:schemeClr>
                </a:solidFill>
              </a:rPr>
              <a:t>78</a:t>
            </a:r>
            <a:r>
              <a:rPr lang="en-US" sz="1600" b="1" dirty="0">
                <a:solidFill>
                  <a:schemeClr val="accent5">
                    <a:lumMod val="50000"/>
                  </a:schemeClr>
                </a:solidFill>
              </a:rPr>
              <a:t>Kr 2.76 GeV/n, 3 </a:t>
            </a:r>
            <a:r>
              <a:rPr lang="en-US" sz="1600" b="1" dirty="0" err="1">
                <a:solidFill>
                  <a:schemeClr val="accent5">
                    <a:lumMod val="50000"/>
                  </a:schemeClr>
                </a:solidFill>
              </a:rPr>
              <a:t>Gy</a:t>
            </a:r>
            <a:endParaRPr lang="en-AU" sz="1600" b="1" dirty="0"/>
          </a:p>
        </p:txBody>
      </p:sp>
      <p:sp>
        <p:nvSpPr>
          <p:cNvPr id="19" name="Скругленный прямоугольник 45">
            <a:extLst>
              <a:ext uri="{FF2B5EF4-FFF2-40B4-BE49-F238E27FC236}">
                <a16:creationId xmlns:a16="http://schemas.microsoft.com/office/drawing/2014/main" id="{BBC72628-92BB-4654-A500-DCA471DBCFC7}"/>
              </a:ext>
            </a:extLst>
          </p:cNvPr>
          <p:cNvSpPr/>
          <p:nvPr/>
        </p:nvSpPr>
        <p:spPr>
          <a:xfrm>
            <a:off x="7911204" y="4517536"/>
            <a:ext cx="3649540" cy="1379101"/>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lnSpc>
                <a:spcPts val="3000"/>
              </a:lnSpc>
              <a:buFont typeface="Arial" panose="020B0604020202020204" pitchFamily="34" charset="0"/>
              <a:buChar char="•"/>
            </a:pPr>
            <a:r>
              <a:rPr lang="en-US" sz="1400" dirty="0">
                <a:solidFill>
                  <a:schemeClr val="accent5">
                    <a:lumMod val="50000"/>
                  </a:schemeClr>
                </a:solidFill>
              </a:rPr>
              <a:t>Chromatin structure of DNA</a:t>
            </a:r>
          </a:p>
          <a:p>
            <a:pPr marL="285750" indent="-285750">
              <a:lnSpc>
                <a:spcPts val="3000"/>
              </a:lnSpc>
              <a:buFont typeface="Arial" panose="020B0604020202020204" pitchFamily="34" charset="0"/>
              <a:buChar char="•"/>
            </a:pPr>
            <a:r>
              <a:rPr lang="en-US" sz="1400" dirty="0">
                <a:solidFill>
                  <a:schemeClr val="accent5">
                    <a:lumMod val="50000"/>
                  </a:schemeClr>
                </a:solidFill>
              </a:rPr>
              <a:t>Origin of DSB clusters – one ion track crossing few adjacent DNA strands</a:t>
            </a:r>
            <a:endParaRPr lang="en-AU" sz="1400" dirty="0">
              <a:solidFill>
                <a:schemeClr val="accent5">
                  <a:lumMod val="50000"/>
                </a:schemeClr>
              </a:solidFill>
            </a:endParaRPr>
          </a:p>
        </p:txBody>
      </p:sp>
      <p:cxnSp>
        <p:nvCxnSpPr>
          <p:cNvPr id="7" name="Прямая со стрелкой 6"/>
          <p:cNvCxnSpPr/>
          <p:nvPr/>
        </p:nvCxnSpPr>
        <p:spPr>
          <a:xfrm>
            <a:off x="3853785" y="4381500"/>
            <a:ext cx="3880515" cy="1114425"/>
          </a:xfrm>
          <a:prstGeom prst="straightConnector1">
            <a:avLst/>
          </a:prstGeom>
          <a:ln w="73025">
            <a:solidFill>
              <a:srgbClr val="FF0000">
                <a:alpha val="59000"/>
              </a:srgbClr>
            </a:solidFill>
            <a:tailEnd type="arrow"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157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424785" y="0"/>
            <a:ext cx="6858000" cy="5948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1" dirty="0">
                <a:solidFill>
                  <a:schemeClr val="accent5">
                    <a:lumMod val="50000"/>
                  </a:schemeClr>
                </a:solidFill>
              </a:rPr>
              <a:t>Clustered DNA damage – two levels of clustering</a:t>
            </a:r>
            <a:endParaRPr lang="en-AU" b="1" dirty="0">
              <a:solidFill>
                <a:schemeClr val="accent5">
                  <a:lumMod val="50000"/>
                </a:schemeClr>
              </a:solidFill>
            </a:endParaRPr>
          </a:p>
          <a:p>
            <a:endParaRPr lang="en-US" b="1" dirty="0">
              <a:solidFill>
                <a:schemeClr val="accent5">
                  <a:lumMod val="50000"/>
                </a:schemeClr>
              </a:solidFill>
            </a:endParaRPr>
          </a:p>
          <a:p>
            <a:endParaRPr lang="en-AU" b="1" dirty="0">
              <a:solidFill>
                <a:schemeClr val="accent5">
                  <a:lumMod val="50000"/>
                </a:schemeClr>
              </a:solidFill>
            </a:endParaRPr>
          </a:p>
          <a:p>
            <a:endParaRPr lang="en-AU" b="1" dirty="0">
              <a:solidFill>
                <a:schemeClr val="accent5">
                  <a:lumMod val="50000"/>
                </a:schemeClr>
              </a:solidFill>
            </a:endParaRPr>
          </a:p>
          <a:p>
            <a:endParaRPr lang="en-US" b="1" dirty="0">
              <a:solidFill>
                <a:schemeClr val="accent5">
                  <a:lumMod val="50000"/>
                </a:schemeClr>
              </a:solidFill>
            </a:endParaRPr>
          </a:p>
          <a:p>
            <a:endParaRPr lang="en-US" b="1" dirty="0">
              <a:solidFill>
                <a:schemeClr val="accent5">
                  <a:lumMod val="50000"/>
                </a:schemeClr>
              </a:solidFill>
            </a:endParaRPr>
          </a:p>
        </p:txBody>
      </p:sp>
      <p:pic>
        <p:nvPicPr>
          <p:cNvPr id="11" name="Рисунок 10"/>
          <p:cNvPicPr>
            <a:picLocks noChangeAspect="1"/>
          </p:cNvPicPr>
          <p:nvPr/>
        </p:nvPicPr>
        <p:blipFill rotWithShape="1">
          <a:blip r:embed="rId3">
            <a:extLst>
              <a:ext uri="{28A0092B-C50C-407E-A947-70E740481C1C}">
                <a14:useLocalDpi xmlns:a14="http://schemas.microsoft.com/office/drawing/2010/main" val="0"/>
              </a:ext>
            </a:extLst>
          </a:blip>
          <a:srcRect b="11435"/>
          <a:stretch/>
        </p:blipFill>
        <p:spPr>
          <a:xfrm>
            <a:off x="1022824" y="1270046"/>
            <a:ext cx="3204356" cy="1977979"/>
          </a:xfrm>
          <a:prstGeom prst="rect">
            <a:avLst/>
          </a:prstGeom>
        </p:spPr>
      </p:pic>
      <p:sp>
        <p:nvSpPr>
          <p:cNvPr id="12" name="Прямоугольник 11"/>
          <p:cNvSpPr/>
          <p:nvPr/>
        </p:nvSpPr>
        <p:spPr>
          <a:xfrm>
            <a:off x="1471134" y="900714"/>
            <a:ext cx="9034941" cy="369332"/>
          </a:xfrm>
          <a:prstGeom prst="rect">
            <a:avLst/>
          </a:prstGeom>
          <a:solidFill>
            <a:schemeClr val="bg1"/>
          </a:solidFill>
        </p:spPr>
        <p:txBody>
          <a:bodyPr wrap="square">
            <a:spAutoFit/>
          </a:bodyPr>
          <a:lstStyle/>
          <a:p>
            <a:pPr>
              <a:spcAft>
                <a:spcPts val="600"/>
              </a:spcAft>
            </a:pPr>
            <a:r>
              <a:rPr lang="en-US" b="1" dirty="0">
                <a:solidFill>
                  <a:srgbClr val="002060"/>
                </a:solidFill>
                <a:cs typeface="Times New Roman" panose="02020603050405020304" pitchFamily="18" charset="0"/>
              </a:rPr>
              <a:t>Level 1 – clustered lesions                                                          Level 2 – clusters of lesions (DSB)</a:t>
            </a:r>
          </a:p>
        </p:txBody>
      </p:sp>
      <p:pic>
        <p:nvPicPr>
          <p:cNvPr id="6" name="Picture 20">
            <a:extLst>
              <a:ext uri="{FF2B5EF4-FFF2-40B4-BE49-F238E27FC236}">
                <a16:creationId xmlns:a16="http://schemas.microsoft.com/office/drawing/2014/main" id="{75BD4DA1-3968-4AD2-8923-D498BD9A9ED9}"/>
              </a:ext>
            </a:extLst>
          </p:cNvPr>
          <p:cNvPicPr>
            <a:picLocks noChangeAspect="1"/>
          </p:cNvPicPr>
          <p:nvPr/>
        </p:nvPicPr>
        <p:blipFill rotWithShape="1">
          <a:blip r:embed="rId4">
            <a:extLst>
              <a:ext uri="{28A0092B-C50C-407E-A947-70E740481C1C}">
                <a14:useLocalDpi xmlns:a14="http://schemas.microsoft.com/office/drawing/2010/main" val="0"/>
              </a:ext>
            </a:extLst>
          </a:blip>
          <a:srcRect l="5634"/>
          <a:stretch/>
        </p:blipFill>
        <p:spPr>
          <a:xfrm>
            <a:off x="784699" y="3248025"/>
            <a:ext cx="3551316" cy="2648068"/>
          </a:xfrm>
          <a:prstGeom prst="rect">
            <a:avLst/>
          </a:prstGeom>
        </p:spPr>
      </p:pic>
      <p:sp>
        <p:nvSpPr>
          <p:cNvPr id="9" name="Right Brace 7">
            <a:extLst>
              <a:ext uri="{FF2B5EF4-FFF2-40B4-BE49-F238E27FC236}">
                <a16:creationId xmlns:a16="http://schemas.microsoft.com/office/drawing/2014/main" id="{3EC1114C-FD1B-4853-812D-96975B9F1528}"/>
              </a:ext>
            </a:extLst>
          </p:cNvPr>
          <p:cNvSpPr/>
          <p:nvPr/>
        </p:nvSpPr>
        <p:spPr>
          <a:xfrm>
            <a:off x="4440180" y="3441342"/>
            <a:ext cx="328839" cy="952374"/>
          </a:xfrm>
          <a:prstGeom prst="rightBrace">
            <a:avLst>
              <a:gd name="adj1" fmla="val 37298"/>
              <a:gd name="adj2" fmla="val 5000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schemeClr val="accent5">
                  <a:lumMod val="50000"/>
                </a:schemeClr>
              </a:solidFill>
            </a:endParaRPr>
          </a:p>
        </p:txBody>
      </p:sp>
      <p:sp>
        <p:nvSpPr>
          <p:cNvPr id="10" name="Right Brace 7">
            <a:extLst>
              <a:ext uri="{FF2B5EF4-FFF2-40B4-BE49-F238E27FC236}">
                <a16:creationId xmlns:a16="http://schemas.microsoft.com/office/drawing/2014/main" id="{3EC1114C-FD1B-4853-812D-96975B9F1528}"/>
              </a:ext>
            </a:extLst>
          </p:cNvPr>
          <p:cNvSpPr/>
          <p:nvPr/>
        </p:nvSpPr>
        <p:spPr>
          <a:xfrm>
            <a:off x="4440180" y="4470660"/>
            <a:ext cx="328839" cy="1520566"/>
          </a:xfrm>
          <a:prstGeom prst="rightBrace">
            <a:avLst>
              <a:gd name="adj1" fmla="val 37298"/>
              <a:gd name="adj2" fmla="val 5000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schemeClr val="accent5">
                  <a:lumMod val="50000"/>
                </a:schemeClr>
              </a:solidFill>
            </a:endParaRPr>
          </a:p>
        </p:txBody>
      </p:sp>
      <p:pic>
        <p:nvPicPr>
          <p:cNvPr id="13" name="Рисунок 12" descr="C:\Users\Tatiana\Documents\Рабочая папка HP-Татьяна\Sections\sections Kr-36_03.04.2018\плотность фокусов в треке 1ч СА1 Lr-36_1811_10.tif"/>
          <p:cNvPicPr/>
          <p:nvPr/>
        </p:nvPicPr>
        <p:blipFill>
          <a:blip r:embed="rId5" cstate="print"/>
          <a:srcRect/>
          <a:stretch>
            <a:fillRect/>
          </a:stretch>
        </p:blipFill>
        <p:spPr bwMode="auto">
          <a:xfrm>
            <a:off x="7961901" y="4209049"/>
            <a:ext cx="2494842" cy="2149216"/>
          </a:xfrm>
          <a:prstGeom prst="rect">
            <a:avLst/>
          </a:prstGeom>
          <a:noFill/>
          <a:ln w="9525">
            <a:noFill/>
            <a:miter lim="800000"/>
            <a:headEnd/>
            <a:tailEnd/>
          </a:ln>
        </p:spPr>
      </p:pic>
      <p:sp>
        <p:nvSpPr>
          <p:cNvPr id="14" name="Прямоугольник 13"/>
          <p:cNvSpPr/>
          <p:nvPr/>
        </p:nvSpPr>
        <p:spPr>
          <a:xfrm>
            <a:off x="8092013" y="3870495"/>
            <a:ext cx="2058192" cy="338554"/>
          </a:xfrm>
          <a:prstGeom prst="rect">
            <a:avLst/>
          </a:prstGeom>
        </p:spPr>
        <p:txBody>
          <a:bodyPr wrap="none">
            <a:spAutoFit/>
          </a:bodyPr>
          <a:lstStyle/>
          <a:p>
            <a:r>
              <a:rPr lang="en-US" sz="1600" b="1" baseline="30000" dirty="0">
                <a:solidFill>
                  <a:schemeClr val="accent5">
                    <a:lumMod val="50000"/>
                  </a:schemeClr>
                </a:solidFill>
              </a:rPr>
              <a:t>78</a:t>
            </a:r>
            <a:r>
              <a:rPr lang="en-US" sz="1600" b="1" dirty="0">
                <a:solidFill>
                  <a:schemeClr val="accent5">
                    <a:lumMod val="50000"/>
                  </a:schemeClr>
                </a:solidFill>
              </a:rPr>
              <a:t>Kr 2.76 GeV/n, 3 </a:t>
            </a:r>
            <a:r>
              <a:rPr lang="en-US" sz="1600" b="1" dirty="0" err="1">
                <a:solidFill>
                  <a:schemeClr val="accent5">
                    <a:lumMod val="50000"/>
                  </a:schemeClr>
                </a:solidFill>
              </a:rPr>
              <a:t>Gy</a:t>
            </a:r>
            <a:endParaRPr lang="en-AU" sz="1600" b="1" dirty="0"/>
          </a:p>
        </p:txBody>
      </p:sp>
      <p:graphicFrame>
        <p:nvGraphicFramePr>
          <p:cNvPr id="15" name="Диаграмма 14"/>
          <p:cNvGraphicFramePr>
            <a:graphicFrameLocks/>
          </p:cNvGraphicFramePr>
          <p:nvPr>
            <p:extLst>
              <p:ext uri="{D42A27DB-BD31-4B8C-83A1-F6EECF244321}">
                <p14:modId xmlns:p14="http://schemas.microsoft.com/office/powerpoint/2010/main" val="3001312348"/>
              </p:ext>
            </p:extLst>
          </p:nvPr>
        </p:nvGraphicFramePr>
        <p:xfrm>
          <a:off x="6797454" y="1218088"/>
          <a:ext cx="4313507" cy="3037200"/>
        </p:xfrm>
        <a:graphic>
          <a:graphicData uri="http://schemas.openxmlformats.org/drawingml/2006/chart">
            <c:chart xmlns:c="http://schemas.openxmlformats.org/drawingml/2006/chart" xmlns:r="http://schemas.openxmlformats.org/officeDocument/2006/relationships" r:id="rId6"/>
          </a:graphicData>
        </a:graphic>
      </p:graphicFrame>
      <p:sp>
        <p:nvSpPr>
          <p:cNvPr id="16" name="Прямоугольник 15"/>
          <p:cNvSpPr/>
          <p:nvPr/>
        </p:nvSpPr>
        <p:spPr>
          <a:xfrm>
            <a:off x="4873184" y="3870495"/>
            <a:ext cx="775141" cy="523220"/>
          </a:xfrm>
          <a:prstGeom prst="rect">
            <a:avLst/>
          </a:prstGeom>
          <a:solidFill>
            <a:schemeClr val="bg1"/>
          </a:solidFill>
        </p:spPr>
        <p:txBody>
          <a:bodyPr wrap="square">
            <a:spAutoFit/>
          </a:bodyPr>
          <a:lstStyle/>
          <a:p>
            <a:pPr>
              <a:spcAft>
                <a:spcPts val="600"/>
              </a:spcAft>
            </a:pPr>
            <a:r>
              <a:rPr lang="en-US" sz="1400" b="1" dirty="0">
                <a:solidFill>
                  <a:srgbClr val="002060"/>
                </a:solidFill>
                <a:cs typeface="Times New Roman" panose="02020603050405020304" pitchFamily="18" charset="0"/>
              </a:rPr>
              <a:t>Isolated lesions</a:t>
            </a:r>
          </a:p>
        </p:txBody>
      </p:sp>
      <p:sp>
        <p:nvSpPr>
          <p:cNvPr id="17" name="Прямоугольник 16"/>
          <p:cNvSpPr/>
          <p:nvPr/>
        </p:nvSpPr>
        <p:spPr>
          <a:xfrm>
            <a:off x="4873184" y="4529287"/>
            <a:ext cx="1060282" cy="1461939"/>
          </a:xfrm>
          <a:prstGeom prst="rect">
            <a:avLst/>
          </a:prstGeom>
          <a:solidFill>
            <a:schemeClr val="bg1"/>
          </a:solidFill>
        </p:spPr>
        <p:txBody>
          <a:bodyPr wrap="square">
            <a:spAutoFit/>
          </a:bodyPr>
          <a:lstStyle/>
          <a:p>
            <a:pPr>
              <a:spcAft>
                <a:spcPts val="600"/>
              </a:spcAft>
            </a:pPr>
            <a:r>
              <a:rPr lang="en-US" sz="1400" b="1" dirty="0">
                <a:solidFill>
                  <a:srgbClr val="002060"/>
                </a:solidFill>
                <a:cs typeface="Times New Roman" panose="02020603050405020304" pitchFamily="18" charset="0"/>
              </a:rPr>
              <a:t>Clustered lesions</a:t>
            </a:r>
          </a:p>
          <a:p>
            <a:pPr>
              <a:spcAft>
                <a:spcPts val="600"/>
              </a:spcAft>
            </a:pPr>
            <a:r>
              <a:rPr lang="en-US" sz="1400" b="1" dirty="0">
                <a:solidFill>
                  <a:srgbClr val="002060"/>
                </a:solidFill>
                <a:cs typeface="Times New Roman" panose="02020603050405020304" pitchFamily="18" charset="0"/>
              </a:rPr>
              <a:t>DSBs of various level of complexity</a:t>
            </a:r>
          </a:p>
        </p:txBody>
      </p:sp>
    </p:spTree>
    <p:extLst>
      <p:ext uri="{BB962C8B-B14F-4D97-AF65-F5344CB8AC3E}">
        <p14:creationId xmlns:p14="http://schemas.microsoft.com/office/powerpoint/2010/main" val="845676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391933" y="85725"/>
            <a:ext cx="7903107" cy="59482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b="1" dirty="0">
                <a:solidFill>
                  <a:schemeClr val="accent5">
                    <a:lumMod val="50000"/>
                  </a:schemeClr>
                </a:solidFill>
              </a:rPr>
              <a:t>Clustered DNA damage and complex chromosome aberrations</a:t>
            </a:r>
            <a:endParaRPr lang="en-AU" b="1" dirty="0">
              <a:solidFill>
                <a:schemeClr val="accent5">
                  <a:lumMod val="50000"/>
                </a:schemeClr>
              </a:solidFill>
            </a:endParaRPr>
          </a:p>
          <a:p>
            <a:endParaRPr lang="en-US" b="1" dirty="0">
              <a:solidFill>
                <a:schemeClr val="accent5">
                  <a:lumMod val="50000"/>
                </a:schemeClr>
              </a:solidFill>
            </a:endParaRPr>
          </a:p>
          <a:p>
            <a:endParaRPr lang="en-AU" b="1" dirty="0">
              <a:solidFill>
                <a:schemeClr val="accent5">
                  <a:lumMod val="50000"/>
                </a:schemeClr>
              </a:solidFill>
            </a:endParaRPr>
          </a:p>
          <a:p>
            <a:endParaRPr lang="en-AU" b="1" dirty="0">
              <a:solidFill>
                <a:schemeClr val="accent5">
                  <a:lumMod val="50000"/>
                </a:schemeClr>
              </a:solidFill>
            </a:endParaRPr>
          </a:p>
          <a:p>
            <a:endParaRPr lang="en-US" b="1" dirty="0">
              <a:solidFill>
                <a:schemeClr val="accent5">
                  <a:lumMod val="50000"/>
                </a:schemeClr>
              </a:solidFill>
            </a:endParaRPr>
          </a:p>
          <a:p>
            <a:endParaRPr lang="en-US" b="1" dirty="0">
              <a:solidFill>
                <a:schemeClr val="accent5">
                  <a:lumMod val="50000"/>
                </a:schemeClr>
              </a:solidFill>
            </a:endParaRPr>
          </a:p>
        </p:txBody>
      </p:sp>
      <p:sp>
        <p:nvSpPr>
          <p:cNvPr id="7" name="Скругленный прямоугольник 45">
            <a:extLst>
              <a:ext uri="{FF2B5EF4-FFF2-40B4-BE49-F238E27FC236}">
                <a16:creationId xmlns:a16="http://schemas.microsoft.com/office/drawing/2014/main" id="{BBC72628-92BB-4654-A500-DCA471DBCFC7}"/>
              </a:ext>
            </a:extLst>
          </p:cNvPr>
          <p:cNvSpPr/>
          <p:nvPr/>
        </p:nvSpPr>
        <p:spPr>
          <a:xfrm>
            <a:off x="685456" y="1163537"/>
            <a:ext cx="11179316" cy="1328023"/>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buFont typeface="Arial" panose="020B0604020202020204" pitchFamily="34" charset="0"/>
              <a:buChar char="•"/>
            </a:pPr>
            <a:r>
              <a:rPr lang="en-AU" dirty="0">
                <a:solidFill>
                  <a:schemeClr val="accent5">
                    <a:lumMod val="50000"/>
                  </a:schemeClr>
                </a:solidFill>
              </a:rPr>
              <a:t>Chromosome aberrations (CA) is a manifestation of structural alterations to the genetic machinery</a:t>
            </a:r>
          </a:p>
          <a:p>
            <a:pPr marL="285750" indent="-285750">
              <a:buFont typeface="Arial" panose="020B0604020202020204" pitchFamily="34" charset="0"/>
              <a:buChar char="•"/>
            </a:pPr>
            <a:r>
              <a:rPr lang="en-AU" dirty="0">
                <a:solidFill>
                  <a:schemeClr val="accent5">
                    <a:lumMod val="50000"/>
                  </a:schemeClr>
                </a:solidFill>
              </a:rPr>
              <a:t>CA emerge from radiation induced DNA lesions in the process of their repair</a:t>
            </a:r>
          </a:p>
          <a:p>
            <a:pPr marL="285750" indent="-285750">
              <a:buFont typeface="Arial" panose="020B0604020202020204" pitchFamily="34" charset="0"/>
              <a:buChar char="•"/>
            </a:pPr>
            <a:r>
              <a:rPr lang="en-AU" dirty="0">
                <a:solidFill>
                  <a:schemeClr val="accent5">
                    <a:lumMod val="50000"/>
                  </a:schemeClr>
                </a:solidFill>
              </a:rPr>
              <a:t>Advanced CA detection technique (</a:t>
            </a:r>
            <a:r>
              <a:rPr lang="en-AU" dirty="0" err="1">
                <a:solidFill>
                  <a:schemeClr val="accent5">
                    <a:lumMod val="50000"/>
                  </a:schemeClr>
                </a:solidFill>
              </a:rPr>
              <a:t>mFISH</a:t>
            </a:r>
            <a:r>
              <a:rPr lang="en-AU" dirty="0">
                <a:solidFill>
                  <a:schemeClr val="accent5">
                    <a:lumMod val="50000"/>
                  </a:schemeClr>
                </a:solidFill>
              </a:rPr>
              <a:t>) allows investigation of complex CA that involve interaction of two and more chromosomes containing three or more DNA breaks (DSB cluster)</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456" y="3153059"/>
            <a:ext cx="3153119" cy="2585063"/>
          </a:xfrm>
          <a:prstGeom prst="rect">
            <a:avLst/>
          </a:prstGeom>
        </p:spPr>
      </p:pic>
      <p:sp>
        <p:nvSpPr>
          <p:cNvPr id="12" name="Прямоугольник 86">
            <a:extLst>
              <a:ext uri="{FF2B5EF4-FFF2-40B4-BE49-F238E27FC236}">
                <a16:creationId xmlns:a16="http://schemas.microsoft.com/office/drawing/2014/main" id="{88F29786-2AB8-4954-9E5F-DEE4BB16D10A}"/>
              </a:ext>
            </a:extLst>
          </p:cNvPr>
          <p:cNvSpPr/>
          <p:nvPr/>
        </p:nvSpPr>
        <p:spPr>
          <a:xfrm>
            <a:off x="5543024" y="6550223"/>
            <a:ext cx="1517211" cy="307777"/>
          </a:xfrm>
          <a:prstGeom prst="rect">
            <a:avLst/>
          </a:prstGeom>
        </p:spPr>
        <p:txBody>
          <a:bodyPr wrap="none">
            <a:spAutoFit/>
          </a:bodyPr>
          <a:lstStyle/>
          <a:p>
            <a:pPr algn="ctr"/>
            <a:r>
              <a:rPr lang="en-US" sz="1400" i="1" dirty="0">
                <a:solidFill>
                  <a:schemeClr val="accent5">
                    <a:lumMod val="50000"/>
                  </a:schemeClr>
                </a:solidFill>
              </a:rPr>
              <a:t>Image source: LRB</a:t>
            </a:r>
          </a:p>
        </p:txBody>
      </p:sp>
      <p:pic>
        <p:nvPicPr>
          <p:cNvPr id="14" name="Picture 31" descr="C:\nasonova\JINR\mFISH\foto_2019\Obninsk\for presentations\aObninsk P-8-2.1329.K.jpg">
            <a:extLst>
              <a:ext uri="{FF2B5EF4-FFF2-40B4-BE49-F238E27FC236}">
                <a16:creationId xmlns:a16="http://schemas.microsoft.com/office/drawing/2014/main" id="{720CDBED-646A-46C2-AB60-6F29B5C541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2066" y="3136801"/>
            <a:ext cx="3539129" cy="261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Cr4 M72 0309~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4687" y="3136801"/>
            <a:ext cx="3198298" cy="2577316"/>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766218" y="2663647"/>
            <a:ext cx="10490821" cy="369332"/>
          </a:xfrm>
          <a:prstGeom prst="rect">
            <a:avLst/>
          </a:prstGeom>
        </p:spPr>
        <p:txBody>
          <a:bodyPr wrap="none">
            <a:spAutoFit/>
          </a:bodyPr>
          <a:lstStyle/>
          <a:p>
            <a:r>
              <a:rPr lang="en-AU" dirty="0">
                <a:solidFill>
                  <a:schemeClr val="accent5">
                    <a:lumMod val="50000"/>
                  </a:schemeClr>
                </a:solidFill>
              </a:rPr>
              <a:t>Classic CA assay                                                   Multicolour </a:t>
            </a:r>
            <a:r>
              <a:rPr lang="en-AU" dirty="0" err="1">
                <a:solidFill>
                  <a:schemeClr val="accent5">
                    <a:lumMod val="50000"/>
                  </a:schemeClr>
                </a:solidFill>
              </a:rPr>
              <a:t>mFISH</a:t>
            </a:r>
            <a:r>
              <a:rPr lang="en-AU" dirty="0">
                <a:solidFill>
                  <a:schemeClr val="accent5">
                    <a:lumMod val="50000"/>
                  </a:schemeClr>
                </a:solidFill>
              </a:rPr>
              <a:t> assay – allows to identify each chromosome </a:t>
            </a:r>
          </a:p>
        </p:txBody>
      </p:sp>
      <p:sp>
        <p:nvSpPr>
          <p:cNvPr id="3" name="Прямоугольник 2"/>
          <p:cNvSpPr/>
          <p:nvPr/>
        </p:nvSpPr>
        <p:spPr>
          <a:xfrm>
            <a:off x="4648199" y="5788823"/>
            <a:ext cx="7705725" cy="338554"/>
          </a:xfrm>
          <a:prstGeom prst="rect">
            <a:avLst/>
          </a:prstGeom>
        </p:spPr>
        <p:txBody>
          <a:bodyPr wrap="square">
            <a:spAutoFit/>
          </a:bodyPr>
          <a:lstStyle/>
          <a:p>
            <a:r>
              <a:rPr lang="en-US" sz="1600" dirty="0">
                <a:solidFill>
                  <a:schemeClr val="accent5">
                    <a:lumMod val="50000"/>
                  </a:schemeClr>
                </a:solidFill>
              </a:rPr>
              <a:t>Normal human </a:t>
            </a:r>
            <a:r>
              <a:rPr lang="en-US" sz="1600" dirty="0" err="1">
                <a:solidFill>
                  <a:schemeClr val="accent5">
                    <a:lumMod val="50000"/>
                  </a:schemeClr>
                </a:solidFill>
              </a:rPr>
              <a:t>karyogram</a:t>
            </a:r>
            <a:r>
              <a:rPr lang="en-US" sz="1600" dirty="0">
                <a:solidFill>
                  <a:schemeClr val="accent5">
                    <a:lumMod val="50000"/>
                  </a:schemeClr>
                </a:solidFill>
              </a:rPr>
              <a:t>                                    Complex CA following high LET irradiation</a:t>
            </a:r>
            <a:endParaRPr lang="en-AU" sz="1600" dirty="0">
              <a:solidFill>
                <a:schemeClr val="accent5">
                  <a:lumMod val="50000"/>
                </a:schemeClr>
              </a:solidFill>
            </a:endParaRPr>
          </a:p>
        </p:txBody>
      </p:sp>
    </p:spTree>
    <p:extLst>
      <p:ext uri="{BB962C8B-B14F-4D97-AF65-F5344CB8AC3E}">
        <p14:creationId xmlns:p14="http://schemas.microsoft.com/office/powerpoint/2010/main" val="2794666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088202" y="5693435"/>
            <a:ext cx="4015596" cy="499743"/>
          </a:xfrm>
        </p:spPr>
        <p:txBody>
          <a:bodyPr>
            <a:noAutofit/>
          </a:bodyPr>
          <a:lstStyle/>
          <a:p>
            <a:pPr>
              <a:lnSpc>
                <a:spcPct val="150000"/>
              </a:lnSpc>
            </a:pPr>
            <a:r>
              <a:rPr lang="en-AU" sz="1400" b="1" i="1" dirty="0" err="1">
                <a:solidFill>
                  <a:srgbClr val="002060"/>
                </a:solidFill>
                <a:ea typeface="Tahoma" panose="020B0604030504040204" pitchFamily="34" charset="0"/>
                <a:cs typeface="Tahoma" panose="020B0604030504040204" pitchFamily="34" charset="0"/>
              </a:rPr>
              <a:t>Baldin</a:t>
            </a:r>
            <a:r>
              <a:rPr lang="en-AU" sz="1400" b="1" i="1" dirty="0">
                <a:solidFill>
                  <a:srgbClr val="002060"/>
                </a:solidFill>
                <a:ea typeface="Tahoma" panose="020B0604030504040204" pitchFamily="34" charset="0"/>
                <a:cs typeface="Tahoma" panose="020B0604030504040204" pitchFamily="34" charset="0"/>
              </a:rPr>
              <a:t> ISHEPP XXV  September 18 - 23, 2023</a:t>
            </a:r>
            <a:endParaRPr lang="en-AU" sz="1400" b="1" i="1" dirty="0">
              <a:solidFill>
                <a:schemeClr val="accent5">
                  <a:lumMod val="50000"/>
                </a:schemeClr>
              </a:solidFill>
              <a:ea typeface="Tahoma" panose="020B0604030504040204" pitchFamily="34" charset="0"/>
              <a:cs typeface="Tahoma" panose="020B0604030504040204" pitchFamily="34" charset="0"/>
            </a:endParaRPr>
          </a:p>
        </p:txBody>
      </p:sp>
      <p:sp>
        <p:nvSpPr>
          <p:cNvPr id="3" name="Подзаголовок 2"/>
          <p:cNvSpPr>
            <a:spLocks noGrp="1"/>
          </p:cNvSpPr>
          <p:nvPr>
            <p:ph type="subTitle" idx="1"/>
          </p:nvPr>
        </p:nvSpPr>
        <p:spPr>
          <a:xfrm>
            <a:off x="1156138" y="1797297"/>
            <a:ext cx="10205545" cy="2912727"/>
          </a:xfrm>
        </p:spPr>
        <p:txBody>
          <a:bodyPr>
            <a:normAutofit/>
          </a:bodyPr>
          <a:lstStyle/>
          <a:p>
            <a:pPr>
              <a:lnSpc>
                <a:spcPct val="160000"/>
              </a:lnSpc>
            </a:pPr>
            <a:r>
              <a:rPr lang="en-AU" sz="4100" b="1" dirty="0">
                <a:solidFill>
                  <a:schemeClr val="accent5">
                    <a:lumMod val="50000"/>
                  </a:schemeClr>
                </a:solidFill>
              </a:rPr>
              <a:t>Thank you for your attention!</a:t>
            </a:r>
          </a:p>
          <a:p>
            <a:endParaRPr lang="en-US" dirty="0"/>
          </a:p>
          <a:p>
            <a:endParaRPr lang="en-AU" dirty="0"/>
          </a:p>
        </p:txBody>
      </p:sp>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13" y="10510"/>
            <a:ext cx="12412716" cy="731520"/>
          </a:xfrm>
          <a:prstGeom prst="rect">
            <a:avLst/>
          </a:prstGeom>
        </p:spPr>
      </p:pic>
    </p:spTree>
    <p:extLst>
      <p:ext uri="{BB962C8B-B14F-4D97-AF65-F5344CB8AC3E}">
        <p14:creationId xmlns:p14="http://schemas.microsoft.com/office/powerpoint/2010/main" val="1634306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413331" y="9282"/>
            <a:ext cx="8942752" cy="594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b="1" dirty="0">
                <a:solidFill>
                  <a:srgbClr val="4472C4">
                    <a:lumMod val="50000"/>
                  </a:srgbClr>
                </a:solidFill>
              </a:rPr>
              <a:t>Radiation biology in LRB</a:t>
            </a:r>
          </a:p>
          <a:p>
            <a:endParaRPr lang="en-US" dirty="0">
              <a:solidFill>
                <a:prstClr val="black"/>
              </a:solidFill>
            </a:endParaRPr>
          </a:p>
        </p:txBody>
      </p:sp>
      <p:pic>
        <p:nvPicPr>
          <p:cNvPr id="2" name="Рисунок 1"/>
          <p:cNvPicPr>
            <a:picLocks noChangeAspect="1"/>
          </p:cNvPicPr>
          <p:nvPr/>
        </p:nvPicPr>
        <p:blipFill>
          <a:blip r:embed="rId3"/>
          <a:stretch>
            <a:fillRect/>
          </a:stretch>
        </p:blipFill>
        <p:spPr>
          <a:xfrm>
            <a:off x="3308123" y="904381"/>
            <a:ext cx="5498975" cy="2284868"/>
          </a:xfrm>
          <a:prstGeom prst="rect">
            <a:avLst/>
          </a:prstGeom>
        </p:spPr>
      </p:pic>
      <p:sp>
        <p:nvSpPr>
          <p:cNvPr id="8" name="Скругленный прямоугольник 45">
            <a:extLst>
              <a:ext uri="{FF2B5EF4-FFF2-40B4-BE49-F238E27FC236}">
                <a16:creationId xmlns:a16="http://schemas.microsoft.com/office/drawing/2014/main" id="{A536A6C3-06D7-4262-ACBA-2663E0A50D4E}"/>
              </a:ext>
            </a:extLst>
          </p:cNvPr>
          <p:cNvSpPr/>
          <p:nvPr/>
        </p:nvSpPr>
        <p:spPr>
          <a:xfrm>
            <a:off x="1075975" y="5112000"/>
            <a:ext cx="4464295" cy="828000"/>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50000"/>
              </a:lnSpc>
              <a:spcBef>
                <a:spcPct val="0"/>
              </a:spcBef>
            </a:pPr>
            <a:r>
              <a:rPr lang="en-AU" altLang="en-US" sz="2400" dirty="0">
                <a:solidFill>
                  <a:srgbClr val="002060"/>
                </a:solidFill>
              </a:rPr>
              <a:t>Option 1: Little about everything</a:t>
            </a:r>
          </a:p>
        </p:txBody>
      </p:sp>
      <p:sp>
        <p:nvSpPr>
          <p:cNvPr id="3" name="Прямоугольник 2"/>
          <p:cNvSpPr/>
          <p:nvPr/>
        </p:nvSpPr>
        <p:spPr>
          <a:xfrm>
            <a:off x="4636057" y="3400451"/>
            <a:ext cx="2579104" cy="369332"/>
          </a:xfrm>
          <a:prstGeom prst="rect">
            <a:avLst/>
          </a:prstGeom>
        </p:spPr>
        <p:txBody>
          <a:bodyPr wrap="none">
            <a:spAutoFit/>
          </a:bodyPr>
          <a:lstStyle/>
          <a:p>
            <a:r>
              <a:rPr lang="en-AU" altLang="en-US" dirty="0">
                <a:solidFill>
                  <a:srgbClr val="002060"/>
                </a:solidFill>
              </a:rPr>
              <a:t>Two presentation options</a:t>
            </a:r>
            <a:endParaRPr lang="en-AU" dirty="0"/>
          </a:p>
        </p:txBody>
      </p:sp>
      <p:sp>
        <p:nvSpPr>
          <p:cNvPr id="6" name="Стрелка вправо 5"/>
          <p:cNvSpPr/>
          <p:nvPr/>
        </p:nvSpPr>
        <p:spPr>
          <a:xfrm rot="8292273">
            <a:off x="4096634" y="4206034"/>
            <a:ext cx="1126273" cy="369090"/>
          </a:xfrm>
          <a:prstGeom prst="rightArrow">
            <a:avLst>
              <a:gd name="adj1" fmla="val 50000"/>
              <a:gd name="adj2" fmla="val 137947"/>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Стрелка вправо 10"/>
          <p:cNvSpPr/>
          <p:nvPr/>
        </p:nvSpPr>
        <p:spPr>
          <a:xfrm rot="2714723">
            <a:off x="6438160" y="4219965"/>
            <a:ext cx="1126273" cy="369090"/>
          </a:xfrm>
          <a:prstGeom prst="rightArrow">
            <a:avLst>
              <a:gd name="adj1" fmla="val 50000"/>
              <a:gd name="adj2" fmla="val 137947"/>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Скругленный прямоугольник 45">
            <a:extLst>
              <a:ext uri="{FF2B5EF4-FFF2-40B4-BE49-F238E27FC236}">
                <a16:creationId xmlns:a16="http://schemas.microsoft.com/office/drawing/2014/main" id="{A536A6C3-06D7-4262-ACBA-2663E0A50D4E}"/>
              </a:ext>
            </a:extLst>
          </p:cNvPr>
          <p:cNvSpPr/>
          <p:nvPr/>
        </p:nvSpPr>
        <p:spPr>
          <a:xfrm>
            <a:off x="6811427" y="5112000"/>
            <a:ext cx="4464295" cy="828000"/>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50000"/>
              </a:lnSpc>
              <a:spcBef>
                <a:spcPct val="0"/>
              </a:spcBef>
            </a:pPr>
            <a:r>
              <a:rPr lang="en-AU" altLang="en-US" sz="2400" dirty="0">
                <a:solidFill>
                  <a:srgbClr val="002060"/>
                </a:solidFill>
              </a:rPr>
              <a:t>Option 2: Lot about few things</a:t>
            </a:r>
          </a:p>
        </p:txBody>
      </p:sp>
    </p:spTree>
    <p:extLst>
      <p:ext uri="{BB962C8B-B14F-4D97-AF65-F5344CB8AC3E}">
        <p14:creationId xmlns:p14="http://schemas.microsoft.com/office/powerpoint/2010/main" val="3262953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413331" y="9282"/>
            <a:ext cx="8942752" cy="594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b="1" dirty="0">
                <a:solidFill>
                  <a:srgbClr val="4472C4">
                    <a:lumMod val="50000"/>
                  </a:srgbClr>
                </a:solidFill>
              </a:rPr>
              <a:t>Radiation biology in LRB</a:t>
            </a:r>
          </a:p>
          <a:p>
            <a:endParaRPr lang="en-US" dirty="0">
              <a:solidFill>
                <a:prstClr val="black"/>
              </a:solidFill>
            </a:endParaRPr>
          </a:p>
        </p:txBody>
      </p:sp>
      <p:pic>
        <p:nvPicPr>
          <p:cNvPr id="2" name="Рисунок 1"/>
          <p:cNvPicPr>
            <a:picLocks noChangeAspect="1"/>
          </p:cNvPicPr>
          <p:nvPr/>
        </p:nvPicPr>
        <p:blipFill>
          <a:blip r:embed="rId3"/>
          <a:stretch>
            <a:fillRect/>
          </a:stretch>
        </p:blipFill>
        <p:spPr>
          <a:xfrm>
            <a:off x="3308123" y="904381"/>
            <a:ext cx="5498975" cy="2284868"/>
          </a:xfrm>
          <a:prstGeom prst="rect">
            <a:avLst/>
          </a:prstGeom>
        </p:spPr>
      </p:pic>
      <p:sp>
        <p:nvSpPr>
          <p:cNvPr id="8" name="Скругленный прямоугольник 45">
            <a:extLst>
              <a:ext uri="{FF2B5EF4-FFF2-40B4-BE49-F238E27FC236}">
                <a16:creationId xmlns:a16="http://schemas.microsoft.com/office/drawing/2014/main" id="{A536A6C3-06D7-4262-ACBA-2663E0A50D4E}"/>
              </a:ext>
            </a:extLst>
          </p:cNvPr>
          <p:cNvSpPr/>
          <p:nvPr/>
        </p:nvSpPr>
        <p:spPr>
          <a:xfrm>
            <a:off x="1075975" y="5112000"/>
            <a:ext cx="4464295" cy="828000"/>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50000"/>
              </a:lnSpc>
              <a:spcBef>
                <a:spcPct val="0"/>
              </a:spcBef>
            </a:pPr>
            <a:r>
              <a:rPr lang="en-AU" altLang="en-US" sz="2400" dirty="0">
                <a:solidFill>
                  <a:srgbClr val="002060"/>
                </a:solidFill>
              </a:rPr>
              <a:t>Option 1: Little about everything</a:t>
            </a:r>
          </a:p>
        </p:txBody>
      </p:sp>
      <p:sp>
        <p:nvSpPr>
          <p:cNvPr id="3" name="Прямоугольник 2"/>
          <p:cNvSpPr/>
          <p:nvPr/>
        </p:nvSpPr>
        <p:spPr>
          <a:xfrm>
            <a:off x="4636057" y="3400451"/>
            <a:ext cx="2579104" cy="369332"/>
          </a:xfrm>
          <a:prstGeom prst="rect">
            <a:avLst/>
          </a:prstGeom>
        </p:spPr>
        <p:txBody>
          <a:bodyPr wrap="none">
            <a:spAutoFit/>
          </a:bodyPr>
          <a:lstStyle/>
          <a:p>
            <a:r>
              <a:rPr lang="en-AU" altLang="en-US" dirty="0">
                <a:solidFill>
                  <a:srgbClr val="002060"/>
                </a:solidFill>
              </a:rPr>
              <a:t>Two presentation options</a:t>
            </a:r>
            <a:endParaRPr lang="en-AU" dirty="0"/>
          </a:p>
        </p:txBody>
      </p:sp>
      <p:sp>
        <p:nvSpPr>
          <p:cNvPr id="6" name="Стрелка вправо 5"/>
          <p:cNvSpPr/>
          <p:nvPr/>
        </p:nvSpPr>
        <p:spPr>
          <a:xfrm rot="8292273">
            <a:off x="4096634" y="4206034"/>
            <a:ext cx="1126273" cy="369090"/>
          </a:xfrm>
          <a:prstGeom prst="rightArrow">
            <a:avLst>
              <a:gd name="adj1" fmla="val 50000"/>
              <a:gd name="adj2" fmla="val 137947"/>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Стрелка вправо 10"/>
          <p:cNvSpPr/>
          <p:nvPr/>
        </p:nvSpPr>
        <p:spPr>
          <a:xfrm rot="2714723">
            <a:off x="6438160" y="4219965"/>
            <a:ext cx="1126273" cy="369090"/>
          </a:xfrm>
          <a:prstGeom prst="rightArrow">
            <a:avLst>
              <a:gd name="adj1" fmla="val 50000"/>
              <a:gd name="adj2" fmla="val 137947"/>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Скругленный прямоугольник 45">
            <a:extLst>
              <a:ext uri="{FF2B5EF4-FFF2-40B4-BE49-F238E27FC236}">
                <a16:creationId xmlns:a16="http://schemas.microsoft.com/office/drawing/2014/main" id="{A536A6C3-06D7-4262-ACBA-2663E0A50D4E}"/>
              </a:ext>
            </a:extLst>
          </p:cNvPr>
          <p:cNvSpPr/>
          <p:nvPr/>
        </p:nvSpPr>
        <p:spPr>
          <a:xfrm>
            <a:off x="6811427" y="5112000"/>
            <a:ext cx="4464295" cy="828000"/>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50000"/>
              </a:lnSpc>
              <a:spcBef>
                <a:spcPct val="0"/>
              </a:spcBef>
            </a:pPr>
            <a:r>
              <a:rPr lang="en-AU" altLang="en-US" sz="2400" dirty="0">
                <a:solidFill>
                  <a:srgbClr val="002060"/>
                </a:solidFill>
              </a:rPr>
              <a:t>Option 2: Lot about few things</a:t>
            </a:r>
          </a:p>
        </p:txBody>
      </p:sp>
      <p:cxnSp>
        <p:nvCxnSpPr>
          <p:cNvPr id="7" name="Straight Connector 6">
            <a:extLst>
              <a:ext uri="{FF2B5EF4-FFF2-40B4-BE49-F238E27FC236}">
                <a16:creationId xmlns:a16="http://schemas.microsoft.com/office/drawing/2014/main" id="{C534A118-1CBD-4C46-A24B-2F53D1E4E9B6}"/>
              </a:ext>
            </a:extLst>
          </p:cNvPr>
          <p:cNvCxnSpPr/>
          <p:nvPr/>
        </p:nvCxnSpPr>
        <p:spPr>
          <a:xfrm>
            <a:off x="2075935" y="4300151"/>
            <a:ext cx="2041006" cy="2236573"/>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696221D-7A04-4682-8726-1048D2AC4018}"/>
              </a:ext>
            </a:extLst>
          </p:cNvPr>
          <p:cNvCxnSpPr/>
          <p:nvPr/>
        </p:nvCxnSpPr>
        <p:spPr>
          <a:xfrm flipH="1">
            <a:off x="2248930" y="4213654"/>
            <a:ext cx="1742302" cy="2199503"/>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C6DF87-A64B-47FC-8AA6-86C803BDF34C}"/>
              </a:ext>
            </a:extLst>
          </p:cNvPr>
          <p:cNvCxnSpPr/>
          <p:nvPr/>
        </p:nvCxnSpPr>
        <p:spPr>
          <a:xfrm>
            <a:off x="8243248" y="4390579"/>
            <a:ext cx="563850" cy="922826"/>
          </a:xfrm>
          <a:prstGeom prst="line">
            <a:avLst/>
          </a:prstGeom>
          <a:ln w="34925">
            <a:solidFill>
              <a:srgbClr val="1CF1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8B1B23-5F1A-4683-B5AA-641E5A73CDA4}"/>
              </a:ext>
            </a:extLst>
          </p:cNvPr>
          <p:cNvCxnSpPr>
            <a:cxnSpLocks/>
          </p:cNvCxnSpPr>
          <p:nvPr/>
        </p:nvCxnSpPr>
        <p:spPr>
          <a:xfrm flipV="1">
            <a:off x="8821366" y="3769783"/>
            <a:ext cx="1523637" cy="1516147"/>
          </a:xfrm>
          <a:prstGeom prst="line">
            <a:avLst/>
          </a:prstGeom>
          <a:ln w="34925">
            <a:solidFill>
              <a:srgbClr val="1CF1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82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413331" y="9282"/>
            <a:ext cx="8942752" cy="594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b="1" dirty="0">
                <a:solidFill>
                  <a:srgbClr val="4472C4">
                    <a:lumMod val="50000"/>
                  </a:srgbClr>
                </a:solidFill>
              </a:rPr>
              <a:t>Radiation biology in LRB</a:t>
            </a:r>
          </a:p>
          <a:p>
            <a:endParaRPr lang="en-US" dirty="0">
              <a:solidFill>
                <a:prstClr val="black"/>
              </a:solidFill>
            </a:endParaRPr>
          </a:p>
        </p:txBody>
      </p:sp>
      <p:sp>
        <p:nvSpPr>
          <p:cNvPr id="12" name="Скругленный прямоугольник 45">
            <a:extLst>
              <a:ext uri="{FF2B5EF4-FFF2-40B4-BE49-F238E27FC236}">
                <a16:creationId xmlns:a16="http://schemas.microsoft.com/office/drawing/2014/main" id="{A536A6C3-06D7-4262-ACBA-2663E0A50D4E}"/>
              </a:ext>
            </a:extLst>
          </p:cNvPr>
          <p:cNvSpPr/>
          <p:nvPr/>
        </p:nvSpPr>
        <p:spPr>
          <a:xfrm>
            <a:off x="3863852" y="2140042"/>
            <a:ext cx="4464295" cy="828000"/>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50000"/>
              </a:lnSpc>
              <a:spcBef>
                <a:spcPct val="0"/>
              </a:spcBef>
            </a:pPr>
            <a:r>
              <a:rPr lang="en-AU" altLang="en-US" sz="2400" dirty="0">
                <a:solidFill>
                  <a:srgbClr val="002060"/>
                </a:solidFill>
              </a:rPr>
              <a:t>Option 2: Lot about few things</a:t>
            </a:r>
          </a:p>
        </p:txBody>
      </p:sp>
      <p:cxnSp>
        <p:nvCxnSpPr>
          <p:cNvPr id="14" name="Straight Connector 13">
            <a:extLst>
              <a:ext uri="{FF2B5EF4-FFF2-40B4-BE49-F238E27FC236}">
                <a16:creationId xmlns:a16="http://schemas.microsoft.com/office/drawing/2014/main" id="{5FC6DF87-A64B-47FC-8AA6-86C803BDF34C}"/>
              </a:ext>
            </a:extLst>
          </p:cNvPr>
          <p:cNvCxnSpPr/>
          <p:nvPr/>
        </p:nvCxnSpPr>
        <p:spPr>
          <a:xfrm>
            <a:off x="5309941" y="1391146"/>
            <a:ext cx="563850" cy="922826"/>
          </a:xfrm>
          <a:prstGeom prst="line">
            <a:avLst/>
          </a:prstGeom>
          <a:ln w="34925">
            <a:solidFill>
              <a:srgbClr val="1CF1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8B1B23-5F1A-4683-B5AA-641E5A73CDA4}"/>
              </a:ext>
            </a:extLst>
          </p:cNvPr>
          <p:cNvCxnSpPr>
            <a:cxnSpLocks/>
          </p:cNvCxnSpPr>
          <p:nvPr/>
        </p:nvCxnSpPr>
        <p:spPr>
          <a:xfrm flipV="1">
            <a:off x="5873791" y="797825"/>
            <a:ext cx="1523637" cy="1516147"/>
          </a:xfrm>
          <a:prstGeom prst="line">
            <a:avLst/>
          </a:prstGeom>
          <a:ln w="34925">
            <a:solidFill>
              <a:srgbClr val="1CF100"/>
            </a:solidFill>
          </a:ln>
        </p:spPr>
        <p:style>
          <a:lnRef idx="1">
            <a:schemeClr val="accent1"/>
          </a:lnRef>
          <a:fillRef idx="0">
            <a:schemeClr val="accent1"/>
          </a:fillRef>
          <a:effectRef idx="0">
            <a:schemeClr val="accent1"/>
          </a:effectRef>
          <a:fontRef idx="minor">
            <a:schemeClr val="tx1"/>
          </a:fontRef>
        </p:style>
      </p:cxnSp>
      <p:sp>
        <p:nvSpPr>
          <p:cNvPr id="13" name="Скругленный прямоугольник 45">
            <a:extLst>
              <a:ext uri="{FF2B5EF4-FFF2-40B4-BE49-F238E27FC236}">
                <a16:creationId xmlns:a16="http://schemas.microsoft.com/office/drawing/2014/main" id="{D72675FF-2787-426A-AEB0-53CBC04326AF}"/>
              </a:ext>
            </a:extLst>
          </p:cNvPr>
          <p:cNvSpPr/>
          <p:nvPr/>
        </p:nvSpPr>
        <p:spPr>
          <a:xfrm>
            <a:off x="3436093" y="3429000"/>
            <a:ext cx="5319812" cy="1951031"/>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50000"/>
              </a:lnSpc>
              <a:spcAft>
                <a:spcPts val="600"/>
              </a:spcAft>
            </a:pPr>
            <a:r>
              <a:rPr lang="en-US" sz="2400" b="1" dirty="0">
                <a:solidFill>
                  <a:srgbClr val="002060"/>
                </a:solidFill>
                <a:cs typeface="Times New Roman" panose="02020603050405020304" pitchFamily="18" charset="0"/>
              </a:rPr>
              <a:t>Two topics:</a:t>
            </a:r>
          </a:p>
          <a:p>
            <a:pPr marL="342900" indent="-342900">
              <a:lnSpc>
                <a:spcPct val="150000"/>
              </a:lnSpc>
              <a:spcAft>
                <a:spcPts val="600"/>
              </a:spcAft>
              <a:buFont typeface="Arial" panose="020B0604020202020204" pitchFamily="34" charset="0"/>
              <a:buChar char="•"/>
            </a:pPr>
            <a:r>
              <a:rPr lang="en-US" sz="2200" b="1" dirty="0">
                <a:solidFill>
                  <a:srgbClr val="002060"/>
                </a:solidFill>
                <a:cs typeface="Times New Roman" panose="02020603050405020304" pitchFamily="18" charset="0"/>
              </a:rPr>
              <a:t>RBE problem</a:t>
            </a:r>
          </a:p>
          <a:p>
            <a:pPr marL="342900" indent="-342900">
              <a:lnSpc>
                <a:spcPct val="150000"/>
              </a:lnSpc>
              <a:spcAft>
                <a:spcPts val="600"/>
              </a:spcAft>
              <a:buFont typeface="Arial" panose="020B0604020202020204" pitchFamily="34" charset="0"/>
              <a:buChar char="•"/>
            </a:pPr>
            <a:r>
              <a:rPr lang="en-US" sz="2200" b="1" dirty="0">
                <a:solidFill>
                  <a:srgbClr val="002060"/>
                </a:solidFill>
                <a:cs typeface="Times New Roman" panose="02020603050405020304" pitchFamily="18" charset="0"/>
              </a:rPr>
              <a:t>Clustered DNA damage</a:t>
            </a:r>
          </a:p>
        </p:txBody>
      </p:sp>
    </p:spTree>
    <p:extLst>
      <p:ext uri="{BB962C8B-B14F-4D97-AF65-F5344CB8AC3E}">
        <p14:creationId xmlns:p14="http://schemas.microsoft.com/office/powerpoint/2010/main" val="3534874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413331" y="9282"/>
            <a:ext cx="8942752" cy="594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b="1" dirty="0">
                <a:solidFill>
                  <a:srgbClr val="4472C4">
                    <a:lumMod val="50000"/>
                  </a:srgbClr>
                </a:solidFill>
              </a:rPr>
              <a:t>Radiation biology in LRB</a:t>
            </a:r>
          </a:p>
          <a:p>
            <a:endParaRPr lang="en-US" dirty="0">
              <a:solidFill>
                <a:prstClr val="black"/>
              </a:solidFill>
            </a:endParaRPr>
          </a:p>
        </p:txBody>
      </p:sp>
      <p:sp>
        <p:nvSpPr>
          <p:cNvPr id="13" name="Скругленный прямоугольник 45">
            <a:extLst>
              <a:ext uri="{FF2B5EF4-FFF2-40B4-BE49-F238E27FC236}">
                <a16:creationId xmlns:a16="http://schemas.microsoft.com/office/drawing/2014/main" id="{D72675FF-2787-426A-AEB0-53CBC04326AF}"/>
              </a:ext>
            </a:extLst>
          </p:cNvPr>
          <p:cNvSpPr/>
          <p:nvPr/>
        </p:nvSpPr>
        <p:spPr>
          <a:xfrm>
            <a:off x="3436094" y="2296236"/>
            <a:ext cx="5319812" cy="1951031"/>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50000"/>
              </a:lnSpc>
              <a:spcAft>
                <a:spcPts val="600"/>
              </a:spcAft>
            </a:pPr>
            <a:r>
              <a:rPr lang="en-US" sz="2400" b="1" dirty="0">
                <a:solidFill>
                  <a:srgbClr val="002060"/>
                </a:solidFill>
                <a:cs typeface="Times New Roman" panose="02020603050405020304" pitchFamily="18" charset="0"/>
              </a:rPr>
              <a:t>Two topics:</a:t>
            </a:r>
          </a:p>
          <a:p>
            <a:pPr marL="342900" indent="-342900">
              <a:lnSpc>
                <a:spcPct val="150000"/>
              </a:lnSpc>
              <a:spcAft>
                <a:spcPts val="600"/>
              </a:spcAft>
              <a:buFont typeface="Arial" panose="020B0604020202020204" pitchFamily="34" charset="0"/>
              <a:buChar char="•"/>
            </a:pPr>
            <a:r>
              <a:rPr lang="en-US" sz="2200" b="1" dirty="0">
                <a:solidFill>
                  <a:srgbClr val="002060"/>
                </a:solidFill>
                <a:cs typeface="Times New Roman" panose="02020603050405020304" pitchFamily="18" charset="0"/>
              </a:rPr>
              <a:t>RBE problem</a:t>
            </a:r>
          </a:p>
          <a:p>
            <a:pPr marL="342900" indent="-342900">
              <a:lnSpc>
                <a:spcPct val="150000"/>
              </a:lnSpc>
              <a:spcAft>
                <a:spcPts val="600"/>
              </a:spcAft>
              <a:buFont typeface="Arial" panose="020B0604020202020204" pitchFamily="34" charset="0"/>
              <a:buChar char="•"/>
            </a:pPr>
            <a:r>
              <a:rPr lang="en-US" sz="2200" b="1" dirty="0">
                <a:solidFill>
                  <a:schemeClr val="bg2">
                    <a:lumMod val="75000"/>
                  </a:schemeClr>
                </a:solidFill>
                <a:cs typeface="Times New Roman" panose="02020603050405020304" pitchFamily="18" charset="0"/>
              </a:rPr>
              <a:t>Clustered DNA damage</a:t>
            </a:r>
          </a:p>
        </p:txBody>
      </p:sp>
    </p:spTree>
    <p:extLst>
      <p:ext uri="{BB962C8B-B14F-4D97-AF65-F5344CB8AC3E}">
        <p14:creationId xmlns:p14="http://schemas.microsoft.com/office/powerpoint/2010/main" val="1113542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413331" y="9282"/>
            <a:ext cx="8942752" cy="594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b="1" dirty="0">
                <a:solidFill>
                  <a:srgbClr val="4472C4">
                    <a:lumMod val="50000"/>
                  </a:srgbClr>
                </a:solidFill>
              </a:rPr>
              <a:t>RBE problem</a:t>
            </a:r>
          </a:p>
          <a:p>
            <a:endParaRPr lang="en-US" dirty="0">
              <a:solidFill>
                <a:prstClr val="black"/>
              </a:solidFill>
            </a:endParaRPr>
          </a:p>
        </p:txBody>
      </p:sp>
      <p:sp>
        <p:nvSpPr>
          <p:cNvPr id="7" name="Прямоугольник 6"/>
          <p:cNvSpPr/>
          <p:nvPr/>
        </p:nvSpPr>
        <p:spPr>
          <a:xfrm>
            <a:off x="2893367" y="937912"/>
            <a:ext cx="5795245" cy="369332"/>
          </a:xfrm>
          <a:prstGeom prst="rect">
            <a:avLst/>
          </a:prstGeom>
          <a:solidFill>
            <a:schemeClr val="bg1"/>
          </a:solidFill>
        </p:spPr>
        <p:txBody>
          <a:bodyPr wrap="square">
            <a:spAutoFit/>
          </a:bodyPr>
          <a:lstStyle/>
          <a:p>
            <a:pPr>
              <a:spcAft>
                <a:spcPts val="600"/>
              </a:spcAft>
            </a:pPr>
            <a:r>
              <a:rPr lang="en-US" b="1" dirty="0">
                <a:solidFill>
                  <a:srgbClr val="002060"/>
                </a:solidFill>
                <a:cs typeface="Times New Roman" panose="02020603050405020304" pitchFamily="18" charset="0"/>
              </a:rPr>
              <a:t>Cell survival and RBE – Relative Biological Effectiveness</a:t>
            </a:r>
          </a:p>
        </p:txBody>
      </p:sp>
      <p:pic>
        <p:nvPicPr>
          <p:cNvPr id="11"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5425" y="1395740"/>
            <a:ext cx="4191000" cy="295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944" y="1307244"/>
            <a:ext cx="3166672" cy="4179660"/>
          </a:xfrm>
          <a:prstGeom prst="rect">
            <a:avLst/>
          </a:prstGeom>
        </p:spPr>
      </p:pic>
      <p:sp>
        <p:nvSpPr>
          <p:cNvPr id="14" name="Прямоугольник 13"/>
          <p:cNvSpPr/>
          <p:nvPr/>
        </p:nvSpPr>
        <p:spPr>
          <a:xfrm>
            <a:off x="285077" y="5579237"/>
            <a:ext cx="3019982" cy="276999"/>
          </a:xfrm>
          <a:prstGeom prst="rect">
            <a:avLst/>
          </a:prstGeom>
          <a:solidFill>
            <a:schemeClr val="bg1"/>
          </a:solidFill>
        </p:spPr>
        <p:txBody>
          <a:bodyPr wrap="square">
            <a:spAutoFit/>
          </a:bodyPr>
          <a:lstStyle/>
          <a:p>
            <a:pPr>
              <a:spcAft>
                <a:spcPts val="600"/>
              </a:spcAft>
            </a:pPr>
            <a:r>
              <a:rPr lang="en-US" sz="1200" dirty="0">
                <a:solidFill>
                  <a:srgbClr val="002060"/>
                </a:solidFill>
                <a:cs typeface="Times New Roman" panose="02020603050405020304" pitchFamily="18" charset="0"/>
              </a:rPr>
              <a:t>Mammalian cells, </a:t>
            </a:r>
            <a:r>
              <a:rPr lang="en-AU" altLang="en-US" sz="1200" dirty="0">
                <a:solidFill>
                  <a:srgbClr val="002060"/>
                </a:solidFill>
                <a:cs typeface="Times New Roman" panose="02020603050405020304" pitchFamily="18" charset="0"/>
              </a:rPr>
              <a:t>Data from </a:t>
            </a:r>
            <a:r>
              <a:rPr lang="en-AU" altLang="en-US" sz="1200" dirty="0" err="1">
                <a:solidFill>
                  <a:srgbClr val="002060"/>
                </a:solidFill>
                <a:cs typeface="Times New Roman" panose="02020603050405020304" pitchFamily="18" charset="0"/>
              </a:rPr>
              <a:t>Barendsen</a:t>
            </a:r>
            <a:r>
              <a:rPr lang="en-AU" altLang="en-US" sz="1200" dirty="0">
                <a:solidFill>
                  <a:srgbClr val="002060"/>
                </a:solidFill>
                <a:cs typeface="Times New Roman" panose="02020603050405020304" pitchFamily="18" charset="0"/>
              </a:rPr>
              <a:t>, 1968</a:t>
            </a:r>
          </a:p>
        </p:txBody>
      </p:sp>
      <p:sp>
        <p:nvSpPr>
          <p:cNvPr id="15" name="Прямоугольник 14"/>
          <p:cNvSpPr/>
          <p:nvPr/>
        </p:nvSpPr>
        <p:spPr>
          <a:xfrm>
            <a:off x="8222962" y="4210164"/>
            <a:ext cx="3459521" cy="276999"/>
          </a:xfrm>
          <a:prstGeom prst="rect">
            <a:avLst/>
          </a:prstGeom>
          <a:solidFill>
            <a:schemeClr val="bg1"/>
          </a:solidFill>
        </p:spPr>
        <p:txBody>
          <a:bodyPr wrap="square">
            <a:spAutoFit/>
          </a:bodyPr>
          <a:lstStyle/>
          <a:p>
            <a:pPr>
              <a:spcAft>
                <a:spcPts val="600"/>
              </a:spcAft>
            </a:pPr>
            <a:r>
              <a:rPr lang="en-US" sz="1200" dirty="0">
                <a:solidFill>
                  <a:srgbClr val="002060"/>
                </a:solidFill>
                <a:cs typeface="Times New Roman" panose="02020603050405020304" pitchFamily="18" charset="0"/>
              </a:rPr>
              <a:t>Yeast cells, </a:t>
            </a:r>
            <a:r>
              <a:rPr lang="en-AU" altLang="en-US" sz="1200" dirty="0">
                <a:solidFill>
                  <a:srgbClr val="002060"/>
                </a:solidFill>
                <a:cs typeface="Times New Roman" panose="02020603050405020304" pitchFamily="18" charset="0"/>
              </a:rPr>
              <a:t>Data from Lobachevsky et al, 1988, LRB</a:t>
            </a:r>
          </a:p>
        </p:txBody>
      </p:sp>
      <mc:AlternateContent xmlns:mc="http://schemas.openxmlformats.org/markup-compatibility/2006" xmlns:a14="http://schemas.microsoft.com/office/drawing/2010/main">
        <mc:Choice Requires="a14">
          <p:sp>
            <p:nvSpPr>
              <p:cNvPr id="17" name="TextBox 16"/>
              <p:cNvSpPr txBox="1"/>
              <p:nvPr/>
            </p:nvSpPr>
            <p:spPr>
              <a:xfrm>
                <a:off x="3483975" y="5486904"/>
                <a:ext cx="1275221" cy="6562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b="0" i="1" smtClean="0">
                          <a:latin typeface="Cambria Math"/>
                        </a:rPr>
                        <m:t>𝑅𝐵𝐸</m:t>
                      </m:r>
                      <m:r>
                        <a:rPr lang="en-AU" b="0" i="1" smtClean="0">
                          <a:latin typeface="Cambria Math"/>
                        </a:rPr>
                        <m:t>=</m:t>
                      </m:r>
                      <m:f>
                        <m:fPr>
                          <m:ctrlPr>
                            <a:rPr lang="en-AU" b="0" i="1" smtClean="0">
                              <a:latin typeface="Cambria Math" panose="02040503050406030204" pitchFamily="18" charset="0"/>
                            </a:rPr>
                          </m:ctrlPr>
                        </m:fPr>
                        <m:num>
                          <m:sSub>
                            <m:sSubPr>
                              <m:ctrlPr>
                                <a:rPr lang="en-AU" b="0" i="1" smtClean="0">
                                  <a:latin typeface="Cambria Math" panose="02040503050406030204" pitchFamily="18" charset="0"/>
                                </a:rPr>
                              </m:ctrlPr>
                            </m:sSubPr>
                            <m:e>
                              <m:r>
                                <a:rPr lang="en-AU" b="0" i="1" smtClean="0">
                                  <a:latin typeface="Cambria Math"/>
                                </a:rPr>
                                <m:t>𝐷</m:t>
                              </m:r>
                            </m:e>
                            <m:sub>
                              <m:r>
                                <a:rPr lang="en-AU" b="0" i="1" smtClean="0">
                                  <a:latin typeface="Cambria Math"/>
                                </a:rPr>
                                <m:t>𝑥</m:t>
                              </m:r>
                            </m:sub>
                          </m:sSub>
                        </m:num>
                        <m:den>
                          <m:sSub>
                            <m:sSubPr>
                              <m:ctrlPr>
                                <a:rPr lang="en-AU" b="0" i="1" smtClean="0">
                                  <a:latin typeface="Cambria Math" panose="02040503050406030204" pitchFamily="18" charset="0"/>
                                </a:rPr>
                              </m:ctrlPr>
                            </m:sSubPr>
                            <m:e>
                              <m:r>
                                <a:rPr lang="en-AU" b="0" i="1" smtClean="0">
                                  <a:latin typeface="Cambria Math"/>
                                </a:rPr>
                                <m:t>𝐷</m:t>
                              </m:r>
                            </m:e>
                            <m:sub>
                              <m:r>
                                <a:rPr lang="en-AU" b="0" i="1" smtClean="0">
                                  <a:latin typeface="Cambria Math"/>
                                </a:rPr>
                                <m:t>𝑅</m:t>
                              </m:r>
                            </m:sub>
                          </m:sSub>
                        </m:den>
                      </m:f>
                    </m:oMath>
                  </m:oMathPara>
                </a14:m>
                <a:endParaRPr lang="en-AU" dirty="0"/>
              </a:p>
            </p:txBody>
          </p:sp>
        </mc:Choice>
        <mc:Fallback xmlns="">
          <p:sp>
            <p:nvSpPr>
              <p:cNvPr id="17" name="TextBox 16"/>
              <p:cNvSpPr txBox="1">
                <a:spLocks noRot="1" noChangeAspect="1" noMove="1" noResize="1" noEditPoints="1" noAdjustHandles="1" noChangeArrowheads="1" noChangeShapeType="1" noTextEdit="1"/>
              </p:cNvSpPr>
              <p:nvPr/>
            </p:nvSpPr>
            <p:spPr>
              <a:xfrm>
                <a:off x="3483975" y="5486904"/>
                <a:ext cx="1275221" cy="656205"/>
              </a:xfrm>
              <a:prstGeom prst="rect">
                <a:avLst/>
              </a:prstGeom>
              <a:blipFill>
                <a:blip r:embed="rId5"/>
                <a:stretch>
                  <a:fillRect/>
                </a:stretch>
              </a:blipFill>
            </p:spPr>
            <p:txBody>
              <a:bodyPr/>
              <a:lstStyle/>
              <a:p>
                <a:r>
                  <a:rPr lang="en-AU">
                    <a:noFill/>
                  </a:rPr>
                  <a:t> </a:t>
                </a:r>
              </a:p>
            </p:txBody>
          </p:sp>
        </mc:Fallback>
      </mc:AlternateContent>
      <p:sp>
        <p:nvSpPr>
          <p:cNvPr id="18" name="Rectangle 4"/>
          <p:cNvSpPr>
            <a:spLocks noChangeArrowheads="1"/>
          </p:cNvSpPr>
          <p:nvPr/>
        </p:nvSpPr>
        <p:spPr bwMode="auto">
          <a:xfrm>
            <a:off x="4938113" y="5291815"/>
            <a:ext cx="2443606" cy="969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defTabSz="719138"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chemeClr val="tx1"/>
                </a:solidFill>
                <a:latin typeface="Arial" charset="0"/>
              </a:defRPr>
            </a:lvl1pPr>
            <a:lvl2pPr marL="742950" indent="-285750" defTabSz="719138"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chemeClr val="tx1"/>
                </a:solidFill>
                <a:latin typeface="Arial" charset="0"/>
              </a:defRPr>
            </a:lvl2pPr>
            <a:lvl3pPr marL="1143000" indent="-228600" defTabSz="719138"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charset="0"/>
              </a:defRPr>
            </a:lvl3pPr>
            <a:lvl4pPr marL="1600200" indent="-228600" defTabSz="719138"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charset="0"/>
              </a:defRPr>
            </a:lvl4pPr>
            <a:lvl5pPr marL="2057400" indent="-228600" defTabSz="719138" eaLnBrk="0" hangingPunct="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charset="0"/>
              </a:defRPr>
            </a:lvl5pPr>
            <a:lvl6pPr marL="2514600" indent="-228600" defTabSz="719138"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charset="0"/>
              </a:defRPr>
            </a:lvl6pPr>
            <a:lvl7pPr marL="2971800" indent="-228600" defTabSz="719138"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charset="0"/>
              </a:defRPr>
            </a:lvl7pPr>
            <a:lvl8pPr marL="3429000" indent="-228600" defTabSz="719138"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charset="0"/>
              </a:defRPr>
            </a:lvl8pPr>
            <a:lvl9pPr marL="3886200" indent="-228600" defTabSz="719138"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charset="0"/>
              </a:defRPr>
            </a:lvl9pPr>
          </a:lstStyle>
          <a:p>
            <a:pPr eaLnBrk="1" hangingPunct="1">
              <a:lnSpc>
                <a:spcPct val="150000"/>
              </a:lnSpc>
              <a:spcBef>
                <a:spcPct val="0"/>
              </a:spcBef>
              <a:buFontTx/>
              <a:buNone/>
            </a:pPr>
            <a:r>
              <a:rPr lang="en-AU" altLang="en-US" sz="1400" dirty="0">
                <a:solidFill>
                  <a:srgbClr val="002060"/>
                </a:solidFill>
                <a:latin typeface="+mn-lt"/>
              </a:rPr>
              <a:t>D</a:t>
            </a:r>
            <a:r>
              <a:rPr lang="en-AU" altLang="en-US" sz="1400" baseline="-25000" dirty="0">
                <a:solidFill>
                  <a:srgbClr val="002060"/>
                </a:solidFill>
                <a:latin typeface="+mn-lt"/>
              </a:rPr>
              <a:t>X</a:t>
            </a:r>
            <a:r>
              <a:rPr lang="en-AU" altLang="en-US" sz="1400" dirty="0">
                <a:solidFill>
                  <a:srgbClr val="002060"/>
                </a:solidFill>
                <a:latin typeface="+mn-lt"/>
              </a:rPr>
              <a:t> – dose of the standard radiation (250 </a:t>
            </a:r>
            <a:r>
              <a:rPr lang="en-AU" altLang="en-US" sz="1400" dirty="0" err="1">
                <a:solidFill>
                  <a:srgbClr val="002060"/>
                </a:solidFill>
                <a:latin typeface="+mn-lt"/>
              </a:rPr>
              <a:t>kVp</a:t>
            </a:r>
            <a:r>
              <a:rPr lang="en-AU" altLang="en-US" sz="1400" dirty="0">
                <a:solidFill>
                  <a:srgbClr val="002060"/>
                </a:solidFill>
                <a:latin typeface="+mn-lt"/>
              </a:rPr>
              <a:t> X-rays)</a:t>
            </a:r>
          </a:p>
          <a:p>
            <a:pPr eaLnBrk="1" hangingPunct="1">
              <a:lnSpc>
                <a:spcPct val="150000"/>
              </a:lnSpc>
              <a:spcBef>
                <a:spcPct val="0"/>
              </a:spcBef>
              <a:buFontTx/>
              <a:buNone/>
            </a:pPr>
            <a:r>
              <a:rPr lang="en-AU" altLang="en-US" sz="1400" dirty="0">
                <a:solidFill>
                  <a:srgbClr val="002060"/>
                </a:solidFill>
                <a:latin typeface="+mn-lt"/>
              </a:rPr>
              <a:t>D</a:t>
            </a:r>
            <a:r>
              <a:rPr lang="en-AU" altLang="en-US" sz="1400" baseline="-25000" dirty="0">
                <a:solidFill>
                  <a:srgbClr val="002060"/>
                </a:solidFill>
                <a:latin typeface="+mn-lt"/>
              </a:rPr>
              <a:t>R</a:t>
            </a:r>
            <a:r>
              <a:rPr lang="en-AU" altLang="en-US" sz="1400" dirty="0">
                <a:solidFill>
                  <a:srgbClr val="002060"/>
                </a:solidFill>
                <a:latin typeface="+mn-lt"/>
              </a:rPr>
              <a:t> – dose of the tested radiation</a:t>
            </a:r>
          </a:p>
        </p:txBody>
      </p:sp>
      <p:sp>
        <p:nvSpPr>
          <p:cNvPr id="20" name="Скругленный прямоугольник 45">
            <a:extLst>
              <a:ext uri="{FF2B5EF4-FFF2-40B4-BE49-F238E27FC236}">
                <a16:creationId xmlns:a16="http://schemas.microsoft.com/office/drawing/2014/main" id="{A536A6C3-06D7-4262-ACBA-2663E0A50D4E}"/>
              </a:ext>
            </a:extLst>
          </p:cNvPr>
          <p:cNvSpPr/>
          <p:nvPr/>
        </p:nvSpPr>
        <p:spPr>
          <a:xfrm>
            <a:off x="7662626" y="4891841"/>
            <a:ext cx="4263799" cy="1328023"/>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lvl="0">
              <a:lnSpc>
                <a:spcPct val="150000"/>
              </a:lnSpc>
            </a:pPr>
            <a:r>
              <a:rPr lang="en-AU" altLang="en-US" sz="1600" dirty="0">
                <a:solidFill>
                  <a:srgbClr val="0000FF"/>
                </a:solidFill>
              </a:rPr>
              <a:t>RBE – the ratio of doses of the standard and tested radiation that result in the same level of biological effect</a:t>
            </a:r>
          </a:p>
        </p:txBody>
      </p:sp>
      <p:sp>
        <p:nvSpPr>
          <p:cNvPr id="22" name="Скругленный прямоугольник 45">
            <a:extLst>
              <a:ext uri="{FF2B5EF4-FFF2-40B4-BE49-F238E27FC236}">
                <a16:creationId xmlns:a16="http://schemas.microsoft.com/office/drawing/2014/main" id="{A536A6C3-06D7-4262-ACBA-2663E0A50D4E}"/>
              </a:ext>
            </a:extLst>
          </p:cNvPr>
          <p:cNvSpPr/>
          <p:nvPr/>
        </p:nvSpPr>
        <p:spPr>
          <a:xfrm>
            <a:off x="3685599" y="1512056"/>
            <a:ext cx="3946329" cy="3643551"/>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spcBef>
                <a:spcPct val="0"/>
              </a:spcBef>
              <a:buFont typeface="Wingdings" panose="05000000000000000000" pitchFamily="2" charset="2"/>
              <a:buChar char="Ø"/>
            </a:pPr>
            <a:r>
              <a:rPr lang="en-AU" altLang="en-US" sz="1600" dirty="0">
                <a:solidFill>
                  <a:srgbClr val="002060"/>
                </a:solidFill>
              </a:rPr>
              <a:t>Dose – effect curves are different for different types of radiation</a:t>
            </a:r>
          </a:p>
          <a:p>
            <a:pPr marL="285750" indent="-285750">
              <a:spcBef>
                <a:spcPct val="0"/>
              </a:spcBef>
              <a:buFont typeface="Wingdings" panose="05000000000000000000" pitchFamily="2" charset="2"/>
              <a:buChar char="Ø"/>
            </a:pPr>
            <a:endParaRPr lang="en-AU" altLang="en-US" sz="1600" dirty="0">
              <a:solidFill>
                <a:schemeClr val="tx2"/>
              </a:solidFill>
            </a:endParaRPr>
          </a:p>
          <a:p>
            <a:pPr marL="285750" indent="-285750">
              <a:spcBef>
                <a:spcPct val="0"/>
              </a:spcBef>
              <a:buFont typeface="Wingdings" panose="05000000000000000000" pitchFamily="2" charset="2"/>
              <a:buChar char="Ø"/>
            </a:pPr>
            <a:r>
              <a:rPr lang="en-AU" altLang="en-US" sz="1600" dirty="0">
                <a:solidFill>
                  <a:srgbClr val="FF0000"/>
                </a:solidFill>
              </a:rPr>
              <a:t>The knowledge of absorbed dose is not sufficient to describe/predict biological response</a:t>
            </a:r>
          </a:p>
          <a:p>
            <a:pPr marL="285750" indent="-285750">
              <a:spcBef>
                <a:spcPct val="0"/>
              </a:spcBef>
              <a:buFont typeface="Wingdings" panose="05000000000000000000" pitchFamily="2" charset="2"/>
              <a:buChar char="Ø"/>
            </a:pPr>
            <a:endParaRPr lang="en-AU" altLang="en-US" sz="1600" dirty="0">
              <a:solidFill>
                <a:schemeClr val="tx2"/>
              </a:solidFill>
            </a:endParaRPr>
          </a:p>
          <a:p>
            <a:pPr marL="285750" indent="-285750">
              <a:spcBef>
                <a:spcPct val="0"/>
              </a:spcBef>
              <a:buFont typeface="Wingdings" panose="05000000000000000000" pitchFamily="2" charset="2"/>
              <a:buChar char="Ø"/>
            </a:pPr>
            <a:r>
              <a:rPr lang="en-AU" altLang="en-US" sz="1600" dirty="0">
                <a:solidFill>
                  <a:srgbClr val="002060"/>
                </a:solidFill>
              </a:rPr>
              <a:t>How to predict biological response? Radiobiological efficiency of different types of radiation is not the same</a:t>
            </a:r>
            <a:endParaRPr lang="en-AU" altLang="en-US" sz="1600" dirty="0">
              <a:solidFill>
                <a:srgbClr val="FF0000"/>
              </a:solidFill>
            </a:endParaRPr>
          </a:p>
          <a:p>
            <a:pPr marL="285750" indent="-285750">
              <a:spcBef>
                <a:spcPct val="0"/>
              </a:spcBef>
              <a:buFont typeface="Wingdings" panose="05000000000000000000" pitchFamily="2" charset="2"/>
              <a:buChar char="Ø"/>
            </a:pPr>
            <a:endParaRPr lang="en-AU" altLang="en-US" sz="1600" dirty="0">
              <a:solidFill>
                <a:schemeClr val="tx2"/>
              </a:solidFill>
            </a:endParaRPr>
          </a:p>
          <a:p>
            <a:pPr marL="285750" indent="-285750">
              <a:spcBef>
                <a:spcPct val="0"/>
              </a:spcBef>
              <a:buFont typeface="Wingdings" panose="05000000000000000000" pitchFamily="2" charset="2"/>
              <a:buChar char="Ø"/>
            </a:pPr>
            <a:r>
              <a:rPr lang="en-AU" altLang="en-US" sz="1600" dirty="0">
                <a:solidFill>
                  <a:srgbClr val="FF0000"/>
                </a:solidFill>
              </a:rPr>
              <a:t>Introduction of Relative Biological Effectiveness - RBE</a:t>
            </a:r>
          </a:p>
        </p:txBody>
      </p:sp>
    </p:spTree>
    <p:extLst>
      <p:ext uri="{BB962C8B-B14F-4D97-AF65-F5344CB8AC3E}">
        <p14:creationId xmlns:p14="http://schemas.microsoft.com/office/powerpoint/2010/main" val="1496817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2"/>
          <p:cNvSpPr txBox="1">
            <a:spLocks/>
          </p:cNvSpPr>
          <p:nvPr/>
        </p:nvSpPr>
        <p:spPr>
          <a:xfrm>
            <a:off x="413331" y="9282"/>
            <a:ext cx="8942752" cy="594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b="1" dirty="0">
                <a:solidFill>
                  <a:srgbClr val="4472C4">
                    <a:lumMod val="50000"/>
                  </a:srgbClr>
                </a:solidFill>
              </a:rPr>
              <a:t>RBE problem</a:t>
            </a:r>
          </a:p>
          <a:p>
            <a:endParaRPr lang="en-US" dirty="0">
              <a:solidFill>
                <a:prstClr val="black"/>
              </a:solidFill>
            </a:endParaRPr>
          </a:p>
        </p:txBody>
      </p:sp>
      <p:sp>
        <p:nvSpPr>
          <p:cNvPr id="7" name="Прямоугольник 6"/>
          <p:cNvSpPr/>
          <p:nvPr/>
        </p:nvSpPr>
        <p:spPr>
          <a:xfrm>
            <a:off x="4769808" y="871479"/>
            <a:ext cx="2353547" cy="369332"/>
          </a:xfrm>
          <a:prstGeom prst="rect">
            <a:avLst/>
          </a:prstGeom>
          <a:solidFill>
            <a:schemeClr val="bg1"/>
          </a:solidFill>
        </p:spPr>
        <p:txBody>
          <a:bodyPr wrap="square">
            <a:spAutoFit/>
          </a:bodyPr>
          <a:lstStyle/>
          <a:p>
            <a:pPr>
              <a:spcAft>
                <a:spcPts val="600"/>
              </a:spcAft>
            </a:pPr>
            <a:r>
              <a:rPr lang="en-US" b="1" dirty="0">
                <a:solidFill>
                  <a:srgbClr val="002060"/>
                </a:solidFill>
                <a:cs typeface="Times New Roman" panose="02020603050405020304" pitchFamily="18" charset="0"/>
              </a:rPr>
              <a:t>RBE – LET Relationship</a:t>
            </a:r>
          </a:p>
        </p:txBody>
      </p:sp>
      <p:pic>
        <p:nvPicPr>
          <p:cNvPr id="11"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16" y="1364237"/>
            <a:ext cx="4191000" cy="295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14"/>
          <p:cNvSpPr/>
          <p:nvPr/>
        </p:nvSpPr>
        <p:spPr>
          <a:xfrm>
            <a:off x="695595" y="4136006"/>
            <a:ext cx="3019982" cy="276999"/>
          </a:xfrm>
          <a:prstGeom prst="rect">
            <a:avLst/>
          </a:prstGeom>
          <a:solidFill>
            <a:schemeClr val="bg1"/>
          </a:solidFill>
        </p:spPr>
        <p:txBody>
          <a:bodyPr wrap="square">
            <a:spAutoFit/>
          </a:bodyPr>
          <a:lstStyle/>
          <a:p>
            <a:pPr>
              <a:spcAft>
                <a:spcPts val="600"/>
              </a:spcAft>
            </a:pPr>
            <a:r>
              <a:rPr lang="en-US" sz="1200" dirty="0">
                <a:solidFill>
                  <a:srgbClr val="002060"/>
                </a:solidFill>
                <a:cs typeface="Times New Roman" panose="02020603050405020304" pitchFamily="18" charset="0"/>
              </a:rPr>
              <a:t>Yeast cells, </a:t>
            </a:r>
            <a:r>
              <a:rPr lang="en-AU" altLang="en-US" sz="1200" dirty="0">
                <a:solidFill>
                  <a:srgbClr val="002060"/>
                </a:solidFill>
                <a:cs typeface="Times New Roman" panose="02020603050405020304" pitchFamily="18" charset="0"/>
              </a:rPr>
              <a:t>Data from Lobachevsky et al, 1988</a:t>
            </a:r>
          </a:p>
        </p:txBody>
      </p:sp>
      <p:sp>
        <p:nvSpPr>
          <p:cNvPr id="22" name="Скругленный прямоугольник 45">
            <a:extLst>
              <a:ext uri="{FF2B5EF4-FFF2-40B4-BE49-F238E27FC236}">
                <a16:creationId xmlns:a16="http://schemas.microsoft.com/office/drawing/2014/main" id="{A536A6C3-06D7-4262-ACBA-2663E0A50D4E}"/>
              </a:ext>
            </a:extLst>
          </p:cNvPr>
          <p:cNvSpPr/>
          <p:nvPr/>
        </p:nvSpPr>
        <p:spPr>
          <a:xfrm>
            <a:off x="4691416" y="1796128"/>
            <a:ext cx="3675494" cy="1736646"/>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285750" indent="-285750">
              <a:lnSpc>
                <a:spcPct val="150000"/>
              </a:lnSpc>
              <a:spcBef>
                <a:spcPct val="0"/>
              </a:spcBef>
              <a:buFont typeface="Wingdings" panose="05000000000000000000" pitchFamily="2" charset="2"/>
              <a:buChar char="Ø"/>
            </a:pPr>
            <a:r>
              <a:rPr lang="en-AU" altLang="en-US" sz="1600" dirty="0">
                <a:solidFill>
                  <a:srgbClr val="002060"/>
                </a:solidFill>
              </a:rPr>
              <a:t>LET – Linear Energy Transfer (</a:t>
            </a:r>
            <a:r>
              <a:rPr lang="en-AU" altLang="en-US" sz="1600" dirty="0" err="1">
                <a:solidFill>
                  <a:srgbClr val="002060"/>
                </a:solidFill>
              </a:rPr>
              <a:t>dE</a:t>
            </a:r>
            <a:r>
              <a:rPr lang="en-AU" altLang="en-US" sz="1600" dirty="0">
                <a:solidFill>
                  <a:srgbClr val="002060"/>
                </a:solidFill>
              </a:rPr>
              <a:t>/dx)</a:t>
            </a:r>
          </a:p>
          <a:p>
            <a:pPr marL="285750" indent="-285750">
              <a:lnSpc>
                <a:spcPct val="150000"/>
              </a:lnSpc>
              <a:spcBef>
                <a:spcPct val="0"/>
              </a:spcBef>
              <a:buFont typeface="Wingdings" panose="05000000000000000000" pitchFamily="2" charset="2"/>
              <a:buChar char="Ø"/>
            </a:pPr>
            <a:r>
              <a:rPr lang="en-US" altLang="en-US" sz="1600" dirty="0">
                <a:solidFill>
                  <a:srgbClr val="002060"/>
                </a:solidFill>
              </a:rPr>
              <a:t>LET as a parameter to characterize type of radiation</a:t>
            </a:r>
          </a:p>
          <a:p>
            <a:pPr marL="285750" indent="-285750">
              <a:lnSpc>
                <a:spcPct val="150000"/>
              </a:lnSpc>
              <a:spcBef>
                <a:spcPct val="0"/>
              </a:spcBef>
              <a:buFont typeface="Wingdings" panose="05000000000000000000" pitchFamily="2" charset="2"/>
              <a:buChar char="Ø"/>
            </a:pPr>
            <a:r>
              <a:rPr lang="en-US" altLang="en-US" sz="1600" dirty="0">
                <a:solidFill>
                  <a:srgbClr val="002060"/>
                </a:solidFill>
              </a:rPr>
              <a:t>Building RBE-LET relationship</a:t>
            </a:r>
            <a:endParaRPr lang="en-AU" altLang="en-US" sz="1600" dirty="0">
              <a:solidFill>
                <a:srgbClr val="002060"/>
              </a:solidFill>
            </a:endParaRPr>
          </a:p>
        </p:txBody>
      </p:sp>
      <p:pic>
        <p:nvPicPr>
          <p:cNvPr id="13"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9325"/>
          <a:stretch/>
        </p:blipFill>
        <p:spPr>
          <a:xfrm>
            <a:off x="8445302" y="1364237"/>
            <a:ext cx="3476625" cy="2671762"/>
          </a:xfrm>
          <a:prstGeom prst="rect">
            <a:avLst/>
          </a:prstGeom>
        </p:spPr>
      </p:pic>
      <p:sp>
        <p:nvSpPr>
          <p:cNvPr id="16" name="Скругленный прямоугольник 45">
            <a:extLst>
              <a:ext uri="{FF2B5EF4-FFF2-40B4-BE49-F238E27FC236}">
                <a16:creationId xmlns:a16="http://schemas.microsoft.com/office/drawing/2014/main" id="{A536A6C3-06D7-4262-ACBA-2663E0A50D4E}"/>
              </a:ext>
            </a:extLst>
          </p:cNvPr>
          <p:cNvSpPr/>
          <p:nvPr/>
        </p:nvSpPr>
        <p:spPr>
          <a:xfrm>
            <a:off x="1122465" y="4669123"/>
            <a:ext cx="4158661" cy="1532334"/>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50000"/>
              </a:lnSpc>
              <a:spcBef>
                <a:spcPct val="0"/>
              </a:spcBef>
            </a:pPr>
            <a:r>
              <a:rPr lang="en-AU" altLang="en-US" sz="1400" dirty="0">
                <a:solidFill>
                  <a:srgbClr val="002060"/>
                </a:solidFill>
              </a:rPr>
              <a:t>RBE-LET relationship is complex:</a:t>
            </a:r>
          </a:p>
          <a:p>
            <a:pPr marL="285750" indent="-285750">
              <a:lnSpc>
                <a:spcPct val="150000"/>
              </a:lnSpc>
              <a:spcBef>
                <a:spcPct val="0"/>
              </a:spcBef>
              <a:buFont typeface="Wingdings" panose="05000000000000000000" pitchFamily="2" charset="2"/>
              <a:buChar char="Ø"/>
            </a:pPr>
            <a:r>
              <a:rPr lang="en-AU" altLang="en-US" sz="1400" dirty="0">
                <a:solidFill>
                  <a:srgbClr val="002060"/>
                </a:solidFill>
              </a:rPr>
              <a:t>Increasing RBE in the range up to ~ 100 </a:t>
            </a:r>
            <a:r>
              <a:rPr lang="en-AU" altLang="en-US" sz="1400" dirty="0" err="1">
                <a:solidFill>
                  <a:srgbClr val="002060"/>
                </a:solidFill>
              </a:rPr>
              <a:t>kEv</a:t>
            </a:r>
            <a:r>
              <a:rPr lang="en-AU" altLang="en-US" sz="1400" dirty="0">
                <a:solidFill>
                  <a:srgbClr val="002060"/>
                </a:solidFill>
              </a:rPr>
              <a:t>/</a:t>
            </a:r>
            <a:r>
              <a:rPr lang="en-AU" altLang="en-US" sz="1400" dirty="0">
                <a:solidFill>
                  <a:srgbClr val="002060"/>
                </a:solidFill>
                <a:latin typeface="Symbol" panose="05050102010706020507" pitchFamily="18" charset="2"/>
              </a:rPr>
              <a:t>m</a:t>
            </a:r>
            <a:r>
              <a:rPr lang="en-AU" altLang="en-US" sz="1400" dirty="0">
                <a:solidFill>
                  <a:srgbClr val="002060"/>
                </a:solidFill>
              </a:rPr>
              <a:t>m</a:t>
            </a:r>
          </a:p>
          <a:p>
            <a:pPr marL="285750" indent="-285750">
              <a:lnSpc>
                <a:spcPct val="150000"/>
              </a:lnSpc>
              <a:spcBef>
                <a:spcPct val="0"/>
              </a:spcBef>
              <a:buFont typeface="Wingdings" panose="05000000000000000000" pitchFamily="2" charset="2"/>
              <a:buChar char="Ø"/>
            </a:pPr>
            <a:r>
              <a:rPr lang="en-AU" altLang="en-US" sz="1400" dirty="0">
                <a:solidFill>
                  <a:srgbClr val="002060"/>
                </a:solidFill>
              </a:rPr>
              <a:t>Maximum at ~ 100 </a:t>
            </a:r>
            <a:r>
              <a:rPr lang="en-AU" altLang="en-US" sz="1400" dirty="0" err="1">
                <a:solidFill>
                  <a:srgbClr val="002060"/>
                </a:solidFill>
              </a:rPr>
              <a:t>kEv</a:t>
            </a:r>
            <a:r>
              <a:rPr lang="en-AU" altLang="en-US" sz="1400" dirty="0">
                <a:solidFill>
                  <a:srgbClr val="002060"/>
                </a:solidFill>
              </a:rPr>
              <a:t>/</a:t>
            </a:r>
            <a:r>
              <a:rPr lang="en-AU" altLang="en-US" sz="1400" dirty="0">
                <a:solidFill>
                  <a:srgbClr val="002060"/>
                </a:solidFill>
                <a:latin typeface="Symbol" panose="05050102010706020507" pitchFamily="18" charset="2"/>
              </a:rPr>
              <a:t>m</a:t>
            </a:r>
            <a:r>
              <a:rPr lang="en-AU" altLang="en-US" sz="1400" dirty="0">
                <a:solidFill>
                  <a:srgbClr val="002060"/>
                </a:solidFill>
              </a:rPr>
              <a:t>m</a:t>
            </a:r>
          </a:p>
          <a:p>
            <a:pPr marL="285750" indent="-285750">
              <a:lnSpc>
                <a:spcPct val="150000"/>
              </a:lnSpc>
              <a:spcBef>
                <a:spcPct val="0"/>
              </a:spcBef>
              <a:buFont typeface="Wingdings" panose="05000000000000000000" pitchFamily="2" charset="2"/>
              <a:buChar char="Ø"/>
            </a:pPr>
            <a:r>
              <a:rPr lang="en-AU" altLang="en-US" sz="1400" dirty="0">
                <a:solidFill>
                  <a:srgbClr val="002060"/>
                </a:solidFill>
              </a:rPr>
              <a:t>Fast decrease at LET above ~ 100 </a:t>
            </a:r>
            <a:r>
              <a:rPr lang="en-AU" altLang="en-US" sz="1400" dirty="0" err="1">
                <a:solidFill>
                  <a:srgbClr val="002060"/>
                </a:solidFill>
              </a:rPr>
              <a:t>kEv</a:t>
            </a:r>
            <a:r>
              <a:rPr lang="en-AU" altLang="en-US" sz="1400" dirty="0">
                <a:solidFill>
                  <a:srgbClr val="002060"/>
                </a:solidFill>
              </a:rPr>
              <a:t>/</a:t>
            </a:r>
            <a:r>
              <a:rPr lang="en-AU" altLang="en-US" sz="1400" dirty="0">
                <a:solidFill>
                  <a:srgbClr val="002060"/>
                </a:solidFill>
                <a:latin typeface="Symbol" panose="05050102010706020507" pitchFamily="18" charset="2"/>
              </a:rPr>
              <a:t>m</a:t>
            </a:r>
            <a:r>
              <a:rPr lang="en-AU" altLang="en-US" sz="1400" dirty="0">
                <a:solidFill>
                  <a:srgbClr val="002060"/>
                </a:solidFill>
              </a:rPr>
              <a:t>m</a:t>
            </a:r>
          </a:p>
        </p:txBody>
      </p:sp>
      <mc:AlternateContent xmlns:mc="http://schemas.openxmlformats.org/markup-compatibility/2006" xmlns:a14="http://schemas.microsoft.com/office/drawing/2010/main">
        <mc:Choice Requires="a14">
          <p:sp>
            <p:nvSpPr>
              <p:cNvPr id="19" name="Скругленный прямоугольник 45">
                <a:extLst>
                  <a:ext uri="{FF2B5EF4-FFF2-40B4-BE49-F238E27FC236}">
                    <a16:creationId xmlns:a16="http://schemas.microsoft.com/office/drawing/2014/main" id="{A536A6C3-06D7-4262-ACBA-2663E0A50D4E}"/>
                  </a:ext>
                </a:extLst>
              </p:cNvPr>
              <p:cNvSpPr/>
              <p:nvPr/>
            </p:nvSpPr>
            <p:spPr>
              <a:xfrm>
                <a:off x="5666053" y="3765668"/>
                <a:ext cx="1382150" cy="726014"/>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spcBef>
                    <a:spcPct val="0"/>
                  </a:spcBef>
                </a:pPr>
                <a14:m>
                  <m:oMathPara xmlns:m="http://schemas.openxmlformats.org/officeDocument/2006/math">
                    <m:oMathParaPr>
                      <m:jc m:val="centerGroup"/>
                    </m:oMathParaPr>
                    <m:oMath xmlns:m="http://schemas.openxmlformats.org/officeDocument/2006/math">
                      <m:r>
                        <a:rPr lang="en-AU" i="1">
                          <a:solidFill>
                            <a:prstClr val="black"/>
                          </a:solidFill>
                          <a:latin typeface="Cambria Math"/>
                        </a:rPr>
                        <m:t>𝑅𝐵𝐸</m:t>
                      </m:r>
                      <m:r>
                        <a:rPr lang="en-AU" i="1">
                          <a:solidFill>
                            <a:prstClr val="black"/>
                          </a:solidFill>
                          <a:latin typeface="Cambria Math"/>
                        </a:rPr>
                        <m:t>=</m:t>
                      </m:r>
                      <m:f>
                        <m:fPr>
                          <m:ctrlPr>
                            <a:rPr lang="en-AU" i="1">
                              <a:solidFill>
                                <a:prstClr val="black"/>
                              </a:solidFill>
                              <a:latin typeface="Cambria Math" panose="02040503050406030204" pitchFamily="18" charset="0"/>
                            </a:rPr>
                          </m:ctrlPr>
                        </m:fPr>
                        <m:num>
                          <m:sSub>
                            <m:sSubPr>
                              <m:ctrlPr>
                                <a:rPr lang="en-AU" i="1">
                                  <a:solidFill>
                                    <a:prstClr val="black"/>
                                  </a:solidFill>
                                  <a:latin typeface="Cambria Math" panose="02040503050406030204" pitchFamily="18" charset="0"/>
                                </a:rPr>
                              </m:ctrlPr>
                            </m:sSubPr>
                            <m:e>
                              <m:r>
                                <a:rPr lang="en-AU" i="1">
                                  <a:solidFill>
                                    <a:prstClr val="black"/>
                                  </a:solidFill>
                                  <a:latin typeface="Cambria Math"/>
                                </a:rPr>
                                <m:t>𝐷</m:t>
                              </m:r>
                            </m:e>
                            <m:sub>
                              <m:r>
                                <a:rPr lang="en-AU" i="1">
                                  <a:solidFill>
                                    <a:prstClr val="black"/>
                                  </a:solidFill>
                                  <a:latin typeface="Cambria Math"/>
                                </a:rPr>
                                <m:t>𝑥</m:t>
                              </m:r>
                            </m:sub>
                          </m:sSub>
                        </m:num>
                        <m:den>
                          <m:sSub>
                            <m:sSubPr>
                              <m:ctrlPr>
                                <a:rPr lang="en-AU" i="1">
                                  <a:solidFill>
                                    <a:prstClr val="black"/>
                                  </a:solidFill>
                                  <a:latin typeface="Cambria Math" panose="02040503050406030204" pitchFamily="18" charset="0"/>
                                </a:rPr>
                              </m:ctrlPr>
                            </m:sSubPr>
                            <m:e>
                              <m:r>
                                <a:rPr lang="en-AU" i="1">
                                  <a:solidFill>
                                    <a:prstClr val="black"/>
                                  </a:solidFill>
                                  <a:latin typeface="Cambria Math"/>
                                </a:rPr>
                                <m:t>𝐷</m:t>
                              </m:r>
                            </m:e>
                            <m:sub>
                              <m:r>
                                <a:rPr lang="en-AU" i="1">
                                  <a:solidFill>
                                    <a:prstClr val="black"/>
                                  </a:solidFill>
                                  <a:latin typeface="Cambria Math"/>
                                </a:rPr>
                                <m:t>𝑅</m:t>
                              </m:r>
                            </m:sub>
                          </m:sSub>
                        </m:den>
                      </m:f>
                    </m:oMath>
                  </m:oMathPara>
                </a14:m>
                <a:endParaRPr lang="en-AU" altLang="en-US" sz="1400" dirty="0">
                  <a:solidFill>
                    <a:srgbClr val="002060"/>
                  </a:solidFill>
                </a:endParaRPr>
              </a:p>
            </p:txBody>
          </p:sp>
        </mc:Choice>
        <mc:Fallback xmlns="">
          <p:sp>
            <p:nvSpPr>
              <p:cNvPr id="19" name="Скругленный прямоугольник 45">
                <a:extLst>
                  <a:ext uri="{FF2B5EF4-FFF2-40B4-BE49-F238E27FC236}">
                    <a16:creationId xmlns="" xmlns:a16="http://schemas.microsoft.com/office/drawing/2014/main" id="{A536A6C3-06D7-4262-ACBA-2663E0A50D4E}"/>
                  </a:ext>
                </a:extLst>
              </p:cNvPr>
              <p:cNvSpPr>
                <a:spLocks noRot="1" noChangeAspect="1" noMove="1" noResize="1" noEditPoints="1" noAdjustHandles="1" noChangeArrowheads="1" noChangeShapeType="1" noTextEdit="1"/>
              </p:cNvSpPr>
              <p:nvPr/>
            </p:nvSpPr>
            <p:spPr>
              <a:xfrm>
                <a:off x="5666053" y="3765668"/>
                <a:ext cx="1382150" cy="726014"/>
              </a:xfrm>
              <a:prstGeom prst="roundRect">
                <a:avLst/>
              </a:prstGeom>
              <a:blipFill rotWithShape="0">
                <a:blip r:embed="rId5"/>
                <a:stretch>
                  <a:fillRect/>
                </a:stretch>
              </a:blipFill>
              <a:ln w="12700"/>
              <a:effectLst/>
            </p:spPr>
            <p:txBody>
              <a:bodyPr/>
              <a:lstStyle/>
              <a:p>
                <a:r>
                  <a:rPr lang="en-AU">
                    <a:noFill/>
                  </a:rPr>
                  <a:t> </a:t>
                </a:r>
              </a:p>
            </p:txBody>
          </p:sp>
        </mc:Fallback>
      </mc:AlternateContent>
      <p:sp>
        <p:nvSpPr>
          <p:cNvPr id="21" name="Скругленный прямоугольник 45">
            <a:extLst>
              <a:ext uri="{FF2B5EF4-FFF2-40B4-BE49-F238E27FC236}">
                <a16:creationId xmlns:a16="http://schemas.microsoft.com/office/drawing/2014/main" id="{A536A6C3-06D7-4262-ACBA-2663E0A50D4E}"/>
              </a:ext>
            </a:extLst>
          </p:cNvPr>
          <p:cNvSpPr/>
          <p:nvPr/>
        </p:nvSpPr>
        <p:spPr>
          <a:xfrm>
            <a:off x="7511142" y="4402137"/>
            <a:ext cx="4182325" cy="1889879"/>
          </a:xfrm>
          <a:prstGeom prst="roundRect">
            <a:avLst/>
          </a:prstGeom>
          <a:noFill/>
          <a:ln w="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nSpc>
                <a:spcPct val="150000"/>
              </a:lnSpc>
              <a:spcBef>
                <a:spcPct val="0"/>
              </a:spcBef>
            </a:pPr>
            <a:r>
              <a:rPr lang="en-AU" altLang="en-US" sz="1400" dirty="0">
                <a:solidFill>
                  <a:schemeClr val="tx2"/>
                </a:solidFill>
              </a:rPr>
              <a:t>Why RBE-LET relationship is so complex?</a:t>
            </a:r>
          </a:p>
          <a:p>
            <a:pPr>
              <a:lnSpc>
                <a:spcPct val="150000"/>
              </a:lnSpc>
              <a:spcBef>
                <a:spcPct val="0"/>
              </a:spcBef>
            </a:pPr>
            <a:r>
              <a:rPr lang="en-AU" altLang="en-US" sz="1400" dirty="0">
                <a:solidFill>
                  <a:schemeClr val="tx2"/>
                </a:solidFill>
              </a:rPr>
              <a:t>What factors determine the RBE-LET relationship:</a:t>
            </a:r>
          </a:p>
          <a:p>
            <a:pPr marL="285750" indent="-285750">
              <a:lnSpc>
                <a:spcPct val="150000"/>
              </a:lnSpc>
              <a:spcBef>
                <a:spcPct val="0"/>
              </a:spcBef>
              <a:buFont typeface="Wingdings" panose="05000000000000000000" pitchFamily="2" charset="2"/>
              <a:buChar char="Ø"/>
            </a:pPr>
            <a:r>
              <a:rPr lang="en-AU" altLang="en-US" sz="1400" dirty="0">
                <a:solidFill>
                  <a:schemeClr val="tx2"/>
                </a:solidFill>
              </a:rPr>
              <a:t>Physics of ionising radiation?</a:t>
            </a:r>
          </a:p>
          <a:p>
            <a:pPr marL="285750" indent="-285750">
              <a:lnSpc>
                <a:spcPct val="150000"/>
              </a:lnSpc>
              <a:spcBef>
                <a:spcPct val="0"/>
              </a:spcBef>
              <a:buFont typeface="Wingdings" panose="05000000000000000000" pitchFamily="2" charset="2"/>
              <a:buChar char="Ø"/>
            </a:pPr>
            <a:r>
              <a:rPr lang="en-AU" altLang="en-US" sz="1400" dirty="0">
                <a:solidFill>
                  <a:schemeClr val="tx2"/>
                </a:solidFill>
              </a:rPr>
              <a:t>Geometry of biological target?</a:t>
            </a:r>
          </a:p>
          <a:p>
            <a:pPr marL="285750" indent="-285750">
              <a:lnSpc>
                <a:spcPct val="150000"/>
              </a:lnSpc>
              <a:spcBef>
                <a:spcPct val="0"/>
              </a:spcBef>
              <a:buFont typeface="Wingdings" panose="05000000000000000000" pitchFamily="2" charset="2"/>
              <a:buChar char="Ø"/>
            </a:pPr>
            <a:r>
              <a:rPr lang="en-AU" altLang="en-US" sz="1400" dirty="0">
                <a:solidFill>
                  <a:schemeClr val="tx2"/>
                </a:solidFill>
              </a:rPr>
              <a:t>Biological response to radiation?</a:t>
            </a:r>
          </a:p>
        </p:txBody>
      </p:sp>
    </p:spTree>
    <p:extLst>
      <p:ext uri="{BB962C8B-B14F-4D97-AF65-F5344CB8AC3E}">
        <p14:creationId xmlns:p14="http://schemas.microsoft.com/office/powerpoint/2010/main" val="3980162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413331" y="9282"/>
            <a:ext cx="8942752" cy="594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b="1" dirty="0">
                <a:solidFill>
                  <a:srgbClr val="002060"/>
                </a:solidFill>
              </a:rPr>
              <a:t>RBE problem – the role of physical factor</a:t>
            </a:r>
          </a:p>
          <a:p>
            <a:endParaRPr lang="en-US" dirty="0">
              <a:solidFill>
                <a:srgbClr val="002060"/>
              </a:solidFill>
            </a:endParaRPr>
          </a:p>
        </p:txBody>
      </p:sp>
      <p:sp>
        <p:nvSpPr>
          <p:cNvPr id="6" name="Rectangle 17"/>
          <p:cNvSpPr/>
          <p:nvPr/>
        </p:nvSpPr>
        <p:spPr>
          <a:xfrm>
            <a:off x="910528" y="796009"/>
            <a:ext cx="9288966" cy="880369"/>
          </a:xfrm>
          <a:prstGeom prst="rect">
            <a:avLst/>
          </a:prstGeom>
        </p:spPr>
        <p:txBody>
          <a:bodyPr wrap="square">
            <a:spAutoFit/>
          </a:bodyPr>
          <a:lstStyle/>
          <a:p>
            <a:pPr algn="ctr">
              <a:lnSpc>
                <a:spcPct val="150000"/>
              </a:lnSpc>
            </a:pPr>
            <a:r>
              <a:rPr lang="en-AU" altLang="en-US" dirty="0">
                <a:solidFill>
                  <a:srgbClr val="002060"/>
                </a:solidFill>
              </a:rPr>
              <a:t>Why efficiency increases (RBE&gt;1) with increasing LET for the same amount of absorbed energy?</a:t>
            </a:r>
          </a:p>
          <a:p>
            <a:pPr algn="ctr">
              <a:lnSpc>
                <a:spcPct val="150000"/>
              </a:lnSpc>
            </a:pPr>
            <a:r>
              <a:rPr lang="en-AU" altLang="en-US" dirty="0">
                <a:solidFill>
                  <a:srgbClr val="002060"/>
                </a:solidFill>
              </a:rPr>
              <a:t>                       Low LET                                                                  High LET</a:t>
            </a:r>
          </a:p>
        </p:txBody>
      </p:sp>
      <p:sp>
        <p:nvSpPr>
          <p:cNvPr id="7" name="Oval 3"/>
          <p:cNvSpPr/>
          <p:nvPr/>
        </p:nvSpPr>
        <p:spPr>
          <a:xfrm>
            <a:off x="2953911" y="1937061"/>
            <a:ext cx="1752600" cy="1676400"/>
          </a:xfrm>
          <a:prstGeom prst="ellipse">
            <a:avLst/>
          </a:prstGeom>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8" name="Oval 18"/>
          <p:cNvSpPr/>
          <p:nvPr/>
        </p:nvSpPr>
        <p:spPr>
          <a:xfrm>
            <a:off x="7221111" y="1946586"/>
            <a:ext cx="1752600" cy="1676400"/>
          </a:xfrm>
          <a:prstGeom prst="ellipse">
            <a:avLst/>
          </a:prstGeom>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9" name="Line 13"/>
          <p:cNvSpPr>
            <a:spLocks noChangeShapeType="1"/>
          </p:cNvSpPr>
          <p:nvPr/>
        </p:nvSpPr>
        <p:spPr bwMode="auto">
          <a:xfrm flipH="1" flipV="1">
            <a:off x="7116336" y="2175186"/>
            <a:ext cx="2027708" cy="533399"/>
          </a:xfrm>
          <a:prstGeom prst="line">
            <a:avLst/>
          </a:prstGeom>
          <a:noFill/>
          <a:ln w="254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AU" sz="1600">
              <a:solidFill>
                <a:srgbClr val="002060"/>
              </a:solidFill>
            </a:endParaRPr>
          </a:p>
        </p:txBody>
      </p:sp>
      <p:sp>
        <p:nvSpPr>
          <p:cNvPr id="10" name="Line 13"/>
          <p:cNvSpPr>
            <a:spLocks noChangeShapeType="1"/>
          </p:cNvSpPr>
          <p:nvPr/>
        </p:nvSpPr>
        <p:spPr bwMode="auto">
          <a:xfrm flipV="1">
            <a:off x="8203774" y="2098986"/>
            <a:ext cx="940269" cy="1676400"/>
          </a:xfrm>
          <a:prstGeom prst="line">
            <a:avLst/>
          </a:prstGeom>
          <a:noFill/>
          <a:ln w="254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AU" sz="1600">
              <a:solidFill>
                <a:srgbClr val="002060"/>
              </a:solidFill>
            </a:endParaRPr>
          </a:p>
        </p:txBody>
      </p:sp>
      <p:sp>
        <p:nvSpPr>
          <p:cNvPr id="11" name="Line 13"/>
          <p:cNvSpPr>
            <a:spLocks noChangeShapeType="1"/>
          </p:cNvSpPr>
          <p:nvPr/>
        </p:nvSpPr>
        <p:spPr bwMode="auto">
          <a:xfrm flipV="1">
            <a:off x="2735953" y="2945896"/>
            <a:ext cx="2200275" cy="0"/>
          </a:xfrm>
          <a:prstGeom prst="line">
            <a:avLst/>
          </a:prstGeom>
          <a:noFill/>
          <a:ln w="127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AU" sz="1600">
              <a:solidFill>
                <a:srgbClr val="002060"/>
              </a:solidFill>
            </a:endParaRPr>
          </a:p>
        </p:txBody>
      </p:sp>
      <p:sp>
        <p:nvSpPr>
          <p:cNvPr id="12" name="Line 13"/>
          <p:cNvSpPr>
            <a:spLocks noChangeShapeType="1"/>
          </p:cNvSpPr>
          <p:nvPr/>
        </p:nvSpPr>
        <p:spPr bwMode="auto">
          <a:xfrm flipH="1">
            <a:off x="2735953" y="2031495"/>
            <a:ext cx="1818158" cy="541597"/>
          </a:xfrm>
          <a:prstGeom prst="line">
            <a:avLst/>
          </a:prstGeom>
          <a:noFill/>
          <a:ln w="127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AU" sz="1600">
              <a:solidFill>
                <a:srgbClr val="002060"/>
              </a:solidFill>
            </a:endParaRPr>
          </a:p>
        </p:txBody>
      </p:sp>
      <p:sp>
        <p:nvSpPr>
          <p:cNvPr id="13" name="Line 13"/>
          <p:cNvSpPr>
            <a:spLocks noChangeShapeType="1"/>
          </p:cNvSpPr>
          <p:nvPr/>
        </p:nvSpPr>
        <p:spPr bwMode="auto">
          <a:xfrm>
            <a:off x="3268236" y="2003735"/>
            <a:ext cx="1181100" cy="1752601"/>
          </a:xfrm>
          <a:prstGeom prst="line">
            <a:avLst/>
          </a:prstGeom>
          <a:noFill/>
          <a:ln w="127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AU" sz="1600">
              <a:solidFill>
                <a:srgbClr val="002060"/>
              </a:solidFill>
            </a:endParaRPr>
          </a:p>
        </p:txBody>
      </p:sp>
      <p:sp>
        <p:nvSpPr>
          <p:cNvPr id="14" name="Line 13"/>
          <p:cNvSpPr>
            <a:spLocks noChangeShapeType="1"/>
          </p:cNvSpPr>
          <p:nvPr/>
        </p:nvSpPr>
        <p:spPr bwMode="auto">
          <a:xfrm flipV="1">
            <a:off x="3353961" y="2098986"/>
            <a:ext cx="1371600" cy="1743892"/>
          </a:xfrm>
          <a:prstGeom prst="line">
            <a:avLst/>
          </a:prstGeom>
          <a:noFill/>
          <a:ln w="127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AU" sz="1600">
              <a:solidFill>
                <a:srgbClr val="002060"/>
              </a:solidFill>
            </a:endParaRPr>
          </a:p>
        </p:txBody>
      </p:sp>
      <p:sp>
        <p:nvSpPr>
          <p:cNvPr id="15" name="Line 13"/>
          <p:cNvSpPr>
            <a:spLocks noChangeShapeType="1"/>
          </p:cNvSpPr>
          <p:nvPr/>
        </p:nvSpPr>
        <p:spPr bwMode="auto">
          <a:xfrm flipH="1" flipV="1">
            <a:off x="2943269" y="2175186"/>
            <a:ext cx="861454" cy="1743890"/>
          </a:xfrm>
          <a:prstGeom prst="line">
            <a:avLst/>
          </a:prstGeom>
          <a:noFill/>
          <a:ln w="127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AU" sz="1600">
              <a:solidFill>
                <a:srgbClr val="002060"/>
              </a:solidFill>
            </a:endParaRPr>
          </a:p>
        </p:txBody>
      </p:sp>
      <p:sp>
        <p:nvSpPr>
          <p:cNvPr id="16" name="Line 13"/>
          <p:cNvSpPr>
            <a:spLocks noChangeShapeType="1"/>
          </p:cNvSpPr>
          <p:nvPr/>
        </p:nvSpPr>
        <p:spPr bwMode="auto">
          <a:xfrm flipH="1" flipV="1">
            <a:off x="2953911" y="2031495"/>
            <a:ext cx="2027708" cy="533399"/>
          </a:xfrm>
          <a:prstGeom prst="line">
            <a:avLst/>
          </a:prstGeom>
          <a:noFill/>
          <a:ln w="127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AU" sz="1600">
              <a:solidFill>
                <a:srgbClr val="002060"/>
              </a:solidFill>
            </a:endParaRPr>
          </a:p>
        </p:txBody>
      </p:sp>
      <p:sp>
        <p:nvSpPr>
          <p:cNvPr id="17" name="Rectangle 32"/>
          <p:cNvSpPr/>
          <p:nvPr/>
        </p:nvSpPr>
        <p:spPr>
          <a:xfrm>
            <a:off x="2010936" y="3823011"/>
            <a:ext cx="8077200" cy="830997"/>
          </a:xfrm>
          <a:prstGeom prst="rect">
            <a:avLst/>
          </a:prstGeom>
        </p:spPr>
        <p:txBody>
          <a:bodyPr wrap="square">
            <a:spAutoFit/>
          </a:bodyPr>
          <a:lstStyle/>
          <a:p>
            <a:pPr marL="285750" indent="-285750">
              <a:lnSpc>
                <a:spcPct val="150000"/>
              </a:lnSpc>
              <a:buFont typeface="Wingdings" panose="05000000000000000000" pitchFamily="2" charset="2"/>
              <a:buChar char="Ø"/>
            </a:pPr>
            <a:r>
              <a:rPr lang="en-AU" altLang="en-US" sz="1600" dirty="0">
                <a:solidFill>
                  <a:srgbClr val="002060"/>
                </a:solidFill>
              </a:rPr>
              <a:t>Radiation sensitive target (nucleus) is structured – consists of multiple mini-targets (DNA)</a:t>
            </a:r>
          </a:p>
          <a:p>
            <a:pPr marL="285750" indent="-285750">
              <a:lnSpc>
                <a:spcPct val="150000"/>
              </a:lnSpc>
              <a:buFont typeface="Wingdings" panose="05000000000000000000" pitchFamily="2" charset="2"/>
              <a:buChar char="Ø"/>
            </a:pPr>
            <a:r>
              <a:rPr lang="en-AU" altLang="en-US" sz="1600" dirty="0">
                <a:solidFill>
                  <a:srgbClr val="002060"/>
                </a:solidFill>
              </a:rPr>
              <a:t>Damage to one or a few mini-targets (DNA double strand breaks) is required to kill the cell</a:t>
            </a:r>
          </a:p>
        </p:txBody>
      </p:sp>
      <p:sp>
        <p:nvSpPr>
          <p:cNvPr id="19" name="Oval 22"/>
          <p:cNvSpPr/>
          <p:nvPr/>
        </p:nvSpPr>
        <p:spPr>
          <a:xfrm>
            <a:off x="2220160" y="4889811"/>
            <a:ext cx="1752600" cy="1676400"/>
          </a:xfrm>
          <a:prstGeom prst="ellipse">
            <a:avLst/>
          </a:prstGeom>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20" name="Oval 4"/>
          <p:cNvSpPr/>
          <p:nvPr/>
        </p:nvSpPr>
        <p:spPr>
          <a:xfrm>
            <a:off x="3582235" y="527081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21" name="Oval 33"/>
          <p:cNvSpPr/>
          <p:nvPr/>
        </p:nvSpPr>
        <p:spPr>
          <a:xfrm>
            <a:off x="3115510" y="526128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22" name="Oval 34"/>
          <p:cNvSpPr/>
          <p:nvPr/>
        </p:nvSpPr>
        <p:spPr>
          <a:xfrm>
            <a:off x="2777931" y="524223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23" name="Oval 35"/>
          <p:cNvSpPr/>
          <p:nvPr/>
        </p:nvSpPr>
        <p:spPr>
          <a:xfrm>
            <a:off x="2297345" y="527081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24" name="Oval 36"/>
          <p:cNvSpPr/>
          <p:nvPr/>
        </p:nvSpPr>
        <p:spPr>
          <a:xfrm>
            <a:off x="3382210" y="505173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25" name="Oval 37"/>
          <p:cNvSpPr/>
          <p:nvPr/>
        </p:nvSpPr>
        <p:spPr>
          <a:xfrm>
            <a:off x="2506895" y="505173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26" name="Oval 38"/>
          <p:cNvSpPr/>
          <p:nvPr/>
        </p:nvSpPr>
        <p:spPr>
          <a:xfrm>
            <a:off x="3115510" y="489933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27" name="Oval 39"/>
          <p:cNvSpPr/>
          <p:nvPr/>
        </p:nvSpPr>
        <p:spPr>
          <a:xfrm>
            <a:off x="2777931" y="489933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28" name="Oval 40"/>
          <p:cNvSpPr/>
          <p:nvPr/>
        </p:nvSpPr>
        <p:spPr>
          <a:xfrm>
            <a:off x="2553535" y="545178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29" name="Oval 41"/>
          <p:cNvSpPr/>
          <p:nvPr/>
        </p:nvSpPr>
        <p:spPr>
          <a:xfrm>
            <a:off x="3325060" y="546131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30" name="Oval 42"/>
          <p:cNvSpPr/>
          <p:nvPr/>
        </p:nvSpPr>
        <p:spPr>
          <a:xfrm>
            <a:off x="2937622" y="554703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31" name="Oval 43"/>
          <p:cNvSpPr/>
          <p:nvPr/>
        </p:nvSpPr>
        <p:spPr>
          <a:xfrm>
            <a:off x="2258260" y="561371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32" name="Oval 44"/>
          <p:cNvSpPr/>
          <p:nvPr/>
        </p:nvSpPr>
        <p:spPr>
          <a:xfrm>
            <a:off x="3639385" y="561371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33" name="Oval 45"/>
          <p:cNvSpPr/>
          <p:nvPr/>
        </p:nvSpPr>
        <p:spPr>
          <a:xfrm>
            <a:off x="2659295" y="575658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34" name="Oval 46"/>
          <p:cNvSpPr/>
          <p:nvPr/>
        </p:nvSpPr>
        <p:spPr>
          <a:xfrm>
            <a:off x="3201235" y="577563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35" name="Oval 47"/>
          <p:cNvSpPr/>
          <p:nvPr/>
        </p:nvSpPr>
        <p:spPr>
          <a:xfrm>
            <a:off x="2354495" y="590898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36" name="Oval 48"/>
          <p:cNvSpPr/>
          <p:nvPr/>
        </p:nvSpPr>
        <p:spPr>
          <a:xfrm>
            <a:off x="2930331" y="592803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37" name="Oval 49"/>
          <p:cNvSpPr/>
          <p:nvPr/>
        </p:nvSpPr>
        <p:spPr>
          <a:xfrm>
            <a:off x="3506035" y="592803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38" name="Oval 50"/>
          <p:cNvSpPr/>
          <p:nvPr/>
        </p:nvSpPr>
        <p:spPr>
          <a:xfrm>
            <a:off x="2616006" y="608996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39" name="Oval 51"/>
          <p:cNvSpPr/>
          <p:nvPr/>
        </p:nvSpPr>
        <p:spPr>
          <a:xfrm>
            <a:off x="3229810" y="610901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40" name="Oval 52"/>
          <p:cNvSpPr/>
          <p:nvPr/>
        </p:nvSpPr>
        <p:spPr>
          <a:xfrm>
            <a:off x="2920806" y="626141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41" name="Oval 53"/>
          <p:cNvSpPr/>
          <p:nvPr/>
        </p:nvSpPr>
        <p:spPr>
          <a:xfrm>
            <a:off x="8222810" y="4899336"/>
            <a:ext cx="1752600" cy="1676400"/>
          </a:xfrm>
          <a:prstGeom prst="ellipse">
            <a:avLst/>
          </a:prstGeom>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42" name="Oval 54"/>
          <p:cNvSpPr/>
          <p:nvPr/>
        </p:nvSpPr>
        <p:spPr>
          <a:xfrm>
            <a:off x="9584885" y="528033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43" name="Oval 55"/>
          <p:cNvSpPr/>
          <p:nvPr/>
        </p:nvSpPr>
        <p:spPr>
          <a:xfrm>
            <a:off x="9118160" y="527081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44" name="Oval 56"/>
          <p:cNvSpPr/>
          <p:nvPr/>
        </p:nvSpPr>
        <p:spPr>
          <a:xfrm>
            <a:off x="8780581" y="525176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45" name="Oval 57"/>
          <p:cNvSpPr/>
          <p:nvPr/>
        </p:nvSpPr>
        <p:spPr>
          <a:xfrm>
            <a:off x="8299995" y="528033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46" name="Oval 58"/>
          <p:cNvSpPr/>
          <p:nvPr/>
        </p:nvSpPr>
        <p:spPr>
          <a:xfrm>
            <a:off x="9384860" y="506126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47" name="Oval 59"/>
          <p:cNvSpPr/>
          <p:nvPr/>
        </p:nvSpPr>
        <p:spPr>
          <a:xfrm>
            <a:off x="8509545" y="506126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48" name="Oval 60"/>
          <p:cNvSpPr/>
          <p:nvPr/>
        </p:nvSpPr>
        <p:spPr>
          <a:xfrm>
            <a:off x="9118160" y="490886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49" name="Oval 61"/>
          <p:cNvSpPr/>
          <p:nvPr/>
        </p:nvSpPr>
        <p:spPr>
          <a:xfrm>
            <a:off x="8780581" y="490886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50" name="Oval 62"/>
          <p:cNvSpPr/>
          <p:nvPr/>
        </p:nvSpPr>
        <p:spPr>
          <a:xfrm>
            <a:off x="8556185" y="546131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51" name="Oval 63"/>
          <p:cNvSpPr/>
          <p:nvPr/>
        </p:nvSpPr>
        <p:spPr>
          <a:xfrm>
            <a:off x="9327710" y="547083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52" name="Oval 64"/>
          <p:cNvSpPr/>
          <p:nvPr/>
        </p:nvSpPr>
        <p:spPr>
          <a:xfrm>
            <a:off x="8940272" y="555656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53" name="Oval 65"/>
          <p:cNvSpPr/>
          <p:nvPr/>
        </p:nvSpPr>
        <p:spPr>
          <a:xfrm>
            <a:off x="8260910" y="562323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54" name="Oval 66"/>
          <p:cNvSpPr/>
          <p:nvPr/>
        </p:nvSpPr>
        <p:spPr>
          <a:xfrm>
            <a:off x="9642035" y="562323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55" name="Oval 67"/>
          <p:cNvSpPr/>
          <p:nvPr/>
        </p:nvSpPr>
        <p:spPr>
          <a:xfrm>
            <a:off x="8661945" y="576611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56" name="Oval 68"/>
          <p:cNvSpPr/>
          <p:nvPr/>
        </p:nvSpPr>
        <p:spPr>
          <a:xfrm>
            <a:off x="9203885" y="578516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57" name="Oval 69"/>
          <p:cNvSpPr/>
          <p:nvPr/>
        </p:nvSpPr>
        <p:spPr>
          <a:xfrm>
            <a:off x="8357145" y="591851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58" name="Oval 70"/>
          <p:cNvSpPr/>
          <p:nvPr/>
        </p:nvSpPr>
        <p:spPr>
          <a:xfrm>
            <a:off x="8932981" y="593756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59" name="Oval 71"/>
          <p:cNvSpPr/>
          <p:nvPr/>
        </p:nvSpPr>
        <p:spPr>
          <a:xfrm>
            <a:off x="9508685" y="5937561"/>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60" name="Oval 72"/>
          <p:cNvSpPr/>
          <p:nvPr/>
        </p:nvSpPr>
        <p:spPr>
          <a:xfrm>
            <a:off x="8618656" y="609948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61" name="Oval 73"/>
          <p:cNvSpPr/>
          <p:nvPr/>
        </p:nvSpPr>
        <p:spPr>
          <a:xfrm>
            <a:off x="9232460" y="611853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62" name="Oval 74"/>
          <p:cNvSpPr/>
          <p:nvPr/>
        </p:nvSpPr>
        <p:spPr>
          <a:xfrm>
            <a:off x="8923456" y="6270936"/>
            <a:ext cx="304800" cy="3048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solidFill>
                <a:srgbClr val="002060"/>
              </a:solidFill>
            </a:endParaRPr>
          </a:p>
        </p:txBody>
      </p:sp>
      <p:sp>
        <p:nvSpPr>
          <p:cNvPr id="63" name="Line 13"/>
          <p:cNvSpPr>
            <a:spLocks noChangeShapeType="1"/>
          </p:cNvSpPr>
          <p:nvPr/>
        </p:nvSpPr>
        <p:spPr bwMode="auto">
          <a:xfrm flipH="1" flipV="1">
            <a:off x="8046039" y="5081126"/>
            <a:ext cx="2027708" cy="533399"/>
          </a:xfrm>
          <a:prstGeom prst="line">
            <a:avLst/>
          </a:prstGeom>
          <a:noFill/>
          <a:ln w="254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AU" sz="1600">
              <a:solidFill>
                <a:srgbClr val="002060"/>
              </a:solidFill>
            </a:endParaRPr>
          </a:p>
        </p:txBody>
      </p:sp>
      <p:sp>
        <p:nvSpPr>
          <p:cNvPr id="64" name="Line 13"/>
          <p:cNvSpPr>
            <a:spLocks noChangeShapeType="1"/>
          </p:cNvSpPr>
          <p:nvPr/>
        </p:nvSpPr>
        <p:spPr bwMode="auto">
          <a:xfrm flipV="1">
            <a:off x="9133477" y="5004926"/>
            <a:ext cx="940269" cy="1676400"/>
          </a:xfrm>
          <a:prstGeom prst="line">
            <a:avLst/>
          </a:prstGeom>
          <a:noFill/>
          <a:ln w="254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AU" sz="1600">
              <a:solidFill>
                <a:srgbClr val="002060"/>
              </a:solidFill>
            </a:endParaRPr>
          </a:p>
        </p:txBody>
      </p:sp>
      <p:sp>
        <p:nvSpPr>
          <p:cNvPr id="65" name="Line 13"/>
          <p:cNvSpPr>
            <a:spLocks noChangeShapeType="1"/>
          </p:cNvSpPr>
          <p:nvPr/>
        </p:nvSpPr>
        <p:spPr bwMode="auto">
          <a:xfrm flipV="1">
            <a:off x="1952475" y="5908986"/>
            <a:ext cx="2200275" cy="0"/>
          </a:xfrm>
          <a:prstGeom prst="line">
            <a:avLst/>
          </a:prstGeom>
          <a:noFill/>
          <a:ln w="127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AU" sz="1600">
              <a:solidFill>
                <a:srgbClr val="002060"/>
              </a:solidFill>
            </a:endParaRPr>
          </a:p>
        </p:txBody>
      </p:sp>
      <p:sp>
        <p:nvSpPr>
          <p:cNvPr id="66" name="Line 13"/>
          <p:cNvSpPr>
            <a:spLocks noChangeShapeType="1"/>
          </p:cNvSpPr>
          <p:nvPr/>
        </p:nvSpPr>
        <p:spPr bwMode="auto">
          <a:xfrm flipH="1">
            <a:off x="1962985" y="4994585"/>
            <a:ext cx="1818158" cy="541597"/>
          </a:xfrm>
          <a:prstGeom prst="line">
            <a:avLst/>
          </a:prstGeom>
          <a:noFill/>
          <a:ln w="127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AU" sz="1600">
              <a:solidFill>
                <a:srgbClr val="002060"/>
              </a:solidFill>
            </a:endParaRPr>
          </a:p>
        </p:txBody>
      </p:sp>
      <p:sp>
        <p:nvSpPr>
          <p:cNvPr id="67" name="Line 13"/>
          <p:cNvSpPr>
            <a:spLocks noChangeShapeType="1"/>
          </p:cNvSpPr>
          <p:nvPr/>
        </p:nvSpPr>
        <p:spPr bwMode="auto">
          <a:xfrm>
            <a:off x="2495268" y="4833475"/>
            <a:ext cx="1181100" cy="1752601"/>
          </a:xfrm>
          <a:prstGeom prst="line">
            <a:avLst/>
          </a:prstGeom>
          <a:noFill/>
          <a:ln w="127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AU" sz="1600">
              <a:solidFill>
                <a:srgbClr val="002060"/>
              </a:solidFill>
            </a:endParaRPr>
          </a:p>
        </p:txBody>
      </p:sp>
      <p:sp>
        <p:nvSpPr>
          <p:cNvPr id="68" name="Line 13"/>
          <p:cNvSpPr>
            <a:spLocks noChangeShapeType="1"/>
          </p:cNvSpPr>
          <p:nvPr/>
        </p:nvSpPr>
        <p:spPr bwMode="auto">
          <a:xfrm flipV="1">
            <a:off x="2580993" y="5062076"/>
            <a:ext cx="1371600" cy="1743892"/>
          </a:xfrm>
          <a:prstGeom prst="line">
            <a:avLst/>
          </a:prstGeom>
          <a:noFill/>
          <a:ln w="127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AU" sz="1600">
              <a:solidFill>
                <a:srgbClr val="002060"/>
              </a:solidFill>
            </a:endParaRPr>
          </a:p>
        </p:txBody>
      </p:sp>
      <p:sp>
        <p:nvSpPr>
          <p:cNvPr id="69" name="Line 13"/>
          <p:cNvSpPr>
            <a:spLocks noChangeShapeType="1"/>
          </p:cNvSpPr>
          <p:nvPr/>
        </p:nvSpPr>
        <p:spPr bwMode="auto">
          <a:xfrm flipH="1" flipV="1">
            <a:off x="2170433" y="4994585"/>
            <a:ext cx="2027708" cy="533399"/>
          </a:xfrm>
          <a:prstGeom prst="line">
            <a:avLst/>
          </a:prstGeom>
          <a:noFill/>
          <a:ln w="12700">
            <a:solidFill>
              <a:srgbClr val="FF0000"/>
            </a:solidFill>
            <a:round/>
            <a:headEnd/>
            <a:tailEnd type="stealth" w="med" len="lg"/>
          </a:ln>
          <a:extLst>
            <a:ext uri="{909E8E84-426E-40DD-AFC4-6F175D3DCCD1}">
              <a14:hiddenFill xmlns:a14="http://schemas.microsoft.com/office/drawing/2010/main">
                <a:noFill/>
              </a14:hiddenFill>
            </a:ext>
          </a:extLst>
        </p:spPr>
        <p:txBody>
          <a:bodyPr/>
          <a:lstStyle/>
          <a:p>
            <a:endParaRPr lang="en-AU" sz="1600">
              <a:solidFill>
                <a:srgbClr val="002060"/>
              </a:solidFill>
            </a:endParaRPr>
          </a:p>
        </p:txBody>
      </p:sp>
      <p:sp>
        <p:nvSpPr>
          <p:cNvPr id="70" name="Rectangle 76"/>
          <p:cNvSpPr/>
          <p:nvPr/>
        </p:nvSpPr>
        <p:spPr>
          <a:xfrm>
            <a:off x="4951927" y="1918011"/>
            <a:ext cx="2089150" cy="830997"/>
          </a:xfrm>
          <a:prstGeom prst="rect">
            <a:avLst/>
          </a:prstGeom>
        </p:spPr>
        <p:txBody>
          <a:bodyPr wrap="square">
            <a:spAutoFit/>
          </a:bodyPr>
          <a:lstStyle/>
          <a:p>
            <a:pPr algn="ctr">
              <a:lnSpc>
                <a:spcPct val="150000"/>
              </a:lnSpc>
            </a:pPr>
            <a:r>
              <a:rPr lang="en-AU" altLang="en-US" sz="1600" dirty="0">
                <a:solidFill>
                  <a:srgbClr val="002060"/>
                </a:solidFill>
              </a:rPr>
              <a:t>Same absorbed energy (dose)  to nucleus</a:t>
            </a:r>
          </a:p>
        </p:txBody>
      </p:sp>
      <p:sp>
        <p:nvSpPr>
          <p:cNvPr id="71" name="Rectangle 77"/>
          <p:cNvSpPr/>
          <p:nvPr/>
        </p:nvSpPr>
        <p:spPr>
          <a:xfrm>
            <a:off x="4946782" y="3061011"/>
            <a:ext cx="2245754" cy="461665"/>
          </a:xfrm>
          <a:prstGeom prst="rect">
            <a:avLst/>
          </a:prstGeom>
        </p:spPr>
        <p:txBody>
          <a:bodyPr wrap="square">
            <a:spAutoFit/>
          </a:bodyPr>
          <a:lstStyle/>
          <a:p>
            <a:pPr algn="ctr">
              <a:lnSpc>
                <a:spcPct val="150000"/>
              </a:lnSpc>
            </a:pPr>
            <a:r>
              <a:rPr lang="en-AU" altLang="en-US" sz="1600" dirty="0">
                <a:solidFill>
                  <a:srgbClr val="002060"/>
                </a:solidFill>
              </a:rPr>
              <a:t>Survived          Killed</a:t>
            </a:r>
          </a:p>
        </p:txBody>
      </p:sp>
      <p:cxnSp>
        <p:nvCxnSpPr>
          <p:cNvPr id="72" name="Straight Arrow Connector 78"/>
          <p:cNvCxnSpPr/>
          <p:nvPr/>
        </p:nvCxnSpPr>
        <p:spPr>
          <a:xfrm flipV="1">
            <a:off x="4660473" y="3431270"/>
            <a:ext cx="625475" cy="9525"/>
          </a:xfrm>
          <a:prstGeom prst="straightConnector1">
            <a:avLst/>
          </a:prstGeom>
          <a:ln w="22225">
            <a:solidFill>
              <a:srgbClr val="0070C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73" name="Straight Arrow Connector 79"/>
          <p:cNvCxnSpPr/>
          <p:nvPr/>
        </p:nvCxnSpPr>
        <p:spPr>
          <a:xfrm flipH="1">
            <a:off x="6844315" y="3440795"/>
            <a:ext cx="533400" cy="1"/>
          </a:xfrm>
          <a:prstGeom prst="straightConnector1">
            <a:avLst/>
          </a:prstGeom>
          <a:ln w="22225">
            <a:solidFill>
              <a:srgbClr val="0070C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74" name="Rectangle 80"/>
          <p:cNvSpPr/>
          <p:nvPr/>
        </p:nvSpPr>
        <p:spPr>
          <a:xfrm>
            <a:off x="4951839" y="4622925"/>
            <a:ext cx="2089150" cy="1200329"/>
          </a:xfrm>
          <a:prstGeom prst="rect">
            <a:avLst/>
          </a:prstGeom>
        </p:spPr>
        <p:txBody>
          <a:bodyPr wrap="square">
            <a:spAutoFit/>
          </a:bodyPr>
          <a:lstStyle/>
          <a:p>
            <a:pPr algn="ctr">
              <a:lnSpc>
                <a:spcPct val="150000"/>
              </a:lnSpc>
            </a:pPr>
            <a:r>
              <a:rPr lang="en-AU" altLang="en-US" sz="1600" dirty="0">
                <a:solidFill>
                  <a:srgbClr val="002060"/>
                </a:solidFill>
              </a:rPr>
              <a:t>Different absorbed energy to mini-target (DNA)</a:t>
            </a:r>
          </a:p>
        </p:txBody>
      </p:sp>
      <p:sp>
        <p:nvSpPr>
          <p:cNvPr id="75" name="Rectangle 81"/>
          <p:cNvSpPr/>
          <p:nvPr/>
        </p:nvSpPr>
        <p:spPr>
          <a:xfrm>
            <a:off x="4386671" y="5883646"/>
            <a:ext cx="3389581" cy="584775"/>
          </a:xfrm>
          <a:prstGeom prst="rect">
            <a:avLst/>
          </a:prstGeom>
        </p:spPr>
        <p:txBody>
          <a:bodyPr wrap="square">
            <a:spAutoFit/>
          </a:bodyPr>
          <a:lstStyle/>
          <a:p>
            <a:pPr algn="ctr"/>
            <a:r>
              <a:rPr lang="en-AU" altLang="en-US" sz="1600" dirty="0">
                <a:solidFill>
                  <a:srgbClr val="002060"/>
                </a:solidFill>
              </a:rPr>
              <a:t>No damage or           DNA damage</a:t>
            </a:r>
          </a:p>
          <a:p>
            <a:pPr algn="ctr"/>
            <a:r>
              <a:rPr lang="en-AU" altLang="en-US" sz="1600" dirty="0">
                <a:solidFill>
                  <a:srgbClr val="002060"/>
                </a:solidFill>
              </a:rPr>
              <a:t>Simple lesions         Complex lesions</a:t>
            </a:r>
          </a:p>
        </p:txBody>
      </p:sp>
      <p:cxnSp>
        <p:nvCxnSpPr>
          <p:cNvPr id="76" name="Straight Arrow Connector 89"/>
          <p:cNvCxnSpPr/>
          <p:nvPr/>
        </p:nvCxnSpPr>
        <p:spPr>
          <a:xfrm flipV="1">
            <a:off x="3916138" y="6174941"/>
            <a:ext cx="625475" cy="9525"/>
          </a:xfrm>
          <a:prstGeom prst="straightConnector1">
            <a:avLst/>
          </a:prstGeom>
          <a:ln w="22225">
            <a:solidFill>
              <a:srgbClr val="0070C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cxnSp>
        <p:nvCxnSpPr>
          <p:cNvPr id="77" name="Straight Arrow Connector 90"/>
          <p:cNvCxnSpPr/>
          <p:nvPr/>
        </p:nvCxnSpPr>
        <p:spPr>
          <a:xfrm flipH="1">
            <a:off x="7540959" y="6183996"/>
            <a:ext cx="533400" cy="1"/>
          </a:xfrm>
          <a:prstGeom prst="straightConnector1">
            <a:avLst/>
          </a:prstGeom>
          <a:ln w="22225">
            <a:solidFill>
              <a:srgbClr val="0070C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78" name="Line 13"/>
          <p:cNvSpPr>
            <a:spLocks noChangeShapeType="1"/>
          </p:cNvSpPr>
          <p:nvPr/>
        </p:nvSpPr>
        <p:spPr bwMode="auto">
          <a:xfrm flipV="1">
            <a:off x="2767056" y="3071486"/>
            <a:ext cx="314325" cy="541975"/>
          </a:xfrm>
          <a:prstGeom prst="line">
            <a:avLst/>
          </a:prstGeom>
          <a:noFill/>
          <a:ln w="254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AU"/>
          </a:p>
        </p:txBody>
      </p:sp>
      <p:sp>
        <p:nvSpPr>
          <p:cNvPr id="79" name="Rectangle 80"/>
          <p:cNvSpPr/>
          <p:nvPr/>
        </p:nvSpPr>
        <p:spPr>
          <a:xfrm>
            <a:off x="1056804" y="3294972"/>
            <a:ext cx="1908263" cy="346249"/>
          </a:xfrm>
          <a:prstGeom prst="rect">
            <a:avLst/>
          </a:prstGeom>
        </p:spPr>
        <p:txBody>
          <a:bodyPr wrap="square">
            <a:spAutoFit/>
          </a:bodyPr>
          <a:lstStyle/>
          <a:p>
            <a:pPr>
              <a:lnSpc>
                <a:spcPct val="150000"/>
              </a:lnSpc>
            </a:pPr>
            <a:r>
              <a:rPr lang="en-AU" altLang="en-US" sz="1200" dirty="0">
                <a:solidFill>
                  <a:schemeClr val="tx2"/>
                </a:solidFill>
                <a:latin typeface="Comic Sans MS" pitchFamily="66" charset="0"/>
              </a:rPr>
              <a:t>Target nucleus 200 </a:t>
            </a:r>
            <a:r>
              <a:rPr lang="en-AU" altLang="en-US" sz="1200" dirty="0">
                <a:solidFill>
                  <a:schemeClr val="tx2"/>
                </a:solidFill>
                <a:latin typeface="Symbol" panose="05050102010706020507" pitchFamily="18" charset="2"/>
              </a:rPr>
              <a:t>m</a:t>
            </a:r>
            <a:r>
              <a:rPr lang="en-AU" altLang="en-US" sz="1200" dirty="0">
                <a:solidFill>
                  <a:schemeClr val="tx2"/>
                </a:solidFill>
                <a:latin typeface="Comic Sans MS" pitchFamily="66" charset="0"/>
              </a:rPr>
              <a:t>m</a:t>
            </a:r>
            <a:r>
              <a:rPr lang="en-AU" altLang="en-US" sz="1200" baseline="30000" dirty="0">
                <a:solidFill>
                  <a:schemeClr val="tx2"/>
                </a:solidFill>
                <a:latin typeface="Comic Sans MS" pitchFamily="66" charset="0"/>
              </a:rPr>
              <a:t>3</a:t>
            </a:r>
          </a:p>
        </p:txBody>
      </p:sp>
      <p:sp>
        <p:nvSpPr>
          <p:cNvPr id="80" name="Line 13"/>
          <p:cNvSpPr>
            <a:spLocks noChangeShapeType="1"/>
          </p:cNvSpPr>
          <p:nvPr/>
        </p:nvSpPr>
        <p:spPr bwMode="auto">
          <a:xfrm flipH="1" flipV="1">
            <a:off x="9816859" y="5784346"/>
            <a:ext cx="593900" cy="386053"/>
          </a:xfrm>
          <a:prstGeom prst="line">
            <a:avLst/>
          </a:prstGeom>
          <a:noFill/>
          <a:ln w="254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en-AU"/>
          </a:p>
        </p:txBody>
      </p:sp>
      <p:sp>
        <p:nvSpPr>
          <p:cNvPr id="81" name="Rectangle 89"/>
          <p:cNvSpPr/>
          <p:nvPr/>
        </p:nvSpPr>
        <p:spPr>
          <a:xfrm>
            <a:off x="10052881" y="6091818"/>
            <a:ext cx="1985948" cy="346249"/>
          </a:xfrm>
          <a:prstGeom prst="rect">
            <a:avLst/>
          </a:prstGeom>
        </p:spPr>
        <p:txBody>
          <a:bodyPr wrap="square">
            <a:spAutoFit/>
          </a:bodyPr>
          <a:lstStyle/>
          <a:p>
            <a:pPr>
              <a:lnSpc>
                <a:spcPct val="150000"/>
              </a:lnSpc>
            </a:pPr>
            <a:r>
              <a:rPr lang="en-AU" altLang="en-US" sz="1200" dirty="0">
                <a:solidFill>
                  <a:schemeClr val="tx2"/>
                </a:solidFill>
                <a:latin typeface="Comic Sans MS" pitchFamily="66" charset="0"/>
              </a:rPr>
              <a:t>Mini-target (DNA) 1 </a:t>
            </a:r>
            <a:r>
              <a:rPr lang="en-AU" altLang="en-US" sz="1200" dirty="0">
                <a:solidFill>
                  <a:schemeClr val="tx2"/>
                </a:solidFill>
                <a:latin typeface="Symbol" panose="05050102010706020507" pitchFamily="18" charset="2"/>
              </a:rPr>
              <a:t>m</a:t>
            </a:r>
            <a:r>
              <a:rPr lang="en-AU" altLang="en-US" sz="1200" dirty="0">
                <a:solidFill>
                  <a:schemeClr val="tx2"/>
                </a:solidFill>
                <a:latin typeface="Comic Sans MS" pitchFamily="66" charset="0"/>
              </a:rPr>
              <a:t>m</a:t>
            </a:r>
            <a:r>
              <a:rPr lang="en-AU" altLang="en-US" sz="1200" baseline="30000" dirty="0">
                <a:solidFill>
                  <a:schemeClr val="tx2"/>
                </a:solidFill>
                <a:latin typeface="Comic Sans MS" pitchFamily="66" charset="0"/>
              </a:rPr>
              <a:t>3</a:t>
            </a:r>
          </a:p>
        </p:txBody>
      </p:sp>
    </p:spTree>
    <p:extLst>
      <p:ext uri="{BB962C8B-B14F-4D97-AF65-F5344CB8AC3E}">
        <p14:creationId xmlns:p14="http://schemas.microsoft.com/office/powerpoint/2010/main" val="497228543"/>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15132</TotalTime>
  <Words>2605</Words>
  <Application>Microsoft Office PowerPoint</Application>
  <PresentationFormat>Widescreen</PresentationFormat>
  <Paragraphs>344</Paragraphs>
  <Slides>23</Slides>
  <Notes>23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Arial</vt:lpstr>
      <vt:lpstr>Calibri</vt:lpstr>
      <vt:lpstr>Calibri Light</vt:lpstr>
      <vt:lpstr>Cambria Math</vt:lpstr>
      <vt:lpstr>Comic Sans MS</vt:lpstr>
      <vt:lpstr>Symbol</vt:lpstr>
      <vt:lpstr>Wingdings</vt:lpstr>
      <vt:lpstr>Тема Office</vt:lpstr>
      <vt:lpstr>Graph</vt:lpstr>
      <vt:lpstr>Baldin ISHEPP XXV  September 18 - 23,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Baldin ISHEPP XXV  September 18 - 23,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57th meeting of the PAC for Condensed Matter Physics</dc:title>
  <dc:creator>Pavel</dc:creator>
  <cp:lastModifiedBy>Pavel Lobachevsky</cp:lastModifiedBy>
  <cp:revision>311</cp:revision>
  <cp:lastPrinted>2023-09-20T20:20:47Z</cp:lastPrinted>
  <dcterms:created xsi:type="dcterms:W3CDTF">2023-05-31T14:30:38Z</dcterms:created>
  <dcterms:modified xsi:type="dcterms:W3CDTF">2023-09-21T05:23:03Z</dcterms:modified>
</cp:coreProperties>
</file>