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1" r:id="rId5"/>
    <p:sldId id="269" r:id="rId6"/>
    <p:sldId id="259" r:id="rId7"/>
    <p:sldId id="267" r:id="rId8"/>
    <p:sldId id="266" r:id="rId9"/>
    <p:sldId id="273" r:id="rId10"/>
    <p:sldId id="274" r:id="rId11"/>
    <p:sldId id="261" r:id="rId12"/>
    <p:sldId id="262" r:id="rId13"/>
    <p:sldId id="265" r:id="rId14"/>
    <p:sldId id="264" r:id="rId15"/>
    <p:sldId id="260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26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64CA3-9CF9-4BB6-AAB6-0F469F916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0592E1-7F47-413B-ACFC-4CFC38C3E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1FF31A-146D-44B4-A990-713A11B3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DA3F49-2849-4F11-B5BE-89DCA283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E76458-C3BC-41B8-9BA7-805985F3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2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35D95-07F7-4C3C-8DA4-FAC23383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6F4601-F930-40DC-8C90-3EA1EC089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400974-2791-441D-A619-CCB6FB81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8AC504-F8A5-4327-B4FC-98EC33FE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C4FD-D962-4E15-AEFF-C9A9D861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106698-EF2E-4C3B-89D1-BA26FFB7D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EED460-3BD3-4ACD-B42B-399731C02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729AB-B1FC-4E02-90A0-E164F24B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D089D-F3C5-4C52-9EFE-2073BA23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A6EE8C-89BC-44C2-8081-5F7D870E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7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81A5C-8371-41F0-8DE5-F1BB6E4C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FE69F8-0238-4BC8-8514-12A236853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4B889-34C2-4D27-A5EF-A1D30440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F4BCFD-0581-4E27-9950-7F7413A6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FE210-CD99-41F6-B431-48BF5CBF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2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E0D53-F4D7-4376-B739-F43A806A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90B960-4EC4-47EE-9695-6636A5E6D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E36E62-73B3-4D30-AE62-A9A1DB21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3E5769-2AA3-4EF3-9B1B-C6E799005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6385C-C2DF-4686-95CE-E1695CFB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01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6558B-9A72-4816-8512-5E3A8216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07C94-3BA0-4C17-BAE3-C5DF4CEAE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C448D9-38F9-4DEF-9601-786231F29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8E8AD-0FBE-47B6-8909-D540B68F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05D4F-EB55-4B28-8297-0C46D7C2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B06DB-D922-441D-9560-1AE05AF5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7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38F6C-00CF-4248-BBAE-20C5353B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5171C-1E08-4FAF-894D-C42D7B7F2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5B2677-4591-4821-B946-C3FEAB549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E3A6BD-128E-46F8-9532-CC7E8F9DA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B7F9-0E58-46DE-9107-232A9FD50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3EF12B-F9BA-4AC8-8AE7-267BCB7B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BD4545-16AC-4BDF-B63A-92B5F434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6D68F6-73B9-48AD-A3F2-4523ADE4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2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702AF-C183-472B-B636-DCEC6A02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B170D6-4A9B-4584-910E-A81B9BFD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060108-AE6B-487A-9DF5-8DB38977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0A7321-C0AD-4FA8-89F6-CB101398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45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611461-9F0D-4482-AEBC-88C6389BC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088626-AA87-445D-84DE-1E5D3C21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93BF91-581F-4EFA-88B1-FCB52B3B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7C478-51D5-44DD-BA2E-DBAE950F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A533C-D6D5-48DF-9915-84DE7F569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E4C618-0B36-4D54-92E9-435649DAE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CA541E-D7A6-4A22-86C4-A10C8E1C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0E797D-1268-4383-8594-EDC2C4F2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DD0EA4-9575-49C0-B69F-D034E311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31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94BC0-2174-48C3-85F3-D6346A9C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BBE728-23D9-4634-A3AA-9CFE3E275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373A67-6787-4805-A601-63356CD87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44146-000E-4EAA-BA65-A4A61354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4C083B-F5FA-4A96-9814-BF42779C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F6D255-B324-4D42-8C52-6AE10B526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9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58A66-626A-4929-8075-6284CE27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21E40-B3F6-465B-9F89-1BB85F0A5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63EDD-245B-4938-8B02-F0AC9D146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9B43-CA49-475E-B7B1-C3EEEA7F9ADE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038C8-E866-49A3-A6D4-3205CE967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B7884-CAF1-4882-8C18-FEC69BE5A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FB4F6-CEFD-47A9-B997-FA0C9E27B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2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37207-8E90-464D-8C7B-4421A49C2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3973"/>
            <a:ext cx="9144000" cy="1777416"/>
          </a:xfrm>
        </p:spPr>
        <p:txBody>
          <a:bodyPr>
            <a:normAutofit/>
          </a:bodyPr>
          <a:lstStyle/>
          <a:p>
            <a:r>
              <a:rPr lang="en-US" b="1" dirty="0">
                <a:latin typeface="Bahnschrift SemiLight" panose="020B0502040204020203" pitchFamily="34" charset="0"/>
              </a:rPr>
              <a:t>New drift chambers for ALPOM-2 experiment.</a:t>
            </a:r>
            <a:endParaRPr lang="ru-RU" b="1" dirty="0">
              <a:latin typeface="Bahnschrift Semi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8723BE-4354-47D4-B994-36C66AF77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4589" y="233196"/>
            <a:ext cx="3962399" cy="177741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The </a:t>
            </a:r>
            <a:r>
              <a:rPr lang="en-US" dirty="0" err="1">
                <a:latin typeface="Bahnschrift SemiLight" panose="020B0502040204020203" pitchFamily="34" charset="0"/>
              </a:rPr>
              <a:t>XXVth</a:t>
            </a:r>
            <a:r>
              <a:rPr lang="en-US" dirty="0">
                <a:latin typeface="Bahnschrift SemiLight" panose="020B0502040204020203" pitchFamily="34" charset="0"/>
              </a:rPr>
              <a:t> International </a:t>
            </a:r>
            <a:r>
              <a:rPr lang="en-US" dirty="0" err="1">
                <a:latin typeface="Bahnschrift SemiLight" panose="020B0502040204020203" pitchFamily="34" charset="0"/>
              </a:rPr>
              <a:t>Baldin</a:t>
            </a:r>
            <a:r>
              <a:rPr lang="en-US" dirty="0">
                <a:latin typeface="Bahnschrift SemiLight" panose="020B0502040204020203" pitchFamily="34" charset="0"/>
              </a:rPr>
              <a:t> Seminar on High Energy Physics Problems "Relativistic Nuclear Physics and Quantum Chromodynamics,  September 18 - 23, 2023, </a:t>
            </a:r>
            <a:r>
              <a:rPr lang="en-US" dirty="0" err="1">
                <a:latin typeface="Bahnschrift SemiLight" panose="020B0502040204020203" pitchFamily="34" charset="0"/>
              </a:rPr>
              <a:t>Dubna</a:t>
            </a:r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794B25-B42E-48A0-8982-0C07BD2A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233197"/>
            <a:ext cx="2059847" cy="1366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00F6B-9A75-484B-9512-657F7836F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58" y="191794"/>
            <a:ext cx="2518611" cy="1407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215F2F-B43C-4069-B45D-4734E5106584}"/>
              </a:ext>
            </a:extLst>
          </p:cNvPr>
          <p:cNvSpPr/>
          <p:nvPr/>
        </p:nvSpPr>
        <p:spPr>
          <a:xfrm>
            <a:off x="2026983" y="5148950"/>
            <a:ext cx="8138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>
                <a:solidFill>
                  <a:schemeClr val="accent1"/>
                </a:solidFill>
                <a:latin typeface="Bahnschrift SemiLight" panose="020B0502040204020203" pitchFamily="34" charset="0"/>
              </a:rPr>
              <a:t>An</a:t>
            </a:r>
            <a:r>
              <a:rPr lang="en-US" sz="2000" b="1" u="sng" dirty="0">
                <a:solidFill>
                  <a:schemeClr val="accent1"/>
                </a:solidFill>
                <a:latin typeface="Bahnschrift SemiLight" panose="020B0502040204020203" pitchFamily="34" charset="0"/>
              </a:rPr>
              <a:t>t</a:t>
            </a:r>
            <a:r>
              <a:rPr lang="ru-RU" sz="2000" b="1" u="sng" dirty="0" err="1">
                <a:solidFill>
                  <a:schemeClr val="accent1"/>
                </a:solidFill>
                <a:latin typeface="Bahnschrift SemiLight" panose="020B0502040204020203" pitchFamily="34" charset="0"/>
              </a:rPr>
              <a:t>on</a:t>
            </a:r>
            <a:r>
              <a:rPr lang="ru-RU" sz="2000" b="1" u="sng" dirty="0">
                <a:solidFill>
                  <a:schemeClr val="accent1"/>
                </a:solidFill>
                <a:latin typeface="Bahnschrift SemiLight" panose="020B0502040204020203" pitchFamily="34" charset="0"/>
              </a:rPr>
              <a:t> Druzhinin</a:t>
            </a:r>
            <a:r>
              <a:rPr lang="en-US" sz="2000" b="1" dirty="0">
                <a:latin typeface="Bahnschrift SemiLight" panose="020B0502040204020203" pitchFamily="34" charset="0"/>
              </a:rPr>
              <a:t>, </a:t>
            </a:r>
            <a:r>
              <a:rPr lang="ru-RU" sz="2000" b="1" dirty="0" err="1">
                <a:latin typeface="Bahnschrift SemiLight" panose="020B0502040204020203" pitchFamily="34" charset="0"/>
              </a:rPr>
              <a:t>Roman</a:t>
            </a:r>
            <a:r>
              <a:rPr lang="ru-RU" sz="2000" b="1" dirty="0">
                <a:latin typeface="Bahnschrift SemiLight" panose="020B0502040204020203" pitchFamily="34" charset="0"/>
              </a:rPr>
              <a:t> </a:t>
            </a:r>
            <a:r>
              <a:rPr lang="ru-RU" sz="2000" b="1" dirty="0" err="1">
                <a:latin typeface="Bahnschrift SemiLight" panose="020B0502040204020203" pitchFamily="34" charset="0"/>
              </a:rPr>
              <a:t>Shindin</a:t>
            </a:r>
            <a:r>
              <a:rPr lang="ru-RU" sz="2000" b="1" dirty="0">
                <a:latin typeface="Bahnschrift SemiLight" panose="020B0502040204020203" pitchFamily="34" charset="0"/>
              </a:rPr>
              <a:t>, </a:t>
            </a:r>
            <a:r>
              <a:rPr lang="ru-RU" sz="2000" b="1" dirty="0" err="1">
                <a:latin typeface="Bahnschrift SemiLight" panose="020B0502040204020203" pitchFamily="34" charset="0"/>
              </a:rPr>
              <a:t>Nikolay</a:t>
            </a:r>
            <a:r>
              <a:rPr lang="ru-RU" sz="2000" b="1" dirty="0">
                <a:latin typeface="Bahnschrift SemiLight" panose="020B0502040204020203" pitchFamily="34" charset="0"/>
              </a:rPr>
              <a:t> </a:t>
            </a:r>
            <a:r>
              <a:rPr lang="ru-RU" sz="2000" b="1" dirty="0" err="1">
                <a:latin typeface="Bahnschrift SemiLight" panose="020B0502040204020203" pitchFamily="34" charset="0"/>
              </a:rPr>
              <a:t>Piskunov</a:t>
            </a:r>
            <a:r>
              <a:rPr lang="ru-RU" sz="2000" b="1" dirty="0">
                <a:latin typeface="Bahnschrift SemiLight" panose="020B0502040204020203" pitchFamily="34" charset="0"/>
              </a:rPr>
              <a:t>, </a:t>
            </a:r>
            <a:r>
              <a:rPr lang="ru-RU" sz="2000" b="1" dirty="0" err="1">
                <a:latin typeface="Bahnschrift SemiLight" panose="020B0502040204020203" pitchFamily="34" charset="0"/>
              </a:rPr>
              <a:t>Yuri</a:t>
            </a:r>
            <a:r>
              <a:rPr lang="ru-RU" sz="2000" b="1" dirty="0">
                <a:latin typeface="Bahnschrift SemiLight" panose="020B0502040204020203" pitchFamily="34" charset="0"/>
              </a:rPr>
              <a:t> </a:t>
            </a:r>
            <a:r>
              <a:rPr lang="ru-RU" sz="2000" b="1" dirty="0" err="1">
                <a:latin typeface="Bahnschrift SemiLight" panose="020B0502040204020203" pitchFamily="34" charset="0"/>
              </a:rPr>
              <a:t>Kiryushin</a:t>
            </a:r>
            <a:r>
              <a:rPr lang="ru-RU" sz="2000" b="1" dirty="0">
                <a:latin typeface="Bahnschrift SemiLight" panose="020B0502040204020203" pitchFamily="34" charset="0"/>
              </a:rPr>
              <a:t>,</a:t>
            </a:r>
            <a:endParaRPr lang="en-US" sz="2000" b="1" dirty="0">
              <a:latin typeface="Bahnschrift SemiLight" panose="020B0502040204020203" pitchFamily="34" charset="0"/>
            </a:endParaRPr>
          </a:p>
          <a:p>
            <a:r>
              <a:rPr lang="ru-RU" sz="2000" b="1" dirty="0" err="1">
                <a:latin typeface="Bahnschrift SemiLight" panose="020B0502040204020203" pitchFamily="34" charset="0"/>
              </a:rPr>
              <a:t>Dmirty</a:t>
            </a:r>
            <a:r>
              <a:rPr lang="ru-RU" sz="2000" b="1" dirty="0">
                <a:latin typeface="Bahnschrift SemiLight" panose="020B0502040204020203" pitchFamily="34" charset="0"/>
              </a:rPr>
              <a:t> </a:t>
            </a:r>
            <a:r>
              <a:rPr lang="ru-RU" sz="2000" b="1" dirty="0" err="1">
                <a:latin typeface="Bahnschrift SemiLight" panose="020B0502040204020203" pitchFamily="34" charset="0"/>
              </a:rPr>
              <a:t>Kirillov</a:t>
            </a:r>
            <a:r>
              <a:rPr lang="ru-RU" sz="2000" b="1" dirty="0">
                <a:latin typeface="Bahnschrift SemiLight" panose="020B0502040204020203" pitchFamily="34" charset="0"/>
              </a:rPr>
              <a:t>, </a:t>
            </a:r>
            <a:r>
              <a:rPr lang="ru-RU" sz="2000" b="1" dirty="0" err="1">
                <a:latin typeface="Bahnschrift SemiLight" panose="020B0502040204020203" pitchFamily="34" charset="0"/>
              </a:rPr>
              <a:t>Natalia</a:t>
            </a:r>
            <a:r>
              <a:rPr lang="en-US" sz="2000" b="1" dirty="0">
                <a:latin typeface="Bahnschrift SemiLight" panose="020B0502040204020203" pitchFamily="34" charset="0"/>
              </a:rPr>
              <a:t> K</a:t>
            </a:r>
            <a:r>
              <a:rPr lang="ru-RU" sz="2000" b="1" dirty="0" err="1">
                <a:latin typeface="Bahnschrift SemiLight" panose="020B0502040204020203" pitchFamily="34" charset="0"/>
              </a:rPr>
              <a:t>ostiaeva</a:t>
            </a:r>
            <a:r>
              <a:rPr lang="ru-RU" sz="2000" b="1" dirty="0">
                <a:latin typeface="Bahnschrift SemiLight" panose="020B0502040204020203" pitchFamily="34" charset="0"/>
              </a:rPr>
              <a:t>, </a:t>
            </a:r>
            <a:r>
              <a:rPr lang="ru-RU" sz="2000" b="1" dirty="0" err="1">
                <a:latin typeface="Bahnschrift SemiLight" panose="020B0502040204020203" pitchFamily="34" charset="0"/>
              </a:rPr>
              <a:t>Evgeny</a:t>
            </a:r>
            <a:r>
              <a:rPr lang="ru-RU" sz="2000" b="1" dirty="0">
                <a:latin typeface="Bahnschrift SemiLight" panose="020B0502040204020203" pitchFamily="34" charset="0"/>
              </a:rPr>
              <a:t> </a:t>
            </a:r>
            <a:r>
              <a:rPr lang="ru-RU" sz="2000" b="1" dirty="0" err="1">
                <a:latin typeface="Bahnschrift SemiLight" panose="020B0502040204020203" pitchFamily="34" charset="0"/>
              </a:rPr>
              <a:t>Makoveev</a:t>
            </a:r>
            <a:r>
              <a:rPr lang="ru-RU" sz="2000" b="1" dirty="0">
                <a:latin typeface="Bahnschrift SemiLight" panose="020B0502040204020203" pitchFamily="34" charset="0"/>
              </a:rPr>
              <a:t>,</a:t>
            </a:r>
            <a:r>
              <a:rPr lang="en-US" sz="2000" b="1" dirty="0">
                <a:latin typeface="Bahnschrift SemiLight" panose="020B0502040204020203" pitchFamily="34" charset="0"/>
              </a:rPr>
              <a:t> Alexey</a:t>
            </a:r>
            <a:r>
              <a:rPr lang="ru-RU" sz="2000" b="1" dirty="0">
                <a:latin typeface="Bahnschrift SemiLight" panose="020B0502040204020203" pitchFamily="34" charset="0"/>
              </a:rPr>
              <a:t> </a:t>
            </a:r>
            <a:r>
              <a:rPr lang="en-US" sz="2000" b="1" dirty="0" err="1">
                <a:latin typeface="Bahnschrift SemiLight" panose="020B0502040204020203" pitchFamily="34" charset="0"/>
              </a:rPr>
              <a:t>Baskakov</a:t>
            </a:r>
            <a:r>
              <a:rPr lang="en-US" sz="2000" b="1" dirty="0">
                <a:latin typeface="Bahnschrift SemiLight" panose="020B0502040204020203" pitchFamily="34" charset="0"/>
              </a:rPr>
              <a:t> </a:t>
            </a:r>
            <a:endParaRPr lang="ru-RU" sz="2000" b="1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2FA459C-C0D0-458A-AA55-A785BE5E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6" y="198537"/>
            <a:ext cx="4641716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Amplifier upgrade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8240E7-471B-4261-942A-C79DE8BDF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6" y="807935"/>
            <a:ext cx="5600700" cy="3733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0F3C8C-FE64-4648-895B-C2CCC8ED0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30476" r="8844" b="27792"/>
          <a:stretch/>
        </p:blipFill>
        <p:spPr>
          <a:xfrm>
            <a:off x="6096000" y="584364"/>
            <a:ext cx="5629524" cy="20904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3A289B-8FF4-40DB-905D-FF9EDE2E49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21991" r="14710" b="33775"/>
          <a:stretch/>
        </p:blipFill>
        <p:spPr>
          <a:xfrm>
            <a:off x="6096000" y="3101932"/>
            <a:ext cx="5629524" cy="26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08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52C665-80F8-4BF3-AC68-477C0BFE2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60" y="807935"/>
            <a:ext cx="8216240" cy="590796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7183173-B5A6-4C88-A902-8BA8682E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5419055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Stand construction</a:t>
            </a:r>
          </a:p>
        </p:txBody>
      </p:sp>
      <p:pic>
        <p:nvPicPr>
          <p:cNvPr id="11" name="Объект 5">
            <a:extLst>
              <a:ext uri="{FF2B5EF4-FFF2-40B4-BE49-F238E27FC236}">
                <a16:creationId xmlns:a16="http://schemas.microsoft.com/office/drawing/2014/main" id="{50195E32-10CC-4E3E-9E09-9E74DAA3C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5" y="1253331"/>
            <a:ext cx="2765415" cy="36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7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2A49065-BCBE-4284-B1F2-141EDC8A4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1015091"/>
            <a:ext cx="5842582" cy="3021009"/>
          </a:xfrm>
          <a:prstGeom prst="rect">
            <a:avLst/>
          </a:prstGeom>
        </p:spPr>
      </p:pic>
      <p:sp>
        <p:nvSpPr>
          <p:cNvPr id="58" name="Rectangle 1">
            <a:extLst>
              <a:ext uri="{FF2B5EF4-FFF2-40B4-BE49-F238E27FC236}">
                <a16:creationId xmlns:a16="http://schemas.microsoft.com/office/drawing/2014/main" id="{0304ADFE-442A-4DEB-9F17-C6412CB96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4362967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Efficiency HV+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9F2EC5A-C601-48C1-9A0F-C1A9CD041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78"/>
            <a:ext cx="5130800" cy="320674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7373E64-5B18-42F7-A7C7-E258BD542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3429"/>
            <a:ext cx="5749835" cy="2942001"/>
          </a:xfrm>
          <a:prstGeom prst="rect">
            <a:avLst/>
          </a:prstGeom>
        </p:spPr>
      </p:pic>
      <p:sp>
        <p:nvSpPr>
          <p:cNvPr id="63" name="Rectangle 1">
            <a:extLst>
              <a:ext uri="{FF2B5EF4-FFF2-40B4-BE49-F238E27FC236}">
                <a16:creationId xmlns:a16="http://schemas.microsoft.com/office/drawing/2014/main" id="{1AC6B51B-3DC4-4274-8F23-85605445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396" y="3759101"/>
            <a:ext cx="1475793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Plato ~200 V</a:t>
            </a:r>
          </a:p>
        </p:txBody>
      </p:sp>
    </p:spTree>
    <p:extLst>
      <p:ext uri="{BB962C8B-B14F-4D97-AF65-F5344CB8AC3E}">
        <p14:creationId xmlns:p14="http://schemas.microsoft.com/office/powerpoint/2010/main" val="228609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A33DF90-7354-4499-BF3F-C7B679A6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2338"/>
            <a:ext cx="5588000" cy="302100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7651A3-05CA-48EE-A174-E7224321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1015091"/>
            <a:ext cx="5848731" cy="312556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471D44B-BAE6-40EE-86AB-7DE1E8EE7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4362967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Efficiency HV+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129FBF0-E633-4162-8F75-30786CF2B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78"/>
            <a:ext cx="5130800" cy="3206749"/>
          </a:xfrm>
          <a:prstGeom prst="rect">
            <a:avLst/>
          </a:prstGeom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86219A6C-9517-4C73-AD47-DF2AFEE7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396" y="3759101"/>
            <a:ext cx="1475793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Plato ~200 V</a:t>
            </a:r>
          </a:p>
        </p:txBody>
      </p:sp>
    </p:spTree>
    <p:extLst>
      <p:ext uri="{BB962C8B-B14F-4D97-AF65-F5344CB8AC3E}">
        <p14:creationId xmlns:p14="http://schemas.microsoft.com/office/powerpoint/2010/main" val="118961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>
            <a:extLst>
              <a:ext uri="{FF2B5EF4-FFF2-40B4-BE49-F238E27FC236}">
                <a16:creationId xmlns:a16="http://schemas.microsoft.com/office/drawing/2014/main" id="{DB659CA4-656D-4782-92EC-47613A313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4045" y="198537"/>
            <a:ext cx="4362967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Efficiency HV-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639D0D-EF57-4803-A440-74692BA1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5" y="1015091"/>
            <a:ext cx="5761955" cy="31255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96E3519-E011-464F-A074-5673488C8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45" y="3448050"/>
            <a:ext cx="5761955" cy="30052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90C0F7-14F8-4544-BBFC-C56FE090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500"/>
            <a:ext cx="5181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3E13AC3-88CC-4C34-9EB9-4DACF39D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992857"/>
            <a:ext cx="5368254" cy="38651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107128-8F1E-4E07-8293-1F12B078F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44" y="2992857"/>
            <a:ext cx="5368255" cy="386514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0E1A60D-1D44-4E72-90BB-E39A072DF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4045" y="164682"/>
            <a:ext cx="3107657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SemiLight" panose="020B0502040204020203" pitchFamily="34" charset="0"/>
              </a:rPr>
              <a:t>Resolution</a:t>
            </a:r>
            <a:endParaRPr kumimoji="0" lang="ru-RU" alt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SemiLight" panose="020B0502040204020203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298564-F565-456E-A48F-440115E58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208" y="987882"/>
            <a:ext cx="3505200" cy="24379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2FBFB59-4D44-4368-991B-F82A9C228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46" y="987882"/>
            <a:ext cx="3117574" cy="2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5F634B-8617-48A4-BB84-6384C696F7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7689" r="8461" b="4328"/>
          <a:stretch/>
        </p:blipFill>
        <p:spPr>
          <a:xfrm>
            <a:off x="6096000" y="3645910"/>
            <a:ext cx="5866410" cy="2481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EEF7A4-60CE-4FE5-9C40-EF6F2889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7689" r="9295"/>
          <a:stretch/>
        </p:blipFill>
        <p:spPr>
          <a:xfrm>
            <a:off x="334045" y="932028"/>
            <a:ext cx="5719948" cy="271388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1242188-710C-43C0-99F6-E4590FFB9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4045" y="164682"/>
            <a:ext cx="4499212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SemiLight" panose="020B0502040204020203" pitchFamily="34" charset="0"/>
              </a:rPr>
              <a:t>Time spectrums</a:t>
            </a:r>
            <a:endParaRPr kumimoji="0" lang="ru-RU" alt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1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8CD96C72-A6CD-449C-AC75-43DBCB62E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1" r="16453" b="7038"/>
          <a:stretch/>
        </p:blipFill>
        <p:spPr>
          <a:xfrm>
            <a:off x="1128385" y="1150834"/>
            <a:ext cx="4371304" cy="4373701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02C5453-6161-439B-85D9-4D40D94E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5419055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Alpom-2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0C4F43-C1FA-4424-9134-4280FB48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5000" r="1" b="11389"/>
          <a:stretch/>
        </p:blipFill>
        <p:spPr>
          <a:xfrm>
            <a:off x="6692313" y="1150834"/>
            <a:ext cx="5165643" cy="43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64FA752-CC15-4959-9271-7FDC59AD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71" y="503766"/>
            <a:ext cx="7656512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лево 1">
            <a:extLst>
              <a:ext uri="{FF2B5EF4-FFF2-40B4-BE49-F238E27FC236}">
                <a16:creationId xmlns:a16="http://schemas.microsoft.com/office/drawing/2014/main" id="{8AC259AF-B8A5-4DCC-9237-1978FD7A1BFF}"/>
              </a:ext>
            </a:extLst>
          </p:cNvPr>
          <p:cNvSpPr/>
          <p:nvPr/>
        </p:nvSpPr>
        <p:spPr>
          <a:xfrm>
            <a:off x="2421467" y="2262717"/>
            <a:ext cx="1007534" cy="355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5443B-0C71-4BD7-9576-AE82DFA7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47" y="1523472"/>
            <a:ext cx="4632854" cy="1970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263C3-2CF5-43FB-90B5-7B3D5781DD59}"/>
              </a:ext>
            </a:extLst>
          </p:cNvPr>
          <p:cNvSpPr txBox="1"/>
          <p:nvPr/>
        </p:nvSpPr>
        <p:spPr>
          <a:xfrm>
            <a:off x="2717800" y="5417634"/>
            <a:ext cx="42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Drift chambers (plane configuration)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244A5-76D1-4C56-815C-386C1557124F}"/>
              </a:ext>
            </a:extLst>
          </p:cNvPr>
          <p:cNvSpPr txBox="1"/>
          <p:nvPr/>
        </p:nvSpPr>
        <p:spPr>
          <a:xfrm>
            <a:off x="1243974" y="5984902"/>
            <a:ext cx="989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Now    8 planes (4X+4Y)                                      Future 12 planes (6X+6Y)</a:t>
            </a:r>
          </a:p>
        </p:txBody>
      </p:sp>
      <p:sp>
        <p:nvSpPr>
          <p:cNvPr id="10" name="Стрелка вправо 6">
            <a:extLst>
              <a:ext uri="{FF2B5EF4-FFF2-40B4-BE49-F238E27FC236}">
                <a16:creationId xmlns:a16="http://schemas.microsoft.com/office/drawing/2014/main" id="{1C9CA86A-E0B3-4EBE-B614-AFF5BBA65AA8}"/>
              </a:ext>
            </a:extLst>
          </p:cNvPr>
          <p:cNvSpPr/>
          <p:nvPr/>
        </p:nvSpPr>
        <p:spPr>
          <a:xfrm>
            <a:off x="5196061" y="6077235"/>
            <a:ext cx="1521502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683BB84-9230-498B-93A6-E84FB3E1C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6" y="198537"/>
            <a:ext cx="8552502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Bahnschrift SemiLight" panose="020B0502040204020203" pitchFamily="34" charset="0"/>
              </a:rPr>
              <a:t>Upgrading the ALPOM2 setup</a:t>
            </a:r>
          </a:p>
        </p:txBody>
      </p:sp>
    </p:spTree>
    <p:extLst>
      <p:ext uri="{BB962C8B-B14F-4D97-AF65-F5344CB8AC3E}">
        <p14:creationId xmlns:p14="http://schemas.microsoft.com/office/powerpoint/2010/main" val="352536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>
            <a:extLst>
              <a:ext uri="{FF2B5EF4-FFF2-40B4-BE49-F238E27FC236}">
                <a16:creationId xmlns:a16="http://schemas.microsoft.com/office/drawing/2014/main" id="{906DA94E-78F0-4EC8-B85D-024EB5966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6" y="198537"/>
            <a:ext cx="3518864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Calorimeter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6206E-69FB-4B15-BC7A-7DAE78B0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910" y="177932"/>
            <a:ext cx="5333959" cy="55072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en-US" sz="2000" b="1" i="1" dirty="0">
                <a:latin typeface="Bahnschrift SemiLight" panose="020B0502040204020203" pitchFamily="34" charset="0"/>
                <a:ea typeface="AdvTimes"/>
                <a:cs typeface="Times New Roman" pitchFamily="18" charset="0"/>
              </a:rPr>
              <a:t>p(pol)+CH2 up to 7.5 GeV/c</a:t>
            </a:r>
            <a:br>
              <a:rPr lang="ru-RU" sz="2000" dirty="0">
                <a:latin typeface="Bahnschrift SemiLight" panose="020B0502040204020203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sz="2000" b="1" i="1" dirty="0">
                <a:latin typeface="Bahnschrift SemiLight" panose="020B0502040204020203" pitchFamily="34" charset="0"/>
                <a:ea typeface="AdvTimes"/>
                <a:cs typeface="Times New Roman" pitchFamily="18" charset="0"/>
              </a:rPr>
              <a:t>and n(pol)+A up to 6.0 GeV/c at the </a:t>
            </a:r>
            <a:r>
              <a:rPr lang="en-US" sz="2000" b="1" i="1" dirty="0" err="1">
                <a:latin typeface="Bahnschrift SemiLight" panose="020B0502040204020203" pitchFamily="34" charset="0"/>
                <a:ea typeface="AdvTimes"/>
                <a:cs typeface="Times New Roman" pitchFamily="18" charset="0"/>
              </a:rPr>
              <a:t>Nuclotron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  <p:pic>
        <p:nvPicPr>
          <p:cNvPr id="18" name="Picture 4" descr="ALPOM5">
            <a:extLst>
              <a:ext uri="{FF2B5EF4-FFF2-40B4-BE49-F238E27FC236}">
                <a16:creationId xmlns:a16="http://schemas.microsoft.com/office/drawing/2014/main" id="{06519A6D-093F-4EBB-9484-E30F4912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2230" b="14459"/>
          <a:stretch>
            <a:fillRect/>
          </a:stretch>
        </p:blipFill>
        <p:spPr bwMode="auto">
          <a:xfrm>
            <a:off x="333375" y="1006301"/>
            <a:ext cx="11858625" cy="333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F22CB2AD-6251-4441-87B0-CEE0D3932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18" y="1666917"/>
            <a:ext cx="2204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1010B0"/>
                </a:solidFill>
                <a:latin typeface="Bahnschrift SemiLight" panose="020B0502040204020203" pitchFamily="34" charset="0"/>
                <a:cs typeface="Times New Roman" pitchFamily="18" charset="0"/>
              </a:rPr>
              <a:t>Hadron calorimeter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6BEC1D4B-7650-4324-AFF4-BCDE1F5A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693" y="4151140"/>
            <a:ext cx="2751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1010B0"/>
                </a:solidFill>
                <a:latin typeface="Bahnschrift SemiLight" panose="020B0502040204020203" pitchFamily="34" charset="0"/>
                <a:cs typeface="Times New Roman" pitchFamily="18" charset="0"/>
              </a:rPr>
              <a:t>CH2, C, CH, Cu target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631CFD7-E498-40E7-B629-6A8AFA12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1012" y="1380900"/>
            <a:ext cx="1550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1010B0"/>
                </a:solidFill>
                <a:latin typeface="Bahnschrift SemiLight" panose="020B0502040204020203" pitchFamily="34" charset="0"/>
                <a:cs typeface="Times New Roman" pitchFamily="18" charset="0"/>
              </a:rPr>
              <a:t>Neutron or </a:t>
            </a:r>
          </a:p>
          <a:p>
            <a:r>
              <a:rPr lang="en-US" altLang="en-US" b="1">
                <a:solidFill>
                  <a:srgbClr val="1010B0"/>
                </a:solidFill>
                <a:latin typeface="Bahnschrift SemiLight" panose="020B0502040204020203" pitchFamily="34" charset="0"/>
                <a:cs typeface="Times New Roman" pitchFamily="18" charset="0"/>
              </a:rPr>
              <a:t>proton beam</a:t>
            </a:r>
            <a:endParaRPr lang="ru-RU" altLang="en-US" b="1">
              <a:solidFill>
                <a:srgbClr val="1010B0"/>
              </a:solidFill>
              <a:latin typeface="Bahnschrift SemiLight" panose="020B0502040204020203" pitchFamily="34" charset="0"/>
              <a:cs typeface="Times New Roman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8475E639-E78D-4930-B607-8A5590FB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068" y="941215"/>
            <a:ext cx="1900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000000"/>
                </a:solidFill>
                <a:latin typeface="Bahnschrift SemiLight" panose="020B0502040204020203" pitchFamily="34" charset="0"/>
              </a:rPr>
              <a:t>Drift chambers</a:t>
            </a:r>
            <a:endParaRPr lang="ru-RU" altLang="ru-RU" b="1" dirty="0">
              <a:solidFill>
                <a:srgbClr val="000000"/>
              </a:solidFill>
              <a:latin typeface="Bahnschrift SemiLight" panose="020B0502040204020203" pitchFamily="34" charset="0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56B8130-771B-4E58-ABFA-4E979D505238}"/>
              </a:ext>
            </a:extLst>
          </p:cNvPr>
          <p:cNvCxnSpPr>
            <a:cxnSpLocks/>
          </p:cNvCxnSpPr>
          <p:nvPr/>
        </p:nvCxnSpPr>
        <p:spPr>
          <a:xfrm>
            <a:off x="5607037" y="1311102"/>
            <a:ext cx="1785938" cy="8826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12">
            <a:extLst>
              <a:ext uri="{FF2B5EF4-FFF2-40B4-BE49-F238E27FC236}">
                <a16:creationId xmlns:a16="http://schemas.microsoft.com/office/drawing/2014/main" id="{F7340F6C-429A-4625-B3BF-53FCE4655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212" y="1311102"/>
            <a:ext cx="3349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94CDE9E-7D1B-404F-8ADF-646E7772ABC7}"/>
              </a:ext>
            </a:extLst>
          </p:cNvPr>
          <p:cNvCxnSpPr>
            <a:cxnSpLocks/>
          </p:cNvCxnSpPr>
          <p:nvPr/>
        </p:nvCxnSpPr>
        <p:spPr>
          <a:xfrm>
            <a:off x="8413737" y="2634283"/>
            <a:ext cx="0" cy="3000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B7B98BA-124D-4D8B-A856-4515CF69F1F7}"/>
              </a:ext>
            </a:extLst>
          </p:cNvPr>
          <p:cNvCxnSpPr>
            <a:cxnSpLocks/>
          </p:cNvCxnSpPr>
          <p:nvPr/>
        </p:nvCxnSpPr>
        <p:spPr>
          <a:xfrm>
            <a:off x="4387817" y="2500498"/>
            <a:ext cx="0" cy="55245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2BE4833-1864-43ED-B8C2-BD11D9AE3A53}"/>
              </a:ext>
            </a:extLst>
          </p:cNvPr>
          <p:cNvCxnSpPr>
            <a:cxnSpLocks/>
          </p:cNvCxnSpPr>
          <p:nvPr/>
        </p:nvCxnSpPr>
        <p:spPr>
          <a:xfrm flipH="1">
            <a:off x="4276692" y="2500498"/>
            <a:ext cx="0" cy="55245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0">
            <a:extLst>
              <a:ext uri="{FF2B5EF4-FFF2-40B4-BE49-F238E27FC236}">
                <a16:creationId xmlns:a16="http://schemas.microsoft.com/office/drawing/2014/main" id="{BA6895CE-4474-4770-90F8-B42E0C1DF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193" y="28997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/>
              <a:t>S0</a:t>
            </a:r>
            <a:endParaRPr lang="ru-RU" altLang="ru-RU"/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3646BC27-CAD8-42CB-8EC7-B9010BF26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232" y="2885184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/>
              <a:t>S1</a:t>
            </a:r>
            <a:endParaRPr lang="ru-RU" altLang="ru-RU"/>
          </a:p>
        </p:txBody>
      </p:sp>
      <p:sp>
        <p:nvSpPr>
          <p:cNvPr id="31" name="TextBox 24575">
            <a:extLst>
              <a:ext uri="{FF2B5EF4-FFF2-40B4-BE49-F238E27FC236}">
                <a16:creationId xmlns:a16="http://schemas.microsoft.com/office/drawing/2014/main" id="{1ED4792C-B11E-4E1C-83FB-535BB7DD8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17" y="3091048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/>
              <a:t>S4,S3</a:t>
            </a:r>
            <a:endParaRPr lang="ru-RU" altLang="ru-RU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FF07FC7B-09A2-4E5D-9BBA-A8A35B84CE57}"/>
              </a:ext>
            </a:extLst>
          </p:cNvPr>
          <p:cNvCxnSpPr>
            <a:cxnSpLocks/>
          </p:cNvCxnSpPr>
          <p:nvPr/>
        </p:nvCxnSpPr>
        <p:spPr>
          <a:xfrm flipV="1">
            <a:off x="5568937" y="2967658"/>
            <a:ext cx="38100" cy="1183483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Объект 7">
            <a:extLst>
              <a:ext uri="{FF2B5EF4-FFF2-40B4-BE49-F238E27FC236}">
                <a16:creationId xmlns:a16="http://schemas.microsoft.com/office/drawing/2014/main" id="{A20D9E3E-8C8E-4A4B-9002-D99CF7DE0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7" y="3378909"/>
            <a:ext cx="1864271" cy="2475985"/>
          </a:xfr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2443145-6828-4FC7-9899-19B6381A9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72" y="3811172"/>
            <a:ext cx="3263528" cy="2457246"/>
          </a:xfrm>
          <a:prstGeom prst="rect">
            <a:avLst/>
          </a:prstGeom>
        </p:spPr>
      </p:pic>
      <p:pic>
        <p:nvPicPr>
          <p:cNvPr id="49" name="Рисунок 12">
            <a:extLst>
              <a:ext uri="{FF2B5EF4-FFF2-40B4-BE49-F238E27FC236}">
                <a16:creationId xmlns:a16="http://schemas.microsoft.com/office/drawing/2014/main" id="{6285FF0F-9157-4E3A-8581-A221AEFC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068" y="1311102"/>
            <a:ext cx="334963" cy="93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3">
            <a:extLst>
              <a:ext uri="{FF2B5EF4-FFF2-40B4-BE49-F238E27FC236}">
                <a16:creationId xmlns:a16="http://schemas.microsoft.com/office/drawing/2014/main" id="{F941FFD0-5640-46A0-9248-869BC340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2" y="5977294"/>
            <a:ext cx="283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Bahnschrift SemiLight" panose="020B0502040204020203" pitchFamily="34" charset="0"/>
                <a:cs typeface="Times New Roman" pitchFamily="18" charset="0"/>
              </a:rPr>
              <a:t>New hadron calorimeter</a:t>
            </a: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FC181932-42FC-4C76-8E69-3E11EFB1A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957" y="6310736"/>
            <a:ext cx="283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Bahnschrift SemiLight" panose="020B0502040204020203" pitchFamily="34" charset="0"/>
                <a:cs typeface="Times New Roman" pitchFamily="18" charset="0"/>
              </a:rPr>
              <a:t>New drift chamber</a:t>
            </a:r>
          </a:p>
        </p:txBody>
      </p:sp>
      <p:pic>
        <p:nvPicPr>
          <p:cNvPr id="55" name="Рисунок 1">
            <a:extLst>
              <a:ext uri="{FF2B5EF4-FFF2-40B4-BE49-F238E27FC236}">
                <a16:creationId xmlns:a16="http://schemas.microsoft.com/office/drawing/2014/main" id="{426A5FDF-FB7C-403C-9AB8-3FC9C19B84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2413" y="4509091"/>
            <a:ext cx="2056463" cy="178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6">
            <a:extLst>
              <a:ext uri="{FF2B5EF4-FFF2-40B4-BE49-F238E27FC236}">
                <a16:creationId xmlns:a16="http://schemas.microsoft.com/office/drawing/2014/main" id="{B7722CEF-973D-4D77-962C-49AB5E1CA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705" y="6200650"/>
            <a:ext cx="2056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>
                <a:latin typeface="Bahnschrift SemiLight" panose="020B0502040204020203" pitchFamily="34" charset="0"/>
              </a:rPr>
              <a:t>At the CH2 target</a:t>
            </a:r>
            <a:endParaRPr lang="ru-RU" altLang="ru-RU" b="1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F7817F0-1111-468A-B8F8-1B083BDED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98" y="1253331"/>
            <a:ext cx="4253360" cy="4351338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77B9EFF-F5E7-4789-9F42-7EAD16706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5615493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Chamber construction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FB10A9-F3BD-4B0D-BDBA-FFEB02A5D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0006" r="15995" b="9512"/>
          <a:stretch/>
        </p:blipFill>
        <p:spPr>
          <a:xfrm rot="5400000">
            <a:off x="6752431" y="1358901"/>
            <a:ext cx="4351340" cy="41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05179F-B8FF-4A33-8C88-CF82F28B8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36" y="327032"/>
            <a:ext cx="7193968" cy="3976831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D4B369A-8480-4660-82CE-A382EC3ED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5187981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Module construction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1044B2-06ED-442D-B1FE-4B050043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5" y="4636384"/>
            <a:ext cx="11536769" cy="2097595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28E24D1-7693-4625-92BE-C5E0159C22BF}"/>
              </a:ext>
            </a:extLst>
          </p:cNvPr>
          <p:cNvCxnSpPr>
            <a:cxnSpLocks/>
          </p:cNvCxnSpPr>
          <p:nvPr/>
        </p:nvCxnSpPr>
        <p:spPr>
          <a:xfrm flipH="1">
            <a:off x="11176000" y="4271501"/>
            <a:ext cx="571500" cy="1154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E1FE12C-F8B4-4629-8BA6-44F018B281F2}"/>
              </a:ext>
            </a:extLst>
          </p:cNvPr>
          <p:cNvCxnSpPr>
            <a:cxnSpLocks/>
          </p:cNvCxnSpPr>
          <p:nvPr/>
        </p:nvCxnSpPr>
        <p:spPr>
          <a:xfrm>
            <a:off x="488878" y="4584530"/>
            <a:ext cx="112640" cy="895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9525DA1-3D22-45C7-8AEF-AED4B0D23BFE}"/>
              </a:ext>
            </a:extLst>
          </p:cNvPr>
          <p:cNvCxnSpPr>
            <a:cxnSpLocks/>
          </p:cNvCxnSpPr>
          <p:nvPr/>
        </p:nvCxnSpPr>
        <p:spPr>
          <a:xfrm flipH="1">
            <a:off x="8572500" y="3971343"/>
            <a:ext cx="654324" cy="12263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45944CA9-F44D-479D-97CD-110286F91239}"/>
              </a:ext>
            </a:extLst>
          </p:cNvPr>
          <p:cNvCxnSpPr>
            <a:cxnSpLocks/>
          </p:cNvCxnSpPr>
          <p:nvPr/>
        </p:nvCxnSpPr>
        <p:spPr>
          <a:xfrm flipH="1" flipV="1">
            <a:off x="1346200" y="5750794"/>
            <a:ext cx="1060368" cy="816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1">
            <a:extLst>
              <a:ext uri="{FF2B5EF4-FFF2-40B4-BE49-F238E27FC236}">
                <a16:creationId xmlns:a16="http://schemas.microsoft.com/office/drawing/2014/main" id="{CA071C6F-2F6C-46C0-BEFD-810B81256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662" y="3575411"/>
            <a:ext cx="874486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Empty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F956D708-4171-46A7-8395-06B8611D3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5021" y="6395691"/>
            <a:ext cx="750917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Empty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9C7FEC7-6770-4980-A792-91C8D0FE21C3}"/>
              </a:ext>
            </a:extLst>
          </p:cNvPr>
          <p:cNvCxnSpPr>
            <a:cxnSpLocks/>
          </p:cNvCxnSpPr>
          <p:nvPr/>
        </p:nvCxnSpPr>
        <p:spPr>
          <a:xfrm flipH="1" flipV="1">
            <a:off x="10485202" y="5717762"/>
            <a:ext cx="1060368" cy="816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ectangle 1">
            <a:extLst>
              <a:ext uri="{FF2B5EF4-FFF2-40B4-BE49-F238E27FC236}">
                <a16:creationId xmlns:a16="http://schemas.microsoft.com/office/drawing/2014/main" id="{BA45C546-C32B-45BE-A7BE-B9C5923C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0479" y="3944526"/>
            <a:ext cx="874486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Signal</a:t>
            </a: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A7986873-1D51-4B08-958E-373FDFC31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069" y="6382464"/>
            <a:ext cx="874486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Screen</a:t>
            </a:r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305E4A0C-C0CE-45C9-B274-932ED202E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4" y="4248647"/>
            <a:ext cx="1060367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Cathodes</a:t>
            </a:r>
          </a:p>
        </p:txBody>
      </p:sp>
    </p:spTree>
    <p:extLst>
      <p:ext uri="{BB962C8B-B14F-4D97-AF65-F5344CB8AC3E}">
        <p14:creationId xmlns:p14="http://schemas.microsoft.com/office/powerpoint/2010/main" val="455648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844ECED-27BE-4C2C-9375-71E29D5A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5615493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Chamber construction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EDD846-E75A-4CEB-AE24-20F92ABA8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5" y="938151"/>
            <a:ext cx="5149531" cy="38772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8EB1EA-BA27-4608-A68D-3BC827097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26" y="1404835"/>
            <a:ext cx="4340728" cy="4365114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4C1960C-72A2-4AB3-A66A-9551619D5D4C}"/>
              </a:ext>
            </a:extLst>
          </p:cNvPr>
          <p:cNvCxnSpPr>
            <a:cxnSpLocks/>
          </p:cNvCxnSpPr>
          <p:nvPr/>
        </p:nvCxnSpPr>
        <p:spPr>
          <a:xfrm>
            <a:off x="6705600" y="1404835"/>
            <a:ext cx="378174" cy="13891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>
            <a:extLst>
              <a:ext uri="{FF2B5EF4-FFF2-40B4-BE49-F238E27FC236}">
                <a16:creationId xmlns:a16="http://schemas.microsoft.com/office/drawing/2014/main" id="{F626FE1B-D6BC-4C72-AB64-647C309B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195" y="1119552"/>
            <a:ext cx="206625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Duralumin case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510E6A-96A2-4BE1-9FD7-A22C7C8BADEE}"/>
              </a:ext>
            </a:extLst>
          </p:cNvPr>
          <p:cNvCxnSpPr>
            <a:cxnSpLocks/>
          </p:cNvCxnSpPr>
          <p:nvPr/>
        </p:nvCxnSpPr>
        <p:spPr>
          <a:xfrm flipH="1">
            <a:off x="8902700" y="954718"/>
            <a:ext cx="393700" cy="11280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">
            <a:extLst>
              <a:ext uri="{FF2B5EF4-FFF2-40B4-BE49-F238E27FC236}">
                <a16:creationId xmlns:a16="http://schemas.microsoft.com/office/drawing/2014/main" id="{7AB503A8-67B0-4F55-ABEF-1B2DF0BE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995" y="669435"/>
            <a:ext cx="206625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latin typeface="Bahnschrift SemiLight" panose="020B0502040204020203" pitchFamily="34" charset="0"/>
              </a:rPr>
              <a:t>Mailar</a:t>
            </a:r>
            <a:r>
              <a:rPr lang="en-US" sz="2000" dirty="0">
                <a:latin typeface="Bahnschrift SemiLight" panose="020B0502040204020203" pitchFamily="34" charset="0"/>
              </a:rPr>
              <a:t> window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55F5BC5-73FC-4971-9FE5-13A2A9EDA7DF}"/>
              </a:ext>
            </a:extLst>
          </p:cNvPr>
          <p:cNvCxnSpPr>
            <a:cxnSpLocks/>
          </p:cNvCxnSpPr>
          <p:nvPr/>
        </p:nvCxnSpPr>
        <p:spPr>
          <a:xfrm flipH="1" flipV="1">
            <a:off x="9956800" y="3733801"/>
            <a:ext cx="643029" cy="17674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">
            <a:extLst>
              <a:ext uri="{FF2B5EF4-FFF2-40B4-BE49-F238E27FC236}">
                <a16:creationId xmlns:a16="http://schemas.microsoft.com/office/drawing/2014/main" id="{9F16453B-1F26-4927-9CCC-8F36B352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072" y="5501234"/>
            <a:ext cx="206625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Signal planes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F1D04B5-C045-43E2-80B1-D8131E1B0AE8}"/>
              </a:ext>
            </a:extLst>
          </p:cNvPr>
          <p:cNvCxnSpPr>
            <a:cxnSpLocks/>
          </p:cNvCxnSpPr>
          <p:nvPr/>
        </p:nvCxnSpPr>
        <p:spPr>
          <a:xfrm flipV="1">
            <a:off x="7494364" y="4343400"/>
            <a:ext cx="303436" cy="17166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">
            <a:extLst>
              <a:ext uri="{FF2B5EF4-FFF2-40B4-BE49-F238E27FC236}">
                <a16:creationId xmlns:a16="http://schemas.microsoft.com/office/drawing/2014/main" id="{1D1A9A71-F10E-4EA7-8C9B-9A182DBBC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606" y="6060034"/>
            <a:ext cx="206625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Cathode planes</a:t>
            </a:r>
          </a:p>
        </p:txBody>
      </p:sp>
    </p:spTree>
    <p:extLst>
      <p:ext uri="{BB962C8B-B14F-4D97-AF65-F5344CB8AC3E}">
        <p14:creationId xmlns:p14="http://schemas.microsoft.com/office/powerpoint/2010/main" val="884575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E4E0890-C300-44E6-A31E-05F92AE92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5419055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Stand construction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CABB5D-F58D-4703-AF6F-9C53E836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3" y="807935"/>
            <a:ext cx="8187657" cy="5897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7B4239-557D-4913-AAC8-8FBE97F61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35844" r="13175" b="10600"/>
          <a:stretch/>
        </p:blipFill>
        <p:spPr>
          <a:xfrm>
            <a:off x="7152905" y="2996296"/>
            <a:ext cx="3993640" cy="37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3654069-D77D-4A54-B97C-1FB608EF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5" y="198537"/>
            <a:ext cx="2713955" cy="6093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 SemiLight" panose="020B0502040204020203" pitchFamily="34" charset="0"/>
              </a:rPr>
              <a:t>Amplifiers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0EB3D-A31C-4CE1-AE60-83161351D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r="13107" b="20926"/>
          <a:stretch/>
        </p:blipFill>
        <p:spPr>
          <a:xfrm>
            <a:off x="334045" y="891063"/>
            <a:ext cx="4486836" cy="4025900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B6CB7C8-B632-45F2-B6E3-1B4D25444BDD}"/>
              </a:ext>
            </a:extLst>
          </p:cNvPr>
          <p:cNvCxnSpPr>
            <a:cxnSpLocks/>
          </p:cNvCxnSpPr>
          <p:nvPr/>
        </p:nvCxnSpPr>
        <p:spPr>
          <a:xfrm flipH="1">
            <a:off x="3716977" y="1372047"/>
            <a:ext cx="1183627" cy="8248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1">
            <a:extLst>
              <a:ext uri="{FF2B5EF4-FFF2-40B4-BE49-F238E27FC236}">
                <a16:creationId xmlns:a16="http://schemas.microsoft.com/office/drawing/2014/main" id="{8DE5629C-C7F3-4DD7-952C-1BFCEDBFD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04" y="818049"/>
            <a:ext cx="271395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amplifiers in grounded, protected cases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FCC8351-4D7B-4500-BD33-E772D77435E4}"/>
              </a:ext>
            </a:extLst>
          </p:cNvPr>
          <p:cNvCxnSpPr>
            <a:cxnSpLocks/>
          </p:cNvCxnSpPr>
          <p:nvPr/>
        </p:nvCxnSpPr>
        <p:spPr>
          <a:xfrm flipH="1" flipV="1">
            <a:off x="4353394" y="3987683"/>
            <a:ext cx="92880" cy="12953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">
            <a:extLst>
              <a:ext uri="{FF2B5EF4-FFF2-40B4-BE49-F238E27FC236}">
                <a16:creationId xmlns:a16="http://schemas.microsoft.com/office/drawing/2014/main" id="{89DAC9CD-D451-42CC-B4BE-AC8ECAF1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250" y="5396838"/>
            <a:ext cx="2909454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Bahnschrift SemiLight" panose="020B0502040204020203" pitchFamily="34" charset="0"/>
              </a:rPr>
              <a:t>amplifier to crate cables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40F1A7-C9F7-4735-8EDA-C0F1CF60B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2828" r="1467" b="5556"/>
          <a:stretch/>
        </p:blipFill>
        <p:spPr>
          <a:xfrm rot="5400000">
            <a:off x="6552350" y="1527941"/>
            <a:ext cx="5922045" cy="37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920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200</Words>
  <Application>Microsoft Office PowerPoint</Application>
  <PresentationFormat>Широкоэкранный</PresentationFormat>
  <Paragraphs>46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Bahnschrift SemiLight</vt:lpstr>
      <vt:lpstr>Calibri</vt:lpstr>
      <vt:lpstr>Calibri Light</vt:lpstr>
      <vt:lpstr>Comic Sans MS</vt:lpstr>
      <vt:lpstr>Тема Office</vt:lpstr>
      <vt:lpstr>New drift chambers for ALPOM-2 experiment.</vt:lpstr>
      <vt:lpstr>Презентация PowerPoint</vt:lpstr>
      <vt:lpstr>Презентация PowerPoint</vt:lpstr>
      <vt:lpstr>p(pol)+CH2 up to 7.5 GeV/c and n(pol)+A up to 6.0 GeV/c at the Nuclotron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Efficiency HV-</vt:lpstr>
      <vt:lpstr>Resolution</vt:lpstr>
      <vt:lpstr>Time spectrums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drift chambers for ALPOM-2 experiment.</dc:title>
  <dc:creator>Vodnick 1</dc:creator>
  <cp:lastModifiedBy>Vodnick 1</cp:lastModifiedBy>
  <cp:revision>51</cp:revision>
  <dcterms:created xsi:type="dcterms:W3CDTF">2023-09-20T10:32:32Z</dcterms:created>
  <dcterms:modified xsi:type="dcterms:W3CDTF">2024-01-15T14:28:22Z</dcterms:modified>
</cp:coreProperties>
</file>