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70" r:id="rId3"/>
    <p:sldId id="259" r:id="rId4"/>
    <p:sldId id="329" r:id="rId5"/>
    <p:sldId id="331" r:id="rId6"/>
    <p:sldId id="333" r:id="rId7"/>
    <p:sldId id="338" r:id="rId8"/>
    <p:sldId id="339" r:id="rId9"/>
    <p:sldId id="262" r:id="rId10"/>
    <p:sldId id="367" r:id="rId11"/>
    <p:sldId id="343" r:id="rId12"/>
    <p:sldId id="347" r:id="rId13"/>
    <p:sldId id="364" r:id="rId14"/>
    <p:sldId id="371" r:id="rId15"/>
    <p:sldId id="369" r:id="rId16"/>
    <p:sldId id="346" r:id="rId17"/>
    <p:sldId id="368" r:id="rId18"/>
    <p:sldId id="366" r:id="rId19"/>
    <p:sldId id="341" r:id="rId20"/>
    <p:sldId id="275" r:id="rId21"/>
    <p:sldId id="352"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1"/>
    <p:restoredTop sz="83265"/>
  </p:normalViewPr>
  <p:slideViewPr>
    <p:cSldViewPr snapToGrid="0" snapToObjects="1">
      <p:cViewPr varScale="1">
        <p:scale>
          <a:sx n="105" d="100"/>
          <a:sy n="105" d="100"/>
        </p:scale>
        <p:origin x="19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28CF2-E2CB-5F4D-8D92-712E9C76EDDF}" type="datetimeFigureOut">
              <a:rPr lang="ru-RU" smtClean="0"/>
              <a:t>31.05.2023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E608E-1F92-5249-B558-30214953A40C}" type="slidenum">
              <a:rPr lang="ru-RU" smtClean="0"/>
              <a:t>‹#›</a:t>
            </a:fld>
            <a:endParaRPr lang="ru-RU"/>
          </a:p>
        </p:txBody>
      </p:sp>
    </p:spTree>
    <p:extLst>
      <p:ext uri="{BB962C8B-B14F-4D97-AF65-F5344CB8AC3E}">
        <p14:creationId xmlns:p14="http://schemas.microsoft.com/office/powerpoint/2010/main" val="387127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a:t>
            </a:fld>
            <a:endParaRPr lang="ru-RU"/>
          </a:p>
        </p:txBody>
      </p:sp>
    </p:spTree>
    <p:extLst>
      <p:ext uri="{BB962C8B-B14F-4D97-AF65-F5344CB8AC3E}">
        <p14:creationId xmlns:p14="http://schemas.microsoft.com/office/powerpoint/2010/main" val="296592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61364A47-BA5B-9848-9735-1D40E718E1D1}" type="slidenum">
              <a:rPr lang="ru-RU" smtClean="0"/>
              <a:pPr/>
              <a:t>10</a:t>
            </a:fld>
            <a:endParaRPr lang="ru-RU"/>
          </a:p>
        </p:txBody>
      </p:sp>
    </p:spTree>
    <p:extLst>
      <p:ext uri="{BB962C8B-B14F-4D97-AF65-F5344CB8AC3E}">
        <p14:creationId xmlns:p14="http://schemas.microsoft.com/office/powerpoint/2010/main" val="148548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11</a:t>
            </a:fld>
            <a:endParaRPr lang="ru-RU"/>
          </a:p>
        </p:txBody>
      </p:sp>
    </p:spTree>
    <p:extLst>
      <p:ext uri="{BB962C8B-B14F-4D97-AF65-F5344CB8AC3E}">
        <p14:creationId xmlns:p14="http://schemas.microsoft.com/office/powerpoint/2010/main" val="259021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12</a:t>
            </a:fld>
            <a:endParaRPr lang="ru-RU"/>
          </a:p>
        </p:txBody>
      </p:sp>
    </p:spTree>
    <p:extLst>
      <p:ext uri="{BB962C8B-B14F-4D97-AF65-F5344CB8AC3E}">
        <p14:creationId xmlns:p14="http://schemas.microsoft.com/office/powerpoint/2010/main" val="3728682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1364A47-BA5B-9848-9735-1D40E718E1D1}" type="slidenum">
              <a:rPr lang="ru-RU" smtClean="0"/>
              <a:pPr/>
              <a:t>14</a:t>
            </a:fld>
            <a:endParaRPr lang="ru-RU"/>
          </a:p>
        </p:txBody>
      </p:sp>
    </p:spTree>
    <p:extLst>
      <p:ext uri="{BB962C8B-B14F-4D97-AF65-F5344CB8AC3E}">
        <p14:creationId xmlns:p14="http://schemas.microsoft.com/office/powerpoint/2010/main" val="195191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1364A47-BA5B-9848-9735-1D40E718E1D1}" type="slidenum">
              <a:rPr lang="ru-RU" smtClean="0"/>
              <a:pPr/>
              <a:t>15</a:t>
            </a:fld>
            <a:endParaRPr lang="ru-RU"/>
          </a:p>
        </p:txBody>
      </p:sp>
    </p:spTree>
    <p:extLst>
      <p:ext uri="{BB962C8B-B14F-4D97-AF65-F5344CB8AC3E}">
        <p14:creationId xmlns:p14="http://schemas.microsoft.com/office/powerpoint/2010/main" val="3794180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16</a:t>
            </a:fld>
            <a:endParaRPr lang="ru-RU"/>
          </a:p>
        </p:txBody>
      </p:sp>
    </p:spTree>
    <p:extLst>
      <p:ext uri="{BB962C8B-B14F-4D97-AF65-F5344CB8AC3E}">
        <p14:creationId xmlns:p14="http://schemas.microsoft.com/office/powerpoint/2010/main" val="228333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17</a:t>
            </a:fld>
            <a:endParaRPr lang="ru-RU"/>
          </a:p>
        </p:txBody>
      </p:sp>
    </p:spTree>
    <p:extLst>
      <p:ext uri="{BB962C8B-B14F-4D97-AF65-F5344CB8AC3E}">
        <p14:creationId xmlns:p14="http://schemas.microsoft.com/office/powerpoint/2010/main" val="3923124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18</a:t>
            </a:fld>
            <a:endParaRPr lang="ru-RU"/>
          </a:p>
        </p:txBody>
      </p:sp>
    </p:spTree>
    <p:extLst>
      <p:ext uri="{BB962C8B-B14F-4D97-AF65-F5344CB8AC3E}">
        <p14:creationId xmlns:p14="http://schemas.microsoft.com/office/powerpoint/2010/main" val="103298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19</a:t>
            </a:fld>
            <a:endParaRPr lang="ru-RU"/>
          </a:p>
        </p:txBody>
      </p:sp>
    </p:spTree>
    <p:extLst>
      <p:ext uri="{BB962C8B-B14F-4D97-AF65-F5344CB8AC3E}">
        <p14:creationId xmlns:p14="http://schemas.microsoft.com/office/powerpoint/2010/main" val="3082468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61364A47-BA5B-9848-9735-1D40E718E1D1}" type="slidenum">
              <a:rPr lang="ru-RU" smtClean="0"/>
              <a:pPr/>
              <a:t>20</a:t>
            </a:fld>
            <a:endParaRPr lang="ru-RU"/>
          </a:p>
        </p:txBody>
      </p:sp>
    </p:spTree>
    <p:extLst>
      <p:ext uri="{BB962C8B-B14F-4D97-AF65-F5344CB8AC3E}">
        <p14:creationId xmlns:p14="http://schemas.microsoft.com/office/powerpoint/2010/main" val="305392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61364A47-BA5B-9848-9735-1D40E718E1D1}" type="slidenum">
              <a:rPr lang="ru-RU" smtClean="0"/>
              <a:pPr/>
              <a:t>2</a:t>
            </a:fld>
            <a:endParaRPr lang="ru-RU"/>
          </a:p>
        </p:txBody>
      </p:sp>
    </p:spTree>
    <p:extLst>
      <p:ext uri="{BB962C8B-B14F-4D97-AF65-F5344CB8AC3E}">
        <p14:creationId xmlns:p14="http://schemas.microsoft.com/office/powerpoint/2010/main" val="3955416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21</a:t>
            </a:fld>
            <a:endParaRPr lang="ru-RU"/>
          </a:p>
        </p:txBody>
      </p:sp>
    </p:spTree>
    <p:extLst>
      <p:ext uri="{BB962C8B-B14F-4D97-AF65-F5344CB8AC3E}">
        <p14:creationId xmlns:p14="http://schemas.microsoft.com/office/powerpoint/2010/main" val="294207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61364A47-BA5B-9848-9735-1D40E718E1D1}" type="slidenum">
              <a:rPr lang="ru-RU" smtClean="0"/>
              <a:pPr/>
              <a:t>3</a:t>
            </a:fld>
            <a:endParaRPr lang="ru-RU"/>
          </a:p>
        </p:txBody>
      </p:sp>
    </p:spTree>
    <p:extLst>
      <p:ext uri="{BB962C8B-B14F-4D97-AF65-F5344CB8AC3E}">
        <p14:creationId xmlns:p14="http://schemas.microsoft.com/office/powerpoint/2010/main" val="164427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buNone/>
            </a:pPr>
            <a:endParaRPr lang="ru-RU" sz="1200" dirty="0">
              <a:latin typeface="Times New Roman" charset="0"/>
              <a:ea typeface="Times New Roman" charset="0"/>
              <a:cs typeface="Times New Roman" charset="0"/>
            </a:endParaRPr>
          </a:p>
        </p:txBody>
      </p:sp>
      <p:sp>
        <p:nvSpPr>
          <p:cNvPr id="4" name="Номер слайда 3"/>
          <p:cNvSpPr>
            <a:spLocks noGrp="1"/>
          </p:cNvSpPr>
          <p:nvPr>
            <p:ph type="sldNum" sz="quarter" idx="10"/>
          </p:nvPr>
        </p:nvSpPr>
        <p:spPr/>
        <p:txBody>
          <a:bodyPr/>
          <a:lstStyle/>
          <a:p>
            <a:fld id="{61364A47-BA5B-9848-9735-1D40E718E1D1}" type="slidenum">
              <a:rPr lang="ru-RU" smtClean="0"/>
              <a:pPr/>
              <a:t>4</a:t>
            </a:fld>
            <a:endParaRPr lang="ru-RU"/>
          </a:p>
        </p:txBody>
      </p:sp>
    </p:spTree>
    <p:extLst>
      <p:ext uri="{BB962C8B-B14F-4D97-AF65-F5344CB8AC3E}">
        <p14:creationId xmlns:p14="http://schemas.microsoft.com/office/powerpoint/2010/main" val="190442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1364A47-BA5B-9848-9735-1D40E718E1D1}" type="slidenum">
              <a:rPr lang="ru-RU" smtClean="0"/>
              <a:pPr/>
              <a:t>5</a:t>
            </a:fld>
            <a:endParaRPr lang="ru-RU"/>
          </a:p>
        </p:txBody>
      </p:sp>
    </p:spTree>
    <p:extLst>
      <p:ext uri="{BB962C8B-B14F-4D97-AF65-F5344CB8AC3E}">
        <p14:creationId xmlns:p14="http://schemas.microsoft.com/office/powerpoint/2010/main" val="134522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1364A47-BA5B-9848-9735-1D40E718E1D1}" type="slidenum">
              <a:rPr lang="ru-RU" smtClean="0"/>
              <a:pPr/>
              <a:t>6</a:t>
            </a:fld>
            <a:endParaRPr lang="ru-RU"/>
          </a:p>
        </p:txBody>
      </p:sp>
    </p:spTree>
    <p:extLst>
      <p:ext uri="{BB962C8B-B14F-4D97-AF65-F5344CB8AC3E}">
        <p14:creationId xmlns:p14="http://schemas.microsoft.com/office/powerpoint/2010/main" val="141452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7</a:t>
            </a:fld>
            <a:endParaRPr lang="ru-RU"/>
          </a:p>
        </p:txBody>
      </p:sp>
    </p:spTree>
    <p:extLst>
      <p:ext uri="{BB962C8B-B14F-4D97-AF65-F5344CB8AC3E}">
        <p14:creationId xmlns:p14="http://schemas.microsoft.com/office/powerpoint/2010/main" val="384731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8</a:t>
            </a:fld>
            <a:endParaRPr lang="ru-RU"/>
          </a:p>
        </p:txBody>
      </p:sp>
    </p:spTree>
    <p:extLst>
      <p:ext uri="{BB962C8B-B14F-4D97-AF65-F5344CB8AC3E}">
        <p14:creationId xmlns:p14="http://schemas.microsoft.com/office/powerpoint/2010/main" val="284985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mc:Choice>
        <mc:Fallback xmlns="">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этой картинке представлены результаты расчета</a:t>
                </a:r>
                <a:r>
                  <a:rPr lang="ru-RU" sz="1200" kern="1200" baseline="0" dirty="0" smtClean="0">
                    <a:solidFill>
                      <a:schemeClr val="tx1"/>
                    </a:solidFill>
                    <a:effectLst/>
                    <a:latin typeface="+mn-lt"/>
                    <a:ea typeface="+mn-ea"/>
                    <a:cs typeface="+mn-cs"/>
                  </a:rPr>
                  <a:t> расщепления по четности </a:t>
                </a:r>
                <a:r>
                  <a:rPr lang="ru-RU" sz="1200" kern="1200" dirty="0" smtClean="0">
                    <a:solidFill>
                      <a:schemeClr val="tx1"/>
                    </a:solidFill>
                    <a:effectLst/>
                    <a:latin typeface="+mn-lt"/>
                    <a:ea typeface="+mn-ea"/>
                    <a:cs typeface="+mn-cs"/>
                  </a:rPr>
                  <a:t>для различных изотопов плутония радия тория</a:t>
                </a:r>
                <a:r>
                  <a:rPr lang="ru-RU" sz="1200" kern="1200" baseline="0" dirty="0" smtClean="0">
                    <a:solidFill>
                      <a:schemeClr val="tx1"/>
                    </a:solidFill>
                    <a:effectLst/>
                    <a:latin typeface="+mn-lt"/>
                    <a:ea typeface="+mn-ea"/>
                    <a:cs typeface="+mn-cs"/>
                  </a:rPr>
                  <a:t> и урана</a:t>
                </a:r>
                <a:r>
                  <a:rPr lang="ru-RU" sz="1200" kern="1200" dirty="0" smtClean="0">
                    <a:solidFill>
                      <a:schemeClr val="tx1"/>
                    </a:solidFill>
                    <a:effectLst/>
                    <a:latin typeface="+mn-lt"/>
                    <a:ea typeface="+mn-ea"/>
                    <a:cs typeface="+mn-cs"/>
                  </a:rPr>
                  <a:t>. На графиках точками показаны экспериментальные данные, линиями рассчитанное </a:t>
                </a:r>
                <a:r>
                  <a:rPr lang="ru-RU" sz="1200" kern="1200" dirty="0" err="1" smtClean="0">
                    <a:solidFill>
                      <a:schemeClr val="tx1"/>
                    </a:solidFill>
                    <a:effectLst/>
                    <a:latin typeface="+mn-lt"/>
                    <a:ea typeface="+mn-ea"/>
                    <a:cs typeface="+mn-cs"/>
                  </a:rPr>
                  <a:t>ресщепление</a:t>
                </a:r>
                <a:r>
                  <a:rPr lang="ru-RU" sz="1200" kern="1200" baseline="0" dirty="0" smtClean="0">
                    <a:solidFill>
                      <a:schemeClr val="tx1"/>
                    </a:solidFill>
                    <a:effectLst/>
                    <a:latin typeface="+mn-lt"/>
                    <a:ea typeface="+mn-ea"/>
                    <a:cs typeface="+mn-cs"/>
                  </a:rPr>
                  <a:t> по четности, в зависимости от углового момента. </a:t>
                </a:r>
                <a:r>
                  <a:rPr lang="ru-RU" sz="1200" kern="1200" dirty="0" smtClean="0">
                    <a:solidFill>
                      <a:schemeClr val="tx1"/>
                    </a:solidFill>
                    <a:effectLst/>
                    <a:latin typeface="+mn-lt"/>
                    <a:ea typeface="+mn-ea"/>
                    <a:cs typeface="+mn-cs"/>
                  </a:rPr>
                  <a:t>В</a:t>
                </a:r>
                <a:r>
                  <a:rPr lang="ru-RU" sz="1200" kern="1200" baseline="0" dirty="0" smtClean="0">
                    <a:solidFill>
                      <a:schemeClr val="tx1"/>
                    </a:solidFill>
                    <a:effectLst/>
                    <a:latin typeface="+mn-lt"/>
                    <a:ea typeface="+mn-ea"/>
                    <a:cs typeface="+mn-cs"/>
                  </a:rPr>
                  <a:t>таблице представлены рассчитанный параметр с1 и используемая частота. Эта </a:t>
                </a:r>
                <a:r>
                  <a:rPr lang="ru-RU" sz="1200" dirty="0" smtClean="0">
                    <a:latin typeface="Times New Roman" charset="0"/>
                    <a:ea typeface="Times New Roman" charset="0"/>
                    <a:cs typeface="Times New Roman" charset="0"/>
                  </a:rPr>
                  <a:t>частота </a:t>
                </a:r>
                <a:r>
                  <a:rPr lang="en-US" sz="1200" i="0">
                    <a:latin typeface="Cambria Math" charset="0"/>
                    <a:ea typeface="Cambria Math" charset="0"/>
                    <a:cs typeface="Cambria Math" charset="0"/>
                  </a:rPr>
                  <a:t>ℏ</a:t>
                </a:r>
                <a:r>
                  <a:rPr lang="en-US" sz="1200" i="1" dirty="0" err="1">
                    <a:latin typeface="Times New Roman" charset="0"/>
                    <a:ea typeface="Times New Roman" charset="0"/>
                    <a:cs typeface="Times New Roman" charset="0"/>
                  </a:rPr>
                  <a:t>ω </a:t>
                </a:r>
                <a:r>
                  <a:rPr lang="ru-RU" sz="1200" dirty="0" smtClean="0">
                    <a:latin typeface="Times New Roman" charset="0"/>
                    <a:ea typeface="Times New Roman" charset="0"/>
                    <a:cs typeface="Times New Roman" charset="0"/>
                  </a:rPr>
                  <a:t>для </a:t>
                </a:r>
                <a:r>
                  <a:rPr lang="ru-RU" sz="1200" dirty="0">
                    <a:latin typeface="Times New Roman" charset="0"/>
                    <a:ea typeface="Times New Roman" charset="0"/>
                    <a:cs typeface="Times New Roman" charset="0"/>
                  </a:rPr>
                  <a:t>каждого </a:t>
                </a:r>
                <a:r>
                  <a:rPr lang="ru-RU" sz="1200" dirty="0" smtClean="0">
                    <a:latin typeface="Times New Roman" charset="0"/>
                    <a:ea typeface="Times New Roman" charset="0"/>
                    <a:cs typeface="Times New Roman" charset="0"/>
                  </a:rPr>
                  <a:t>ядра задается равной </a:t>
                </a:r>
                <a:r>
                  <a:rPr lang="ru-RU" sz="1200" dirty="0">
                    <a:latin typeface="Times New Roman" charset="0"/>
                    <a:ea typeface="Times New Roman" charset="0"/>
                    <a:cs typeface="Times New Roman" charset="0"/>
                  </a:rPr>
                  <a:t>его экспериментальному значению расщепления </a:t>
                </a:r>
                <a:r>
                  <a:rPr lang="ru-RU" sz="1200" dirty="0" smtClean="0">
                    <a:latin typeface="Times New Roman" charset="0"/>
                    <a:ea typeface="Times New Roman" charset="0"/>
                    <a:cs typeface="Times New Roman" charset="0"/>
                  </a:rPr>
                  <a:t>по четности при</a:t>
                </a:r>
                <a:r>
                  <a:rPr lang="en-US" sz="1200" i="1" dirty="0">
                    <a:latin typeface="Times New Roman" charset="0"/>
                    <a:ea typeface="Times New Roman" charset="0"/>
                    <a:cs typeface="Times New Roman" charset="0"/>
                  </a:rPr>
                  <a:t>I = </a:t>
                </a:r>
                <a:r>
                  <a:rPr lang="en-US" sz="1200" dirty="0" smtClean="0">
                    <a:latin typeface="Times New Roman" charset="0"/>
                    <a:ea typeface="Times New Roman" charset="0"/>
                    <a:cs typeface="Times New Roman" charset="0"/>
                  </a:rPr>
                  <a:t>0</a:t>
                </a:r>
                <a:r>
                  <a:rPr lang="ru-RU" sz="1200" dirty="0" smtClean="0">
                    <a:latin typeface="Times New Roman" charset="0"/>
                    <a:ea typeface="Times New Roman" charset="0"/>
                    <a:cs typeface="Times New Roman" charset="0"/>
                  </a:rPr>
                  <a:t>.</a:t>
                </a:r>
                <a:endParaRPr lang="ru-RU" dirty="0"/>
              </a:p>
              <a:p>
                <a:r>
                  <a:rPr lang="ru-RU" sz="1200" kern="1200" baseline="0" dirty="0" smtClean="0">
                    <a:solidFill>
                      <a:schemeClr val="tx1"/>
                    </a:solidFill>
                    <a:effectLst/>
                    <a:latin typeface="+mn-lt"/>
                    <a:ea typeface="+mn-ea"/>
                    <a:cs typeface="+mn-cs"/>
                  </a:rPr>
                  <a:t>Интересно отметить, что исходя из быстрого убывания расщепления по четности с ростом углового момента, можно сказать, что изотопы </a:t>
                </a:r>
                <a:r>
                  <a:rPr lang="en-US" sz="1200" kern="1200" baseline="0" dirty="0" smtClean="0">
                    <a:solidFill>
                      <a:schemeClr val="tx1"/>
                    </a:solidFill>
                    <a:effectLst/>
                    <a:latin typeface="+mn-lt"/>
                    <a:ea typeface="+mn-ea"/>
                    <a:cs typeface="+mn-cs"/>
                  </a:rPr>
                  <a:t>Ra</a:t>
                </a:r>
                <a:r>
                  <a:rPr lang="ru-RU" sz="1200" kern="1200" baseline="0" dirty="0" smtClean="0">
                    <a:solidFill>
                      <a:schemeClr val="tx1"/>
                    </a:solidFill>
                    <a:effectLst/>
                    <a:latin typeface="+mn-lt"/>
                    <a:ea typeface="+mn-ea"/>
                    <a:cs typeface="+mn-cs"/>
                  </a:rPr>
                  <a:t> практически в основном состоянии имеют стабильную </a:t>
                </a:r>
                <a:r>
                  <a:rPr lang="ru-RU" sz="1200" kern="1200" baseline="0" dirty="0" err="1" smtClean="0">
                    <a:solidFill>
                      <a:schemeClr val="tx1"/>
                    </a:solidFill>
                    <a:effectLst/>
                    <a:latin typeface="+mn-lt"/>
                    <a:ea typeface="+mn-ea"/>
                    <a:cs typeface="+mn-cs"/>
                  </a:rPr>
                  <a:t>октупольную</a:t>
                </a:r>
                <a:r>
                  <a:rPr lang="ru-RU" sz="1200" kern="1200" baseline="0" dirty="0" smtClean="0">
                    <a:solidFill>
                      <a:schemeClr val="tx1"/>
                    </a:solidFill>
                    <a:effectLst/>
                    <a:latin typeface="+mn-lt"/>
                    <a:ea typeface="+mn-ea"/>
                    <a:cs typeface="+mn-cs"/>
                  </a:rPr>
                  <a:t> деформацию. </a:t>
                </a:r>
                <a:endParaRPr lang="ru-RU" dirty="0"/>
              </a:p>
            </p:txBody>
          </p:sp>
        </mc:Fallback>
      </mc:AlternateContent>
      <p:sp>
        <p:nvSpPr>
          <p:cNvPr id="4" name="Номер слайда 3"/>
          <p:cNvSpPr>
            <a:spLocks noGrp="1"/>
          </p:cNvSpPr>
          <p:nvPr>
            <p:ph type="sldNum" sz="quarter" idx="10"/>
          </p:nvPr>
        </p:nvSpPr>
        <p:spPr/>
        <p:txBody>
          <a:bodyPr/>
          <a:lstStyle/>
          <a:p>
            <a:fld id="{61364A47-BA5B-9848-9735-1D40E718E1D1}" type="slidenum">
              <a:rPr lang="ru-RU" smtClean="0"/>
              <a:pPr/>
              <a:t>9</a:t>
            </a:fld>
            <a:endParaRPr lang="ru-RU"/>
          </a:p>
        </p:txBody>
      </p:sp>
    </p:spTree>
    <p:extLst>
      <p:ext uri="{BB962C8B-B14F-4D97-AF65-F5344CB8AC3E}">
        <p14:creationId xmlns:p14="http://schemas.microsoft.com/office/powerpoint/2010/main" val="167833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E45FB4-9C58-BA4A-A905-3CD60A1595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BFEBB6-201A-904D-BFF4-B9823B307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B290587-6E46-FB48-875C-154B44C934F9}"/>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5" name="Нижний колонтитул 4">
            <a:extLst>
              <a:ext uri="{FF2B5EF4-FFF2-40B4-BE49-F238E27FC236}">
                <a16:creationId xmlns:a16="http://schemas.microsoft.com/office/drawing/2014/main" id="{D093C496-489B-CE4F-8BD0-7788464C1B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A6FE3D1-4341-BC4A-A383-909B276C5177}"/>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57989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58867-5CDC-7D48-B172-62DEC23509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1CFAE6A-44DE-574D-A563-CBF1EC6A26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76CCF8C-5AC7-884A-A19C-024088FFA248}"/>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5" name="Нижний колонтитул 4">
            <a:extLst>
              <a:ext uri="{FF2B5EF4-FFF2-40B4-BE49-F238E27FC236}">
                <a16:creationId xmlns:a16="http://schemas.microsoft.com/office/drawing/2014/main" id="{14831E98-12DD-1B4E-9264-A1249CAF58F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32F8EC-C6D4-6E49-A099-13A164E5CC2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47103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F8C7D58-F8D3-5048-992F-A8BA55A4B00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EF2363B-02AE-A542-90DD-A2B2A7AA7C6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1EA51C-0578-FC4A-9D73-B558C4BC6A5C}"/>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5" name="Нижний колонтитул 4">
            <a:extLst>
              <a:ext uri="{FF2B5EF4-FFF2-40B4-BE49-F238E27FC236}">
                <a16:creationId xmlns:a16="http://schemas.microsoft.com/office/drawing/2014/main" id="{A59491FB-FE2F-FC41-A871-6D80C5A0B9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CB8AA4-A3D3-584B-BD60-AC30E034F4F6}"/>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265200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E2EA2-6822-204C-AE86-AF872FFCA94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7DFD860-9F30-7649-8B58-213235536A8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C5F21B-6968-9E48-AA38-09595654357A}"/>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5" name="Нижний колонтитул 4">
            <a:extLst>
              <a:ext uri="{FF2B5EF4-FFF2-40B4-BE49-F238E27FC236}">
                <a16:creationId xmlns:a16="http://schemas.microsoft.com/office/drawing/2014/main" id="{591EE97B-2FC4-2447-897B-8B706102E9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BF044E4-85FE-734E-A961-045E2869E988}"/>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87243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7B11F9-94CC-4642-8867-566087A0BEA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774F250-E951-754F-90BA-9C7074F082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63E9325-D302-D94D-B3C1-4353F884AB95}"/>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5" name="Нижний колонтитул 4">
            <a:extLst>
              <a:ext uri="{FF2B5EF4-FFF2-40B4-BE49-F238E27FC236}">
                <a16:creationId xmlns:a16="http://schemas.microsoft.com/office/drawing/2014/main" id="{ECE7BC51-5F62-B64D-A0FD-EE1CFB7284C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9F8ADF-4E72-9343-B3F6-A37ECE386D19}"/>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3931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1F6688-C5DA-534D-AA47-5AF1AFB02F2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B39B335-0033-D849-B85C-5CCC2863FDF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D15BCAD-0981-F941-84BA-31A431F799B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9765ED9-9AB8-5841-8416-308A7D9F0EC1}"/>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6" name="Нижний колонтитул 5">
            <a:extLst>
              <a:ext uri="{FF2B5EF4-FFF2-40B4-BE49-F238E27FC236}">
                <a16:creationId xmlns:a16="http://schemas.microsoft.com/office/drawing/2014/main" id="{B27E9024-B735-CC46-AB6E-B08327D52FA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FA3AE6-1680-6D40-8878-1FA6AB1FCB25}"/>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408662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CE6C88-3BB2-0242-A309-6CCB3E32EDB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A3CC9AC-B4E7-9B49-A91C-B840B9907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86CCB3A-9D72-144A-A01F-5E9BA42DEA1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D437B58-02FB-6942-83B6-2DC712723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429CDBA-F8CD-2843-B6ED-D9D4D619E4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E779109-38A6-C448-88C5-8C9B3B0B4DB9}"/>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8" name="Нижний колонтитул 7">
            <a:extLst>
              <a:ext uri="{FF2B5EF4-FFF2-40B4-BE49-F238E27FC236}">
                <a16:creationId xmlns:a16="http://schemas.microsoft.com/office/drawing/2014/main" id="{0C3C1A44-4AB0-344D-BCA7-16FB065D69B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F0BE952-E08D-8B42-96CF-F51383704BB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21956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4E5BE8-5A6F-8E4C-A1C0-333C392007A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61F77BE-893E-C545-9756-8CCC045FC07E}"/>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4" name="Нижний колонтитул 3">
            <a:extLst>
              <a:ext uri="{FF2B5EF4-FFF2-40B4-BE49-F238E27FC236}">
                <a16:creationId xmlns:a16="http://schemas.microsoft.com/office/drawing/2014/main" id="{CA5CD46A-7DB1-9046-9AC3-291AD7DFE00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78C76EE-1722-5D4E-8074-BEA66B3F50AF}"/>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7547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1C4F74A-4CD2-4E41-B20C-A2A48B714108}"/>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3" name="Нижний колонтитул 2">
            <a:extLst>
              <a:ext uri="{FF2B5EF4-FFF2-40B4-BE49-F238E27FC236}">
                <a16:creationId xmlns:a16="http://schemas.microsoft.com/office/drawing/2014/main" id="{BFC8FCFF-7BB9-2342-A36C-969F342ACDB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B600A93-9B19-8E43-92B1-05308D78147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90945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C6883-06E6-A94B-80E9-4ED51D3B30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A784877-62B9-B04D-B503-51B73C720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E1BF7A6-A03B-C94D-A7EB-865225FBD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3466DF2-D878-7849-9CE1-0C9E59656439}"/>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6" name="Нижний колонтитул 5">
            <a:extLst>
              <a:ext uri="{FF2B5EF4-FFF2-40B4-BE49-F238E27FC236}">
                <a16:creationId xmlns:a16="http://schemas.microsoft.com/office/drawing/2014/main" id="{866E14B0-89C2-D641-BF96-5B25599806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65BFCE7-ECB8-F94D-8773-6A10815A7775}"/>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3122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98A561-755B-D545-9615-162470163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891E69A-C60B-934F-B46A-484C880E3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424F4F2-628F-AA4D-90A6-F7566D3C9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1E31656-6AC0-6444-91F5-117E367B0B72}"/>
              </a:ext>
            </a:extLst>
          </p:cNvPr>
          <p:cNvSpPr>
            <a:spLocks noGrp="1"/>
          </p:cNvSpPr>
          <p:nvPr>
            <p:ph type="dt" sz="half" idx="10"/>
          </p:nvPr>
        </p:nvSpPr>
        <p:spPr/>
        <p:txBody>
          <a:bodyPr/>
          <a:lstStyle/>
          <a:p>
            <a:fld id="{24437F09-F705-754D-A62D-174173F61B5E}" type="datetimeFigureOut">
              <a:rPr lang="ru-RU" smtClean="0"/>
              <a:t>31.05.2023</a:t>
            </a:fld>
            <a:endParaRPr lang="ru-RU"/>
          </a:p>
        </p:txBody>
      </p:sp>
      <p:sp>
        <p:nvSpPr>
          <p:cNvPr id="6" name="Нижний колонтитул 5">
            <a:extLst>
              <a:ext uri="{FF2B5EF4-FFF2-40B4-BE49-F238E27FC236}">
                <a16:creationId xmlns:a16="http://schemas.microsoft.com/office/drawing/2014/main" id="{BEB0B2E7-2153-2649-B2C2-F3ED79254B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8F1BAB0-087C-384F-9217-C7AAC5192821}"/>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43376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3F35FE-BF59-1147-BBC9-CD6BF8068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B3322A6-9A94-C242-95C0-BC1CC2707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7D45A8-B449-0547-BACF-1910F5EF8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37F09-F705-754D-A62D-174173F61B5E}" type="datetimeFigureOut">
              <a:rPr lang="ru-RU" smtClean="0"/>
              <a:t>31.05.2023</a:t>
            </a:fld>
            <a:endParaRPr lang="ru-RU"/>
          </a:p>
        </p:txBody>
      </p:sp>
      <p:sp>
        <p:nvSpPr>
          <p:cNvPr id="5" name="Нижний колонтитул 4">
            <a:extLst>
              <a:ext uri="{FF2B5EF4-FFF2-40B4-BE49-F238E27FC236}">
                <a16:creationId xmlns:a16="http://schemas.microsoft.com/office/drawing/2014/main" id="{94BA2B2B-5EDC-E541-BD6C-F8CDBA3F0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14EEDD1-840F-9B4A-820F-670C76228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47815-6E69-A246-A9D6-96BBB443D34D}" type="slidenum">
              <a:rPr lang="ru-RU" smtClean="0"/>
              <a:t>‹#›</a:t>
            </a:fld>
            <a:endParaRPr lang="ru-RU"/>
          </a:p>
        </p:txBody>
      </p:sp>
    </p:spTree>
    <p:extLst>
      <p:ext uri="{BB962C8B-B14F-4D97-AF65-F5344CB8AC3E}">
        <p14:creationId xmlns:p14="http://schemas.microsoft.com/office/powerpoint/2010/main" val="127541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9.emf"/><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1.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16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7B2E82-C777-8F4E-ADA1-383B9708E862}"/>
              </a:ext>
            </a:extLst>
          </p:cNvPr>
          <p:cNvSpPr>
            <a:spLocks noGrp="1"/>
          </p:cNvSpPr>
          <p:nvPr>
            <p:ph type="ctrTitle"/>
          </p:nvPr>
        </p:nvSpPr>
        <p:spPr>
          <a:xfrm>
            <a:off x="196861" y="2069127"/>
            <a:ext cx="11995139" cy="2125560"/>
          </a:xfrm>
        </p:spPr>
        <p:txBody>
          <a:bodyPr>
            <a:normAutofit fontScale="90000"/>
          </a:bodyPr>
          <a:lstStyle/>
          <a:p>
            <a:r>
              <a:rPr lang="en" sz="4000" dirty="0">
                <a:latin typeface="Times New Roman" panose="02020603050405020304" pitchFamily="18" charset="0"/>
                <a:cs typeface="Times New Roman" panose="02020603050405020304" pitchFamily="18" charset="0"/>
              </a:rPr>
              <a:t>The stabilization of octupole deformation in heavy and superheavy atomic nuclei</a:t>
            </a:r>
            <a:br>
              <a:rPr lang="ru-RU" sz="4000" dirty="0">
                <a:latin typeface="Times New Roman" panose="02020603050405020304" pitchFamily="18" charset="0"/>
                <a:cs typeface="Times New Roman" panose="02020603050405020304" pitchFamily="18" charset="0"/>
              </a:rPr>
            </a:b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D2E8C7FB-687D-294F-90E1-CDDC529D1648}"/>
              </a:ext>
            </a:extLst>
          </p:cNvPr>
          <p:cNvSpPr>
            <a:spLocks noGrp="1"/>
          </p:cNvSpPr>
          <p:nvPr>
            <p:ph type="subTitle" idx="1"/>
          </p:nvPr>
        </p:nvSpPr>
        <p:spPr>
          <a:xfrm>
            <a:off x="1524000" y="3950448"/>
            <a:ext cx="9144000" cy="1655762"/>
          </a:xfrm>
        </p:spPr>
        <p:txBody>
          <a:bodyPr>
            <a:normAutofit/>
          </a:bodyPr>
          <a:lstStyle/>
          <a:p>
            <a:r>
              <a:rPr lang="en" b="1" dirty="0"/>
              <a:t>E. V. </a:t>
            </a:r>
            <a:r>
              <a:rPr lang="en" b="1" dirty="0" err="1"/>
              <a:t>Mardyban</a:t>
            </a:r>
            <a:endParaRPr lang="en" b="1" dirty="0"/>
          </a:p>
          <a:p>
            <a:r>
              <a:rPr lang="en" b="1" dirty="0"/>
              <a:t>E. A. </a:t>
            </a:r>
            <a:r>
              <a:rPr lang="en" b="1" dirty="0" err="1"/>
              <a:t>Kolganova</a:t>
            </a:r>
            <a:r>
              <a:rPr lang="en" b="1" dirty="0"/>
              <a:t>, T. M. </a:t>
            </a:r>
            <a:r>
              <a:rPr lang="en" b="1" dirty="0" err="1"/>
              <a:t>Shneidman</a:t>
            </a:r>
            <a:r>
              <a:rPr lang="en" b="1" dirty="0"/>
              <a:t>, R. V. </a:t>
            </a:r>
            <a:r>
              <a:rPr lang="en" b="1" dirty="0" err="1"/>
              <a:t>Jolos</a:t>
            </a:r>
            <a:endParaRPr lang="ru-RU" b="1" dirty="0"/>
          </a:p>
        </p:txBody>
      </p:sp>
      <p:pic>
        <p:nvPicPr>
          <p:cNvPr id="6" name="Изображение 3">
            <a:extLst>
              <a:ext uri="{FF2B5EF4-FFF2-40B4-BE49-F238E27FC236}">
                <a16:creationId xmlns:a16="http://schemas.microsoft.com/office/drawing/2014/main" id="{CDDEEFAD-A2D5-BE4D-A76C-AE09008BF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61" y="84365"/>
            <a:ext cx="5649686" cy="1013532"/>
          </a:xfrm>
          <a:prstGeom prst="rect">
            <a:avLst/>
          </a:prstGeom>
        </p:spPr>
      </p:pic>
      <p:pic>
        <p:nvPicPr>
          <p:cNvPr id="7" name="Изображение 4">
            <a:extLst>
              <a:ext uri="{FF2B5EF4-FFF2-40B4-BE49-F238E27FC236}">
                <a16:creationId xmlns:a16="http://schemas.microsoft.com/office/drawing/2014/main" id="{1565F3AA-801B-2447-B83E-3D4DD9EDB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8865" y="54226"/>
            <a:ext cx="1872343" cy="1651406"/>
          </a:xfrm>
          <a:prstGeom prst="rect">
            <a:avLst/>
          </a:prstGeom>
        </p:spPr>
      </p:pic>
      <p:pic>
        <p:nvPicPr>
          <p:cNvPr id="8" name="Изображение 5">
            <a:extLst>
              <a:ext uri="{FF2B5EF4-FFF2-40B4-BE49-F238E27FC236}">
                <a16:creationId xmlns:a16="http://schemas.microsoft.com/office/drawing/2014/main" id="{1F296FD3-8528-D34B-B82B-EC3786F6EE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7999" y="103089"/>
            <a:ext cx="1042739" cy="1553681"/>
          </a:xfrm>
          <a:prstGeom prst="rect">
            <a:avLst/>
          </a:prstGeom>
        </p:spPr>
      </p:pic>
    </p:spTree>
    <p:extLst>
      <p:ext uri="{BB962C8B-B14F-4D97-AF65-F5344CB8AC3E}">
        <p14:creationId xmlns:p14="http://schemas.microsoft.com/office/powerpoint/2010/main" val="97011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7">
            <a:extLst>
              <a:ext uri="{FF2B5EF4-FFF2-40B4-BE49-F238E27FC236}">
                <a16:creationId xmlns:a16="http://schemas.microsoft.com/office/drawing/2014/main" id="{B660934C-C1E2-DC50-D337-DE24228AAEED}"/>
              </a:ext>
            </a:extLst>
          </p:cNvPr>
          <p:cNvPicPr>
            <a:picLocks noChangeAspect="1"/>
          </p:cNvPicPr>
          <p:nvPr/>
        </p:nvPicPr>
        <p:blipFill rotWithShape="1">
          <a:blip r:embed="rId3">
            <a:extLst>
              <a:ext uri="{28A0092B-C50C-407E-A947-70E740481C1C}">
                <a14:useLocalDpi xmlns:a14="http://schemas.microsoft.com/office/drawing/2010/main" val="0"/>
              </a:ext>
            </a:extLst>
          </a:blip>
          <a:srcRect l="6230" t="9754" r="11812" b="45568"/>
          <a:stretch/>
        </p:blipFill>
        <p:spPr>
          <a:xfrm>
            <a:off x="4184446" y="628852"/>
            <a:ext cx="3890865" cy="3033287"/>
          </a:xfrm>
          <a:prstGeom prst="rect">
            <a:avLst/>
          </a:prstGeom>
        </p:spPr>
      </p:pic>
      <p:pic>
        <p:nvPicPr>
          <p:cNvPr id="9" name="Изображение 8"/>
          <p:cNvPicPr>
            <a:picLocks noChangeAspect="1"/>
          </p:cNvPicPr>
          <p:nvPr/>
        </p:nvPicPr>
        <p:blipFill rotWithShape="1">
          <a:blip r:embed="rId4">
            <a:extLst>
              <a:ext uri="{28A0092B-C50C-407E-A947-70E740481C1C}">
                <a14:useLocalDpi xmlns:a14="http://schemas.microsoft.com/office/drawing/2010/main" val="0"/>
              </a:ext>
            </a:extLst>
          </a:blip>
          <a:srcRect l="5227" t="8889" r="10139" b="46667"/>
          <a:stretch/>
        </p:blipFill>
        <p:spPr>
          <a:xfrm>
            <a:off x="314450" y="547258"/>
            <a:ext cx="4057303" cy="3046986"/>
          </a:xfrm>
          <a:prstGeom prst="rect">
            <a:avLst/>
          </a:prstGeom>
        </p:spPr>
      </p:pic>
      <p:sp>
        <p:nvSpPr>
          <p:cNvPr id="11" name="TextBox 10"/>
          <p:cNvSpPr txBox="1"/>
          <p:nvPr/>
        </p:nvSpPr>
        <p:spPr>
          <a:xfrm>
            <a:off x="1030120" y="774652"/>
            <a:ext cx="1152003" cy="369332"/>
          </a:xfrm>
          <a:prstGeom prst="rect">
            <a:avLst/>
          </a:prstGeom>
          <a:noFill/>
        </p:spPr>
        <p:txBody>
          <a:bodyPr wrap="square" rtlCol="0">
            <a:spAutoFit/>
          </a:bodyPr>
          <a:lstStyle/>
          <a:p>
            <a:r>
              <a:rPr lang="ru-RU" baseline="30000" dirty="0">
                <a:latin typeface="Times New Roman" charset="0"/>
                <a:ea typeface="Times New Roman" charset="0"/>
                <a:cs typeface="Times New Roman" charset="0"/>
              </a:rPr>
              <a:t>2</a:t>
            </a:r>
            <a:r>
              <a:rPr lang="en-US" baseline="30000" dirty="0">
                <a:latin typeface="Times New Roman" charset="0"/>
                <a:ea typeface="Times New Roman" charset="0"/>
                <a:cs typeface="Times New Roman" charset="0"/>
              </a:rPr>
              <a:t>40</a:t>
            </a:r>
            <a:r>
              <a:rPr lang="en-US" dirty="0">
                <a:latin typeface="Times New Roman" charset="0"/>
                <a:ea typeface="Times New Roman" charset="0"/>
                <a:cs typeface="Times New Roman" charset="0"/>
              </a:rPr>
              <a:t>Pu</a:t>
            </a:r>
            <a:endParaRPr lang="ru-RU" dirty="0"/>
          </a:p>
        </p:txBody>
      </p:sp>
      <p:sp>
        <p:nvSpPr>
          <p:cNvPr id="10" name="TextBox 9">
            <a:extLst>
              <a:ext uri="{FF2B5EF4-FFF2-40B4-BE49-F238E27FC236}">
                <a16:creationId xmlns:a16="http://schemas.microsoft.com/office/drawing/2014/main" id="{F11780D4-644B-6883-C43E-80786B5F2F9E}"/>
              </a:ext>
            </a:extLst>
          </p:cNvPr>
          <p:cNvSpPr txBox="1"/>
          <p:nvPr/>
        </p:nvSpPr>
        <p:spPr>
          <a:xfrm>
            <a:off x="4792431" y="784135"/>
            <a:ext cx="1160967" cy="369332"/>
          </a:xfrm>
          <a:prstGeom prst="rect">
            <a:avLst/>
          </a:prstGeom>
          <a:noFill/>
        </p:spPr>
        <p:txBody>
          <a:bodyPr wrap="square" rtlCol="0">
            <a:spAutoFit/>
          </a:bodyPr>
          <a:lstStyle/>
          <a:p>
            <a:r>
              <a:rPr lang="ru-RU" baseline="30000" dirty="0">
                <a:latin typeface="Times New Roman" charset="0"/>
                <a:ea typeface="Times New Roman" charset="0"/>
                <a:cs typeface="Times New Roman" charset="0"/>
              </a:rPr>
              <a:t>226</a:t>
            </a:r>
            <a:r>
              <a:rPr lang="en-US" dirty="0">
                <a:latin typeface="Times New Roman" charset="0"/>
                <a:ea typeface="Times New Roman" charset="0"/>
                <a:cs typeface="Times New Roman" charset="0"/>
              </a:rPr>
              <a:t>Ra</a:t>
            </a:r>
            <a:endParaRPr lang="ru-RU" dirty="0"/>
          </a:p>
        </p:txBody>
      </p:sp>
      <p:sp>
        <p:nvSpPr>
          <p:cNvPr id="21" name="TextBox 20">
            <a:extLst>
              <a:ext uri="{FF2B5EF4-FFF2-40B4-BE49-F238E27FC236}">
                <a16:creationId xmlns:a16="http://schemas.microsoft.com/office/drawing/2014/main" id="{EB46B741-30FB-444D-047B-0CB5F504A3BC}"/>
              </a:ext>
            </a:extLst>
          </p:cNvPr>
          <p:cNvSpPr txBox="1"/>
          <p:nvPr/>
        </p:nvSpPr>
        <p:spPr>
          <a:xfrm>
            <a:off x="1037014" y="3646405"/>
            <a:ext cx="10136202" cy="646331"/>
          </a:xfrm>
          <a:prstGeom prst="rect">
            <a:avLst/>
          </a:prstGeom>
          <a:noFill/>
        </p:spPr>
        <p:txBody>
          <a:bodyPr wrap="square">
            <a:spAutoFit/>
          </a:bodyPr>
          <a:lstStyle/>
          <a:p>
            <a:r>
              <a:rPr lang="en" sz="1800" dirty="0">
                <a:effectLst/>
                <a:latin typeface="Times New Roman" panose="02020603050405020304" pitchFamily="18" charset="0"/>
                <a:cs typeface="Times New Roman" panose="02020603050405020304" pitchFamily="18" charset="0"/>
              </a:rPr>
              <a:t>The calculated and experimental values of the dipole moment for </a:t>
            </a:r>
            <a:r>
              <a:rPr lang="en" sz="1800" baseline="30000" dirty="0">
                <a:effectLst/>
                <a:latin typeface="Times New Roman" panose="02020603050405020304" pitchFamily="18" charset="0"/>
                <a:cs typeface="Times New Roman" panose="02020603050405020304" pitchFamily="18" charset="0"/>
              </a:rPr>
              <a:t>226</a:t>
            </a:r>
            <a:r>
              <a:rPr lang="en" sz="1800" dirty="0">
                <a:effectLst/>
                <a:latin typeface="Times New Roman" panose="02020603050405020304" pitchFamily="18" charset="0"/>
                <a:cs typeface="Times New Roman" panose="02020603050405020304" pitchFamily="18" charset="0"/>
              </a:rPr>
              <a:t>Ra, </a:t>
            </a:r>
            <a:r>
              <a:rPr lang="en" sz="1800" baseline="30000" dirty="0">
                <a:effectLst/>
                <a:latin typeface="Times New Roman" panose="02020603050405020304" pitchFamily="18" charset="0"/>
                <a:cs typeface="Times New Roman" panose="02020603050405020304" pitchFamily="18" charset="0"/>
              </a:rPr>
              <a:t>148</a:t>
            </a:r>
            <a:r>
              <a:rPr lang="en" sz="1800" dirty="0">
                <a:effectLst/>
                <a:latin typeface="Times New Roman" panose="02020603050405020304" pitchFamily="18" charset="0"/>
                <a:cs typeface="Times New Roman" panose="02020603050405020304" pitchFamily="18" charset="0"/>
              </a:rPr>
              <a:t>Nd and </a:t>
            </a:r>
            <a:r>
              <a:rPr lang="en" sz="1800" baseline="30000" dirty="0">
                <a:effectLst/>
                <a:latin typeface="Times New Roman" panose="02020603050405020304" pitchFamily="18" charset="0"/>
                <a:cs typeface="Times New Roman" panose="02020603050405020304" pitchFamily="18" charset="0"/>
              </a:rPr>
              <a:t>240</a:t>
            </a:r>
            <a:r>
              <a:rPr lang="en" sz="1800" dirty="0">
                <a:effectLst/>
                <a:latin typeface="Times New Roman" panose="02020603050405020304" pitchFamily="18" charset="0"/>
                <a:cs typeface="Times New Roman" panose="02020603050405020304" pitchFamily="18" charset="0"/>
              </a:rPr>
              <a:t>Pu depending on the angular momentum.</a:t>
            </a:r>
            <a:endParaRPr lang="ru-RU"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8E1282C-5114-99B8-2986-4B942080E8C2}"/>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55F8720-7B07-8222-780E-FB3F03D427AA}"/>
              </a:ext>
            </a:extLst>
          </p:cNvPr>
          <p:cNvPicPr>
            <a:picLocks noChangeAspect="1"/>
          </p:cNvPicPr>
          <p:nvPr/>
        </p:nvPicPr>
        <p:blipFill>
          <a:blip r:embed="rId5"/>
          <a:stretch>
            <a:fillRect/>
          </a:stretch>
        </p:blipFill>
        <p:spPr>
          <a:xfrm>
            <a:off x="8075311" y="673760"/>
            <a:ext cx="3938111" cy="2982662"/>
          </a:xfrm>
          <a:prstGeom prst="rect">
            <a:avLst/>
          </a:prstGeom>
        </p:spPr>
      </p:pic>
      <p:sp>
        <p:nvSpPr>
          <p:cNvPr id="8" name="TextBox 7">
            <a:extLst>
              <a:ext uri="{FF2B5EF4-FFF2-40B4-BE49-F238E27FC236}">
                <a16:creationId xmlns:a16="http://schemas.microsoft.com/office/drawing/2014/main" id="{F63A1195-51EA-7DD8-6A98-3D5E727C05DF}"/>
              </a:ext>
            </a:extLst>
          </p:cNvPr>
          <p:cNvSpPr txBox="1"/>
          <p:nvPr/>
        </p:nvSpPr>
        <p:spPr>
          <a:xfrm>
            <a:off x="8808425" y="784135"/>
            <a:ext cx="1160967" cy="369332"/>
          </a:xfrm>
          <a:prstGeom prst="rect">
            <a:avLst/>
          </a:prstGeom>
          <a:noFill/>
        </p:spPr>
        <p:txBody>
          <a:bodyPr wrap="square" rtlCol="0">
            <a:spAutoFit/>
          </a:bodyPr>
          <a:lstStyle/>
          <a:p>
            <a:r>
              <a:rPr lang="en-US" baseline="30000" dirty="0">
                <a:latin typeface="Times New Roman" charset="0"/>
                <a:ea typeface="Times New Roman" charset="0"/>
                <a:cs typeface="Times New Roman" charset="0"/>
              </a:rPr>
              <a:t>148</a:t>
            </a:r>
            <a:r>
              <a:rPr lang="en-US" dirty="0">
                <a:latin typeface="Times New Roman" charset="0"/>
                <a:ea typeface="Times New Roman" charset="0"/>
                <a:cs typeface="Times New Roman" charset="0"/>
              </a:rPr>
              <a:t>Nd</a:t>
            </a:r>
            <a:endParaRPr lang="ru-RU" dirty="0"/>
          </a:p>
        </p:txBody>
      </p:sp>
      <p:pic>
        <p:nvPicPr>
          <p:cNvPr id="2" name="Рисунок 1">
            <a:extLst>
              <a:ext uri="{FF2B5EF4-FFF2-40B4-BE49-F238E27FC236}">
                <a16:creationId xmlns:a16="http://schemas.microsoft.com/office/drawing/2014/main" id="{E5EB9A96-5F73-7F5D-487B-6072E24C176A}"/>
              </a:ext>
            </a:extLst>
          </p:cNvPr>
          <p:cNvPicPr>
            <a:picLocks noChangeAspect="1"/>
          </p:cNvPicPr>
          <p:nvPr/>
        </p:nvPicPr>
        <p:blipFill>
          <a:blip r:embed="rId6"/>
          <a:stretch>
            <a:fillRect/>
          </a:stretch>
        </p:blipFill>
        <p:spPr>
          <a:xfrm>
            <a:off x="3578945" y="4944327"/>
            <a:ext cx="5280913" cy="1139021"/>
          </a:xfrm>
          <a:prstGeom prst="rect">
            <a:avLst/>
          </a:prstGeom>
        </p:spPr>
      </p:pic>
      <p:sp>
        <p:nvSpPr>
          <p:cNvPr id="3" name="TextBox 2">
            <a:extLst>
              <a:ext uri="{FF2B5EF4-FFF2-40B4-BE49-F238E27FC236}">
                <a16:creationId xmlns:a16="http://schemas.microsoft.com/office/drawing/2014/main" id="{6B39B5F9-4479-467A-068C-AFA66DBCFEB5}"/>
              </a:ext>
            </a:extLst>
          </p:cNvPr>
          <p:cNvSpPr txBox="1"/>
          <p:nvPr/>
        </p:nvSpPr>
        <p:spPr>
          <a:xfrm>
            <a:off x="378028" y="4574995"/>
            <a:ext cx="10046132" cy="369332"/>
          </a:xfrm>
          <a:prstGeom prst="rect">
            <a:avLst/>
          </a:prstGeom>
          <a:noFill/>
        </p:spPr>
        <p:txBody>
          <a:bodyPr wrap="square">
            <a:spAutoFit/>
          </a:bodyPr>
          <a:lstStyle/>
          <a:p>
            <a:r>
              <a:rPr lang="en" sz="1800" dirty="0">
                <a:effectLst/>
                <a:latin typeface="Times New Roman" panose="02020603050405020304" pitchFamily="18" charset="0"/>
                <a:cs typeface="Times New Roman" panose="02020603050405020304" pitchFamily="18" charset="0"/>
              </a:rPr>
              <a:t>The dependence of the dipole transition probability on the angular momentum will have the form:</a:t>
            </a:r>
            <a:endParaRPr lang="ru-RU"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8942F4B4-ADAC-195A-4261-99E3AFD5C5A9}"/>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00091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CCE5E0-EBF2-2854-393E-A2B83F916944}"/>
              </a:ext>
            </a:extLst>
          </p:cNvPr>
          <p:cNvPicPr>
            <a:picLocks noChangeAspect="1"/>
          </p:cNvPicPr>
          <p:nvPr/>
        </p:nvPicPr>
        <p:blipFill>
          <a:blip r:embed="rId3"/>
          <a:stretch>
            <a:fillRect/>
          </a:stretch>
        </p:blipFill>
        <p:spPr>
          <a:xfrm>
            <a:off x="802853" y="521791"/>
            <a:ext cx="4293641" cy="6269243"/>
          </a:xfrm>
          <a:prstGeom prst="rect">
            <a:avLst/>
          </a:prstGeom>
        </p:spPr>
      </p:pic>
      <p:pic>
        <p:nvPicPr>
          <p:cNvPr id="4" name="Рисунок 3">
            <a:extLst>
              <a:ext uri="{FF2B5EF4-FFF2-40B4-BE49-F238E27FC236}">
                <a16:creationId xmlns:a16="http://schemas.microsoft.com/office/drawing/2014/main" id="{1BD8C02A-9401-638B-D24A-7280A4AD1107}"/>
              </a:ext>
            </a:extLst>
          </p:cNvPr>
          <p:cNvPicPr>
            <a:picLocks noChangeAspect="1"/>
          </p:cNvPicPr>
          <p:nvPr/>
        </p:nvPicPr>
        <p:blipFill>
          <a:blip r:embed="rId4"/>
          <a:stretch>
            <a:fillRect/>
          </a:stretch>
        </p:blipFill>
        <p:spPr>
          <a:xfrm>
            <a:off x="5096494" y="521791"/>
            <a:ext cx="4102100" cy="4254500"/>
          </a:xfrm>
          <a:prstGeom prst="rect">
            <a:avLst/>
          </a:prstGeom>
        </p:spPr>
      </p:pic>
      <p:sp>
        <p:nvSpPr>
          <p:cNvPr id="7" name="TextBox 6">
            <a:extLst>
              <a:ext uri="{FF2B5EF4-FFF2-40B4-BE49-F238E27FC236}">
                <a16:creationId xmlns:a16="http://schemas.microsoft.com/office/drawing/2014/main" id="{681690BE-8B88-4A73-BBA2-2684E3177216}"/>
              </a:ext>
            </a:extLst>
          </p:cNvPr>
          <p:cNvSpPr txBox="1"/>
          <p:nvPr/>
        </p:nvSpPr>
        <p:spPr>
          <a:xfrm>
            <a:off x="5271980" y="5135880"/>
            <a:ext cx="6017812" cy="1200329"/>
          </a:xfrm>
          <a:prstGeom prst="rect">
            <a:avLst/>
          </a:prstGeom>
          <a:noFill/>
        </p:spPr>
        <p:txBody>
          <a:bodyPr wrap="square" rtlCol="0">
            <a:spAutoFit/>
          </a:bodyPr>
          <a:lstStyle/>
          <a:p>
            <a:pPr algn="just"/>
            <a:r>
              <a:rPr lang="en" dirty="0">
                <a:latin typeface="Times New Roman" panose="02020603050405020304" pitchFamily="18" charset="0"/>
                <a:cs typeface="Times New Roman" panose="02020603050405020304" pitchFamily="18" charset="0"/>
              </a:rPr>
              <a:t>The calculated initial values of parity splitting and critical moments. The calculated values of transition dipole, quadrupole and octupole moments for the transition from the ground state to the state of the main band of variable parity.</a:t>
            </a:r>
            <a:endParaRPr lang="ru-RU" dirty="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74CEB10E-3B2C-66B9-A53D-B7E79D710CD8}"/>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46713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2858F-50AA-9EA0-C494-857855554B0B}"/>
              </a:ext>
            </a:extLst>
          </p:cNvPr>
          <p:cNvSpPr txBox="1"/>
          <p:nvPr/>
        </p:nvSpPr>
        <p:spPr>
          <a:xfrm>
            <a:off x="0" y="5365016"/>
            <a:ext cx="12192000" cy="1815882"/>
          </a:xfrm>
          <a:prstGeom prst="rect">
            <a:avLst/>
          </a:prstGeom>
          <a:noFill/>
        </p:spPr>
        <p:txBody>
          <a:bodyPr wrap="square">
            <a:spAutoFit/>
          </a:bodyPr>
          <a:lstStyle/>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a:t>
            </a:r>
            <a:r>
              <a:rPr lang="en-US" sz="1600" b="1" dirty="0">
                <a:latin typeface="Times New Roman" panose="02020603050405020304" pitchFamily="18" charset="0"/>
                <a:cs typeface="Times New Roman" panose="02020603050405020304" pitchFamily="18" charset="0"/>
              </a:rPr>
              <a:t>Chin. Phys. C 42, 124104 (2018)</a:t>
            </a:r>
            <a:endParaRPr lang="ru-RU" sz="1600" b="1" dirty="0">
              <a:latin typeface="Times New Roman" panose="02020603050405020304" pitchFamily="18" charset="0"/>
              <a:cs typeface="Times New Roman" panose="02020603050405020304" pitchFamily="18" charset="0"/>
            </a:endParaRPr>
          </a:p>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a:t>
            </a:r>
            <a:r>
              <a:rPr lang="en" sz="1600" b="1" dirty="0">
                <a:latin typeface="Times New Roman" panose="02020603050405020304" pitchFamily="18" charset="0"/>
                <a:cs typeface="Times New Roman" panose="02020603050405020304" pitchFamily="18" charset="0"/>
              </a:rPr>
              <a:t>Physics of Atomic Nuclei, Vol. 83, p. 53 (2020)</a:t>
            </a:r>
          </a:p>
          <a:p>
            <a:pPr lvl="0"/>
            <a:r>
              <a:rPr lang="en" sz="1600" dirty="0">
                <a:latin typeface="Times New Roman" panose="02020603050405020304" pitchFamily="18" charset="0"/>
                <a:cs typeface="Times New Roman" panose="02020603050405020304" pitchFamily="18" charset="0"/>
              </a:rPr>
              <a:t>R. 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E. 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L. A. </a:t>
            </a:r>
            <a:r>
              <a:rPr lang="en" sz="1600" dirty="0" err="1">
                <a:latin typeface="Times New Roman" panose="02020603050405020304" pitchFamily="18" charset="0"/>
                <a:cs typeface="Times New Roman" panose="02020603050405020304" pitchFamily="18" charset="0"/>
              </a:rPr>
              <a:t>Malov</a:t>
            </a:r>
            <a:r>
              <a:rPr lang="en" sz="1600" dirty="0">
                <a:latin typeface="Times New Roman" panose="02020603050405020304" pitchFamily="18" charset="0"/>
                <a:cs typeface="Times New Roman" panose="02020603050405020304" pitchFamily="18" charset="0"/>
              </a:rPr>
              <a:t>, 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D. A. </a:t>
            </a:r>
            <a:r>
              <a:rPr lang="en" sz="1600" dirty="0" err="1">
                <a:latin typeface="Times New Roman" panose="02020603050405020304" pitchFamily="18" charset="0"/>
                <a:cs typeface="Times New Roman" panose="02020603050405020304" pitchFamily="18" charset="0"/>
              </a:rPr>
              <a:t>Sazonov</a:t>
            </a:r>
            <a:r>
              <a:rPr lang="en" sz="1600" dirty="0">
                <a:latin typeface="Times New Roman" panose="02020603050405020304" pitchFamily="18" charset="0"/>
                <a:cs typeface="Times New Roman" panose="02020603050405020304" pitchFamily="18" charset="0"/>
              </a:rPr>
              <a:t> and T. 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a:t>
            </a:r>
            <a:r>
              <a:rPr lang="en" sz="1600" b="1" dirty="0">
                <a:latin typeface="Times New Roman" panose="02020603050405020304" pitchFamily="18" charset="0"/>
                <a:cs typeface="Times New Roman" panose="02020603050405020304" pitchFamily="18" charset="0"/>
              </a:rPr>
              <a:t>Physics of Atomic Nuclei Vol. 83, p. 550 (2020)</a:t>
            </a:r>
          </a:p>
          <a:p>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Physics of Particles and Nuclei Letters, Vol. 19, No. 6, 646-651 (2022) </a:t>
            </a:r>
            <a:endParaRPr lang="ru-RU" sz="16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 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E. 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and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Int. J. Mod. Phys. E, 2340002 (2023)</a:t>
            </a:r>
            <a:r>
              <a:rPr lang="ru-RU"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pPr lvl="0"/>
            <a:endParaRPr lang="en-US"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1677783-77C9-B9BE-F7C7-ECE1B4415521}"/>
              </a:ext>
            </a:extLst>
          </p:cNvPr>
          <p:cNvSpPr txBox="1"/>
          <p:nvPr/>
        </p:nvSpPr>
        <p:spPr>
          <a:xfrm>
            <a:off x="0" y="4995684"/>
            <a:ext cx="6920020" cy="369332"/>
          </a:xfrm>
          <a:prstGeom prst="rect">
            <a:avLst/>
          </a:prstGeom>
          <a:noFill/>
        </p:spPr>
        <p:txBody>
          <a:bodyPr wrap="square" rtlCol="0">
            <a:spAutoFit/>
          </a:bodyPr>
          <a:lstStyle/>
          <a:p>
            <a:pPr algn="just"/>
            <a:r>
              <a:rPr lang="en" dirty="0">
                <a:latin typeface="Times New Roman" panose="02020603050405020304" pitchFamily="18" charset="0"/>
                <a:cs typeface="Times New Roman" panose="02020603050405020304" pitchFamily="18" charset="0"/>
              </a:rPr>
              <a:t>Publications on the topic of the report:</a:t>
            </a:r>
            <a:endParaRPr lang="ru-RU"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F12C203-88C2-5CF6-B959-80821C2E4579}"/>
              </a:ext>
            </a:extLst>
          </p:cNvPr>
          <p:cNvSpPr/>
          <p:nvPr/>
        </p:nvSpPr>
        <p:spPr>
          <a:xfrm>
            <a:off x="105420" y="13960"/>
            <a:ext cx="1718740" cy="507831"/>
          </a:xfrm>
          <a:prstGeom prst="rect">
            <a:avLst/>
          </a:prstGeom>
        </p:spPr>
        <p:txBody>
          <a:bodyPr wrap="none">
            <a:spAutoFit/>
          </a:bodyPr>
          <a:lstStyle/>
          <a:p>
            <a:pPr lvl="0" algn="ctr"/>
            <a:r>
              <a:rPr lang="en-US" sz="2700" dirty="0">
                <a:solidFill>
                  <a:srgbClr val="0070C0"/>
                </a:solidFill>
              </a:rPr>
              <a:t>Conclusion</a:t>
            </a:r>
          </a:p>
        </p:txBody>
      </p:sp>
      <p:sp>
        <p:nvSpPr>
          <p:cNvPr id="6" name="TextBox 5">
            <a:extLst>
              <a:ext uri="{FF2B5EF4-FFF2-40B4-BE49-F238E27FC236}">
                <a16:creationId xmlns:a16="http://schemas.microsoft.com/office/drawing/2014/main" id="{247A2E23-EB8B-FDBA-72C7-38B3D3A2F4A6}"/>
              </a:ext>
            </a:extLst>
          </p:cNvPr>
          <p:cNvSpPr txBox="1"/>
          <p:nvPr/>
        </p:nvSpPr>
        <p:spPr>
          <a:xfrm>
            <a:off x="378482" y="661987"/>
            <a:ext cx="11545294" cy="3477875"/>
          </a:xfrm>
          <a:prstGeom prst="rect">
            <a:avLst/>
          </a:prstGeom>
          <a:noFill/>
        </p:spPr>
        <p:txBody>
          <a:bodyPr wrap="square">
            <a:spAutoFit/>
          </a:bodyPr>
          <a:lstStyle/>
          <a:p>
            <a:pPr marL="285750" indent="-285750">
              <a:buFont typeface="Arial" panose="020B0604020202020204" pitchFamily="34" charset="0"/>
              <a:buChar char="•"/>
            </a:pP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The </a:t>
            </a:r>
            <a:r>
              <a:rPr lang="en" sz="2000" kern="150" dirty="0">
                <a:latin typeface="Times New Roman" panose="02020603050405020304" pitchFamily="18" charset="0"/>
                <a:ea typeface="SimSun" panose="02010600030101010101" pitchFamily="2" charset="-122"/>
                <a:cs typeface="Lucida Sans" panose="020B0602030504020204" pitchFamily="34" charset="0"/>
              </a:rPr>
              <a:t>a</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nalytical expressions are obtained for the parity splitting and electric transitional dipole moment in alternating parity bands in dependences on the angular momentum of the nucleus.</a:t>
            </a:r>
          </a:p>
          <a:p>
            <a:pPr marL="285750" indent="-285750">
              <a:buFont typeface="Arial" panose="020B0604020202020204" pitchFamily="34" charset="0"/>
              <a:buChar char="•"/>
            </a:pPr>
            <a:endParaRPr lang="en" sz="20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285750" indent="-285750">
              <a:buFont typeface="Arial" panose="020B0604020202020204" pitchFamily="34" charset="0"/>
              <a:buChar char="•"/>
            </a:pP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The spectra of alternating parity bands and the probabilities of E1 transitions for the nuclei of the actinide and rare earth regions are described.</a:t>
            </a:r>
          </a:p>
          <a:p>
            <a:pPr marL="285750" indent="-285750">
              <a:buFont typeface="Arial" panose="020B0604020202020204" pitchFamily="34" charset="0"/>
              <a:buChar char="•"/>
            </a:pPr>
            <a:endParaRPr lang="en" sz="20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285750" indent="-285750">
              <a:buFont typeface="Arial" panose="020B0604020202020204" pitchFamily="34" charset="0"/>
              <a:buChar char="•"/>
            </a:pPr>
            <a:r>
              <a:rPr lang="en" sz="2000" kern="150" dirty="0">
                <a:latin typeface="Times New Roman" panose="02020603050405020304" pitchFamily="18" charset="0"/>
                <a:ea typeface="SimSun" panose="02010600030101010101" pitchFamily="2" charset="-122"/>
                <a:cs typeface="Lucida Sans" panose="020B0602030504020204" pitchFamily="34" charset="0"/>
              </a:rPr>
              <a:t>T</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he characteristics of the variable parity bands of superheavy nuclei </a:t>
            </a:r>
            <a:r>
              <a:rPr lang="en" sz="2000" kern="150" dirty="0">
                <a:latin typeface="Times New Roman" panose="02020603050405020304" pitchFamily="18" charset="0"/>
                <a:ea typeface="SimSun" panose="02010600030101010101" pitchFamily="2" charset="-122"/>
                <a:cs typeface="Lucida Sans" panose="020B0602030504020204" pitchFamily="34" charset="0"/>
              </a:rPr>
              <a:t>w</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ithin the framework of the cluster model of a double nuclear system</a:t>
            </a:r>
            <a:r>
              <a:rPr lang="ru-RU" sz="2000" kern="150" dirty="0">
                <a:effectLst/>
                <a:latin typeface="Times New Roman" panose="02020603050405020304" pitchFamily="18" charset="0"/>
                <a:ea typeface="SimSun" panose="02010600030101010101" pitchFamily="2" charset="-122"/>
                <a:cs typeface="Lucida Sans" panose="020B0602030504020204" pitchFamily="34" charset="0"/>
              </a:rPr>
              <a:t> </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are calculated.</a:t>
            </a:r>
          </a:p>
          <a:p>
            <a:pPr marL="285750" indent="-285750">
              <a:buFont typeface="Arial" panose="020B0604020202020204" pitchFamily="34" charset="0"/>
              <a:buChar char="•"/>
            </a:pPr>
            <a:endParaRPr lang="en" sz="20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285750" indent="-285750">
              <a:buFont typeface="Arial" panose="020B0604020202020204" pitchFamily="34" charset="0"/>
              <a:buChar char="•"/>
            </a:pP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The rigidity of superheavy nuclei with respect to </a:t>
            </a:r>
            <a:r>
              <a:rPr lang="ru-RU" sz="2000" kern="150" dirty="0" err="1">
                <a:latin typeface="Times New Roman" panose="02020603050405020304" pitchFamily="18" charset="0"/>
                <a:ea typeface="SimSun" panose="02010600030101010101" pitchFamily="2" charset="-122"/>
                <a:cs typeface="Lucida Sans" panose="020B0602030504020204" pitchFamily="34" charset="0"/>
              </a:rPr>
              <a:t>r</a:t>
            </a:r>
            <a:r>
              <a:rPr lang="en-US" sz="2000" kern="150" dirty="0" err="1">
                <a:latin typeface="Times New Roman" panose="02020603050405020304" pitchFamily="18" charset="0"/>
                <a:ea typeface="SimSun" panose="02010600030101010101" pitchFamily="2" charset="-122"/>
                <a:cs typeface="Lucida Sans" panose="020B0602030504020204" pitchFamily="34" charset="0"/>
              </a:rPr>
              <a:t>eflection</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-asymmetric deformation has been studied.</a:t>
            </a:r>
            <a:endParaRPr lang="ru-RU" sz="2000" kern="150" dirty="0">
              <a:effectLst/>
              <a:latin typeface="Liberation Serif"/>
              <a:ea typeface="SimSun" panose="02010600030101010101" pitchFamily="2" charset="-122"/>
              <a:cs typeface="Lucida Sans" panose="020B0602030504020204" pitchFamily="34" charset="0"/>
            </a:endParaRPr>
          </a:p>
          <a:p>
            <a:pPr marL="285750" indent="-285750">
              <a:buFont typeface="Arial" panose="020B0604020202020204" pitchFamily="34" charset="0"/>
              <a:buChar char="•"/>
            </a:pPr>
            <a:endParaRPr lang="ru-RU" sz="2000" dirty="0"/>
          </a:p>
        </p:txBody>
      </p:sp>
      <p:sp>
        <p:nvSpPr>
          <p:cNvPr id="9" name="TextBox 8">
            <a:extLst>
              <a:ext uri="{FF2B5EF4-FFF2-40B4-BE49-F238E27FC236}">
                <a16:creationId xmlns:a16="http://schemas.microsoft.com/office/drawing/2014/main" id="{E398E410-86FC-0BFB-D02E-57B9285810CF}"/>
              </a:ext>
            </a:extLst>
          </p:cNvPr>
          <p:cNvSpPr txBox="1"/>
          <p:nvPr/>
        </p:nvSpPr>
        <p:spPr>
          <a:xfrm>
            <a:off x="4166616" y="4152275"/>
            <a:ext cx="6163056" cy="461665"/>
          </a:xfrm>
          <a:prstGeom prst="rect">
            <a:avLst/>
          </a:prstGeom>
          <a:noFill/>
        </p:spPr>
        <p:txBody>
          <a:bodyPr wrap="square">
            <a:spAutoFit/>
          </a:bodyPr>
          <a:lstStyle/>
          <a:p>
            <a:r>
              <a:rPr lang="en" sz="2400" kern="150" dirty="0">
                <a:effectLst/>
                <a:latin typeface="Times New Roman" panose="02020603050405020304" pitchFamily="18" charset="0"/>
                <a:ea typeface="SimSun" panose="02010600030101010101" pitchFamily="2" charset="-122"/>
                <a:cs typeface="Lucida Sans" panose="020B0602030504020204" pitchFamily="34" charset="0"/>
              </a:rPr>
              <a:t>Thank you for your attention!</a:t>
            </a:r>
            <a:endParaRPr lang="ru-RU" sz="2400" dirty="0"/>
          </a:p>
        </p:txBody>
      </p:sp>
    </p:spTree>
    <p:extLst>
      <p:ext uri="{BB962C8B-B14F-4D97-AF65-F5344CB8AC3E}">
        <p14:creationId xmlns:p14="http://schemas.microsoft.com/office/powerpoint/2010/main" val="138563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85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542" y="524829"/>
            <a:ext cx="11856916" cy="707886"/>
          </a:xfrm>
          <a:prstGeom prst="rect">
            <a:avLst/>
          </a:prstGeom>
        </p:spPr>
        <p:txBody>
          <a:bodyPr wrap="square">
            <a:spAutoFit/>
          </a:bodyPr>
          <a:lstStyle/>
          <a:p>
            <a:r>
              <a:rPr lang="ru-RU" sz="2000" dirty="0">
                <a:latin typeface="Times New Roman" charset="0"/>
                <a:ea typeface="Times New Roman" charset="0"/>
                <a:cs typeface="Times New Roman" charset="0"/>
              </a:rPr>
              <a:t>Расщепление по четности — это разность между энергией сдвинутого состояния и энергией состояния, которое имело бы ядро в случае спектра идеальной </a:t>
            </a:r>
            <a:r>
              <a:rPr lang="ru-RU" sz="2000" dirty="0" err="1">
                <a:latin typeface="Times New Roman" charset="0"/>
                <a:ea typeface="Times New Roman" charset="0"/>
                <a:cs typeface="Times New Roman" charset="0"/>
              </a:rPr>
              <a:t>октупольной</a:t>
            </a:r>
            <a:r>
              <a:rPr lang="ru-RU" sz="2000" dirty="0">
                <a:latin typeface="Times New Roman" charset="0"/>
                <a:ea typeface="Times New Roman" charset="0"/>
                <a:cs typeface="Times New Roman" charset="0"/>
              </a:rPr>
              <a:t> вращательной полосы.</a:t>
            </a:r>
            <a:endParaRPr lang="en-US" sz="2000" dirty="0">
              <a:latin typeface="Times New Roman" charset="0"/>
              <a:ea typeface="Times New Roman" charset="0"/>
              <a:cs typeface="Times New Roman" charset="0"/>
            </a:endParaRPr>
          </a:p>
        </p:txBody>
      </p:sp>
      <p:pic>
        <p:nvPicPr>
          <p:cNvPr id="16" name="Изображение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35" y="1413513"/>
            <a:ext cx="4674636" cy="357668"/>
          </a:xfrm>
          <a:prstGeom prst="rect">
            <a:avLst/>
          </a:prstGeom>
        </p:spPr>
      </p:pic>
      <p:pic>
        <p:nvPicPr>
          <p:cNvPr id="17" name="Изображение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35" y="1883835"/>
            <a:ext cx="9301299" cy="558229"/>
          </a:xfrm>
          <a:prstGeom prst="rect">
            <a:avLst/>
          </a:prstGeom>
        </p:spPr>
      </p:pic>
      <p:pic>
        <p:nvPicPr>
          <p:cNvPr id="5" name="Рисунок 4">
            <a:extLst>
              <a:ext uri="{FF2B5EF4-FFF2-40B4-BE49-F238E27FC236}">
                <a16:creationId xmlns:a16="http://schemas.microsoft.com/office/drawing/2014/main" id="{D55D6A78-9FD7-544F-F646-3F810960ECE0}"/>
              </a:ext>
            </a:extLst>
          </p:cNvPr>
          <p:cNvPicPr>
            <a:picLocks noChangeAspect="1"/>
          </p:cNvPicPr>
          <p:nvPr/>
        </p:nvPicPr>
        <p:blipFill rotWithShape="1">
          <a:blip r:embed="rId5"/>
          <a:srcRect t="10129"/>
          <a:stretch/>
        </p:blipFill>
        <p:spPr>
          <a:xfrm>
            <a:off x="6733022" y="2654279"/>
            <a:ext cx="3783361" cy="3523316"/>
          </a:xfrm>
          <a:prstGeom prst="rect">
            <a:avLst/>
          </a:prstGeom>
        </p:spPr>
      </p:pic>
      <p:grpSp>
        <p:nvGrpSpPr>
          <p:cNvPr id="9" name="Группа 8">
            <a:extLst>
              <a:ext uri="{FF2B5EF4-FFF2-40B4-BE49-F238E27FC236}">
                <a16:creationId xmlns:a16="http://schemas.microsoft.com/office/drawing/2014/main" id="{77F9197F-FF91-3DE0-572D-AF6A599D0AA1}"/>
              </a:ext>
            </a:extLst>
          </p:cNvPr>
          <p:cNvGrpSpPr/>
          <p:nvPr/>
        </p:nvGrpSpPr>
        <p:grpSpPr>
          <a:xfrm>
            <a:off x="1235132" y="2793290"/>
            <a:ext cx="5497890" cy="3523316"/>
            <a:chOff x="598111" y="2771192"/>
            <a:chExt cx="5497890" cy="3523316"/>
          </a:xfrm>
        </p:grpSpPr>
        <p:pic>
          <p:nvPicPr>
            <p:cNvPr id="3" name="Изображение 2"/>
            <p:cNvPicPr>
              <a:picLocks noChangeAspect="1"/>
            </p:cNvPicPr>
            <p:nvPr/>
          </p:nvPicPr>
          <p:blipFill rotWithShape="1">
            <a:blip r:embed="rId6">
              <a:extLst>
                <a:ext uri="{28A0092B-C50C-407E-A947-70E740481C1C}">
                  <a14:useLocalDpi xmlns:a14="http://schemas.microsoft.com/office/drawing/2010/main" val="0"/>
                </a:ext>
              </a:extLst>
            </a:blip>
            <a:srcRect t="9464"/>
            <a:stretch/>
          </p:blipFill>
          <p:spPr>
            <a:xfrm>
              <a:off x="598111" y="2771192"/>
              <a:ext cx="5497890" cy="3523316"/>
            </a:xfrm>
            <a:prstGeom prst="rect">
              <a:avLst/>
            </a:prstGeom>
          </p:spPr>
        </p:pic>
        <p:sp>
          <p:nvSpPr>
            <p:cNvPr id="6" name="Прямоугольник 5">
              <a:extLst>
                <a:ext uri="{FF2B5EF4-FFF2-40B4-BE49-F238E27FC236}">
                  <a16:creationId xmlns:a16="http://schemas.microsoft.com/office/drawing/2014/main" id="{1D8EB890-D379-8D44-1F7A-198BDA89BF0E}"/>
                </a:ext>
              </a:extLst>
            </p:cNvPr>
            <p:cNvSpPr/>
            <p:nvPr/>
          </p:nvSpPr>
          <p:spPr>
            <a:xfrm>
              <a:off x="4314014" y="2947527"/>
              <a:ext cx="952237" cy="727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Rectangle 2">
            <a:extLst>
              <a:ext uri="{FF2B5EF4-FFF2-40B4-BE49-F238E27FC236}">
                <a16:creationId xmlns:a16="http://schemas.microsoft.com/office/drawing/2014/main" id="{DB6F0F62-19CF-E538-B326-38A3E4627A11}"/>
              </a:ext>
            </a:extLst>
          </p:cNvPr>
          <p:cNvSpPr/>
          <p:nvPr/>
        </p:nvSpPr>
        <p:spPr>
          <a:xfrm>
            <a:off x="289761" y="13960"/>
            <a:ext cx="1350050" cy="507831"/>
          </a:xfrm>
          <a:prstGeom prst="rect">
            <a:avLst/>
          </a:prstGeom>
        </p:spPr>
        <p:txBody>
          <a:bodyPr wrap="none">
            <a:spAutoFit/>
          </a:bodyPr>
          <a:lstStyle/>
          <a:p>
            <a:pPr lvl="0" algn="ctr"/>
            <a:r>
              <a:rPr lang="ru-RU" sz="2700" dirty="0">
                <a:solidFill>
                  <a:srgbClr val="0070C0"/>
                </a:solidFill>
              </a:rPr>
              <a:t>Модель</a:t>
            </a:r>
            <a:endParaRPr lang="en-US" sz="2700" dirty="0">
              <a:solidFill>
                <a:srgbClr val="0070C0"/>
              </a:solidFill>
            </a:endParaRPr>
          </a:p>
        </p:txBody>
      </p:sp>
      <p:sp>
        <p:nvSpPr>
          <p:cNvPr id="14" name="TextBox 13">
            <a:extLst>
              <a:ext uri="{FF2B5EF4-FFF2-40B4-BE49-F238E27FC236}">
                <a16:creationId xmlns:a16="http://schemas.microsoft.com/office/drawing/2014/main" id="{B268370E-5EB9-241E-9463-A847B9E4C95A}"/>
              </a:ext>
            </a:extLst>
          </p:cNvPr>
          <p:cNvSpPr txBox="1"/>
          <p:nvPr/>
        </p:nvSpPr>
        <p:spPr>
          <a:xfrm>
            <a:off x="2585590" y="6353930"/>
            <a:ext cx="7044102" cy="369332"/>
          </a:xfrm>
          <a:prstGeom prst="rect">
            <a:avLst/>
          </a:prstGeom>
          <a:noFill/>
        </p:spPr>
        <p:txBody>
          <a:bodyPr wrap="square">
            <a:spAutoFit/>
          </a:bodyPr>
          <a:lstStyle/>
          <a:p>
            <a:r>
              <a:rPr lang="ru-RU" sz="1800" kern="1200" baseline="0" dirty="0">
                <a:solidFill>
                  <a:schemeClr val="tx1"/>
                </a:solidFill>
                <a:effectLst/>
                <a:latin typeface="Times New Roman" panose="02020603050405020304" pitchFamily="18" charset="0"/>
                <a:cs typeface="Times New Roman" panose="02020603050405020304" pitchFamily="18" charset="0"/>
              </a:rPr>
              <a:t>Пример зависимости расщепления по четности от углового момента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186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908834" y="3645421"/>
            <a:ext cx="6328096" cy="1754326"/>
          </a:xfrm>
          <a:prstGeom prst="rect">
            <a:avLst/>
          </a:prstGeom>
        </p:spPr>
        <p:txBody>
          <a:bodyPr wrap="square">
            <a:spAutoFit/>
          </a:bodyPr>
          <a:lstStyle/>
          <a:p>
            <a:r>
              <a:rPr lang="ru-RU" sz="2000" dirty="0">
                <a:latin typeface="Times New Roman" charset="0"/>
                <a:ea typeface="Times New Roman" charset="0"/>
                <a:cs typeface="Times New Roman" charset="0"/>
              </a:rPr>
              <a:t>Используя        </a:t>
            </a:r>
            <a:r>
              <a:rPr lang="en-US" sz="2000" dirty="0">
                <a:latin typeface="Times New Roman" charset="0"/>
                <a:ea typeface="Times New Roman" charset="0"/>
                <a:cs typeface="Times New Roman" charset="0"/>
              </a:rPr>
              <a:t> </a:t>
            </a:r>
            <a:r>
              <a:rPr lang="ru-RU" sz="2000" dirty="0">
                <a:latin typeface="Times New Roman" charset="0"/>
                <a:ea typeface="Times New Roman" charset="0"/>
                <a:cs typeface="Times New Roman" charset="0"/>
              </a:rPr>
              <a:t>   и наше приближение               получаем выражение для критического углового момента  </a:t>
            </a:r>
            <a:r>
              <a:rPr lang="en-US" sz="2800" i="1" dirty="0" err="1">
                <a:latin typeface="Times New Roman" charset="0"/>
                <a:ea typeface="Times New Roman" charset="0"/>
                <a:cs typeface="Times New Roman" charset="0"/>
              </a:rPr>
              <a:t>I</a:t>
            </a:r>
            <a:r>
              <a:rPr lang="en-US" sz="2800" i="1" baseline="-25000" dirty="0" err="1">
                <a:latin typeface="Times New Roman" charset="0"/>
                <a:ea typeface="Times New Roman" charset="0"/>
                <a:cs typeface="Times New Roman" charset="0"/>
              </a:rPr>
              <a:t>crit</a:t>
            </a:r>
            <a:r>
              <a:rPr lang="en-US" sz="2800" dirty="0">
                <a:latin typeface="Times New Roman" charset="0"/>
                <a:ea typeface="Times New Roman" charset="0"/>
                <a:cs typeface="Times New Roman" charset="0"/>
              </a:rPr>
              <a:t> </a:t>
            </a:r>
            <a:r>
              <a:rPr lang="ru-RU" sz="2000" dirty="0">
                <a:latin typeface="Times New Roman" charset="0"/>
                <a:ea typeface="Times New Roman" charset="0"/>
                <a:cs typeface="Times New Roman" charset="0"/>
              </a:rPr>
              <a:t>:</a:t>
            </a:r>
            <a:endParaRPr lang="en-US" sz="2000" dirty="0">
              <a:latin typeface="Times New Roman" charset="0"/>
              <a:ea typeface="Times New Roman" charset="0"/>
              <a:cs typeface="Times New Roman" charset="0"/>
            </a:endParaRPr>
          </a:p>
          <a:p>
            <a:r>
              <a:rPr lang="en-US" sz="2000" dirty="0"/>
              <a:t> </a:t>
            </a:r>
          </a:p>
          <a:p>
            <a:r>
              <a:rPr lang="en-US" sz="2000" dirty="0"/>
              <a:t> </a:t>
            </a:r>
          </a:p>
        </p:txBody>
      </p:sp>
      <p:pic>
        <p:nvPicPr>
          <p:cNvPr id="7" name="Изображение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86" y="401495"/>
            <a:ext cx="7007029" cy="4959845"/>
          </a:xfrm>
          <a:prstGeom prst="rect">
            <a:avLst/>
          </a:prstGeom>
        </p:spPr>
      </p:pic>
      <p:sp>
        <p:nvSpPr>
          <p:cNvPr id="18" name="Прямоугольник 17"/>
          <p:cNvSpPr/>
          <p:nvPr/>
        </p:nvSpPr>
        <p:spPr>
          <a:xfrm>
            <a:off x="5884284" y="1473187"/>
            <a:ext cx="6302179" cy="707886"/>
          </a:xfrm>
          <a:prstGeom prst="rect">
            <a:avLst/>
          </a:prstGeom>
        </p:spPr>
        <p:txBody>
          <a:bodyPr wrap="square">
            <a:spAutoFit/>
          </a:bodyPr>
          <a:lstStyle/>
          <a:p>
            <a:r>
              <a:rPr lang="ru-RU" sz="2000" dirty="0">
                <a:latin typeface="Times New Roman" charset="0"/>
                <a:ea typeface="Times New Roman" charset="0"/>
                <a:cs typeface="Times New Roman" charset="0"/>
              </a:rPr>
              <a:t>Исследуя знак второй производной потенциала можно определить критическое значение параметра </a:t>
            </a:r>
          </a:p>
        </p:txBody>
      </p:sp>
      <p:pic>
        <p:nvPicPr>
          <p:cNvPr id="3" name="Рисунок 2">
            <a:extLst>
              <a:ext uri="{FF2B5EF4-FFF2-40B4-BE49-F238E27FC236}">
                <a16:creationId xmlns:a16="http://schemas.microsoft.com/office/drawing/2014/main" id="{C752350A-7C5D-BF9C-B193-C4ADB37E99F1}"/>
              </a:ext>
            </a:extLst>
          </p:cNvPr>
          <p:cNvPicPr>
            <a:picLocks noChangeAspect="1"/>
          </p:cNvPicPr>
          <p:nvPr/>
        </p:nvPicPr>
        <p:blipFill>
          <a:blip r:embed="rId4"/>
          <a:stretch>
            <a:fillRect/>
          </a:stretch>
        </p:blipFill>
        <p:spPr>
          <a:xfrm>
            <a:off x="7973118" y="4755191"/>
            <a:ext cx="2199529" cy="1212298"/>
          </a:xfrm>
          <a:prstGeom prst="rect">
            <a:avLst/>
          </a:prstGeom>
        </p:spPr>
      </p:pic>
      <p:sp>
        <p:nvSpPr>
          <p:cNvPr id="16" name="Rectangle 2">
            <a:extLst>
              <a:ext uri="{FF2B5EF4-FFF2-40B4-BE49-F238E27FC236}">
                <a16:creationId xmlns:a16="http://schemas.microsoft.com/office/drawing/2014/main" id="{C19F248A-9DD4-C873-B0E7-5BE31F5395FC}"/>
              </a:ext>
            </a:extLst>
          </p:cNvPr>
          <p:cNvSpPr/>
          <p:nvPr/>
        </p:nvSpPr>
        <p:spPr>
          <a:xfrm>
            <a:off x="289761" y="13960"/>
            <a:ext cx="1350050" cy="507831"/>
          </a:xfrm>
          <a:prstGeom prst="rect">
            <a:avLst/>
          </a:prstGeom>
        </p:spPr>
        <p:txBody>
          <a:bodyPr wrap="none">
            <a:spAutoFit/>
          </a:bodyPr>
          <a:lstStyle/>
          <a:p>
            <a:pPr lvl="0" algn="ctr"/>
            <a:r>
              <a:rPr lang="ru-RU" sz="2700" dirty="0">
                <a:solidFill>
                  <a:srgbClr val="0070C0"/>
                </a:solidFill>
              </a:rPr>
              <a:t>Модель</a:t>
            </a:r>
            <a:endParaRPr lang="en-US" sz="2700" dirty="0">
              <a:solidFill>
                <a:srgbClr val="0070C0"/>
              </a:solidFill>
            </a:endParaRPr>
          </a:p>
        </p:txBody>
      </p:sp>
      <p:pic>
        <p:nvPicPr>
          <p:cNvPr id="17" name="Рисунок 16">
            <a:extLst>
              <a:ext uri="{FF2B5EF4-FFF2-40B4-BE49-F238E27FC236}">
                <a16:creationId xmlns:a16="http://schemas.microsoft.com/office/drawing/2014/main" id="{279CEF93-A032-B899-D210-FE1BD03B6F00}"/>
              </a:ext>
            </a:extLst>
          </p:cNvPr>
          <p:cNvPicPr>
            <a:picLocks noChangeAspect="1"/>
          </p:cNvPicPr>
          <p:nvPr/>
        </p:nvPicPr>
        <p:blipFill>
          <a:blip r:embed="rId5"/>
          <a:stretch>
            <a:fillRect/>
          </a:stretch>
        </p:blipFill>
        <p:spPr>
          <a:xfrm>
            <a:off x="10881636" y="1762215"/>
            <a:ext cx="257520" cy="418858"/>
          </a:xfrm>
          <a:prstGeom prst="rect">
            <a:avLst/>
          </a:prstGeom>
        </p:spPr>
      </p:pic>
      <p:grpSp>
        <p:nvGrpSpPr>
          <p:cNvPr id="12" name="Группа 11">
            <a:extLst>
              <a:ext uri="{FF2B5EF4-FFF2-40B4-BE49-F238E27FC236}">
                <a16:creationId xmlns:a16="http://schemas.microsoft.com/office/drawing/2014/main" id="{B80DD8FA-0615-0FD8-B5DB-37D43BE82434}"/>
              </a:ext>
            </a:extLst>
          </p:cNvPr>
          <p:cNvGrpSpPr/>
          <p:nvPr/>
        </p:nvGrpSpPr>
        <p:grpSpPr>
          <a:xfrm>
            <a:off x="7662428" y="2299449"/>
            <a:ext cx="2106080" cy="928181"/>
            <a:chOff x="7973118" y="1894807"/>
            <a:chExt cx="2106080" cy="928181"/>
          </a:xfrm>
        </p:grpSpPr>
        <p:pic>
          <p:nvPicPr>
            <p:cNvPr id="5" name="Изображение 4"/>
            <p:cNvPicPr>
              <a:picLocks noChangeAspect="1"/>
            </p:cNvPicPr>
            <p:nvPr/>
          </p:nvPicPr>
          <p:blipFill rotWithShape="1">
            <a:blip r:embed="rId6">
              <a:extLst>
                <a:ext uri="{28A0092B-C50C-407E-A947-70E740481C1C}">
                  <a14:useLocalDpi xmlns:a14="http://schemas.microsoft.com/office/drawing/2010/main" val="0"/>
                </a:ext>
              </a:extLst>
            </a:blip>
            <a:srcRect l="5278"/>
            <a:stretch/>
          </p:blipFill>
          <p:spPr>
            <a:xfrm>
              <a:off x="8077199" y="1894807"/>
              <a:ext cx="2001999" cy="928181"/>
            </a:xfrm>
            <a:prstGeom prst="rect">
              <a:avLst/>
            </a:prstGeom>
          </p:spPr>
        </p:pic>
        <p:pic>
          <p:nvPicPr>
            <p:cNvPr id="22" name="Рисунок 21">
              <a:extLst>
                <a:ext uri="{FF2B5EF4-FFF2-40B4-BE49-F238E27FC236}">
                  <a16:creationId xmlns:a16="http://schemas.microsoft.com/office/drawing/2014/main" id="{4996B8E7-70CB-6118-D035-E535DC253B00}"/>
                </a:ext>
              </a:extLst>
            </p:cNvPr>
            <p:cNvPicPr>
              <a:picLocks noChangeAspect="1"/>
            </p:cNvPicPr>
            <p:nvPr/>
          </p:nvPicPr>
          <p:blipFill>
            <a:blip r:embed="rId5"/>
            <a:stretch>
              <a:fillRect/>
            </a:stretch>
          </p:blipFill>
          <p:spPr>
            <a:xfrm>
              <a:off x="7973118" y="2054429"/>
              <a:ext cx="392406" cy="638251"/>
            </a:xfrm>
            <a:prstGeom prst="rect">
              <a:avLst/>
            </a:prstGeom>
          </p:spPr>
        </p:pic>
      </p:grpSp>
      <p:pic>
        <p:nvPicPr>
          <p:cNvPr id="10" name="Рисунок 9">
            <a:extLst>
              <a:ext uri="{FF2B5EF4-FFF2-40B4-BE49-F238E27FC236}">
                <a16:creationId xmlns:a16="http://schemas.microsoft.com/office/drawing/2014/main" id="{CBCD9570-3874-F670-6E3E-5D0515BF7EA8}"/>
              </a:ext>
            </a:extLst>
          </p:cNvPr>
          <p:cNvPicPr>
            <a:picLocks noChangeAspect="1"/>
          </p:cNvPicPr>
          <p:nvPr/>
        </p:nvPicPr>
        <p:blipFill>
          <a:blip r:embed="rId7"/>
          <a:stretch>
            <a:fillRect/>
          </a:stretch>
        </p:blipFill>
        <p:spPr>
          <a:xfrm>
            <a:off x="7223643" y="3645421"/>
            <a:ext cx="596075" cy="410854"/>
          </a:xfrm>
          <a:prstGeom prst="rect">
            <a:avLst/>
          </a:prstGeom>
        </p:spPr>
      </p:pic>
      <p:sp>
        <p:nvSpPr>
          <p:cNvPr id="23" name="TextBox 22">
            <a:extLst>
              <a:ext uri="{FF2B5EF4-FFF2-40B4-BE49-F238E27FC236}">
                <a16:creationId xmlns:a16="http://schemas.microsoft.com/office/drawing/2014/main" id="{8739B62F-41C1-80CD-4A82-76D2FE185A1A}"/>
              </a:ext>
            </a:extLst>
          </p:cNvPr>
          <p:cNvSpPr txBox="1"/>
          <p:nvPr/>
        </p:nvSpPr>
        <p:spPr>
          <a:xfrm>
            <a:off x="289761" y="5229346"/>
            <a:ext cx="5289404" cy="646331"/>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Переход потенциальной энергии через критический угловой момент.</a:t>
            </a:r>
          </a:p>
        </p:txBody>
      </p:sp>
      <p:sp>
        <p:nvSpPr>
          <p:cNvPr id="2" name="TextBox 1">
            <a:extLst>
              <a:ext uri="{FF2B5EF4-FFF2-40B4-BE49-F238E27FC236}">
                <a16:creationId xmlns:a16="http://schemas.microsoft.com/office/drawing/2014/main" id="{DBE14285-2A01-12DF-843C-7CA370E0280F}"/>
              </a:ext>
            </a:extLst>
          </p:cNvPr>
          <p:cNvSpPr txBox="1"/>
          <p:nvPr/>
        </p:nvSpPr>
        <p:spPr>
          <a:xfrm>
            <a:off x="0" y="6273225"/>
            <a:ext cx="11369860" cy="584775"/>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Е. В. </a:t>
            </a:r>
            <a:r>
              <a:rPr lang="ru-RU" sz="1600" dirty="0" err="1">
                <a:latin typeface="Times New Roman" panose="02020603050405020304" pitchFamily="18" charset="0"/>
                <a:cs typeface="Times New Roman" panose="02020603050405020304" pitchFamily="18" charset="0"/>
              </a:rPr>
              <a:t>Мардыбан</a:t>
            </a:r>
            <a:r>
              <a:rPr lang="ru-RU" sz="1600" dirty="0">
                <a:latin typeface="Times New Roman" panose="02020603050405020304" pitchFamily="18" charset="0"/>
                <a:cs typeface="Times New Roman" panose="02020603050405020304" pitchFamily="18" charset="0"/>
              </a:rPr>
              <a:t>, Т. М. </a:t>
            </a:r>
            <a:r>
              <a:rPr lang="ru-RU" sz="1600" dirty="0" err="1">
                <a:latin typeface="Times New Roman" panose="02020603050405020304" pitchFamily="18" charset="0"/>
                <a:cs typeface="Times New Roman" panose="02020603050405020304" pitchFamily="18" charset="0"/>
              </a:rPr>
              <a:t>Шнейдман</a:t>
            </a:r>
            <a:r>
              <a:rPr lang="ru-RU" sz="1600" dirty="0">
                <a:latin typeface="Times New Roman" panose="02020603050405020304" pitchFamily="18" charset="0"/>
                <a:cs typeface="Times New Roman" panose="02020603050405020304" pitchFamily="18" charset="0"/>
              </a:rPr>
              <a:t>, Е. А. Колганова, и Р. В. </a:t>
            </a:r>
            <a:r>
              <a:rPr lang="ru-RU" sz="1600" dirty="0" err="1">
                <a:latin typeface="Times New Roman" panose="02020603050405020304" pitchFamily="18" charset="0"/>
                <a:cs typeface="Times New Roman" panose="02020603050405020304" pitchFamily="18" charset="0"/>
              </a:rPr>
              <a:t>Джолос</a:t>
            </a:r>
            <a:r>
              <a:rPr lang="ru-RU" sz="1600" dirty="0">
                <a:latin typeface="Times New Roman" panose="02020603050405020304" pitchFamily="18" charset="0"/>
                <a:cs typeface="Times New Roman" panose="02020603050405020304" pitchFamily="18" charset="0"/>
              </a:rPr>
              <a:t>, Ядерная физика, том </a:t>
            </a:r>
            <a:r>
              <a:rPr lang="ru-RU" sz="1600" b="1" dirty="0">
                <a:latin typeface="Times New Roman" panose="02020603050405020304" pitchFamily="18" charset="0"/>
                <a:cs typeface="Times New Roman" panose="02020603050405020304" pitchFamily="18" charset="0"/>
              </a:rPr>
              <a:t>83</a:t>
            </a:r>
            <a:r>
              <a:rPr lang="ru-RU" sz="1600" dirty="0">
                <a:latin typeface="Times New Roman" panose="02020603050405020304" pitchFamily="18" charset="0"/>
                <a:cs typeface="Times New Roman" panose="02020603050405020304" pitchFamily="18" charset="0"/>
              </a:rPr>
              <a:t>, номер 1 (2020).</a:t>
            </a:r>
            <a:r>
              <a:rPr lang="ru-RU" sz="1600" b="1"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id="{C30B562F-0CF8-6412-E5B9-E555F4AF2681}"/>
              </a:ext>
            </a:extLst>
          </p:cNvPr>
          <p:cNvGrpSpPr/>
          <p:nvPr/>
        </p:nvGrpSpPr>
        <p:grpSpPr>
          <a:xfrm>
            <a:off x="10223113" y="3577755"/>
            <a:ext cx="1519481" cy="459261"/>
            <a:chOff x="1393948" y="4333418"/>
            <a:chExt cx="2118911" cy="640436"/>
          </a:xfrm>
        </p:grpSpPr>
        <p:pic>
          <p:nvPicPr>
            <p:cNvPr id="9" name="Рисунок 8">
              <a:extLst>
                <a:ext uri="{FF2B5EF4-FFF2-40B4-BE49-F238E27FC236}">
                  <a16:creationId xmlns:a16="http://schemas.microsoft.com/office/drawing/2014/main" id="{9EBCE023-4403-26E9-421D-45923B356969}"/>
                </a:ext>
              </a:extLst>
            </p:cNvPr>
            <p:cNvPicPr>
              <a:picLocks noChangeAspect="1"/>
            </p:cNvPicPr>
            <p:nvPr/>
          </p:nvPicPr>
          <p:blipFill rotWithShape="1">
            <a:blip r:embed="rId8"/>
            <a:srcRect l="45182" t="-2" b="2"/>
            <a:stretch/>
          </p:blipFill>
          <p:spPr>
            <a:xfrm>
              <a:off x="2320046" y="4333418"/>
              <a:ext cx="1192813" cy="629882"/>
            </a:xfrm>
            <a:prstGeom prst="rect">
              <a:avLst/>
            </a:prstGeom>
          </p:spPr>
        </p:pic>
        <p:pic>
          <p:nvPicPr>
            <p:cNvPr id="11" name="Рисунок 10">
              <a:extLst>
                <a:ext uri="{FF2B5EF4-FFF2-40B4-BE49-F238E27FC236}">
                  <a16:creationId xmlns:a16="http://schemas.microsoft.com/office/drawing/2014/main" id="{B5CCACD4-A190-5458-878D-4FFC5C1DA307}"/>
                </a:ext>
              </a:extLst>
            </p:cNvPr>
            <p:cNvPicPr>
              <a:picLocks noChangeAspect="1"/>
            </p:cNvPicPr>
            <p:nvPr/>
          </p:nvPicPr>
          <p:blipFill rotWithShape="1">
            <a:blip r:embed="rId8"/>
            <a:srcRect r="58141"/>
            <a:stretch/>
          </p:blipFill>
          <p:spPr>
            <a:xfrm>
              <a:off x="1393948" y="4333421"/>
              <a:ext cx="926098" cy="640433"/>
            </a:xfrm>
            <a:prstGeom prst="rect">
              <a:avLst/>
            </a:prstGeom>
          </p:spPr>
        </p:pic>
      </p:grpSp>
    </p:spTree>
    <p:extLst>
      <p:ext uri="{BB962C8B-B14F-4D97-AF65-F5344CB8AC3E}">
        <p14:creationId xmlns:p14="http://schemas.microsoft.com/office/powerpoint/2010/main" val="227336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0B44A47-33DD-8356-9B54-58F7F29004D8}"/>
              </a:ext>
            </a:extLst>
          </p:cNvPr>
          <p:cNvPicPr>
            <a:picLocks noChangeAspect="1"/>
          </p:cNvPicPr>
          <p:nvPr/>
        </p:nvPicPr>
        <p:blipFill>
          <a:blip r:embed="rId3"/>
          <a:stretch>
            <a:fillRect/>
          </a:stretch>
        </p:blipFill>
        <p:spPr>
          <a:xfrm>
            <a:off x="312710" y="521791"/>
            <a:ext cx="5218659" cy="5966276"/>
          </a:xfrm>
          <a:prstGeom prst="rect">
            <a:avLst/>
          </a:prstGeom>
        </p:spPr>
      </p:pic>
      <p:pic>
        <p:nvPicPr>
          <p:cNvPr id="5" name="Рисунок 4">
            <a:extLst>
              <a:ext uri="{FF2B5EF4-FFF2-40B4-BE49-F238E27FC236}">
                <a16:creationId xmlns:a16="http://schemas.microsoft.com/office/drawing/2014/main" id="{80D82236-3E46-E462-CFB2-7C1980B1D6EE}"/>
              </a:ext>
            </a:extLst>
          </p:cNvPr>
          <p:cNvPicPr>
            <a:picLocks noChangeAspect="1"/>
          </p:cNvPicPr>
          <p:nvPr/>
        </p:nvPicPr>
        <p:blipFill>
          <a:blip r:embed="rId4"/>
          <a:stretch>
            <a:fillRect/>
          </a:stretch>
        </p:blipFill>
        <p:spPr>
          <a:xfrm>
            <a:off x="5701725" y="2441719"/>
            <a:ext cx="6308101" cy="957327"/>
          </a:xfrm>
          <a:prstGeom prst="rect">
            <a:avLst/>
          </a:prstGeom>
        </p:spPr>
      </p:pic>
      <p:pic>
        <p:nvPicPr>
          <p:cNvPr id="6" name="Рисунок 5">
            <a:extLst>
              <a:ext uri="{FF2B5EF4-FFF2-40B4-BE49-F238E27FC236}">
                <a16:creationId xmlns:a16="http://schemas.microsoft.com/office/drawing/2014/main" id="{95228216-5246-A3FE-CA86-9ED1A93EF5D3}"/>
              </a:ext>
            </a:extLst>
          </p:cNvPr>
          <p:cNvPicPr>
            <a:picLocks noChangeAspect="1"/>
          </p:cNvPicPr>
          <p:nvPr/>
        </p:nvPicPr>
        <p:blipFill>
          <a:blip r:embed="rId5"/>
          <a:stretch>
            <a:fillRect/>
          </a:stretch>
        </p:blipFill>
        <p:spPr>
          <a:xfrm>
            <a:off x="6288296" y="3617075"/>
            <a:ext cx="3494061" cy="388229"/>
          </a:xfrm>
          <a:prstGeom prst="rect">
            <a:avLst/>
          </a:prstGeom>
        </p:spPr>
      </p:pic>
      <p:sp>
        <p:nvSpPr>
          <p:cNvPr id="8" name="TextBox 7">
            <a:extLst>
              <a:ext uri="{FF2B5EF4-FFF2-40B4-BE49-F238E27FC236}">
                <a16:creationId xmlns:a16="http://schemas.microsoft.com/office/drawing/2014/main" id="{8DEBE413-CD55-FA84-B22C-96A698F9F184}"/>
              </a:ext>
            </a:extLst>
          </p:cNvPr>
          <p:cNvSpPr txBox="1"/>
          <p:nvPr/>
        </p:nvSpPr>
        <p:spPr>
          <a:xfrm>
            <a:off x="5701725" y="667343"/>
            <a:ext cx="5917251" cy="1969770"/>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Предполагая, что </a:t>
            </a:r>
            <a:r>
              <a:rPr lang="en-US" sz="2200" i="1" dirty="0">
                <a:latin typeface="Times New Roman" panose="02020603050405020304" pitchFamily="18" charset="0"/>
                <a:cs typeface="Times New Roman" panose="02020603050405020304" pitchFamily="18" charset="0"/>
              </a:rPr>
              <a:t>I=0</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энергия </a:t>
            </a:r>
            <a:r>
              <a:rPr lang="el-GR" sz="2200" i="1" dirty="0">
                <a:latin typeface="Times New Roman" panose="02020603050405020304" pitchFamily="18" charset="0"/>
                <a:cs typeface="Times New Roman" panose="02020603050405020304" pitchFamily="18" charset="0"/>
              </a:rPr>
              <a:t>α</a:t>
            </a:r>
            <a:r>
              <a:rPr lang="ru-RU" sz="2000" dirty="0">
                <a:latin typeface="Times New Roman" panose="02020603050405020304" pitchFamily="18" charset="0"/>
                <a:cs typeface="Times New Roman" panose="02020603050405020304" pitchFamily="18" charset="0"/>
              </a:rPr>
              <a:t>-частичной двойной ядерной системы выше энергии </a:t>
            </a:r>
            <a:r>
              <a:rPr lang="ru-RU" sz="2000" dirty="0" err="1">
                <a:latin typeface="Times New Roman" panose="02020603050405020304" pitchFamily="18" charset="0"/>
                <a:cs typeface="Times New Roman" panose="02020603050405020304" pitchFamily="18" charset="0"/>
              </a:rPr>
              <a:t>моноядра</a:t>
            </a:r>
            <a:r>
              <a:rPr lang="ru-RU" sz="2000" dirty="0">
                <a:latin typeface="Times New Roman" panose="02020603050405020304" pitchFamily="18" charset="0"/>
                <a:cs typeface="Times New Roman" panose="02020603050405020304" pitchFamily="18" charset="0"/>
              </a:rPr>
              <a:t> можно получить простое выражение, связывающее энергию</a:t>
            </a:r>
            <a:r>
              <a:rPr lang="ru-RU" sz="2000" baseline="30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состояния</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изотопа с энергией более легкого изотопа:</a:t>
            </a:r>
            <a:endParaRPr lang="el-GR"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4585EED-82AF-AB7C-FDE2-40D1F178ADF3}"/>
              </a:ext>
            </a:extLst>
          </p:cNvPr>
          <p:cNvSpPr txBox="1"/>
          <p:nvPr/>
        </p:nvSpPr>
        <p:spPr>
          <a:xfrm>
            <a:off x="5701725" y="3593011"/>
            <a:ext cx="586571"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где </a:t>
            </a:r>
          </a:p>
        </p:txBody>
      </p:sp>
      <p:sp>
        <p:nvSpPr>
          <p:cNvPr id="10" name="TextBox 9">
            <a:extLst>
              <a:ext uri="{FF2B5EF4-FFF2-40B4-BE49-F238E27FC236}">
                <a16:creationId xmlns:a16="http://schemas.microsoft.com/office/drawing/2014/main" id="{E1CF895B-A541-D7CC-A302-778748142BF8}"/>
              </a:ext>
            </a:extLst>
          </p:cNvPr>
          <p:cNvSpPr txBox="1"/>
          <p:nvPr/>
        </p:nvSpPr>
        <p:spPr>
          <a:xfrm>
            <a:off x="3414975" y="5033000"/>
            <a:ext cx="6724168" cy="923330"/>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Сравнение энергий нижайших состояний отрицательной четности в изотопах </a:t>
            </a:r>
            <a:r>
              <a:rPr lang="en-US" dirty="0">
                <a:latin typeface="Times New Roman" panose="02020603050405020304" pitchFamily="18" charset="0"/>
                <a:cs typeface="Times New Roman" panose="02020603050405020304" pitchFamily="18" charset="0"/>
              </a:rPr>
              <a:t>No, Rf, Sg, Hs </a:t>
            </a:r>
            <a:r>
              <a:rPr lang="ru-RU" dirty="0">
                <a:latin typeface="Times New Roman" panose="02020603050405020304" pitchFamily="18" charset="0"/>
                <a:cs typeface="Times New Roman" panose="02020603050405020304" pitchFamily="18" charset="0"/>
              </a:rPr>
              <a:t>и </a:t>
            </a:r>
            <a:r>
              <a:rPr lang="en-US" dirty="0">
                <a:latin typeface="Times New Roman" panose="02020603050405020304" pitchFamily="18" charset="0"/>
                <a:cs typeface="Times New Roman" panose="02020603050405020304" pitchFamily="18" charset="0"/>
              </a:rPr>
              <a:t>Ds</a:t>
            </a:r>
            <a:r>
              <a:rPr lang="ru-RU" dirty="0">
                <a:latin typeface="Times New Roman" panose="02020603050405020304" pitchFamily="18" charset="0"/>
                <a:cs typeface="Times New Roman" panose="02020603050405020304" pitchFamily="18" charset="0"/>
              </a:rPr>
              <a:t>, полученных точным расчетом и оценочным выражением.</a:t>
            </a:r>
          </a:p>
        </p:txBody>
      </p:sp>
      <p:sp>
        <p:nvSpPr>
          <p:cNvPr id="12" name="Rectangle 2">
            <a:extLst>
              <a:ext uri="{FF2B5EF4-FFF2-40B4-BE49-F238E27FC236}">
                <a16:creationId xmlns:a16="http://schemas.microsoft.com/office/drawing/2014/main" id="{2F228294-012D-4F98-B64E-088283348D29}"/>
              </a:ext>
            </a:extLst>
          </p:cNvPr>
          <p:cNvSpPr/>
          <p:nvPr/>
        </p:nvSpPr>
        <p:spPr>
          <a:xfrm>
            <a:off x="58929" y="13960"/>
            <a:ext cx="1811714" cy="507831"/>
          </a:xfrm>
          <a:prstGeom prst="rect">
            <a:avLst/>
          </a:prstGeom>
        </p:spPr>
        <p:txBody>
          <a:bodyPr wrap="none">
            <a:spAutoFit/>
          </a:bodyPr>
          <a:lstStyle/>
          <a:p>
            <a:pPr lvl="0" algn="ctr"/>
            <a:r>
              <a:rPr lang="ru-RU" sz="2700" dirty="0">
                <a:solidFill>
                  <a:srgbClr val="0070C0"/>
                </a:solidFill>
              </a:rPr>
              <a:t>Результаты</a:t>
            </a:r>
            <a:endParaRPr lang="en-US" sz="2700" dirty="0">
              <a:solidFill>
                <a:srgbClr val="0070C0"/>
              </a:solidFill>
            </a:endParaRPr>
          </a:p>
        </p:txBody>
      </p:sp>
      <p:sp>
        <p:nvSpPr>
          <p:cNvPr id="2" name="TextBox 1">
            <a:extLst>
              <a:ext uri="{FF2B5EF4-FFF2-40B4-BE49-F238E27FC236}">
                <a16:creationId xmlns:a16="http://schemas.microsoft.com/office/drawing/2014/main" id="{39DE8F33-8D72-E72F-BA0E-1DF2674A321C}"/>
              </a:ext>
            </a:extLst>
          </p:cNvPr>
          <p:cNvSpPr txBox="1"/>
          <p:nvPr/>
        </p:nvSpPr>
        <p:spPr>
          <a:xfrm>
            <a:off x="0" y="6519446"/>
            <a:ext cx="12457836"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Physics of Particles and Nuclei Letters, Vol. 19, No. 6, 646-651  (2022)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907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7A03DC0-3F57-B964-2DF2-5669ADFDCB4C}"/>
              </a:ext>
            </a:extLst>
          </p:cNvPr>
          <p:cNvSpPr/>
          <p:nvPr/>
        </p:nvSpPr>
        <p:spPr>
          <a:xfrm>
            <a:off x="289761" y="13960"/>
            <a:ext cx="1350050" cy="507831"/>
          </a:xfrm>
          <a:prstGeom prst="rect">
            <a:avLst/>
          </a:prstGeom>
        </p:spPr>
        <p:txBody>
          <a:bodyPr wrap="none">
            <a:spAutoFit/>
          </a:bodyPr>
          <a:lstStyle/>
          <a:p>
            <a:pPr lvl="0" algn="ctr"/>
            <a:r>
              <a:rPr lang="ru-RU" sz="2700" dirty="0">
                <a:solidFill>
                  <a:srgbClr val="0070C0"/>
                </a:solidFill>
              </a:rPr>
              <a:t>Модель</a:t>
            </a:r>
            <a:endParaRPr lang="en-US" sz="2700" dirty="0">
              <a:solidFill>
                <a:srgbClr val="0070C0"/>
              </a:solidFill>
            </a:endParaRPr>
          </a:p>
        </p:txBody>
      </p:sp>
      <p:pic>
        <p:nvPicPr>
          <p:cNvPr id="5" name="Рисунок 4">
            <a:extLst>
              <a:ext uri="{FF2B5EF4-FFF2-40B4-BE49-F238E27FC236}">
                <a16:creationId xmlns:a16="http://schemas.microsoft.com/office/drawing/2014/main" id="{C2EA54EE-1238-4F55-028A-C80C2D0C5163}"/>
              </a:ext>
            </a:extLst>
          </p:cNvPr>
          <p:cNvPicPr>
            <a:picLocks noChangeAspect="1"/>
          </p:cNvPicPr>
          <p:nvPr/>
        </p:nvPicPr>
        <p:blipFill>
          <a:blip r:embed="rId3"/>
          <a:stretch>
            <a:fillRect/>
          </a:stretch>
        </p:blipFill>
        <p:spPr>
          <a:xfrm>
            <a:off x="2359742" y="1404806"/>
            <a:ext cx="8875028" cy="2973190"/>
          </a:xfrm>
          <a:prstGeom prst="rect">
            <a:avLst/>
          </a:prstGeom>
        </p:spPr>
      </p:pic>
      <p:sp>
        <p:nvSpPr>
          <p:cNvPr id="8" name="TextBox 7">
            <a:extLst>
              <a:ext uri="{FF2B5EF4-FFF2-40B4-BE49-F238E27FC236}">
                <a16:creationId xmlns:a16="http://schemas.microsoft.com/office/drawing/2014/main" id="{82FE1EE6-1C66-32FD-1D8F-F3631B597ABD}"/>
              </a:ext>
            </a:extLst>
          </p:cNvPr>
          <p:cNvSpPr txBox="1"/>
          <p:nvPr/>
        </p:nvSpPr>
        <p:spPr>
          <a:xfrm>
            <a:off x="289761" y="521791"/>
            <a:ext cx="11774420" cy="707886"/>
          </a:xfrm>
          <a:prstGeom prst="rect">
            <a:avLst/>
          </a:prstGeom>
          <a:noFill/>
        </p:spPr>
        <p:txBody>
          <a:bodyPr wrap="square">
            <a:spAutoFit/>
          </a:bodyPr>
          <a:lstStyle/>
          <a:p>
            <a:r>
              <a:rPr lang="ru-RU" sz="2000" dirty="0">
                <a:effectLst/>
                <a:latin typeface="Times New Roman" panose="02020603050405020304" pitchFamily="18" charset="0"/>
                <a:cs typeface="Times New Roman" panose="02020603050405020304" pitchFamily="18" charset="0"/>
              </a:rPr>
              <a:t>Используя безразмерную переменную                                   и параметр </a:t>
            </a:r>
            <a:r>
              <a:rPr lang="ru-RU" sz="2000" dirty="0">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 можно переписать гамильтониан и потенциальную энергию в удобной форме </a:t>
            </a:r>
            <a:endParaRPr lang="ru-RU" sz="20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0B2DA824-6723-6154-387D-595A3AC1C685}"/>
              </a:ext>
            </a:extLst>
          </p:cNvPr>
          <p:cNvPicPr>
            <a:picLocks noChangeAspect="1"/>
          </p:cNvPicPr>
          <p:nvPr/>
        </p:nvPicPr>
        <p:blipFill>
          <a:blip r:embed="rId4"/>
          <a:stretch>
            <a:fillRect/>
          </a:stretch>
        </p:blipFill>
        <p:spPr>
          <a:xfrm>
            <a:off x="4625424" y="478117"/>
            <a:ext cx="2011349" cy="418858"/>
          </a:xfrm>
          <a:prstGeom prst="rect">
            <a:avLst/>
          </a:prstGeom>
        </p:spPr>
      </p:pic>
      <p:pic>
        <p:nvPicPr>
          <p:cNvPr id="10" name="Рисунок 9">
            <a:extLst>
              <a:ext uri="{FF2B5EF4-FFF2-40B4-BE49-F238E27FC236}">
                <a16:creationId xmlns:a16="http://schemas.microsoft.com/office/drawing/2014/main" id="{62C57DEC-09FE-F0BA-CCF5-E0406C4F5080}"/>
              </a:ext>
            </a:extLst>
          </p:cNvPr>
          <p:cNvPicPr>
            <a:picLocks noChangeAspect="1"/>
          </p:cNvPicPr>
          <p:nvPr/>
        </p:nvPicPr>
        <p:blipFill>
          <a:blip r:embed="rId5"/>
          <a:stretch>
            <a:fillRect/>
          </a:stretch>
        </p:blipFill>
        <p:spPr>
          <a:xfrm>
            <a:off x="8069910" y="478117"/>
            <a:ext cx="257520" cy="418858"/>
          </a:xfrm>
          <a:prstGeom prst="rect">
            <a:avLst/>
          </a:prstGeom>
        </p:spPr>
      </p:pic>
      <p:sp>
        <p:nvSpPr>
          <p:cNvPr id="12" name="TextBox 11">
            <a:extLst>
              <a:ext uri="{FF2B5EF4-FFF2-40B4-BE49-F238E27FC236}">
                <a16:creationId xmlns:a16="http://schemas.microsoft.com/office/drawing/2014/main" id="{6A1F38DB-0AAA-B991-C68E-42C5392BDDA8}"/>
              </a:ext>
            </a:extLst>
          </p:cNvPr>
          <p:cNvSpPr txBox="1"/>
          <p:nvPr/>
        </p:nvSpPr>
        <p:spPr>
          <a:xfrm>
            <a:off x="289760" y="4553125"/>
            <a:ext cx="11317221" cy="400110"/>
          </a:xfrm>
          <a:prstGeom prst="rect">
            <a:avLst/>
          </a:prstGeom>
          <a:noFill/>
        </p:spPr>
        <p:txBody>
          <a:bodyPr wrap="square">
            <a:spAutoFit/>
          </a:bodyPr>
          <a:lstStyle/>
          <a:p>
            <a:r>
              <a:rPr lang="ru-RU" sz="2000" dirty="0">
                <a:latin typeface="Times New Roman" panose="02020603050405020304" pitchFamily="18" charset="0"/>
                <a:cs typeface="Times New Roman" panose="02020603050405020304" pitchFamily="18" charset="0"/>
              </a:rPr>
              <a:t>Отсюда </a:t>
            </a:r>
            <a:r>
              <a:rPr lang="ru-RU" sz="2000" dirty="0">
                <a:effectLst/>
                <a:latin typeface="Times New Roman" panose="02020603050405020304" pitchFamily="18" charset="0"/>
                <a:cs typeface="Times New Roman" panose="02020603050405020304" pitchFamily="18" charset="0"/>
              </a:rPr>
              <a:t>следует, что расщепление по четности можно </a:t>
            </a:r>
            <a:r>
              <a:rPr lang="ru-RU" sz="2000" dirty="0" err="1">
                <a:effectLst/>
                <a:latin typeface="Times New Roman" panose="02020603050405020304" pitchFamily="18" charset="0"/>
                <a:cs typeface="Times New Roman" panose="02020603050405020304" pitchFamily="18" charset="0"/>
              </a:rPr>
              <a:t>параметризовать</a:t>
            </a:r>
            <a:r>
              <a:rPr lang="ru-RU" sz="2000" dirty="0">
                <a:effectLst/>
                <a:latin typeface="Times New Roman" panose="02020603050405020304" pitchFamily="18" charset="0"/>
                <a:cs typeface="Times New Roman" panose="02020603050405020304" pitchFamily="18" charset="0"/>
              </a:rPr>
              <a:t> как </a:t>
            </a:r>
            <a:endParaRPr lang="ru-RU"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F76648-A946-0323-5CBD-5051FECC6989}"/>
              </a:ext>
            </a:extLst>
          </p:cNvPr>
          <p:cNvSpPr txBox="1"/>
          <p:nvPr/>
        </p:nvSpPr>
        <p:spPr>
          <a:xfrm>
            <a:off x="0" y="6273225"/>
            <a:ext cx="11369860" cy="584775"/>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Е. В. </a:t>
            </a:r>
            <a:r>
              <a:rPr lang="ru-RU" sz="1600" dirty="0" err="1">
                <a:latin typeface="Times New Roman" panose="02020603050405020304" pitchFamily="18" charset="0"/>
                <a:cs typeface="Times New Roman" panose="02020603050405020304" pitchFamily="18" charset="0"/>
              </a:rPr>
              <a:t>Мардыбан</a:t>
            </a:r>
            <a:r>
              <a:rPr lang="ru-RU" sz="1600" dirty="0">
                <a:latin typeface="Times New Roman" panose="02020603050405020304" pitchFamily="18" charset="0"/>
                <a:cs typeface="Times New Roman" panose="02020603050405020304" pitchFamily="18" charset="0"/>
              </a:rPr>
              <a:t>, Т. М. </a:t>
            </a:r>
            <a:r>
              <a:rPr lang="ru-RU" sz="1600" dirty="0" err="1">
                <a:latin typeface="Times New Roman" panose="02020603050405020304" pitchFamily="18" charset="0"/>
                <a:cs typeface="Times New Roman" panose="02020603050405020304" pitchFamily="18" charset="0"/>
              </a:rPr>
              <a:t>Шнейдман</a:t>
            </a:r>
            <a:r>
              <a:rPr lang="ru-RU" sz="1600" dirty="0">
                <a:latin typeface="Times New Roman" panose="02020603050405020304" pitchFamily="18" charset="0"/>
                <a:cs typeface="Times New Roman" panose="02020603050405020304" pitchFamily="18" charset="0"/>
              </a:rPr>
              <a:t>, Е. А. Колганова, и Р. В. </a:t>
            </a:r>
            <a:r>
              <a:rPr lang="ru-RU" sz="1600" dirty="0" err="1">
                <a:latin typeface="Times New Roman" panose="02020603050405020304" pitchFamily="18" charset="0"/>
                <a:cs typeface="Times New Roman" panose="02020603050405020304" pitchFamily="18" charset="0"/>
              </a:rPr>
              <a:t>Джолос</a:t>
            </a:r>
            <a:r>
              <a:rPr lang="ru-RU" sz="1600" dirty="0">
                <a:latin typeface="Times New Roman" panose="02020603050405020304" pitchFamily="18" charset="0"/>
                <a:cs typeface="Times New Roman" panose="02020603050405020304" pitchFamily="18" charset="0"/>
              </a:rPr>
              <a:t>, Ядерная физика, том </a:t>
            </a:r>
            <a:r>
              <a:rPr lang="ru-RU" sz="1600" b="1" dirty="0">
                <a:latin typeface="Times New Roman" panose="02020603050405020304" pitchFamily="18" charset="0"/>
                <a:cs typeface="Times New Roman" panose="02020603050405020304" pitchFamily="18" charset="0"/>
              </a:rPr>
              <a:t>83</a:t>
            </a:r>
            <a:r>
              <a:rPr lang="ru-RU" sz="1600" dirty="0">
                <a:latin typeface="Times New Roman" panose="02020603050405020304" pitchFamily="18" charset="0"/>
                <a:cs typeface="Times New Roman" panose="02020603050405020304" pitchFamily="18" charset="0"/>
              </a:rPr>
              <a:t>, номер 1 (2020).</a:t>
            </a:r>
            <a:r>
              <a:rPr lang="ru-RU" sz="1600" b="1"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grpSp>
        <p:nvGrpSpPr>
          <p:cNvPr id="6" name="Группа 5">
            <a:extLst>
              <a:ext uri="{FF2B5EF4-FFF2-40B4-BE49-F238E27FC236}">
                <a16:creationId xmlns:a16="http://schemas.microsoft.com/office/drawing/2014/main" id="{3ADF0772-28EF-4898-FD59-65D57331AF29}"/>
              </a:ext>
            </a:extLst>
          </p:cNvPr>
          <p:cNvGrpSpPr/>
          <p:nvPr/>
        </p:nvGrpSpPr>
        <p:grpSpPr>
          <a:xfrm>
            <a:off x="4045235" y="5141149"/>
            <a:ext cx="3279390" cy="785923"/>
            <a:chOff x="5778555" y="5206503"/>
            <a:chExt cx="3279390" cy="785923"/>
          </a:xfrm>
        </p:grpSpPr>
        <p:pic>
          <p:nvPicPr>
            <p:cNvPr id="13" name="Рисунок 12">
              <a:extLst>
                <a:ext uri="{FF2B5EF4-FFF2-40B4-BE49-F238E27FC236}">
                  <a16:creationId xmlns:a16="http://schemas.microsoft.com/office/drawing/2014/main" id="{99718985-E152-5B05-CEAC-71AB5E6D6E89}"/>
                </a:ext>
              </a:extLst>
            </p:cNvPr>
            <p:cNvPicPr>
              <a:picLocks noChangeAspect="1"/>
            </p:cNvPicPr>
            <p:nvPr/>
          </p:nvPicPr>
          <p:blipFill rotWithShape="1">
            <a:blip r:embed="rId6"/>
            <a:srcRect l="61319"/>
            <a:stretch/>
          </p:blipFill>
          <p:spPr>
            <a:xfrm>
              <a:off x="6766560" y="5206503"/>
              <a:ext cx="2291385" cy="785923"/>
            </a:xfrm>
            <a:prstGeom prst="rect">
              <a:avLst/>
            </a:prstGeom>
          </p:spPr>
        </p:pic>
        <p:pic>
          <p:nvPicPr>
            <p:cNvPr id="2" name="Изображение 15">
              <a:extLst>
                <a:ext uri="{FF2B5EF4-FFF2-40B4-BE49-F238E27FC236}">
                  <a16:creationId xmlns:a16="http://schemas.microsoft.com/office/drawing/2014/main" id="{83D56BAB-2316-DB3C-2DF9-0A3073BE839A}"/>
                </a:ext>
              </a:extLst>
            </p:cNvPr>
            <p:cNvPicPr>
              <a:picLocks noChangeAspect="1"/>
            </p:cNvPicPr>
            <p:nvPr/>
          </p:nvPicPr>
          <p:blipFill rotWithShape="1">
            <a:blip r:embed="rId7">
              <a:extLst>
                <a:ext uri="{28A0092B-C50C-407E-A947-70E740481C1C}">
                  <a14:useLocalDpi xmlns:a14="http://schemas.microsoft.com/office/drawing/2010/main" val="0"/>
                </a:ext>
              </a:extLst>
            </a:blip>
            <a:srcRect r="79880" b="5551"/>
            <a:stretch/>
          </p:blipFill>
          <p:spPr>
            <a:xfrm>
              <a:off x="5778555" y="5468837"/>
              <a:ext cx="1114000" cy="400110"/>
            </a:xfrm>
            <a:prstGeom prst="rect">
              <a:avLst/>
            </a:prstGeom>
          </p:spPr>
        </p:pic>
      </p:grpSp>
    </p:spTree>
    <p:extLst>
      <p:ext uri="{BB962C8B-B14F-4D97-AF65-F5344CB8AC3E}">
        <p14:creationId xmlns:p14="http://schemas.microsoft.com/office/powerpoint/2010/main" val="151638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850354C-FB7F-B9C8-E28E-A7641EE9796E}"/>
              </a:ext>
            </a:extLst>
          </p:cNvPr>
          <p:cNvPicPr>
            <a:picLocks noChangeAspect="1"/>
          </p:cNvPicPr>
          <p:nvPr/>
        </p:nvPicPr>
        <p:blipFill>
          <a:blip r:embed="rId3"/>
          <a:stretch>
            <a:fillRect/>
          </a:stretch>
        </p:blipFill>
        <p:spPr>
          <a:xfrm>
            <a:off x="2368045" y="2121291"/>
            <a:ext cx="7970923" cy="1518823"/>
          </a:xfrm>
          <a:prstGeom prst="rect">
            <a:avLst/>
          </a:prstGeom>
        </p:spPr>
      </p:pic>
      <p:pic>
        <p:nvPicPr>
          <p:cNvPr id="5" name="Рисунок 4">
            <a:extLst>
              <a:ext uri="{FF2B5EF4-FFF2-40B4-BE49-F238E27FC236}">
                <a16:creationId xmlns:a16="http://schemas.microsoft.com/office/drawing/2014/main" id="{F43FC638-112F-2C75-BC1E-33113ED4B053}"/>
              </a:ext>
            </a:extLst>
          </p:cNvPr>
          <p:cNvPicPr>
            <a:picLocks noChangeAspect="1"/>
          </p:cNvPicPr>
          <p:nvPr/>
        </p:nvPicPr>
        <p:blipFill>
          <a:blip r:embed="rId4"/>
          <a:stretch>
            <a:fillRect/>
          </a:stretch>
        </p:blipFill>
        <p:spPr>
          <a:xfrm>
            <a:off x="336370" y="4206208"/>
            <a:ext cx="5280913" cy="2594668"/>
          </a:xfrm>
          <a:prstGeom prst="rect">
            <a:avLst/>
          </a:prstGeom>
        </p:spPr>
      </p:pic>
      <p:pic>
        <p:nvPicPr>
          <p:cNvPr id="7" name="Рисунок 6">
            <a:extLst>
              <a:ext uri="{FF2B5EF4-FFF2-40B4-BE49-F238E27FC236}">
                <a16:creationId xmlns:a16="http://schemas.microsoft.com/office/drawing/2014/main" id="{E92DADE5-FF07-C125-6012-425AD3E8DD7A}"/>
              </a:ext>
            </a:extLst>
          </p:cNvPr>
          <p:cNvPicPr>
            <a:picLocks noChangeAspect="1"/>
          </p:cNvPicPr>
          <p:nvPr/>
        </p:nvPicPr>
        <p:blipFill>
          <a:blip r:embed="rId5"/>
          <a:stretch>
            <a:fillRect/>
          </a:stretch>
        </p:blipFill>
        <p:spPr>
          <a:xfrm>
            <a:off x="6633767" y="4050827"/>
            <a:ext cx="3909566" cy="1052575"/>
          </a:xfrm>
          <a:prstGeom prst="rect">
            <a:avLst/>
          </a:prstGeom>
        </p:spPr>
      </p:pic>
      <p:pic>
        <p:nvPicPr>
          <p:cNvPr id="8" name="Рисунок 7">
            <a:extLst>
              <a:ext uri="{FF2B5EF4-FFF2-40B4-BE49-F238E27FC236}">
                <a16:creationId xmlns:a16="http://schemas.microsoft.com/office/drawing/2014/main" id="{A261A2A8-D47A-E405-819E-2BF6BF3D05EF}"/>
              </a:ext>
            </a:extLst>
          </p:cNvPr>
          <p:cNvPicPr>
            <a:picLocks noChangeAspect="1"/>
          </p:cNvPicPr>
          <p:nvPr/>
        </p:nvPicPr>
        <p:blipFill>
          <a:blip r:embed="rId6"/>
          <a:stretch>
            <a:fillRect/>
          </a:stretch>
        </p:blipFill>
        <p:spPr>
          <a:xfrm>
            <a:off x="6353507" y="5718979"/>
            <a:ext cx="5280913" cy="1139021"/>
          </a:xfrm>
          <a:prstGeom prst="rect">
            <a:avLst/>
          </a:prstGeom>
        </p:spPr>
      </p:pic>
      <p:pic>
        <p:nvPicPr>
          <p:cNvPr id="9" name="Рисунок 8">
            <a:extLst>
              <a:ext uri="{FF2B5EF4-FFF2-40B4-BE49-F238E27FC236}">
                <a16:creationId xmlns:a16="http://schemas.microsoft.com/office/drawing/2014/main" id="{B89D6D8F-A25C-0D52-AE2F-4C4A08EA6D8D}"/>
              </a:ext>
            </a:extLst>
          </p:cNvPr>
          <p:cNvPicPr>
            <a:picLocks noChangeAspect="1"/>
          </p:cNvPicPr>
          <p:nvPr/>
        </p:nvPicPr>
        <p:blipFill>
          <a:blip r:embed="rId7"/>
          <a:stretch>
            <a:fillRect/>
          </a:stretch>
        </p:blipFill>
        <p:spPr>
          <a:xfrm>
            <a:off x="4956208" y="948433"/>
            <a:ext cx="1717362" cy="429341"/>
          </a:xfrm>
          <a:prstGeom prst="rect">
            <a:avLst/>
          </a:prstGeom>
        </p:spPr>
      </p:pic>
      <p:sp>
        <p:nvSpPr>
          <p:cNvPr id="10" name="Rectangle 2">
            <a:extLst>
              <a:ext uri="{FF2B5EF4-FFF2-40B4-BE49-F238E27FC236}">
                <a16:creationId xmlns:a16="http://schemas.microsoft.com/office/drawing/2014/main" id="{E0E714C2-0CF0-0E19-74FD-0EA237446E52}"/>
              </a:ext>
            </a:extLst>
          </p:cNvPr>
          <p:cNvSpPr/>
          <p:nvPr/>
        </p:nvSpPr>
        <p:spPr>
          <a:xfrm>
            <a:off x="200384" y="-47780"/>
            <a:ext cx="1349087" cy="507831"/>
          </a:xfrm>
          <a:prstGeom prst="rect">
            <a:avLst/>
          </a:prstGeom>
        </p:spPr>
        <p:txBody>
          <a:bodyPr wrap="none">
            <a:spAutoFit/>
          </a:bodyPr>
          <a:lstStyle/>
          <a:p>
            <a:pPr lvl="0" algn="ctr"/>
            <a:r>
              <a:rPr lang="ru-RU" sz="2700" dirty="0">
                <a:solidFill>
                  <a:srgbClr val="0070C0"/>
                </a:solidFill>
              </a:rPr>
              <a:t>Модель</a:t>
            </a:r>
            <a:endParaRPr lang="en-US" sz="2700" dirty="0">
              <a:solidFill>
                <a:srgbClr val="0070C0"/>
              </a:solidFill>
            </a:endParaRPr>
          </a:p>
        </p:txBody>
      </p:sp>
      <p:sp>
        <p:nvSpPr>
          <p:cNvPr id="11" name="TextBox 10">
            <a:extLst>
              <a:ext uri="{FF2B5EF4-FFF2-40B4-BE49-F238E27FC236}">
                <a16:creationId xmlns:a16="http://schemas.microsoft.com/office/drawing/2014/main" id="{14ADED91-7E44-6A84-9617-DE0C46BEFEF6}"/>
              </a:ext>
            </a:extLst>
          </p:cNvPr>
          <p:cNvSpPr txBox="1"/>
          <p:nvPr/>
        </p:nvSpPr>
        <p:spPr>
          <a:xfrm>
            <a:off x="200384" y="399096"/>
            <a:ext cx="11991616" cy="646331"/>
          </a:xfrm>
          <a:prstGeom prst="rect">
            <a:avLst/>
          </a:prstGeom>
          <a:noFill/>
        </p:spPr>
        <p:txBody>
          <a:bodyPr wrap="square">
            <a:spAutoFit/>
          </a:bodyPr>
          <a:lstStyle/>
          <a:p>
            <a:r>
              <a:rPr lang="ru-RU" dirty="0">
                <a:effectLst/>
                <a:latin typeface="Times New Roman" panose="02020603050405020304" pitchFamily="18" charset="0"/>
                <a:cs typeface="Times New Roman" panose="02020603050405020304" pitchFamily="18" charset="0"/>
              </a:rPr>
              <a:t>В случае хорошо деформированных аксиально-симметричных ядер оператор коллективного электрического дипольного момента может быть записан как </a:t>
            </a:r>
            <a:endParaRPr lang="ru-RU"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295AAB1-A913-AF36-8B28-95BD77269870}"/>
              </a:ext>
            </a:extLst>
          </p:cNvPr>
          <p:cNvSpPr txBox="1"/>
          <p:nvPr/>
        </p:nvSpPr>
        <p:spPr>
          <a:xfrm>
            <a:off x="210604" y="1338081"/>
            <a:ext cx="11770791" cy="707886"/>
          </a:xfrm>
          <a:prstGeom prst="rect">
            <a:avLst/>
          </a:prstGeom>
          <a:noFill/>
        </p:spPr>
        <p:txBody>
          <a:bodyPr wrap="square">
            <a:spAutoFit/>
          </a:bodyPr>
          <a:lstStyle/>
          <a:p>
            <a:r>
              <a:rPr lang="ru-RU" dirty="0">
                <a:effectLst/>
                <a:latin typeface="Times New Roman" panose="02020603050405020304" pitchFamily="18" charset="0"/>
                <a:cs typeface="Times New Roman" panose="02020603050405020304" pitchFamily="18" charset="0"/>
              </a:rPr>
              <a:t>Для получения матричного элемента </a:t>
            </a:r>
            <a:r>
              <a:rPr lang="el-GR" sz="2200" i="1" dirty="0">
                <a:latin typeface="Times New Roman" panose="02020603050405020304" pitchFamily="18" charset="0"/>
                <a:cs typeface="Times New Roman" panose="02020603050405020304" pitchFamily="18" charset="0"/>
              </a:rPr>
              <a:t>β</a:t>
            </a:r>
            <a:r>
              <a:rPr lang="el-GR" sz="2200" i="1" baseline="-25000" dirty="0">
                <a:latin typeface="Times New Roman" panose="02020603050405020304" pitchFamily="18" charset="0"/>
                <a:cs typeface="Times New Roman" panose="02020603050405020304" pitchFamily="18" charset="0"/>
              </a:rPr>
              <a:t>30</a:t>
            </a:r>
            <a:r>
              <a:rPr lang="ru-RU" dirty="0">
                <a:effectLst/>
                <a:latin typeface="Times New Roman" panose="02020603050405020304" pitchFamily="18" charset="0"/>
                <a:cs typeface="Times New Roman" panose="02020603050405020304" pitchFamily="18" charset="0"/>
              </a:rPr>
              <a:t> в аналитической форме дополним </a:t>
            </a:r>
            <a:r>
              <a:rPr lang="ru-RU" dirty="0" err="1">
                <a:effectLst/>
                <a:latin typeface="Times New Roman" panose="02020603050405020304" pitchFamily="18" charset="0"/>
                <a:cs typeface="Times New Roman" panose="02020603050405020304" pitchFamily="18" charset="0"/>
              </a:rPr>
              <a:t>анзац</a:t>
            </a:r>
            <a:r>
              <a:rPr lang="ru-RU" dirty="0">
                <a:effectLst/>
                <a:latin typeface="Times New Roman" panose="02020603050405020304" pitchFamily="18" charset="0"/>
                <a:cs typeface="Times New Roman" panose="02020603050405020304" pitchFamily="18" charset="0"/>
              </a:rPr>
              <a:t> для волновой функции основного состояния выражением для нижайшей волновой функции отрицательной четности в виде </a:t>
            </a:r>
            <a:endParaRPr lang="ru-RU"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3B47315-29B6-85A6-6504-C22E3A0E18D3}"/>
              </a:ext>
            </a:extLst>
          </p:cNvPr>
          <p:cNvSpPr txBox="1"/>
          <p:nvPr/>
        </p:nvSpPr>
        <p:spPr>
          <a:xfrm>
            <a:off x="6325610" y="3548103"/>
            <a:ext cx="6125226" cy="523220"/>
          </a:xfrm>
          <a:prstGeom prst="rect">
            <a:avLst/>
          </a:prstGeom>
          <a:noFill/>
        </p:spPr>
        <p:txBody>
          <a:bodyPr wrap="square">
            <a:spAutoFit/>
          </a:bodyPr>
          <a:lstStyle/>
          <a:p>
            <a:r>
              <a:rPr lang="ru-RU" sz="2000" dirty="0">
                <a:effectLst/>
                <a:latin typeface="Times New Roman" panose="02020603050405020304" pitchFamily="18" charset="0"/>
                <a:cs typeface="Times New Roman" panose="02020603050405020304" pitchFamily="18" charset="0"/>
              </a:rPr>
              <a:t>если предположить, что </a:t>
            </a:r>
            <a:r>
              <a:rPr lang="el-GR" sz="2400" i="1" dirty="0">
                <a:effectLst/>
                <a:latin typeface="Times New Roman" panose="02020603050405020304" pitchFamily="18" charset="0"/>
                <a:cs typeface="Times New Roman" panose="02020603050405020304" pitchFamily="18" charset="0"/>
              </a:rPr>
              <a:t>ξ</a:t>
            </a:r>
            <a:r>
              <a:rPr lang="en-US" sz="2400" i="1" baseline="-25000" dirty="0" err="1">
                <a:effectLst/>
                <a:latin typeface="Times New Roman" panose="02020603050405020304" pitchFamily="18" charset="0"/>
                <a:cs typeface="Times New Roman" panose="02020603050405020304" pitchFamily="18" charset="0"/>
              </a:rPr>
              <a:t>i</a:t>
            </a:r>
            <a:r>
              <a:rPr lang="en-US" sz="2400" i="1" dirty="0">
                <a:effectLst/>
                <a:latin typeface="Times New Roman" panose="02020603050405020304" pitchFamily="18" charset="0"/>
                <a:cs typeface="Times New Roman" panose="02020603050405020304" pitchFamily="18" charset="0"/>
              </a:rPr>
              <a:t> ≈ </a:t>
            </a:r>
            <a:r>
              <a:rPr lang="el-GR" sz="2400" i="1" dirty="0">
                <a:effectLst/>
                <a:latin typeface="Times New Roman" panose="02020603050405020304" pitchFamily="18" charset="0"/>
                <a:cs typeface="Times New Roman" panose="02020603050405020304" pitchFamily="18" charset="0"/>
              </a:rPr>
              <a:t>ξ</a:t>
            </a:r>
            <a:r>
              <a:rPr lang="en-US" sz="2400" i="1" baseline="-25000" dirty="0">
                <a:effectLst/>
                <a:latin typeface="Times New Roman" panose="02020603050405020304" pitchFamily="18" charset="0"/>
                <a:cs typeface="Times New Roman" panose="02020603050405020304" pitchFamily="18" charset="0"/>
              </a:rPr>
              <a:t>f</a:t>
            </a:r>
            <a:r>
              <a:rPr lang="en-US" sz="2400" i="1" dirty="0">
                <a:effectLst/>
                <a:latin typeface="Times New Roman" panose="02020603050405020304" pitchFamily="18" charset="0"/>
                <a:cs typeface="Times New Roman" panose="02020603050405020304" pitchFamily="18" charset="0"/>
              </a:rPr>
              <a:t> = </a:t>
            </a:r>
            <a:r>
              <a:rPr lang="el-GR" sz="2400" i="1" dirty="0">
                <a:effectLst/>
                <a:latin typeface="Times New Roman" panose="02020603050405020304" pitchFamily="18" charset="0"/>
                <a:cs typeface="Times New Roman" panose="02020603050405020304" pitchFamily="18" charset="0"/>
              </a:rPr>
              <a:t>ξ</a:t>
            </a:r>
            <a:r>
              <a:rPr lang="ru-RU" sz="28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a:t>
            </a:r>
            <a:r>
              <a:rPr lang="ru-RU" sz="2000" dirty="0">
                <a:effectLst/>
                <a:latin typeface="Times New Roman" panose="02020603050405020304" pitchFamily="18" charset="0"/>
                <a:cs typeface="Times New Roman" panose="02020603050405020304" pitchFamily="18" charset="0"/>
              </a:rPr>
              <a:t>огда </a:t>
            </a:r>
            <a:endParaRPr lang="ru-RU" sz="2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352A637-53BE-65DA-1251-8E9329E8EBDF}"/>
              </a:ext>
            </a:extLst>
          </p:cNvPr>
          <p:cNvSpPr txBox="1"/>
          <p:nvPr/>
        </p:nvSpPr>
        <p:spPr>
          <a:xfrm>
            <a:off x="200384" y="3550327"/>
            <a:ext cx="6125226" cy="707886"/>
          </a:xfrm>
          <a:prstGeom prst="rect">
            <a:avLst/>
          </a:prstGeom>
          <a:noFill/>
        </p:spPr>
        <p:txBody>
          <a:bodyPr wrap="square">
            <a:spAutoFit/>
          </a:bodyPr>
          <a:lstStyle/>
          <a:p>
            <a:r>
              <a:rPr lang="ru-RU" dirty="0">
                <a:effectLst/>
                <a:latin typeface="Times New Roman" panose="02020603050405020304" pitchFamily="18" charset="0"/>
                <a:cs typeface="Times New Roman" panose="02020603050405020304" pitchFamily="18" charset="0"/>
              </a:rPr>
              <a:t>Тогда зависимость матричного элемента </a:t>
            </a:r>
            <a:r>
              <a:rPr lang="el-GR" sz="2200" i="1" dirty="0">
                <a:effectLst/>
                <a:latin typeface="Times New Roman" panose="02020603050405020304" pitchFamily="18" charset="0"/>
                <a:cs typeface="Times New Roman" panose="02020603050405020304" pitchFamily="18" charset="0"/>
              </a:rPr>
              <a:t>β</a:t>
            </a:r>
            <a:r>
              <a:rPr lang="el-GR" sz="2200" i="1" baseline="-25000" dirty="0">
                <a:effectLst/>
                <a:latin typeface="Times New Roman" panose="02020603050405020304" pitchFamily="18" charset="0"/>
                <a:cs typeface="Times New Roman" panose="02020603050405020304" pitchFamily="18" charset="0"/>
              </a:rPr>
              <a:t>30</a:t>
            </a:r>
            <a:r>
              <a:rPr lang="el-GR" i="1" dirty="0">
                <a:effectLst/>
                <a:latin typeface="Times New Roman" panose="02020603050405020304" pitchFamily="18" charset="0"/>
                <a:cs typeface="Times New Roman" panose="02020603050405020304" pitchFamily="18" charset="0"/>
              </a:rPr>
              <a:t> </a:t>
            </a:r>
            <a:r>
              <a:rPr lang="ru-RU" dirty="0">
                <a:effectLst/>
                <a:latin typeface="Times New Roman" panose="02020603050405020304" pitchFamily="18" charset="0"/>
                <a:cs typeface="Times New Roman" panose="02020603050405020304" pitchFamily="18" charset="0"/>
              </a:rPr>
              <a:t>от углового момента имеет вид:</a:t>
            </a:r>
            <a:endParaRPr lang="ru-RU"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29C5C77-CC01-4BE7-3A5B-8E15A902C71E}"/>
              </a:ext>
            </a:extLst>
          </p:cNvPr>
          <p:cNvSpPr txBox="1"/>
          <p:nvPr/>
        </p:nvSpPr>
        <p:spPr>
          <a:xfrm>
            <a:off x="6275506" y="5221768"/>
            <a:ext cx="5705889" cy="646331"/>
          </a:xfrm>
          <a:prstGeom prst="rect">
            <a:avLst/>
          </a:prstGeom>
          <a:noFill/>
        </p:spPr>
        <p:txBody>
          <a:bodyPr wrap="square">
            <a:spAutoFit/>
          </a:bodyPr>
          <a:lstStyle/>
          <a:p>
            <a:r>
              <a:rPr lang="ru-RU" sz="1800" dirty="0">
                <a:effectLst/>
                <a:latin typeface="Times New Roman" panose="02020603050405020304" pitchFamily="18" charset="0"/>
                <a:cs typeface="Times New Roman" panose="02020603050405020304" pitchFamily="18" charset="0"/>
              </a:rPr>
              <a:t>Зависимость вероятности дипольного перехода от углового момента имеет вид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75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850354C-FB7F-B9C8-E28E-A7641EE9796E}"/>
              </a:ext>
            </a:extLst>
          </p:cNvPr>
          <p:cNvPicPr>
            <a:picLocks noChangeAspect="1"/>
          </p:cNvPicPr>
          <p:nvPr/>
        </p:nvPicPr>
        <p:blipFill>
          <a:blip r:embed="rId3"/>
          <a:stretch>
            <a:fillRect/>
          </a:stretch>
        </p:blipFill>
        <p:spPr>
          <a:xfrm>
            <a:off x="2368045" y="2121291"/>
            <a:ext cx="7970923" cy="1518823"/>
          </a:xfrm>
          <a:prstGeom prst="rect">
            <a:avLst/>
          </a:prstGeom>
        </p:spPr>
      </p:pic>
      <p:pic>
        <p:nvPicPr>
          <p:cNvPr id="7" name="Рисунок 6">
            <a:extLst>
              <a:ext uri="{FF2B5EF4-FFF2-40B4-BE49-F238E27FC236}">
                <a16:creationId xmlns:a16="http://schemas.microsoft.com/office/drawing/2014/main" id="{E92DADE5-FF07-C125-6012-425AD3E8DD7A}"/>
              </a:ext>
            </a:extLst>
          </p:cNvPr>
          <p:cNvPicPr>
            <a:picLocks noChangeAspect="1"/>
          </p:cNvPicPr>
          <p:nvPr/>
        </p:nvPicPr>
        <p:blipFill>
          <a:blip r:embed="rId4"/>
          <a:stretch>
            <a:fillRect/>
          </a:stretch>
        </p:blipFill>
        <p:spPr>
          <a:xfrm>
            <a:off x="4241409" y="4073912"/>
            <a:ext cx="3909566" cy="1052575"/>
          </a:xfrm>
          <a:prstGeom prst="rect">
            <a:avLst/>
          </a:prstGeom>
        </p:spPr>
      </p:pic>
      <p:pic>
        <p:nvPicPr>
          <p:cNvPr id="8" name="Рисунок 7">
            <a:extLst>
              <a:ext uri="{FF2B5EF4-FFF2-40B4-BE49-F238E27FC236}">
                <a16:creationId xmlns:a16="http://schemas.microsoft.com/office/drawing/2014/main" id="{A261A2A8-D47A-E405-819E-2BF6BF3D05EF}"/>
              </a:ext>
            </a:extLst>
          </p:cNvPr>
          <p:cNvPicPr>
            <a:picLocks noChangeAspect="1"/>
          </p:cNvPicPr>
          <p:nvPr/>
        </p:nvPicPr>
        <p:blipFill>
          <a:blip r:embed="rId5"/>
          <a:stretch>
            <a:fillRect/>
          </a:stretch>
        </p:blipFill>
        <p:spPr>
          <a:xfrm>
            <a:off x="3401301" y="5598202"/>
            <a:ext cx="5280913" cy="1139021"/>
          </a:xfrm>
          <a:prstGeom prst="rect">
            <a:avLst/>
          </a:prstGeom>
        </p:spPr>
      </p:pic>
      <p:pic>
        <p:nvPicPr>
          <p:cNvPr id="9" name="Рисунок 8">
            <a:extLst>
              <a:ext uri="{FF2B5EF4-FFF2-40B4-BE49-F238E27FC236}">
                <a16:creationId xmlns:a16="http://schemas.microsoft.com/office/drawing/2014/main" id="{B89D6D8F-A25C-0D52-AE2F-4C4A08EA6D8D}"/>
              </a:ext>
            </a:extLst>
          </p:cNvPr>
          <p:cNvPicPr>
            <a:picLocks noChangeAspect="1"/>
          </p:cNvPicPr>
          <p:nvPr/>
        </p:nvPicPr>
        <p:blipFill>
          <a:blip r:embed="rId6"/>
          <a:stretch>
            <a:fillRect/>
          </a:stretch>
        </p:blipFill>
        <p:spPr>
          <a:xfrm>
            <a:off x="4956208" y="948433"/>
            <a:ext cx="1717362" cy="429341"/>
          </a:xfrm>
          <a:prstGeom prst="rect">
            <a:avLst/>
          </a:prstGeom>
        </p:spPr>
      </p:pic>
      <p:sp>
        <p:nvSpPr>
          <p:cNvPr id="10" name="Rectangle 2">
            <a:extLst>
              <a:ext uri="{FF2B5EF4-FFF2-40B4-BE49-F238E27FC236}">
                <a16:creationId xmlns:a16="http://schemas.microsoft.com/office/drawing/2014/main" id="{E0E714C2-0CF0-0E19-74FD-0EA237446E52}"/>
              </a:ext>
            </a:extLst>
          </p:cNvPr>
          <p:cNvSpPr/>
          <p:nvPr/>
        </p:nvSpPr>
        <p:spPr>
          <a:xfrm>
            <a:off x="200384" y="-47780"/>
            <a:ext cx="1349087" cy="507831"/>
          </a:xfrm>
          <a:prstGeom prst="rect">
            <a:avLst/>
          </a:prstGeom>
        </p:spPr>
        <p:txBody>
          <a:bodyPr wrap="none">
            <a:spAutoFit/>
          </a:bodyPr>
          <a:lstStyle/>
          <a:p>
            <a:pPr lvl="0" algn="ctr"/>
            <a:r>
              <a:rPr lang="ru-RU" sz="2700" dirty="0">
                <a:solidFill>
                  <a:srgbClr val="0070C0"/>
                </a:solidFill>
              </a:rPr>
              <a:t>Модель</a:t>
            </a:r>
            <a:endParaRPr lang="en-US" sz="2700" dirty="0">
              <a:solidFill>
                <a:srgbClr val="0070C0"/>
              </a:solidFill>
            </a:endParaRPr>
          </a:p>
        </p:txBody>
      </p:sp>
      <p:sp>
        <p:nvSpPr>
          <p:cNvPr id="11" name="TextBox 10">
            <a:extLst>
              <a:ext uri="{FF2B5EF4-FFF2-40B4-BE49-F238E27FC236}">
                <a16:creationId xmlns:a16="http://schemas.microsoft.com/office/drawing/2014/main" id="{14ADED91-7E44-6A84-9617-DE0C46BEFEF6}"/>
              </a:ext>
            </a:extLst>
          </p:cNvPr>
          <p:cNvSpPr txBox="1"/>
          <p:nvPr/>
        </p:nvSpPr>
        <p:spPr>
          <a:xfrm>
            <a:off x="200384" y="399096"/>
            <a:ext cx="11991616" cy="646331"/>
          </a:xfrm>
          <a:prstGeom prst="rect">
            <a:avLst/>
          </a:prstGeom>
          <a:noFill/>
        </p:spPr>
        <p:txBody>
          <a:bodyPr wrap="square">
            <a:spAutoFit/>
          </a:bodyPr>
          <a:lstStyle/>
          <a:p>
            <a:r>
              <a:rPr lang="ru-RU" dirty="0">
                <a:effectLst/>
                <a:latin typeface="Times New Roman" panose="02020603050405020304" pitchFamily="18" charset="0"/>
                <a:cs typeface="Times New Roman" panose="02020603050405020304" pitchFamily="18" charset="0"/>
              </a:rPr>
              <a:t>В случае хорошо деформированных аксиально-симметричных ядер оператор коллективного электрического дипольного момента может быть записан как </a:t>
            </a:r>
            <a:endParaRPr lang="ru-RU"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295AAB1-A913-AF36-8B28-95BD77269870}"/>
              </a:ext>
            </a:extLst>
          </p:cNvPr>
          <p:cNvSpPr txBox="1"/>
          <p:nvPr/>
        </p:nvSpPr>
        <p:spPr>
          <a:xfrm>
            <a:off x="210604" y="1338081"/>
            <a:ext cx="11770791" cy="707886"/>
          </a:xfrm>
          <a:prstGeom prst="rect">
            <a:avLst/>
          </a:prstGeom>
          <a:noFill/>
        </p:spPr>
        <p:txBody>
          <a:bodyPr wrap="square">
            <a:spAutoFit/>
          </a:bodyPr>
          <a:lstStyle/>
          <a:p>
            <a:r>
              <a:rPr lang="ru-RU" dirty="0">
                <a:effectLst/>
                <a:latin typeface="Times New Roman" panose="02020603050405020304" pitchFamily="18" charset="0"/>
                <a:cs typeface="Times New Roman" panose="02020603050405020304" pitchFamily="18" charset="0"/>
              </a:rPr>
              <a:t>Для получения матричного элемента </a:t>
            </a:r>
            <a:r>
              <a:rPr lang="el-GR" sz="2200" i="1" dirty="0">
                <a:latin typeface="Times New Roman" panose="02020603050405020304" pitchFamily="18" charset="0"/>
                <a:cs typeface="Times New Roman" panose="02020603050405020304" pitchFamily="18" charset="0"/>
              </a:rPr>
              <a:t>β</a:t>
            </a:r>
            <a:r>
              <a:rPr lang="el-GR" sz="2200" i="1" baseline="-25000" dirty="0">
                <a:latin typeface="Times New Roman" panose="02020603050405020304" pitchFamily="18" charset="0"/>
                <a:cs typeface="Times New Roman" panose="02020603050405020304" pitchFamily="18" charset="0"/>
              </a:rPr>
              <a:t>30</a:t>
            </a:r>
            <a:r>
              <a:rPr lang="ru-RU" dirty="0">
                <a:effectLst/>
                <a:latin typeface="Times New Roman" panose="02020603050405020304" pitchFamily="18" charset="0"/>
                <a:cs typeface="Times New Roman" panose="02020603050405020304" pitchFamily="18" charset="0"/>
              </a:rPr>
              <a:t> в аналитической форме дополним </a:t>
            </a:r>
            <a:r>
              <a:rPr lang="ru-RU" dirty="0" err="1">
                <a:effectLst/>
                <a:latin typeface="Times New Roman" panose="02020603050405020304" pitchFamily="18" charset="0"/>
                <a:cs typeface="Times New Roman" panose="02020603050405020304" pitchFamily="18" charset="0"/>
              </a:rPr>
              <a:t>анзац</a:t>
            </a:r>
            <a:r>
              <a:rPr lang="ru-RU" dirty="0">
                <a:effectLst/>
                <a:latin typeface="Times New Roman" panose="02020603050405020304" pitchFamily="18" charset="0"/>
                <a:cs typeface="Times New Roman" panose="02020603050405020304" pitchFamily="18" charset="0"/>
              </a:rPr>
              <a:t> для волновой функции основного состояния выражением для нижайшей волновой функции отрицательной четности в виде </a:t>
            </a:r>
            <a:endParaRPr lang="ru-RU"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3B47315-29B6-85A6-6504-C22E3A0E18D3}"/>
              </a:ext>
            </a:extLst>
          </p:cNvPr>
          <p:cNvSpPr txBox="1"/>
          <p:nvPr/>
        </p:nvSpPr>
        <p:spPr>
          <a:xfrm>
            <a:off x="200384" y="3582029"/>
            <a:ext cx="8481830" cy="523220"/>
          </a:xfrm>
          <a:prstGeom prst="rect">
            <a:avLst/>
          </a:prstGeom>
          <a:noFill/>
        </p:spPr>
        <p:txBody>
          <a:bodyPr wrap="square">
            <a:spAutoFit/>
          </a:bodyPr>
          <a:lstStyle/>
          <a:p>
            <a:r>
              <a:rPr lang="ru-RU" sz="2000" dirty="0">
                <a:effectLst/>
                <a:latin typeface="Times New Roman" panose="02020603050405020304" pitchFamily="18" charset="0"/>
                <a:cs typeface="Times New Roman" panose="02020603050405020304" pitchFamily="18" charset="0"/>
              </a:rPr>
              <a:t>если предположить, что </a:t>
            </a:r>
            <a:r>
              <a:rPr lang="el-GR" sz="2400" i="1" dirty="0">
                <a:effectLst/>
                <a:latin typeface="Times New Roman" panose="02020603050405020304" pitchFamily="18" charset="0"/>
                <a:cs typeface="Times New Roman" panose="02020603050405020304" pitchFamily="18" charset="0"/>
              </a:rPr>
              <a:t>ξ</a:t>
            </a:r>
            <a:r>
              <a:rPr lang="en-US" sz="2400" i="1" baseline="-25000" dirty="0" err="1">
                <a:effectLst/>
                <a:latin typeface="Times New Roman" panose="02020603050405020304" pitchFamily="18" charset="0"/>
                <a:cs typeface="Times New Roman" panose="02020603050405020304" pitchFamily="18" charset="0"/>
              </a:rPr>
              <a:t>i</a:t>
            </a:r>
            <a:r>
              <a:rPr lang="en-US" sz="2400" i="1" dirty="0">
                <a:effectLst/>
                <a:latin typeface="Times New Roman" panose="02020603050405020304" pitchFamily="18" charset="0"/>
                <a:cs typeface="Times New Roman" panose="02020603050405020304" pitchFamily="18" charset="0"/>
              </a:rPr>
              <a:t> ≈ </a:t>
            </a:r>
            <a:r>
              <a:rPr lang="el-GR" sz="2400" i="1" dirty="0">
                <a:effectLst/>
                <a:latin typeface="Times New Roman" panose="02020603050405020304" pitchFamily="18" charset="0"/>
                <a:cs typeface="Times New Roman" panose="02020603050405020304" pitchFamily="18" charset="0"/>
              </a:rPr>
              <a:t>ξ</a:t>
            </a:r>
            <a:r>
              <a:rPr lang="en-US" sz="2400" i="1" baseline="-25000" dirty="0">
                <a:effectLst/>
                <a:latin typeface="Times New Roman" panose="02020603050405020304" pitchFamily="18" charset="0"/>
                <a:cs typeface="Times New Roman" panose="02020603050405020304" pitchFamily="18" charset="0"/>
              </a:rPr>
              <a:t>f</a:t>
            </a:r>
            <a:r>
              <a:rPr lang="en-US" sz="2400" i="1" dirty="0">
                <a:effectLst/>
                <a:latin typeface="Times New Roman" panose="02020603050405020304" pitchFamily="18" charset="0"/>
                <a:cs typeface="Times New Roman" panose="02020603050405020304" pitchFamily="18" charset="0"/>
              </a:rPr>
              <a:t> = </a:t>
            </a:r>
            <a:r>
              <a:rPr lang="el-GR" sz="2400" i="1" dirty="0">
                <a:effectLst/>
                <a:latin typeface="Times New Roman" panose="02020603050405020304" pitchFamily="18" charset="0"/>
                <a:cs typeface="Times New Roman" panose="02020603050405020304" pitchFamily="18" charset="0"/>
              </a:rPr>
              <a:t>ξ</a:t>
            </a:r>
            <a:r>
              <a:rPr lang="ru-RU" sz="28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a:t>
            </a:r>
            <a:r>
              <a:rPr lang="ru-RU" sz="2000" dirty="0">
                <a:effectLst/>
                <a:latin typeface="Times New Roman" panose="02020603050405020304" pitchFamily="18" charset="0"/>
                <a:cs typeface="Times New Roman" panose="02020603050405020304" pitchFamily="18" charset="0"/>
              </a:rPr>
              <a:t>огда матричный элемент примет вид: </a:t>
            </a:r>
            <a:endParaRPr lang="ru-RU" sz="2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29C5C77-CC01-4BE7-3A5B-8E15A902C71E}"/>
              </a:ext>
            </a:extLst>
          </p:cNvPr>
          <p:cNvSpPr txBox="1"/>
          <p:nvPr/>
        </p:nvSpPr>
        <p:spPr>
          <a:xfrm>
            <a:off x="200384" y="5228870"/>
            <a:ext cx="8828805" cy="369332"/>
          </a:xfrm>
          <a:prstGeom prst="rect">
            <a:avLst/>
          </a:prstGeom>
          <a:noFill/>
        </p:spPr>
        <p:txBody>
          <a:bodyPr wrap="square">
            <a:spAutoFit/>
          </a:bodyPr>
          <a:lstStyle/>
          <a:p>
            <a:r>
              <a:rPr lang="ru-RU" sz="1800" dirty="0">
                <a:effectLst/>
                <a:latin typeface="Times New Roman" panose="02020603050405020304" pitchFamily="18" charset="0"/>
                <a:cs typeface="Times New Roman" panose="02020603050405020304" pitchFamily="18" charset="0"/>
              </a:rPr>
              <a:t>Зависимость вероятности дипольного перехода от углового момента будет имеет вид: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02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B737053D-9468-C738-56A0-AA6170975A53}"/>
              </a:ext>
            </a:extLst>
          </p:cNvPr>
          <p:cNvSpPr/>
          <p:nvPr/>
        </p:nvSpPr>
        <p:spPr>
          <a:xfrm>
            <a:off x="1223" y="13960"/>
            <a:ext cx="1927131" cy="507831"/>
          </a:xfrm>
          <a:prstGeom prst="rect">
            <a:avLst/>
          </a:prstGeom>
        </p:spPr>
        <p:txBody>
          <a:bodyPr wrap="none">
            <a:spAutoFit/>
          </a:bodyPr>
          <a:lstStyle/>
          <a:p>
            <a:pPr lvl="0" algn="ctr"/>
            <a:r>
              <a:rPr lang="en" sz="2700" dirty="0">
                <a:solidFill>
                  <a:srgbClr val="0070C0"/>
                </a:solidFill>
              </a:rPr>
              <a:t>Introduction</a:t>
            </a:r>
            <a:endParaRPr lang="en-US" sz="2700" dirty="0">
              <a:solidFill>
                <a:srgbClr val="0070C0"/>
              </a:solidFill>
            </a:endParaRPr>
          </a:p>
        </p:txBody>
      </p:sp>
      <p:sp>
        <p:nvSpPr>
          <p:cNvPr id="11" name="Объект 2">
            <a:extLst>
              <a:ext uri="{FF2B5EF4-FFF2-40B4-BE49-F238E27FC236}">
                <a16:creationId xmlns:a16="http://schemas.microsoft.com/office/drawing/2014/main" id="{0E8B0463-ADEF-F4AB-E38A-2EFC0C703A5D}"/>
              </a:ext>
            </a:extLst>
          </p:cNvPr>
          <p:cNvSpPr txBox="1">
            <a:spLocks/>
          </p:cNvSpPr>
          <p:nvPr/>
        </p:nvSpPr>
        <p:spPr>
          <a:xfrm>
            <a:off x="5608397" y="1777149"/>
            <a:ext cx="6217844" cy="2065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 sz="1800" dirty="0">
                <a:latin typeface="Times New Roman" charset="0"/>
                <a:ea typeface="Times New Roman" charset="0"/>
                <a:cs typeface="Times New Roman" charset="0"/>
              </a:rPr>
              <a:t>The collective variables describing the deformation are introduced as coefficients of the expansion of the nucleus radius in terms of spherical harmonics:</a:t>
            </a:r>
            <a:endParaRPr lang="ru-RU" sz="1800" dirty="0">
              <a:latin typeface="Times New Roman" charset="0"/>
              <a:ea typeface="Times New Roman" charset="0"/>
              <a:cs typeface="Times New Roman" charset="0"/>
            </a:endParaRPr>
          </a:p>
        </p:txBody>
      </p:sp>
      <p:pic>
        <p:nvPicPr>
          <p:cNvPr id="12" name="Изображение 5">
            <a:extLst>
              <a:ext uri="{FF2B5EF4-FFF2-40B4-BE49-F238E27FC236}">
                <a16:creationId xmlns:a16="http://schemas.microsoft.com/office/drawing/2014/main" id="{5092213D-3C40-C25B-0A62-37C11163FD6C}"/>
              </a:ext>
            </a:extLst>
          </p:cNvPr>
          <p:cNvPicPr>
            <a:picLocks noChangeAspect="1"/>
          </p:cNvPicPr>
          <p:nvPr/>
        </p:nvPicPr>
        <p:blipFill rotWithShape="1">
          <a:blip r:embed="rId3">
            <a:extLst>
              <a:ext uri="{28A0092B-C50C-407E-A947-70E740481C1C}">
                <a14:useLocalDpi xmlns:a14="http://schemas.microsoft.com/office/drawing/2010/main" val="0"/>
              </a:ext>
            </a:extLst>
          </a:blip>
          <a:srcRect l="1690" r="6321"/>
          <a:stretch/>
        </p:blipFill>
        <p:spPr>
          <a:xfrm>
            <a:off x="1204006" y="1265839"/>
            <a:ext cx="3599305" cy="3807529"/>
          </a:xfrm>
          <a:prstGeom prst="rect">
            <a:avLst/>
          </a:prstGeom>
        </p:spPr>
      </p:pic>
      <p:sp>
        <p:nvSpPr>
          <p:cNvPr id="13" name="Прямоугольник 12">
            <a:extLst>
              <a:ext uri="{FF2B5EF4-FFF2-40B4-BE49-F238E27FC236}">
                <a16:creationId xmlns:a16="http://schemas.microsoft.com/office/drawing/2014/main" id="{CC9647DA-C862-2F12-CDF7-4FEBE7C9FBF6}"/>
              </a:ext>
            </a:extLst>
          </p:cNvPr>
          <p:cNvSpPr/>
          <p:nvPr/>
        </p:nvSpPr>
        <p:spPr>
          <a:xfrm>
            <a:off x="636444" y="5409126"/>
            <a:ext cx="561158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s</a:t>
            </a:r>
            <a:r>
              <a:rPr lang="en" dirty="0" err="1">
                <a:latin typeface="Times New Roman" panose="02020603050405020304" pitchFamily="18" charset="0"/>
                <a:cs typeface="Times New Roman" panose="02020603050405020304" pitchFamily="18" charset="0"/>
              </a:rPr>
              <a:t>urface</a:t>
            </a:r>
            <a:r>
              <a:rPr lang="en" dirty="0">
                <a:latin typeface="Times New Roman" panose="02020603050405020304" pitchFamily="18" charset="0"/>
                <a:cs typeface="Times New Roman" panose="02020603050405020304" pitchFamily="18" charset="0"/>
              </a:rPr>
              <a:t> shapes for different types of deformations</a:t>
            </a:r>
            <a:endParaRPr lang="ru-RU" dirty="0">
              <a:latin typeface="Times New Roman" panose="02020603050405020304" pitchFamily="18" charset="0"/>
              <a:cs typeface="Times New Roman" panose="02020603050405020304" pitchFamily="18" charset="0"/>
            </a:endParaRPr>
          </a:p>
        </p:txBody>
      </p:sp>
      <p:pic>
        <p:nvPicPr>
          <p:cNvPr id="14" name="Изображение 3">
            <a:extLst>
              <a:ext uri="{FF2B5EF4-FFF2-40B4-BE49-F238E27FC236}">
                <a16:creationId xmlns:a16="http://schemas.microsoft.com/office/drawing/2014/main" id="{14D538BD-FCA0-F86E-D7D0-D1C9561F1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697" y="2809660"/>
            <a:ext cx="4559591" cy="1017139"/>
          </a:xfrm>
          <a:prstGeom prst="rect">
            <a:avLst/>
          </a:prstGeom>
        </p:spPr>
      </p:pic>
      <p:pic>
        <p:nvPicPr>
          <p:cNvPr id="15" name="Изображение 4">
            <a:extLst>
              <a:ext uri="{FF2B5EF4-FFF2-40B4-BE49-F238E27FC236}">
                <a16:creationId xmlns:a16="http://schemas.microsoft.com/office/drawing/2014/main" id="{61FB015D-3785-472B-E401-6BC79DFFE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390" y="4018431"/>
            <a:ext cx="3159266" cy="572244"/>
          </a:xfrm>
          <a:prstGeom prst="rect">
            <a:avLst/>
          </a:prstGeom>
        </p:spPr>
      </p:pic>
    </p:spTree>
    <p:extLst>
      <p:ext uri="{BB962C8B-B14F-4D97-AF65-F5344CB8AC3E}">
        <p14:creationId xmlns:p14="http://schemas.microsoft.com/office/powerpoint/2010/main" val="148630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7">
            <a:extLst>
              <a:ext uri="{FF2B5EF4-FFF2-40B4-BE49-F238E27FC236}">
                <a16:creationId xmlns:a16="http://schemas.microsoft.com/office/drawing/2014/main" id="{B660934C-C1E2-DC50-D337-DE24228AAEED}"/>
              </a:ext>
            </a:extLst>
          </p:cNvPr>
          <p:cNvPicPr>
            <a:picLocks noChangeAspect="1"/>
          </p:cNvPicPr>
          <p:nvPr/>
        </p:nvPicPr>
        <p:blipFill rotWithShape="1">
          <a:blip r:embed="rId3">
            <a:extLst>
              <a:ext uri="{28A0092B-C50C-407E-A947-70E740481C1C}">
                <a14:useLocalDpi xmlns:a14="http://schemas.microsoft.com/office/drawing/2010/main" val="0"/>
              </a:ext>
            </a:extLst>
          </a:blip>
          <a:srcRect l="6230" t="9754" r="11812" b="45568"/>
          <a:stretch/>
        </p:blipFill>
        <p:spPr>
          <a:xfrm>
            <a:off x="4184446" y="628852"/>
            <a:ext cx="3890865" cy="3033287"/>
          </a:xfrm>
          <a:prstGeom prst="rect">
            <a:avLst/>
          </a:prstGeom>
        </p:spPr>
      </p:pic>
      <p:pic>
        <p:nvPicPr>
          <p:cNvPr id="9" name="Изображение 8"/>
          <p:cNvPicPr>
            <a:picLocks noChangeAspect="1"/>
          </p:cNvPicPr>
          <p:nvPr/>
        </p:nvPicPr>
        <p:blipFill rotWithShape="1">
          <a:blip r:embed="rId4">
            <a:extLst>
              <a:ext uri="{28A0092B-C50C-407E-A947-70E740481C1C}">
                <a14:useLocalDpi xmlns:a14="http://schemas.microsoft.com/office/drawing/2010/main" val="0"/>
              </a:ext>
            </a:extLst>
          </a:blip>
          <a:srcRect l="5227" t="8889" r="10139" b="46667"/>
          <a:stretch/>
        </p:blipFill>
        <p:spPr>
          <a:xfrm>
            <a:off x="314450" y="547258"/>
            <a:ext cx="4057303" cy="3046986"/>
          </a:xfrm>
          <a:prstGeom prst="rect">
            <a:avLst/>
          </a:prstGeom>
        </p:spPr>
      </p:pic>
      <p:sp>
        <p:nvSpPr>
          <p:cNvPr id="11" name="TextBox 10"/>
          <p:cNvSpPr txBox="1"/>
          <p:nvPr/>
        </p:nvSpPr>
        <p:spPr>
          <a:xfrm>
            <a:off x="1030120" y="774652"/>
            <a:ext cx="1152003" cy="369332"/>
          </a:xfrm>
          <a:prstGeom prst="rect">
            <a:avLst/>
          </a:prstGeom>
          <a:noFill/>
        </p:spPr>
        <p:txBody>
          <a:bodyPr wrap="square" rtlCol="0">
            <a:spAutoFit/>
          </a:bodyPr>
          <a:lstStyle/>
          <a:p>
            <a:r>
              <a:rPr lang="ru-RU" baseline="30000" dirty="0">
                <a:latin typeface="Times New Roman" charset="0"/>
                <a:ea typeface="Times New Roman" charset="0"/>
                <a:cs typeface="Times New Roman" charset="0"/>
              </a:rPr>
              <a:t>2</a:t>
            </a:r>
            <a:r>
              <a:rPr lang="en-US" baseline="30000" dirty="0">
                <a:latin typeface="Times New Roman" charset="0"/>
                <a:ea typeface="Times New Roman" charset="0"/>
                <a:cs typeface="Times New Roman" charset="0"/>
              </a:rPr>
              <a:t>40</a:t>
            </a:r>
            <a:r>
              <a:rPr lang="en-US" dirty="0">
                <a:latin typeface="Times New Roman" charset="0"/>
                <a:ea typeface="Times New Roman" charset="0"/>
                <a:cs typeface="Times New Roman" charset="0"/>
              </a:rPr>
              <a:t>Pu</a:t>
            </a:r>
            <a:endParaRPr lang="ru-RU" dirty="0"/>
          </a:p>
        </p:txBody>
      </p:sp>
      <p:pic>
        <p:nvPicPr>
          <p:cNvPr id="4" name="Изображение 3"/>
          <p:cNvPicPr>
            <a:picLocks noChangeAspect="1"/>
          </p:cNvPicPr>
          <p:nvPr/>
        </p:nvPicPr>
        <p:blipFill>
          <a:blip r:embed="rId5"/>
          <a:stretch>
            <a:fillRect/>
          </a:stretch>
        </p:blipFill>
        <p:spPr>
          <a:xfrm>
            <a:off x="454995" y="5382973"/>
            <a:ext cx="4771886" cy="700375"/>
          </a:xfrm>
          <a:prstGeom prst="rect">
            <a:avLst/>
          </a:prstGeom>
        </p:spPr>
      </p:pic>
      <p:sp>
        <p:nvSpPr>
          <p:cNvPr id="10" name="TextBox 9">
            <a:extLst>
              <a:ext uri="{FF2B5EF4-FFF2-40B4-BE49-F238E27FC236}">
                <a16:creationId xmlns:a16="http://schemas.microsoft.com/office/drawing/2014/main" id="{F11780D4-644B-6883-C43E-80786B5F2F9E}"/>
              </a:ext>
            </a:extLst>
          </p:cNvPr>
          <p:cNvSpPr txBox="1"/>
          <p:nvPr/>
        </p:nvSpPr>
        <p:spPr>
          <a:xfrm>
            <a:off x="4792431" y="784135"/>
            <a:ext cx="1160967" cy="369332"/>
          </a:xfrm>
          <a:prstGeom prst="rect">
            <a:avLst/>
          </a:prstGeom>
          <a:noFill/>
        </p:spPr>
        <p:txBody>
          <a:bodyPr wrap="square" rtlCol="0">
            <a:spAutoFit/>
          </a:bodyPr>
          <a:lstStyle/>
          <a:p>
            <a:r>
              <a:rPr lang="ru-RU" baseline="30000" dirty="0">
                <a:latin typeface="Times New Roman" charset="0"/>
                <a:ea typeface="Times New Roman" charset="0"/>
                <a:cs typeface="Times New Roman" charset="0"/>
              </a:rPr>
              <a:t>226</a:t>
            </a:r>
            <a:r>
              <a:rPr lang="en-US" dirty="0">
                <a:latin typeface="Times New Roman" charset="0"/>
                <a:ea typeface="Times New Roman" charset="0"/>
                <a:cs typeface="Times New Roman" charset="0"/>
              </a:rPr>
              <a:t>Ra</a:t>
            </a:r>
            <a:endParaRPr lang="ru-RU" dirty="0"/>
          </a:p>
        </p:txBody>
      </p:sp>
      <p:sp>
        <p:nvSpPr>
          <p:cNvPr id="13" name="Rectangle 2">
            <a:extLst>
              <a:ext uri="{FF2B5EF4-FFF2-40B4-BE49-F238E27FC236}">
                <a16:creationId xmlns:a16="http://schemas.microsoft.com/office/drawing/2014/main" id="{7B09F59E-C7DB-D5F8-20B6-1EC95D6E198F}"/>
              </a:ext>
            </a:extLst>
          </p:cNvPr>
          <p:cNvSpPr/>
          <p:nvPr/>
        </p:nvSpPr>
        <p:spPr>
          <a:xfrm>
            <a:off x="58929" y="13960"/>
            <a:ext cx="1811714" cy="507831"/>
          </a:xfrm>
          <a:prstGeom prst="rect">
            <a:avLst/>
          </a:prstGeom>
        </p:spPr>
        <p:txBody>
          <a:bodyPr wrap="none">
            <a:spAutoFit/>
          </a:bodyPr>
          <a:lstStyle/>
          <a:p>
            <a:pPr lvl="0" algn="ctr"/>
            <a:r>
              <a:rPr lang="ru-RU" sz="2700" dirty="0">
                <a:solidFill>
                  <a:srgbClr val="0070C0"/>
                </a:solidFill>
              </a:rPr>
              <a:t>Результаты</a:t>
            </a:r>
            <a:endParaRPr lang="en-US" sz="2700" dirty="0">
              <a:solidFill>
                <a:srgbClr val="0070C0"/>
              </a:solidFill>
            </a:endParaRPr>
          </a:p>
        </p:txBody>
      </p:sp>
      <p:sp>
        <p:nvSpPr>
          <p:cNvPr id="14" name="TextBox 13">
            <a:extLst>
              <a:ext uri="{FF2B5EF4-FFF2-40B4-BE49-F238E27FC236}">
                <a16:creationId xmlns:a16="http://schemas.microsoft.com/office/drawing/2014/main" id="{AA899974-C4C7-50B1-002D-A711B6116F12}"/>
              </a:ext>
            </a:extLst>
          </p:cNvPr>
          <p:cNvSpPr txBox="1"/>
          <p:nvPr/>
        </p:nvSpPr>
        <p:spPr>
          <a:xfrm>
            <a:off x="314450" y="4634845"/>
            <a:ext cx="11216407" cy="707886"/>
          </a:xfrm>
          <a:prstGeom prst="rect">
            <a:avLst/>
          </a:prstGeom>
          <a:noFill/>
        </p:spPr>
        <p:txBody>
          <a:bodyPr wrap="square">
            <a:spAutoFit/>
          </a:bodyPr>
          <a:lstStyle/>
          <a:p>
            <a:r>
              <a:rPr lang="ru-RU" sz="2000" dirty="0">
                <a:effectLst/>
                <a:latin typeface="Times New Roman" panose="02020603050405020304" pitchFamily="18" charset="0"/>
                <a:cs typeface="Times New Roman" panose="02020603050405020304" pitchFamily="18" charset="0"/>
              </a:rPr>
              <a:t>Дипольный момент получается из приведенных вероятностей </a:t>
            </a:r>
            <a:r>
              <a:rPr lang="en-US" sz="2000" dirty="0">
                <a:effectLst/>
                <a:latin typeface="Times New Roman" panose="02020603050405020304" pitchFamily="18" charset="0"/>
                <a:cs typeface="Times New Roman" panose="02020603050405020304" pitchFamily="18" charset="0"/>
              </a:rPr>
              <a:t>E1 </a:t>
            </a:r>
            <a:r>
              <a:rPr lang="ru-RU" sz="2000" dirty="0">
                <a:effectLst/>
                <a:latin typeface="Times New Roman" panose="02020603050405020304" pitchFamily="18" charset="0"/>
                <a:cs typeface="Times New Roman" panose="02020603050405020304" pitchFamily="18" charset="0"/>
              </a:rPr>
              <a:t>переходов с использованием выражения:</a:t>
            </a:r>
            <a:endParaRPr lang="ru-RU" sz="2000" dirty="0">
              <a:latin typeface="Times New Roman" panose="02020603050405020304" pitchFamily="18"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4EDC4A3B-512E-D071-8F39-CBB8965AAFDE}"/>
              </a:ext>
            </a:extLst>
          </p:cNvPr>
          <p:cNvPicPr>
            <a:picLocks noChangeAspect="1"/>
          </p:cNvPicPr>
          <p:nvPr/>
        </p:nvPicPr>
        <p:blipFill>
          <a:blip r:embed="rId6"/>
          <a:stretch>
            <a:fillRect/>
          </a:stretch>
        </p:blipFill>
        <p:spPr>
          <a:xfrm>
            <a:off x="5226881" y="5414259"/>
            <a:ext cx="3823353" cy="769981"/>
          </a:xfrm>
          <a:prstGeom prst="rect">
            <a:avLst/>
          </a:prstGeom>
        </p:spPr>
      </p:pic>
      <p:sp>
        <p:nvSpPr>
          <p:cNvPr id="21" name="TextBox 20">
            <a:extLst>
              <a:ext uri="{FF2B5EF4-FFF2-40B4-BE49-F238E27FC236}">
                <a16:creationId xmlns:a16="http://schemas.microsoft.com/office/drawing/2014/main" id="{EB46B741-30FB-444D-047B-0CB5F504A3BC}"/>
              </a:ext>
            </a:extLst>
          </p:cNvPr>
          <p:cNvSpPr txBox="1"/>
          <p:nvPr/>
        </p:nvSpPr>
        <p:spPr>
          <a:xfrm>
            <a:off x="1037014" y="3646405"/>
            <a:ext cx="10136202" cy="646331"/>
          </a:xfrm>
          <a:prstGeom prst="rect">
            <a:avLst/>
          </a:prstGeom>
          <a:noFill/>
        </p:spPr>
        <p:txBody>
          <a:bodyPr wrap="square">
            <a:spAutoFit/>
          </a:bodyPr>
          <a:lstStyle/>
          <a:p>
            <a:r>
              <a:rPr lang="ru-RU" sz="1800" dirty="0">
                <a:effectLst/>
                <a:latin typeface="Times New Roman" panose="02020603050405020304" pitchFamily="18" charset="0"/>
                <a:cs typeface="Times New Roman" panose="02020603050405020304" pitchFamily="18" charset="0"/>
              </a:rPr>
              <a:t>Расчетные и экспериментальные значения матричного элемента </a:t>
            </a:r>
            <a:r>
              <a:rPr lang="en-US" sz="1800" dirty="0">
                <a:effectLst/>
                <a:latin typeface="Times New Roman" panose="02020603050405020304" pitchFamily="18" charset="0"/>
                <a:cs typeface="Times New Roman" panose="02020603050405020304" pitchFamily="18" charset="0"/>
              </a:rPr>
              <a:t>E1 </a:t>
            </a:r>
            <a:r>
              <a:rPr lang="ru-RU" sz="1800" dirty="0">
                <a:effectLst/>
                <a:latin typeface="Times New Roman" panose="02020603050405020304" pitchFamily="18" charset="0"/>
                <a:cs typeface="Times New Roman" panose="02020603050405020304" pitchFamily="18" charset="0"/>
              </a:rPr>
              <a:t>для</a:t>
            </a:r>
            <a:r>
              <a:rPr lang="en-US" sz="1800" dirty="0">
                <a:effectLst/>
                <a:latin typeface="Times New Roman" panose="02020603050405020304" pitchFamily="18" charset="0"/>
                <a:cs typeface="Times New Roman" panose="02020603050405020304" pitchFamily="18" charset="0"/>
              </a:rPr>
              <a:t> </a:t>
            </a:r>
            <a:r>
              <a:rPr lang="ru-RU" baseline="30000" dirty="0">
                <a:latin typeface="Times New Roman" panose="02020603050405020304" pitchFamily="18" charset="0"/>
                <a:cs typeface="Times New Roman" panose="02020603050405020304" pitchFamily="18" charset="0"/>
              </a:rPr>
              <a:t>226</a:t>
            </a:r>
            <a:r>
              <a:rPr lang="en-US" dirty="0">
                <a:latin typeface="Times New Roman" panose="02020603050405020304" pitchFamily="18" charset="0"/>
                <a:cs typeface="Times New Roman" panose="02020603050405020304" pitchFamily="18" charset="0"/>
              </a:rPr>
              <a:t>Ra</a:t>
            </a:r>
            <a:r>
              <a:rPr lang="ru-RU" dirty="0">
                <a:latin typeface="Times New Roman" panose="02020603050405020304" pitchFamily="18" charset="0"/>
                <a:cs typeface="Times New Roman" panose="02020603050405020304" pitchFamily="18" charset="0"/>
              </a:rPr>
              <a:t>, </a:t>
            </a:r>
            <a:r>
              <a:rPr lang="ru-RU" sz="1800" baseline="30000" dirty="0">
                <a:effectLst/>
                <a:latin typeface="Times New Roman" panose="02020603050405020304" pitchFamily="18" charset="0"/>
                <a:cs typeface="Times New Roman" panose="02020603050405020304" pitchFamily="18" charset="0"/>
              </a:rPr>
              <a:t>148</a:t>
            </a:r>
            <a:r>
              <a:rPr lang="en-US" sz="1800" dirty="0">
                <a:effectLst/>
                <a:latin typeface="Times New Roman" panose="02020603050405020304" pitchFamily="18" charset="0"/>
                <a:cs typeface="Times New Roman" panose="02020603050405020304" pitchFamily="18" charset="0"/>
              </a:rPr>
              <a:t>Nd</a:t>
            </a:r>
            <a:r>
              <a:rPr lang="ru-RU" dirty="0">
                <a:latin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cs typeface="Times New Roman" panose="02020603050405020304" pitchFamily="18" charset="0"/>
              </a:rPr>
              <a:t>и д</a:t>
            </a:r>
            <a:r>
              <a:rPr lang="ru-RU" dirty="0">
                <a:latin typeface="Times New Roman" panose="02020603050405020304" pitchFamily="18" charset="0"/>
                <a:cs typeface="Times New Roman" panose="02020603050405020304" pitchFamily="18" charset="0"/>
              </a:rPr>
              <a:t>ипольного момента для </a:t>
            </a:r>
            <a:r>
              <a:rPr lang="en-US" baseline="30000" dirty="0">
                <a:latin typeface="Times New Roman" panose="02020603050405020304" pitchFamily="18" charset="0"/>
                <a:cs typeface="Times New Roman" panose="02020603050405020304" pitchFamily="18" charset="0"/>
              </a:rPr>
              <a:t>240</a:t>
            </a:r>
            <a:r>
              <a:rPr lang="en-US" dirty="0">
                <a:latin typeface="Times New Roman" panose="02020603050405020304" pitchFamily="18" charset="0"/>
                <a:cs typeface="Times New Roman" panose="02020603050405020304" pitchFamily="18" charset="0"/>
              </a:rPr>
              <a:t>Pu </a:t>
            </a:r>
            <a:r>
              <a:rPr lang="ru-RU" dirty="0">
                <a:latin typeface="Times New Roman" panose="02020603050405020304" pitchFamily="18" charset="0"/>
                <a:cs typeface="Times New Roman" panose="02020603050405020304" pitchFamily="18" charset="0"/>
              </a:rPr>
              <a:t>в зависимости от углового момента.</a:t>
            </a:r>
          </a:p>
        </p:txBody>
      </p:sp>
      <p:sp>
        <p:nvSpPr>
          <p:cNvPr id="7" name="TextBox 6">
            <a:extLst>
              <a:ext uri="{FF2B5EF4-FFF2-40B4-BE49-F238E27FC236}">
                <a16:creationId xmlns:a16="http://schemas.microsoft.com/office/drawing/2014/main" id="{48E1282C-5114-99B8-2986-4B942080E8C2}"/>
              </a:ext>
            </a:extLst>
          </p:cNvPr>
          <p:cNvSpPr txBox="1"/>
          <p:nvPr/>
        </p:nvSpPr>
        <p:spPr>
          <a:xfrm>
            <a:off x="0" y="6273225"/>
            <a:ext cx="11369860" cy="584775"/>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Е. В. </a:t>
            </a:r>
            <a:r>
              <a:rPr lang="ru-RU" sz="1600" dirty="0" err="1">
                <a:latin typeface="Times New Roman" panose="02020603050405020304" pitchFamily="18" charset="0"/>
                <a:cs typeface="Times New Roman" panose="02020603050405020304" pitchFamily="18" charset="0"/>
              </a:rPr>
              <a:t>Мардыбан</a:t>
            </a:r>
            <a:r>
              <a:rPr lang="ru-RU" sz="1600" dirty="0">
                <a:latin typeface="Times New Roman" panose="02020603050405020304" pitchFamily="18" charset="0"/>
                <a:cs typeface="Times New Roman" panose="02020603050405020304" pitchFamily="18" charset="0"/>
              </a:rPr>
              <a:t>, Т. М. </a:t>
            </a:r>
            <a:r>
              <a:rPr lang="ru-RU" sz="1600" dirty="0" err="1">
                <a:latin typeface="Times New Roman" panose="02020603050405020304" pitchFamily="18" charset="0"/>
                <a:cs typeface="Times New Roman" panose="02020603050405020304" pitchFamily="18" charset="0"/>
              </a:rPr>
              <a:t>Шнейдман</a:t>
            </a:r>
            <a:r>
              <a:rPr lang="ru-RU" sz="1600" dirty="0">
                <a:latin typeface="Times New Roman" panose="02020603050405020304" pitchFamily="18" charset="0"/>
                <a:cs typeface="Times New Roman" panose="02020603050405020304" pitchFamily="18" charset="0"/>
              </a:rPr>
              <a:t>, Е. А. Колганова, и Р. В. </a:t>
            </a:r>
            <a:r>
              <a:rPr lang="ru-RU" sz="1600" dirty="0" err="1">
                <a:latin typeface="Times New Roman" panose="02020603050405020304" pitchFamily="18" charset="0"/>
                <a:cs typeface="Times New Roman" panose="02020603050405020304" pitchFamily="18" charset="0"/>
              </a:rPr>
              <a:t>Джолос</a:t>
            </a:r>
            <a:r>
              <a:rPr lang="ru-RU" sz="1600" dirty="0">
                <a:latin typeface="Times New Roman" panose="02020603050405020304" pitchFamily="18" charset="0"/>
                <a:cs typeface="Times New Roman" panose="02020603050405020304" pitchFamily="18" charset="0"/>
              </a:rPr>
              <a:t>, Ядерная физика, том </a:t>
            </a:r>
            <a:r>
              <a:rPr lang="ru-RU" sz="1600" b="1" dirty="0">
                <a:latin typeface="Times New Roman" panose="02020603050405020304" pitchFamily="18" charset="0"/>
                <a:cs typeface="Times New Roman" panose="02020603050405020304" pitchFamily="18" charset="0"/>
              </a:rPr>
              <a:t>83</a:t>
            </a:r>
            <a:r>
              <a:rPr lang="ru-RU" sz="1600" dirty="0">
                <a:latin typeface="Times New Roman" panose="02020603050405020304" pitchFamily="18" charset="0"/>
                <a:cs typeface="Times New Roman" panose="02020603050405020304" pitchFamily="18" charset="0"/>
              </a:rPr>
              <a:t>, номер 1 (2020).</a:t>
            </a:r>
            <a:r>
              <a:rPr lang="ru-RU" sz="1600" b="1"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55F8720-7B07-8222-780E-FB3F03D427AA}"/>
              </a:ext>
            </a:extLst>
          </p:cNvPr>
          <p:cNvPicPr>
            <a:picLocks noChangeAspect="1"/>
          </p:cNvPicPr>
          <p:nvPr/>
        </p:nvPicPr>
        <p:blipFill>
          <a:blip r:embed="rId7"/>
          <a:stretch>
            <a:fillRect/>
          </a:stretch>
        </p:blipFill>
        <p:spPr>
          <a:xfrm>
            <a:off x="8075311" y="673760"/>
            <a:ext cx="3938111" cy="2982662"/>
          </a:xfrm>
          <a:prstGeom prst="rect">
            <a:avLst/>
          </a:prstGeom>
        </p:spPr>
      </p:pic>
      <p:sp>
        <p:nvSpPr>
          <p:cNvPr id="8" name="TextBox 7">
            <a:extLst>
              <a:ext uri="{FF2B5EF4-FFF2-40B4-BE49-F238E27FC236}">
                <a16:creationId xmlns:a16="http://schemas.microsoft.com/office/drawing/2014/main" id="{F63A1195-51EA-7DD8-6A98-3D5E727C05DF}"/>
              </a:ext>
            </a:extLst>
          </p:cNvPr>
          <p:cNvSpPr txBox="1"/>
          <p:nvPr/>
        </p:nvSpPr>
        <p:spPr>
          <a:xfrm>
            <a:off x="8808425" y="784135"/>
            <a:ext cx="1160967" cy="369332"/>
          </a:xfrm>
          <a:prstGeom prst="rect">
            <a:avLst/>
          </a:prstGeom>
          <a:noFill/>
        </p:spPr>
        <p:txBody>
          <a:bodyPr wrap="square" rtlCol="0">
            <a:spAutoFit/>
          </a:bodyPr>
          <a:lstStyle/>
          <a:p>
            <a:r>
              <a:rPr lang="en-US" baseline="30000" dirty="0">
                <a:latin typeface="Times New Roman" charset="0"/>
                <a:ea typeface="Times New Roman" charset="0"/>
                <a:cs typeface="Times New Roman" charset="0"/>
              </a:rPr>
              <a:t>148</a:t>
            </a:r>
            <a:r>
              <a:rPr lang="en-US" dirty="0">
                <a:latin typeface="Times New Roman" charset="0"/>
                <a:ea typeface="Times New Roman" charset="0"/>
                <a:cs typeface="Times New Roman" charset="0"/>
              </a:rPr>
              <a:t>Nd</a:t>
            </a:r>
            <a:endParaRPr lang="ru-RU" dirty="0"/>
          </a:p>
        </p:txBody>
      </p:sp>
    </p:spTree>
    <p:extLst>
      <p:ext uri="{BB962C8B-B14F-4D97-AF65-F5344CB8AC3E}">
        <p14:creationId xmlns:p14="http://schemas.microsoft.com/office/powerpoint/2010/main" val="58711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C5554F6-7BCA-EF8A-7081-2C25EDA932AD}"/>
              </a:ext>
            </a:extLst>
          </p:cNvPr>
          <p:cNvSpPr txBox="1"/>
          <p:nvPr/>
        </p:nvSpPr>
        <p:spPr>
          <a:xfrm>
            <a:off x="4365993" y="1078468"/>
            <a:ext cx="7708589" cy="369332"/>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Координаты массовой                          и зарядовой                           асимметрии </a:t>
            </a:r>
          </a:p>
        </p:txBody>
      </p:sp>
      <p:sp>
        <p:nvSpPr>
          <p:cNvPr id="2" name="Rectangle 2">
            <a:extLst>
              <a:ext uri="{FF2B5EF4-FFF2-40B4-BE49-F238E27FC236}">
                <a16:creationId xmlns:a16="http://schemas.microsoft.com/office/drawing/2014/main" id="{D150CE71-ED26-22AC-B9A3-EAE045E59541}"/>
              </a:ext>
            </a:extLst>
          </p:cNvPr>
          <p:cNvSpPr/>
          <p:nvPr/>
        </p:nvSpPr>
        <p:spPr>
          <a:xfrm>
            <a:off x="290244" y="13960"/>
            <a:ext cx="1349087" cy="507831"/>
          </a:xfrm>
          <a:prstGeom prst="rect">
            <a:avLst/>
          </a:prstGeom>
        </p:spPr>
        <p:txBody>
          <a:bodyPr wrap="none">
            <a:spAutoFit/>
          </a:bodyPr>
          <a:lstStyle/>
          <a:p>
            <a:pPr lvl="0" algn="ctr"/>
            <a:r>
              <a:rPr lang="ru-RU" sz="2700" dirty="0">
                <a:solidFill>
                  <a:srgbClr val="0070C0"/>
                </a:solidFill>
              </a:rPr>
              <a:t>Модель</a:t>
            </a:r>
            <a:endParaRPr lang="en-US" sz="2700" dirty="0">
              <a:solidFill>
                <a:srgbClr val="0070C0"/>
              </a:solidFill>
            </a:endParaRPr>
          </a:p>
        </p:txBody>
      </p:sp>
      <p:pic>
        <p:nvPicPr>
          <p:cNvPr id="3" name="Рисунок 2">
            <a:extLst>
              <a:ext uri="{FF2B5EF4-FFF2-40B4-BE49-F238E27FC236}">
                <a16:creationId xmlns:a16="http://schemas.microsoft.com/office/drawing/2014/main" id="{ED08C4EB-5430-D662-07F1-A88BD80FB440}"/>
              </a:ext>
            </a:extLst>
          </p:cNvPr>
          <p:cNvPicPr>
            <a:picLocks noChangeAspect="1"/>
          </p:cNvPicPr>
          <p:nvPr/>
        </p:nvPicPr>
        <p:blipFill>
          <a:blip r:embed="rId3"/>
          <a:stretch>
            <a:fillRect/>
          </a:stretch>
        </p:blipFill>
        <p:spPr>
          <a:xfrm>
            <a:off x="414257" y="721673"/>
            <a:ext cx="3955521" cy="2167831"/>
          </a:xfrm>
          <a:prstGeom prst="rect">
            <a:avLst/>
          </a:prstGeom>
        </p:spPr>
      </p:pic>
      <p:pic>
        <p:nvPicPr>
          <p:cNvPr id="4" name="Рисунок 3">
            <a:extLst>
              <a:ext uri="{FF2B5EF4-FFF2-40B4-BE49-F238E27FC236}">
                <a16:creationId xmlns:a16="http://schemas.microsoft.com/office/drawing/2014/main" id="{2DD448D2-7B83-135A-753A-5126700A5AA9}"/>
              </a:ext>
            </a:extLst>
          </p:cNvPr>
          <p:cNvPicPr>
            <a:picLocks noChangeAspect="1"/>
          </p:cNvPicPr>
          <p:nvPr/>
        </p:nvPicPr>
        <p:blipFill>
          <a:blip r:embed="rId4"/>
          <a:stretch>
            <a:fillRect/>
          </a:stretch>
        </p:blipFill>
        <p:spPr>
          <a:xfrm>
            <a:off x="4660770" y="475463"/>
            <a:ext cx="7413812" cy="399764"/>
          </a:xfrm>
          <a:prstGeom prst="rect">
            <a:avLst/>
          </a:prstGeom>
        </p:spPr>
      </p:pic>
      <p:pic>
        <p:nvPicPr>
          <p:cNvPr id="15" name="Рисунок 14">
            <a:extLst>
              <a:ext uri="{FF2B5EF4-FFF2-40B4-BE49-F238E27FC236}">
                <a16:creationId xmlns:a16="http://schemas.microsoft.com/office/drawing/2014/main" id="{E2AC3C3C-256E-0121-89B7-0AC6B03A4CD2}"/>
              </a:ext>
            </a:extLst>
          </p:cNvPr>
          <p:cNvPicPr>
            <a:picLocks noChangeAspect="1"/>
          </p:cNvPicPr>
          <p:nvPr/>
        </p:nvPicPr>
        <p:blipFill>
          <a:blip r:embed="rId5"/>
          <a:stretch>
            <a:fillRect/>
          </a:stretch>
        </p:blipFill>
        <p:spPr>
          <a:xfrm>
            <a:off x="6695939" y="1079409"/>
            <a:ext cx="1265754" cy="368391"/>
          </a:xfrm>
          <a:prstGeom prst="rect">
            <a:avLst/>
          </a:prstGeom>
        </p:spPr>
      </p:pic>
      <p:pic>
        <p:nvPicPr>
          <p:cNvPr id="16" name="Рисунок 15">
            <a:extLst>
              <a:ext uri="{FF2B5EF4-FFF2-40B4-BE49-F238E27FC236}">
                <a16:creationId xmlns:a16="http://schemas.microsoft.com/office/drawing/2014/main" id="{F39BE63A-803A-6C8F-27B6-06FD489C7D36}"/>
              </a:ext>
            </a:extLst>
          </p:cNvPr>
          <p:cNvPicPr>
            <a:picLocks noChangeAspect="1"/>
          </p:cNvPicPr>
          <p:nvPr/>
        </p:nvPicPr>
        <p:blipFill>
          <a:blip r:embed="rId6"/>
          <a:stretch>
            <a:fillRect/>
          </a:stretch>
        </p:blipFill>
        <p:spPr>
          <a:xfrm>
            <a:off x="9331208" y="1099918"/>
            <a:ext cx="1431271" cy="326431"/>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49A0CFD-25D1-6624-84D4-AE3B512DF00E}"/>
                  </a:ext>
                </a:extLst>
              </p:cNvPr>
              <p:cNvSpPr txBox="1"/>
              <p:nvPr/>
            </p:nvSpPr>
            <p:spPr>
              <a:xfrm>
                <a:off x="4341609" y="106131"/>
                <a:ext cx="7708589"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Потенциальная энергия д</a:t>
                </a:r>
                <a:r>
                  <a:rPr lang="ru-RU" sz="1800" dirty="0">
                    <a:effectLst/>
                    <a:latin typeface="Times New Roman" panose="02020603050405020304" pitchFamily="18" charset="0"/>
                    <a:cs typeface="Times New Roman" panose="02020603050405020304" pitchFamily="18" charset="0"/>
                  </a:rPr>
                  <a:t>ля кластерных систем (</a:t>
                </a:r>
                <a:r>
                  <a:rPr lang="el-GR" sz="1800" dirty="0">
                    <a:effectLst/>
                    <a:latin typeface="Times New Roman" panose="02020603050405020304" pitchFamily="18" charset="0"/>
                    <a:cs typeface="Times New Roman" panose="02020603050405020304" pitchFamily="18" charset="0"/>
                  </a:rPr>
                  <a:t>ξ </a:t>
                </a:r>
                <a14:m>
                  <m:oMath xmlns:m="http://schemas.openxmlformats.org/officeDocument/2006/math">
                    <m:r>
                      <a:rPr lang="el-GR" i="1">
                        <a:latin typeface="Cambria Math" panose="02040503050406030204" pitchFamily="18" charset="0"/>
                        <a:ea typeface="Cambria Math" panose="02040503050406030204" pitchFamily="18" charset="0"/>
                      </a:rPr>
                      <m:t>≠</m:t>
                    </m:r>
                  </m:oMath>
                </a14:m>
                <a:r>
                  <a:rPr lang="el-GR" dirty="0">
                    <a:latin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cs typeface="Times New Roman" panose="02020603050405020304" pitchFamily="18" charset="0"/>
                  </a:rPr>
                  <a:t>0,ξ </a:t>
                </a:r>
                <a14:m>
                  <m:oMath xmlns:m="http://schemas.openxmlformats.org/officeDocument/2006/math">
                    <m:r>
                      <a:rPr lang="el-GR" sz="1800" i="1" smtClean="0">
                        <a:effectLst/>
                        <a:latin typeface="Cambria Math" panose="02040503050406030204" pitchFamily="18" charset="0"/>
                        <a:ea typeface="Cambria Math" panose="02040503050406030204" pitchFamily="18" charset="0"/>
                      </a:rPr>
                      <m:t>≠</m:t>
                    </m:r>
                  </m:oMath>
                </a14:m>
                <a:r>
                  <a:rPr lang="el-GR" sz="1800" dirty="0">
                    <a:effectLst/>
                    <a:latin typeface="Times New Roman" panose="02020603050405020304" pitchFamily="18" charset="0"/>
                    <a:cs typeface="Times New Roman" panose="02020603050405020304" pitchFamily="18" charset="0"/>
                  </a:rPr>
                  <a:t> 1):</a:t>
                </a:r>
                <a:endParaRPr lang="ru-RU" sz="1800" dirty="0">
                  <a:effectLst/>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p>
            </p:txBody>
          </p:sp>
        </mc:Choice>
        <mc:Fallback xmlns="">
          <p:sp>
            <p:nvSpPr>
              <p:cNvPr id="23" name="TextBox 22">
                <a:extLst>
                  <a:ext uri="{FF2B5EF4-FFF2-40B4-BE49-F238E27FC236}">
                    <a16:creationId xmlns:a16="http://schemas.microsoft.com/office/drawing/2014/main" id="{949A0CFD-25D1-6624-84D4-AE3B512DF00E}"/>
                  </a:ext>
                </a:extLst>
              </p:cNvPr>
              <p:cNvSpPr txBox="1">
                <a:spLocks noRot="1" noChangeAspect="1" noMove="1" noResize="1" noEditPoints="1" noAdjustHandles="1" noChangeArrowheads="1" noChangeShapeType="1" noTextEdit="1"/>
              </p:cNvSpPr>
              <p:nvPr/>
            </p:nvSpPr>
            <p:spPr>
              <a:xfrm>
                <a:off x="4341609" y="106131"/>
                <a:ext cx="7708589" cy="646331"/>
              </a:xfrm>
              <a:prstGeom prst="rect">
                <a:avLst/>
              </a:prstGeom>
              <a:blipFill>
                <a:blip r:embed="rId7"/>
                <a:stretch>
                  <a:fillRect l="-658" t="-3846" b="-13462"/>
                </a:stretch>
              </a:blipFill>
            </p:spPr>
            <p:txBody>
              <a:bodyPr/>
              <a:lstStyle/>
              <a:p>
                <a:r>
                  <a:rPr lang="ru-RU">
                    <a:noFill/>
                  </a:rPr>
                  <a:t> </a:t>
                </a:r>
              </a:p>
            </p:txBody>
          </p:sp>
        </mc:Fallback>
      </mc:AlternateContent>
      <p:sp>
        <p:nvSpPr>
          <p:cNvPr id="30" name="TextBox 29">
            <a:extLst>
              <a:ext uri="{FF2B5EF4-FFF2-40B4-BE49-F238E27FC236}">
                <a16:creationId xmlns:a16="http://schemas.microsoft.com/office/drawing/2014/main" id="{61126340-7591-E533-5626-517DCEEFFE37}"/>
              </a:ext>
            </a:extLst>
          </p:cNvPr>
          <p:cNvSpPr txBox="1"/>
          <p:nvPr/>
        </p:nvSpPr>
        <p:spPr>
          <a:xfrm>
            <a:off x="4341609" y="1563229"/>
            <a:ext cx="7850391" cy="923330"/>
          </a:xfrm>
          <a:prstGeom prst="rect">
            <a:avLst/>
          </a:prstGeom>
          <a:noFill/>
        </p:spPr>
        <p:txBody>
          <a:bodyPr wrap="square">
            <a:spAutoFit/>
          </a:bodyPr>
          <a:lstStyle/>
          <a:p>
            <a:r>
              <a:rPr lang="ru-RU" sz="1800" dirty="0">
                <a:effectLst/>
                <a:latin typeface="Times New Roman" panose="02020603050405020304" pitchFamily="18" charset="0"/>
                <a:cs typeface="Times New Roman" panose="02020603050405020304" pitchFamily="18" charset="0"/>
              </a:rPr>
              <a:t>При описании нижайших возбужденных состояний пренебрегаетс</a:t>
            </a:r>
            <a:r>
              <a:rPr lang="ru-RU" dirty="0">
                <a:latin typeface="Times New Roman" panose="02020603050405020304" pitchFamily="18" charset="0"/>
                <a:cs typeface="Times New Roman" panose="02020603050405020304" pitchFamily="18" charset="0"/>
              </a:rPr>
              <a:t>я </a:t>
            </a:r>
            <a:r>
              <a:rPr lang="ru-RU" sz="1800" dirty="0">
                <a:effectLst/>
                <a:latin typeface="Times New Roman" panose="02020603050405020304" pitchFamily="18" charset="0"/>
                <a:cs typeface="Times New Roman" panose="02020603050405020304" pitchFamily="18" charset="0"/>
              </a:rPr>
              <a:t>вкладом более симметричных систем и рассматриваются лишь малые колебания вблизи </a:t>
            </a:r>
            <a:r>
              <a:rPr lang="el-GR" sz="1800" dirty="0">
                <a:effectLst/>
                <a:latin typeface="Times New Roman" panose="02020603050405020304" pitchFamily="18" charset="0"/>
                <a:cs typeface="Times New Roman" panose="02020603050405020304" pitchFamily="18" charset="0"/>
              </a:rPr>
              <a:t>ξ = 0</a:t>
            </a:r>
            <a:r>
              <a:rPr lang="ru-RU" sz="1800" dirty="0">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74372FE-AA72-FA27-7FA4-A00443912088}"/>
              </a:ext>
            </a:extLst>
          </p:cNvPr>
          <p:cNvSpPr txBox="1"/>
          <p:nvPr/>
        </p:nvSpPr>
        <p:spPr>
          <a:xfrm>
            <a:off x="4317490" y="2517185"/>
            <a:ext cx="7951183" cy="646331"/>
          </a:xfrm>
          <a:prstGeom prst="rect">
            <a:avLst/>
          </a:prstGeom>
          <a:noFill/>
        </p:spPr>
        <p:txBody>
          <a:bodyPr wrap="square">
            <a:spAutoFit/>
          </a:bodyPr>
          <a:lstStyle/>
          <a:p>
            <a:r>
              <a:rPr lang="ru-RU" dirty="0" err="1">
                <a:latin typeface="Times New Roman" panose="02020603050405020304" pitchFamily="18" charset="0"/>
                <a:cs typeface="Times New Roman" panose="02020603050405020304" pitchFamily="18" charset="0"/>
              </a:rPr>
              <a:t>О</a:t>
            </a:r>
            <a:r>
              <a:rPr lang="ru-RU" sz="1800" dirty="0" err="1">
                <a:effectLst/>
                <a:latin typeface="Times New Roman" panose="02020603050405020304" pitchFamily="18" charset="0"/>
                <a:cs typeface="Times New Roman" panose="02020603050405020304" pitchFamily="18" charset="0"/>
              </a:rPr>
              <a:t>сновнои</a:t>
            </a:r>
            <a:r>
              <a:rPr lang="ru-RU" sz="1800" dirty="0">
                <a:effectLst/>
                <a:latin typeface="Times New Roman" panose="02020603050405020304" pitchFamily="18" charset="0"/>
                <a:cs typeface="Times New Roman" panose="02020603050405020304" pitchFamily="18" charset="0"/>
              </a:rPr>
              <a:t>̆ вклад дает </a:t>
            </a:r>
            <a:r>
              <a:rPr lang="ru-RU" sz="1800" dirty="0" err="1">
                <a:effectLst/>
                <a:latin typeface="Times New Roman" panose="02020603050405020304" pitchFamily="18" charset="0"/>
                <a:cs typeface="Times New Roman" panose="02020603050405020304" pitchFamily="18" charset="0"/>
              </a:rPr>
              <a:t>моноядро</a:t>
            </a:r>
            <a:r>
              <a:rPr lang="ru-RU" sz="1800" dirty="0">
                <a:effectLst/>
                <a:latin typeface="Times New Roman" panose="02020603050405020304" pitchFamily="18" charset="0"/>
                <a:cs typeface="Times New Roman" panose="02020603050405020304" pitchFamily="18" charset="0"/>
              </a:rPr>
              <a:t> и </a:t>
            </a:r>
            <a:r>
              <a:rPr lang="el-GR" sz="1800" dirty="0">
                <a:effectLst/>
                <a:latin typeface="Times New Roman" panose="02020603050405020304" pitchFamily="18" charset="0"/>
                <a:cs typeface="Times New Roman" panose="02020603050405020304" pitchFamily="18" charset="0"/>
              </a:rPr>
              <a:t>α-</a:t>
            </a:r>
            <a:r>
              <a:rPr lang="ru-RU" sz="1800" dirty="0">
                <a:effectLst/>
                <a:latin typeface="Times New Roman" panose="02020603050405020304" pitchFamily="18" charset="0"/>
                <a:cs typeface="Times New Roman" panose="02020603050405020304" pitchFamily="18" charset="0"/>
              </a:rPr>
              <a:t>кластер, поэтому можно не рассматривать зарядовую асимметрию как независимую координату и положить </a:t>
            </a:r>
            <a:r>
              <a:rPr lang="el-GR" sz="1800" dirty="0">
                <a:effectLst/>
                <a:latin typeface="Times New Roman" panose="02020603050405020304" pitchFamily="18" charset="0"/>
                <a:cs typeface="Times New Roman" panose="02020603050405020304" pitchFamily="18" charset="0"/>
              </a:rPr>
              <a:t>ξ</a:t>
            </a:r>
            <a:r>
              <a:rPr lang="en" sz="1800" baseline="-25000" dirty="0">
                <a:effectLst/>
                <a:latin typeface="Times New Roman" panose="02020603050405020304" pitchFamily="18" charset="0"/>
                <a:cs typeface="Times New Roman" panose="02020603050405020304" pitchFamily="18" charset="0"/>
              </a:rPr>
              <a:t>Z</a:t>
            </a:r>
            <a:r>
              <a:rPr lang="en" sz="1800" dirty="0">
                <a:effectLst/>
                <a:latin typeface="Times New Roman" panose="02020603050405020304" pitchFamily="18" charset="0"/>
                <a:cs typeface="Times New Roman" panose="02020603050405020304" pitchFamily="18" charset="0"/>
              </a:rPr>
              <a:t> = </a:t>
            </a:r>
            <a:r>
              <a:rPr lang="el-GR" sz="1800" dirty="0">
                <a:effectLst/>
                <a:latin typeface="Times New Roman" panose="02020603050405020304" pitchFamily="18" charset="0"/>
                <a:cs typeface="Times New Roman" panose="02020603050405020304" pitchFamily="18" charset="0"/>
              </a:rPr>
              <a:t>ξ(</a:t>
            </a:r>
            <a:r>
              <a:rPr lang="en" sz="1800" dirty="0">
                <a:effectLst/>
                <a:latin typeface="Times New Roman" panose="02020603050405020304" pitchFamily="18" charset="0"/>
                <a:cs typeface="Times New Roman" panose="02020603050405020304" pitchFamily="18" charset="0"/>
              </a:rPr>
              <a:t>A/2Z).</a:t>
            </a:r>
            <a:endParaRPr lang="ru-RU"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32F63F1A-2227-D3BB-9128-5B65AE12AC79}"/>
              </a:ext>
            </a:extLst>
          </p:cNvPr>
          <p:cNvPicPr>
            <a:picLocks noChangeAspect="1"/>
          </p:cNvPicPr>
          <p:nvPr/>
        </p:nvPicPr>
        <p:blipFill>
          <a:blip r:embed="rId8"/>
          <a:stretch>
            <a:fillRect/>
          </a:stretch>
        </p:blipFill>
        <p:spPr>
          <a:xfrm>
            <a:off x="4421820" y="3901164"/>
            <a:ext cx="2590516" cy="1179610"/>
          </a:xfrm>
          <a:prstGeom prst="rect">
            <a:avLst/>
          </a:prstGeom>
        </p:spPr>
      </p:pic>
      <p:pic>
        <p:nvPicPr>
          <p:cNvPr id="9" name="Рисунок 8">
            <a:extLst>
              <a:ext uri="{FF2B5EF4-FFF2-40B4-BE49-F238E27FC236}">
                <a16:creationId xmlns:a16="http://schemas.microsoft.com/office/drawing/2014/main" id="{CAA595CB-1688-DECD-AB63-1A000C828BB6}"/>
              </a:ext>
            </a:extLst>
          </p:cNvPr>
          <p:cNvPicPr>
            <a:picLocks noChangeAspect="1"/>
          </p:cNvPicPr>
          <p:nvPr/>
        </p:nvPicPr>
        <p:blipFill>
          <a:blip r:embed="rId9"/>
          <a:stretch>
            <a:fillRect/>
          </a:stretch>
        </p:blipFill>
        <p:spPr>
          <a:xfrm>
            <a:off x="3275361" y="5307752"/>
            <a:ext cx="5827944" cy="957328"/>
          </a:xfrm>
          <a:prstGeom prst="rect">
            <a:avLst/>
          </a:prstGeom>
        </p:spPr>
      </p:pic>
      <p:sp>
        <p:nvSpPr>
          <p:cNvPr id="10" name="TextBox 9">
            <a:extLst>
              <a:ext uri="{FF2B5EF4-FFF2-40B4-BE49-F238E27FC236}">
                <a16:creationId xmlns:a16="http://schemas.microsoft.com/office/drawing/2014/main" id="{AD411A1C-CB04-261D-3C37-A12BDDD74BE8}"/>
              </a:ext>
            </a:extLst>
          </p:cNvPr>
          <p:cNvSpPr txBox="1"/>
          <p:nvPr/>
        </p:nvSpPr>
        <p:spPr>
          <a:xfrm>
            <a:off x="605272" y="3368767"/>
            <a:ext cx="11173644"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Потенциальная энергия двойной ядерной системы не зависит от нумерации фрагментов, тогда удобно заменить координату:</a:t>
            </a:r>
          </a:p>
        </p:txBody>
      </p:sp>
      <p:sp>
        <p:nvSpPr>
          <p:cNvPr id="13" name="TextBox 12">
            <a:extLst>
              <a:ext uri="{FF2B5EF4-FFF2-40B4-BE49-F238E27FC236}">
                <a16:creationId xmlns:a16="http://schemas.microsoft.com/office/drawing/2014/main" id="{A85339B0-47CE-D8ED-3F7A-8229DC118BEF}"/>
              </a:ext>
            </a:extLst>
          </p:cNvPr>
          <p:cNvSpPr txBox="1"/>
          <p:nvPr/>
        </p:nvSpPr>
        <p:spPr>
          <a:xfrm>
            <a:off x="605272" y="5039492"/>
            <a:ext cx="10018961"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Уравнение Шредингера описывающее динамику коллективного движения по массовой асимметрии:</a:t>
            </a:r>
          </a:p>
        </p:txBody>
      </p:sp>
      <p:sp>
        <p:nvSpPr>
          <p:cNvPr id="6" name="TextBox 5">
            <a:extLst>
              <a:ext uri="{FF2B5EF4-FFF2-40B4-BE49-F238E27FC236}">
                <a16:creationId xmlns:a16="http://schemas.microsoft.com/office/drawing/2014/main" id="{0319C8D1-38B4-CDDC-0B5B-76DB5C2BBD52}"/>
              </a:ext>
            </a:extLst>
          </p:cNvPr>
          <p:cNvSpPr txBox="1"/>
          <p:nvPr/>
        </p:nvSpPr>
        <p:spPr>
          <a:xfrm>
            <a:off x="0" y="6242033"/>
            <a:ext cx="12457836" cy="830997"/>
          </a:xfrm>
          <a:prstGeom prst="rect">
            <a:avLst/>
          </a:prstGeom>
          <a:noFill/>
        </p:spPr>
        <p:txBody>
          <a:bodyPr wrap="square">
            <a:spAutoFit/>
          </a:bodyPr>
          <a:lstStyle/>
          <a:p>
            <a:r>
              <a:rPr lang="en" sz="1600" dirty="0">
                <a:effectLst/>
                <a:latin typeface="Times New Roman" panose="02020603050405020304" pitchFamily="18" charset="0"/>
                <a:cs typeface="Times New Roman" panose="02020603050405020304" pitchFamily="18" charset="0"/>
              </a:rPr>
              <a:t>T. M. </a:t>
            </a:r>
            <a:r>
              <a:rPr lang="en" sz="1600" dirty="0" err="1">
                <a:effectLst/>
                <a:latin typeface="Times New Roman" panose="02020603050405020304" pitchFamily="18" charset="0"/>
                <a:cs typeface="Times New Roman" panose="02020603050405020304" pitchFamily="18" charset="0"/>
              </a:rPr>
              <a:t>Shneidman</a:t>
            </a:r>
            <a:r>
              <a:rPr lang="en" sz="1600" dirty="0">
                <a:effectLst/>
                <a:latin typeface="Times New Roman" panose="02020603050405020304" pitchFamily="18" charset="0"/>
                <a:cs typeface="Times New Roman" panose="02020603050405020304" pitchFamily="18" charset="0"/>
              </a:rPr>
              <a:t>, G. </a:t>
            </a:r>
            <a:r>
              <a:rPr lang="en" sz="1600" dirty="0" err="1">
                <a:effectLst/>
                <a:latin typeface="Times New Roman" panose="02020603050405020304" pitchFamily="18" charset="0"/>
                <a:cs typeface="Times New Roman" panose="02020603050405020304" pitchFamily="18" charset="0"/>
              </a:rPr>
              <a:t>G.Adamian</a:t>
            </a:r>
            <a:r>
              <a:rPr lang="en" sz="1600" dirty="0">
                <a:effectLst/>
                <a:latin typeface="Times New Roman" panose="02020603050405020304" pitchFamily="18" charset="0"/>
                <a:cs typeface="Times New Roman" panose="02020603050405020304" pitchFamily="18" charset="0"/>
              </a:rPr>
              <a:t>, N. V. </a:t>
            </a:r>
            <a:r>
              <a:rPr lang="en" sz="1600" dirty="0" err="1">
                <a:effectLst/>
                <a:latin typeface="Times New Roman" panose="02020603050405020304" pitchFamily="18" charset="0"/>
                <a:cs typeface="Times New Roman" panose="02020603050405020304" pitchFamily="18" charset="0"/>
              </a:rPr>
              <a:t>Antonenko</a:t>
            </a:r>
            <a:r>
              <a:rPr lang="en" sz="1600" dirty="0">
                <a:effectLst/>
                <a:latin typeface="Times New Roman" panose="02020603050405020304" pitchFamily="18" charset="0"/>
                <a:cs typeface="Times New Roman" panose="02020603050405020304" pitchFamily="18" charset="0"/>
              </a:rPr>
              <a:t>, R. V. </a:t>
            </a:r>
            <a:r>
              <a:rPr lang="en" sz="1600" dirty="0" err="1">
                <a:effectLst/>
                <a:latin typeface="Times New Roman" panose="02020603050405020304" pitchFamily="18" charset="0"/>
                <a:cs typeface="Times New Roman" panose="02020603050405020304" pitchFamily="18" charset="0"/>
              </a:rPr>
              <a:t>Jolos</a:t>
            </a:r>
            <a:r>
              <a:rPr lang="en" sz="1600" dirty="0">
                <a:effectLst/>
                <a:latin typeface="Times New Roman" panose="02020603050405020304" pitchFamily="18" charset="0"/>
                <a:cs typeface="Times New Roman" panose="02020603050405020304" pitchFamily="18" charset="0"/>
              </a:rPr>
              <a:t> and W. Scheid Phys. Rev. C </a:t>
            </a:r>
            <a:r>
              <a:rPr lang="en" sz="1600" b="1" dirty="0">
                <a:effectLst/>
                <a:latin typeface="Times New Roman" panose="02020603050405020304" pitchFamily="18" charset="0"/>
                <a:cs typeface="Times New Roman" panose="02020603050405020304" pitchFamily="18" charset="0"/>
              </a:rPr>
              <a:t>67</a:t>
            </a:r>
            <a:r>
              <a:rPr lang="en" sz="1600" dirty="0">
                <a:effectLst/>
                <a:latin typeface="Times New Roman" panose="02020603050405020304" pitchFamily="18" charset="0"/>
                <a:cs typeface="Times New Roman" panose="02020603050405020304" pitchFamily="18" charset="0"/>
              </a:rPr>
              <a:t>, 014313 (2003)</a:t>
            </a:r>
          </a:p>
          <a:p>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Physics of Particles and Nuclei Letters, Vol. 19, No. 6, 646-651  (2022) </a:t>
            </a:r>
            <a:endParaRPr lang="ru-RU" sz="1600" dirty="0">
              <a:latin typeface="Times New Roman" panose="02020603050405020304" pitchFamily="18" charset="0"/>
              <a:cs typeface="Times New Roman" panose="02020603050405020304" pitchFamily="18" charset="0"/>
            </a:endParaRPr>
          </a:p>
          <a:p>
            <a:endParaRPr lang="en"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59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p:cNvSpPr>
            <a:spLocks noGrp="1"/>
          </p:cNvSpPr>
          <p:nvPr>
            <p:ph idx="1"/>
          </p:nvPr>
        </p:nvSpPr>
        <p:spPr>
          <a:xfrm>
            <a:off x="2849842" y="970974"/>
            <a:ext cx="3320856" cy="953803"/>
          </a:xfrm>
        </p:spPr>
        <p:txBody>
          <a:bodyPr>
            <a:normAutofit/>
          </a:bodyPr>
          <a:lstStyle/>
          <a:p>
            <a:pPr marL="0" indent="0">
              <a:buNone/>
            </a:pPr>
            <a:r>
              <a:rPr lang="en" sz="1600" dirty="0">
                <a:latin typeface="Times New Roman" charset="0"/>
                <a:ea typeface="Times New Roman" charset="0"/>
                <a:cs typeface="Times New Roman" charset="0"/>
              </a:rPr>
              <a:t>Spectrum for </a:t>
            </a:r>
            <a:r>
              <a:rPr lang="en" sz="1600" baseline="30000" dirty="0">
                <a:latin typeface="Times New Roman" charset="0"/>
                <a:ea typeface="Times New Roman" charset="0"/>
                <a:cs typeface="Times New Roman" charset="0"/>
              </a:rPr>
              <a:t>226</a:t>
            </a:r>
            <a:r>
              <a:rPr lang="en" sz="1600" dirty="0">
                <a:latin typeface="Times New Roman" charset="0"/>
                <a:ea typeface="Times New Roman" charset="0"/>
                <a:cs typeface="Times New Roman" charset="0"/>
              </a:rPr>
              <a:t>Ra</a:t>
            </a:r>
            <a:endParaRPr lang="ru-RU" sz="1600" dirty="0">
              <a:latin typeface="Times New Roman" charset="0"/>
              <a:ea typeface="Times New Roman" charset="0"/>
              <a:cs typeface="Times New Roman" charset="0"/>
            </a:endParaRPr>
          </a:p>
        </p:txBody>
      </p:sp>
      <p:grpSp>
        <p:nvGrpSpPr>
          <p:cNvPr id="12" name="Группа 11">
            <a:extLst>
              <a:ext uri="{FF2B5EF4-FFF2-40B4-BE49-F238E27FC236}">
                <a16:creationId xmlns:a16="http://schemas.microsoft.com/office/drawing/2014/main" id="{E912F7C3-CA35-07EF-6D24-22819C1D473E}"/>
              </a:ext>
            </a:extLst>
          </p:cNvPr>
          <p:cNvGrpSpPr/>
          <p:nvPr/>
        </p:nvGrpSpPr>
        <p:grpSpPr>
          <a:xfrm>
            <a:off x="402747" y="1621661"/>
            <a:ext cx="4719834" cy="4700912"/>
            <a:chOff x="2625399" y="1980800"/>
            <a:chExt cx="5032457" cy="5012282"/>
          </a:xfrm>
        </p:grpSpPr>
        <p:pic>
          <p:nvPicPr>
            <p:cNvPr id="6" name="Изображение 5"/>
            <p:cNvPicPr>
              <a:picLocks noChangeAspect="1"/>
            </p:cNvPicPr>
            <p:nvPr/>
          </p:nvPicPr>
          <p:blipFill rotWithShape="1">
            <a:blip r:embed="rId3">
              <a:extLst>
                <a:ext uri="{28A0092B-C50C-407E-A947-70E740481C1C}">
                  <a14:useLocalDpi xmlns:a14="http://schemas.microsoft.com/office/drawing/2010/main" val="0"/>
                </a:ext>
              </a:extLst>
            </a:blip>
            <a:srcRect t="56951" r="35866"/>
            <a:stretch/>
          </p:blipFill>
          <p:spPr>
            <a:xfrm>
              <a:off x="2625399" y="1980800"/>
              <a:ext cx="2173346" cy="5012282"/>
            </a:xfrm>
            <a:prstGeom prst="rect">
              <a:avLst/>
            </a:prstGeom>
          </p:spPr>
        </p:pic>
        <p:pic>
          <p:nvPicPr>
            <p:cNvPr id="7" name="Изображение 6"/>
            <p:cNvPicPr>
              <a:picLocks noChangeAspect="1"/>
            </p:cNvPicPr>
            <p:nvPr/>
          </p:nvPicPr>
          <p:blipFill rotWithShape="1">
            <a:blip r:embed="rId4">
              <a:extLst>
                <a:ext uri="{28A0092B-C50C-407E-A947-70E740481C1C}">
                  <a14:useLocalDpi xmlns:a14="http://schemas.microsoft.com/office/drawing/2010/main" val="0"/>
                </a:ext>
              </a:extLst>
            </a:blip>
            <a:srcRect l="25545" t="54997" r="49004" b="18860"/>
            <a:stretch/>
          </p:blipFill>
          <p:spPr>
            <a:xfrm>
              <a:off x="4337000" y="1980800"/>
              <a:ext cx="3320856" cy="4827210"/>
            </a:xfrm>
            <a:prstGeom prst="rect">
              <a:avLst/>
            </a:prstGeom>
          </p:spPr>
        </p:pic>
      </p:grpSp>
      <p:sp>
        <p:nvSpPr>
          <p:cNvPr id="15" name="Объект 2"/>
          <p:cNvSpPr txBox="1">
            <a:spLocks/>
          </p:cNvSpPr>
          <p:nvPr/>
        </p:nvSpPr>
        <p:spPr>
          <a:xfrm>
            <a:off x="6461461" y="2099661"/>
            <a:ext cx="6750464" cy="1431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 sz="2000" dirty="0">
                <a:latin typeface="Times New Roman" charset="0"/>
                <a:ea typeface="Times New Roman" charset="0"/>
                <a:cs typeface="Times New Roman" charset="0"/>
              </a:rPr>
              <a:t>The transition to stable octupole deformation</a:t>
            </a:r>
            <a:endParaRPr lang="ru-RU" sz="2000" dirty="0">
              <a:latin typeface="Times New Roman" charset="0"/>
              <a:ea typeface="Times New Roman" charset="0"/>
              <a:cs typeface="Times New Roman" charset="0"/>
            </a:endParaRPr>
          </a:p>
        </p:txBody>
      </p:sp>
      <p:sp>
        <p:nvSpPr>
          <p:cNvPr id="10" name="Прямоугольник 9"/>
          <p:cNvSpPr/>
          <p:nvPr/>
        </p:nvSpPr>
        <p:spPr>
          <a:xfrm>
            <a:off x="90399" y="689315"/>
            <a:ext cx="3009611" cy="584775"/>
          </a:xfrm>
          <a:prstGeom prst="rect">
            <a:avLst/>
          </a:prstGeom>
        </p:spPr>
        <p:txBody>
          <a:bodyPr wrap="square">
            <a:spAutoFit/>
          </a:bodyPr>
          <a:lstStyle/>
          <a:p>
            <a:r>
              <a:rPr lang="en" sz="1600" dirty="0">
                <a:latin typeface="Times New Roman" pitchFamily="18" charset="0"/>
              </a:rPr>
              <a:t>Spectrum of the nucleus with stable octupole deformation</a:t>
            </a:r>
            <a:endParaRPr lang="ru-RU" sz="1600" dirty="0">
              <a:latin typeface="Times New Roman" pitchFamily="18" charset="0"/>
            </a:endParaRPr>
          </a:p>
        </p:txBody>
      </p:sp>
      <p:grpSp>
        <p:nvGrpSpPr>
          <p:cNvPr id="4" name="Группа 3">
            <a:extLst>
              <a:ext uri="{FF2B5EF4-FFF2-40B4-BE49-F238E27FC236}">
                <a16:creationId xmlns:a16="http://schemas.microsoft.com/office/drawing/2014/main" id="{A4CF8178-36CE-D320-60E4-42F11D7A53E1}"/>
              </a:ext>
            </a:extLst>
          </p:cNvPr>
          <p:cNvGrpSpPr/>
          <p:nvPr/>
        </p:nvGrpSpPr>
        <p:grpSpPr>
          <a:xfrm>
            <a:off x="6461461" y="2713084"/>
            <a:ext cx="4691576" cy="1922168"/>
            <a:chOff x="7526974" y="4773500"/>
            <a:chExt cx="4401856" cy="1803468"/>
          </a:xfrm>
        </p:grpSpPr>
        <p:pic>
          <p:nvPicPr>
            <p:cNvPr id="3" name="Рисунок 2">
              <a:extLst>
                <a:ext uri="{FF2B5EF4-FFF2-40B4-BE49-F238E27FC236}">
                  <a16:creationId xmlns:a16="http://schemas.microsoft.com/office/drawing/2014/main" id="{03E87A70-55AB-0C5E-109B-873CF7ECB5D5}"/>
                </a:ext>
              </a:extLst>
            </p:cNvPr>
            <p:cNvPicPr>
              <a:picLocks noChangeAspect="1"/>
            </p:cNvPicPr>
            <p:nvPr/>
          </p:nvPicPr>
          <p:blipFill rotWithShape="1">
            <a:blip r:embed="rId5"/>
            <a:srcRect l="51831" r="4267"/>
            <a:stretch/>
          </p:blipFill>
          <p:spPr>
            <a:xfrm>
              <a:off x="7526974" y="4773500"/>
              <a:ext cx="2173346" cy="1803468"/>
            </a:xfrm>
            <a:prstGeom prst="rect">
              <a:avLst/>
            </a:prstGeom>
          </p:spPr>
        </p:pic>
        <p:pic>
          <p:nvPicPr>
            <p:cNvPr id="5" name="Рисунок 4">
              <a:extLst>
                <a:ext uri="{FF2B5EF4-FFF2-40B4-BE49-F238E27FC236}">
                  <a16:creationId xmlns:a16="http://schemas.microsoft.com/office/drawing/2014/main" id="{2C67EBCC-5438-D57D-4DC7-6EF1502D5FEF}"/>
                </a:ext>
              </a:extLst>
            </p:cNvPr>
            <p:cNvPicPr>
              <a:picLocks noChangeAspect="1"/>
            </p:cNvPicPr>
            <p:nvPr/>
          </p:nvPicPr>
          <p:blipFill rotWithShape="1">
            <a:blip r:embed="rId5"/>
            <a:srcRect l="6438" r="57277"/>
            <a:stretch/>
          </p:blipFill>
          <p:spPr>
            <a:xfrm>
              <a:off x="10132535" y="4773500"/>
              <a:ext cx="1796295" cy="1803468"/>
            </a:xfrm>
            <a:prstGeom prst="rect">
              <a:avLst/>
            </a:prstGeom>
          </p:spPr>
        </p:pic>
        <p:cxnSp>
          <p:nvCxnSpPr>
            <p:cNvPr id="11" name="Прямая со стрелкой 10">
              <a:extLst>
                <a:ext uri="{FF2B5EF4-FFF2-40B4-BE49-F238E27FC236}">
                  <a16:creationId xmlns:a16="http://schemas.microsoft.com/office/drawing/2014/main" id="{DFD4BE07-53C1-AF4C-0DB5-F2C9ACA177BA}"/>
                </a:ext>
              </a:extLst>
            </p:cNvPr>
            <p:cNvCxnSpPr>
              <a:endCxn id="5" idx="1"/>
            </p:cNvCxnSpPr>
            <p:nvPr/>
          </p:nvCxnSpPr>
          <p:spPr>
            <a:xfrm>
              <a:off x="9810875" y="5675234"/>
              <a:ext cx="3216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BAF707DA-1CD3-B195-A74A-03ED5BE8D804}"/>
              </a:ext>
            </a:extLst>
          </p:cNvPr>
          <p:cNvSpPr txBox="1"/>
          <p:nvPr/>
        </p:nvSpPr>
        <p:spPr>
          <a:xfrm>
            <a:off x="-6013" y="6380946"/>
            <a:ext cx="6467474" cy="954107"/>
          </a:xfrm>
          <a:prstGeom prst="rect">
            <a:avLst/>
          </a:prstGeom>
          <a:noFill/>
        </p:spPr>
        <p:txBody>
          <a:bodyPr wrap="square">
            <a:spAutoFit/>
          </a:bodyPr>
          <a:lstStyle/>
          <a:p>
            <a:r>
              <a:rPr lang="en" sz="1400" dirty="0">
                <a:effectLst/>
                <a:latin typeface="Times New Roman" panose="02020603050405020304" pitchFamily="18" charset="0"/>
                <a:cs typeface="Times New Roman" panose="02020603050405020304" pitchFamily="18" charset="0"/>
              </a:rPr>
              <a:t>P. A. Butler, W. </a:t>
            </a:r>
            <a:r>
              <a:rPr lang="en" sz="1400" dirty="0" err="1">
                <a:effectLst/>
                <a:latin typeface="Times New Roman" panose="02020603050405020304" pitchFamily="18" charset="0"/>
                <a:cs typeface="Times New Roman" panose="02020603050405020304" pitchFamily="18" charset="0"/>
              </a:rPr>
              <a:t>Nazarewicz</a:t>
            </a:r>
            <a:r>
              <a:rPr lang="en" sz="1400" dirty="0">
                <a:effectLst/>
                <a:latin typeface="Times New Roman" panose="02020603050405020304" pitchFamily="18" charset="0"/>
                <a:cs typeface="Times New Roman" panose="02020603050405020304" pitchFamily="18" charset="0"/>
              </a:rPr>
              <a:t> Rev. Mod. Phys., Vol. </a:t>
            </a:r>
            <a:r>
              <a:rPr lang="en" sz="1400" b="1" dirty="0">
                <a:effectLst/>
                <a:latin typeface="Times New Roman" panose="02020603050405020304" pitchFamily="18" charset="0"/>
                <a:cs typeface="Times New Roman" panose="02020603050405020304" pitchFamily="18" charset="0"/>
              </a:rPr>
              <a:t>68</a:t>
            </a:r>
            <a:r>
              <a:rPr lang="en" sz="1400" dirty="0">
                <a:effectLst/>
                <a:latin typeface="Times New Roman" panose="02020603050405020304" pitchFamily="18" charset="0"/>
                <a:cs typeface="Times New Roman" panose="02020603050405020304" pitchFamily="18" charset="0"/>
              </a:rPr>
              <a:t>, No. 2 (1996)</a:t>
            </a:r>
          </a:p>
          <a:p>
            <a:r>
              <a:rPr lang="en" sz="1400" dirty="0">
                <a:effectLst/>
                <a:latin typeface="Times New Roman" panose="02020603050405020304" pitchFamily="18" charset="0"/>
                <a:cs typeface="Times New Roman" panose="02020603050405020304" pitchFamily="18" charset="0"/>
              </a:rPr>
              <a:t>R. V. </a:t>
            </a:r>
            <a:r>
              <a:rPr lang="en" sz="1400" dirty="0" err="1">
                <a:effectLst/>
                <a:latin typeface="Times New Roman" panose="02020603050405020304" pitchFamily="18" charset="0"/>
                <a:cs typeface="Times New Roman" panose="02020603050405020304" pitchFamily="18" charset="0"/>
              </a:rPr>
              <a:t>Jolos</a:t>
            </a:r>
            <a:r>
              <a:rPr lang="en" sz="1400" dirty="0">
                <a:effectLst/>
                <a:latin typeface="Times New Roman" panose="02020603050405020304" pitchFamily="18" charset="0"/>
                <a:cs typeface="Times New Roman" panose="02020603050405020304" pitchFamily="18" charset="0"/>
              </a:rPr>
              <a:t>, P. von Brentano and J. Jolie, Phys. Rev. C </a:t>
            </a:r>
            <a:r>
              <a:rPr lang="en" sz="1400" b="1" dirty="0">
                <a:effectLst/>
                <a:latin typeface="Times New Roman" panose="02020603050405020304" pitchFamily="18" charset="0"/>
                <a:cs typeface="Times New Roman" panose="02020603050405020304" pitchFamily="18" charset="0"/>
              </a:rPr>
              <a:t>86</a:t>
            </a:r>
            <a:r>
              <a:rPr lang="en" sz="1400" dirty="0">
                <a:effectLst/>
                <a:latin typeface="Times New Roman" panose="02020603050405020304" pitchFamily="18" charset="0"/>
                <a:cs typeface="Times New Roman" panose="02020603050405020304" pitchFamily="18" charset="0"/>
              </a:rPr>
              <a:t>: 024319 (2012).</a:t>
            </a:r>
            <a:br>
              <a:rPr lang="en" sz="1800" dirty="0">
                <a:effectLst/>
                <a:latin typeface="SFRM1200"/>
              </a:rPr>
            </a:br>
            <a:endParaRPr lang="en" sz="1400" dirty="0"/>
          </a:p>
          <a:p>
            <a:r>
              <a:rPr lang="en" sz="1400" dirty="0">
                <a:effectLst/>
                <a:latin typeface="Times New Roman" panose="02020603050405020304" pitchFamily="18" charset="0"/>
                <a:cs typeface="Times New Roman" panose="02020603050405020304" pitchFamily="18" charset="0"/>
              </a:rPr>
              <a:t> </a:t>
            </a:r>
            <a:endParaRPr lang="en" sz="1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5A6613C-B9B3-36CD-5A10-F8A3C13FCBE8}"/>
              </a:ext>
            </a:extLst>
          </p:cNvPr>
          <p:cNvSpPr txBox="1"/>
          <p:nvPr/>
        </p:nvSpPr>
        <p:spPr>
          <a:xfrm>
            <a:off x="-6013" y="6168685"/>
            <a:ext cx="7667297" cy="307777"/>
          </a:xfrm>
          <a:prstGeom prst="rect">
            <a:avLst/>
          </a:prstGeom>
          <a:noFill/>
        </p:spPr>
        <p:txBody>
          <a:bodyPr wrap="square">
            <a:spAutoFit/>
          </a:bodyPr>
          <a:lstStyle/>
          <a:p>
            <a:r>
              <a:rPr lang="en" sz="1400" dirty="0">
                <a:effectLst/>
                <a:latin typeface="Times New Roman" panose="02020603050405020304" pitchFamily="18" charset="0"/>
                <a:cs typeface="Times New Roman" panose="02020603050405020304" pitchFamily="18" charset="0"/>
              </a:rPr>
              <a:t>I. Ahmad and P. A. Butler, </a:t>
            </a:r>
            <a:r>
              <a:rPr lang="en" sz="1400" dirty="0" err="1">
                <a:effectLst/>
                <a:latin typeface="Times New Roman" panose="02020603050405020304" pitchFamily="18" charset="0"/>
                <a:cs typeface="Times New Roman" panose="02020603050405020304" pitchFamily="18" charset="0"/>
              </a:rPr>
              <a:t>Annu</a:t>
            </a:r>
            <a:r>
              <a:rPr lang="en" sz="1400" dirty="0">
                <a:effectLst/>
                <a:latin typeface="Times New Roman" panose="02020603050405020304" pitchFamily="18" charset="0"/>
                <a:cs typeface="Times New Roman" panose="02020603050405020304" pitchFamily="18" charset="0"/>
              </a:rPr>
              <a:t>. Rev. </a:t>
            </a:r>
            <a:r>
              <a:rPr lang="en" sz="1400" dirty="0" err="1">
                <a:effectLst/>
                <a:latin typeface="Times New Roman" panose="02020603050405020304" pitchFamily="18" charset="0"/>
                <a:cs typeface="Times New Roman" panose="02020603050405020304" pitchFamily="18" charset="0"/>
              </a:rPr>
              <a:t>Nucl</a:t>
            </a:r>
            <a:r>
              <a:rPr lang="en" sz="1400" dirty="0">
                <a:effectLst/>
                <a:latin typeface="Times New Roman" panose="02020603050405020304" pitchFamily="18" charset="0"/>
                <a:cs typeface="Times New Roman" panose="02020603050405020304" pitchFamily="18" charset="0"/>
              </a:rPr>
              <a:t>. Part. Sci </a:t>
            </a:r>
            <a:r>
              <a:rPr lang="en" sz="1400" b="1" dirty="0">
                <a:effectLst/>
                <a:latin typeface="Times New Roman" panose="02020603050405020304" pitchFamily="18" charset="0"/>
                <a:cs typeface="Times New Roman" panose="02020603050405020304" pitchFamily="18" charset="0"/>
              </a:rPr>
              <a:t>43</a:t>
            </a:r>
            <a:r>
              <a:rPr lang="en" sz="1400" dirty="0">
                <a:effectLst/>
                <a:latin typeface="Times New Roman" panose="02020603050405020304" pitchFamily="18" charset="0"/>
                <a:cs typeface="Times New Roman" panose="02020603050405020304" pitchFamily="18" charset="0"/>
              </a:rPr>
              <a:t>, 71 (1993). </a:t>
            </a:r>
          </a:p>
        </p:txBody>
      </p:sp>
      <p:sp>
        <p:nvSpPr>
          <p:cNvPr id="23" name="Rectangle 2">
            <a:extLst>
              <a:ext uri="{FF2B5EF4-FFF2-40B4-BE49-F238E27FC236}">
                <a16:creationId xmlns:a16="http://schemas.microsoft.com/office/drawing/2014/main" id="{8E4E2F5A-5CE5-F32F-354A-A0AA1960ED9B}"/>
              </a:ext>
            </a:extLst>
          </p:cNvPr>
          <p:cNvSpPr/>
          <p:nvPr/>
        </p:nvSpPr>
        <p:spPr>
          <a:xfrm>
            <a:off x="1223" y="13960"/>
            <a:ext cx="1927131" cy="507831"/>
          </a:xfrm>
          <a:prstGeom prst="rect">
            <a:avLst/>
          </a:prstGeom>
        </p:spPr>
        <p:txBody>
          <a:bodyPr wrap="none">
            <a:spAutoFit/>
          </a:bodyPr>
          <a:lstStyle/>
          <a:p>
            <a:pPr lvl="0" algn="ctr"/>
            <a:r>
              <a:rPr lang="en" sz="2700" dirty="0">
                <a:solidFill>
                  <a:srgbClr val="0070C0"/>
                </a:solidFill>
              </a:rPr>
              <a:t>Introduction</a:t>
            </a:r>
            <a:endParaRPr lang="en-US" sz="2700" dirty="0">
              <a:solidFill>
                <a:srgbClr val="0070C0"/>
              </a:solidFill>
            </a:endParaRPr>
          </a:p>
        </p:txBody>
      </p:sp>
    </p:spTree>
    <p:extLst>
      <p:ext uri="{BB962C8B-B14F-4D97-AF65-F5344CB8AC3E}">
        <p14:creationId xmlns:p14="http://schemas.microsoft.com/office/powerpoint/2010/main" val="12540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619" y="628359"/>
            <a:ext cx="12033379" cy="1584159"/>
          </a:xfrm>
        </p:spPr>
        <p:txBody>
          <a:bodyPr>
            <a:noAutofit/>
          </a:bodyPr>
          <a:lstStyle/>
          <a:p>
            <a:pPr marL="0" indent="0" algn="just">
              <a:buNone/>
            </a:pPr>
            <a:r>
              <a:rPr lang="en" sz="2000" dirty="0">
                <a:latin typeface="Times New Roman" charset="0"/>
                <a:ea typeface="Times New Roman" charset="0"/>
                <a:cs typeface="Times New Roman" charset="0"/>
              </a:rPr>
              <a:t>To calculate the parity splitting, denoting the corresponding dynamical variable as </a:t>
            </a:r>
            <a:r>
              <a:rPr lang="ru-RU" sz="2000" i="1" dirty="0">
                <a:latin typeface="Times New Roman" charset="0"/>
                <a:ea typeface="Times New Roman" charset="0"/>
                <a:cs typeface="Times New Roman" charset="0"/>
              </a:rPr>
              <a:t>β</a:t>
            </a:r>
            <a:r>
              <a:rPr lang="ru-RU" sz="2000" i="1" baseline="-25000" dirty="0">
                <a:latin typeface="Times New Roman" charset="0"/>
                <a:ea typeface="Times New Roman" charset="0"/>
                <a:cs typeface="Times New Roman" charset="0"/>
              </a:rPr>
              <a:t>30 </a:t>
            </a:r>
            <a:r>
              <a:rPr lang="ru-RU" sz="2000" i="1" dirty="0">
                <a:latin typeface="Times New Roman" charset="0"/>
                <a:ea typeface="Times New Roman" charset="0"/>
                <a:cs typeface="Times New Roman" charset="0"/>
              </a:rPr>
              <a:t>,</a:t>
            </a:r>
            <a:r>
              <a:rPr lang="el-GR" sz="2000" dirty="0">
                <a:latin typeface="Times New Roman" charset="0"/>
                <a:ea typeface="Times New Roman" charset="0"/>
                <a:cs typeface="Times New Roman" charset="0"/>
              </a:rPr>
              <a:t> </a:t>
            </a:r>
            <a:r>
              <a:rPr lang="en" sz="2000" dirty="0">
                <a:latin typeface="Times New Roman" charset="0"/>
                <a:ea typeface="Times New Roman" charset="0"/>
                <a:cs typeface="Times New Roman" charset="0"/>
              </a:rPr>
              <a:t>the Hamiltonian describing the collective motion at</a:t>
            </a:r>
            <a:r>
              <a:rPr lang="ru-RU" sz="2000" dirty="0">
                <a:latin typeface="Times New Roman" charset="0"/>
                <a:ea typeface="Times New Roman" charset="0"/>
                <a:cs typeface="Times New Roman" charset="0"/>
              </a:rPr>
              <a:t> </a:t>
            </a:r>
            <a:r>
              <a:rPr lang="ru-RU" sz="2000" i="1" dirty="0">
                <a:latin typeface="Times New Roman" charset="0"/>
                <a:ea typeface="Times New Roman" charset="0"/>
                <a:cs typeface="Times New Roman" charset="0"/>
              </a:rPr>
              <a:t>β</a:t>
            </a:r>
            <a:r>
              <a:rPr lang="ru-RU" sz="2000" i="1" baseline="-25000" dirty="0">
                <a:latin typeface="Times New Roman" charset="0"/>
                <a:ea typeface="Times New Roman" charset="0"/>
                <a:cs typeface="Times New Roman" charset="0"/>
              </a:rPr>
              <a:t>30</a:t>
            </a:r>
            <a:r>
              <a:rPr lang="el-GR" sz="2000" dirty="0">
                <a:latin typeface="Times New Roman" charset="0"/>
                <a:ea typeface="Times New Roman" charset="0"/>
                <a:cs typeface="Times New Roman" charset="0"/>
              </a:rPr>
              <a:t> </a:t>
            </a:r>
            <a:r>
              <a:rPr lang="en" sz="2000" dirty="0">
                <a:latin typeface="Times New Roman" charset="0"/>
                <a:ea typeface="Times New Roman" charset="0"/>
                <a:cs typeface="Times New Roman" charset="0"/>
              </a:rPr>
              <a:t>for a given angular momentum </a:t>
            </a:r>
            <a:r>
              <a:rPr lang="ru-RU" sz="2000" i="1" dirty="0">
                <a:latin typeface="Times New Roman" charset="0"/>
                <a:ea typeface="Times New Roman" charset="0"/>
                <a:cs typeface="Times New Roman" charset="0"/>
              </a:rPr>
              <a:t>I</a:t>
            </a:r>
            <a:r>
              <a:rPr lang="en-US" sz="2000" dirty="0">
                <a:latin typeface="Times New Roman" charset="0"/>
                <a:ea typeface="Times New Roman" charset="0"/>
                <a:cs typeface="Times New Roman" charset="0"/>
              </a:rPr>
              <a:t>, </a:t>
            </a:r>
            <a:r>
              <a:rPr lang="en" sz="2000" dirty="0">
                <a:latin typeface="Times New Roman" charset="0"/>
                <a:ea typeface="Times New Roman" charset="0"/>
                <a:cs typeface="Times New Roman" charset="0"/>
              </a:rPr>
              <a:t>can be written as</a:t>
            </a:r>
            <a:endParaRPr lang="ru-RU" sz="2000" dirty="0">
              <a:latin typeface="Times New Roman" charset="0"/>
              <a:ea typeface="Times New Roman" charset="0"/>
              <a:cs typeface="Times New Roman" charset="0"/>
            </a:endParaRPr>
          </a:p>
          <a:p>
            <a:pPr marL="0" indent="0">
              <a:buNone/>
            </a:pPr>
            <a:endParaRPr lang="ru-RU" sz="2400" dirty="0"/>
          </a:p>
          <a:p>
            <a:pPr marL="0" indent="0">
              <a:buNone/>
            </a:pPr>
            <a:endParaRPr lang="en-US" sz="2400" dirty="0"/>
          </a:p>
          <a:p>
            <a:pPr marL="0" indent="0">
              <a:buNone/>
            </a:pPr>
            <a:endParaRPr lang="ru-RU" dirty="0"/>
          </a:p>
        </p:txBody>
      </p:sp>
      <p:pic>
        <p:nvPicPr>
          <p:cNvPr id="4" name="Изображение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389" y="1427492"/>
            <a:ext cx="3731079" cy="785026"/>
          </a:xfrm>
          <a:prstGeom prst="rect">
            <a:avLst/>
          </a:prstGeom>
        </p:spPr>
      </p:pic>
      <p:sp>
        <p:nvSpPr>
          <p:cNvPr id="9" name="Rectangle 2">
            <a:extLst>
              <a:ext uri="{FF2B5EF4-FFF2-40B4-BE49-F238E27FC236}">
                <a16:creationId xmlns:a16="http://schemas.microsoft.com/office/drawing/2014/main" id="{274FC72F-AD1E-4455-C6C4-9246C4AA4886}"/>
              </a:ext>
            </a:extLst>
          </p:cNvPr>
          <p:cNvSpPr/>
          <p:nvPr/>
        </p:nvSpPr>
        <p:spPr>
          <a:xfrm>
            <a:off x="416399" y="13960"/>
            <a:ext cx="1096775" cy="507831"/>
          </a:xfrm>
          <a:prstGeom prst="rect">
            <a:avLst/>
          </a:prstGeom>
        </p:spPr>
        <p:txBody>
          <a:bodyPr wrap="none">
            <a:spAutoFit/>
          </a:bodyPr>
          <a:lstStyle/>
          <a:p>
            <a:pPr lvl="0" algn="ctr"/>
            <a:r>
              <a:rPr lang="ru-RU" sz="2700" dirty="0" err="1">
                <a:solidFill>
                  <a:srgbClr val="0070C0"/>
                </a:solidFill>
              </a:rPr>
              <a:t>M</a:t>
            </a:r>
            <a:r>
              <a:rPr lang="en-US" sz="2700" dirty="0" err="1">
                <a:solidFill>
                  <a:srgbClr val="0070C0"/>
                </a:solidFill>
              </a:rPr>
              <a:t>odel</a:t>
            </a:r>
            <a:endParaRPr lang="en-US" sz="2700" dirty="0">
              <a:solidFill>
                <a:srgbClr val="0070C0"/>
              </a:solidFill>
            </a:endParaRPr>
          </a:p>
        </p:txBody>
      </p:sp>
      <p:sp>
        <p:nvSpPr>
          <p:cNvPr id="2" name="TextBox 1">
            <a:extLst>
              <a:ext uri="{FF2B5EF4-FFF2-40B4-BE49-F238E27FC236}">
                <a16:creationId xmlns:a16="http://schemas.microsoft.com/office/drawing/2014/main" id="{C1BF6106-03DE-1116-FD52-769F6AAAD2F9}"/>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sp>
        <p:nvSpPr>
          <p:cNvPr id="6" name="Объект 2">
            <a:extLst>
              <a:ext uri="{FF2B5EF4-FFF2-40B4-BE49-F238E27FC236}">
                <a16:creationId xmlns:a16="http://schemas.microsoft.com/office/drawing/2014/main" id="{434D5FD0-2AEE-B47F-6CFE-548FC5D6F436}"/>
              </a:ext>
            </a:extLst>
          </p:cNvPr>
          <p:cNvSpPr txBox="1">
            <a:spLocks/>
          </p:cNvSpPr>
          <p:nvPr/>
        </p:nvSpPr>
        <p:spPr>
          <a:xfrm>
            <a:off x="158622" y="2428891"/>
            <a:ext cx="12033378" cy="655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 sz="2000" dirty="0">
                <a:latin typeface="Times New Roman" panose="02020603050405020304" pitchFamily="18" charset="0"/>
                <a:cs typeface="Times New Roman" panose="02020603050405020304" pitchFamily="18" charset="0"/>
              </a:rPr>
              <a:t>For the ground state of positive parity, one can find the potential describing the dynamics of the nucleus with respect to the octupole deformation</a:t>
            </a:r>
            <a:endParaRPr lang="ru-RU" sz="20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842B3F98-A1BC-EDDB-906A-9790D7AD042F}"/>
              </a:ext>
            </a:extLst>
          </p:cNvPr>
          <p:cNvPicPr>
            <a:picLocks noChangeAspect="1"/>
          </p:cNvPicPr>
          <p:nvPr/>
        </p:nvPicPr>
        <p:blipFill>
          <a:blip r:embed="rId4"/>
          <a:stretch>
            <a:fillRect/>
          </a:stretch>
        </p:blipFill>
        <p:spPr>
          <a:xfrm>
            <a:off x="136614" y="3167215"/>
            <a:ext cx="5548315" cy="912052"/>
          </a:xfrm>
          <a:prstGeom prst="rect">
            <a:avLst/>
          </a:prstGeom>
        </p:spPr>
      </p:pic>
      <p:pic>
        <p:nvPicPr>
          <p:cNvPr id="8" name="Рисунок 7">
            <a:extLst>
              <a:ext uri="{FF2B5EF4-FFF2-40B4-BE49-F238E27FC236}">
                <a16:creationId xmlns:a16="http://schemas.microsoft.com/office/drawing/2014/main" id="{4EA7E9FA-BC70-7169-55DC-366EC1C55A56}"/>
              </a:ext>
            </a:extLst>
          </p:cNvPr>
          <p:cNvPicPr>
            <a:picLocks noChangeAspect="1"/>
          </p:cNvPicPr>
          <p:nvPr/>
        </p:nvPicPr>
        <p:blipFill>
          <a:blip r:embed="rId5"/>
          <a:stretch>
            <a:fillRect/>
          </a:stretch>
        </p:blipFill>
        <p:spPr>
          <a:xfrm>
            <a:off x="4795170" y="3870247"/>
            <a:ext cx="7260216" cy="912051"/>
          </a:xfrm>
          <a:prstGeom prst="rect">
            <a:avLst/>
          </a:prstGeom>
        </p:spPr>
      </p:pic>
      <p:sp>
        <p:nvSpPr>
          <p:cNvPr id="11" name="Объект 2">
            <a:extLst>
              <a:ext uri="{FF2B5EF4-FFF2-40B4-BE49-F238E27FC236}">
                <a16:creationId xmlns:a16="http://schemas.microsoft.com/office/drawing/2014/main" id="{6A0F66EF-3D44-9C50-691A-5DF26DE27C55}"/>
              </a:ext>
            </a:extLst>
          </p:cNvPr>
          <p:cNvSpPr txBox="1">
            <a:spLocks/>
          </p:cNvSpPr>
          <p:nvPr/>
        </p:nvSpPr>
        <p:spPr>
          <a:xfrm>
            <a:off x="158619" y="4645483"/>
            <a:ext cx="12177758" cy="734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 sz="2000" dirty="0">
                <a:latin typeface="Times New Roman" charset="0"/>
                <a:ea typeface="Times New Roman" charset="0"/>
                <a:cs typeface="Times New Roman" charset="0"/>
              </a:rPr>
              <a:t>The wave function and the potential depend on only one parameter, which is a function of the angular momentum</a:t>
            </a:r>
            <a:endParaRPr lang="ru-RU" dirty="0"/>
          </a:p>
        </p:txBody>
      </p:sp>
      <p:grpSp>
        <p:nvGrpSpPr>
          <p:cNvPr id="12" name="Группа 11">
            <a:extLst>
              <a:ext uri="{FF2B5EF4-FFF2-40B4-BE49-F238E27FC236}">
                <a16:creationId xmlns:a16="http://schemas.microsoft.com/office/drawing/2014/main" id="{55615651-71DF-C944-145E-A85B10EA4478}"/>
              </a:ext>
            </a:extLst>
          </p:cNvPr>
          <p:cNvGrpSpPr/>
          <p:nvPr/>
        </p:nvGrpSpPr>
        <p:grpSpPr>
          <a:xfrm>
            <a:off x="3560511" y="5046052"/>
            <a:ext cx="4248833" cy="1091629"/>
            <a:chOff x="1393948" y="3924968"/>
            <a:chExt cx="5275934" cy="1355517"/>
          </a:xfrm>
        </p:grpSpPr>
        <p:pic>
          <p:nvPicPr>
            <p:cNvPr id="13" name="Рисунок 12">
              <a:extLst>
                <a:ext uri="{FF2B5EF4-FFF2-40B4-BE49-F238E27FC236}">
                  <a16:creationId xmlns:a16="http://schemas.microsoft.com/office/drawing/2014/main" id="{8F3FE567-1EB9-61A7-6E55-93BC11DA62C7}"/>
                </a:ext>
              </a:extLst>
            </p:cNvPr>
            <p:cNvPicPr>
              <a:picLocks noChangeAspect="1"/>
            </p:cNvPicPr>
            <p:nvPr/>
          </p:nvPicPr>
          <p:blipFill rotWithShape="1">
            <a:blip r:embed="rId6"/>
            <a:srcRect l="14468"/>
            <a:stretch/>
          </p:blipFill>
          <p:spPr>
            <a:xfrm>
              <a:off x="2295330" y="3924968"/>
              <a:ext cx="3181739" cy="1355517"/>
            </a:xfrm>
            <a:prstGeom prst="rect">
              <a:avLst/>
            </a:prstGeom>
          </p:spPr>
        </p:pic>
        <p:pic>
          <p:nvPicPr>
            <p:cNvPr id="14" name="Рисунок 13">
              <a:extLst>
                <a:ext uri="{FF2B5EF4-FFF2-40B4-BE49-F238E27FC236}">
                  <a16:creationId xmlns:a16="http://schemas.microsoft.com/office/drawing/2014/main" id="{D8043C4B-A9D3-BDA8-F03C-0E29640061E3}"/>
                </a:ext>
              </a:extLst>
            </p:cNvPr>
            <p:cNvPicPr>
              <a:picLocks noChangeAspect="1"/>
            </p:cNvPicPr>
            <p:nvPr/>
          </p:nvPicPr>
          <p:blipFill rotWithShape="1">
            <a:blip r:embed="rId7"/>
            <a:srcRect l="45182" t="-2" b="2"/>
            <a:stretch/>
          </p:blipFill>
          <p:spPr>
            <a:xfrm>
              <a:off x="5477069" y="4297075"/>
              <a:ext cx="1192813" cy="629880"/>
            </a:xfrm>
            <a:prstGeom prst="rect">
              <a:avLst/>
            </a:prstGeom>
          </p:spPr>
        </p:pic>
        <p:pic>
          <p:nvPicPr>
            <p:cNvPr id="15" name="Рисунок 14">
              <a:extLst>
                <a:ext uri="{FF2B5EF4-FFF2-40B4-BE49-F238E27FC236}">
                  <a16:creationId xmlns:a16="http://schemas.microsoft.com/office/drawing/2014/main" id="{21F63224-A7DC-3698-4E16-A70B2E211781}"/>
                </a:ext>
              </a:extLst>
            </p:cNvPr>
            <p:cNvPicPr>
              <a:picLocks noChangeAspect="1"/>
            </p:cNvPicPr>
            <p:nvPr/>
          </p:nvPicPr>
          <p:blipFill rotWithShape="1">
            <a:blip r:embed="rId7"/>
            <a:srcRect r="58141"/>
            <a:stretch/>
          </p:blipFill>
          <p:spPr>
            <a:xfrm>
              <a:off x="1393948" y="4333421"/>
              <a:ext cx="926098" cy="640433"/>
            </a:xfrm>
            <a:prstGeom prst="rect">
              <a:avLst/>
            </a:prstGeom>
          </p:spPr>
        </p:pic>
      </p:grpSp>
    </p:spTree>
    <p:extLst>
      <p:ext uri="{BB962C8B-B14F-4D97-AF65-F5344CB8AC3E}">
        <p14:creationId xmlns:p14="http://schemas.microsoft.com/office/powerpoint/2010/main" val="167698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Группа 49"/>
          <p:cNvGrpSpPr/>
          <p:nvPr/>
        </p:nvGrpSpPr>
        <p:grpSpPr>
          <a:xfrm>
            <a:off x="6257685" y="702823"/>
            <a:ext cx="5904560" cy="5542622"/>
            <a:chOff x="191440" y="1659913"/>
            <a:chExt cx="5071872" cy="4760976"/>
          </a:xfrm>
        </p:grpSpPr>
        <p:grpSp>
          <p:nvGrpSpPr>
            <p:cNvPr id="48" name="Группа 47"/>
            <p:cNvGrpSpPr/>
            <p:nvPr/>
          </p:nvGrpSpPr>
          <p:grpSpPr>
            <a:xfrm>
              <a:off x="191440" y="1659913"/>
              <a:ext cx="5071872" cy="4760976"/>
              <a:chOff x="191440" y="1659913"/>
              <a:chExt cx="5071872" cy="4760976"/>
            </a:xfrm>
          </p:grpSpPr>
          <p:grpSp>
            <p:nvGrpSpPr>
              <p:cNvPr id="12" name="Группа 11"/>
              <p:cNvGrpSpPr/>
              <p:nvPr/>
            </p:nvGrpSpPr>
            <p:grpSpPr>
              <a:xfrm>
                <a:off x="191440" y="1659913"/>
                <a:ext cx="5071872" cy="4760976"/>
                <a:chOff x="530935" y="1659913"/>
                <a:chExt cx="5071872" cy="4760976"/>
              </a:xfrm>
            </p:grpSpPr>
            <p:pic>
              <p:nvPicPr>
                <p:cNvPr id="26" name="Изображение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35" y="1659913"/>
                  <a:ext cx="5071872" cy="4760976"/>
                </a:xfrm>
                <a:prstGeom prst="rect">
                  <a:avLst/>
                </a:prstGeom>
              </p:spPr>
            </p:pic>
            <p:cxnSp>
              <p:nvCxnSpPr>
                <p:cNvPr id="3" name="Прямая соединительная линия 2"/>
                <p:cNvCxnSpPr/>
                <p:nvPr/>
              </p:nvCxnSpPr>
              <p:spPr>
                <a:xfrm>
                  <a:off x="1636295" y="3224463"/>
                  <a:ext cx="641238" cy="13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459284" y="2874739"/>
                  <a:ext cx="1012983" cy="392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3761428" y="3224463"/>
                  <a:ext cx="912172" cy="356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3634428" y="2974600"/>
                  <a:ext cx="117463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358897" y="5532027"/>
                  <a:ext cx="55479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314311" y="5393067"/>
                  <a:ext cx="128520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3579394" y="5532027"/>
                  <a:ext cx="2461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627033" y="5532027"/>
                  <a:ext cx="2421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Плюс 1"/>
                <p:cNvSpPr/>
                <p:nvPr/>
              </p:nvSpPr>
              <p:spPr>
                <a:xfrm>
                  <a:off x="1190516" y="3146735"/>
                  <a:ext cx="144000" cy="144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1190516" y="2802739"/>
                  <a:ext cx="144000" cy="144000"/>
                </a:xfrm>
                <a:prstGeom prst="mathMin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люс 34"/>
                <p:cNvSpPr/>
                <p:nvPr/>
              </p:nvSpPr>
              <p:spPr>
                <a:xfrm>
                  <a:off x="3396998" y="3146735"/>
                  <a:ext cx="144000" cy="144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Минус 35"/>
                <p:cNvSpPr/>
                <p:nvPr/>
              </p:nvSpPr>
              <p:spPr>
                <a:xfrm>
                  <a:off x="3390653" y="2902600"/>
                  <a:ext cx="144000" cy="144000"/>
                </a:xfrm>
                <a:prstGeom prst="mathMin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люс 36"/>
                <p:cNvSpPr/>
                <p:nvPr/>
              </p:nvSpPr>
              <p:spPr>
                <a:xfrm>
                  <a:off x="1092992" y="5460027"/>
                  <a:ext cx="144000" cy="144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Минус 37"/>
                <p:cNvSpPr/>
                <p:nvPr/>
              </p:nvSpPr>
              <p:spPr>
                <a:xfrm>
                  <a:off x="1092992" y="5326777"/>
                  <a:ext cx="144000" cy="144000"/>
                </a:xfrm>
                <a:prstGeom prst="mathMin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крывающая фигурная скобка 6"/>
                <p:cNvSpPr/>
                <p:nvPr/>
              </p:nvSpPr>
              <p:spPr>
                <a:xfrm>
                  <a:off x="2472267" y="2874739"/>
                  <a:ext cx="143933" cy="3497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ysClr val="windowText" lastClr="000000"/>
                    </a:solidFill>
                  </a:endParaRPr>
                </a:p>
              </p:txBody>
            </p:sp>
            <p:pic>
              <p:nvPicPr>
                <p:cNvPr id="42" name="Изображение 41"/>
                <p:cNvPicPr>
                  <a:picLocks noChangeAspect="1"/>
                </p:cNvPicPr>
                <p:nvPr/>
              </p:nvPicPr>
              <p:blipFill rotWithShape="1">
                <a:blip r:embed="rId4">
                  <a:extLst>
                    <a:ext uri="{28A0092B-C50C-407E-A947-70E740481C1C}">
                      <a14:useLocalDpi xmlns:a14="http://schemas.microsoft.com/office/drawing/2010/main" val="0"/>
                    </a:ext>
                  </a:extLst>
                </a:blip>
                <a:srcRect r="89631" b="6984"/>
                <a:stretch/>
              </p:blipFill>
              <p:spPr>
                <a:xfrm>
                  <a:off x="2634440" y="2946739"/>
                  <a:ext cx="309683" cy="212560"/>
                </a:xfrm>
                <a:prstGeom prst="rect">
                  <a:avLst/>
                </a:prstGeom>
              </p:spPr>
            </p:pic>
          </p:grpSp>
          <p:cxnSp>
            <p:nvCxnSpPr>
              <p:cNvPr id="47" name="Прямая соединительная линия 46"/>
              <p:cNvCxnSpPr>
                <a:endCxn id="7" idx="2"/>
              </p:cNvCxnSpPr>
              <p:nvPr/>
            </p:nvCxnSpPr>
            <p:spPr>
              <a:xfrm flipV="1">
                <a:off x="1921933" y="3224463"/>
                <a:ext cx="210839" cy="1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9" name="Изображение 48"/>
            <p:cNvPicPr>
              <a:picLocks noChangeAspect="1"/>
            </p:cNvPicPr>
            <p:nvPr/>
          </p:nvPicPr>
          <p:blipFill>
            <a:blip r:embed="rId5"/>
            <a:stretch>
              <a:fillRect/>
            </a:stretch>
          </p:blipFill>
          <p:spPr>
            <a:xfrm>
              <a:off x="3507488" y="5435089"/>
              <a:ext cx="724153" cy="150401"/>
            </a:xfrm>
            <a:prstGeom prst="rect">
              <a:avLst/>
            </a:prstGeom>
          </p:spPr>
        </p:pic>
      </p:grpSp>
      <p:sp>
        <p:nvSpPr>
          <p:cNvPr id="41" name="TextBox 40">
            <a:extLst>
              <a:ext uri="{FF2B5EF4-FFF2-40B4-BE49-F238E27FC236}">
                <a16:creationId xmlns:a16="http://schemas.microsoft.com/office/drawing/2014/main" id="{8DE3F6C7-787E-E66C-0039-4224B057B2D8}"/>
              </a:ext>
            </a:extLst>
          </p:cNvPr>
          <p:cNvSpPr txBox="1"/>
          <p:nvPr/>
        </p:nvSpPr>
        <p:spPr>
          <a:xfrm>
            <a:off x="6279453" y="6339415"/>
            <a:ext cx="7182497" cy="369332"/>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Зависимость потенциальной энергии от углового момента</a:t>
            </a:r>
          </a:p>
        </p:txBody>
      </p:sp>
      <p:cxnSp>
        <p:nvCxnSpPr>
          <p:cNvPr id="56" name="Прямая соединительная линия 55"/>
          <p:cNvCxnSpPr>
            <a:cxnSpLocks/>
          </p:cNvCxnSpPr>
          <p:nvPr/>
        </p:nvCxnSpPr>
        <p:spPr>
          <a:xfrm>
            <a:off x="7917777" y="5191657"/>
            <a:ext cx="737787"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2FBDA215-770C-54FD-E1E5-808C2108331D}"/>
              </a:ext>
            </a:extLst>
          </p:cNvPr>
          <p:cNvPicPr>
            <a:picLocks noChangeAspect="1"/>
          </p:cNvPicPr>
          <p:nvPr/>
        </p:nvPicPr>
        <p:blipFill>
          <a:blip r:embed="rId6"/>
          <a:stretch>
            <a:fillRect/>
          </a:stretch>
        </p:blipFill>
        <p:spPr>
          <a:xfrm>
            <a:off x="691893" y="3066454"/>
            <a:ext cx="5184558" cy="713144"/>
          </a:xfrm>
          <a:prstGeom prst="rect">
            <a:avLst/>
          </a:prstGeom>
        </p:spPr>
      </p:pic>
      <p:sp>
        <p:nvSpPr>
          <p:cNvPr id="16" name="TextBox 15">
            <a:extLst>
              <a:ext uri="{FF2B5EF4-FFF2-40B4-BE49-F238E27FC236}">
                <a16:creationId xmlns:a16="http://schemas.microsoft.com/office/drawing/2014/main" id="{BBE11BD5-F183-978D-69A1-CA19984092A2}"/>
              </a:ext>
            </a:extLst>
          </p:cNvPr>
          <p:cNvSpPr txBox="1"/>
          <p:nvPr/>
        </p:nvSpPr>
        <p:spPr>
          <a:xfrm>
            <a:off x="366758" y="1488975"/>
            <a:ext cx="6096000" cy="1015663"/>
          </a:xfrm>
          <a:prstGeom prst="rect">
            <a:avLst/>
          </a:prstGeom>
          <a:noFill/>
        </p:spPr>
        <p:txBody>
          <a:bodyPr wrap="square">
            <a:spAutoFit/>
          </a:bodyPr>
          <a:lstStyle/>
          <a:p>
            <a:pPr algn="just"/>
            <a:r>
              <a:rPr lang="en" sz="2000" dirty="0">
                <a:effectLst/>
                <a:latin typeface="Times New Roman" panose="02020603050405020304" pitchFamily="18" charset="0"/>
                <a:cs typeface="Times New Roman" panose="02020603050405020304" pitchFamily="18" charset="0"/>
              </a:rPr>
              <a:t>Considering the limits of large and small angular momenta, one can obtain analytical solutions that are well reproduced by one general expression:</a:t>
            </a:r>
            <a:endParaRPr lang="ru-RU" sz="2000" dirty="0">
              <a:latin typeface="Times New Roman" panose="02020603050405020304" pitchFamily="18" charset="0"/>
              <a:cs typeface="Times New Roman" panose="02020603050405020304" pitchFamily="18" charset="0"/>
            </a:endParaRPr>
          </a:p>
        </p:txBody>
      </p:sp>
      <p:grpSp>
        <p:nvGrpSpPr>
          <p:cNvPr id="20" name="Группа 19">
            <a:extLst>
              <a:ext uri="{FF2B5EF4-FFF2-40B4-BE49-F238E27FC236}">
                <a16:creationId xmlns:a16="http://schemas.microsoft.com/office/drawing/2014/main" id="{F2F77350-F693-4C25-0C8D-EC7EA40EB9C8}"/>
              </a:ext>
            </a:extLst>
          </p:cNvPr>
          <p:cNvGrpSpPr/>
          <p:nvPr/>
        </p:nvGrpSpPr>
        <p:grpSpPr>
          <a:xfrm>
            <a:off x="2480500" y="4033638"/>
            <a:ext cx="1706409" cy="515756"/>
            <a:chOff x="1393948" y="4333421"/>
            <a:chExt cx="2118911" cy="640433"/>
          </a:xfrm>
        </p:grpSpPr>
        <p:pic>
          <p:nvPicPr>
            <p:cNvPr id="22" name="Рисунок 21">
              <a:extLst>
                <a:ext uri="{FF2B5EF4-FFF2-40B4-BE49-F238E27FC236}">
                  <a16:creationId xmlns:a16="http://schemas.microsoft.com/office/drawing/2014/main" id="{C019F2FC-C5DE-A6CF-A084-53C5B87B987D}"/>
                </a:ext>
              </a:extLst>
            </p:cNvPr>
            <p:cNvPicPr>
              <a:picLocks noChangeAspect="1"/>
            </p:cNvPicPr>
            <p:nvPr/>
          </p:nvPicPr>
          <p:blipFill rotWithShape="1">
            <a:blip r:embed="rId7"/>
            <a:srcRect l="45182" t="-2" b="2"/>
            <a:stretch/>
          </p:blipFill>
          <p:spPr>
            <a:xfrm>
              <a:off x="2320047" y="4343975"/>
              <a:ext cx="1192812" cy="629879"/>
            </a:xfrm>
            <a:prstGeom prst="rect">
              <a:avLst/>
            </a:prstGeom>
          </p:spPr>
        </p:pic>
        <p:pic>
          <p:nvPicPr>
            <p:cNvPr id="24" name="Рисунок 23">
              <a:extLst>
                <a:ext uri="{FF2B5EF4-FFF2-40B4-BE49-F238E27FC236}">
                  <a16:creationId xmlns:a16="http://schemas.microsoft.com/office/drawing/2014/main" id="{123951BD-41B7-0E37-6FE4-B0E7CCECD761}"/>
                </a:ext>
              </a:extLst>
            </p:cNvPr>
            <p:cNvPicPr>
              <a:picLocks noChangeAspect="1"/>
            </p:cNvPicPr>
            <p:nvPr/>
          </p:nvPicPr>
          <p:blipFill rotWithShape="1">
            <a:blip r:embed="rId7"/>
            <a:srcRect r="58141"/>
            <a:stretch/>
          </p:blipFill>
          <p:spPr>
            <a:xfrm>
              <a:off x="1393948" y="4333421"/>
              <a:ext cx="926098" cy="640433"/>
            </a:xfrm>
            <a:prstGeom prst="rect">
              <a:avLst/>
            </a:prstGeom>
          </p:spPr>
        </p:pic>
      </p:grpSp>
      <p:sp>
        <p:nvSpPr>
          <p:cNvPr id="27" name="Rectangle 2">
            <a:extLst>
              <a:ext uri="{FF2B5EF4-FFF2-40B4-BE49-F238E27FC236}">
                <a16:creationId xmlns:a16="http://schemas.microsoft.com/office/drawing/2014/main" id="{E2E100A2-5E8F-5B5E-E0BB-387124B02830}"/>
              </a:ext>
            </a:extLst>
          </p:cNvPr>
          <p:cNvSpPr/>
          <p:nvPr/>
        </p:nvSpPr>
        <p:spPr>
          <a:xfrm>
            <a:off x="416399" y="13960"/>
            <a:ext cx="1096775" cy="507831"/>
          </a:xfrm>
          <a:prstGeom prst="rect">
            <a:avLst/>
          </a:prstGeom>
        </p:spPr>
        <p:txBody>
          <a:bodyPr wrap="none">
            <a:spAutoFit/>
          </a:bodyPr>
          <a:lstStyle/>
          <a:p>
            <a:pPr lvl="0" algn="ctr"/>
            <a:r>
              <a:rPr lang="ru-RU" sz="2700" dirty="0" err="1">
                <a:solidFill>
                  <a:srgbClr val="0070C0"/>
                </a:solidFill>
              </a:rPr>
              <a:t>M</a:t>
            </a:r>
            <a:r>
              <a:rPr lang="en-US" sz="2700" dirty="0" err="1">
                <a:solidFill>
                  <a:srgbClr val="0070C0"/>
                </a:solidFill>
              </a:rPr>
              <a:t>odel</a:t>
            </a:r>
            <a:endParaRPr lang="en-US" sz="2700" dirty="0">
              <a:solidFill>
                <a:srgbClr val="0070C0"/>
              </a:solidFill>
            </a:endParaRPr>
          </a:p>
        </p:txBody>
      </p:sp>
    </p:spTree>
    <p:extLst>
      <p:ext uri="{BB962C8B-B14F-4D97-AF65-F5344CB8AC3E}">
        <p14:creationId xmlns:p14="http://schemas.microsoft.com/office/powerpoint/2010/main" val="206412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7DA1086-F746-10B7-DCE3-76323EF8004B}"/>
              </a:ext>
            </a:extLst>
          </p:cNvPr>
          <p:cNvPicPr>
            <a:picLocks noChangeAspect="1"/>
          </p:cNvPicPr>
          <p:nvPr/>
        </p:nvPicPr>
        <p:blipFill>
          <a:blip r:embed="rId3"/>
          <a:stretch>
            <a:fillRect/>
          </a:stretch>
        </p:blipFill>
        <p:spPr>
          <a:xfrm>
            <a:off x="351614" y="1955757"/>
            <a:ext cx="7287520" cy="4186752"/>
          </a:xfrm>
          <a:prstGeom prst="rect">
            <a:avLst/>
          </a:prstGeom>
        </p:spPr>
      </p:pic>
      <p:pic>
        <p:nvPicPr>
          <p:cNvPr id="4" name="Рисунок 3">
            <a:extLst>
              <a:ext uri="{FF2B5EF4-FFF2-40B4-BE49-F238E27FC236}">
                <a16:creationId xmlns:a16="http://schemas.microsoft.com/office/drawing/2014/main" id="{B66311E8-3E46-5FDB-051E-91EE0BC0EDF8}"/>
              </a:ext>
            </a:extLst>
          </p:cNvPr>
          <p:cNvPicPr>
            <a:picLocks noChangeAspect="1"/>
          </p:cNvPicPr>
          <p:nvPr/>
        </p:nvPicPr>
        <p:blipFill>
          <a:blip r:embed="rId4"/>
          <a:stretch>
            <a:fillRect/>
          </a:stretch>
        </p:blipFill>
        <p:spPr>
          <a:xfrm>
            <a:off x="7639134" y="1960521"/>
            <a:ext cx="4466814" cy="1949604"/>
          </a:xfrm>
          <a:prstGeom prst="rect">
            <a:avLst/>
          </a:prstGeom>
        </p:spPr>
      </p:pic>
      <p:sp>
        <p:nvSpPr>
          <p:cNvPr id="9" name="Rectangle 2">
            <a:extLst>
              <a:ext uri="{FF2B5EF4-FFF2-40B4-BE49-F238E27FC236}">
                <a16:creationId xmlns:a16="http://schemas.microsoft.com/office/drawing/2014/main" id="{C5E8511E-1DA1-F3D6-4AF9-0CCEA297D7C1}"/>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
        <p:nvSpPr>
          <p:cNvPr id="12" name="TextBox 11">
            <a:extLst>
              <a:ext uri="{FF2B5EF4-FFF2-40B4-BE49-F238E27FC236}">
                <a16:creationId xmlns:a16="http://schemas.microsoft.com/office/drawing/2014/main" id="{10CB6392-2F3E-6FEC-438C-6BA1DA686619}"/>
              </a:ext>
            </a:extLst>
          </p:cNvPr>
          <p:cNvSpPr txBox="1"/>
          <p:nvPr/>
        </p:nvSpPr>
        <p:spPr>
          <a:xfrm>
            <a:off x="7991248" y="4390048"/>
            <a:ext cx="4114700" cy="923330"/>
          </a:xfrm>
          <a:prstGeom prst="rect">
            <a:avLst/>
          </a:prstGeom>
          <a:noFill/>
        </p:spPr>
        <p:txBody>
          <a:bodyPr wrap="square">
            <a:spAutoFit/>
          </a:bodyPr>
          <a:lstStyle/>
          <a:p>
            <a:pPr algn="just"/>
            <a:r>
              <a:rPr lang="en" dirty="0">
                <a:latin typeface="Times New Roman" panose="02020603050405020304" pitchFamily="18" charset="0"/>
                <a:cs typeface="Times New Roman" panose="02020603050405020304" pitchFamily="18" charset="0"/>
              </a:rPr>
              <a:t>The calculated values of critical angular moments for the nuclei of the actinide and rare earth regions</a:t>
            </a:r>
            <a:endParaRPr lang="ru-RU"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7FAA645-CDCA-4255-05FA-9C6AC3EE74AE}"/>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F4442D62-7AAE-A196-7143-EB34BCC76CEB}"/>
              </a:ext>
            </a:extLst>
          </p:cNvPr>
          <p:cNvPicPr>
            <a:picLocks noChangeAspect="1"/>
          </p:cNvPicPr>
          <p:nvPr/>
        </p:nvPicPr>
        <p:blipFill>
          <a:blip r:embed="rId5"/>
          <a:stretch>
            <a:fillRect/>
          </a:stretch>
        </p:blipFill>
        <p:spPr>
          <a:xfrm>
            <a:off x="573682" y="777839"/>
            <a:ext cx="6676203" cy="805440"/>
          </a:xfrm>
          <a:prstGeom prst="rect">
            <a:avLst/>
          </a:prstGeom>
        </p:spPr>
      </p:pic>
      <p:pic>
        <p:nvPicPr>
          <p:cNvPr id="8" name="Рисунок 7">
            <a:extLst>
              <a:ext uri="{FF2B5EF4-FFF2-40B4-BE49-F238E27FC236}">
                <a16:creationId xmlns:a16="http://schemas.microsoft.com/office/drawing/2014/main" id="{8CEF789C-C19A-61CF-AEEF-BECBBAF0B3CB}"/>
              </a:ext>
            </a:extLst>
          </p:cNvPr>
          <p:cNvPicPr>
            <a:picLocks noChangeAspect="1"/>
          </p:cNvPicPr>
          <p:nvPr/>
        </p:nvPicPr>
        <p:blipFill>
          <a:blip r:embed="rId6"/>
          <a:stretch>
            <a:fillRect/>
          </a:stretch>
        </p:blipFill>
        <p:spPr>
          <a:xfrm>
            <a:off x="8446870" y="1000674"/>
            <a:ext cx="3171448" cy="366699"/>
          </a:xfrm>
          <a:prstGeom prst="rect">
            <a:avLst/>
          </a:prstGeom>
        </p:spPr>
      </p:pic>
    </p:spTree>
    <p:extLst>
      <p:ext uri="{BB962C8B-B14F-4D97-AF65-F5344CB8AC3E}">
        <p14:creationId xmlns:p14="http://schemas.microsoft.com/office/powerpoint/2010/main" val="204823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21F368-D928-BA1A-E246-AC4B071E80F2}"/>
              </a:ext>
            </a:extLst>
          </p:cNvPr>
          <p:cNvSpPr txBox="1"/>
          <p:nvPr/>
        </p:nvSpPr>
        <p:spPr>
          <a:xfrm>
            <a:off x="5869992" y="4797413"/>
            <a:ext cx="6121400"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parity splitting in dependency on angular momentum for various Th and Pu isotopes</a:t>
            </a:r>
          </a:p>
        </p:txBody>
      </p:sp>
      <p:sp>
        <p:nvSpPr>
          <p:cNvPr id="3" name="TextBox 2">
            <a:extLst>
              <a:ext uri="{FF2B5EF4-FFF2-40B4-BE49-F238E27FC236}">
                <a16:creationId xmlns:a16="http://schemas.microsoft.com/office/drawing/2014/main" id="{1C9D08A9-B00C-1DAB-6EE4-84D2F382ABBA}"/>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1062D32F-785E-32A2-1539-CC85E5E1B471}"/>
              </a:ext>
            </a:extLst>
          </p:cNvPr>
          <p:cNvPicPr>
            <a:picLocks noChangeAspect="1"/>
          </p:cNvPicPr>
          <p:nvPr/>
        </p:nvPicPr>
        <p:blipFill>
          <a:blip r:embed="rId3"/>
          <a:stretch>
            <a:fillRect/>
          </a:stretch>
        </p:blipFill>
        <p:spPr>
          <a:xfrm>
            <a:off x="200608" y="606486"/>
            <a:ext cx="5512330" cy="5702821"/>
          </a:xfrm>
          <a:prstGeom prst="rect">
            <a:avLst/>
          </a:prstGeom>
        </p:spPr>
      </p:pic>
      <p:pic>
        <p:nvPicPr>
          <p:cNvPr id="12" name="Рисунок 11">
            <a:extLst>
              <a:ext uri="{FF2B5EF4-FFF2-40B4-BE49-F238E27FC236}">
                <a16:creationId xmlns:a16="http://schemas.microsoft.com/office/drawing/2014/main" id="{06C8DF1A-DF6D-A007-6950-272AEAAC3CF3}"/>
              </a:ext>
            </a:extLst>
          </p:cNvPr>
          <p:cNvPicPr>
            <a:picLocks noChangeAspect="1"/>
          </p:cNvPicPr>
          <p:nvPr/>
        </p:nvPicPr>
        <p:blipFill>
          <a:blip r:embed="rId4"/>
          <a:stretch>
            <a:fillRect/>
          </a:stretch>
        </p:blipFill>
        <p:spPr>
          <a:xfrm>
            <a:off x="5712938" y="606486"/>
            <a:ext cx="6121400" cy="4217552"/>
          </a:xfrm>
          <a:prstGeom prst="rect">
            <a:avLst/>
          </a:prstGeom>
        </p:spPr>
      </p:pic>
      <p:sp>
        <p:nvSpPr>
          <p:cNvPr id="2" name="Rectangle 2">
            <a:extLst>
              <a:ext uri="{FF2B5EF4-FFF2-40B4-BE49-F238E27FC236}">
                <a16:creationId xmlns:a16="http://schemas.microsoft.com/office/drawing/2014/main" id="{C1A70ADA-127D-5BE8-E81B-C81B9FBD9991}"/>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84933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F1F8F316-6929-6650-7D46-69753025B079}"/>
              </a:ext>
            </a:extLst>
          </p:cNvPr>
          <p:cNvPicPr>
            <a:picLocks noChangeAspect="1"/>
          </p:cNvPicPr>
          <p:nvPr/>
        </p:nvPicPr>
        <p:blipFill>
          <a:blip r:embed="rId3"/>
          <a:stretch>
            <a:fillRect/>
          </a:stretch>
        </p:blipFill>
        <p:spPr>
          <a:xfrm>
            <a:off x="7660615" y="5736653"/>
            <a:ext cx="2690737" cy="439994"/>
          </a:xfrm>
          <a:prstGeom prst="rect">
            <a:avLst/>
          </a:prstGeom>
        </p:spPr>
      </p:pic>
      <p:sp>
        <p:nvSpPr>
          <p:cNvPr id="12" name="TextBox 11">
            <a:extLst>
              <a:ext uri="{FF2B5EF4-FFF2-40B4-BE49-F238E27FC236}">
                <a16:creationId xmlns:a16="http://schemas.microsoft.com/office/drawing/2014/main" id="{EFD75782-AA08-EAEA-5E0D-E30B5C9939E1}"/>
              </a:ext>
            </a:extLst>
          </p:cNvPr>
          <p:cNvSpPr txBox="1"/>
          <p:nvPr/>
        </p:nvSpPr>
        <p:spPr>
          <a:xfrm>
            <a:off x="6096000" y="5028767"/>
            <a:ext cx="5819969" cy="707886"/>
          </a:xfrm>
          <a:prstGeom prst="rect">
            <a:avLst/>
          </a:prstGeom>
          <a:noFill/>
        </p:spPr>
        <p:txBody>
          <a:bodyPr wrap="square">
            <a:spAutoFit/>
          </a:bodyPr>
          <a:lstStyle/>
          <a:p>
            <a:pPr algn="just"/>
            <a:r>
              <a:rPr lang="en" sz="2000" dirty="0">
                <a:latin typeface="Times New Roman" panose="02020603050405020304" pitchFamily="18" charset="0"/>
                <a:cs typeface="Times New Roman" panose="02020603050405020304" pitchFamily="18" charset="0"/>
              </a:rPr>
              <a:t>There are discrepancies that can be partially taken into account using parameterization:</a:t>
            </a:r>
            <a:endParaRPr lang="ru-RU"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6599D86-238A-2F64-B81C-72900E2BB6E4}"/>
              </a:ext>
            </a:extLst>
          </p:cNvPr>
          <p:cNvSpPr txBox="1"/>
          <p:nvPr/>
        </p:nvSpPr>
        <p:spPr>
          <a:xfrm>
            <a:off x="5899591" y="4427810"/>
            <a:ext cx="6121400" cy="646331"/>
          </a:xfrm>
          <a:prstGeom prst="rect">
            <a:avLst/>
          </a:prstGeom>
          <a:noFill/>
        </p:spPr>
        <p:txBody>
          <a:bodyPr wrap="square">
            <a:spAutoFit/>
          </a:bodyPr>
          <a:lstStyle/>
          <a:p>
            <a:r>
              <a:rPr lang="en" dirty="0">
                <a:effectLst/>
                <a:latin typeface="Times New Roman" panose="02020603050405020304" pitchFamily="18" charset="0"/>
                <a:cs typeface="Times New Roman" panose="02020603050405020304" pitchFamily="18" charset="0"/>
              </a:rPr>
              <a:t>The parity splitting in dependency on angular momentum for various U and Ra isotopes</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509F215-F13C-9E2D-30AD-2A6B7E2E8B91}"/>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F5605A69-27AE-7BBB-A643-77B116BC459A}"/>
              </a:ext>
            </a:extLst>
          </p:cNvPr>
          <p:cNvPicPr>
            <a:picLocks noChangeAspect="1"/>
          </p:cNvPicPr>
          <p:nvPr/>
        </p:nvPicPr>
        <p:blipFill>
          <a:blip r:embed="rId4"/>
          <a:stretch>
            <a:fillRect/>
          </a:stretch>
        </p:blipFill>
        <p:spPr>
          <a:xfrm>
            <a:off x="168211" y="452436"/>
            <a:ext cx="5626358" cy="5820789"/>
          </a:xfrm>
          <a:prstGeom prst="rect">
            <a:avLst/>
          </a:prstGeom>
        </p:spPr>
      </p:pic>
      <p:pic>
        <p:nvPicPr>
          <p:cNvPr id="15" name="Рисунок 14">
            <a:extLst>
              <a:ext uri="{FF2B5EF4-FFF2-40B4-BE49-F238E27FC236}">
                <a16:creationId xmlns:a16="http://schemas.microsoft.com/office/drawing/2014/main" id="{2EAD82A7-F0D5-7BBB-E89C-8ABBAFBF5280}"/>
              </a:ext>
            </a:extLst>
          </p:cNvPr>
          <p:cNvPicPr>
            <a:picLocks noChangeAspect="1"/>
          </p:cNvPicPr>
          <p:nvPr/>
        </p:nvPicPr>
        <p:blipFill>
          <a:blip r:embed="rId5"/>
          <a:stretch>
            <a:fillRect/>
          </a:stretch>
        </p:blipFill>
        <p:spPr>
          <a:xfrm>
            <a:off x="5794569" y="419817"/>
            <a:ext cx="6015629" cy="4092706"/>
          </a:xfrm>
          <a:prstGeom prst="rect">
            <a:avLst/>
          </a:prstGeom>
        </p:spPr>
      </p:pic>
      <p:sp>
        <p:nvSpPr>
          <p:cNvPr id="2" name="Rectangle 2">
            <a:extLst>
              <a:ext uri="{FF2B5EF4-FFF2-40B4-BE49-F238E27FC236}">
                <a16:creationId xmlns:a16="http://schemas.microsoft.com/office/drawing/2014/main" id="{86AFB6C9-EA09-6FF1-D4C5-1175F8876F78}"/>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85815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338ABF6-DCB3-D91B-93D1-B09C34C94F85}"/>
              </a:ext>
            </a:extLst>
          </p:cNvPr>
          <p:cNvSpPr txBox="1"/>
          <p:nvPr/>
        </p:nvSpPr>
        <p:spPr>
          <a:xfrm>
            <a:off x="2821992" y="5213901"/>
            <a:ext cx="6121400" cy="646331"/>
          </a:xfrm>
          <a:prstGeom prst="rect">
            <a:avLst/>
          </a:prstGeom>
          <a:noFill/>
        </p:spPr>
        <p:txBody>
          <a:bodyPr wrap="square">
            <a:spAutoFit/>
          </a:bodyPr>
          <a:lstStyle/>
          <a:p>
            <a:r>
              <a:rPr lang="en" dirty="0">
                <a:effectLst/>
                <a:latin typeface="Times New Roman" panose="02020603050405020304" pitchFamily="18" charset="0"/>
                <a:cs typeface="Times New Roman" panose="02020603050405020304" pitchFamily="18" charset="0"/>
              </a:rPr>
              <a:t>The parity splitting in dependency on angular momentum for various Ba, Ce and Nd isotopes</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728CEAA-58BB-9187-F856-3AF707B301E1}"/>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0374A69E-6DF6-F26C-4557-DD2FE676C96B}"/>
              </a:ext>
            </a:extLst>
          </p:cNvPr>
          <p:cNvPicPr>
            <a:picLocks noChangeAspect="1"/>
          </p:cNvPicPr>
          <p:nvPr/>
        </p:nvPicPr>
        <p:blipFill>
          <a:blip r:embed="rId3"/>
          <a:stretch>
            <a:fillRect/>
          </a:stretch>
        </p:blipFill>
        <p:spPr>
          <a:xfrm>
            <a:off x="0" y="813167"/>
            <a:ext cx="5948413" cy="4138027"/>
          </a:xfrm>
          <a:prstGeom prst="rect">
            <a:avLst/>
          </a:prstGeom>
        </p:spPr>
      </p:pic>
      <p:pic>
        <p:nvPicPr>
          <p:cNvPr id="14" name="Рисунок 13">
            <a:extLst>
              <a:ext uri="{FF2B5EF4-FFF2-40B4-BE49-F238E27FC236}">
                <a16:creationId xmlns:a16="http://schemas.microsoft.com/office/drawing/2014/main" id="{FEB4F3ED-02A2-03D6-6C16-0F53235619F7}"/>
              </a:ext>
            </a:extLst>
          </p:cNvPr>
          <p:cNvPicPr>
            <a:picLocks noChangeAspect="1"/>
          </p:cNvPicPr>
          <p:nvPr/>
        </p:nvPicPr>
        <p:blipFill>
          <a:blip r:embed="rId4"/>
          <a:stretch>
            <a:fillRect/>
          </a:stretch>
        </p:blipFill>
        <p:spPr>
          <a:xfrm>
            <a:off x="5948413" y="813167"/>
            <a:ext cx="6121399" cy="4080933"/>
          </a:xfrm>
          <a:prstGeom prst="rect">
            <a:avLst/>
          </a:prstGeom>
        </p:spPr>
      </p:pic>
      <p:sp>
        <p:nvSpPr>
          <p:cNvPr id="2" name="Rectangle 2">
            <a:extLst>
              <a:ext uri="{FF2B5EF4-FFF2-40B4-BE49-F238E27FC236}">
                <a16:creationId xmlns:a16="http://schemas.microsoft.com/office/drawing/2014/main" id="{8F256094-6913-A698-889C-F3D39E92F3EE}"/>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1295549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59249</TotalTime>
  <Words>2056</Words>
  <Application>Microsoft Macintosh PowerPoint</Application>
  <PresentationFormat>Широкоэкранный</PresentationFormat>
  <Paragraphs>136</Paragraphs>
  <Slides>21</Slides>
  <Notes>20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Calibri</vt:lpstr>
      <vt:lpstr>Calibri Light</vt:lpstr>
      <vt:lpstr>Cambria Math</vt:lpstr>
      <vt:lpstr>Liberation Serif</vt:lpstr>
      <vt:lpstr>SFRM1200</vt:lpstr>
      <vt:lpstr>Times New Roman</vt:lpstr>
      <vt:lpstr>Тема Office</vt:lpstr>
      <vt:lpstr>The stabilization of octupole deformation in heavy and superheavy atomic nuclei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594</cp:lastModifiedBy>
  <cp:revision>921</cp:revision>
  <dcterms:created xsi:type="dcterms:W3CDTF">2020-04-30T12:05:21Z</dcterms:created>
  <dcterms:modified xsi:type="dcterms:W3CDTF">2023-06-01T14:25:33Z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2022-09-04T22:17:22Z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cc353265-e098-429e-9e4c-f85153e7cffb</vt:lpwstr>
  </property>
  <property fmtid="{D5CDD505-2E9C-101B-9397-08002B2CF9AE}" pid="7" name="MSIP_Label_defa4170-0d19-0005-0004-bc88714345d2_ActionId">
    <vt:lpwstr>4d957ac5-8530-4327-8c0b-0f8ffde4b818</vt:lpwstr>
  </property>
  <property fmtid="{D5CDD505-2E9C-101B-9397-08002B2CF9AE}" pid="8" name="MSIP_Label_defa4170-0d19-0005-0004-bc88714345d2_ContentBits">
    <vt:lpwstr>0</vt:lpwstr>
  </property>
</Properties>
</file>