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
  </p:notesMasterIdLst>
  <p:handoutMasterIdLst>
    <p:handoutMasterId r:id="rId15"/>
  </p:handoutMasterIdLst>
  <p:sldIdLst>
    <p:sldId id="277" r:id="rId2"/>
    <p:sldId id="257" r:id="rId3"/>
    <p:sldId id="258" r:id="rId4"/>
    <p:sldId id="269" r:id="rId5"/>
    <p:sldId id="268" r:id="rId6"/>
    <p:sldId id="259" r:id="rId7"/>
    <p:sldId id="260" r:id="rId8"/>
    <p:sldId id="261" r:id="rId9"/>
    <p:sldId id="262" r:id="rId10"/>
    <p:sldId id="274"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3" autoAdjust="0"/>
  </p:normalViewPr>
  <p:slideViewPr>
    <p:cSldViewPr>
      <p:cViewPr varScale="1">
        <p:scale>
          <a:sx n="93" d="100"/>
          <a:sy n="93" d="100"/>
        </p:scale>
        <p:origin x="-215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0A4F9D-B900-46D1-A5F3-626B1A0CCD4E}" type="datetimeFigureOut">
              <a:rPr lang="ru-RU" smtClean="0"/>
              <a:t>01.06.2023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BDA919-0391-42F5-979C-3F3A0213B443}" type="slidenum">
              <a:rPr lang="ru-RU" smtClean="0"/>
              <a:t>‹#›</a:t>
            </a:fld>
            <a:endParaRPr lang="ru-RU"/>
          </a:p>
        </p:txBody>
      </p:sp>
    </p:spTree>
    <p:extLst>
      <p:ext uri="{BB962C8B-B14F-4D97-AF65-F5344CB8AC3E}">
        <p14:creationId xmlns:p14="http://schemas.microsoft.com/office/powerpoint/2010/main" val="2455392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D4FF2-33D4-4B1F-8D95-3AD1569A6D77}" type="datetimeFigureOut">
              <a:rPr lang="ru-RU" smtClean="0"/>
              <a:t>01.06.2023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8763E-8CB6-4EC2-B590-59F16399828A}" type="slidenum">
              <a:rPr lang="ru-RU" smtClean="0"/>
              <a:t>‹#›</a:t>
            </a:fld>
            <a:endParaRPr lang="ru-RU"/>
          </a:p>
        </p:txBody>
      </p:sp>
    </p:spTree>
    <p:extLst>
      <p:ext uri="{BB962C8B-B14F-4D97-AF65-F5344CB8AC3E}">
        <p14:creationId xmlns:p14="http://schemas.microsoft.com/office/powerpoint/2010/main" val="134376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1</a:t>
            </a:fld>
            <a:endParaRPr lang="ru-RU"/>
          </a:p>
        </p:txBody>
      </p:sp>
    </p:spTree>
    <p:extLst>
      <p:ext uri="{BB962C8B-B14F-4D97-AF65-F5344CB8AC3E}">
        <p14:creationId xmlns:p14="http://schemas.microsoft.com/office/powerpoint/2010/main" val="8810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Нами была изучена репарационная кинетика ДР ДНК под действием радиомодификаторов вплоть до 24 часов пострадиационной инкубации при облучении протонами. Было показано, что репарационная кинетика имеет комплексный характер как в  раковых клеток, так и в нормальных клетках. В сравнении с контролем, выход ДР ДНК в присутствии ингибиторов репарации увеличивается вплоть до 4 часов пост-радиационной инкубации и затем снижается. </a:t>
            </a:r>
          </a:p>
          <a:p>
            <a:r>
              <a:rPr lang="ru-RU" sz="1200" kern="1200" dirty="0" smtClean="0">
                <a:solidFill>
                  <a:schemeClr val="tx1"/>
                </a:solidFill>
                <a:effectLst/>
                <a:latin typeface="+mn-lt"/>
                <a:ea typeface="+mn-ea"/>
                <a:cs typeface="+mn-cs"/>
              </a:rPr>
              <a:t>Как видно на представленных графиках, формируемое количество неотрепарированных повреждений в нормальных клетках превышает количество ДР ДНК в раковых клетках примерно в 1,5 раза, что связано с радиорезистентностью раковых клеток.</a:t>
            </a:r>
          </a:p>
          <a:p>
            <a:r>
              <a:rPr lang="ru-RU" sz="1200" kern="1200" dirty="0" smtClean="0">
                <a:solidFill>
                  <a:schemeClr val="tx1"/>
                </a:solidFill>
                <a:effectLst/>
                <a:latin typeface="+mn-lt"/>
                <a:ea typeface="+mn-ea"/>
                <a:cs typeface="+mn-cs"/>
              </a:rPr>
              <a:t>Нами был посчитан фактор изменения дозы. Из графиков видно, что при комбинированном действии радиомодификаторов при облучении клеток фибробластов человека, количество неотрепарированных повреждений на 4 час пострадиационной инкубации превышает контрольный уровень в 3,26 раза, и так же превышает уровень повреждений при действии только ингибитора репарации </a:t>
            </a:r>
            <a:r>
              <a:rPr lang="en-US" sz="1200" kern="1200" dirty="0" err="1" smtClean="0">
                <a:solidFill>
                  <a:schemeClr val="tx1"/>
                </a:solidFill>
                <a:effectLst/>
                <a:latin typeface="+mn-lt"/>
                <a:ea typeface="+mn-ea"/>
                <a:cs typeface="+mn-cs"/>
              </a:rPr>
              <a:t>AraC</a:t>
            </a:r>
            <a:r>
              <a:rPr lang="ru-RU" sz="1200" kern="1200" dirty="0" smtClean="0">
                <a:solidFill>
                  <a:schemeClr val="tx1"/>
                </a:solidFill>
                <a:effectLst/>
                <a:latin typeface="+mn-lt"/>
                <a:ea typeface="+mn-ea"/>
                <a:cs typeface="+mn-cs"/>
              </a:rPr>
              <a:t> в 1,35 раз. При облучении клеток меланомы, при комбинированном действии радиомодификаторов, количество неотрепарированных повреждений на 4 час пострадиационной инкубации превышает контрольный уровень в 3,17 раз, и так же превышает уровень повреждений при действии только ингибитора репарации </a:t>
            </a:r>
            <a:r>
              <a:rPr lang="en-US" sz="1200" kern="1200" dirty="0" err="1" smtClean="0">
                <a:solidFill>
                  <a:schemeClr val="tx1"/>
                </a:solidFill>
                <a:effectLst/>
                <a:latin typeface="+mn-lt"/>
                <a:ea typeface="+mn-ea"/>
                <a:cs typeface="+mn-cs"/>
              </a:rPr>
              <a:t>AraC</a:t>
            </a:r>
            <a:r>
              <a:rPr lang="ru-RU" sz="1200" kern="1200" dirty="0" smtClean="0">
                <a:solidFill>
                  <a:schemeClr val="tx1"/>
                </a:solidFill>
                <a:effectLst/>
                <a:latin typeface="+mn-lt"/>
                <a:ea typeface="+mn-ea"/>
                <a:cs typeface="+mn-cs"/>
              </a:rPr>
              <a:t> в 1,17 раз.</a:t>
            </a:r>
          </a:p>
          <a:p>
            <a:r>
              <a:rPr lang="ru-RU" sz="1200" kern="1200" dirty="0" smtClean="0">
                <a:solidFill>
                  <a:schemeClr val="tx1"/>
                </a:solidFill>
                <a:effectLst/>
                <a:latin typeface="+mn-lt"/>
                <a:ea typeface="+mn-ea"/>
                <a:cs typeface="+mn-cs"/>
              </a:rPr>
              <a:t>Действие ингибитора репарации ДНК </a:t>
            </a:r>
            <a:r>
              <a:rPr lang="ru-RU" sz="1200" kern="1200" dirty="0" err="1" smtClean="0">
                <a:solidFill>
                  <a:schemeClr val="tx1"/>
                </a:solidFill>
                <a:effectLst/>
                <a:latin typeface="+mn-lt"/>
                <a:ea typeface="+mn-ea"/>
                <a:cs typeface="+mn-cs"/>
              </a:rPr>
              <a:t>AraC</a:t>
            </a:r>
            <a:r>
              <a:rPr lang="ru-RU" sz="1200" kern="1200" dirty="0" smtClean="0">
                <a:solidFill>
                  <a:schemeClr val="tx1"/>
                </a:solidFill>
                <a:effectLst/>
                <a:latin typeface="+mn-lt"/>
                <a:ea typeface="+mn-ea"/>
                <a:cs typeface="+mn-cs"/>
              </a:rPr>
              <a:t> приводит к формированию ферментативных повреждений ДНК сразу после воздействия ионизирующего излучения, а также в течение всей пострадиационной инкубации. </a:t>
            </a:r>
          </a:p>
          <a:p>
            <a:r>
              <a:rPr lang="ru-RU" sz="1200" kern="1200" dirty="0" smtClean="0">
                <a:solidFill>
                  <a:schemeClr val="tx1"/>
                </a:solidFill>
                <a:effectLst/>
                <a:latin typeface="+mn-lt"/>
                <a:ea typeface="+mn-ea"/>
                <a:cs typeface="+mn-cs"/>
              </a:rPr>
              <a:t>В наших работах мы показали, что процесс репарации радиационно-индуцированных повреждений ДНК представляет из себя суперпозицию двух разнонаправленных процессов: формирование ДР ДНК из ОР и поврежденных оснований и репарации ДР ДНК. И применяя такой ингибитор как </a:t>
            </a:r>
            <a:r>
              <a:rPr lang="en-US" sz="1200" kern="1200" dirty="0" smtClean="0">
                <a:solidFill>
                  <a:schemeClr val="tx1"/>
                </a:solidFill>
                <a:effectLst/>
                <a:latin typeface="+mn-lt"/>
                <a:ea typeface="+mn-ea"/>
                <a:cs typeface="+mn-cs"/>
              </a:rPr>
              <a:t>SCR</a:t>
            </a:r>
            <a:r>
              <a:rPr lang="ru-RU" sz="1200" kern="1200" dirty="0" smtClean="0">
                <a:solidFill>
                  <a:schemeClr val="tx1"/>
                </a:solidFill>
                <a:effectLst/>
                <a:latin typeface="+mn-lt"/>
                <a:ea typeface="+mn-ea"/>
                <a:cs typeface="+mn-cs"/>
              </a:rPr>
              <a:t>7 мы подавляем результативность процесса репарации ДР ДНК, тем самым повышая эффективность накопления формируемых ЭДР. Этими явлениями и обусловлен максимум выхода повреждений ДНК на 4 часах пострадиационной инкубации.</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10</a:t>
            </a:fld>
            <a:endParaRPr lang="ru-RU"/>
          </a:p>
        </p:txBody>
      </p:sp>
    </p:spTree>
    <p:extLst>
      <p:ext uri="{BB962C8B-B14F-4D97-AF65-F5344CB8AC3E}">
        <p14:creationId xmlns:p14="http://schemas.microsoft.com/office/powerpoint/2010/main" val="77130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Было показано, что репарационная кинетика  имеет комплексный характер. В сравнении с контролем, выход ДР ДНК увеличивается вплоть до 4 часов пострадиационной инкубации при облучении протонами, и до 6 часов при облучении рентгеновским излучением, а затем уменьшается. </a:t>
            </a:r>
          </a:p>
          <a:p>
            <a:pPr lvl="0"/>
            <a:r>
              <a:rPr lang="ru-RU" sz="1200" kern="1200" dirty="0" smtClean="0">
                <a:solidFill>
                  <a:schemeClr val="tx1"/>
                </a:solidFill>
                <a:effectLst/>
                <a:latin typeface="+mn-lt"/>
                <a:ea typeface="+mn-ea"/>
                <a:cs typeface="+mn-cs"/>
              </a:rPr>
              <a:t>Количество формируемых неотрепарированных повреждений после действия рентгеновского излучения выше уровня неотрепарированных повреждений при облучении протонами. </a:t>
            </a:r>
          </a:p>
          <a:p>
            <a:pPr lvl="0"/>
            <a:r>
              <a:rPr lang="ru-RU" sz="1200" kern="1200" dirty="0" smtClean="0">
                <a:solidFill>
                  <a:schemeClr val="tx1"/>
                </a:solidFill>
                <a:effectLst/>
                <a:latin typeface="+mn-lt"/>
                <a:ea typeface="+mn-ea"/>
                <a:cs typeface="+mn-cs"/>
              </a:rPr>
              <a:t>Было показано, что при комбинированном действии радиомодификаторов количество неотрепарированных разрывов выше контрольного уровня  и выше уровня неотрепарированных повреждений в присутствии только </a:t>
            </a:r>
            <a:r>
              <a:rPr lang="ru-RU" sz="1200" kern="1200" dirty="0" err="1" smtClean="0">
                <a:solidFill>
                  <a:schemeClr val="tx1"/>
                </a:solidFill>
                <a:effectLst/>
                <a:latin typeface="+mn-lt"/>
                <a:ea typeface="+mn-ea"/>
                <a:cs typeface="+mn-cs"/>
              </a:rPr>
              <a:t>АраЦ</a:t>
            </a:r>
            <a:r>
              <a:rPr lang="ru-RU" sz="1200" kern="1200" dirty="0" smtClean="0">
                <a:solidFill>
                  <a:schemeClr val="tx1"/>
                </a:solidFill>
                <a:effectLst/>
                <a:latin typeface="+mn-lt"/>
                <a:ea typeface="+mn-ea"/>
                <a:cs typeface="+mn-cs"/>
              </a:rPr>
              <a:t> как для нормальных, так и для опухолевых клеток при действии ионизирующего излучения разного качества. </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11</a:t>
            </a:fld>
            <a:endParaRPr lang="ru-RU"/>
          </a:p>
        </p:txBody>
      </p:sp>
    </p:spTree>
    <p:extLst>
      <p:ext uri="{BB962C8B-B14F-4D97-AF65-F5344CB8AC3E}">
        <p14:creationId xmlns:p14="http://schemas.microsoft.com/office/powerpoint/2010/main" val="153894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Поиск подходов и средств, направленных на изменение радиочувствительности клеток, является одной из актуальных задач радиационной биологии. Представляются перспективными исследования модифицирующего влияния агентов, влияющих на процессы репарации повреждений ДНК. Это новый подход, опирающийся на биохимические механизмы, приводящие к формированию дополнительных повреждений ДНК, связанных с работой ферментов репарации. Данный подход позволяет повысить эффективность действия ионизирующего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излучения, что может увеличить результативность радиотерапии в лечении злокачественных новообразований.</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2</a:t>
            </a:fld>
            <a:endParaRPr lang="ru-RU"/>
          </a:p>
        </p:txBody>
      </p:sp>
    </p:spTree>
    <p:extLst>
      <p:ext uri="{BB962C8B-B14F-4D97-AF65-F5344CB8AC3E}">
        <p14:creationId xmlns:p14="http://schemas.microsoft.com/office/powerpoint/2010/main" val="11342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Двунитевые разрывы ДНК представляют собой наиболее серьезные повреждения генетической структуры, которые могут привести к гибели клетки. Различают два типа ДР ДНК: прямые ДР, образующиеся в результате разрыва обеих комплементарных цепей ДНК на расстоянии до 8–10 нуклеотидов, и ферментативные ДР, образующиеся в ходе репарации ДНК.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3</a:t>
            </a:fld>
            <a:endParaRPr lang="ru-RU"/>
          </a:p>
        </p:txBody>
      </p:sp>
    </p:spTree>
    <p:extLst>
      <p:ext uri="{BB962C8B-B14F-4D97-AF65-F5344CB8AC3E}">
        <p14:creationId xmlns:p14="http://schemas.microsoft.com/office/powerpoint/2010/main" val="134267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нашей работе мы использовали два типа ингибиторов. Это </a:t>
            </a:r>
            <a:r>
              <a:rPr lang="ru-RU" sz="1200" kern="1200" dirty="0" err="1" smtClean="0">
                <a:solidFill>
                  <a:schemeClr val="tx1"/>
                </a:solidFill>
                <a:effectLst/>
                <a:latin typeface="+mn-lt"/>
                <a:ea typeface="+mn-ea"/>
                <a:cs typeface="+mn-cs"/>
              </a:rPr>
              <a:t>арабинозид</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цитозин</a:t>
            </a:r>
            <a:r>
              <a:rPr lang="ru-RU" sz="1200" kern="1200" dirty="0" smtClean="0">
                <a:solidFill>
                  <a:schemeClr val="tx1"/>
                </a:solidFill>
                <a:effectLst/>
                <a:latin typeface="+mn-lt"/>
                <a:ea typeface="+mn-ea"/>
                <a:cs typeface="+mn-cs"/>
              </a:rPr>
              <a:t>, связанный с трансформацией длительно нерепарированных однонитевых разрывов ДНК и поврежденных оснований в энзиматические двунитевые разрывы. </a:t>
            </a:r>
          </a:p>
          <a:p>
            <a:r>
              <a:rPr lang="ru-RU" sz="1200" kern="1200" dirty="0" smtClean="0">
                <a:solidFill>
                  <a:schemeClr val="tx1"/>
                </a:solidFill>
                <a:effectLst/>
                <a:latin typeface="+mn-lt"/>
                <a:ea typeface="+mn-ea"/>
                <a:cs typeface="+mn-cs"/>
              </a:rPr>
              <a:t>Рассказать и показать на схеме  </a:t>
            </a:r>
          </a:p>
          <a:p>
            <a:r>
              <a:rPr lang="ru-RU" sz="1200" kern="1200" dirty="0" smtClean="0">
                <a:solidFill>
                  <a:schemeClr val="tx1"/>
                </a:solidFill>
                <a:effectLst/>
                <a:latin typeface="+mn-lt"/>
                <a:ea typeface="+mn-ea"/>
                <a:cs typeface="+mn-cs"/>
              </a:rPr>
              <a:t>И ингибитор </a:t>
            </a:r>
            <a:r>
              <a:rPr lang="en-US" sz="1200" kern="1200" dirty="0" smtClean="0">
                <a:solidFill>
                  <a:schemeClr val="tx1"/>
                </a:solidFill>
                <a:effectLst/>
                <a:latin typeface="+mn-lt"/>
                <a:ea typeface="+mn-ea"/>
                <a:cs typeface="+mn-cs"/>
              </a:rPr>
              <a:t>SCR</a:t>
            </a:r>
            <a:r>
              <a:rPr lang="ru-RU" sz="1200" kern="1200" dirty="0" smtClean="0">
                <a:solidFill>
                  <a:schemeClr val="tx1"/>
                </a:solidFill>
                <a:effectLst/>
                <a:latin typeface="+mn-lt"/>
                <a:ea typeface="+mn-ea"/>
                <a:cs typeface="+mn-cs"/>
              </a:rPr>
              <a:t>7 пиразин, который связан с ингибированием ферментов, участвующих в репарации путем негомологичного воссоединения концов.</a:t>
            </a:r>
          </a:p>
          <a:p>
            <a:r>
              <a:rPr lang="ru-RU" sz="1200" kern="1200" dirty="0" smtClean="0">
                <a:solidFill>
                  <a:schemeClr val="tx1"/>
                </a:solidFill>
                <a:effectLst/>
                <a:latin typeface="+mn-lt"/>
                <a:ea typeface="+mn-ea"/>
                <a:cs typeface="+mn-cs"/>
              </a:rPr>
              <a:t>Рассказать и показать на схеме  </a:t>
            </a:r>
          </a:p>
          <a:p>
            <a:r>
              <a:rPr lang="ru-RU" sz="1200" kern="1200" dirty="0" smtClean="0">
                <a:solidFill>
                  <a:schemeClr val="tx1"/>
                </a:solidFill>
                <a:effectLst/>
                <a:latin typeface="+mn-lt"/>
                <a:ea typeface="+mn-ea"/>
                <a:cs typeface="+mn-cs"/>
              </a:rPr>
              <a:t>При этом величина модифицирующего влияния этих агентов зависит от качества излучения.</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4</a:t>
            </a:fld>
            <a:endParaRPr lang="ru-RU"/>
          </a:p>
        </p:txBody>
      </p:sp>
    </p:spTree>
    <p:extLst>
      <p:ext uri="{BB962C8B-B14F-4D97-AF65-F5344CB8AC3E}">
        <p14:creationId xmlns:p14="http://schemas.microsoft.com/office/powerpoint/2010/main" val="65287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Меланома является особо опасной формой злокачественных новообразований кожи в связи с высоким риском летального исхода. Меланома составляет только 10% случаев рака кожи, но она является причиной не менее 80% случаев смерти от рака кожи. </a:t>
            </a:r>
          </a:p>
          <a:p>
            <a:r>
              <a:rPr lang="ru-RU" sz="1200" kern="1200" dirty="0" err="1" smtClean="0">
                <a:solidFill>
                  <a:schemeClr val="tx1"/>
                </a:solidFill>
                <a:effectLst/>
                <a:latin typeface="+mn-lt"/>
                <a:ea typeface="+mn-ea"/>
                <a:cs typeface="+mn-cs"/>
              </a:rPr>
              <a:t>Показыывать</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Высокая радиорезистентность клеток меланомы и склонность к быстрому метастазированию обуславливают необходимость проведения исследований, направленных на поиск новых подходов к повышению эффективности лучевой терапии данного вида злокачественной опухоли. Эти методы основаны как на преимуществах использования ускоренных заряженных частиц при лечении злокачественных новообразований, так и на модификации молекулярно-биологических механизмов в клетках меланомы.</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5</a:t>
            </a:fld>
            <a:endParaRPr lang="ru-RU"/>
          </a:p>
        </p:txBody>
      </p:sp>
    </p:spTree>
    <p:extLst>
      <p:ext uri="{BB962C8B-B14F-4D97-AF65-F5344CB8AC3E}">
        <p14:creationId xmlns:p14="http://schemas.microsoft.com/office/powerpoint/2010/main" val="49862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Перед нами было поставлено несколько задач:</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6</a:t>
            </a:fld>
            <a:endParaRPr lang="ru-RU"/>
          </a:p>
        </p:txBody>
      </p:sp>
    </p:spTree>
    <p:extLst>
      <p:ext uri="{BB962C8B-B14F-4D97-AF65-F5344CB8AC3E}">
        <p14:creationId xmlns:p14="http://schemas.microsoft.com/office/powerpoint/2010/main" val="320737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качестве объектов исследований была выбрана культура клеток меланомы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16 и клетки</a:t>
            </a:r>
            <a:r>
              <a:rPr lang="ru-RU" sz="1200" kern="1200" baseline="0" dirty="0" smtClean="0">
                <a:solidFill>
                  <a:schemeClr val="tx1"/>
                </a:solidFill>
                <a:effectLst/>
                <a:latin typeface="+mn-lt"/>
                <a:ea typeface="+mn-ea"/>
                <a:cs typeface="+mn-cs"/>
              </a:rPr>
              <a:t> фибробластов человека</a:t>
            </a:r>
            <a:r>
              <a:rPr lang="ru-RU" sz="1200" kern="1200" dirty="0" smtClean="0">
                <a:solidFill>
                  <a:schemeClr val="tx1"/>
                </a:solidFill>
                <a:effectLst/>
                <a:latin typeface="+mn-lt"/>
                <a:ea typeface="+mn-ea"/>
                <a:cs typeface="+mn-cs"/>
              </a:rPr>
              <a:t>. Облучение клеточной культуры проводили протонами на установке Фазотрон</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Лаборатории</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ядерных</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проблем им. В.П.</a:t>
            </a:r>
            <a:r>
              <a:rPr lang="ru-RU" sz="1200" kern="1200" baseline="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Джелепова</a:t>
            </a:r>
            <a:r>
              <a:rPr lang="ru-RU" sz="1200" kern="1200" dirty="0" smtClean="0">
                <a:solidFill>
                  <a:schemeClr val="tx1"/>
                </a:solidFill>
                <a:effectLst/>
                <a:latin typeface="+mn-lt"/>
                <a:ea typeface="+mn-ea"/>
                <a:cs typeface="+mn-cs"/>
              </a:rPr>
              <a:t> ОИЯИ.</a:t>
            </a:r>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7</a:t>
            </a:fld>
            <a:endParaRPr lang="ru-RU"/>
          </a:p>
        </p:txBody>
      </p:sp>
    </p:spTree>
    <p:extLst>
      <p:ext uri="{BB962C8B-B14F-4D97-AF65-F5344CB8AC3E}">
        <p14:creationId xmlns:p14="http://schemas.microsoft.com/office/powerpoint/2010/main" val="206069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Ингибиторы репарации добавлялись в культуральные чашки, к нанесенной на них культуре клеток за час до облучения. Непосредственно после облучения проводилась подготовка клеточной суспензии и исследование формирования ДР ДНК методом ДНК-комет.</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8</a:t>
            </a:fld>
            <a:endParaRPr lang="ru-RU"/>
          </a:p>
        </p:txBody>
      </p:sp>
    </p:spTree>
    <p:extLst>
      <p:ext uri="{BB962C8B-B14F-4D97-AF65-F5344CB8AC3E}">
        <p14:creationId xmlns:p14="http://schemas.microsoft.com/office/powerpoint/2010/main" val="201169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оценки степени поврежденности ДНК и изучения процессов репарации была выбрана нейтральная версия метода ДНК-комет. Данный метод позволяет провести изучение на уровне одиночных клеток.</a:t>
            </a:r>
          </a:p>
          <a:p>
            <a:endParaRPr lang="ru-RU" dirty="0"/>
          </a:p>
        </p:txBody>
      </p:sp>
      <p:sp>
        <p:nvSpPr>
          <p:cNvPr id="4" name="Номер слайда 3"/>
          <p:cNvSpPr>
            <a:spLocks noGrp="1"/>
          </p:cNvSpPr>
          <p:nvPr>
            <p:ph type="sldNum" sz="quarter" idx="10"/>
          </p:nvPr>
        </p:nvSpPr>
        <p:spPr/>
        <p:txBody>
          <a:bodyPr/>
          <a:lstStyle/>
          <a:p>
            <a:fld id="{9388763E-8CB6-4EC2-B590-59F16399828A}" type="slidenum">
              <a:rPr lang="ru-RU" smtClean="0"/>
              <a:t>9</a:t>
            </a:fld>
            <a:endParaRPr lang="ru-RU"/>
          </a:p>
        </p:txBody>
      </p:sp>
    </p:spTree>
    <p:extLst>
      <p:ext uri="{BB962C8B-B14F-4D97-AF65-F5344CB8AC3E}">
        <p14:creationId xmlns:p14="http://schemas.microsoft.com/office/powerpoint/2010/main" val="31929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DE8DDD-CD55-49F0-967D-9D25D0E86A25}" type="datetimeFigureOut">
              <a:rPr lang="ru-RU" smtClean="0"/>
              <a:t>01.06.2023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DE8DDD-CD55-49F0-967D-9D25D0E86A25}" type="datetimeFigureOut">
              <a:rPr lang="ru-RU" smtClean="0"/>
              <a:t>01.06.2023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DE8DDD-CD55-49F0-967D-9D25D0E86A25}" type="datetimeFigureOut">
              <a:rPr lang="ru-RU" smtClean="0"/>
              <a:t>01.06.2023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DE8DDD-CD55-49F0-967D-9D25D0E86A25}" type="datetimeFigureOut">
              <a:rPr lang="ru-RU" smtClean="0"/>
              <a:t>01.06.2023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DE8DDD-CD55-49F0-967D-9D25D0E86A25}" type="datetimeFigureOut">
              <a:rPr lang="ru-RU" smtClean="0"/>
              <a:t>01.06.2023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DE8DDD-CD55-49F0-967D-9D25D0E86A25}" type="datetimeFigureOut">
              <a:rPr lang="ru-RU" smtClean="0"/>
              <a:t>01.06.2023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DE8DDD-CD55-49F0-967D-9D25D0E86A25}" type="datetimeFigureOut">
              <a:rPr lang="ru-RU" smtClean="0"/>
              <a:t>01.06.2023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DE8DDD-CD55-49F0-967D-9D25D0E86A25}" type="datetimeFigureOut">
              <a:rPr lang="ru-RU" smtClean="0"/>
              <a:t>01.06.2023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E8DDD-CD55-49F0-967D-9D25D0E86A25}" type="datetimeFigureOut">
              <a:rPr lang="ru-RU" smtClean="0"/>
              <a:t>01.06.2023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DE8DDD-CD55-49F0-967D-9D25D0E86A25}" type="datetimeFigureOut">
              <a:rPr lang="ru-RU" smtClean="0"/>
              <a:t>01.06.2023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DE8DDD-CD55-49F0-967D-9D25D0E86A25}" type="datetimeFigureOut">
              <a:rPr lang="ru-RU" smtClean="0"/>
              <a:t>01.06.2023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8FE61A-A5C9-4FFF-A187-3BE989543A95}" type="slidenum">
              <a:rPr lang="ru-RU" smtClean="0"/>
              <a:t>‹#›</a:t>
            </a:fld>
            <a:endParaRPr lang="ru-RU"/>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E8DDD-CD55-49F0-967D-9D25D0E86A25}" type="datetimeFigureOut">
              <a:rPr lang="ru-RU" smtClean="0"/>
              <a:t>01.06.2023</a:t>
            </a:fld>
            <a:endParaRPr lang="ru-RU"/>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FE61A-A5C9-4FFF-A187-3BE989543A95}" type="slidenum">
              <a:rPr lang="ru-RU" smtClean="0"/>
              <a:t>‹#›</a:t>
            </a:fld>
            <a:endParaRPr lang="ru-RU"/>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notesSlide" Target="../notesSlides/notesSlide10.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5" name="Заголовок 1"/>
          <p:cNvSpPr txBox="1">
            <a:spLocks/>
          </p:cNvSpPr>
          <p:nvPr/>
        </p:nvSpPr>
        <p:spPr>
          <a:xfrm>
            <a:off x="583710" y="1617464"/>
            <a:ext cx="794873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smtClean="0">
                <a:latin typeface="+mn-lt"/>
              </a:rPr>
              <a:t>Repair of</a:t>
            </a:r>
            <a:r>
              <a:rPr lang="en-US" sz="2800" dirty="0" smtClean="0">
                <a:latin typeface="+mn-lt"/>
              </a:rPr>
              <a:t> </a:t>
            </a:r>
            <a:r>
              <a:rPr lang="en-US" sz="2800" b="1" dirty="0" smtClean="0">
                <a:latin typeface="+mn-lt"/>
              </a:rPr>
              <a:t>DNA double strand breaks in normal and cancer cells in the presence of repair inhibitors </a:t>
            </a:r>
            <a:endParaRPr lang="ru-RU" sz="2800" b="1" dirty="0" smtClean="0">
              <a:latin typeface="+mn-lt"/>
            </a:endParaRPr>
          </a:p>
          <a:p>
            <a:pPr algn="ctr"/>
            <a:r>
              <a:rPr lang="en-US" sz="2800" b="1" i="1" dirty="0" smtClean="0">
                <a:latin typeface="+mn-lt"/>
              </a:rPr>
              <a:t>in vitro</a:t>
            </a:r>
            <a:r>
              <a:rPr lang="en-US" sz="2400" b="1" dirty="0" smtClean="0">
                <a:latin typeface="+mn-lt"/>
              </a:rPr>
              <a:t> </a:t>
            </a:r>
            <a:endParaRPr lang="ru-RU" sz="2400" dirty="0">
              <a:latin typeface="+mn-lt"/>
            </a:endParaRPr>
          </a:p>
        </p:txBody>
      </p:sp>
      <p:sp>
        <p:nvSpPr>
          <p:cNvPr id="6" name="Подзаголовок 2"/>
          <p:cNvSpPr txBox="1">
            <a:spLocks/>
          </p:cNvSpPr>
          <p:nvPr/>
        </p:nvSpPr>
        <p:spPr>
          <a:xfrm>
            <a:off x="1259632" y="4005064"/>
            <a:ext cx="6624736" cy="1051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u="sng" dirty="0" smtClean="0">
                <a:solidFill>
                  <a:schemeClr val="tx2">
                    <a:lumMod val="75000"/>
                  </a:schemeClr>
                </a:solidFill>
                <a:ea typeface="Times New Roman"/>
              </a:rPr>
              <a:t>Kuzmina E.A.</a:t>
            </a:r>
            <a:r>
              <a:rPr lang="ru-RU" sz="1800" u="sng" dirty="0" smtClean="0">
                <a:solidFill>
                  <a:schemeClr val="tx2">
                    <a:lumMod val="75000"/>
                  </a:schemeClr>
                </a:solidFill>
                <a:ea typeface="Times New Roman"/>
              </a:rPr>
              <a:t>,</a:t>
            </a:r>
            <a:r>
              <a:rPr lang="ru-RU" sz="1800" dirty="0" smtClean="0">
                <a:solidFill>
                  <a:schemeClr val="tx2">
                    <a:lumMod val="75000"/>
                  </a:schemeClr>
                </a:solidFill>
                <a:ea typeface="Times New Roman"/>
              </a:rPr>
              <a:t> </a:t>
            </a:r>
            <a:r>
              <a:rPr lang="en-US" sz="1800" dirty="0" smtClean="0">
                <a:solidFill>
                  <a:schemeClr val="tx2">
                    <a:lumMod val="75000"/>
                  </a:schemeClr>
                </a:solidFill>
                <a:ea typeface="Times New Roman"/>
              </a:rPr>
              <a:t>Boreyko A.V., Chausov V.N.</a:t>
            </a:r>
            <a:r>
              <a:rPr lang="ru-RU" sz="1800" dirty="0" smtClean="0">
                <a:solidFill>
                  <a:schemeClr val="tx2">
                    <a:lumMod val="75000"/>
                  </a:schemeClr>
                </a:solidFill>
                <a:ea typeface="Times New Roman"/>
              </a:rPr>
              <a:t>, </a:t>
            </a:r>
            <a:r>
              <a:rPr lang="en-US" sz="1800" dirty="0" smtClean="0">
                <a:solidFill>
                  <a:schemeClr val="tx2">
                    <a:lumMod val="75000"/>
                  </a:schemeClr>
                </a:solidFill>
                <a:ea typeface="Times New Roman"/>
              </a:rPr>
              <a:t>Kozhina R.A.</a:t>
            </a:r>
            <a:r>
              <a:rPr lang="ru-RU" sz="1800" dirty="0" smtClean="0">
                <a:solidFill>
                  <a:schemeClr val="tx2">
                    <a:lumMod val="75000"/>
                  </a:schemeClr>
                </a:solidFill>
                <a:ea typeface="Times New Roman"/>
              </a:rPr>
              <a:t>,</a:t>
            </a:r>
            <a:r>
              <a:rPr lang="en-US" sz="1800" dirty="0" smtClean="0">
                <a:solidFill>
                  <a:schemeClr val="tx2">
                    <a:lumMod val="75000"/>
                  </a:schemeClr>
                </a:solidFill>
                <a:ea typeface="Times New Roman"/>
              </a:rPr>
              <a:t> </a:t>
            </a:r>
            <a:r>
              <a:rPr lang="en-US" sz="1800" dirty="0" err="1" smtClean="0">
                <a:solidFill>
                  <a:schemeClr val="tx2">
                    <a:lumMod val="75000"/>
                  </a:schemeClr>
                </a:solidFill>
                <a:ea typeface="Times New Roman"/>
              </a:rPr>
              <a:t>Shamina</a:t>
            </a:r>
            <a:r>
              <a:rPr lang="en-US" sz="1800" dirty="0" smtClean="0">
                <a:solidFill>
                  <a:schemeClr val="tx2">
                    <a:lumMod val="75000"/>
                  </a:schemeClr>
                </a:solidFill>
                <a:ea typeface="Times New Roman"/>
              </a:rPr>
              <a:t> D.D., </a:t>
            </a:r>
            <a:r>
              <a:rPr lang="en-US" sz="1800" dirty="0" err="1" smtClean="0">
                <a:solidFill>
                  <a:schemeClr val="tx2">
                    <a:lumMod val="75000"/>
                  </a:schemeClr>
                </a:solidFill>
                <a:ea typeface="Times New Roman"/>
              </a:rPr>
              <a:t>Tiounchik</a:t>
            </a:r>
            <a:r>
              <a:rPr lang="en-US" sz="1800" dirty="0" smtClean="0">
                <a:solidFill>
                  <a:schemeClr val="tx2">
                    <a:lumMod val="75000"/>
                  </a:schemeClr>
                </a:solidFill>
                <a:ea typeface="Times New Roman"/>
              </a:rPr>
              <a:t> S.I.</a:t>
            </a:r>
            <a:endParaRPr lang="ru-RU" sz="1800" dirty="0">
              <a:solidFill>
                <a:schemeClr val="tx2">
                  <a:lumMod val="75000"/>
                </a:schemeClr>
              </a:solidFill>
              <a:ea typeface="Times New Roman"/>
            </a:endParaRPr>
          </a:p>
        </p:txBody>
      </p:sp>
      <p:sp>
        <p:nvSpPr>
          <p:cNvPr id="7" name="Прямоугольник 6"/>
          <p:cNvSpPr/>
          <p:nvPr/>
        </p:nvSpPr>
        <p:spPr>
          <a:xfrm>
            <a:off x="2552077" y="416858"/>
            <a:ext cx="4011996" cy="707886"/>
          </a:xfrm>
          <a:prstGeom prst="rect">
            <a:avLst/>
          </a:prstGeom>
        </p:spPr>
        <p:txBody>
          <a:bodyPr wrap="none">
            <a:spAutoFit/>
          </a:bodyPr>
          <a:lstStyle/>
          <a:p>
            <a:pPr algn="ctr"/>
            <a:r>
              <a:rPr lang="en-US" sz="2000" dirty="0"/>
              <a:t>Laboratory of Radiation Biology, JINR</a:t>
            </a:r>
            <a:endParaRPr lang="ru-RU"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000" dirty="0" err="1" smtClean="0"/>
              <a:t>Dubna</a:t>
            </a:r>
            <a:r>
              <a:rPr lang="en-US" sz="2000" dirty="0" smtClean="0"/>
              <a:t> State University</a:t>
            </a:r>
            <a:endParaRPr lang="ru-RU" sz="2000" dirty="0" smtClean="0"/>
          </a:p>
        </p:txBody>
      </p:sp>
      <p:pic>
        <p:nvPicPr>
          <p:cNvPr id="8" name="Picture 3" descr="C:\Users\Work\Downloads\white-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halk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9510" y="344580"/>
            <a:ext cx="1221219" cy="12122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Work\Downloads\ay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510" y="5157192"/>
            <a:ext cx="1316592" cy="1316592"/>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419872" y="5603562"/>
            <a:ext cx="5467064" cy="707886"/>
          </a:xfrm>
          <a:prstGeom prst="rect">
            <a:avLst/>
          </a:prstGeom>
        </p:spPr>
        <p:txBody>
          <a:bodyPr wrap="square">
            <a:spAutoFit/>
          </a:bodyPr>
          <a:lstStyle/>
          <a:p>
            <a:pPr algn="r"/>
            <a:r>
              <a:rPr lang="en-US" sz="2000" dirty="0" smtClean="0"/>
              <a:t>JINR Association of Young Scientists and Specialists Conference “Alushta-2023”</a:t>
            </a:r>
            <a:endParaRPr lang="ru-RU" sz="2000" dirty="0" smtClean="0"/>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0832" y="343592"/>
            <a:ext cx="1427071" cy="1213200"/>
          </a:xfrm>
          <a:prstGeom prst="rect">
            <a:avLst/>
          </a:prstGeom>
        </p:spPr>
      </p:pic>
    </p:spTree>
    <p:extLst>
      <p:ext uri="{BB962C8B-B14F-4D97-AF65-F5344CB8AC3E}">
        <p14:creationId xmlns:p14="http://schemas.microsoft.com/office/powerpoint/2010/main" val="27143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Объект 1" descr="Project Path: C:\Users\Work\Desktop\09.02.2023 - melanoma.opju&#10;PE Folder: /09.02.2023 - melanoma/Folder1/&#10;Short Name: Fibroblasts"/>
          <p:cNvGraphicFramePr>
            <a:graphicFrameLocks noChangeAspect="1"/>
          </p:cNvGraphicFramePr>
          <p:nvPr>
            <p:extLst>
              <p:ext uri="{D42A27DB-BD31-4B8C-83A1-F6EECF244321}">
                <p14:modId xmlns:p14="http://schemas.microsoft.com/office/powerpoint/2010/main" val="2068538686"/>
              </p:ext>
            </p:extLst>
          </p:nvPr>
        </p:nvGraphicFramePr>
        <p:xfrm>
          <a:off x="-324544" y="1340768"/>
          <a:ext cx="5040000" cy="3856518"/>
        </p:xfrm>
        <a:graphic>
          <a:graphicData uri="http://schemas.openxmlformats.org/presentationml/2006/ole">
            <mc:AlternateContent xmlns:mc="http://schemas.openxmlformats.org/markup-compatibility/2006">
              <mc:Choice xmlns:v="urn:schemas-microsoft-com:vml" Requires="v">
                <p:oleObj spid="_x0000_s10338" name="Graph" r:id="rId4" imgW="3920760" imgH="3000960" progId="Origin95.Graph">
                  <p:embed/>
                </p:oleObj>
              </mc:Choice>
              <mc:Fallback>
                <p:oleObj name="Graph" r:id="rId4" imgW="3920760" imgH="3000960" progId="Origin95.Graph">
                  <p:embed/>
                  <p:pic>
                    <p:nvPicPr>
                      <p:cNvPr id="0" name=""/>
                      <p:cNvPicPr/>
                      <p:nvPr/>
                    </p:nvPicPr>
                    <p:blipFill>
                      <a:blip r:embed="rId5"/>
                      <a:stretch>
                        <a:fillRect/>
                      </a:stretch>
                    </p:blipFill>
                    <p:spPr>
                      <a:xfrm>
                        <a:off x="-324544" y="1340768"/>
                        <a:ext cx="5040000" cy="3856518"/>
                      </a:xfrm>
                      <a:prstGeom prst="rect">
                        <a:avLst/>
                      </a:prstGeom>
                    </p:spPr>
                  </p:pic>
                </p:oleObj>
              </mc:Fallback>
            </mc:AlternateContent>
          </a:graphicData>
        </a:graphic>
      </p:graphicFrame>
      <p:graphicFrame>
        <p:nvGraphicFramePr>
          <p:cNvPr id="4" name="Объект 3" descr="Project Path: C:\Users\Work\Desktop\09.02.2023 - melanoma.opju&#10;PE Folder: /09.02.2023 - melanoma/Folder1/&#10;Short Name: Melanoma"/>
          <p:cNvGraphicFramePr>
            <a:graphicFrameLocks noChangeAspect="1"/>
          </p:cNvGraphicFramePr>
          <p:nvPr>
            <p:extLst>
              <p:ext uri="{D42A27DB-BD31-4B8C-83A1-F6EECF244321}">
                <p14:modId xmlns:p14="http://schemas.microsoft.com/office/powerpoint/2010/main" val="3449447992"/>
              </p:ext>
            </p:extLst>
          </p:nvPr>
        </p:nvGraphicFramePr>
        <p:xfrm>
          <a:off x="4139952" y="1340769"/>
          <a:ext cx="5040000" cy="3856405"/>
        </p:xfrm>
        <a:graphic>
          <a:graphicData uri="http://schemas.openxmlformats.org/presentationml/2006/ole">
            <mc:AlternateContent xmlns:mc="http://schemas.openxmlformats.org/markup-compatibility/2006">
              <mc:Choice xmlns:v="urn:schemas-microsoft-com:vml" Requires="v">
                <p:oleObj spid="_x0000_s10339" name="Graph" r:id="rId6" imgW="3920760" imgH="3000960" progId="Origin95.Graph">
                  <p:embed/>
                </p:oleObj>
              </mc:Choice>
              <mc:Fallback>
                <p:oleObj name="Graph" r:id="rId6" imgW="3920760" imgH="3000960" progId="Origin95.Graph">
                  <p:embed/>
                  <p:pic>
                    <p:nvPicPr>
                      <p:cNvPr id="0" name="Объект 1" descr="Project Path: C:\Users\Work\Desktop\09.02.2023 - melanoma.opju&#10;PE Folder: /09.02.2023 - melanoma/Folder1/&#10;Short Name: Melanoma"/>
                      <p:cNvPicPr>
                        <a:picLocks noChangeAspect="1" noChangeArrowheads="1"/>
                      </p:cNvPicPr>
                      <p:nvPr/>
                    </p:nvPicPr>
                    <p:blipFill>
                      <a:blip r:embed="rId7"/>
                      <a:srcRect/>
                      <a:stretch>
                        <a:fillRect/>
                      </a:stretch>
                    </p:blipFill>
                    <p:spPr bwMode="auto">
                      <a:xfrm>
                        <a:off x="4139952" y="1340769"/>
                        <a:ext cx="5040000" cy="38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Заголовок 1"/>
          <p:cNvSpPr txBox="1">
            <a:spLocks/>
          </p:cNvSpPr>
          <p:nvPr/>
        </p:nvSpPr>
        <p:spPr>
          <a:xfrm>
            <a:off x="395536" y="116632"/>
            <a:ext cx="8280920" cy="1337732"/>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lvl="1"/>
            <a:r>
              <a:rPr lang="en-US" sz="2400" kern="0" dirty="0" smtClean="0">
                <a:solidFill>
                  <a:sysClr val="windowText" lastClr="000000"/>
                </a:solidFill>
                <a:latin typeface="+mn-lt"/>
              </a:rPr>
              <a:t>The kinetics of DNA DSB repair in melanoma B16 cells and human fibroblasts under the action of </a:t>
            </a:r>
            <a:r>
              <a:rPr lang="en-US" sz="2400" kern="0" dirty="0" err="1" smtClean="0">
                <a:solidFill>
                  <a:sysClr val="windowText" lastClr="000000"/>
                </a:solidFill>
                <a:latin typeface="+mn-lt"/>
              </a:rPr>
              <a:t>AraC</a:t>
            </a:r>
            <a:r>
              <a:rPr lang="en-US" sz="2400" kern="0" dirty="0" smtClean="0">
                <a:solidFill>
                  <a:sysClr val="windowText" lastClr="000000"/>
                </a:solidFill>
                <a:latin typeface="+mn-lt"/>
              </a:rPr>
              <a:t> and SCR7 after irradiation with protons</a:t>
            </a:r>
            <a:endParaRPr lang="ru-RU" sz="2400" kern="0" dirty="0">
              <a:solidFill>
                <a:sysClr val="windowText" lastClr="000000"/>
              </a:solidFill>
              <a:latin typeface="+mn-lt"/>
            </a:endParaRPr>
          </a:p>
        </p:txBody>
      </p:sp>
      <p:cxnSp>
        <p:nvCxnSpPr>
          <p:cNvPr id="6" name="Прямая соединительная линия 5"/>
          <p:cNvCxnSpPr/>
          <p:nvPr/>
        </p:nvCxnSpPr>
        <p:spPr>
          <a:xfrm>
            <a:off x="395536" y="1268760"/>
            <a:ext cx="828092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882494593"/>
              </p:ext>
            </p:extLst>
          </p:nvPr>
        </p:nvGraphicFramePr>
        <p:xfrm>
          <a:off x="323528" y="5013176"/>
          <a:ext cx="4032448" cy="1493520"/>
        </p:xfrm>
        <a:graphic>
          <a:graphicData uri="http://schemas.openxmlformats.org/drawingml/2006/table">
            <a:tbl>
              <a:tblPr firstRow="1" bandRow="1">
                <a:tableStyleId>{8799B23B-EC83-4686-B30A-512413B5E67A}</a:tableStyleId>
              </a:tblPr>
              <a:tblGrid>
                <a:gridCol w="936104"/>
                <a:gridCol w="2302074"/>
                <a:gridCol w="794270"/>
              </a:tblGrid>
              <a:tr h="38087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Dose modifying factor</a:t>
                      </a:r>
                      <a:r>
                        <a:rPr lang="en-US" sz="2000" b="0" baseline="0" dirty="0" smtClean="0">
                          <a:solidFill>
                            <a:schemeClr val="tx1"/>
                          </a:solidFill>
                          <a:latin typeface="+mn-lt"/>
                        </a:rPr>
                        <a:t> </a:t>
                      </a:r>
                      <a:r>
                        <a:rPr lang="ru-RU" sz="2000" b="0" dirty="0" smtClean="0">
                          <a:latin typeface="+mn-lt"/>
                        </a:rPr>
                        <a:t>(</a:t>
                      </a:r>
                      <a:r>
                        <a:rPr lang="en-US" sz="2000" b="0" dirty="0" smtClean="0">
                          <a:latin typeface="+mn-lt"/>
                        </a:rPr>
                        <a:t>4</a:t>
                      </a:r>
                      <a:r>
                        <a:rPr lang="en-US" sz="2000" b="0" baseline="0" dirty="0" smtClean="0">
                          <a:latin typeface="+mn-lt"/>
                        </a:rPr>
                        <a:t> hours)</a:t>
                      </a:r>
                      <a:endParaRPr lang="ru-RU" sz="2000" b="0" dirty="0">
                        <a:solidFill>
                          <a:schemeClr val="tx1"/>
                        </a:solidFill>
                        <a:latin typeface="+mn-lt"/>
                      </a:endParaRPr>
                    </a:p>
                  </a:txBody>
                  <a:tcPr/>
                </a:tc>
                <a:tc hMerge="1">
                  <a:txBody>
                    <a:bodyPr/>
                    <a:lstStyle/>
                    <a:p>
                      <a:endParaRPr lang="ru-RU" dirty="0"/>
                    </a:p>
                  </a:txBody>
                  <a:tcPr/>
                </a:tc>
                <a:tc hMerge="1">
                  <a:txBody>
                    <a:bodyPr/>
                    <a:lstStyle/>
                    <a:p>
                      <a:endParaRPr lang="ru-RU" dirty="0"/>
                    </a:p>
                  </a:txBody>
                  <a:tcPr/>
                </a:tc>
              </a:tr>
              <a:tr h="272586">
                <a:tc rowSpan="3">
                  <a:txBody>
                    <a:bodyPr/>
                    <a:lstStyle/>
                    <a:p>
                      <a:pPr algn="ctr"/>
                      <a:r>
                        <a:rPr lang="en-US" sz="1800" dirty="0" smtClean="0">
                          <a:latin typeface="+mn-lt"/>
                          <a:ea typeface="Helvetica" pitchFamily="50" charset="0"/>
                          <a:cs typeface="Times New Roman"/>
                        </a:rPr>
                        <a:t>Protons</a:t>
                      </a:r>
                      <a:endParaRPr lang="ru-RU" sz="1800" dirty="0">
                        <a:solidFill>
                          <a:schemeClr val="tx1"/>
                        </a:solidFill>
                        <a:latin typeface="+mn-lt"/>
                      </a:endParaRPr>
                    </a:p>
                  </a:txBody>
                  <a:tcPr/>
                </a:tc>
                <a:tc>
                  <a:txBody>
                    <a:bodyPr/>
                    <a:lstStyle/>
                    <a:p>
                      <a:pPr algn="ctr"/>
                      <a:r>
                        <a:rPr lang="en-US" sz="1800" dirty="0" err="1" smtClean="0">
                          <a:latin typeface="+mn-lt"/>
                        </a:rPr>
                        <a:t>AraC</a:t>
                      </a:r>
                      <a:r>
                        <a:rPr lang="en-US" sz="1800" dirty="0" smtClean="0">
                          <a:latin typeface="+mn-lt"/>
                        </a:rPr>
                        <a:t>/control</a:t>
                      </a:r>
                      <a:endParaRPr lang="ru-RU" sz="1800" dirty="0">
                        <a:solidFill>
                          <a:schemeClr val="tx1"/>
                        </a:solidFill>
                        <a:latin typeface="+mn-lt"/>
                      </a:endParaRPr>
                    </a:p>
                  </a:txBody>
                  <a:tcPr/>
                </a:tc>
                <a:tc>
                  <a:txBody>
                    <a:bodyPr/>
                    <a:lstStyle/>
                    <a:p>
                      <a:pPr algn="ctr"/>
                      <a:r>
                        <a:rPr lang="ru-RU" sz="1800" dirty="0" smtClean="0">
                          <a:solidFill>
                            <a:schemeClr val="tx1"/>
                          </a:solidFill>
                          <a:latin typeface="+mn-lt"/>
                        </a:rPr>
                        <a:t>2,4</a:t>
                      </a:r>
                      <a:endParaRPr lang="ru-RU" sz="1800" dirty="0">
                        <a:solidFill>
                          <a:schemeClr val="tx1"/>
                        </a:solidFill>
                        <a:latin typeface="+mn-lt"/>
                      </a:endParaRPr>
                    </a:p>
                  </a:txBody>
                  <a:tcPr/>
                </a:tc>
              </a:tr>
              <a:tr h="272586">
                <a:tc vMerge="1">
                  <a:txBody>
                    <a:bodyPr/>
                    <a:lstStyle/>
                    <a:p>
                      <a:endParaRPr lang="ru-RU" dirty="0"/>
                    </a:p>
                  </a:txBody>
                  <a:tcPr/>
                </a:tc>
                <a:tc>
                  <a:txBody>
                    <a:bodyPr/>
                    <a:lstStyle/>
                    <a:p>
                      <a:pPr algn="ctr"/>
                      <a:r>
                        <a:rPr lang="en-US" sz="1800" dirty="0" smtClean="0">
                          <a:solidFill>
                            <a:srgbClr val="FF0000"/>
                          </a:solidFill>
                          <a:latin typeface="+mn-lt"/>
                        </a:rPr>
                        <a:t>AraC+SRC7/control</a:t>
                      </a:r>
                      <a:endParaRPr lang="ru-RU" sz="1800" dirty="0">
                        <a:solidFill>
                          <a:srgbClr val="FF0000"/>
                        </a:solidFill>
                        <a:latin typeface="+mn-lt"/>
                      </a:endParaRPr>
                    </a:p>
                  </a:txBody>
                  <a:tcPr/>
                </a:tc>
                <a:tc>
                  <a:txBody>
                    <a:bodyPr/>
                    <a:lstStyle/>
                    <a:p>
                      <a:pPr algn="ctr"/>
                      <a:r>
                        <a:rPr lang="ru-RU" sz="1800" dirty="0" smtClean="0">
                          <a:solidFill>
                            <a:srgbClr val="FF0000"/>
                          </a:solidFill>
                          <a:latin typeface="+mn-lt"/>
                        </a:rPr>
                        <a:t>3,26</a:t>
                      </a:r>
                      <a:endParaRPr lang="ru-RU" sz="1800" dirty="0">
                        <a:solidFill>
                          <a:srgbClr val="FF0000"/>
                        </a:solidFill>
                        <a:latin typeface="+mn-lt"/>
                      </a:endParaRPr>
                    </a:p>
                  </a:txBody>
                  <a:tcPr/>
                </a:tc>
              </a:tr>
              <a:tr h="272586">
                <a:tc vMerge="1">
                  <a:txBody>
                    <a:bodyPr/>
                    <a:lstStyle/>
                    <a:p>
                      <a:pPr algn="ctr"/>
                      <a:endParaRPr lang="ru-RU" dirty="0">
                        <a:solidFill>
                          <a:schemeClr val="tx1"/>
                        </a:solidFill>
                      </a:endParaRPr>
                    </a:p>
                  </a:txBody>
                  <a:tcPr/>
                </a:tc>
                <a:tc>
                  <a:txBody>
                    <a:bodyPr/>
                    <a:lstStyle/>
                    <a:p>
                      <a:pPr algn="ctr"/>
                      <a:r>
                        <a:rPr lang="en-US" sz="1800" dirty="0" smtClean="0">
                          <a:latin typeface="+mn-lt"/>
                        </a:rPr>
                        <a:t>AraC+SRC7/</a:t>
                      </a:r>
                      <a:r>
                        <a:rPr lang="en-US" sz="1800" dirty="0" err="1" smtClean="0">
                          <a:latin typeface="+mn-lt"/>
                        </a:rPr>
                        <a:t>AraC</a:t>
                      </a:r>
                      <a:endParaRPr lang="ru-RU" sz="1800" dirty="0">
                        <a:solidFill>
                          <a:schemeClr val="tx1"/>
                        </a:solidFill>
                        <a:latin typeface="+mn-lt"/>
                      </a:endParaRPr>
                    </a:p>
                  </a:txBody>
                  <a:tcPr/>
                </a:tc>
                <a:tc>
                  <a:txBody>
                    <a:bodyPr/>
                    <a:lstStyle/>
                    <a:p>
                      <a:pPr algn="ctr"/>
                      <a:r>
                        <a:rPr lang="en-US" sz="1800" dirty="0" smtClean="0">
                          <a:solidFill>
                            <a:schemeClr val="tx1"/>
                          </a:solidFill>
                          <a:latin typeface="+mn-lt"/>
                        </a:rPr>
                        <a:t>1,</a:t>
                      </a:r>
                      <a:r>
                        <a:rPr lang="ru-RU" sz="1800" dirty="0" smtClean="0">
                          <a:solidFill>
                            <a:schemeClr val="tx1"/>
                          </a:solidFill>
                          <a:latin typeface="+mn-lt"/>
                        </a:rPr>
                        <a:t>35</a:t>
                      </a:r>
                      <a:endParaRPr lang="ru-RU" sz="1800" dirty="0">
                        <a:solidFill>
                          <a:schemeClr val="tx1"/>
                        </a:solidFill>
                        <a:latin typeface="+mn-lt"/>
                      </a:endParaRPr>
                    </a:p>
                  </a:txBody>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379413840"/>
              </p:ext>
            </p:extLst>
          </p:nvPr>
        </p:nvGraphicFramePr>
        <p:xfrm>
          <a:off x="4716016" y="5013176"/>
          <a:ext cx="4032448" cy="1493520"/>
        </p:xfrm>
        <a:graphic>
          <a:graphicData uri="http://schemas.openxmlformats.org/drawingml/2006/table">
            <a:tbl>
              <a:tblPr firstRow="1" bandRow="1">
                <a:tableStyleId>{8799B23B-EC83-4686-B30A-512413B5E67A}</a:tableStyleId>
              </a:tblPr>
              <a:tblGrid>
                <a:gridCol w="936104"/>
                <a:gridCol w="2302074"/>
                <a:gridCol w="794270"/>
              </a:tblGrid>
              <a:tr h="38087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Dose modifying factor</a:t>
                      </a:r>
                      <a:r>
                        <a:rPr lang="en-US" sz="2000" b="0" baseline="0" dirty="0" smtClean="0">
                          <a:solidFill>
                            <a:schemeClr val="tx1"/>
                          </a:solidFill>
                          <a:latin typeface="+mn-lt"/>
                        </a:rPr>
                        <a:t> </a:t>
                      </a:r>
                      <a:r>
                        <a:rPr lang="ru-RU" sz="2000" b="0" dirty="0" smtClean="0">
                          <a:latin typeface="+mn-lt"/>
                        </a:rPr>
                        <a:t>(</a:t>
                      </a:r>
                      <a:r>
                        <a:rPr lang="en-US" sz="2000" b="0" dirty="0" smtClean="0">
                          <a:latin typeface="+mn-lt"/>
                        </a:rPr>
                        <a:t>4</a:t>
                      </a:r>
                      <a:r>
                        <a:rPr lang="en-US" sz="2000" b="0" baseline="0" dirty="0" smtClean="0">
                          <a:latin typeface="+mn-lt"/>
                        </a:rPr>
                        <a:t> hours)</a:t>
                      </a:r>
                      <a:endParaRPr lang="ru-RU" sz="2000" b="0" dirty="0">
                        <a:solidFill>
                          <a:schemeClr val="tx1"/>
                        </a:solidFill>
                        <a:latin typeface="+mn-lt"/>
                      </a:endParaRPr>
                    </a:p>
                  </a:txBody>
                  <a:tcPr/>
                </a:tc>
                <a:tc hMerge="1">
                  <a:txBody>
                    <a:bodyPr/>
                    <a:lstStyle/>
                    <a:p>
                      <a:endParaRPr lang="ru-RU" dirty="0"/>
                    </a:p>
                  </a:txBody>
                  <a:tcPr/>
                </a:tc>
                <a:tc hMerge="1">
                  <a:txBody>
                    <a:bodyPr/>
                    <a:lstStyle/>
                    <a:p>
                      <a:endParaRPr lang="ru-RU" dirty="0"/>
                    </a:p>
                  </a:txBody>
                  <a:tcPr/>
                </a:tc>
              </a:tr>
              <a:tr h="272586">
                <a:tc rowSpan="3">
                  <a:txBody>
                    <a:bodyPr/>
                    <a:lstStyle/>
                    <a:p>
                      <a:pPr algn="ctr"/>
                      <a:r>
                        <a:rPr lang="en-US" sz="1800" dirty="0" smtClean="0">
                          <a:latin typeface="+mn-lt"/>
                          <a:ea typeface="Helvetica" pitchFamily="50" charset="0"/>
                          <a:cs typeface="Times New Roman"/>
                        </a:rPr>
                        <a:t>Protons</a:t>
                      </a:r>
                      <a:endParaRPr lang="ru-RU" sz="1800" dirty="0">
                        <a:solidFill>
                          <a:schemeClr val="tx1"/>
                        </a:solidFill>
                        <a:latin typeface="+mn-lt"/>
                      </a:endParaRPr>
                    </a:p>
                  </a:txBody>
                  <a:tcPr/>
                </a:tc>
                <a:tc>
                  <a:txBody>
                    <a:bodyPr/>
                    <a:lstStyle/>
                    <a:p>
                      <a:pPr algn="ctr"/>
                      <a:r>
                        <a:rPr lang="en-US" sz="1800" dirty="0" err="1" smtClean="0">
                          <a:latin typeface="+mn-lt"/>
                        </a:rPr>
                        <a:t>AraC</a:t>
                      </a:r>
                      <a:r>
                        <a:rPr lang="en-US" sz="1800" dirty="0" smtClean="0">
                          <a:latin typeface="+mn-lt"/>
                        </a:rPr>
                        <a:t>/control</a:t>
                      </a:r>
                      <a:endParaRPr lang="ru-RU" sz="1800" dirty="0">
                        <a:solidFill>
                          <a:schemeClr val="tx1"/>
                        </a:solidFill>
                        <a:latin typeface="+mn-lt"/>
                      </a:endParaRPr>
                    </a:p>
                  </a:txBody>
                  <a:tcPr/>
                </a:tc>
                <a:tc>
                  <a:txBody>
                    <a:bodyPr/>
                    <a:lstStyle/>
                    <a:p>
                      <a:pPr algn="ctr"/>
                      <a:r>
                        <a:rPr lang="ru-RU" sz="1800" dirty="0" smtClean="0">
                          <a:solidFill>
                            <a:schemeClr val="tx1"/>
                          </a:solidFill>
                          <a:latin typeface="+mn-lt"/>
                        </a:rPr>
                        <a:t>2,7</a:t>
                      </a:r>
                      <a:endParaRPr lang="ru-RU" sz="1800" dirty="0">
                        <a:solidFill>
                          <a:schemeClr val="tx1"/>
                        </a:solidFill>
                        <a:latin typeface="+mn-lt"/>
                      </a:endParaRPr>
                    </a:p>
                  </a:txBody>
                  <a:tcPr/>
                </a:tc>
              </a:tr>
              <a:tr h="272586">
                <a:tc vMerge="1">
                  <a:txBody>
                    <a:bodyPr/>
                    <a:lstStyle/>
                    <a:p>
                      <a:endParaRPr lang="ru-RU" dirty="0"/>
                    </a:p>
                  </a:txBody>
                  <a:tcPr/>
                </a:tc>
                <a:tc>
                  <a:txBody>
                    <a:bodyPr/>
                    <a:lstStyle/>
                    <a:p>
                      <a:pPr algn="ctr"/>
                      <a:r>
                        <a:rPr lang="en-US" sz="1800" dirty="0" smtClean="0">
                          <a:solidFill>
                            <a:srgbClr val="FF0000"/>
                          </a:solidFill>
                          <a:latin typeface="+mn-lt"/>
                        </a:rPr>
                        <a:t>AraC+SRC7/control</a:t>
                      </a:r>
                      <a:endParaRPr lang="ru-RU" sz="1800" dirty="0">
                        <a:solidFill>
                          <a:srgbClr val="FF0000"/>
                        </a:solidFill>
                        <a:latin typeface="+mn-lt"/>
                      </a:endParaRPr>
                    </a:p>
                  </a:txBody>
                  <a:tcPr/>
                </a:tc>
                <a:tc>
                  <a:txBody>
                    <a:bodyPr/>
                    <a:lstStyle/>
                    <a:p>
                      <a:pPr algn="ctr"/>
                      <a:r>
                        <a:rPr lang="ru-RU" sz="1800" dirty="0" smtClean="0">
                          <a:solidFill>
                            <a:srgbClr val="FF0000"/>
                          </a:solidFill>
                          <a:latin typeface="+mn-lt"/>
                        </a:rPr>
                        <a:t>3,17</a:t>
                      </a:r>
                      <a:endParaRPr lang="ru-RU" sz="1800" dirty="0">
                        <a:solidFill>
                          <a:srgbClr val="FF0000"/>
                        </a:solidFill>
                        <a:latin typeface="+mn-lt"/>
                      </a:endParaRPr>
                    </a:p>
                  </a:txBody>
                  <a:tcPr/>
                </a:tc>
              </a:tr>
              <a:tr h="272586">
                <a:tc vMerge="1">
                  <a:txBody>
                    <a:bodyPr/>
                    <a:lstStyle/>
                    <a:p>
                      <a:pPr algn="ctr"/>
                      <a:endParaRPr lang="ru-RU" dirty="0">
                        <a:solidFill>
                          <a:schemeClr val="tx1"/>
                        </a:solidFill>
                      </a:endParaRPr>
                    </a:p>
                  </a:txBody>
                  <a:tcPr/>
                </a:tc>
                <a:tc>
                  <a:txBody>
                    <a:bodyPr/>
                    <a:lstStyle/>
                    <a:p>
                      <a:pPr algn="ctr"/>
                      <a:r>
                        <a:rPr lang="en-US" sz="1800" dirty="0" smtClean="0">
                          <a:latin typeface="+mn-lt"/>
                        </a:rPr>
                        <a:t>AraC+SRC7/</a:t>
                      </a:r>
                      <a:r>
                        <a:rPr lang="en-US" sz="1800" dirty="0" err="1" smtClean="0">
                          <a:latin typeface="+mn-lt"/>
                        </a:rPr>
                        <a:t>AraC</a:t>
                      </a:r>
                      <a:endParaRPr lang="ru-RU" sz="1800" dirty="0">
                        <a:solidFill>
                          <a:schemeClr val="tx1"/>
                        </a:solidFill>
                        <a:latin typeface="+mn-lt"/>
                      </a:endParaRPr>
                    </a:p>
                  </a:txBody>
                  <a:tcPr/>
                </a:tc>
                <a:tc>
                  <a:txBody>
                    <a:bodyPr/>
                    <a:lstStyle/>
                    <a:p>
                      <a:pPr algn="ctr"/>
                      <a:r>
                        <a:rPr lang="en-US" sz="1800" dirty="0" smtClean="0">
                          <a:solidFill>
                            <a:schemeClr val="tx1"/>
                          </a:solidFill>
                          <a:latin typeface="+mn-lt"/>
                        </a:rPr>
                        <a:t>1,</a:t>
                      </a:r>
                      <a:r>
                        <a:rPr lang="ru-RU" sz="1800" dirty="0" smtClean="0">
                          <a:solidFill>
                            <a:schemeClr val="tx1"/>
                          </a:solidFill>
                          <a:latin typeface="+mn-lt"/>
                        </a:rPr>
                        <a:t>17</a:t>
                      </a:r>
                      <a:endParaRPr lang="ru-RU" sz="1800" dirty="0">
                        <a:solidFill>
                          <a:schemeClr val="tx1"/>
                        </a:solidFill>
                        <a:latin typeface="+mn-lt"/>
                      </a:endParaRPr>
                    </a:p>
                  </a:txBody>
                  <a:tcPr/>
                </a:tc>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3779912" y="3861048"/>
                <a:ext cx="973343" cy="369332"/>
              </a:xfrm>
              <a:prstGeom prst="rect">
                <a:avLst/>
              </a:prstGeom>
              <a:noFill/>
            </p:spPr>
            <p:txBody>
              <a:bodyPr wrap="none" rtlCol="0">
                <a:spAutoFit/>
              </a:bodyPr>
              <a:lstStyle/>
              <a:p>
                <a:r>
                  <a:rPr lang="en-US" dirty="0" smtClean="0"/>
                  <a:t>P</a:t>
                </a:r>
                <a14:m>
                  <m:oMath xmlns:m="http://schemas.openxmlformats.org/officeDocument/2006/math">
                    <m:r>
                      <a:rPr lang="en-US" i="1" smtClean="0">
                        <a:latin typeface="Cambria Math"/>
                        <a:ea typeface="Cambria Math"/>
                      </a:rPr>
                      <m:t>≤</m:t>
                    </m:r>
                    <m:r>
                      <a:rPr lang="en-US" b="0" i="1" smtClean="0">
                        <a:latin typeface="Cambria Math"/>
                        <a:ea typeface="Cambria Math"/>
                      </a:rPr>
                      <m:t>0,05</m:t>
                    </m:r>
                  </m:oMath>
                </a14:m>
                <a:endParaRPr lang="en-US"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3779912" y="3861048"/>
                <a:ext cx="973343" cy="369332"/>
              </a:xfrm>
              <a:prstGeom prst="rect">
                <a:avLst/>
              </a:prstGeom>
              <a:blipFill rotWithShape="1">
                <a:blip r:embed="rId8"/>
                <a:stretch>
                  <a:fillRect l="-5000" t="-8197" b="-24590"/>
                </a:stretch>
              </a:blipFill>
            </p:spPr>
            <p:txBody>
              <a:bodyPr/>
              <a:lstStyle/>
              <a:p>
                <a:r>
                  <a:rPr lang="ru-RU">
                    <a:noFill/>
                  </a:rPr>
                  <a:t> </a:t>
                </a:r>
              </a:p>
            </p:txBody>
          </p:sp>
        </mc:Fallback>
      </mc:AlternateContent>
    </p:spTree>
    <p:extLst>
      <p:ext uri="{BB962C8B-B14F-4D97-AF65-F5344CB8AC3E}">
        <p14:creationId xmlns:p14="http://schemas.microsoft.com/office/powerpoint/2010/main" val="1768553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28650" y="1"/>
            <a:ext cx="7886700" cy="1337732"/>
          </a:xfrm>
        </p:spPr>
        <p:txBody>
          <a:bodyPr>
            <a:normAutofit/>
          </a:bodyPr>
          <a:lstStyle/>
          <a:p>
            <a:r>
              <a:rPr lang="en-US" sz="3600" dirty="0">
                <a:latin typeface="+mn-lt"/>
              </a:rPr>
              <a:t>Conclusion</a:t>
            </a:r>
            <a:endParaRPr lang="ru-RU" sz="3600" dirty="0">
              <a:latin typeface="+mn-lt"/>
            </a:endParaRPr>
          </a:p>
        </p:txBody>
      </p:sp>
      <p:cxnSp>
        <p:nvCxnSpPr>
          <p:cNvPr id="5" name="Прямая соединительная линия 4"/>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sp>
        <p:nvSpPr>
          <p:cNvPr id="6" name="Прямоугольник 5"/>
          <p:cNvSpPr/>
          <p:nvPr/>
        </p:nvSpPr>
        <p:spPr>
          <a:xfrm>
            <a:off x="467544" y="1126480"/>
            <a:ext cx="8136904" cy="4462760"/>
          </a:xfrm>
          <a:prstGeom prst="rect">
            <a:avLst/>
          </a:prstGeom>
        </p:spPr>
        <p:txBody>
          <a:bodyPr wrap="square">
            <a:spAutoFit/>
          </a:bodyPr>
          <a:lstStyle/>
          <a:p>
            <a:pPr marL="285750" indent="-285750" algn="just">
              <a:buFont typeface="Arial" panose="020B0604020202020204" pitchFamily="34" charset="0"/>
              <a:buChar char="•"/>
            </a:pPr>
            <a:endParaRPr lang="ru-RU" sz="2400" dirty="0">
              <a:ea typeface="Helvetica" pitchFamily="50" charset="0"/>
            </a:endParaRPr>
          </a:p>
          <a:p>
            <a:pPr marL="285750" indent="-285750" algn="just">
              <a:buFont typeface="Arial" panose="020B0604020202020204" pitchFamily="34" charset="0"/>
              <a:buChar char="•"/>
            </a:pPr>
            <a:r>
              <a:rPr lang="en-US" sz="2400" dirty="0">
                <a:ea typeface="Helvetica" pitchFamily="50" charset="0"/>
              </a:rPr>
              <a:t>It was shown that the repair kinetics is complex. In contrast with the control, the DNA DSB yield increases up to </a:t>
            </a:r>
            <a:r>
              <a:rPr lang="ru-RU" sz="2400" dirty="0" smtClean="0">
                <a:ea typeface="Helvetica" pitchFamily="50" charset="0"/>
              </a:rPr>
              <a:t>4</a:t>
            </a:r>
            <a:r>
              <a:rPr lang="en-US" sz="2400" dirty="0" smtClean="0">
                <a:ea typeface="Helvetica" pitchFamily="50" charset="0"/>
              </a:rPr>
              <a:t> </a:t>
            </a:r>
            <a:r>
              <a:rPr lang="en-US" sz="2400" dirty="0">
                <a:ea typeface="Helvetica" pitchFamily="50" charset="0"/>
              </a:rPr>
              <a:t>hours </a:t>
            </a:r>
            <a:r>
              <a:rPr lang="en-US" sz="2400" dirty="0" smtClean="0">
                <a:ea typeface="Helvetica" pitchFamily="50" charset="0"/>
              </a:rPr>
              <a:t>post-irradiation</a:t>
            </a:r>
            <a:r>
              <a:rPr lang="ru-RU" sz="2400" dirty="0" smtClean="0">
                <a:ea typeface="Helvetica" pitchFamily="50" charset="0"/>
              </a:rPr>
              <a:t> </a:t>
            </a:r>
            <a:r>
              <a:rPr lang="en-US" sz="2400" dirty="0" smtClean="0">
                <a:ea typeface="Helvetica" pitchFamily="50" charset="0"/>
              </a:rPr>
              <a:t>for protons and </a:t>
            </a:r>
            <a:r>
              <a:rPr lang="en-US" sz="2400" dirty="0">
                <a:ea typeface="Helvetica" pitchFamily="50" charset="0"/>
              </a:rPr>
              <a:t>then decreases</a:t>
            </a:r>
            <a:r>
              <a:rPr lang="en-US" sz="2400" dirty="0" smtClean="0">
                <a:ea typeface="Helvetica" pitchFamily="50" charset="0"/>
              </a:rPr>
              <a:t>.</a:t>
            </a:r>
          </a:p>
          <a:p>
            <a:pPr marL="285750" indent="-285750" algn="just">
              <a:buFont typeface="Arial" panose="020B0604020202020204" pitchFamily="34" charset="0"/>
              <a:buChar char="•"/>
            </a:pPr>
            <a:endParaRPr lang="en-US" sz="2400" dirty="0" smtClean="0">
              <a:ea typeface="Helvetica" pitchFamily="50" charset="0"/>
            </a:endParaRPr>
          </a:p>
          <a:p>
            <a:pPr algn="just"/>
            <a:endParaRPr lang="ru-RU" sz="2400" dirty="0">
              <a:ea typeface="Helvetica" pitchFamily="50" charset="0"/>
            </a:endParaRPr>
          </a:p>
          <a:p>
            <a:pPr marL="285750" indent="-285750" algn="just">
              <a:buFont typeface="Arial" panose="020B0604020202020204" pitchFamily="34" charset="0"/>
              <a:buChar char="•"/>
            </a:pPr>
            <a:r>
              <a:rPr lang="en-US" sz="2400" dirty="0">
                <a:ea typeface="Helvetica" pitchFamily="50" charset="0"/>
              </a:rPr>
              <a:t>It was shown </a:t>
            </a:r>
            <a:r>
              <a:rPr lang="en-US" sz="2400" dirty="0" smtClean="0">
                <a:ea typeface="Helvetica" pitchFamily="50" charset="0"/>
              </a:rPr>
              <a:t>that under </a:t>
            </a:r>
            <a:r>
              <a:rPr lang="en-US" sz="2400" dirty="0">
                <a:ea typeface="Helvetica" pitchFamily="50" charset="0"/>
              </a:rPr>
              <a:t>the influence of the combined action of radiomodifiers the number of unrepaired lesions exceeds the control level and the number of unrepaired lesions under the action of </a:t>
            </a:r>
            <a:r>
              <a:rPr lang="en-US" sz="2400" dirty="0" err="1">
                <a:ea typeface="Helvetica" pitchFamily="50" charset="0"/>
              </a:rPr>
              <a:t>AraC</a:t>
            </a:r>
            <a:r>
              <a:rPr lang="en-US" sz="2400" dirty="0">
                <a:ea typeface="Helvetica" pitchFamily="50" charset="0"/>
              </a:rPr>
              <a:t> </a:t>
            </a:r>
            <a:r>
              <a:rPr lang="en-US" sz="2400" dirty="0" smtClean="0">
                <a:ea typeface="Helvetica" pitchFamily="50" charset="0"/>
              </a:rPr>
              <a:t>alone </a:t>
            </a:r>
            <a:r>
              <a:rPr lang="en-US" sz="2400" dirty="0">
                <a:ea typeface="Helvetica" pitchFamily="50" charset="0"/>
              </a:rPr>
              <a:t>for normal and cancer cells </a:t>
            </a:r>
            <a:r>
              <a:rPr lang="en-US" sz="2400" dirty="0" smtClean="0">
                <a:ea typeface="Helvetica" pitchFamily="50" charset="0"/>
              </a:rPr>
              <a:t>after</a:t>
            </a:r>
            <a:r>
              <a:rPr lang="ru-RU" sz="2400" dirty="0" smtClean="0">
                <a:ea typeface="Helvetica" pitchFamily="50" charset="0"/>
              </a:rPr>
              <a:t> </a:t>
            </a:r>
            <a:r>
              <a:rPr lang="en-US" sz="2400" dirty="0" smtClean="0">
                <a:ea typeface="Helvetica" pitchFamily="50" charset="0"/>
              </a:rPr>
              <a:t>irradiation.</a:t>
            </a:r>
            <a:endParaRPr lang="ru-RU" sz="2400" dirty="0">
              <a:ea typeface="Helvetica" pitchFamily="50" charset="0"/>
            </a:endParaRPr>
          </a:p>
          <a:p>
            <a:pPr marL="285750" indent="-285750" algn="just">
              <a:buFont typeface="Arial" panose="020B0604020202020204" pitchFamily="34" charset="0"/>
              <a:buChar char="•"/>
            </a:pPr>
            <a:endParaRPr lang="ru-RU" sz="2000" dirty="0"/>
          </a:p>
        </p:txBody>
      </p:sp>
    </p:spTree>
    <p:extLst>
      <p:ext uri="{BB962C8B-B14F-4D97-AF65-F5344CB8AC3E}">
        <p14:creationId xmlns:p14="http://schemas.microsoft.com/office/powerpoint/2010/main" val="241077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5000"/>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76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a:latin typeface="+mn-lt"/>
              </a:rPr>
              <a:t>R</a:t>
            </a:r>
            <a:r>
              <a:rPr lang="en-US" sz="3600" dirty="0" smtClean="0">
                <a:latin typeface="+mn-lt"/>
              </a:rPr>
              <a:t>elevance</a:t>
            </a:r>
            <a:endParaRPr lang="ru-RU" sz="3600" dirty="0">
              <a:latin typeface="+mn-lt"/>
            </a:endParaRPr>
          </a:p>
        </p:txBody>
      </p:sp>
      <p:cxnSp>
        <p:nvCxnSpPr>
          <p:cNvPr id="5" name="Прямая соединительная линия 4"/>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sp>
        <p:nvSpPr>
          <p:cNvPr id="4" name="Объект 3"/>
          <p:cNvSpPr>
            <a:spLocks noGrp="1"/>
          </p:cNvSpPr>
          <p:nvPr>
            <p:ph idx="1"/>
          </p:nvPr>
        </p:nvSpPr>
        <p:spPr/>
        <p:txBody>
          <a:bodyPr/>
          <a:lstStyle/>
          <a:p>
            <a:endParaRPr lang="ru-RU"/>
          </a:p>
        </p:txBody>
      </p:sp>
      <p:pic>
        <p:nvPicPr>
          <p:cNvPr id="8194" name="Picture 2" descr="C:\Users\Work\Downloads\41575_2019_247_Fig1_HTM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90" y="1061136"/>
            <a:ext cx="8176566" cy="553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38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latin typeface="+mn-lt"/>
              </a:rPr>
              <a:t>DNA damage</a:t>
            </a:r>
            <a:endParaRPr lang="ru-RU" sz="3600" dirty="0">
              <a:latin typeface="+mn-lt"/>
            </a:endParaRPr>
          </a:p>
        </p:txBody>
      </p:sp>
      <p:cxnSp>
        <p:nvCxnSpPr>
          <p:cNvPr id="5" name="Прямая соединительная линия 4"/>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95" y="1772816"/>
            <a:ext cx="8236734" cy="4824537"/>
          </a:xfrm>
          <a:prstGeom prst="rect">
            <a:avLst/>
          </a:prstGeom>
        </p:spPr>
      </p:pic>
      <p:pic>
        <p:nvPicPr>
          <p:cNvPr id="16" name="DNA damag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7505" y="1018298"/>
            <a:ext cx="3389676" cy="1906648"/>
          </a:xfrm>
          <a:prstGeom prst="rect">
            <a:avLst/>
          </a:prstGeom>
        </p:spPr>
      </p:pic>
    </p:spTree>
    <p:extLst>
      <p:ext uri="{BB962C8B-B14F-4D97-AF65-F5344CB8AC3E}">
        <p14:creationId xmlns:p14="http://schemas.microsoft.com/office/powerpoint/2010/main" val="25460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Группа 15"/>
          <p:cNvGrpSpPr/>
          <p:nvPr/>
        </p:nvGrpSpPr>
        <p:grpSpPr>
          <a:xfrm>
            <a:off x="907944" y="3960894"/>
            <a:ext cx="1848065" cy="2715540"/>
            <a:chOff x="6939265" y="3299361"/>
            <a:chExt cx="1789534" cy="3270635"/>
          </a:xfrm>
        </p:grpSpPr>
        <p:sp>
          <p:nvSpPr>
            <p:cNvPr id="4" name="Прямоугольник 3"/>
            <p:cNvSpPr/>
            <p:nvPr/>
          </p:nvSpPr>
          <p:spPr>
            <a:xfrm>
              <a:off x="7023527" y="3299361"/>
              <a:ext cx="1624940" cy="481898"/>
            </a:xfrm>
            <a:prstGeom prst="rect">
              <a:avLst/>
            </a:prstGeom>
          </p:spPr>
          <p:txBody>
            <a:bodyPr wrap="none">
              <a:spAutoFit/>
            </a:bodyPr>
            <a:lstStyle/>
            <a:p>
              <a:pPr algn="ctr"/>
              <a:r>
                <a:rPr lang="en-US" sz="2000" b="1" dirty="0">
                  <a:ea typeface="Helvetica" pitchFamily="50" charset="0"/>
                </a:rPr>
                <a:t>SCR7 </a:t>
              </a:r>
              <a:r>
                <a:rPr lang="en-US" sz="2000" b="1" dirty="0" smtClean="0">
                  <a:ea typeface="Helvetica" pitchFamily="50" charset="0"/>
                </a:rPr>
                <a:t>pyrazine</a:t>
              </a:r>
            </a:p>
          </p:txBody>
        </p:sp>
        <p:grpSp>
          <p:nvGrpSpPr>
            <p:cNvPr id="6" name="Группа 5"/>
            <p:cNvGrpSpPr/>
            <p:nvPr/>
          </p:nvGrpSpPr>
          <p:grpSpPr>
            <a:xfrm>
              <a:off x="6939265" y="3789040"/>
              <a:ext cx="1789534" cy="2780956"/>
              <a:chOff x="4865365" y="1863896"/>
              <a:chExt cx="3672408" cy="4759037"/>
            </a:xfrm>
          </p:grpSpPr>
          <p:pic>
            <p:nvPicPr>
              <p:cNvPr id="7" name="Picture 6" descr="https://www.sigmaaldrich.com/deepweb/content/dam/sigma-aldrich/structure3/096/mfcd02167478.eps/_jcr_content/renditions/mfcd02167478-lar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9162" y="1974518"/>
                <a:ext cx="2812878" cy="2030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Work\Downloads\SCR7_pyrazi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4360024"/>
                <a:ext cx="3547122" cy="187728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4865365" y="1863896"/>
                <a:ext cx="3672408" cy="4759037"/>
              </a:xfrm>
              <a:prstGeom prst="roundRect">
                <a:avLst/>
              </a:prstGeom>
              <a:noFill/>
              <a:ln w="190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15" name="Группа 14"/>
          <p:cNvGrpSpPr/>
          <p:nvPr/>
        </p:nvGrpSpPr>
        <p:grpSpPr>
          <a:xfrm>
            <a:off x="32116" y="1043444"/>
            <a:ext cx="3603780" cy="3033629"/>
            <a:chOff x="3858213" y="1370068"/>
            <a:chExt cx="3753385" cy="3526888"/>
          </a:xfrm>
        </p:grpSpPr>
        <p:sp>
          <p:nvSpPr>
            <p:cNvPr id="5" name="Прямоугольник 4"/>
            <p:cNvSpPr/>
            <p:nvPr/>
          </p:nvSpPr>
          <p:spPr>
            <a:xfrm>
              <a:off x="3858213" y="1370068"/>
              <a:ext cx="3753385" cy="465167"/>
            </a:xfrm>
            <a:prstGeom prst="rect">
              <a:avLst/>
            </a:prstGeom>
          </p:spPr>
          <p:txBody>
            <a:bodyPr wrap="square">
              <a:spAutoFit/>
            </a:bodyPr>
            <a:lstStyle/>
            <a:p>
              <a:pPr algn="ctr"/>
              <a:r>
                <a:rPr lang="el-GR" sz="2000" b="1" dirty="0">
                  <a:ea typeface="Helvetica" pitchFamily="50" charset="0"/>
                </a:rPr>
                <a:t>1-β-</a:t>
              </a:r>
              <a:r>
                <a:rPr lang="en-US" sz="2000" b="1" dirty="0" smtClean="0">
                  <a:ea typeface="Helvetica" pitchFamily="50" charset="0"/>
                </a:rPr>
                <a:t>D-arabinofuranosylcytosine</a:t>
              </a:r>
              <a:endParaRPr lang="ru-RU" sz="2000" b="1" dirty="0">
                <a:ea typeface="Helvetica" pitchFamily="50" charset="0"/>
              </a:endParaRPr>
            </a:p>
          </p:txBody>
        </p:sp>
        <p:grpSp>
          <p:nvGrpSpPr>
            <p:cNvPr id="10" name="Группа 9"/>
            <p:cNvGrpSpPr/>
            <p:nvPr/>
          </p:nvGrpSpPr>
          <p:grpSpPr>
            <a:xfrm>
              <a:off x="4743093" y="1916832"/>
              <a:ext cx="1944216" cy="2980124"/>
              <a:chOff x="611560" y="1838315"/>
              <a:chExt cx="3672408" cy="5009366"/>
            </a:xfrm>
          </p:grpSpPr>
          <p:grpSp>
            <p:nvGrpSpPr>
              <p:cNvPr id="11" name="Группа 10"/>
              <p:cNvGrpSpPr/>
              <p:nvPr/>
            </p:nvGrpSpPr>
            <p:grpSpPr>
              <a:xfrm>
                <a:off x="611560" y="1838315"/>
                <a:ext cx="3672408" cy="4759037"/>
                <a:chOff x="611560" y="1838315"/>
                <a:chExt cx="3672408" cy="4759037"/>
              </a:xfrm>
            </p:grpSpPr>
            <p:pic>
              <p:nvPicPr>
                <p:cNvPr id="13" name="Picture 4" descr="C:\Users\Work\Downloads\mfcd00066487-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1863896"/>
                  <a:ext cx="2232248" cy="2719492"/>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11560" y="1838315"/>
                  <a:ext cx="3672408" cy="4759037"/>
                </a:xfrm>
                <a:prstGeom prst="roundRect">
                  <a:avLst/>
                </a:prstGeom>
                <a:noFill/>
                <a:ln w="190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2" name="Picture 2" descr="C:\Users\Work\Downloads\ara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981693"/>
                <a:ext cx="3672408" cy="286598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2" name="Рисунок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3848" y="4367464"/>
            <a:ext cx="5510103" cy="2219347"/>
          </a:xfrm>
          <a:prstGeom prst="rect">
            <a:avLst/>
          </a:prstGeom>
        </p:spPr>
      </p:pic>
      <p:sp>
        <p:nvSpPr>
          <p:cNvPr id="17" name="Заголовок 1"/>
          <p:cNvSpPr>
            <a:spLocks noGrp="1"/>
          </p:cNvSpPr>
          <p:nvPr>
            <p:ph type="title"/>
          </p:nvPr>
        </p:nvSpPr>
        <p:spPr>
          <a:xfrm>
            <a:off x="628650" y="1"/>
            <a:ext cx="7886700" cy="1337732"/>
          </a:xfrm>
        </p:spPr>
        <p:txBody>
          <a:bodyPr>
            <a:normAutofit/>
          </a:bodyPr>
          <a:lstStyle/>
          <a:p>
            <a:r>
              <a:rPr lang="en-US" sz="3600" dirty="0" smtClean="0">
                <a:latin typeface="+mn-lt"/>
              </a:rPr>
              <a:t>Repair </a:t>
            </a:r>
            <a:r>
              <a:rPr lang="en-US" sz="3600" dirty="0">
                <a:latin typeface="+mn-lt"/>
              </a:rPr>
              <a:t>inhibitors </a:t>
            </a:r>
            <a:endParaRPr lang="ru-RU" sz="3600" dirty="0">
              <a:latin typeface="+mn-lt"/>
            </a:endParaRPr>
          </a:p>
        </p:txBody>
      </p:sp>
      <p:cxnSp>
        <p:nvCxnSpPr>
          <p:cNvPr id="18" name="Прямая соединительная линия 17"/>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pic>
        <p:nvPicPr>
          <p:cNvPr id="2" name="AraC(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3864710" y="1778718"/>
            <a:ext cx="4381120" cy="1938314"/>
          </a:xfrm>
          <a:prstGeom prst="rect">
            <a:avLst/>
          </a:prstGeom>
        </p:spPr>
      </p:pic>
    </p:spTree>
    <p:extLst>
      <p:ext uri="{BB962C8B-B14F-4D97-AF65-F5344CB8AC3E}">
        <p14:creationId xmlns:p14="http://schemas.microsoft.com/office/powerpoint/2010/main" val="33226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20800"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628650" y="1"/>
            <a:ext cx="7886700" cy="1337732"/>
          </a:xfrm>
        </p:spPr>
        <p:txBody>
          <a:bodyPr>
            <a:normAutofit/>
          </a:bodyPr>
          <a:lstStyle/>
          <a:p>
            <a:r>
              <a:rPr lang="en-US" sz="3600" dirty="0">
                <a:latin typeface="+mn-lt"/>
              </a:rPr>
              <a:t> </a:t>
            </a:r>
            <a:r>
              <a:rPr lang="en-US" sz="3600" dirty="0" smtClean="0">
                <a:latin typeface="+mn-lt"/>
              </a:rPr>
              <a:t>Melanoma </a:t>
            </a:r>
            <a:endParaRPr lang="ru-RU" sz="3600" dirty="0">
              <a:latin typeface="+mn-lt"/>
            </a:endParaRPr>
          </a:p>
        </p:txBody>
      </p:sp>
      <p:cxnSp>
        <p:nvCxnSpPr>
          <p:cNvPr id="7" name="Прямая соединительная линия 6"/>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b="3109"/>
          <a:stretch/>
        </p:blipFill>
        <p:spPr>
          <a:xfrm>
            <a:off x="323528" y="1124744"/>
            <a:ext cx="3359681" cy="2652599"/>
          </a:xfrm>
          <a:prstGeom prst="rect">
            <a:avLst/>
          </a:prstGeom>
        </p:spPr>
      </p:pic>
      <p:pic>
        <p:nvPicPr>
          <p:cNvPr id="4" name="Рисунок 3"/>
          <p:cNvPicPr>
            <a:picLocks noChangeAspect="1"/>
          </p:cNvPicPr>
          <p:nvPr/>
        </p:nvPicPr>
        <p:blipFill>
          <a:blip r:embed="rId4"/>
          <a:stretch>
            <a:fillRect/>
          </a:stretch>
        </p:blipFill>
        <p:spPr>
          <a:xfrm>
            <a:off x="3995936" y="1124744"/>
            <a:ext cx="5137263" cy="2892868"/>
          </a:xfrm>
          <a:prstGeom prst="rect">
            <a:avLst/>
          </a:prstGeom>
        </p:spPr>
      </p:pic>
      <p:pic>
        <p:nvPicPr>
          <p:cNvPr id="5" name="Рисунок 4"/>
          <p:cNvPicPr>
            <a:picLocks noChangeAspect="1"/>
          </p:cNvPicPr>
          <p:nvPr/>
        </p:nvPicPr>
        <p:blipFill>
          <a:blip r:embed="rId5"/>
          <a:stretch>
            <a:fillRect/>
          </a:stretch>
        </p:blipFill>
        <p:spPr>
          <a:xfrm>
            <a:off x="325618" y="3957380"/>
            <a:ext cx="8477584" cy="2900620"/>
          </a:xfrm>
          <a:prstGeom prst="rect">
            <a:avLst/>
          </a:prstGeom>
        </p:spPr>
      </p:pic>
    </p:spTree>
    <p:extLst>
      <p:ext uri="{BB962C8B-B14F-4D97-AF65-F5344CB8AC3E}">
        <p14:creationId xmlns:p14="http://schemas.microsoft.com/office/powerpoint/2010/main" val="369058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54070"/>
            <a:ext cx="8280919" cy="4711234"/>
          </a:xfrm>
        </p:spPr>
        <p:txBody>
          <a:bodyPr>
            <a:noAutofit/>
          </a:bodyPr>
          <a:lstStyle/>
          <a:p>
            <a:pPr marL="0" indent="0" algn="just">
              <a:buNone/>
            </a:pPr>
            <a:endParaRPr lang="en-US" sz="2400" dirty="0" smtClean="0">
              <a:ea typeface="Helvetica" pitchFamily="50" charset="0"/>
            </a:endParaRPr>
          </a:p>
          <a:p>
            <a:pPr algn="just"/>
            <a:r>
              <a:rPr lang="en-US" sz="2400" dirty="0" smtClean="0">
                <a:ea typeface="Helvetica" pitchFamily="50" charset="0"/>
              </a:rPr>
              <a:t>Study of the modifying effect of repair inhibitors </a:t>
            </a:r>
            <a:r>
              <a:rPr lang="el-GR" sz="2400" dirty="0" smtClean="0">
                <a:ea typeface="Helvetica" pitchFamily="50" charset="0"/>
              </a:rPr>
              <a:t>1-β-</a:t>
            </a:r>
            <a:r>
              <a:rPr lang="en-US" sz="2400" dirty="0" smtClean="0">
                <a:ea typeface="Helvetica" pitchFamily="50" charset="0"/>
              </a:rPr>
              <a:t>D-arabinofuranosylcytosine</a:t>
            </a:r>
            <a:r>
              <a:rPr lang="ru-RU" sz="2400" dirty="0" smtClean="0">
                <a:ea typeface="Helvetica" pitchFamily="50" charset="0"/>
              </a:rPr>
              <a:t> (</a:t>
            </a:r>
            <a:r>
              <a:rPr lang="en-US" sz="2400" dirty="0" err="1" smtClean="0">
                <a:ea typeface="Helvetica" pitchFamily="50" charset="0"/>
              </a:rPr>
              <a:t>AraC</a:t>
            </a:r>
            <a:r>
              <a:rPr lang="ru-RU" sz="2400" dirty="0" smtClean="0">
                <a:ea typeface="Helvetica" pitchFamily="50" charset="0"/>
              </a:rPr>
              <a:t>)</a:t>
            </a:r>
            <a:r>
              <a:rPr lang="en-US" sz="2400" dirty="0">
                <a:ea typeface="Helvetica" pitchFamily="50" charset="0"/>
              </a:rPr>
              <a:t> and SCR7 </a:t>
            </a:r>
            <a:r>
              <a:rPr lang="en-US" sz="2400" dirty="0" smtClean="0">
                <a:ea typeface="Helvetica" pitchFamily="50" charset="0"/>
              </a:rPr>
              <a:t>pyrazine</a:t>
            </a:r>
            <a:r>
              <a:rPr lang="ru-RU" sz="2400" dirty="0" smtClean="0">
                <a:ea typeface="Helvetica" pitchFamily="50" charset="0"/>
              </a:rPr>
              <a:t> (</a:t>
            </a:r>
            <a:r>
              <a:rPr lang="en-US" sz="2400" dirty="0" smtClean="0">
                <a:ea typeface="Helvetica" pitchFamily="50" charset="0"/>
              </a:rPr>
              <a:t>SCR7</a:t>
            </a:r>
            <a:r>
              <a:rPr lang="ru-RU" sz="2400" dirty="0" smtClean="0">
                <a:ea typeface="Helvetica" pitchFamily="50" charset="0"/>
              </a:rPr>
              <a:t>)</a:t>
            </a:r>
            <a:r>
              <a:rPr lang="en-US" sz="2400" dirty="0" smtClean="0">
                <a:ea typeface="Helvetica" pitchFamily="50" charset="0"/>
              </a:rPr>
              <a:t> on the repair of DNA double-strand breaks (DSB) in normal and cancer cells after irradiation </a:t>
            </a:r>
            <a:r>
              <a:rPr lang="en-US" sz="2400" i="1" dirty="0" smtClean="0">
                <a:ea typeface="Helvetica" pitchFamily="50" charset="0"/>
              </a:rPr>
              <a:t>in vitro</a:t>
            </a:r>
            <a:r>
              <a:rPr lang="en-US" sz="2400" dirty="0" smtClean="0">
                <a:ea typeface="Helvetica" pitchFamily="50" charset="0"/>
              </a:rPr>
              <a:t>.</a:t>
            </a:r>
            <a:endParaRPr lang="ru-RU" sz="2400" dirty="0" smtClean="0">
              <a:ea typeface="Helvetica" pitchFamily="50" charset="0"/>
            </a:endParaRPr>
          </a:p>
          <a:p>
            <a:pPr algn="just"/>
            <a:endParaRPr lang="en-US" sz="2400" dirty="0" smtClean="0">
              <a:ea typeface="Helvetica" pitchFamily="50" charset="0"/>
            </a:endParaRPr>
          </a:p>
          <a:p>
            <a:pPr algn="just"/>
            <a:r>
              <a:rPr lang="en-US" sz="2400" dirty="0">
                <a:ea typeface="Helvetica" pitchFamily="50" charset="0"/>
              </a:rPr>
              <a:t>A comparative analysis of repair of DNA damage in the presence of repair inhibitors in normal and cancer cells after irradiation with protons </a:t>
            </a:r>
            <a:r>
              <a:rPr lang="en-US" sz="2400" i="1" dirty="0">
                <a:ea typeface="Helvetica" pitchFamily="50" charset="0"/>
              </a:rPr>
              <a:t>in vitro</a:t>
            </a:r>
            <a:r>
              <a:rPr lang="en-US" sz="2400" dirty="0">
                <a:ea typeface="Helvetica" pitchFamily="50" charset="0"/>
              </a:rPr>
              <a:t>.</a:t>
            </a:r>
          </a:p>
          <a:p>
            <a:pPr algn="just"/>
            <a:endParaRPr lang="ru-RU" sz="2400" dirty="0">
              <a:ea typeface="Helvetica" pitchFamily="50" charset="0"/>
            </a:endParaRPr>
          </a:p>
        </p:txBody>
      </p:sp>
      <p:sp>
        <p:nvSpPr>
          <p:cNvPr id="4" name="Заголовок 1"/>
          <p:cNvSpPr>
            <a:spLocks noGrp="1"/>
          </p:cNvSpPr>
          <p:nvPr>
            <p:ph type="title"/>
          </p:nvPr>
        </p:nvSpPr>
        <p:spPr>
          <a:xfrm>
            <a:off x="628650" y="1"/>
            <a:ext cx="7886700" cy="1337732"/>
          </a:xfrm>
        </p:spPr>
        <p:txBody>
          <a:bodyPr>
            <a:normAutofit/>
          </a:bodyPr>
          <a:lstStyle/>
          <a:p>
            <a:r>
              <a:rPr lang="en-US" sz="3600" dirty="0">
                <a:latin typeface="+mn-lt"/>
              </a:rPr>
              <a:t>G</a:t>
            </a:r>
            <a:r>
              <a:rPr lang="en-US" sz="3600" dirty="0" smtClean="0">
                <a:latin typeface="+mn-lt"/>
              </a:rPr>
              <a:t>oals</a:t>
            </a:r>
            <a:endParaRPr lang="ru-RU" sz="3600" dirty="0">
              <a:latin typeface="+mn-lt"/>
            </a:endParaRPr>
          </a:p>
        </p:txBody>
      </p:sp>
      <p:cxnSp>
        <p:nvCxnSpPr>
          <p:cNvPr id="5" name="Прямая соединительная линия 4"/>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82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28650" y="1"/>
            <a:ext cx="7886700" cy="1337732"/>
          </a:xfrm>
        </p:spPr>
        <p:txBody>
          <a:bodyPr>
            <a:normAutofit/>
          </a:bodyPr>
          <a:lstStyle/>
          <a:p>
            <a:r>
              <a:rPr lang="en-US" sz="3600" dirty="0">
                <a:latin typeface="+mn-lt"/>
              </a:rPr>
              <a:t>Objects of study</a:t>
            </a:r>
            <a:endParaRPr lang="ru-RU" sz="3600" dirty="0">
              <a:latin typeface="+mn-lt"/>
            </a:endParaRPr>
          </a:p>
        </p:txBody>
      </p:sp>
      <p:cxnSp>
        <p:nvCxnSpPr>
          <p:cNvPr id="5" name="Прямая соединительная линия 4"/>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sp>
        <p:nvSpPr>
          <p:cNvPr id="11" name="Скругленный прямоугольник 10"/>
          <p:cNvSpPr/>
          <p:nvPr/>
        </p:nvSpPr>
        <p:spPr>
          <a:xfrm>
            <a:off x="1051294" y="1216317"/>
            <a:ext cx="2664296" cy="1234488"/>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defRPr/>
            </a:pPr>
            <a:r>
              <a:rPr lang="en-US" b="1" dirty="0">
                <a:solidFill>
                  <a:schemeClr val="tx1"/>
                </a:solidFill>
                <a:ea typeface="+mj-ea"/>
                <a:cs typeface="+mj-cs"/>
              </a:rPr>
              <a:t>M</a:t>
            </a:r>
            <a:r>
              <a:rPr lang="en-US" b="1" dirty="0" smtClean="0">
                <a:solidFill>
                  <a:schemeClr val="tx1"/>
                </a:solidFill>
                <a:ea typeface="+mj-ea"/>
                <a:cs typeface="+mj-cs"/>
              </a:rPr>
              <a:t>elanoma </a:t>
            </a:r>
            <a:r>
              <a:rPr lang="en-US" b="1" dirty="0">
                <a:solidFill>
                  <a:schemeClr val="tx1"/>
                </a:solidFill>
                <a:ea typeface="+mj-ea"/>
                <a:cs typeface="+mj-cs"/>
              </a:rPr>
              <a:t>cell culture</a:t>
            </a:r>
            <a:r>
              <a:rPr lang="ru-RU" b="1" dirty="0" smtClean="0">
                <a:solidFill>
                  <a:schemeClr val="tx1"/>
                </a:solidFill>
                <a:ea typeface="+mj-ea"/>
                <a:cs typeface="+mj-cs"/>
              </a:rPr>
              <a:t>: </a:t>
            </a:r>
            <a:r>
              <a:rPr lang="en-US" dirty="0" smtClean="0">
                <a:solidFill>
                  <a:schemeClr val="tx1"/>
                </a:solidFill>
                <a:ea typeface="+mj-ea"/>
                <a:cs typeface="+mj-cs"/>
              </a:rPr>
              <a:t>B16</a:t>
            </a:r>
            <a:endParaRPr lang="ru-RU" dirty="0">
              <a:solidFill>
                <a:schemeClr val="tx1"/>
              </a:solidFill>
              <a:ea typeface="+mj-ea"/>
              <a:cs typeface="+mj-cs"/>
            </a:endParaRPr>
          </a:p>
        </p:txBody>
      </p:sp>
      <p:sp>
        <p:nvSpPr>
          <p:cNvPr id="17" name="Скругленный прямоугольник 16"/>
          <p:cNvSpPr/>
          <p:nvPr/>
        </p:nvSpPr>
        <p:spPr>
          <a:xfrm>
            <a:off x="5362678" y="1216317"/>
            <a:ext cx="2664296" cy="1227221"/>
          </a:xfrm>
          <a:prstGeom prst="roundRect">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tx1"/>
                </a:solidFill>
              </a:rPr>
              <a:t>C</a:t>
            </a:r>
            <a:r>
              <a:rPr lang="en-US" b="1" dirty="0" smtClean="0">
                <a:solidFill>
                  <a:schemeClr val="tx1"/>
                </a:solidFill>
              </a:rPr>
              <a:t>ell </a:t>
            </a:r>
            <a:r>
              <a:rPr lang="en-US" b="1" dirty="0">
                <a:solidFill>
                  <a:schemeClr val="tx1"/>
                </a:solidFill>
              </a:rPr>
              <a:t>culture</a:t>
            </a:r>
            <a:r>
              <a:rPr lang="ru-RU" b="1" dirty="0" smtClean="0">
                <a:solidFill>
                  <a:schemeClr val="tx1"/>
                </a:solidFill>
              </a:rPr>
              <a:t>:</a:t>
            </a:r>
            <a:r>
              <a:rPr lang="en-US" b="1" dirty="0" smtClean="0">
                <a:solidFill>
                  <a:schemeClr val="tx1"/>
                </a:solidFill>
              </a:rPr>
              <a:t> </a:t>
            </a:r>
          </a:p>
          <a:p>
            <a:pPr algn="ctr"/>
            <a:r>
              <a:rPr lang="en-US" dirty="0" smtClean="0">
                <a:solidFill>
                  <a:schemeClr val="tx1"/>
                </a:solidFill>
              </a:rPr>
              <a:t>human fibroblasts</a:t>
            </a:r>
            <a:endParaRPr lang="ru-RU" dirty="0">
              <a:solidFill>
                <a:schemeClr val="tx1"/>
              </a:solidFill>
            </a:endParaRPr>
          </a:p>
        </p:txBody>
      </p:sp>
      <p:pic>
        <p:nvPicPr>
          <p:cNvPr id="12292" name="Picture 4" descr="C:\Users\Work\Downloads\RCB1158_1.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4" t="12370" r="21973" b="7025"/>
          <a:stretch/>
        </p:blipFill>
        <p:spPr bwMode="auto">
          <a:xfrm>
            <a:off x="467544" y="2708920"/>
            <a:ext cx="3831796" cy="3306738"/>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51620"/>
          <a:stretch/>
        </p:blipFill>
        <p:spPr>
          <a:xfrm rot="5400000">
            <a:off x="5047790" y="2414505"/>
            <a:ext cx="3294073" cy="3924000"/>
          </a:xfrm>
          <a:prstGeom prst="rect">
            <a:avLst/>
          </a:prstGeom>
        </p:spPr>
      </p:pic>
    </p:spTree>
    <p:extLst>
      <p:ext uri="{BB962C8B-B14F-4D97-AF65-F5344CB8AC3E}">
        <p14:creationId xmlns:p14="http://schemas.microsoft.com/office/powerpoint/2010/main" val="337362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Группа 6"/>
          <p:cNvGrpSpPr/>
          <p:nvPr/>
        </p:nvGrpSpPr>
        <p:grpSpPr>
          <a:xfrm>
            <a:off x="323528" y="1484784"/>
            <a:ext cx="2304256" cy="1224136"/>
            <a:chOff x="395536" y="1484784"/>
            <a:chExt cx="2304256" cy="1224136"/>
          </a:xfrm>
        </p:grpSpPr>
        <p:sp>
          <p:nvSpPr>
            <p:cNvPr id="49" name="Скругленный прямоугольник 48"/>
            <p:cNvSpPr/>
            <p:nvPr/>
          </p:nvSpPr>
          <p:spPr>
            <a:xfrm>
              <a:off x="395536" y="1484784"/>
              <a:ext cx="2304256" cy="1224136"/>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13315" name="Picture 3" descr="C:\Users\Work\Desktop\Фото для презентации\Петри.png"/>
            <p:cNvPicPr>
              <a:picLocks noChangeAspect="1" noChangeArrowheads="1"/>
            </p:cNvPicPr>
            <p:nvPr/>
          </p:nvPicPr>
          <p:blipFill rotWithShape="1">
            <a:blip r:embed="rId3">
              <a:extLst>
                <a:ext uri="{28A0092B-C50C-407E-A947-70E740481C1C}">
                  <a14:useLocalDpi xmlns:a14="http://schemas.microsoft.com/office/drawing/2010/main" val="0"/>
                </a:ext>
              </a:extLst>
            </a:blip>
            <a:srcRect l="6760" t="22818" r="16542" b="9557"/>
            <a:stretch/>
          </p:blipFill>
          <p:spPr bwMode="auto">
            <a:xfrm>
              <a:off x="727174" y="1532409"/>
              <a:ext cx="1680467" cy="1137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Заголовок 1"/>
          <p:cNvSpPr>
            <a:spLocks noGrp="1"/>
          </p:cNvSpPr>
          <p:nvPr>
            <p:ph type="title"/>
          </p:nvPr>
        </p:nvSpPr>
        <p:spPr>
          <a:xfrm>
            <a:off x="628650" y="1"/>
            <a:ext cx="7886700" cy="1337732"/>
          </a:xfrm>
        </p:spPr>
        <p:txBody>
          <a:bodyPr>
            <a:normAutofit/>
          </a:bodyPr>
          <a:lstStyle/>
          <a:p>
            <a:r>
              <a:rPr lang="en-US" sz="3600" dirty="0" smtClean="0">
                <a:latin typeface="+mn-lt"/>
              </a:rPr>
              <a:t>The scheme </a:t>
            </a:r>
            <a:r>
              <a:rPr lang="en-US" sz="3600" dirty="0">
                <a:latin typeface="+mn-lt"/>
              </a:rPr>
              <a:t>of the experiment</a:t>
            </a:r>
            <a:endParaRPr lang="ru-RU" sz="3600" dirty="0">
              <a:latin typeface="+mn-lt"/>
            </a:endParaRPr>
          </a:p>
        </p:txBody>
      </p:sp>
      <p:cxnSp>
        <p:nvCxnSpPr>
          <p:cNvPr id="5" name="Прямая соединительная линия 4"/>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sp>
        <p:nvSpPr>
          <p:cNvPr id="51" name="Прямоугольник 50"/>
          <p:cNvSpPr/>
          <p:nvPr/>
        </p:nvSpPr>
        <p:spPr>
          <a:xfrm>
            <a:off x="28241" y="994105"/>
            <a:ext cx="3526122" cy="461665"/>
          </a:xfrm>
          <a:prstGeom prst="rect">
            <a:avLst/>
          </a:prstGeom>
        </p:spPr>
        <p:txBody>
          <a:bodyPr wrap="square">
            <a:spAutoFit/>
          </a:bodyPr>
          <a:lstStyle/>
          <a:p>
            <a:pPr algn="ctr"/>
            <a:r>
              <a:rPr lang="en-US" sz="1200" dirty="0"/>
              <a:t>Introduction of repair inhibitors </a:t>
            </a:r>
            <a:endParaRPr lang="en-US" sz="1200" dirty="0" smtClean="0"/>
          </a:p>
          <a:p>
            <a:pPr algn="ctr"/>
            <a:r>
              <a:rPr lang="en-US" sz="1200" dirty="0" smtClean="0"/>
              <a:t>Concentration </a:t>
            </a:r>
            <a:r>
              <a:rPr lang="en-US" sz="1200" dirty="0"/>
              <a:t>of </a:t>
            </a:r>
            <a:r>
              <a:rPr lang="en-US" sz="1200" dirty="0" err="1"/>
              <a:t>AraC</a:t>
            </a:r>
            <a:r>
              <a:rPr lang="en-US" sz="1200" dirty="0"/>
              <a:t> and SCR7</a:t>
            </a:r>
            <a:r>
              <a:rPr lang="en-US" sz="1200" dirty="0" smtClean="0"/>
              <a:t>: </a:t>
            </a:r>
            <a:r>
              <a:rPr lang="ru-RU" sz="1200" b="1" dirty="0"/>
              <a:t>2</a:t>
            </a:r>
            <a:r>
              <a:rPr lang="en-US" sz="1200" b="1" dirty="0" smtClean="0"/>
              <a:t>0 µM and 100 </a:t>
            </a:r>
            <a:r>
              <a:rPr lang="en-US" sz="1200" b="1" dirty="0"/>
              <a:t>µM</a:t>
            </a:r>
            <a:endParaRPr lang="ru-RU" sz="1200" b="1" dirty="0" smtClean="0"/>
          </a:p>
        </p:txBody>
      </p:sp>
      <p:sp>
        <p:nvSpPr>
          <p:cNvPr id="54" name="TextBox 53"/>
          <p:cNvSpPr txBox="1"/>
          <p:nvPr/>
        </p:nvSpPr>
        <p:spPr>
          <a:xfrm>
            <a:off x="1864949" y="3128517"/>
            <a:ext cx="728084" cy="338554"/>
          </a:xfrm>
          <a:prstGeom prst="rect">
            <a:avLst/>
          </a:prstGeom>
          <a:noFill/>
        </p:spPr>
        <p:txBody>
          <a:bodyPr wrap="none" rtlCol="0">
            <a:spAutoFit/>
          </a:bodyPr>
          <a:lstStyle/>
          <a:p>
            <a:pPr algn="ctr"/>
            <a:r>
              <a:rPr lang="en-US" sz="1600" dirty="0" smtClean="0"/>
              <a:t>1</a:t>
            </a:r>
            <a:r>
              <a:rPr lang="ru-RU" sz="1600" dirty="0" smtClean="0"/>
              <a:t> </a:t>
            </a:r>
            <a:r>
              <a:rPr lang="en-US" sz="1600" dirty="0" smtClean="0"/>
              <a:t>hour</a:t>
            </a:r>
            <a:endParaRPr lang="ru-RU" sz="1600" dirty="0"/>
          </a:p>
        </p:txBody>
      </p:sp>
      <p:sp>
        <p:nvSpPr>
          <p:cNvPr id="55" name="Выгнутая влево стрелка 54"/>
          <p:cNvSpPr/>
          <p:nvPr/>
        </p:nvSpPr>
        <p:spPr>
          <a:xfrm rot="18876035">
            <a:off x="1831231" y="2794251"/>
            <a:ext cx="575311" cy="1266631"/>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60" name="TextBox 59"/>
          <p:cNvSpPr txBox="1"/>
          <p:nvPr/>
        </p:nvSpPr>
        <p:spPr>
          <a:xfrm>
            <a:off x="5315998" y="2348880"/>
            <a:ext cx="2736303" cy="276999"/>
          </a:xfrm>
          <a:prstGeom prst="rect">
            <a:avLst/>
          </a:prstGeom>
          <a:noFill/>
        </p:spPr>
        <p:txBody>
          <a:bodyPr wrap="square" rtlCol="0">
            <a:spAutoFit/>
          </a:bodyPr>
          <a:lstStyle/>
          <a:p>
            <a:pPr algn="ctr"/>
            <a:r>
              <a:rPr lang="en-US" sz="1200" dirty="0"/>
              <a:t>Preparation </a:t>
            </a:r>
            <a:r>
              <a:rPr lang="en-US" sz="1200" dirty="0" smtClean="0"/>
              <a:t>of</a:t>
            </a:r>
            <a:r>
              <a:rPr lang="ru-RU" sz="1200" dirty="0" smtClean="0"/>
              <a:t> </a:t>
            </a:r>
            <a:r>
              <a:rPr lang="en-US" sz="1200" dirty="0" smtClean="0"/>
              <a:t>cell</a:t>
            </a:r>
            <a:r>
              <a:rPr lang="en-US" sz="1200" dirty="0"/>
              <a:t> </a:t>
            </a:r>
            <a:r>
              <a:rPr lang="en-US" sz="1200" dirty="0" smtClean="0"/>
              <a:t>suspension</a:t>
            </a:r>
            <a:endParaRPr lang="ru-RU" sz="1200" dirty="0"/>
          </a:p>
        </p:txBody>
      </p:sp>
      <p:sp>
        <p:nvSpPr>
          <p:cNvPr id="63" name="TextBox 62"/>
          <p:cNvSpPr txBox="1"/>
          <p:nvPr/>
        </p:nvSpPr>
        <p:spPr>
          <a:xfrm>
            <a:off x="3110000" y="4136509"/>
            <a:ext cx="906274" cy="276999"/>
          </a:xfrm>
          <a:prstGeom prst="rect">
            <a:avLst/>
          </a:prstGeom>
          <a:noFill/>
        </p:spPr>
        <p:txBody>
          <a:bodyPr wrap="none" rtlCol="0">
            <a:spAutoFit/>
          </a:bodyPr>
          <a:lstStyle/>
          <a:p>
            <a:pPr algn="ctr"/>
            <a:r>
              <a:rPr lang="en-US" sz="1200" dirty="0"/>
              <a:t>I</a:t>
            </a:r>
            <a:r>
              <a:rPr lang="en-US" sz="1200" dirty="0" smtClean="0"/>
              <a:t>rradiation</a:t>
            </a:r>
            <a:r>
              <a:rPr lang="ru-RU" sz="1200" dirty="0" smtClean="0"/>
              <a:t> </a:t>
            </a:r>
            <a:r>
              <a:rPr lang="ru-RU" sz="1200" dirty="0" smtClean="0">
                <a:sym typeface="Symbol"/>
              </a:rPr>
              <a:t> </a:t>
            </a:r>
            <a:endParaRPr lang="ru-RU" sz="1200" dirty="0"/>
          </a:p>
        </p:txBody>
      </p:sp>
      <p:grpSp>
        <p:nvGrpSpPr>
          <p:cNvPr id="8" name="Группа 7"/>
          <p:cNvGrpSpPr/>
          <p:nvPr/>
        </p:nvGrpSpPr>
        <p:grpSpPr>
          <a:xfrm>
            <a:off x="2933366" y="1755764"/>
            <a:ext cx="1259544" cy="2304256"/>
            <a:chOff x="2411760" y="1628800"/>
            <a:chExt cx="1259544" cy="2304256"/>
          </a:xfrm>
        </p:grpSpPr>
        <p:sp>
          <p:nvSpPr>
            <p:cNvPr id="50" name="Скругленный прямоугольник 49"/>
            <p:cNvSpPr/>
            <p:nvPr/>
          </p:nvSpPr>
          <p:spPr>
            <a:xfrm rot="5400000">
              <a:off x="1880629" y="2168860"/>
              <a:ext cx="2304256" cy="1224136"/>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26" name="Picture 2" descr="C:\Users\Work\Downloads\изображение_viber_2022-04-14_12-20-30-4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58" b="16398"/>
            <a:stretch/>
          </p:blipFill>
          <p:spPr bwMode="auto">
            <a:xfrm>
              <a:off x="2411760" y="2004752"/>
              <a:ext cx="1259544" cy="1662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7044624" y="3656057"/>
            <a:ext cx="1465274" cy="276999"/>
          </a:xfrm>
          <a:prstGeom prst="rect">
            <a:avLst/>
          </a:prstGeom>
          <a:noFill/>
        </p:spPr>
        <p:txBody>
          <a:bodyPr wrap="none" rtlCol="0">
            <a:spAutoFit/>
          </a:bodyPr>
          <a:lstStyle/>
          <a:p>
            <a:pPr algn="ctr"/>
            <a:r>
              <a:rPr lang="en-US" sz="1200" dirty="0"/>
              <a:t>Preparation </a:t>
            </a:r>
            <a:r>
              <a:rPr lang="en-US" sz="1200" dirty="0" smtClean="0"/>
              <a:t>of</a:t>
            </a:r>
            <a:r>
              <a:rPr lang="ru-RU" sz="1200" dirty="0" smtClean="0"/>
              <a:t> </a:t>
            </a:r>
            <a:r>
              <a:rPr lang="en-US" sz="1200" dirty="0" smtClean="0"/>
              <a:t>slid</a:t>
            </a:r>
            <a:r>
              <a:rPr lang="en-US" sz="1200" dirty="0"/>
              <a:t>e</a:t>
            </a:r>
            <a:r>
              <a:rPr lang="en-US" sz="1200" dirty="0" smtClean="0"/>
              <a:t>s</a:t>
            </a:r>
            <a:endParaRPr lang="ru-RU" sz="1200" dirty="0"/>
          </a:p>
        </p:txBody>
      </p:sp>
      <p:grpSp>
        <p:nvGrpSpPr>
          <p:cNvPr id="3" name="Группа 2"/>
          <p:cNvGrpSpPr/>
          <p:nvPr/>
        </p:nvGrpSpPr>
        <p:grpSpPr>
          <a:xfrm>
            <a:off x="4499992" y="2708920"/>
            <a:ext cx="2304256" cy="1224136"/>
            <a:chOff x="3347864" y="3068960"/>
            <a:chExt cx="2304256" cy="1224136"/>
          </a:xfrm>
        </p:grpSpPr>
        <p:sp>
          <p:nvSpPr>
            <p:cNvPr id="58" name="Скругленный прямоугольник 57"/>
            <p:cNvSpPr/>
            <p:nvPr/>
          </p:nvSpPr>
          <p:spPr>
            <a:xfrm>
              <a:off x="3347864" y="3068960"/>
              <a:ext cx="2304256" cy="1224136"/>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13317" name="Picture 5" descr="C:\Users\Work\Desktop\Фото для презентации\пробирка.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370" r="2610"/>
            <a:stretch/>
          </p:blipFill>
          <p:spPr bwMode="auto">
            <a:xfrm>
              <a:off x="3726954" y="3107060"/>
              <a:ext cx="1532736" cy="1149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 name="Группа 1"/>
          <p:cNvGrpSpPr/>
          <p:nvPr/>
        </p:nvGrpSpPr>
        <p:grpSpPr>
          <a:xfrm>
            <a:off x="5508104" y="4005064"/>
            <a:ext cx="2304256" cy="1224136"/>
            <a:chOff x="5220072" y="3933056"/>
            <a:chExt cx="2304256" cy="1224136"/>
          </a:xfrm>
        </p:grpSpPr>
        <p:sp>
          <p:nvSpPr>
            <p:cNvPr id="61" name="Скругленный прямоугольник 60"/>
            <p:cNvSpPr/>
            <p:nvPr/>
          </p:nvSpPr>
          <p:spPr>
            <a:xfrm>
              <a:off x="5220072" y="3933056"/>
              <a:ext cx="2304256" cy="1224136"/>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13319" name="Picture 7" descr="C:\Users\Work\Desktop\Фото для презентации\слайды.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62" t="10305" r="20163" b="18898"/>
            <a:stretch/>
          </p:blipFill>
          <p:spPr bwMode="auto">
            <a:xfrm>
              <a:off x="5508105" y="3933056"/>
              <a:ext cx="1776026" cy="1214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6" name="Группа 5"/>
          <p:cNvGrpSpPr/>
          <p:nvPr/>
        </p:nvGrpSpPr>
        <p:grpSpPr>
          <a:xfrm>
            <a:off x="6444208" y="5301208"/>
            <a:ext cx="2304256" cy="1224136"/>
            <a:chOff x="6732240" y="5517232"/>
            <a:chExt cx="2304256" cy="1224136"/>
          </a:xfrm>
        </p:grpSpPr>
        <p:sp>
          <p:nvSpPr>
            <p:cNvPr id="64" name="Скругленный прямоугольник 63"/>
            <p:cNvSpPr/>
            <p:nvPr/>
          </p:nvSpPr>
          <p:spPr>
            <a:xfrm>
              <a:off x="6732240" y="5517232"/>
              <a:ext cx="2304256" cy="1224136"/>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66" name="TextBox 65"/>
            <p:cNvSpPr txBox="1"/>
            <p:nvPr/>
          </p:nvSpPr>
          <p:spPr>
            <a:xfrm>
              <a:off x="6883437" y="5805264"/>
              <a:ext cx="2020168" cy="646331"/>
            </a:xfrm>
            <a:prstGeom prst="rect">
              <a:avLst/>
            </a:prstGeom>
            <a:noFill/>
          </p:spPr>
          <p:txBody>
            <a:bodyPr wrap="none" rtlCol="0">
              <a:spAutoFit/>
            </a:bodyPr>
            <a:lstStyle/>
            <a:p>
              <a:pPr algn="ctr"/>
              <a:r>
                <a:rPr lang="en-US" sz="1200" dirty="0"/>
                <a:t>The study of the formation </a:t>
              </a:r>
              <a:r>
                <a:rPr lang="en-US" sz="1200" dirty="0" smtClean="0"/>
                <a:t>of</a:t>
              </a:r>
            </a:p>
            <a:p>
              <a:pPr algn="ctr"/>
              <a:r>
                <a:rPr lang="en-US" sz="1200" dirty="0" smtClean="0"/>
                <a:t> DSB of DNA </a:t>
              </a:r>
              <a:r>
                <a:rPr lang="en-US" sz="1200" dirty="0"/>
                <a:t>method </a:t>
              </a:r>
              <a:r>
                <a:rPr lang="en-US" sz="1200" dirty="0" smtClean="0"/>
                <a:t>of</a:t>
              </a:r>
            </a:p>
            <a:p>
              <a:pPr algn="ctr"/>
              <a:r>
                <a:rPr lang="en-US" sz="1200" dirty="0"/>
                <a:t> DNA comet assay</a:t>
              </a:r>
              <a:endParaRPr lang="ru-RU" sz="1200" dirty="0"/>
            </a:p>
          </p:txBody>
        </p:sp>
      </p:grpSp>
      <p:sp>
        <p:nvSpPr>
          <p:cNvPr id="38" name="Выгнутая влево стрелка 37"/>
          <p:cNvSpPr/>
          <p:nvPr/>
        </p:nvSpPr>
        <p:spPr>
          <a:xfrm rot="18034860" flipH="1">
            <a:off x="4471863" y="1885043"/>
            <a:ext cx="376966" cy="68612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pic>
        <p:nvPicPr>
          <p:cNvPr id="13321" name="Picture 9" descr="https://media.istockphoto.com/photos/skin-cancer-cells-picture-id1277351955?k=20&amp;m=1277351955&amp;s=612x612&amp;w=0&amp;h=a-ngRmkA_KWpYJkKdcgTah2nse5BXfAka-zCpmMcN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478634"/>
            <a:ext cx="3641239" cy="2046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5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Группа 25"/>
          <p:cNvGrpSpPr/>
          <p:nvPr/>
        </p:nvGrpSpPr>
        <p:grpSpPr>
          <a:xfrm>
            <a:off x="6659136" y="3423326"/>
            <a:ext cx="1829078" cy="2930224"/>
            <a:chOff x="6588224" y="3798928"/>
            <a:chExt cx="1829078" cy="2930224"/>
          </a:xfrm>
        </p:grpSpPr>
        <p:pic>
          <p:nvPicPr>
            <p:cNvPr id="27" name="Picture 28" descr="\\159.93.75.197\common\01.04.14 - gamma\1\SNAP-015.jpg"/>
            <p:cNvPicPr>
              <a:picLocks noChangeAspect="1" noChangeArrowheads="1"/>
            </p:cNvPicPr>
            <p:nvPr/>
          </p:nvPicPr>
          <p:blipFill>
            <a:blip r:embed="rId3" cstate="print"/>
            <a:srcRect/>
            <a:stretch>
              <a:fillRect/>
            </a:stretch>
          </p:blipFill>
          <p:spPr bwMode="auto">
            <a:xfrm>
              <a:off x="6588224" y="3798928"/>
              <a:ext cx="1764704" cy="710192"/>
            </a:xfrm>
            <a:prstGeom prst="rect">
              <a:avLst/>
            </a:prstGeom>
            <a:noFill/>
          </p:spPr>
        </p:pic>
        <p:grpSp>
          <p:nvGrpSpPr>
            <p:cNvPr id="28" name="Группа 27"/>
            <p:cNvGrpSpPr/>
            <p:nvPr/>
          </p:nvGrpSpPr>
          <p:grpSpPr>
            <a:xfrm>
              <a:off x="6588224" y="4446382"/>
              <a:ext cx="1774563" cy="2282770"/>
              <a:chOff x="7271792" y="4653136"/>
              <a:chExt cx="1774563" cy="2282770"/>
            </a:xfrm>
          </p:grpSpPr>
          <p:grpSp>
            <p:nvGrpSpPr>
              <p:cNvPr id="30" name="Группа 29"/>
              <p:cNvGrpSpPr/>
              <p:nvPr/>
            </p:nvGrpSpPr>
            <p:grpSpPr>
              <a:xfrm>
                <a:off x="7271792" y="4653136"/>
                <a:ext cx="1764704" cy="2133208"/>
                <a:chOff x="7271792" y="4653136"/>
                <a:chExt cx="1764704" cy="2133208"/>
              </a:xfrm>
            </p:grpSpPr>
            <p:pic>
              <p:nvPicPr>
                <p:cNvPr id="34" name="Рисунок 33" descr="SNAP-016.jpg"/>
                <p:cNvPicPr>
                  <a:picLocks noChangeAspect="1"/>
                </p:cNvPicPr>
                <p:nvPr/>
              </p:nvPicPr>
              <p:blipFill>
                <a:blip r:embed="rId4" cstate="print"/>
                <a:stretch>
                  <a:fillRect/>
                </a:stretch>
              </p:blipFill>
              <p:spPr>
                <a:xfrm>
                  <a:off x="7271792" y="4653136"/>
                  <a:ext cx="1764704" cy="756015"/>
                </a:xfrm>
                <a:prstGeom prst="rect">
                  <a:avLst/>
                </a:prstGeom>
              </p:spPr>
            </p:pic>
            <p:pic>
              <p:nvPicPr>
                <p:cNvPr id="35" name="Содержимое 6" descr="SNAP-003.jpg"/>
                <p:cNvPicPr>
                  <a:picLocks noChangeAspect="1"/>
                </p:cNvPicPr>
                <p:nvPr/>
              </p:nvPicPr>
              <p:blipFill>
                <a:blip r:embed="rId5" cstate="print"/>
                <a:stretch>
                  <a:fillRect/>
                </a:stretch>
              </p:blipFill>
              <p:spPr>
                <a:xfrm>
                  <a:off x="7272496" y="5404238"/>
                  <a:ext cx="1764000" cy="583599"/>
                </a:xfrm>
                <a:prstGeom prst="rect">
                  <a:avLst/>
                </a:prstGeom>
              </p:spPr>
            </p:pic>
            <p:pic>
              <p:nvPicPr>
                <p:cNvPr id="36" name="Содержимое 7" descr="SNAP-004.jpg"/>
                <p:cNvPicPr>
                  <a:picLocks noChangeAspect="1"/>
                </p:cNvPicPr>
                <p:nvPr/>
              </p:nvPicPr>
              <p:blipFill>
                <a:blip r:embed="rId6" cstate="print"/>
                <a:stretch>
                  <a:fillRect/>
                </a:stretch>
              </p:blipFill>
              <p:spPr>
                <a:xfrm>
                  <a:off x="7272496" y="5949280"/>
                  <a:ext cx="1764000" cy="837064"/>
                </a:xfrm>
                <a:prstGeom prst="rect">
                  <a:avLst/>
                </a:prstGeom>
              </p:spPr>
            </p:pic>
          </p:grpSp>
          <p:sp>
            <p:nvSpPr>
              <p:cNvPr id="31" name="Прямоугольник 30"/>
              <p:cNvSpPr/>
              <p:nvPr/>
            </p:nvSpPr>
            <p:spPr>
              <a:xfrm>
                <a:off x="8308970" y="4826484"/>
                <a:ext cx="710451" cy="646331"/>
              </a:xfrm>
              <a:prstGeom prst="rect">
                <a:avLst/>
              </a:prstGeom>
            </p:spPr>
            <p:txBody>
              <a:bodyPr wrap="none">
                <a:spAutoFit/>
              </a:bodyPr>
              <a:lstStyle/>
              <a:p>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1</a:t>
                </a:r>
                <a:r>
                  <a:rPr lang="en-US" b="1" dirty="0" smtClean="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Gy</a:t>
                </a:r>
                <a:endParaRPr lang="ru-RU" b="1" dirty="0">
                  <a:solidFill>
                    <a:schemeClr val="bg1"/>
                  </a:solidFill>
                  <a:latin typeface="Times New Roman" pitchFamily="18" charset="0"/>
                  <a:cs typeface="Times New Roman" pitchFamily="18" charset="0"/>
                </a:endParaRPr>
              </a:p>
              <a:p>
                <a:r>
                  <a:rPr lang="en-US" b="1" dirty="0" smtClean="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p:txBody>
          </p:sp>
          <p:sp>
            <p:nvSpPr>
              <p:cNvPr id="32" name="Прямоугольник 31"/>
              <p:cNvSpPr/>
              <p:nvPr/>
            </p:nvSpPr>
            <p:spPr>
              <a:xfrm>
                <a:off x="8393612" y="5589240"/>
                <a:ext cx="652743" cy="646331"/>
              </a:xfrm>
              <a:prstGeom prst="rect">
                <a:avLst/>
              </a:prstGeom>
            </p:spPr>
            <p:txBody>
              <a:bodyPr wrap="none">
                <a:spAutoFit/>
              </a:bodyPr>
              <a:lstStyle/>
              <a:p>
                <a:r>
                  <a:rPr lang="ru-RU" b="1" dirty="0" smtClean="0">
                    <a:solidFill>
                      <a:schemeClr val="bg1"/>
                    </a:solidFill>
                    <a:latin typeface="Times New Roman" pitchFamily="18" charset="0"/>
                    <a:cs typeface="Times New Roman" pitchFamily="18" charset="0"/>
                  </a:rPr>
                  <a:t>3 </a:t>
                </a:r>
                <a:r>
                  <a:rPr lang="en-US" b="1" dirty="0" err="1">
                    <a:solidFill>
                      <a:schemeClr val="bg1"/>
                    </a:solidFill>
                    <a:latin typeface="Times New Roman" pitchFamily="18" charset="0"/>
                    <a:cs typeface="Times New Roman" pitchFamily="18" charset="0"/>
                  </a:rPr>
                  <a:t>Gy</a:t>
                </a:r>
                <a:endParaRPr lang="ru-RU" b="1" dirty="0">
                  <a:solidFill>
                    <a:schemeClr val="bg1"/>
                  </a:solidFill>
                  <a:latin typeface="Times New Roman" pitchFamily="18" charset="0"/>
                  <a:cs typeface="Times New Roman" pitchFamily="18" charset="0"/>
                </a:endParaRPr>
              </a:p>
              <a:p>
                <a:r>
                  <a:rPr lang="en-US" b="1" dirty="0" smtClean="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p:txBody>
          </p:sp>
          <p:sp>
            <p:nvSpPr>
              <p:cNvPr id="33" name="Прямоугольник 32"/>
              <p:cNvSpPr/>
              <p:nvPr/>
            </p:nvSpPr>
            <p:spPr>
              <a:xfrm>
                <a:off x="8393612" y="6289575"/>
                <a:ext cx="652743" cy="646331"/>
              </a:xfrm>
              <a:prstGeom prst="rect">
                <a:avLst/>
              </a:prstGeom>
            </p:spPr>
            <p:txBody>
              <a:bodyPr wrap="none">
                <a:spAutoFit/>
              </a:bodyPr>
              <a:lstStyle/>
              <a:p>
                <a:r>
                  <a:rPr lang="ru-RU" b="1" dirty="0">
                    <a:solidFill>
                      <a:schemeClr val="bg1"/>
                    </a:solidFill>
                    <a:latin typeface="Times New Roman" pitchFamily="18" charset="0"/>
                    <a:cs typeface="Times New Roman" pitchFamily="18" charset="0"/>
                  </a:rPr>
                  <a:t>5 </a:t>
                </a:r>
                <a:r>
                  <a:rPr lang="en-US" b="1" dirty="0" err="1">
                    <a:solidFill>
                      <a:schemeClr val="bg1"/>
                    </a:solidFill>
                    <a:latin typeface="Times New Roman" pitchFamily="18" charset="0"/>
                    <a:cs typeface="Times New Roman" pitchFamily="18" charset="0"/>
                  </a:rPr>
                  <a:t>Gy</a:t>
                </a:r>
                <a:endParaRPr lang="ru-RU" b="1" dirty="0">
                  <a:solidFill>
                    <a:schemeClr val="bg1"/>
                  </a:solidFill>
                  <a:latin typeface="Times New Roman" pitchFamily="18" charset="0"/>
                  <a:cs typeface="Times New Roman" pitchFamily="18" charset="0"/>
                </a:endParaRPr>
              </a:p>
              <a:p>
                <a:r>
                  <a:rPr lang="en-US" b="1" dirty="0" smtClean="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p:txBody>
          </p:sp>
        </p:grpSp>
        <p:sp>
          <p:nvSpPr>
            <p:cNvPr id="29" name="TextBox 28"/>
            <p:cNvSpPr txBox="1"/>
            <p:nvPr/>
          </p:nvSpPr>
          <p:spPr>
            <a:xfrm>
              <a:off x="7697222" y="3986942"/>
              <a:ext cx="720080" cy="369332"/>
            </a:xfrm>
            <a:prstGeom prst="rect">
              <a:avLst/>
            </a:prstGeom>
            <a:noFill/>
          </p:spPr>
          <p:txBody>
            <a:bodyPr wrap="square" rtlCol="0">
              <a:spAutoFit/>
            </a:bodyPr>
            <a:lstStyle/>
            <a:p>
              <a:r>
                <a:rPr lang="en-US" b="1" dirty="0">
                  <a:solidFill>
                    <a:schemeClr val="bg1"/>
                  </a:solidFill>
                  <a:latin typeface="Times New Roman" pitchFamily="18" charset="0"/>
                  <a:cs typeface="Times New Roman" pitchFamily="18" charset="0"/>
                </a:rPr>
                <a:t>0</a:t>
              </a:r>
              <a:r>
                <a:rPr lang="ru-RU" b="1" dirty="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Gy</a:t>
              </a:r>
              <a:endParaRPr lang="ru-RU" b="1" dirty="0">
                <a:solidFill>
                  <a:schemeClr val="bg1"/>
                </a:solidFill>
                <a:latin typeface="Times New Roman" pitchFamily="18" charset="0"/>
                <a:cs typeface="Times New Roman" pitchFamily="18" charset="0"/>
              </a:endParaRPr>
            </a:p>
          </p:txBody>
        </p:sp>
      </p:grpSp>
      <p:sp>
        <p:nvSpPr>
          <p:cNvPr id="37" name="Стрелка вниз 36"/>
          <p:cNvSpPr/>
          <p:nvPr/>
        </p:nvSpPr>
        <p:spPr>
          <a:xfrm>
            <a:off x="1474560" y="3611340"/>
            <a:ext cx="154186" cy="110813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8" name="Стрелка вверх 37"/>
          <p:cNvSpPr/>
          <p:nvPr/>
        </p:nvSpPr>
        <p:spPr>
          <a:xfrm>
            <a:off x="4624234" y="4244128"/>
            <a:ext cx="162694" cy="69784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9" name="Стрелка вверх 38"/>
          <p:cNvSpPr/>
          <p:nvPr/>
        </p:nvSpPr>
        <p:spPr>
          <a:xfrm>
            <a:off x="4613940" y="2847262"/>
            <a:ext cx="162694" cy="69784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0" name="Стрелка вправо 39"/>
          <p:cNvSpPr/>
          <p:nvPr/>
        </p:nvSpPr>
        <p:spPr>
          <a:xfrm>
            <a:off x="2739996" y="5376216"/>
            <a:ext cx="894804" cy="13495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1" name="Стрелка вправо 40"/>
          <p:cNvSpPr/>
          <p:nvPr/>
        </p:nvSpPr>
        <p:spPr>
          <a:xfrm>
            <a:off x="5507008" y="2064361"/>
            <a:ext cx="894804" cy="13495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pic>
        <p:nvPicPr>
          <p:cNvPr id="42" name="Picture 8" descr="C:\Users\Work\Downloads\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504" y="1271323"/>
            <a:ext cx="21082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C:\Users\Work\Downloads\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5115" y="4048399"/>
            <a:ext cx="6477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Users\Work\Downloads\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496" y="4952085"/>
            <a:ext cx="14605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C:\Users\Work\Downloads\4(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4428" y="4891242"/>
            <a:ext cx="19050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C:\Users\Work\Downloads\5(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9492" y="1469064"/>
            <a:ext cx="1333500" cy="1549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3" descr="C:\Users\Work\Downloads\6(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1240" y="1268760"/>
            <a:ext cx="19812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Users\Work\Downloads\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037" y="3423326"/>
            <a:ext cx="1460500" cy="939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404303" y="5920241"/>
            <a:ext cx="2372509" cy="276999"/>
          </a:xfrm>
          <a:prstGeom prst="rect">
            <a:avLst/>
          </a:prstGeom>
          <a:noFill/>
        </p:spPr>
        <p:txBody>
          <a:bodyPr wrap="none" rtlCol="0">
            <a:spAutoFit/>
          </a:bodyPr>
          <a:lstStyle/>
          <a:p>
            <a:r>
              <a:rPr lang="en-US" sz="1200" dirty="0" smtClean="0"/>
              <a:t>Washing slides </a:t>
            </a:r>
            <a:r>
              <a:rPr lang="en-US" sz="1200" dirty="0"/>
              <a:t>and </a:t>
            </a:r>
            <a:r>
              <a:rPr lang="en-US" sz="1200" dirty="0" smtClean="0"/>
              <a:t>electrophoresis</a:t>
            </a:r>
            <a:endParaRPr lang="ru-RU" sz="1200" dirty="0"/>
          </a:p>
        </p:txBody>
      </p:sp>
      <p:sp>
        <p:nvSpPr>
          <p:cNvPr id="50" name="TextBox 49"/>
          <p:cNvSpPr txBox="1"/>
          <p:nvPr/>
        </p:nvSpPr>
        <p:spPr>
          <a:xfrm>
            <a:off x="241708" y="1920577"/>
            <a:ext cx="1841209" cy="461665"/>
          </a:xfrm>
          <a:prstGeom prst="rect">
            <a:avLst/>
          </a:prstGeom>
          <a:noFill/>
        </p:spPr>
        <p:txBody>
          <a:bodyPr wrap="none" rtlCol="0">
            <a:spAutoFit/>
          </a:bodyPr>
          <a:lstStyle/>
          <a:p>
            <a:pPr algn="ctr"/>
            <a:r>
              <a:rPr lang="en-US" sz="1200" dirty="0"/>
              <a:t>Cell suspension </a:t>
            </a:r>
            <a:r>
              <a:rPr lang="en-US" sz="1200" dirty="0" smtClean="0"/>
              <a:t>with</a:t>
            </a:r>
          </a:p>
          <a:p>
            <a:pPr algn="ctr"/>
            <a:r>
              <a:rPr lang="en-US" sz="1200" dirty="0" smtClean="0"/>
              <a:t> </a:t>
            </a:r>
            <a:r>
              <a:rPr lang="en-US" sz="1200" dirty="0"/>
              <a:t>low melting point agarose</a:t>
            </a:r>
            <a:endParaRPr lang="ru-RU" sz="1200" dirty="0"/>
          </a:p>
        </p:txBody>
      </p:sp>
      <p:sp>
        <p:nvSpPr>
          <p:cNvPr id="51" name="TextBox 50"/>
          <p:cNvSpPr txBox="1"/>
          <p:nvPr/>
        </p:nvSpPr>
        <p:spPr>
          <a:xfrm>
            <a:off x="662563" y="5816297"/>
            <a:ext cx="1501501" cy="276999"/>
          </a:xfrm>
          <a:prstGeom prst="rect">
            <a:avLst/>
          </a:prstGeom>
          <a:noFill/>
        </p:spPr>
        <p:txBody>
          <a:bodyPr wrap="none" rtlCol="0">
            <a:spAutoFit/>
          </a:bodyPr>
          <a:lstStyle/>
          <a:p>
            <a:r>
              <a:rPr lang="en-US" sz="1200" dirty="0"/>
              <a:t>Lysis of the </a:t>
            </a:r>
            <a:r>
              <a:rPr lang="en-US" sz="1200" dirty="0" smtClean="0"/>
              <a:t>cell’s </a:t>
            </a:r>
            <a:r>
              <a:rPr lang="en-US" sz="1200" dirty="0"/>
              <a:t>wall</a:t>
            </a:r>
            <a:endParaRPr lang="ru-RU" sz="1200" dirty="0"/>
          </a:p>
        </p:txBody>
      </p:sp>
      <p:sp>
        <p:nvSpPr>
          <p:cNvPr id="52" name="TextBox 51"/>
          <p:cNvSpPr txBox="1"/>
          <p:nvPr/>
        </p:nvSpPr>
        <p:spPr>
          <a:xfrm>
            <a:off x="4819187" y="4431401"/>
            <a:ext cx="1065613" cy="276999"/>
          </a:xfrm>
          <a:prstGeom prst="rect">
            <a:avLst/>
          </a:prstGeom>
          <a:noFill/>
        </p:spPr>
        <p:txBody>
          <a:bodyPr wrap="none" rtlCol="0">
            <a:spAutoFit/>
          </a:bodyPr>
          <a:lstStyle/>
          <a:p>
            <a:r>
              <a:rPr lang="en-US" sz="1200" dirty="0"/>
              <a:t>Neutralization</a:t>
            </a:r>
            <a:endParaRPr lang="ru-RU" sz="1200" dirty="0"/>
          </a:p>
        </p:txBody>
      </p:sp>
      <p:sp>
        <p:nvSpPr>
          <p:cNvPr id="53" name="TextBox 52"/>
          <p:cNvSpPr txBox="1"/>
          <p:nvPr/>
        </p:nvSpPr>
        <p:spPr>
          <a:xfrm>
            <a:off x="4838395" y="3136349"/>
            <a:ext cx="675826" cy="276999"/>
          </a:xfrm>
          <a:prstGeom prst="rect">
            <a:avLst/>
          </a:prstGeom>
          <a:noFill/>
        </p:spPr>
        <p:txBody>
          <a:bodyPr wrap="none" rtlCol="0">
            <a:spAutoFit/>
          </a:bodyPr>
          <a:lstStyle/>
          <a:p>
            <a:r>
              <a:rPr lang="en-US" sz="1200" dirty="0" smtClean="0"/>
              <a:t>Fixation</a:t>
            </a:r>
            <a:endParaRPr lang="ru-RU" sz="1200" dirty="0"/>
          </a:p>
        </p:txBody>
      </p:sp>
      <p:sp>
        <p:nvSpPr>
          <p:cNvPr id="54" name="TextBox 53"/>
          <p:cNvSpPr txBox="1"/>
          <p:nvPr/>
        </p:nvSpPr>
        <p:spPr>
          <a:xfrm>
            <a:off x="5382699" y="1476777"/>
            <a:ext cx="988604" cy="461665"/>
          </a:xfrm>
          <a:prstGeom prst="rect">
            <a:avLst/>
          </a:prstGeom>
          <a:noFill/>
        </p:spPr>
        <p:txBody>
          <a:bodyPr wrap="none" rtlCol="0">
            <a:spAutoFit/>
          </a:bodyPr>
          <a:lstStyle/>
          <a:p>
            <a:r>
              <a:rPr lang="en-US" sz="1200" dirty="0"/>
              <a:t>Staining </a:t>
            </a:r>
            <a:r>
              <a:rPr lang="en-US" sz="1200" dirty="0" smtClean="0"/>
              <a:t>and</a:t>
            </a:r>
          </a:p>
          <a:p>
            <a:r>
              <a:rPr lang="en-US" sz="1200" dirty="0" smtClean="0"/>
              <a:t> </a:t>
            </a:r>
            <a:r>
              <a:rPr lang="en-US" sz="1200" dirty="0"/>
              <a:t>visualization</a:t>
            </a:r>
            <a:endParaRPr lang="ru-RU" sz="1200" dirty="0"/>
          </a:p>
        </p:txBody>
      </p:sp>
      <p:sp>
        <p:nvSpPr>
          <p:cNvPr id="55" name="Заголовок 1"/>
          <p:cNvSpPr>
            <a:spLocks noGrp="1"/>
          </p:cNvSpPr>
          <p:nvPr>
            <p:ph type="title"/>
          </p:nvPr>
        </p:nvSpPr>
        <p:spPr>
          <a:xfrm>
            <a:off x="628650" y="1"/>
            <a:ext cx="7886700" cy="1337732"/>
          </a:xfrm>
        </p:spPr>
        <p:txBody>
          <a:bodyPr>
            <a:normAutofit/>
          </a:bodyPr>
          <a:lstStyle/>
          <a:p>
            <a:r>
              <a:rPr lang="en-US" sz="3600" dirty="0">
                <a:latin typeface="+mn-lt"/>
              </a:rPr>
              <a:t>Comet assay</a:t>
            </a:r>
            <a:endParaRPr lang="ru-RU" sz="3600" dirty="0">
              <a:latin typeface="+mn-lt"/>
            </a:endParaRPr>
          </a:p>
        </p:txBody>
      </p:sp>
      <p:cxnSp>
        <p:nvCxnSpPr>
          <p:cNvPr id="56" name="Прямая соединительная линия 55"/>
          <p:cNvCxnSpPr/>
          <p:nvPr/>
        </p:nvCxnSpPr>
        <p:spPr>
          <a:xfrm>
            <a:off x="395536" y="908720"/>
            <a:ext cx="82809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2252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powerpointbase.com-782</Template>
  <TotalTime>5066</TotalTime>
  <Words>1149</Words>
  <Application>Microsoft Office PowerPoint</Application>
  <PresentationFormat>Экран (4:3)</PresentationFormat>
  <Paragraphs>104</Paragraphs>
  <Slides>12</Slides>
  <Notes>11</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Тема Office</vt:lpstr>
      <vt:lpstr>Graph</vt:lpstr>
      <vt:lpstr>Презентация PowerPoint</vt:lpstr>
      <vt:lpstr>Relevance</vt:lpstr>
      <vt:lpstr>DNA damage</vt:lpstr>
      <vt:lpstr>Repair inhibitors </vt:lpstr>
      <vt:lpstr> Melanoma </vt:lpstr>
      <vt:lpstr>Goals</vt:lpstr>
      <vt:lpstr>Objects of study</vt:lpstr>
      <vt:lpstr>The scheme of the experiment</vt:lpstr>
      <vt:lpstr>Comet assay</vt:lpstr>
      <vt:lpstr>Презентация PowerPoint</vt:lpstr>
      <vt:lpstr>Conclusion</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Hewlett-Packard Company</dc:creator>
  <cp:lastModifiedBy>Hewlett-Packard Company</cp:lastModifiedBy>
  <cp:revision>172</cp:revision>
  <dcterms:created xsi:type="dcterms:W3CDTF">2019-03-25T08:30:57Z</dcterms:created>
  <dcterms:modified xsi:type="dcterms:W3CDTF">2023-06-01T12:46:31Z</dcterms:modified>
</cp:coreProperties>
</file>