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59" r:id="rId6"/>
    <p:sldId id="261" r:id="rId7"/>
    <p:sldId id="262" r:id="rId8"/>
    <p:sldId id="279" r:id="rId9"/>
    <p:sldId id="263" r:id="rId10"/>
    <p:sldId id="265" r:id="rId11"/>
    <p:sldId id="272" r:id="rId12"/>
    <p:sldId id="266" r:id="rId13"/>
    <p:sldId id="267" r:id="rId14"/>
    <p:sldId id="275" r:id="rId15"/>
    <p:sldId id="270" r:id="rId16"/>
    <p:sldId id="273" r:id="rId17"/>
    <p:sldId id="269" r:id="rId18"/>
    <p:sldId id="277" r:id="rId19"/>
    <p:sldId id="278" r:id="rId20"/>
    <p:sldId id="271" r:id="rId21"/>
    <p:sldId id="264" r:id="rId22"/>
    <p:sldId id="274" r:id="rId23"/>
    <p:sldId id="282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72" d="100"/>
          <a:sy n="72" d="100"/>
        </p:scale>
        <p:origin x="12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07/relationships/hdphot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5596" y="3560241"/>
            <a:ext cx="7560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>
                <a:latin typeface="Arial" pitchFamily="34" charset="0"/>
                <a:cs typeface="Arial" pitchFamily="34" charset="0"/>
              </a:rPr>
              <a:t>Severiukhin</a:t>
            </a:r>
            <a:r>
              <a:rPr lang="en-US" sz="1400" b="1" u="sng" dirty="0">
                <a:latin typeface="Arial" pitchFamily="34" charset="0"/>
                <a:cs typeface="Arial" pitchFamily="34" charset="0"/>
              </a:rPr>
              <a:t> Y. S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Utina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D. M.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Golikova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K. N.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Kolesnikova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I. A.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Pronskikh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E. V.,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Budennaya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N. N.,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Lalcovichova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M.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Ermolaeva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M. E.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Gaevsky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V. N.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Molokanov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A. G.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Timoshenko G. N.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Ivanov A.A., Komarov D. A., Ostrovsky M. A., Feldman T. B.,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Krasavin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E.A.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ÐÐ°ÑÑÐ¸Ð½ÐºÐ¸ Ð¿Ð¾ Ð·Ð°Ð¿ÑÐ¾ÑÑ lrb jinr">
            <a:extLst>
              <a:ext uri="{FF2B5EF4-FFF2-40B4-BE49-F238E27FC236}">
                <a16:creationId xmlns:a16="http://schemas.microsoft.com/office/drawing/2014/main" id="{48A70C37-A09C-48DB-987F-0AF522678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1008112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jinr logo">
            <a:extLst>
              <a:ext uri="{FF2B5EF4-FFF2-40B4-BE49-F238E27FC236}">
                <a16:creationId xmlns:a16="http://schemas.microsoft.com/office/drawing/2014/main" id="{E22052BF-2A7C-4299-BBDD-7E684104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университет дуб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32656"/>
            <a:ext cx="792088" cy="79208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59632" y="216334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Neurobiological effects after exposure of ionizing radiation with different physical characteristics in rodents experiments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6404BD-D6A6-4896-85C7-999A2411E1BD}"/>
              </a:ext>
            </a:extLst>
          </p:cNvPr>
          <p:cNvSpPr/>
          <p:nvPr/>
        </p:nvSpPr>
        <p:spPr>
          <a:xfrm>
            <a:off x="2171463" y="5493425"/>
            <a:ext cx="5436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JINR Association of Young Scientists and Specialists Conference “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Alushta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- 2023”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8957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79" y="3873577"/>
            <a:ext cx="375377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3777" y="1940154"/>
            <a:ext cx="1944216" cy="177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27584" y="1052736"/>
            <a:ext cx="3744416" cy="1512168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5879" y="3738853"/>
            <a:ext cx="1478613" cy="1512168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40770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48D9CB-B4C0-4812-B7C1-9DF148F77A6F}"/>
              </a:ext>
            </a:extLst>
          </p:cNvPr>
          <p:cNvSpPr txBox="1"/>
          <p:nvPr/>
        </p:nvSpPr>
        <p:spPr>
          <a:xfrm>
            <a:off x="4744302" y="1022950"/>
            <a:ext cx="4076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Locomotion in OFT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0-3 и 3-6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F5ED57-95F0-46D3-AC80-D172372B3B42}"/>
              </a:ext>
            </a:extLst>
          </p:cNvPr>
          <p:cNvSpPr txBox="1"/>
          <p:nvPr/>
        </p:nvSpPr>
        <p:spPr>
          <a:xfrm>
            <a:off x="4651300" y="3826632"/>
            <a:ext cx="4169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Rearing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0-3 и 3-6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ite Rat on Hind Legs (8 Months Old), Isolated Stock Image - Image of  rattus, shot: 41997177">
            <a:extLst>
              <a:ext uri="{FF2B5EF4-FFF2-40B4-BE49-F238E27FC236}">
                <a16:creationId xmlns:a16="http://schemas.microsoft.com/office/drawing/2014/main" id="{82C17423-96B4-487D-BBE6-41251862D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08070"/>
            <a:ext cx="2175194" cy="15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A3_color">
            <a:extLst>
              <a:ext uri="{FF2B5EF4-FFF2-40B4-BE49-F238E27FC236}">
                <a16:creationId xmlns:a16="http://schemas.microsoft.com/office/drawing/2014/main" id="{46F7A602-E6CE-4A88-841E-FF0ED3596F4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281" y="431507"/>
            <a:ext cx="687676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0AE4BF-B375-4D9B-A52C-3351350177B3}"/>
              </a:ext>
            </a:extLst>
          </p:cNvPr>
          <p:cNvSpPr txBox="1"/>
          <p:nvPr/>
        </p:nvSpPr>
        <p:spPr>
          <a:xfrm>
            <a:off x="1133618" y="498781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Control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0D9E3-D1B4-443A-B0D8-EBED27C7E8BD}"/>
              </a:ext>
            </a:extLst>
          </p:cNvPr>
          <p:cNvSpPr txBox="1"/>
          <p:nvPr/>
        </p:nvSpPr>
        <p:spPr>
          <a:xfrm>
            <a:off x="4572000" y="521837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Gamma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61D4F-A973-480B-AFA4-0C32E8FB6D76}"/>
              </a:ext>
            </a:extLst>
          </p:cNvPr>
          <p:cNvSpPr txBox="1"/>
          <p:nvPr/>
        </p:nvSpPr>
        <p:spPr>
          <a:xfrm>
            <a:off x="1120281" y="3440054"/>
            <a:ext cx="178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Protons 170 </a:t>
            </a:r>
            <a:r>
              <a:rPr lang="en-US" dirty="0" err="1">
                <a:highlight>
                  <a:srgbClr val="FFFF00"/>
                </a:highlight>
              </a:rPr>
              <a:t>Mev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37DD1-24F8-4CEE-9C51-A4948050EFAE}"/>
              </a:ext>
            </a:extLst>
          </p:cNvPr>
          <p:cNvSpPr txBox="1"/>
          <p:nvPr/>
        </p:nvSpPr>
        <p:spPr>
          <a:xfrm>
            <a:off x="4563210" y="3431090"/>
            <a:ext cx="28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Protons 70 </a:t>
            </a:r>
            <a:r>
              <a:rPr lang="en-US" dirty="0" err="1">
                <a:highlight>
                  <a:srgbClr val="FFFF00"/>
                </a:highlight>
              </a:rPr>
              <a:t>Mev</a:t>
            </a:r>
            <a:r>
              <a:rPr lang="en-US" dirty="0">
                <a:highlight>
                  <a:srgbClr val="FFFF00"/>
                </a:highlight>
              </a:rPr>
              <a:t> (Bragg Peak)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012E5-28EB-49DE-B554-BEE8AD150300}"/>
              </a:ext>
            </a:extLst>
          </p:cNvPr>
          <p:cNvSpPr txBox="1"/>
          <p:nvPr/>
        </p:nvSpPr>
        <p:spPr>
          <a:xfrm>
            <a:off x="1146955" y="6215230"/>
            <a:ext cx="70974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Morphological changes of neurons in CA3 layer of hippocampus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1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10175"/>
            <a:ext cx="6120680" cy="255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2273" r="3424" b="6915"/>
          <a:stretch/>
        </p:blipFill>
        <p:spPr bwMode="auto">
          <a:xfrm>
            <a:off x="260688" y="3633938"/>
            <a:ext cx="5958328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3F866-E2FC-4481-B19F-4E7107E17E11}"/>
              </a:ext>
            </a:extLst>
          </p:cNvPr>
          <p:cNvSpPr txBox="1"/>
          <p:nvPr/>
        </p:nvSpPr>
        <p:spPr>
          <a:xfrm>
            <a:off x="6300192" y="1022950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 Morphological changes in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hilus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EC675-6FFA-4493-BCC0-85E276D1DD11}"/>
              </a:ext>
            </a:extLst>
          </p:cNvPr>
          <p:cNvSpPr txBox="1"/>
          <p:nvPr/>
        </p:nvSpPr>
        <p:spPr>
          <a:xfrm>
            <a:off x="6281856" y="3633938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Fig. 6. Morphological changes in CA3.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411482-E465-4B8B-BDE5-EE0CDA36A72F}"/>
              </a:ext>
            </a:extLst>
          </p:cNvPr>
          <p:cNvSpPr/>
          <p:nvPr/>
        </p:nvSpPr>
        <p:spPr>
          <a:xfrm>
            <a:off x="2339752" y="6093296"/>
            <a:ext cx="639777" cy="122195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F4FF57-8F22-4FBE-92D1-482776FA54B2}"/>
              </a:ext>
            </a:extLst>
          </p:cNvPr>
          <p:cNvSpPr/>
          <p:nvPr/>
        </p:nvSpPr>
        <p:spPr>
          <a:xfrm>
            <a:off x="2339751" y="3305362"/>
            <a:ext cx="639777" cy="122195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26694"/>
            <a:ext cx="6264458" cy="25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70835"/>
            <a:ext cx="6122601" cy="290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43608" y="442541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05B71A-32C9-4E67-9DBE-2B6537E586FE}"/>
              </a:ext>
            </a:extLst>
          </p:cNvPr>
          <p:cNvSpPr/>
          <p:nvPr/>
        </p:nvSpPr>
        <p:spPr>
          <a:xfrm>
            <a:off x="2267744" y="6217246"/>
            <a:ext cx="639777" cy="122195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491C27-738E-41F2-A5A7-08EF9C178293}"/>
              </a:ext>
            </a:extLst>
          </p:cNvPr>
          <p:cNvSpPr/>
          <p:nvPr/>
        </p:nvSpPr>
        <p:spPr>
          <a:xfrm>
            <a:off x="2123728" y="3147466"/>
            <a:ext cx="639777" cy="122195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5A2C7-8E1C-4AF9-9D6A-09A74E983A00}"/>
              </a:ext>
            </a:extLst>
          </p:cNvPr>
          <p:cNvSpPr txBox="1"/>
          <p:nvPr/>
        </p:nvSpPr>
        <p:spPr>
          <a:xfrm>
            <a:off x="6300192" y="1022950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Fig. 7. Morphological changes in cortex.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FEC64-017F-4CEF-9CB7-EACDDB0CD012}"/>
              </a:ext>
            </a:extLst>
          </p:cNvPr>
          <p:cNvSpPr txBox="1"/>
          <p:nvPr/>
        </p:nvSpPr>
        <p:spPr>
          <a:xfrm>
            <a:off x="6300192" y="3925986"/>
            <a:ext cx="2520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8.  Morphological changes in cerebellum.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B1E97-914B-4635-8EB1-D9DC129FAA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8307547" cy="33123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938315-69D6-4277-B2AD-D7980ECBEF6C}"/>
              </a:ext>
            </a:extLst>
          </p:cNvPr>
          <p:cNvSpPr/>
          <p:nvPr/>
        </p:nvSpPr>
        <p:spPr>
          <a:xfrm>
            <a:off x="935596" y="54868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69BAB9-2E5A-46F1-8385-14800BE33B70}"/>
              </a:ext>
            </a:extLst>
          </p:cNvPr>
          <p:cNvSpPr/>
          <p:nvPr/>
        </p:nvSpPr>
        <p:spPr>
          <a:xfrm>
            <a:off x="6084168" y="1844823"/>
            <a:ext cx="2762931" cy="2664297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ypertrophy - MyPathologyReport.ca">
            <a:extLst>
              <a:ext uri="{FF2B5EF4-FFF2-40B4-BE49-F238E27FC236}">
                <a16:creationId xmlns:a16="http://schemas.microsoft.com/office/drawing/2014/main" id="{9B88CA1C-5E64-45C8-97D4-474088D71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8" y="5072714"/>
            <a:ext cx="4612754" cy="15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7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ventr_color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702862" y="973235"/>
            <a:ext cx="4157170" cy="276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23628" y="39162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2ventr_color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765224" y="3789041"/>
            <a:ext cx="4094808" cy="276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56DCDA-1901-4335-BAC6-8E25582B8D27}"/>
              </a:ext>
            </a:extLst>
          </p:cNvPr>
          <p:cNvSpPr txBox="1"/>
          <p:nvPr/>
        </p:nvSpPr>
        <p:spPr>
          <a:xfrm>
            <a:off x="5047116" y="973235"/>
            <a:ext cx="3773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Morphological changes of ependymal cells in IV ventricular (30 days)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0CACE-EF55-4BB1-821D-6092B71CD751}"/>
              </a:ext>
            </a:extLst>
          </p:cNvPr>
          <p:cNvSpPr txBox="1"/>
          <p:nvPr/>
        </p:nvSpPr>
        <p:spPr>
          <a:xfrm>
            <a:off x="5033294" y="3789041"/>
            <a:ext cx="3931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Fig. 10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Morphological changes of ependymal cells in II ventricular (30 days)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 – control, G – gamma, P170 – protons 170 MeV, P70 – protons 70 MeV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милоидоз_clean">
            <a:extLst>
              <a:ext uri="{FF2B5EF4-FFF2-40B4-BE49-F238E27FC236}">
                <a16:creationId xmlns:a16="http://schemas.microsoft.com/office/drawing/2014/main" id="{309ADE3F-977C-46BC-9CE4-E48A097611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5" y="1134167"/>
            <a:ext cx="6264696" cy="496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Юрий\Desktop\Кандидатская\Graphs\бляшки.png">
            <a:extLst>
              <a:ext uri="{FF2B5EF4-FFF2-40B4-BE49-F238E27FC236}">
                <a16:creationId xmlns:a16="http://schemas.microsoft.com/office/drawing/2014/main" id="{0AB0CF7E-C285-4F68-B528-37E87B8A5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4613" y="1134167"/>
            <a:ext cx="1584176" cy="2531916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48856B-7F7C-40F6-BA2C-77E727417358}"/>
              </a:ext>
            </a:extLst>
          </p:cNvPr>
          <p:cNvSpPr/>
          <p:nvPr/>
        </p:nvSpPr>
        <p:spPr>
          <a:xfrm>
            <a:off x="795298" y="445979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A4FEC-5080-4E9F-BE0A-A8642DD9C232}"/>
              </a:ext>
            </a:extLst>
          </p:cNvPr>
          <p:cNvSpPr txBox="1"/>
          <p:nvPr/>
        </p:nvSpPr>
        <p:spPr>
          <a:xfrm>
            <a:off x="6436766" y="3666083"/>
            <a:ext cx="23042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Fig. 11 Amyloid plaques in forebrain. (30 days after irradiation)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886C6-49E9-4A84-8946-1A906E9C488E}"/>
              </a:ext>
            </a:extLst>
          </p:cNvPr>
          <p:cNvSpPr txBox="1"/>
          <p:nvPr/>
        </p:nvSpPr>
        <p:spPr>
          <a:xfrm>
            <a:off x="235055" y="3648436"/>
            <a:ext cx="178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Protons 170 </a:t>
            </a:r>
            <a:r>
              <a:rPr lang="en-US" dirty="0" err="1">
                <a:highlight>
                  <a:srgbClr val="FFFF00"/>
                </a:highlight>
              </a:rPr>
              <a:t>Mev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02F7A2-40E1-44CA-ADA2-81A98A7F4B4C}"/>
              </a:ext>
            </a:extLst>
          </p:cNvPr>
          <p:cNvSpPr txBox="1"/>
          <p:nvPr/>
        </p:nvSpPr>
        <p:spPr>
          <a:xfrm>
            <a:off x="3340088" y="3618442"/>
            <a:ext cx="28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Protons 70 </a:t>
            </a:r>
            <a:r>
              <a:rPr lang="en-US" dirty="0" err="1">
                <a:highlight>
                  <a:srgbClr val="FFFF00"/>
                </a:highlight>
              </a:rPr>
              <a:t>Mev</a:t>
            </a:r>
            <a:r>
              <a:rPr lang="en-US" dirty="0">
                <a:highlight>
                  <a:srgbClr val="FFFF00"/>
                </a:highlight>
              </a:rPr>
              <a:t> (Bragg Peak)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5DED8-4101-4B37-895B-DCA9B5281FA7}"/>
              </a:ext>
            </a:extLst>
          </p:cNvPr>
          <p:cNvSpPr txBox="1"/>
          <p:nvPr/>
        </p:nvSpPr>
        <p:spPr>
          <a:xfrm>
            <a:off x="3367403" y="1134167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Gamma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3DDB15-87B9-4BEF-B7DB-4D545047330C}"/>
              </a:ext>
            </a:extLst>
          </p:cNvPr>
          <p:cNvSpPr txBox="1"/>
          <p:nvPr/>
        </p:nvSpPr>
        <p:spPr>
          <a:xfrm>
            <a:off x="235055" y="1194154"/>
            <a:ext cx="87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Control</a:t>
            </a:r>
            <a:endParaRPr lang="ru-RU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7906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67544" y="1196752"/>
            <a:ext cx="48245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углерод_30_1_color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220072" y="1412776"/>
            <a:ext cx="19440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углерод90_1_color"/>
          <p:cNvPicPr/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6948264" y="1448780"/>
            <a:ext cx="19440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D28CDC-6692-47DE-A92D-3A9F2EAFD576}"/>
              </a:ext>
            </a:extLst>
          </p:cNvPr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E486E-E1F5-4293-ABAB-41D02D4A9C59}"/>
              </a:ext>
            </a:extLst>
          </p:cNvPr>
          <p:cNvSpPr txBox="1"/>
          <p:nvPr/>
        </p:nvSpPr>
        <p:spPr>
          <a:xfrm>
            <a:off x="686019" y="4801677"/>
            <a:ext cx="425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Fig. 12. Behavioral reactions of male rats after exposure of carbon-12 ions.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4F21E-FC13-40D2-8EF6-F2476EE1E463}"/>
              </a:ext>
            </a:extLst>
          </p:cNvPr>
          <p:cNvSpPr txBox="1"/>
          <p:nvPr/>
        </p:nvSpPr>
        <p:spPr>
          <a:xfrm>
            <a:off x="5580028" y="100221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22A5E-7B2E-4858-BB12-E48D75C14050}"/>
              </a:ext>
            </a:extLst>
          </p:cNvPr>
          <p:cNvSpPr txBox="1"/>
          <p:nvPr/>
        </p:nvSpPr>
        <p:spPr>
          <a:xfrm>
            <a:off x="7452320" y="100221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D28CDC-6692-47DE-A92D-3A9F2EAFD576}"/>
              </a:ext>
            </a:extLst>
          </p:cNvPr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28177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80728"/>
            <a:ext cx="5198650" cy="506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rat1 11-32-2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356992"/>
            <a:ext cx="2817704" cy="1800200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056732" y="6042774"/>
            <a:ext cx="47880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 13.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Results of Morris Maze test. 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D28CDC-6692-47DE-A92D-3A9F2EAFD576}"/>
              </a:ext>
            </a:extLst>
          </p:cNvPr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Search strategy analysis of Tg4-42 Alzheimer Mice in the Morris Water Maze  reveals early spatial navigation deficits | Scientific Repor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624443" cy="29523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45091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Curdt</a:t>
            </a:r>
            <a:r>
              <a:rPr lang="en-US" dirty="0"/>
              <a:t> N. 2022</a:t>
            </a:r>
            <a:endParaRPr lang="ru-RU" dirty="0"/>
          </a:p>
        </p:txBody>
      </p:sp>
      <p:pic>
        <p:nvPicPr>
          <p:cNvPr id="8" name="Picture 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56792"/>
            <a:ext cx="1781175" cy="295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1900808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47664" y="548680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panose="020B0604020202020204" pitchFamily="34" charset="0"/>
                <a:cs typeface="Arial" pitchFamily="34" charset="0"/>
              </a:rPr>
              <a:t>Introduction</a:t>
            </a:r>
            <a:endParaRPr kumimoji="0" lang="ru-RU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5" name="Picture 2" descr="What is cancer radiotherapy, and why do we need proton beam therapy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2880320" cy="1821957"/>
          </a:xfrm>
          <a:prstGeom prst="rect">
            <a:avLst/>
          </a:prstGeom>
          <a:noFill/>
        </p:spPr>
      </p:pic>
      <p:pic>
        <p:nvPicPr>
          <p:cNvPr id="8" name="Picture 4" descr="ESA - Expedition 11 crew with Matroshka inside I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2729612" cy="187220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05743" y="1186879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Hadron therapy of CNS tumors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0662" y="1175034"/>
            <a:ext cx="30243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Radiation safety of spaceflights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573016"/>
            <a:ext cx="28711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691680" y="5589240"/>
            <a:ext cx="31683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latin typeface="Arial" pitchFamily="34" charset="0"/>
                <a:cs typeface="Arial" pitchFamily="34" charset="0"/>
              </a:rPr>
              <a:t>Reda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M, Bagley AF,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Zaidan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HY,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Yantasee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W. Augmenting the therapeutic window of radiotherapy: A perspective on molecularly targeted therapies and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nanomaterials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 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Radiother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Oncol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 2020;150:225-235. doi:10.1016/j.radonc.2020.06.041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016"/>
            <a:ext cx="3168352" cy="195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004048" y="5946257"/>
            <a:ext cx="2736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Michael R. Barratt, Sam L. Pool Principles of clinical medicine for space flight / 2008.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F5EAA3-790F-425B-A434-6B9D4BFD333A}"/>
              </a:ext>
            </a:extLst>
          </p:cNvPr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Conclusions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957B4E-1BDE-4A67-8B4F-5F07E0BA4A97}"/>
              </a:ext>
            </a:extLst>
          </p:cNvPr>
          <p:cNvSpPr/>
          <p:nvPr/>
        </p:nvSpPr>
        <p:spPr>
          <a:xfrm>
            <a:off x="863588" y="1196752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Exposure to charged particles leads to disruption of stereotypic behavior, short-term memory and research activity, changes in motor activity.</a:t>
            </a:r>
          </a:p>
          <a:p>
            <a:pPr marL="342900" lvl="0" indent="-342900"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AutoNum type="arabicPeriod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There is an increase in neurons with dystrophic changes at 30 days after irradiation in the group of animals irradiated with protons at the Bragg peak and carbon ions.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AutoNum type="arabicPeriod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An increase in the number of amyloid plaques, disruption of the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ependymocyte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layer, hypertrophy of cells against the background of no pronounced necrotic death was detected.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0855AF-384E-4CFA-A78E-3979FC23322F}"/>
              </a:ext>
            </a:extLst>
          </p:cNvPr>
          <p:cNvSpPr/>
          <p:nvPr/>
        </p:nvSpPr>
        <p:spPr>
          <a:xfrm>
            <a:off x="1043608" y="26064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Publications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2019 cover Cell Mol Neurobiol.jpg">
            <a:extLst>
              <a:ext uri="{FF2B5EF4-FFF2-40B4-BE49-F238E27FC236}">
                <a16:creationId xmlns:a16="http://schemas.microsoft.com/office/drawing/2014/main" id="{01A0F8E7-2852-4D2D-AFCA-D8C09E81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6979"/>
            <a:ext cx="1775186" cy="21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9CA8C7B-7D6A-44E1-B143-DF0C39982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389" y="729933"/>
            <a:ext cx="6768752" cy="61247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Северюхин Ю.С. Морфологические изменения клеток </a:t>
            </a:r>
            <a:r>
              <a:rPr kumimoji="0" lang="ru-RU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Пуркинье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коры мозжечка крыс после облучения ионами углерода ¹²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Текст]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Ю.С. Северюхин, Н. Н. Буденная, Г. Н. Тимошенко, А. А. Иванов, Е. А. Красавин // </a:t>
            </a:r>
            <a:r>
              <a:rPr kumimoji="0" lang="ru-RU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Авиакосмическая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экологическая медицина.-2017.-Том 51.- №1.-С. 46-50.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Северюхин Ю.С. Влияние краниального облучения протонами 170 МэВ в дозе 5 Гр на зрительное поведение и </a:t>
            </a:r>
            <a:r>
              <a:rPr kumimoji="0" lang="ru-RU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оптомоторный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ответ половозрелых крыс [Текст]/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Ю.С. Северюхин, Т.Б.Фельдман, М.А.Островский, А.Г. Молоканов // Радиационная биология и радиоэкология. - 2019.- Том 59.- №5.-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532-537.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Severyukhin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Y.S. Effects of Cranial Exposure to 170-MeV Proton Radiation at a Dose of 5 </a:t>
            </a:r>
            <a:r>
              <a:rPr kumimoji="0" lang="en-US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Gy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on the Visual Behavior and </a:t>
            </a:r>
            <a:r>
              <a:rPr kumimoji="0" lang="en-US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Optomotor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Response of Adults Rats [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]/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Y.S.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Severyukhin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T.B. Feldman, M.A.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Ostrovsky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A. G.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Molokanov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// Biology Bulletin.- 2019.-46.- P. 1605–1610.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Severyukhin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Y. S. Comparative Analysis of Behavioral Reactions and Morphological Changes in the Rat Brain After Exposure to Ionizing Radiation with Different Physical Characteristics [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 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Y. S.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Severyukhin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Lalkovičová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D. M.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Utina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K. N.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Lyakhova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I. A.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Kolesnikova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M. E.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Ermolaeva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A. G.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Molokanov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V. N.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Gaevsky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D. A.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Komarov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E. A.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Krasavin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//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Cellular and molecular neurobiology. - 2022.- 43(1). - P. 339–353.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Belov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O.V. Exposure to (12)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 particles alters the normal dynamics of brain monoamine metabolism and </a:t>
            </a:r>
            <a:r>
              <a:rPr kumimoji="0" lang="en-US" sz="140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behaviour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 rats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Текст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 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 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O.V.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Belov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K.V.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Belokopytova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A.S.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Bazyan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V.S.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Kudrin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V.B.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Narkevich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A.A.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Ivanov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Y.S.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Severiukhin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G.N. Timoshenko, E.A.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Krasavin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//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Physica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medica</a:t>
            </a: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PM : an international journal devoted to the applications of physics to medicine and biology : official journal of the Italian Association of Biomedical Physics (AIFB).-2016.- 32(9).- P. 1088–1094</a:t>
            </a: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66B7A61-A15A-481F-9745-27C9B0A09216}"/>
              </a:ext>
            </a:extLst>
          </p:cNvPr>
          <p:cNvSpPr/>
          <p:nvPr/>
        </p:nvSpPr>
        <p:spPr>
          <a:xfrm>
            <a:off x="899592" y="692696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Thank you for attention!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 descr="C:\Users\Юрий\Desktop\PHOTO\2019.05.29 ЛРБ\+IMG_9911.jpg">
            <a:extLst>
              <a:ext uri="{FF2B5EF4-FFF2-40B4-BE49-F238E27FC236}">
                <a16:creationId xmlns:a16="http://schemas.microsoft.com/office/drawing/2014/main" id="{FAA6853A-00F9-431D-91AD-9AFCB692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96752"/>
            <a:ext cx="3816424" cy="295047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39BCB4-D3F3-40A0-8AC0-348960C00B8D}"/>
              </a:ext>
            </a:extLst>
          </p:cNvPr>
          <p:cNvSpPr/>
          <p:nvPr/>
        </p:nvSpPr>
        <p:spPr>
          <a:xfrm>
            <a:off x="323528" y="5805264"/>
            <a:ext cx="1994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http://www.jinr.ru/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208F1E-ABE3-4E93-A68C-DE52615695C2}"/>
              </a:ext>
            </a:extLst>
          </p:cNvPr>
          <p:cNvSpPr/>
          <p:nvPr/>
        </p:nvSpPr>
        <p:spPr>
          <a:xfrm>
            <a:off x="323528" y="6237312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http://lrb.jinr.ru/index.php/ru/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s://sun9-43.userapi.com/impg/XtyfRoiJj3pcTU3dwUC7e9E1nmZARgpDEhzfdw/YKannaeO1_Y.jpg?size=797x814&amp;quality=95&amp;sign=618d78f6ef3ce6b186d98215645d958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4300753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364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hoto_2022-12-04_20-31-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696744" cy="5022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photo_2022-12-04_20-31-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808866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547664" y="548680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Introduction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Fig.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4464496" cy="2246650"/>
          </a:xfrm>
          <a:prstGeom prst="rect">
            <a:avLst/>
          </a:prstGeom>
          <a:noFill/>
        </p:spPr>
      </p:pic>
      <p:pic>
        <p:nvPicPr>
          <p:cNvPr id="8" name="Picture 6" descr="Fig.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1" y="3356992"/>
            <a:ext cx="4458742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3568" y="5805264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itchFamily="34" charset="0"/>
                <a:cs typeface="Arial" pitchFamily="34" charset="0"/>
              </a:rPr>
              <a:t>Frederico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Kiffer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Marjan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Boerma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Antiño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Allen, Behavioral effects of space radiation: A comprehensive review of animal studies, Life Sciences in Space Research, Volume 21, 2019, Pages 1-21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Behavioral effects of space radiation: A comprehensive review of animal  studies - ScienceDir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412776"/>
            <a:ext cx="3309868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BD1C09-E59C-4AED-BA80-390CA67098B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47525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9B29A1-72C2-4655-B85F-704CEED1FE6B}"/>
              </a:ext>
            </a:extLst>
          </p:cNvPr>
          <p:cNvSpPr/>
          <p:nvPr/>
        </p:nvSpPr>
        <p:spPr>
          <a:xfrm>
            <a:off x="395536" y="4725144"/>
            <a:ext cx="4824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Yang L, Yang J, Li G, et al.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Pathophysiological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Responses in Rat and Mouse Models of Radiation-Induced Brain Injury. Molecular Neurobiology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2017</a:t>
            </a:r>
          </a:p>
        </p:txBody>
      </p:sp>
      <p:pic>
        <p:nvPicPr>
          <p:cNvPr id="6" name="Picture 2" descr="https://www.researchgate.net/profile/Mariateresa-Mancuso-2/publication/306334096/figure/fig1/AS:401796125216768@1472807069588/Cataract-development-in-Ptch1-th-mice-after-irradiation-at-postnatal-day-2-Panel-A-The_W640.jpg">
            <a:extLst>
              <a:ext uri="{FF2B5EF4-FFF2-40B4-BE49-F238E27FC236}">
                <a16:creationId xmlns:a16="http://schemas.microsoft.com/office/drawing/2014/main" id="{960FD37A-C434-4376-9346-550627B06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052736"/>
            <a:ext cx="3461793" cy="2304256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8616A4-6AC5-499C-BB4B-4C21E1C2A411}"/>
              </a:ext>
            </a:extLst>
          </p:cNvPr>
          <p:cNvSpPr/>
          <p:nvPr/>
        </p:nvSpPr>
        <p:spPr>
          <a:xfrm>
            <a:off x="5508104" y="3501008"/>
            <a:ext cx="34563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 Stefano, I.,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Giardullo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P.,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Tanno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B.,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Leonardi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S.,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Pasquali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E.,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Babini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G., Saran, A., &amp; Mancuso, M. (2016). Nonlinear Radiation-Induced Cataract Using the Radiosensitive Ptch1(+/-) Mouse Model. 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Radiation research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186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(3), 315–321. https://doi.org/10.1667/RR14440.1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EE033AA-F622-4AE3-9602-BF597BF9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90726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Introduction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5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Aim and tasks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196752"/>
            <a:ext cx="72728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Aim of study -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study of changes in the central nervous system of adult rats after gamma, proton irradiation and exposure to 12C ions in the medium term.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Tasks: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Study of behavioral  reactions and optomotor response after exposure to various types of ionizing radiation.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Analysis of morphological changes in different brain area in routine and elective histological staining.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40176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Materials and methods. Irradiation conditions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187899"/>
              </p:ext>
            </p:extLst>
          </p:nvPr>
        </p:nvGraphicFramePr>
        <p:xfrm>
          <a:off x="256266" y="1812110"/>
          <a:ext cx="6047683" cy="4064001"/>
        </p:xfrm>
        <a:graphic>
          <a:graphicData uri="http://schemas.openxmlformats.org/drawingml/2006/table">
            <a:tbl>
              <a:tblPr/>
              <a:tblGrid>
                <a:gridCol w="1168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1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Group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Type of irradiation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Dose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Gy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Dose rate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Gy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min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Flux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particles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r>
                        <a:rPr lang="ru-RU" sz="1200" b="1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LET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keV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200" b="1" dirty="0" err="1">
                          <a:latin typeface="Times New Roman"/>
                          <a:ea typeface="Calibri"/>
                          <a:cs typeface="Times New Roman"/>
                        </a:rPr>
                        <a:t>mkm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Control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Gamma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 (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SSD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=75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cm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Whole-body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Protons 170 MeV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Whole-body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1,16*10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Protons 170 MeV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Whole-body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1,16*10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Protons 170 MeV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Only head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1,27*10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Protons 70 MeV (Bragg Peak)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Only head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1,04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0,97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Ions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C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500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MeV//</a:t>
                      </a:r>
                      <a:r>
                        <a:rPr lang="en-US" sz="1200" dirty="0" err="1">
                          <a:latin typeface="Times New Roman"/>
                          <a:ea typeface="Calibri"/>
                          <a:cs typeface="Times New Roman"/>
                        </a:rPr>
                        <a:t>nuclon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Whole-body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,1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*10</a:t>
                      </a:r>
                      <a:r>
                        <a:rPr lang="en-US" sz="1200" baseline="300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72" marR="664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0545" y="1772816"/>
            <a:ext cx="23827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 b="7779"/>
          <a:stretch/>
        </p:blipFill>
        <p:spPr bwMode="auto">
          <a:xfrm>
            <a:off x="6516216" y="3643863"/>
            <a:ext cx="2304256" cy="1944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8D6704B-A0D6-41F2-BD34-D6BBB9E5E177}"/>
              </a:ext>
            </a:extLst>
          </p:cNvPr>
          <p:cNvSpPr/>
          <p:nvPr/>
        </p:nvSpPr>
        <p:spPr>
          <a:xfrm>
            <a:off x="244996" y="981889"/>
            <a:ext cx="76393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Rats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female and male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SD – 83 animals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40466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Materials and methods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A69331-1A30-4C7E-A197-ED1EFBBE9F45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15841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Юрий\Desktop\Experiment_Protons 2016\Протоны\cd472631-6bca-4db7-bad8-a6efe3ee68e6.jpg">
            <a:extLst>
              <a:ext uri="{FF2B5EF4-FFF2-40B4-BE49-F238E27FC236}">
                <a16:creationId xmlns:a16="http://schemas.microsoft.com/office/drawing/2014/main" id="{8E53689B-D395-4EC9-8976-F535FB8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86946" y="1941649"/>
            <a:ext cx="1147250" cy="1529667"/>
          </a:xfrm>
          <a:prstGeom prst="rect">
            <a:avLst/>
          </a:prstGeom>
          <a:noFill/>
        </p:spPr>
      </p:pic>
      <p:pic>
        <p:nvPicPr>
          <p:cNvPr id="7" name="Picture 2" descr="Thermo Scientific™ HM 355S Automatic Microtome: Microtomes and Accessories  Histology and Cytology | Fisher Scientific">
            <a:extLst>
              <a:ext uri="{FF2B5EF4-FFF2-40B4-BE49-F238E27FC236}">
                <a16:creationId xmlns:a16="http://schemas.microsoft.com/office/drawing/2014/main" id="{941AF06A-B337-44E2-9400-A1733B60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5024"/>
            <a:ext cx="978163" cy="81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agittal section of Nissl stained mouse brain | Sagittal sec… | Flickr">
            <a:extLst>
              <a:ext uri="{FF2B5EF4-FFF2-40B4-BE49-F238E27FC236}">
                <a16:creationId xmlns:a16="http://schemas.microsoft.com/office/drawing/2014/main" id="{37C4F8E5-91AA-4A9B-9EE3-102A1AB63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29000"/>
            <a:ext cx="720080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ortex_color"/>
          <p:cNvPicPr/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3923928" y="2132856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10月2日開催 ImageJ オンラインサロン ｜ 顕微鏡のライカ・体験ラボ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276872"/>
            <a:ext cx="1905739" cy="936104"/>
          </a:xfrm>
          <a:prstGeom prst="rect">
            <a:avLst/>
          </a:prstGeom>
          <a:noFill/>
        </p:spPr>
      </p:pic>
      <p:pic>
        <p:nvPicPr>
          <p:cNvPr id="15364" name="Picture 4" descr="Python Integration in OriginPr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67736" y="3356992"/>
            <a:ext cx="2376264" cy="104898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5536" y="4725144"/>
            <a:ext cx="15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OFT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T maze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Visual reactions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51720" y="4725144"/>
            <a:ext cx="1584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Nissl</a:t>
            </a: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Congo Red</a:t>
            </a:r>
          </a:p>
          <a:p>
            <a:pPr lvl="0"/>
            <a:r>
              <a:rPr lang="en-US" sz="1400" b="1" dirty="0" err="1">
                <a:latin typeface="Arial" pitchFamily="34" charset="0"/>
                <a:cs typeface="Arial" pitchFamily="34" charset="0"/>
              </a:rPr>
              <a:t>Fluolo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Jade B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23928" y="4725144"/>
            <a:ext cx="1584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Cortex</a:t>
            </a:r>
          </a:p>
          <a:p>
            <a:pPr lvl="0"/>
            <a:r>
              <a:rPr lang="en-US" sz="1400" b="1" dirty="0" err="1">
                <a:latin typeface="Arial" pitchFamily="34" charset="0"/>
                <a:cs typeface="Arial" pitchFamily="34" charset="0"/>
              </a:rPr>
              <a:t>Cerrebelunm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Hippocampus</a:t>
            </a: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Ventricular area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92280" y="4653136"/>
            <a:ext cx="180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ANOVA</a:t>
            </a: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Mann-Whitney</a:t>
            </a:r>
          </a:p>
          <a:p>
            <a:pPr lvl="0"/>
            <a:r>
              <a:rPr lang="en-US" sz="1400" b="1" dirty="0">
                <a:latin typeface="Arial" pitchFamily="34" charset="0"/>
                <a:cs typeface="Arial" pitchFamily="34" charset="0"/>
              </a:rPr>
              <a:t>Pearson</a:t>
            </a:r>
            <a:endParaRPr lang="ru-RU" dirty="0"/>
          </a:p>
        </p:txBody>
      </p:sp>
      <p:pic>
        <p:nvPicPr>
          <p:cNvPr id="14" name="Рисунок 13" descr="rat1 11-32-23.gif">
            <a:extLst>
              <a:ext uri="{FF2B5EF4-FFF2-40B4-BE49-F238E27FC236}">
                <a16:creationId xmlns:a16="http://schemas.microsoft.com/office/drawing/2014/main" id="{6A544C44-D08D-4965-AB5A-DD8763FF10A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398" y="1155155"/>
            <a:ext cx="1530314" cy="9777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836712"/>
            <a:ext cx="5876783" cy="23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333927" y="3220522"/>
            <a:ext cx="5328592" cy="85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Fig 1.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Visual behavioral reactions. A- low contrast, B – high contrast.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(a) – 30 days after irradiation, (b) – 90 days after irradiation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A8BE47A-8CAC-4361-8DFF-BC70ED95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37112"/>
            <a:ext cx="2640756" cy="211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2B9878A-DCB3-4191-96CB-6146F9F5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255331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37A57-7D73-47C0-A1F4-DD7A93966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2520280" cy="1417657"/>
          </a:xfrm>
          <a:prstGeom prst="rect">
            <a:avLst/>
          </a:prstGeom>
        </p:spPr>
      </p:pic>
      <p:pic>
        <p:nvPicPr>
          <p:cNvPr id="9" name="Picture 2" descr="Noldus | Advance your behavioral research">
            <a:extLst>
              <a:ext uri="{FF2B5EF4-FFF2-40B4-BE49-F238E27FC236}">
                <a16:creationId xmlns:a16="http://schemas.microsoft.com/office/drawing/2014/main" id="{A9F60B70-0703-4C22-A639-EF3FD81F6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517232"/>
            <a:ext cx="1915612" cy="51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oldus EthoVision XT - Maze Engineers">
            <a:extLst>
              <a:ext uri="{FF2B5EF4-FFF2-40B4-BE49-F238E27FC236}">
                <a16:creationId xmlns:a16="http://schemas.microsoft.com/office/drawing/2014/main" id="{F07350D5-CFEC-462B-8171-23230280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73216"/>
            <a:ext cx="1259632" cy="85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332656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47667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pitchFamily="34" charset="0"/>
                <a:cs typeface="Arial" pitchFamily="34" charset="0"/>
              </a:rPr>
              <a:t>Results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462" y="1052736"/>
            <a:ext cx="742570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84945" y="2852936"/>
            <a:ext cx="1008112" cy="1152128"/>
          </a:xfrm>
          <a:prstGeom prst="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97152"/>
            <a:ext cx="212511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797152"/>
            <a:ext cx="211766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1097</Words>
  <Application>Microsoft Office PowerPoint</Application>
  <PresentationFormat>Экран (4:3)</PresentationFormat>
  <Paragraphs>143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Iurii</dc:creator>
  <cp:lastModifiedBy>Северюхин Юрий</cp:lastModifiedBy>
  <cp:revision>37</cp:revision>
  <dcterms:created xsi:type="dcterms:W3CDTF">2022-11-11T09:49:08Z</dcterms:created>
  <dcterms:modified xsi:type="dcterms:W3CDTF">2023-06-05T08:12:24Z</dcterms:modified>
</cp:coreProperties>
</file>