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56" r:id="rId2"/>
    <p:sldId id="258" r:id="rId3"/>
    <p:sldId id="257" r:id="rId4"/>
    <p:sldId id="261" r:id="rId5"/>
    <p:sldId id="260" r:id="rId6"/>
    <p:sldId id="262" r:id="rId7"/>
    <p:sldId id="263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832" autoAdjust="0"/>
    <p:restoredTop sz="94422" autoAdjust="0"/>
  </p:normalViewPr>
  <p:slideViewPr>
    <p:cSldViewPr snapToGrid="0">
      <p:cViewPr>
        <p:scale>
          <a:sx n="75" d="100"/>
          <a:sy n="75" d="100"/>
        </p:scale>
        <p:origin x="296" y="3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E20E96-9C0C-47FD-ACF8-545AF5A08718}" type="datetimeFigureOut">
              <a:rPr lang="ru-RU" smtClean="0"/>
              <a:t>05.06.2023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BF4623-3DA2-44AA-8E9C-AAC500A145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12020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9721A8-23EB-97E5-C965-16812844AF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E296460-FC0B-D80B-5C06-1CFFC7E7AA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32E290F-EC62-EBA1-FF12-6749F29AC4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3ABF5-7484-4FA0-B146-C17920068904}" type="datetime1">
              <a:rPr lang="ru-RU" smtClean="0"/>
              <a:t>05.06.2023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F95069B-3199-394F-7E4C-FA7C621FBF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AB8C62-1D85-A40C-53F5-C87DA46866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87262-AE19-4FCD-968E-397B1E248F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15106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528A17-A4E7-5429-6AF6-E63581D662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EBCC132-1FC3-7047-4F18-14EA82D28E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62AA8E0-9CE9-096B-8C8A-469B50F742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4108C-CF2C-4080-A26A-E41D477E7D21}" type="datetime1">
              <a:rPr lang="ru-RU" smtClean="0"/>
              <a:t>05.06.2023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5E2A73E-2103-081F-1ED8-BC3DF25F77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45FAF25-B3EF-0D1E-3CDB-4EC7749FE3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87262-AE19-4FCD-968E-397B1E248F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37690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E722851-B1C8-A8C9-F5D7-907BE1611FE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7A35655-56FF-5EB6-1D6D-9FCD870BE9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4377E64-6076-2260-4FD0-BF35E4AB2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609BE-2B68-4D59-B44E-15C01997F6B2}" type="datetime1">
              <a:rPr lang="ru-RU" smtClean="0"/>
              <a:t>05.06.2023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FC5FC03-827D-DF57-EF3D-0EA64D3CC7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C37FB72-CB28-AAFE-9D51-84C6EA740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87262-AE19-4FCD-968E-397B1E248F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93277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979D8B-BCE5-BF02-5338-8C220D727F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9C995F5-DCA6-F112-EB05-53B38A9D81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12F44C-65A4-F5FD-8141-D301679A0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4B203-9F78-4784-A7DC-4866B119A5C0}" type="datetime1">
              <a:rPr lang="ru-RU" smtClean="0"/>
              <a:t>05.06.2023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BF36601-9B5F-38C8-4C33-67240F0C1B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A33C1A8-9B39-E7B4-0D62-916994BB6B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87262-AE19-4FCD-968E-397B1E248F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32909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CFF7DE-F646-6059-87A4-82BC58073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5E441B2-0D15-A61C-F1D8-DE7E08DC0C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A7F6F8D-7392-40F8-1B4A-A025760E9D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83C22-4509-493D-B1EE-8BA4B0155B50}" type="datetime1">
              <a:rPr lang="ru-RU" smtClean="0"/>
              <a:t>05.06.2023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88DF0FB-B964-BCE4-6D83-23FE874713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F42B87A-8657-0F4E-A3C9-57E44DFAF7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87262-AE19-4FCD-968E-397B1E248F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27779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DF8316-93A4-32D3-2F0E-33B0BC62C2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2147792-FACC-FF56-4D3B-F97F73DD3E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E1300CB-6191-9B5A-19E4-E19D58306B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EBCFEAD-B903-209E-526D-EDF68F5D8A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868EC-B8EA-4BBA-9813-55F422508AA9}" type="datetime1">
              <a:rPr lang="ru-RU" smtClean="0"/>
              <a:t>05.06.2023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9641C11-563C-4EE2-A8E3-23963483C8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B161273-01B9-43FC-110C-8705BFE4C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87262-AE19-4FCD-968E-397B1E248F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15002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A41099-4249-CA0B-873C-C26A40B400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F2F1673-0C00-3936-7C89-6A001253DD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F267055-D35C-41B3-9DB3-3908732B97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C4BCBA5-CACF-FCC5-494B-DD85FBC3622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4581A37-EB9A-7648-2615-CC986318B6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5CF17D5-1F4A-B65E-EFBA-8DE5882B2A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8C97A-FAF2-465F-B0E2-33D3E18FB02D}" type="datetime1">
              <a:rPr lang="ru-RU" smtClean="0"/>
              <a:t>05.06.2023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7AFE324-EDE9-A01D-C78F-103CDABDA3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50DFA38-E0A7-408F-894E-F548B3798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87262-AE19-4FCD-968E-397B1E248F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62455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E3CCE5-4725-24A6-E7CA-8390A4F7DF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10BB416-9F84-98F1-FEF5-D0AB1378AF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D8639-4173-4753-86AB-5327A8FBB881}" type="datetime1">
              <a:rPr lang="ru-RU" smtClean="0"/>
              <a:t>05.06.2023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A90A8C9-2C59-0660-360D-72B1C931A8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9528E58-AFA3-EA39-275F-0C6AB6DC46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87262-AE19-4FCD-968E-397B1E248F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27884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D28C844-C9F3-2341-D526-AB09438E05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19678D-9AFC-4D17-88AB-A749B6F812A3}" type="datetime1">
              <a:rPr lang="ru-RU" smtClean="0"/>
              <a:t>05.06.2023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CB706E0-D093-4501-15C8-69B9835F2F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FB64725-3BE6-5C49-E8D5-126BD0F74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87262-AE19-4FCD-968E-397B1E248F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5027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37F9C9-F15D-9447-854B-2C76FA18DA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76525AC-5ECA-A52A-B9D2-642BAF8119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5A2A2E8-9133-546A-DC32-0D6C5BDAAB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32BBA3C-0E99-AA43-8D84-1634631487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A9DF1-DDFD-4A1C-98DE-9D76ED5A47DB}" type="datetime1">
              <a:rPr lang="ru-RU" smtClean="0"/>
              <a:t>05.06.2023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9ED01C8-9038-0455-AF4E-E8FF217EA1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91B4D86-F264-7BFE-120E-96E7228C1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87262-AE19-4FCD-968E-397B1E248F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79094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BB6D13-AE87-9297-C723-8C3C3B425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B8B5AAE-18BC-17C9-6882-E7980020BB4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90238F2-66A8-7FF1-A5B8-B1BA033EB8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F894081-28F9-A51A-C058-C50CB908EF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068AA-395C-44ED-A0EC-8E5EC1EBC9AA}" type="datetime1">
              <a:rPr lang="ru-RU" smtClean="0"/>
              <a:t>05.06.2023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A38B2A5-14CB-45FA-C46B-B783F75A4F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25D05DE-B336-05F4-2E8E-BC3C832191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87262-AE19-4FCD-968E-397B1E248F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69339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F4D0F0-6593-545F-439C-CE261A3100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816D3EA-6546-AC98-A1B3-54B3CECA73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68E3A41-0F20-626B-9F07-249996DFD5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D7E357-28DD-4883-90F4-1FC14888E780}" type="datetime1">
              <a:rPr lang="ru-RU" smtClean="0"/>
              <a:t>05.06.2023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32FE451-2A63-F2AA-34DD-30E02D0E92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DA24B2D-A755-F1BE-F978-53B222B409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087262-AE19-4FCD-968E-397B1E248F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8898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C68272-6098-B3DB-5645-3031340E5A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177" b="-2"/>
          <a:stretch/>
        </p:blipFill>
        <p:spPr>
          <a:xfrm>
            <a:off x="2519309" y="0"/>
            <a:ext cx="9669642" cy="685799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48F298-30C1-B794-C48F-639452AFDB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3825" y="1559534"/>
            <a:ext cx="4291801" cy="3224413"/>
          </a:xfrm>
          <a:noFill/>
        </p:spPr>
        <p:txBody>
          <a:bodyPr>
            <a:normAutofit/>
          </a:bodyPr>
          <a:lstStyle/>
          <a:p>
            <a:pPr algn="l"/>
            <a:r>
              <a:rPr lang="en-US" sz="3300" b="1" dirty="0">
                <a:effectLst/>
                <a:latin typeface="Tenorite" panose="000005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Optimization of the setup for gamma-ray cross-sections measurement in the framework of the TANGRA project</a:t>
            </a:r>
            <a:endParaRPr lang="ru-RU" sz="3300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B2CEBA4-9BC0-F473-0BF0-EC958FE244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3825" y="5603071"/>
            <a:ext cx="9084139" cy="957474"/>
          </a:xfrm>
          <a:noFill/>
        </p:spPr>
        <p:txBody>
          <a:bodyPr>
            <a:normAutofit/>
          </a:bodyPr>
          <a:lstStyle/>
          <a:p>
            <a:pPr algn="l"/>
            <a:r>
              <a:rPr lang="en-US" dirty="0">
                <a:effectLst/>
                <a:latin typeface="Tenorite" panose="00000500000000000000" pitchFamily="2" charset="0"/>
                <a:ea typeface="Cambria" panose="02040503050406030204" pitchFamily="18" charset="0"/>
                <a:cs typeface="Cambria" panose="02040503050406030204" pitchFamily="18" charset="0"/>
              </a:rPr>
              <a:t>N.A. Fedorov, Y.N. </a:t>
            </a:r>
            <a:r>
              <a:rPr lang="en-US" dirty="0" err="1">
                <a:effectLst/>
                <a:latin typeface="Tenorite" panose="00000500000000000000" pitchFamily="2" charset="0"/>
                <a:ea typeface="Cambria" panose="02040503050406030204" pitchFamily="18" charset="0"/>
                <a:cs typeface="Cambria" panose="02040503050406030204" pitchFamily="18" charset="0"/>
              </a:rPr>
              <a:t>Kopatch</a:t>
            </a:r>
            <a:r>
              <a:rPr lang="en-US" dirty="0">
                <a:effectLst/>
                <a:latin typeface="Tenorite" panose="00000500000000000000" pitchFamily="2" charset="0"/>
                <a:ea typeface="Cambria" panose="02040503050406030204" pitchFamily="18" charset="0"/>
                <a:cs typeface="Cambria" panose="02040503050406030204" pitchFamily="18" charset="0"/>
              </a:rPr>
              <a:t>, D.N. </a:t>
            </a:r>
            <a:r>
              <a:rPr lang="en-US" dirty="0" err="1">
                <a:effectLst/>
                <a:latin typeface="Tenorite" panose="00000500000000000000" pitchFamily="2" charset="0"/>
                <a:ea typeface="Cambria" panose="02040503050406030204" pitchFamily="18" charset="0"/>
                <a:cs typeface="Cambria" panose="02040503050406030204" pitchFamily="18" charset="0"/>
              </a:rPr>
              <a:t>Grozdanov</a:t>
            </a:r>
            <a:r>
              <a:rPr lang="en-US" dirty="0">
                <a:effectLst/>
                <a:latin typeface="Tenorite" panose="00000500000000000000" pitchFamily="2" charset="0"/>
                <a:ea typeface="宋体" panose="02010600030101010101" pitchFamily="2" charset="-122"/>
                <a:cs typeface="Cambria" panose="02040503050406030204" pitchFamily="18" charset="0"/>
              </a:rPr>
              <a:t>, V.R. </a:t>
            </a:r>
            <a:r>
              <a:rPr lang="en-US" dirty="0" err="1">
                <a:effectLst/>
                <a:latin typeface="Tenorite" panose="00000500000000000000" pitchFamily="2" charset="0"/>
                <a:ea typeface="宋体" panose="02010600030101010101" pitchFamily="2" charset="-122"/>
                <a:cs typeface="Cambria" panose="02040503050406030204" pitchFamily="18" charset="0"/>
              </a:rPr>
              <a:t>Skoy</a:t>
            </a:r>
            <a:r>
              <a:rPr lang="en-US" dirty="0">
                <a:effectLst/>
                <a:latin typeface="Tenorite" panose="00000500000000000000" pitchFamily="2" charset="0"/>
                <a:ea typeface="宋体" panose="02010600030101010101" pitchFamily="2" charset="-122"/>
                <a:cs typeface="Cambria" panose="02040503050406030204" pitchFamily="18" charset="0"/>
              </a:rPr>
              <a:t>, </a:t>
            </a:r>
            <a:r>
              <a:rPr lang="en-US" u="sng" dirty="0">
                <a:latin typeface="Tenorite" panose="00000500000000000000" pitchFamily="2" charset="0"/>
                <a:ea typeface="Cambria" panose="02040503050406030204" pitchFamily="18" charset="0"/>
                <a:cs typeface="Cambria" panose="02040503050406030204" pitchFamily="18" charset="0"/>
              </a:rPr>
              <a:t>P.G. </a:t>
            </a:r>
            <a:r>
              <a:rPr lang="en-US" u="sng" dirty="0" err="1">
                <a:latin typeface="Tenorite" panose="00000500000000000000" pitchFamily="2" charset="0"/>
                <a:ea typeface="Cambria" panose="02040503050406030204" pitchFamily="18" charset="0"/>
                <a:cs typeface="Cambria" panose="02040503050406030204" pitchFamily="18" charset="0"/>
              </a:rPr>
              <a:t>Filonchik</a:t>
            </a:r>
            <a:r>
              <a:rPr lang="en-US" dirty="0">
                <a:effectLst/>
                <a:latin typeface="Tenorite" panose="00000500000000000000" pitchFamily="2" charset="0"/>
                <a:ea typeface="宋体" panose="02010600030101010101" pitchFamily="2" charset="-122"/>
                <a:cs typeface="Cambria" panose="02040503050406030204" pitchFamily="18" charset="0"/>
              </a:rPr>
              <a:t> and TANGRA collaboration</a:t>
            </a:r>
            <a:endParaRPr lang="ru-RU" dirty="0">
              <a:effectLst/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33FBF57-BBC8-D53A-858B-AD37FD91C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87262-AE19-4FCD-968E-397B1E248F63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8991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05224F-B597-FB0F-6EA5-ADF4A8B2C6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00" y="0"/>
            <a:ext cx="6124007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Tenorite" panose="00000500000000000000" pitchFamily="2" charset="0"/>
              </a:rPr>
              <a:t>Scheme of the setup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B12E2C6D-CD02-F018-86C8-45EB05856B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88497" y="766848"/>
            <a:ext cx="6210635" cy="6055757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4019F5F-5292-D88A-CE09-D898D8DDED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232" y="1362886"/>
            <a:ext cx="5711396" cy="450052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BFC684B-591B-6193-D3ED-807456F1627D}"/>
              </a:ext>
            </a:extLst>
          </p:cNvPr>
          <p:cNvSpPr txBox="1"/>
          <p:nvPr/>
        </p:nvSpPr>
        <p:spPr>
          <a:xfrm>
            <a:off x="4237839" y="3243818"/>
            <a:ext cx="1155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enorite" panose="00000500000000000000" pitchFamily="2" charset="0"/>
              </a:rPr>
              <a:t>target</a:t>
            </a:r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0CFC188-5EC3-A8DB-852C-DC0AA7D18D2D}"/>
              </a:ext>
            </a:extLst>
          </p:cNvPr>
          <p:cNvSpPr txBox="1"/>
          <p:nvPr/>
        </p:nvSpPr>
        <p:spPr>
          <a:xfrm>
            <a:off x="726675" y="1581441"/>
            <a:ext cx="19014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enorite" panose="00000500000000000000" pitchFamily="2" charset="0"/>
              </a:rPr>
              <a:t>generator</a:t>
            </a:r>
            <a:endParaRPr lang="ru-RU" dirty="0"/>
          </a:p>
        </p:txBody>
      </p:sp>
      <p:cxnSp>
        <p:nvCxnSpPr>
          <p:cNvPr id="11" name="Прямая со стрелкой 10">
            <a:extLst>
              <a:ext uri="{FF2B5EF4-FFF2-40B4-BE49-F238E27FC236}">
                <a16:creationId xmlns:a16="http://schemas.microsoft.com/office/drawing/2014/main" id="{01D7D2B2-DAB3-C226-9A0A-7398A39FED97}"/>
              </a:ext>
            </a:extLst>
          </p:cNvPr>
          <p:cNvCxnSpPr>
            <a:cxnSpLocks/>
            <a:stCxn id="9" idx="2"/>
          </p:cNvCxnSpPr>
          <p:nvPr/>
        </p:nvCxnSpPr>
        <p:spPr>
          <a:xfrm flipH="1">
            <a:off x="1641075" y="1950773"/>
            <a:ext cx="36334" cy="122187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9BF8E9F4-852D-1533-1D64-38246D81EF57}"/>
              </a:ext>
            </a:extLst>
          </p:cNvPr>
          <p:cNvSpPr txBox="1"/>
          <p:nvPr/>
        </p:nvSpPr>
        <p:spPr>
          <a:xfrm>
            <a:off x="5842085" y="1445704"/>
            <a:ext cx="10657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Tenorite" panose="00000500000000000000" pitchFamily="2" charset="0"/>
              </a:rPr>
              <a:t>HPGe</a:t>
            </a:r>
            <a:endParaRPr lang="ru-RU" dirty="0"/>
          </a:p>
        </p:txBody>
      </p:sp>
      <p:cxnSp>
        <p:nvCxnSpPr>
          <p:cNvPr id="17" name="Прямая со стрелкой 16">
            <a:extLst>
              <a:ext uri="{FF2B5EF4-FFF2-40B4-BE49-F238E27FC236}">
                <a16:creationId xmlns:a16="http://schemas.microsoft.com/office/drawing/2014/main" id="{0F55DAF0-CA5A-E709-A6E9-B27DCEE220F3}"/>
              </a:ext>
            </a:extLst>
          </p:cNvPr>
          <p:cNvCxnSpPr>
            <a:cxnSpLocks/>
            <a:stCxn id="15" idx="1"/>
          </p:cNvCxnSpPr>
          <p:nvPr/>
        </p:nvCxnSpPr>
        <p:spPr>
          <a:xfrm flipH="1">
            <a:off x="4444832" y="1630370"/>
            <a:ext cx="1397253" cy="40432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>
            <a:extLst>
              <a:ext uri="{FF2B5EF4-FFF2-40B4-BE49-F238E27FC236}">
                <a16:creationId xmlns:a16="http://schemas.microsoft.com/office/drawing/2014/main" id="{A1D667D7-A3D6-27B0-F632-0CF3EEBC2F2F}"/>
              </a:ext>
            </a:extLst>
          </p:cNvPr>
          <p:cNvCxnSpPr>
            <a:cxnSpLocks/>
            <a:stCxn id="8" idx="1"/>
          </p:cNvCxnSpPr>
          <p:nvPr/>
        </p:nvCxnSpPr>
        <p:spPr>
          <a:xfrm flipH="1">
            <a:off x="3615211" y="3428484"/>
            <a:ext cx="622628" cy="2931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A00873CD-AEDC-7BE8-D5B4-70D34DB47AB9}"/>
              </a:ext>
            </a:extLst>
          </p:cNvPr>
          <p:cNvSpPr txBox="1"/>
          <p:nvPr/>
        </p:nvSpPr>
        <p:spPr>
          <a:xfrm>
            <a:off x="7472408" y="766848"/>
            <a:ext cx="1655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enorite" panose="00000500000000000000" pitchFamily="2" charset="0"/>
              </a:rPr>
              <a:t>shielding</a:t>
            </a:r>
            <a:endParaRPr lang="ru-RU" dirty="0"/>
          </a:p>
        </p:txBody>
      </p:sp>
      <p:cxnSp>
        <p:nvCxnSpPr>
          <p:cNvPr id="27" name="Прямая со стрелкой 26">
            <a:extLst>
              <a:ext uri="{FF2B5EF4-FFF2-40B4-BE49-F238E27FC236}">
                <a16:creationId xmlns:a16="http://schemas.microsoft.com/office/drawing/2014/main" id="{028B115C-86DA-767C-6A77-54CA30A6BFA0}"/>
              </a:ext>
            </a:extLst>
          </p:cNvPr>
          <p:cNvCxnSpPr>
            <a:cxnSpLocks/>
            <a:stCxn id="26" idx="2"/>
          </p:cNvCxnSpPr>
          <p:nvPr/>
        </p:nvCxnSpPr>
        <p:spPr>
          <a:xfrm>
            <a:off x="8300011" y="1136180"/>
            <a:ext cx="91717" cy="89851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FBFAE3D5-E939-0F55-69CA-206931F55BF5}"/>
              </a:ext>
            </a:extLst>
          </p:cNvPr>
          <p:cNvSpPr/>
          <p:nvPr/>
        </p:nvSpPr>
        <p:spPr>
          <a:xfrm>
            <a:off x="8391728" y="5425845"/>
            <a:ext cx="849162" cy="3693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Номер слайда 32">
            <a:extLst>
              <a:ext uri="{FF2B5EF4-FFF2-40B4-BE49-F238E27FC236}">
                <a16:creationId xmlns:a16="http://schemas.microsoft.com/office/drawing/2014/main" id="{6495C10F-68C7-FD74-2C3C-CDE45CA5F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87262-AE19-4FCD-968E-397B1E248F63}" type="slidenum">
              <a:rPr lang="ru-RU" smtClean="0"/>
              <a:t>2</a:t>
            </a:fld>
            <a:endParaRPr lang="ru-RU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9450B90-E6DA-6669-8C22-7A047AABC617}"/>
              </a:ext>
            </a:extLst>
          </p:cNvPr>
          <p:cNvSpPr txBox="1"/>
          <p:nvPr/>
        </p:nvSpPr>
        <p:spPr>
          <a:xfrm>
            <a:off x="737428" y="1585435"/>
            <a:ext cx="19014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enorite" panose="00000500000000000000" pitchFamily="2" charset="0"/>
              </a:rPr>
              <a:t>generator</a:t>
            </a:r>
            <a:endParaRPr lang="ru-RU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2DAC8D9-0479-3464-E1D0-8ACB77E792CD}"/>
              </a:ext>
            </a:extLst>
          </p:cNvPr>
          <p:cNvSpPr txBox="1"/>
          <p:nvPr/>
        </p:nvSpPr>
        <p:spPr>
          <a:xfrm>
            <a:off x="599158" y="4903234"/>
            <a:ext cx="19014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enorite" panose="00000500000000000000" pitchFamily="2" charset="0"/>
              </a:rPr>
              <a:t>Alpha</a:t>
            </a:r>
            <a:r>
              <a:rPr lang="ru-RU" dirty="0">
                <a:latin typeface="Tenorite" panose="00000500000000000000" pitchFamily="2" charset="0"/>
              </a:rPr>
              <a:t>-</a:t>
            </a:r>
            <a:r>
              <a:rPr lang="en-US" dirty="0">
                <a:latin typeface="Tenorite" panose="00000500000000000000" pitchFamily="2" charset="0"/>
              </a:rPr>
              <a:t>PSD</a:t>
            </a:r>
            <a:endParaRPr lang="ru-RU" dirty="0"/>
          </a:p>
        </p:txBody>
      </p:sp>
      <p:cxnSp>
        <p:nvCxnSpPr>
          <p:cNvPr id="37" name="Прямая со стрелкой 36">
            <a:extLst>
              <a:ext uri="{FF2B5EF4-FFF2-40B4-BE49-F238E27FC236}">
                <a16:creationId xmlns:a16="http://schemas.microsoft.com/office/drawing/2014/main" id="{35050369-4C94-5EFF-BA17-7EFE9816022D}"/>
              </a:ext>
            </a:extLst>
          </p:cNvPr>
          <p:cNvCxnSpPr>
            <a:cxnSpLocks/>
          </p:cNvCxnSpPr>
          <p:nvPr/>
        </p:nvCxnSpPr>
        <p:spPr>
          <a:xfrm flipH="1" flipV="1">
            <a:off x="1447295" y="3794726"/>
            <a:ext cx="76814" cy="110451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74322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37EBD2D-3A07-56E3-ACB4-BF62B21626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3730" y="1322578"/>
            <a:ext cx="8504122" cy="5364138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BB300E-B2A9-5995-B0BF-5F242CA00F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244" y="171284"/>
            <a:ext cx="10515600" cy="979225"/>
          </a:xfrm>
        </p:spPr>
        <p:txBody>
          <a:bodyPr/>
          <a:lstStyle/>
          <a:p>
            <a:r>
              <a:rPr lang="en-US" b="1" dirty="0">
                <a:solidFill>
                  <a:srgbClr val="002060"/>
                </a:solidFill>
                <a:latin typeface="Tenorite" panose="00000500000000000000" pitchFamily="2" charset="0"/>
              </a:rPr>
              <a:t>Optimization of shielding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DC9E0C8-74C2-169C-EF7C-14CDEB6169AB}"/>
              </a:ext>
            </a:extLst>
          </p:cNvPr>
          <p:cNvSpPr txBox="1"/>
          <p:nvPr/>
        </p:nvSpPr>
        <p:spPr>
          <a:xfrm>
            <a:off x="9088995" y="686702"/>
            <a:ext cx="248280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Tenorite" panose="00000500000000000000" pitchFamily="2" charset="0"/>
              </a:rPr>
              <a:t>Thickness: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2800" dirty="0">
                <a:latin typeface="Tenorite" panose="00000500000000000000" pitchFamily="2" charset="0"/>
              </a:rPr>
              <a:t>20 cm 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2800" dirty="0">
                <a:latin typeface="Tenorite" panose="00000500000000000000" pitchFamily="2" charset="0"/>
              </a:rPr>
              <a:t>30 cm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2800" dirty="0">
                <a:latin typeface="Tenorite" panose="00000500000000000000" pitchFamily="2" charset="0"/>
              </a:rPr>
              <a:t>40 cm</a:t>
            </a:r>
          </a:p>
        </p:txBody>
      </p:sp>
      <p:cxnSp>
        <p:nvCxnSpPr>
          <p:cNvPr id="6" name="Прямая со стрелкой 5">
            <a:extLst>
              <a:ext uri="{FF2B5EF4-FFF2-40B4-BE49-F238E27FC236}">
                <a16:creationId xmlns:a16="http://schemas.microsoft.com/office/drawing/2014/main" id="{C1CC39B1-152C-C7C8-E3F2-0A0C727FA4A1}"/>
              </a:ext>
            </a:extLst>
          </p:cNvPr>
          <p:cNvCxnSpPr>
            <a:cxnSpLocks/>
            <a:stCxn id="3" idx="1"/>
          </p:cNvCxnSpPr>
          <p:nvPr/>
        </p:nvCxnSpPr>
        <p:spPr>
          <a:xfrm flipH="1" flipV="1">
            <a:off x="7085086" y="1521265"/>
            <a:ext cx="2003909" cy="7337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Номер слайда 19">
            <a:extLst>
              <a:ext uri="{FF2B5EF4-FFF2-40B4-BE49-F238E27FC236}">
                <a16:creationId xmlns:a16="http://schemas.microsoft.com/office/drawing/2014/main" id="{DF7D642A-0BE1-19FD-71D3-63F0492CF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87262-AE19-4FCD-968E-397B1E248F63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97966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C71347-541C-A263-7929-A47CE8B5D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103" y="283510"/>
            <a:ext cx="6474317" cy="788718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enorite" panose="00000500000000000000" pitchFamily="2" charset="0"/>
              </a:rPr>
              <a:t>Neutron shielding coefficient </a:t>
            </a:r>
            <a:endParaRPr lang="ru-RU" sz="3600" b="1" dirty="0">
              <a:solidFill>
                <a:srgbClr val="002060"/>
              </a:solidFill>
            </a:endParaRPr>
          </a:p>
        </p:txBody>
      </p: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AA5D20A1-1532-D372-8B95-6E040B4FF6FD}"/>
              </a:ext>
            </a:extLst>
          </p:cNvPr>
          <p:cNvGrpSpPr/>
          <p:nvPr/>
        </p:nvGrpSpPr>
        <p:grpSpPr>
          <a:xfrm>
            <a:off x="6990136" y="0"/>
            <a:ext cx="4901111" cy="3524479"/>
            <a:chOff x="181715" y="2074199"/>
            <a:chExt cx="6163691" cy="4398878"/>
          </a:xfrm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27DFFDB0-B13C-C0A4-9AA9-9CAE7A58CF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6600"/>
            <a:stretch/>
          </p:blipFill>
          <p:spPr>
            <a:xfrm>
              <a:off x="181715" y="2361759"/>
              <a:ext cx="6122387" cy="3919818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43CFA33-2918-D5DB-DC6F-EB19AE53A6AA}"/>
                </a:ext>
              </a:extLst>
            </p:cNvPr>
            <p:cNvSpPr txBox="1"/>
            <p:nvPr/>
          </p:nvSpPr>
          <p:spPr>
            <a:xfrm>
              <a:off x="4010118" y="6073558"/>
              <a:ext cx="2335288" cy="39951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Polyethylene, cm</a:t>
              </a:r>
              <a:endParaRPr lang="ru-RU" sz="1200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6B7B875-618B-D549-7BFC-19C6A1387750}"/>
                </a:ext>
              </a:extLst>
            </p:cNvPr>
            <p:cNvSpPr txBox="1"/>
            <p:nvPr/>
          </p:nvSpPr>
          <p:spPr>
            <a:xfrm>
              <a:off x="2760093" y="2074199"/>
              <a:ext cx="1525688" cy="4883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latin typeface="Tenorite" panose="00000500000000000000" pitchFamily="2" charset="0"/>
                </a:rPr>
                <a:t>20 cm</a:t>
              </a:r>
              <a:endParaRPr lang="ru-RU" b="1" dirty="0"/>
            </a:p>
          </p:txBody>
        </p:sp>
      </p:grp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815153AB-ADAF-8749-4714-55B2FE7607F6}"/>
              </a:ext>
            </a:extLst>
          </p:cNvPr>
          <p:cNvGrpSpPr/>
          <p:nvPr/>
        </p:nvGrpSpPr>
        <p:grpSpPr>
          <a:xfrm>
            <a:off x="328755" y="1837055"/>
            <a:ext cx="6279015" cy="4409046"/>
            <a:chOff x="5573699" y="1971688"/>
            <a:chExt cx="5780101" cy="4058714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2A6012FE-3E95-6CC5-16F8-4095FEFC7B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5997"/>
            <a:stretch/>
          </p:blipFill>
          <p:spPr>
            <a:xfrm>
              <a:off x="5573699" y="2220719"/>
              <a:ext cx="5780101" cy="3687197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C9C989C-064F-B244-4408-C03306449778}"/>
                </a:ext>
              </a:extLst>
            </p:cNvPr>
            <p:cNvSpPr txBox="1"/>
            <p:nvPr/>
          </p:nvSpPr>
          <p:spPr>
            <a:xfrm>
              <a:off x="9638540" y="5699621"/>
              <a:ext cx="1715259" cy="33078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Polyethylene, cm</a:t>
              </a:r>
              <a:endParaRPr lang="ru-RU" sz="1200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3084F65-AE61-F85B-49E0-9D99EC64B1A1}"/>
                </a:ext>
              </a:extLst>
            </p:cNvPr>
            <p:cNvSpPr txBox="1"/>
            <p:nvPr/>
          </p:nvSpPr>
          <p:spPr>
            <a:xfrm>
              <a:off x="7901534" y="1971688"/>
              <a:ext cx="1124432" cy="4410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>
                  <a:latin typeface="Tenorite" panose="00000500000000000000" pitchFamily="2" charset="0"/>
                </a:rPr>
                <a:t>4</a:t>
              </a:r>
              <a:r>
                <a:rPr lang="en-US" b="1" dirty="0">
                  <a:latin typeface="Tenorite" panose="00000500000000000000" pitchFamily="2" charset="0"/>
                </a:rPr>
                <a:t>0 cm</a:t>
              </a:r>
              <a:endParaRPr lang="ru-RU" b="1" dirty="0"/>
            </a:p>
          </p:txBody>
        </p:sp>
      </p:grp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269F4DE9-C538-8795-E854-934B34F13227}"/>
              </a:ext>
            </a:extLst>
          </p:cNvPr>
          <p:cNvGrpSpPr/>
          <p:nvPr/>
        </p:nvGrpSpPr>
        <p:grpSpPr>
          <a:xfrm>
            <a:off x="6972246" y="3294262"/>
            <a:ext cx="4947457" cy="3563738"/>
            <a:chOff x="7733244" y="419289"/>
            <a:chExt cx="4212715" cy="3034491"/>
          </a:xfrm>
        </p:grpSpPr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BE85E837-4735-95F1-D868-1B5E7DBC3C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5416"/>
            <a:stretch/>
          </p:blipFill>
          <p:spPr>
            <a:xfrm>
              <a:off x="7733244" y="603955"/>
              <a:ext cx="4212715" cy="2747895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80443BF-08A6-93AB-E2EF-995C48951AA4}"/>
                </a:ext>
              </a:extLst>
            </p:cNvPr>
            <p:cNvSpPr txBox="1"/>
            <p:nvPr/>
          </p:nvSpPr>
          <p:spPr>
            <a:xfrm>
              <a:off x="9445308" y="419289"/>
              <a:ext cx="788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>
                  <a:latin typeface="Tenorite" panose="00000500000000000000" pitchFamily="2" charset="0"/>
                </a:rPr>
                <a:t>3</a:t>
              </a:r>
              <a:r>
                <a:rPr lang="en-US" b="1" dirty="0">
                  <a:latin typeface="Tenorite" panose="00000500000000000000" pitchFamily="2" charset="0"/>
                </a:rPr>
                <a:t>0 cm</a:t>
              </a:r>
              <a:endParaRPr lang="ru-RU" b="1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BB0A5F1-BFCA-04D7-2E6C-53DE8986EDE4}"/>
                </a:ext>
              </a:extLst>
            </p:cNvPr>
            <p:cNvSpPr txBox="1"/>
            <p:nvPr/>
          </p:nvSpPr>
          <p:spPr>
            <a:xfrm>
              <a:off x="10542809" y="3176781"/>
              <a:ext cx="1347098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Polyethylene, cm</a:t>
              </a:r>
              <a:endParaRPr lang="ru-RU" sz="1200" dirty="0"/>
            </a:p>
          </p:txBody>
        </p:sp>
      </p:grpSp>
      <p:sp>
        <p:nvSpPr>
          <p:cNvPr id="20" name="Номер слайда 19">
            <a:extLst>
              <a:ext uri="{FF2B5EF4-FFF2-40B4-BE49-F238E27FC236}">
                <a16:creationId xmlns:a16="http://schemas.microsoft.com/office/drawing/2014/main" id="{D2414315-C106-EAE7-8496-C4725B396E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87262-AE19-4FCD-968E-397B1E248F63}" type="slidenum">
              <a:rPr lang="ru-RU" smtClean="0"/>
              <a:t>4</a:t>
            </a:fld>
            <a:endParaRPr lang="ru-RU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E2EBE6D-29D8-8095-6177-8893018DB3F9}"/>
              </a:ext>
            </a:extLst>
          </p:cNvPr>
          <p:cNvSpPr txBox="1"/>
          <p:nvPr/>
        </p:nvSpPr>
        <p:spPr>
          <a:xfrm>
            <a:off x="469284" y="6308042"/>
            <a:ext cx="64371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enorite" panose="00000500000000000000" pitchFamily="2" charset="0"/>
              </a:rPr>
              <a:t>Thickness(Fe) = full thickness – thickness(Pb + Polyethylene)</a:t>
            </a:r>
            <a:endParaRPr lang="ru-RU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2BC2D86-14F1-7C59-D93B-03E4E8FA1E48}"/>
              </a:ext>
            </a:extLst>
          </p:cNvPr>
          <p:cNvSpPr txBox="1"/>
          <p:nvPr/>
        </p:nvSpPr>
        <p:spPr>
          <a:xfrm>
            <a:off x="502617" y="1055940"/>
            <a:ext cx="64189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enorite" panose="00000500000000000000" pitchFamily="2" charset="0"/>
              </a:rPr>
              <a:t>Numbers of all particles / numbers of neutrons after </a:t>
            </a:r>
            <a:r>
              <a:rPr lang="en-US" dirty="0" err="1">
                <a:latin typeface="Tenorite" panose="00000500000000000000" pitchFamily="2" charset="0"/>
              </a:rPr>
              <a:t>schielding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52709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A14A30-50DE-BF56-6729-E308088EB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278" y="158989"/>
            <a:ext cx="6682891" cy="930780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Tenorite" panose="00000500000000000000" pitchFamily="2" charset="0"/>
              </a:rPr>
              <a:t>Total shielding coefficient </a:t>
            </a:r>
            <a:endParaRPr lang="en-US" sz="4000" b="1" kern="1200" dirty="0">
              <a:solidFill>
                <a:srgbClr val="002060"/>
              </a:solidFill>
              <a:latin typeface="Tenorite" panose="00000500000000000000" pitchFamily="2" charset="0"/>
            </a:endParaRP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2DF0ED06-D714-93BD-741D-81C4801C0567}"/>
              </a:ext>
            </a:extLst>
          </p:cNvPr>
          <p:cNvGrpSpPr/>
          <p:nvPr/>
        </p:nvGrpSpPr>
        <p:grpSpPr>
          <a:xfrm>
            <a:off x="6739916" y="3374019"/>
            <a:ext cx="4665260" cy="3335942"/>
            <a:chOff x="6966189" y="3640716"/>
            <a:chExt cx="3797536" cy="2715467"/>
          </a:xfrm>
        </p:grpSpPr>
        <p:pic>
          <p:nvPicPr>
            <p:cNvPr id="7" name="Рисунок 6" descr="Изображение выглядит как текст, снимок экрана, График, линия&#10;&#10;Автоматически созданное описание">
              <a:extLst>
                <a:ext uri="{FF2B5EF4-FFF2-40B4-BE49-F238E27FC236}">
                  <a16:creationId xmlns:a16="http://schemas.microsoft.com/office/drawing/2014/main" id="{AAB6E863-032B-668E-B5C2-4BFCB3C5F7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5701"/>
            <a:stretch/>
          </p:blipFill>
          <p:spPr>
            <a:xfrm>
              <a:off x="6966189" y="3837509"/>
              <a:ext cx="3797536" cy="2435097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1FC69CC-FC75-E2DF-223E-6A4201EC011F}"/>
                </a:ext>
              </a:extLst>
            </p:cNvPr>
            <p:cNvSpPr txBox="1"/>
            <p:nvPr/>
          </p:nvSpPr>
          <p:spPr>
            <a:xfrm>
              <a:off x="9579551" y="6149495"/>
              <a:ext cx="1098159" cy="20668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/>
                <a:t>Polyethylene, cm</a:t>
              </a:r>
              <a:endParaRPr lang="ru-RU" sz="1050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F591079-A38A-1099-6859-9237E4EA6245}"/>
                </a:ext>
              </a:extLst>
            </p:cNvPr>
            <p:cNvSpPr txBox="1"/>
            <p:nvPr/>
          </p:nvSpPr>
          <p:spPr>
            <a:xfrm>
              <a:off x="8548937" y="3640716"/>
              <a:ext cx="762499" cy="3137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latin typeface="Tenorite" panose="00000500000000000000" pitchFamily="2" charset="0"/>
                </a:rPr>
                <a:t>30 cm</a:t>
              </a:r>
              <a:endParaRPr lang="ru-RU" b="1" dirty="0"/>
            </a:p>
          </p:txBody>
        </p:sp>
      </p:grp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9AAE23E4-5A0C-41E4-0940-3CD91EB5CE90}"/>
              </a:ext>
            </a:extLst>
          </p:cNvPr>
          <p:cNvGrpSpPr/>
          <p:nvPr/>
        </p:nvGrpSpPr>
        <p:grpSpPr>
          <a:xfrm>
            <a:off x="452917" y="1500003"/>
            <a:ext cx="6170602" cy="4231551"/>
            <a:chOff x="6784411" y="465781"/>
            <a:chExt cx="3797536" cy="2604198"/>
          </a:xfrm>
        </p:grpSpPr>
        <p:pic>
          <p:nvPicPr>
            <p:cNvPr id="3" name="Рисунок 2" descr="Изображение выглядит как текст, снимок экрана, График, линия&#10;&#10;Автоматически созданное описание">
              <a:extLst>
                <a:ext uri="{FF2B5EF4-FFF2-40B4-BE49-F238E27FC236}">
                  <a16:creationId xmlns:a16="http://schemas.microsoft.com/office/drawing/2014/main" id="{A17EEAE5-2DEC-5DDF-21DB-6C5D19071C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7572"/>
            <a:stretch/>
          </p:blipFill>
          <p:spPr>
            <a:xfrm>
              <a:off x="6784411" y="646032"/>
              <a:ext cx="3797536" cy="2377956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A574669-A8FE-F800-854F-2233197F0952}"/>
                </a:ext>
              </a:extLst>
            </p:cNvPr>
            <p:cNvSpPr txBox="1"/>
            <p:nvPr/>
          </p:nvSpPr>
          <p:spPr>
            <a:xfrm>
              <a:off x="8309396" y="465781"/>
              <a:ext cx="965627" cy="2459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latin typeface="Tenorite" panose="00000500000000000000" pitchFamily="2" charset="0"/>
                </a:rPr>
                <a:t>40 cm</a:t>
              </a:r>
              <a:endParaRPr lang="ru-RU" b="1" dirty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BB8B9CD-0767-AECC-1BAC-F158172A7E19}"/>
                </a:ext>
              </a:extLst>
            </p:cNvPr>
            <p:cNvSpPr txBox="1"/>
            <p:nvPr/>
          </p:nvSpPr>
          <p:spPr>
            <a:xfrm>
              <a:off x="9320635" y="2900878"/>
              <a:ext cx="1098159" cy="16910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/>
                <a:t>Polyethylene, cm</a:t>
              </a:r>
              <a:endParaRPr lang="ru-RU" sz="1050" dirty="0"/>
            </a:p>
          </p:txBody>
        </p:sp>
      </p:grp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86CC5EFE-DDBD-8976-BA4F-E9D075897F1A}"/>
              </a:ext>
            </a:extLst>
          </p:cNvPr>
          <p:cNvGrpSpPr/>
          <p:nvPr/>
        </p:nvGrpSpPr>
        <p:grpSpPr>
          <a:xfrm>
            <a:off x="6739915" y="83578"/>
            <a:ext cx="4665260" cy="3290441"/>
            <a:chOff x="1673515" y="3438936"/>
            <a:chExt cx="3552297" cy="2505460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FC8E956-7D75-9C14-AFBF-539DE8A51227}"/>
                </a:ext>
              </a:extLst>
            </p:cNvPr>
            <p:cNvSpPr txBox="1"/>
            <p:nvPr/>
          </p:nvSpPr>
          <p:spPr>
            <a:xfrm>
              <a:off x="3093907" y="3438936"/>
              <a:ext cx="965627" cy="2577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latin typeface="Tenorite" panose="00000500000000000000" pitchFamily="2" charset="0"/>
                </a:rPr>
                <a:t>20 cm</a:t>
              </a:r>
              <a:endParaRPr lang="ru-RU" b="1" dirty="0"/>
            </a:p>
          </p:txBody>
        </p:sp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410B3988-1967-A012-843F-E439C3276C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6595"/>
            <a:stretch/>
          </p:blipFill>
          <p:spPr>
            <a:xfrm>
              <a:off x="1673515" y="3634692"/>
              <a:ext cx="3552297" cy="2255633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17B31BE-43AD-DF6D-CEB6-69E16472E208}"/>
                </a:ext>
              </a:extLst>
            </p:cNvPr>
            <p:cNvSpPr txBox="1"/>
            <p:nvPr/>
          </p:nvSpPr>
          <p:spPr>
            <a:xfrm>
              <a:off x="4000981" y="5767215"/>
              <a:ext cx="1174975" cy="17718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/>
                <a:t>Polyethylene, cm</a:t>
              </a:r>
              <a:endParaRPr lang="ru-RU" sz="1050" dirty="0"/>
            </a:p>
          </p:txBody>
        </p:sp>
      </p:grpSp>
      <p:sp>
        <p:nvSpPr>
          <p:cNvPr id="25" name="Номер слайда 24">
            <a:extLst>
              <a:ext uri="{FF2B5EF4-FFF2-40B4-BE49-F238E27FC236}">
                <a16:creationId xmlns:a16="http://schemas.microsoft.com/office/drawing/2014/main" id="{C16BA64A-0219-B1D8-600C-A8DB3ECA7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87262-AE19-4FCD-968E-397B1E248F63}" type="slidenum">
              <a:rPr lang="ru-RU" smtClean="0"/>
              <a:t>5</a:t>
            </a:fld>
            <a:endParaRPr lang="ru-RU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4BB16F5-4795-B609-6A40-BE9B4CF58662}"/>
              </a:ext>
            </a:extLst>
          </p:cNvPr>
          <p:cNvSpPr txBox="1"/>
          <p:nvPr/>
        </p:nvSpPr>
        <p:spPr>
          <a:xfrm>
            <a:off x="484450" y="6207020"/>
            <a:ext cx="64371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enorite" panose="00000500000000000000" pitchFamily="2" charset="0"/>
              </a:rPr>
              <a:t>Thickness(Fe) = full thickness – thickness(Pb + Polyethylene)</a:t>
            </a:r>
            <a:endParaRPr lang="ru-RU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3FE8C33-30E7-013D-CDF7-F30AB9BDE69B}"/>
              </a:ext>
            </a:extLst>
          </p:cNvPr>
          <p:cNvSpPr txBox="1"/>
          <p:nvPr/>
        </p:nvSpPr>
        <p:spPr>
          <a:xfrm>
            <a:off x="502617" y="1055940"/>
            <a:ext cx="64189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enorite" panose="00000500000000000000" pitchFamily="2" charset="0"/>
              </a:rPr>
              <a:t>Numbers of all particles / numbers of particles after </a:t>
            </a:r>
            <a:r>
              <a:rPr lang="en-US" dirty="0" err="1">
                <a:latin typeface="Tenorite" panose="00000500000000000000" pitchFamily="2" charset="0"/>
              </a:rPr>
              <a:t>schielding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703376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0159BE4-1F11-6498-245B-B5A8BC7FF6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31" t="-1" r="2955" b="-1"/>
          <a:stretch/>
        </p:blipFill>
        <p:spPr>
          <a:xfrm>
            <a:off x="2652374" y="10"/>
            <a:ext cx="9525505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53CADF-0CAD-761C-5791-486E07EEB1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752" y="365125"/>
            <a:ext cx="4197638" cy="1899912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Tenorite" panose="00000500000000000000" pitchFamily="2" charset="0"/>
              </a:rPr>
              <a:t>Conclusions</a:t>
            </a:r>
            <a:endParaRPr lang="ru-RU" sz="4000" b="1" dirty="0">
              <a:solidFill>
                <a:srgbClr val="002060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5A8CD86-6D95-1815-5BCB-4340E89356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751" y="2265037"/>
            <a:ext cx="4284862" cy="4227838"/>
          </a:xfrm>
        </p:spPr>
        <p:txBody>
          <a:bodyPr>
            <a:normAutofit/>
          </a:bodyPr>
          <a:lstStyle/>
          <a:p>
            <a:r>
              <a:rPr lang="en-US" sz="2000" b="1" dirty="0">
                <a:latin typeface="Tenorite" panose="00000500000000000000" pitchFamily="2" charset="0"/>
              </a:rPr>
              <a:t>Optimal decision for shield size and materials:</a:t>
            </a:r>
          </a:p>
          <a:p>
            <a:pPr marL="0" indent="0">
              <a:buNone/>
            </a:pPr>
            <a:r>
              <a:rPr lang="en-US" sz="2000" dirty="0">
                <a:latin typeface="Tenorite" panose="00000500000000000000" pitchFamily="2" charset="0"/>
              </a:rPr>
              <a:t>25cm Fe + 5cm Pb  without Polyethylene:</a:t>
            </a:r>
          </a:p>
          <a:p>
            <a:pPr marL="0" indent="0">
              <a:buNone/>
            </a:pPr>
            <a:r>
              <a:rPr lang="en-US" sz="2000" dirty="0">
                <a:latin typeface="Tenorite" panose="00000500000000000000" pitchFamily="2" charset="0"/>
              </a:rPr>
              <a:t>Smaller size of the target, but smaller shielding coefficient than for 40cm of shield</a:t>
            </a:r>
          </a:p>
          <a:p>
            <a:r>
              <a:rPr lang="en-US" sz="2000" b="1" dirty="0">
                <a:latin typeface="Tenorite" panose="00000500000000000000" pitchFamily="2" charset="0"/>
              </a:rPr>
              <a:t>This work was supported by RSCF Grant </a:t>
            </a:r>
            <a:r>
              <a:rPr lang="ru-RU" sz="2000" b="1" i="0" dirty="0">
                <a:effectLst/>
                <a:latin typeface="-apple-system"/>
              </a:rPr>
              <a:t>23-12-00239</a:t>
            </a:r>
            <a:r>
              <a:rPr lang="en-US" sz="2000" b="1" dirty="0">
                <a:latin typeface="Tenorite" panose="00000500000000000000" pitchFamily="2" charset="0"/>
              </a:rPr>
              <a:t>.</a:t>
            </a:r>
          </a:p>
          <a:p>
            <a:r>
              <a:rPr lang="en-US" sz="2000" b="1" dirty="0">
                <a:latin typeface="Tenorite" panose="00000500000000000000" pitchFamily="2" charset="0"/>
              </a:rPr>
              <a:t>The setup is ready for experiments.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7E4B362-FEB1-F71A-1869-CEC73BB48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C9087262-AE19-4FCD-968E-397B1E248F63}" type="slidenum">
              <a:rPr lang="ru-RU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6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2656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DDBCF3A-AE25-BAF4-35B6-BAAA759F78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b="25000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4958F28D-0930-10E4-3EA6-FF0A0F707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734" y="1122362"/>
            <a:ext cx="7106356" cy="307146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b="1" dirty="0">
                <a:solidFill>
                  <a:srgbClr val="7030A0"/>
                </a:solidFill>
                <a:latin typeface="Tenorite" panose="00000500000000000000" pitchFamily="2" charset="0"/>
              </a:rPr>
              <a:t>Thank you for your attention!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1E5237A6-E2D7-34A3-E41B-850BDD125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87262-AE19-4FCD-968E-397B1E248F63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08780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3627</TotalTime>
  <Words>217</Words>
  <Application>Microsoft Office PowerPoint</Application>
  <PresentationFormat>Широкоэкранный</PresentationFormat>
  <Paragraphs>46</Paragraphs>
  <Slides>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4" baseType="lpstr">
      <vt:lpstr>-apple-system</vt:lpstr>
      <vt:lpstr>Arial</vt:lpstr>
      <vt:lpstr>Calibri</vt:lpstr>
      <vt:lpstr>Calibri Light</vt:lpstr>
      <vt:lpstr>Cambria</vt:lpstr>
      <vt:lpstr>Tenorite</vt:lpstr>
      <vt:lpstr>Тема Office</vt:lpstr>
      <vt:lpstr>Optimization of the setup for gamma-ray cross-sections measurement in the framework of the TANGRA project</vt:lpstr>
      <vt:lpstr>Scheme of the setup</vt:lpstr>
      <vt:lpstr>Optimization of shielding</vt:lpstr>
      <vt:lpstr>Neutron shielding coefficient </vt:lpstr>
      <vt:lpstr>Total shielding coefficient </vt:lpstr>
      <vt:lpstr>Conclusions</vt:lpstr>
      <vt:lpstr>Thank you for your attention!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Optimization of the setup for gamma-ray cross-sections measurement in the framework of the TANGRA project</dc:title>
  <dc:creator>A4802</dc:creator>
  <cp:lastModifiedBy>A4802</cp:lastModifiedBy>
  <cp:revision>18</cp:revision>
  <dcterms:created xsi:type="dcterms:W3CDTF">2023-06-03T08:35:46Z</dcterms:created>
  <dcterms:modified xsi:type="dcterms:W3CDTF">2023-06-05T21:05:36Z</dcterms:modified>
</cp:coreProperties>
</file>