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1" r:id="rId4"/>
    <p:sldId id="272" r:id="rId5"/>
    <p:sldId id="273" r:id="rId6"/>
    <p:sldId id="274" r:id="rId7"/>
    <p:sldId id="275" r:id="rId8"/>
    <p:sldId id="277" r:id="rId9"/>
    <p:sldId id="279" r:id="rId10"/>
    <p:sldId id="278" r:id="rId11"/>
    <p:sldId id="280" r:id="rId12"/>
    <p:sldId id="281" r:id="rId13"/>
    <p:sldId id="282" r:id="rId14"/>
    <p:sldId id="283" r:id="rId15"/>
    <p:sldId id="285" r:id="rId16"/>
    <p:sldId id="286" r:id="rId17"/>
    <p:sldId id="287" r:id="rId18"/>
    <p:sldId id="288" r:id="rId19"/>
    <p:sldId id="257" r:id="rId20"/>
    <p:sldId id="27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Лист1!$B$1</c:f>
              <c:strCache>
                <c:ptCount val="1"/>
                <c:pt idx="0">
                  <c:v>Значения Y</c:v>
                </c:pt>
              </c:strCache>
            </c:strRef>
          </c:tx>
          <c:spPr>
            <a:ln>
              <a:noFill/>
            </a:ln>
          </c:spPr>
          <c:marker>
            <c:spPr>
              <a:ln>
                <a:noFill/>
              </a:ln>
            </c:spPr>
          </c:marker>
          <c:trendline>
            <c:spPr>
              <a:ln w="25400">
                <a:solidFill>
                  <a:schemeClr val="accent1"/>
                </a:solidFill>
              </a:ln>
            </c:spPr>
            <c:trendlineType val="poly"/>
            <c:order val="4"/>
            <c:dispRSqr val="0"/>
            <c:dispEq val="0"/>
          </c:trendline>
          <c:errBars>
            <c:errDir val="y"/>
            <c:errBarType val="both"/>
            <c:errValType val="cust"/>
            <c:noEndCap val="0"/>
            <c:plus>
              <c:numRef>
                <c:f>Лист1!$D$2:$D$24</c:f>
                <c:numCache>
                  <c:formatCode>General</c:formatCode>
                  <c:ptCount val="23"/>
                  <c:pt idx="0">
                    <c:v>8.4825440000004519E-5</c:v>
                  </c:pt>
                  <c:pt idx="1">
                    <c:v>8.9433972000000747E-5</c:v>
                  </c:pt>
                  <c:pt idx="2">
                    <c:v>9.4835076000003622E-5</c:v>
                  </c:pt>
                  <c:pt idx="3">
                    <c:v>8.0262556000000257E-5</c:v>
                  </c:pt>
                  <c:pt idx="4">
                    <c:v>6.5583840000000193E-5</c:v>
                  </c:pt>
                  <c:pt idx="5">
                    <c:v>7.3818657000002501E-5</c:v>
                  </c:pt>
                  <c:pt idx="6">
                    <c:v>7.8051126000001518E-5</c:v>
                  </c:pt>
                  <c:pt idx="7">
                    <c:v>7.5858970000002214E-5</c:v>
                  </c:pt>
                  <c:pt idx="8">
                    <c:v>7.5785220000002435E-5</c:v>
                  </c:pt>
                  <c:pt idx="9">
                    <c:v>7.8384552000001576E-5</c:v>
                  </c:pt>
                  <c:pt idx="10">
                    <c:v>8.1426548000002787E-5</c:v>
                  </c:pt>
                  <c:pt idx="11">
                    <c:v>6.8699335000000194E-5</c:v>
                  </c:pt>
                  <c:pt idx="12">
                    <c:v>8.4043020000000565E-5</c:v>
                  </c:pt>
                  <c:pt idx="13">
                    <c:v>8.0142097000000066E-5</c:v>
                  </c:pt>
                  <c:pt idx="14">
                    <c:v>7.1413600000002497E-5</c:v>
                  </c:pt>
                  <c:pt idx="15">
                    <c:v>8.5464120000000747E-5</c:v>
                  </c:pt>
                  <c:pt idx="16">
                    <c:v>7.9453440000002538E-5</c:v>
                  </c:pt>
                  <c:pt idx="17">
                    <c:v>6.4711560000002314E-5</c:v>
                  </c:pt>
                  <c:pt idx="18">
                    <c:v>8.6884048000002753E-5</c:v>
                  </c:pt>
                  <c:pt idx="19">
                    <c:v>7.2838128000001816E-5</c:v>
                  </c:pt>
                  <c:pt idx="20">
                    <c:v>7.2437538000002375E-5</c:v>
                  </c:pt>
                  <c:pt idx="21">
                    <c:v>7.3634146000000101E-5</c:v>
                  </c:pt>
                  <c:pt idx="22">
                    <c:v>7.2590391900002868E-5</c:v>
                  </c:pt>
                </c:numCache>
              </c:numRef>
            </c:plus>
            <c:minus>
              <c:numRef>
                <c:f>Лист1!$D$2:$D$24</c:f>
                <c:numCache>
                  <c:formatCode>General</c:formatCode>
                  <c:ptCount val="23"/>
                  <c:pt idx="0">
                    <c:v>8.4825440000004519E-5</c:v>
                  </c:pt>
                  <c:pt idx="1">
                    <c:v>8.9433972000000747E-5</c:v>
                  </c:pt>
                  <c:pt idx="2">
                    <c:v>9.4835076000003622E-5</c:v>
                  </c:pt>
                  <c:pt idx="3">
                    <c:v>8.0262556000000257E-5</c:v>
                  </c:pt>
                  <c:pt idx="4">
                    <c:v>6.5583840000000193E-5</c:v>
                  </c:pt>
                  <c:pt idx="5">
                    <c:v>7.3818657000002501E-5</c:v>
                  </c:pt>
                  <c:pt idx="6">
                    <c:v>7.8051126000001518E-5</c:v>
                  </c:pt>
                  <c:pt idx="7">
                    <c:v>7.5858970000002214E-5</c:v>
                  </c:pt>
                  <c:pt idx="8">
                    <c:v>7.5785220000002435E-5</c:v>
                  </c:pt>
                  <c:pt idx="9">
                    <c:v>7.8384552000001576E-5</c:v>
                  </c:pt>
                  <c:pt idx="10">
                    <c:v>8.1426548000002787E-5</c:v>
                  </c:pt>
                  <c:pt idx="11">
                    <c:v>6.8699335000000194E-5</c:v>
                  </c:pt>
                  <c:pt idx="12">
                    <c:v>8.4043020000000565E-5</c:v>
                  </c:pt>
                  <c:pt idx="13">
                    <c:v>8.0142097000000066E-5</c:v>
                  </c:pt>
                  <c:pt idx="14">
                    <c:v>7.1413600000002497E-5</c:v>
                  </c:pt>
                  <c:pt idx="15">
                    <c:v>8.5464120000000747E-5</c:v>
                  </c:pt>
                  <c:pt idx="16">
                    <c:v>7.9453440000002538E-5</c:v>
                  </c:pt>
                  <c:pt idx="17">
                    <c:v>6.4711560000002314E-5</c:v>
                  </c:pt>
                  <c:pt idx="18">
                    <c:v>8.6884048000002753E-5</c:v>
                  </c:pt>
                  <c:pt idx="19">
                    <c:v>7.2838128000001816E-5</c:v>
                  </c:pt>
                  <c:pt idx="20">
                    <c:v>7.2437538000002375E-5</c:v>
                  </c:pt>
                  <c:pt idx="21">
                    <c:v>7.3634146000000101E-5</c:v>
                  </c:pt>
                  <c:pt idx="22">
                    <c:v>7.2590391900002868E-5</c:v>
                  </c:pt>
                </c:numCache>
              </c:numRef>
            </c:minus>
          </c:errBars>
          <c:xVal>
            <c:numRef>
              <c:f>Лист1!$A$2:$A$24</c:f>
              <c:numCache>
                <c:formatCode>0.00E+00</c:formatCode>
                <c:ptCount val="23"/>
                <c:pt idx="0">
                  <c:v>0</c:v>
                </c:pt>
                <c:pt idx="1">
                  <c:v>120</c:v>
                </c:pt>
                <c:pt idx="2">
                  <c:v>1200</c:v>
                </c:pt>
                <c:pt idx="3">
                  <c:v>3139.2000000000003</c:v>
                </c:pt>
                <c:pt idx="4">
                  <c:v>5078.4000000000005</c:v>
                </c:pt>
                <c:pt idx="5">
                  <c:v>7017.6000000000013</c:v>
                </c:pt>
                <c:pt idx="6">
                  <c:v>8956.7999999999811</c:v>
                </c:pt>
                <c:pt idx="7">
                  <c:v>10896</c:v>
                </c:pt>
                <c:pt idx="8">
                  <c:v>12835.199999999983</c:v>
                </c:pt>
                <c:pt idx="9">
                  <c:v>14774.400000000001</c:v>
                </c:pt>
                <c:pt idx="10">
                  <c:v>16713.599999999897</c:v>
                </c:pt>
                <c:pt idx="11">
                  <c:v>18652.800000000003</c:v>
                </c:pt>
                <c:pt idx="12">
                  <c:v>20592</c:v>
                </c:pt>
                <c:pt idx="13">
                  <c:v>22531.199999999892</c:v>
                </c:pt>
                <c:pt idx="14">
                  <c:v>24480</c:v>
                </c:pt>
                <c:pt idx="15">
                  <c:v>26400</c:v>
                </c:pt>
                <c:pt idx="16">
                  <c:v>28344</c:v>
                </c:pt>
                <c:pt idx="17">
                  <c:v>30288</c:v>
                </c:pt>
                <c:pt idx="18">
                  <c:v>32232</c:v>
                </c:pt>
                <c:pt idx="19">
                  <c:v>34176</c:v>
                </c:pt>
                <c:pt idx="20">
                  <c:v>36096</c:v>
                </c:pt>
                <c:pt idx="21">
                  <c:v>38040</c:v>
                </c:pt>
                <c:pt idx="22">
                  <c:v>39984</c:v>
                </c:pt>
              </c:numCache>
            </c:numRef>
          </c:xVal>
          <c:yVal>
            <c:numRef>
              <c:f>Лист1!$B$2:$B$24</c:f>
              <c:numCache>
                <c:formatCode>0.00E+00</c:formatCode>
                <c:ptCount val="23"/>
                <c:pt idx="0">
                  <c:v>1.0003</c:v>
                </c:pt>
                <c:pt idx="1">
                  <c:v>1.00038</c:v>
                </c:pt>
                <c:pt idx="2">
                  <c:v>1.00037</c:v>
                </c:pt>
                <c:pt idx="3">
                  <c:v>1.00078</c:v>
                </c:pt>
                <c:pt idx="4">
                  <c:v>1.00127999999998</c:v>
                </c:pt>
                <c:pt idx="5">
                  <c:v>1.0016099999999775</c:v>
                </c:pt>
                <c:pt idx="6">
                  <c:v>1.0019399999999732</c:v>
                </c:pt>
                <c:pt idx="7">
                  <c:v>1.0021</c:v>
                </c:pt>
                <c:pt idx="8">
                  <c:v>1.0024500000000001</c:v>
                </c:pt>
                <c:pt idx="9">
                  <c:v>1.0023599999999999</c:v>
                </c:pt>
                <c:pt idx="10">
                  <c:v>1.0027899999999998</c:v>
                </c:pt>
                <c:pt idx="11">
                  <c:v>1.00291</c:v>
                </c:pt>
                <c:pt idx="12">
                  <c:v>1.0028999999999775</c:v>
                </c:pt>
                <c:pt idx="13">
                  <c:v>1.0030299999999748</c:v>
                </c:pt>
                <c:pt idx="14">
                  <c:v>1.0029999999999775</c:v>
                </c:pt>
                <c:pt idx="15">
                  <c:v>1.003099999999977</c:v>
                </c:pt>
                <c:pt idx="16">
                  <c:v>1.0031999999999754</c:v>
                </c:pt>
                <c:pt idx="17">
                  <c:v>1.00327999999998</c:v>
                </c:pt>
                <c:pt idx="18">
                  <c:v>1.00327999999998</c:v>
                </c:pt>
                <c:pt idx="19">
                  <c:v>1.00327999999998</c:v>
                </c:pt>
                <c:pt idx="20">
                  <c:v>1.0032899999999998</c:v>
                </c:pt>
                <c:pt idx="21">
                  <c:v>1.0031899999999998</c:v>
                </c:pt>
                <c:pt idx="22">
                  <c:v>1.00308</c:v>
                </c:pt>
              </c:numCache>
            </c:numRef>
          </c:yVal>
          <c:smooth val="1"/>
          <c:extLst>
            <c:ext xmlns:c16="http://schemas.microsoft.com/office/drawing/2014/chart" uri="{C3380CC4-5D6E-409C-BE32-E72D297353CC}">
              <c16:uniqueId val="{00000000-FF63-4708-8B36-52302640B826}"/>
            </c:ext>
          </c:extLst>
        </c:ser>
        <c:dLbls>
          <c:showLegendKey val="0"/>
          <c:showVal val="0"/>
          <c:showCatName val="0"/>
          <c:showSerName val="0"/>
          <c:showPercent val="0"/>
          <c:showBubbleSize val="0"/>
        </c:dLbls>
        <c:axId val="308687928"/>
        <c:axId val="308690672"/>
      </c:scatterChart>
      <c:valAx>
        <c:axId val="308687928"/>
        <c:scaling>
          <c:orientation val="minMax"/>
          <c:max val="40000"/>
        </c:scaling>
        <c:delete val="0"/>
        <c:axPos val="b"/>
        <c:majorGridlines/>
        <c:title>
          <c:tx>
            <c:rich>
              <a:bodyPr/>
              <a:lstStyle/>
              <a:p>
                <a:pPr>
                  <a:defRPr/>
                </a:pPr>
                <a:r>
                  <a:rPr lang="ru-RU" b="0">
                    <a:latin typeface="Times New Roman" pitchFamily="18" charset="0"/>
                    <a:cs typeface="Times New Roman" pitchFamily="18" charset="0"/>
                  </a:rPr>
                  <a:t>Кампания,</a:t>
                </a:r>
                <a:r>
                  <a:rPr lang="ru-RU" b="0" baseline="0">
                    <a:latin typeface="Times New Roman" pitchFamily="18" charset="0"/>
                    <a:cs typeface="Times New Roman" pitchFamily="18" charset="0"/>
                  </a:rPr>
                  <a:t> эфф. ч</a:t>
                </a:r>
                <a:endParaRPr lang="ru-RU" b="0">
                  <a:latin typeface="Times New Roman" pitchFamily="18" charset="0"/>
                  <a:cs typeface="Times New Roman" pitchFamily="18" charset="0"/>
                </a:endParaRPr>
              </a:p>
            </c:rich>
          </c:tx>
          <c:layout/>
          <c:overlay val="0"/>
        </c:title>
        <c:numFmt formatCode="#,##0" sourceLinked="0"/>
        <c:majorTickMark val="none"/>
        <c:minorTickMark val="none"/>
        <c:tickLblPos val="nextTo"/>
        <c:txPr>
          <a:bodyPr/>
          <a:lstStyle/>
          <a:p>
            <a:pPr>
              <a:defRPr>
                <a:latin typeface="Times New Roman" pitchFamily="18" charset="0"/>
                <a:cs typeface="Times New Roman" pitchFamily="18" charset="0"/>
              </a:defRPr>
            </a:pPr>
            <a:endParaRPr lang="ru-RU"/>
          </a:p>
        </c:txPr>
        <c:crossAx val="308690672"/>
        <c:crosses val="autoZero"/>
        <c:crossBetween val="midCat"/>
      </c:valAx>
      <c:valAx>
        <c:axId val="308690672"/>
        <c:scaling>
          <c:orientation val="minMax"/>
        </c:scaling>
        <c:delete val="0"/>
        <c:axPos val="l"/>
        <c:majorGridlines/>
        <c:title>
          <c:tx>
            <c:rich>
              <a:bodyPr/>
              <a:lstStyle/>
              <a:p>
                <a:pPr>
                  <a:defRPr/>
                </a:pPr>
                <a:r>
                  <a:rPr lang="ru-RU" sz="1100" b="0">
                    <a:latin typeface="Times New Roman" pitchFamily="18" charset="0"/>
                    <a:cs typeface="Times New Roman" pitchFamily="18" charset="0"/>
                  </a:rPr>
                  <a:t>К</a:t>
                </a:r>
                <a:r>
                  <a:rPr lang="ru-RU" sz="1100" b="0" baseline="-25000">
                    <a:latin typeface="Times New Roman" pitchFamily="18" charset="0"/>
                    <a:cs typeface="Times New Roman" pitchFamily="18" charset="0"/>
                  </a:rPr>
                  <a:t>эфф,</a:t>
                </a:r>
                <a:r>
                  <a:rPr lang="ru-RU" sz="1100" b="0" baseline="0">
                    <a:latin typeface="Times New Roman" pitchFamily="18" charset="0"/>
                    <a:cs typeface="Times New Roman" pitchFamily="18" charset="0"/>
                  </a:rPr>
                  <a:t> отн. ед.</a:t>
                </a:r>
                <a:endParaRPr lang="ru-RU" sz="1100" b="0">
                  <a:latin typeface="Times New Roman" pitchFamily="18" charset="0"/>
                  <a:cs typeface="Times New Roman" pitchFamily="18" charset="0"/>
                </a:endParaRPr>
              </a:p>
            </c:rich>
          </c:tx>
          <c:layout/>
          <c:overlay val="0"/>
        </c:title>
        <c:numFmt formatCode="#,##0.0000" sourceLinked="0"/>
        <c:majorTickMark val="none"/>
        <c:minorTickMark val="none"/>
        <c:tickLblPos val="nextTo"/>
        <c:txPr>
          <a:bodyPr/>
          <a:lstStyle/>
          <a:p>
            <a:pPr>
              <a:defRPr>
                <a:latin typeface="Times New Roman" pitchFamily="18" charset="0"/>
                <a:cs typeface="Times New Roman" pitchFamily="18" charset="0"/>
              </a:defRPr>
            </a:pPr>
            <a:endParaRPr lang="ru-RU"/>
          </a:p>
        </c:txPr>
        <c:crossAx val="308687928"/>
        <c:crosses val="autoZero"/>
        <c:crossBetween val="midCat"/>
      </c:valAx>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A98CB-633B-4AE4-A862-42CDE8E30494}" type="doc">
      <dgm:prSet loTypeId="urn:microsoft.com/office/officeart/2005/8/layout/hierarchy6" loCatId="hierarchy" qsTypeId="urn:microsoft.com/office/officeart/2005/8/quickstyle/3d3" qsCatId="3D" csTypeId="urn:microsoft.com/office/officeart/2005/8/colors/accent0_1" csCatId="mainScheme" phldr="1"/>
      <dgm:spPr/>
      <dgm:t>
        <a:bodyPr/>
        <a:lstStyle/>
        <a:p>
          <a:endParaRPr lang="ru-RU"/>
        </a:p>
      </dgm:t>
    </dgm:pt>
    <dgm:pt modelId="{3B4F2AE2-3782-4241-905C-570BEBB369AF}">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en-US" sz="1800" b="1" u="sng" dirty="0">
              <a:effectLst>
                <a:outerShdw blurRad="38100" dist="38100" dir="2700000" algn="tl">
                  <a:srgbClr val="000000">
                    <a:alpha val="43137"/>
                  </a:srgbClr>
                </a:outerShdw>
              </a:effectLst>
            </a:rPr>
            <a:t>NEUTRON SOURCES</a:t>
          </a:r>
          <a:endParaRPr lang="ru-RU" sz="1800" b="1" u="sng" dirty="0">
            <a:effectLst>
              <a:outerShdw blurRad="38100" dist="38100" dir="2700000" algn="tl">
                <a:srgbClr val="000000">
                  <a:alpha val="43137"/>
                </a:srgbClr>
              </a:outerShdw>
            </a:effectLst>
          </a:endParaRPr>
        </a:p>
      </dgm:t>
    </dgm:pt>
    <dgm:pt modelId="{3098CE16-7A86-4A62-8DC7-903290E8EE12}" type="parTrans" cxnId="{199A413B-7EAB-4AC4-9383-D8567CAF56B7}">
      <dgm:prSet/>
      <dgm:spPr/>
      <dgm:t>
        <a:bodyPr/>
        <a:lstStyle/>
        <a:p>
          <a:endParaRPr lang="ru-RU" sz="1800" b="1"/>
        </a:p>
      </dgm:t>
    </dgm:pt>
    <dgm:pt modelId="{0A29F38B-9010-4DAA-8DB3-2FD93CBB774B}" type="sibTrans" cxnId="{199A413B-7EAB-4AC4-9383-D8567CAF56B7}">
      <dgm:prSet/>
      <dgm:spPr/>
      <dgm:t>
        <a:bodyPr/>
        <a:lstStyle/>
        <a:p>
          <a:endParaRPr lang="ru-RU" sz="1800" b="1"/>
        </a:p>
      </dgm:t>
    </dgm:pt>
    <dgm:pt modelId="{9877540C-3FE0-4C1A-ADFF-405CE206983C}">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Denes sources</a:t>
          </a:r>
          <a:endParaRPr lang="ru-RU" sz="1800" b="1" dirty="0"/>
        </a:p>
      </dgm:t>
    </dgm:pt>
    <dgm:pt modelId="{1916070E-2E8C-4ABB-B48C-56E0E87831BA}" type="parTrans" cxnId="{BE52D2D7-9239-4598-BBD6-968EE95329B5}">
      <dgm:prSet/>
      <dgm:spPr/>
      <dgm:t>
        <a:bodyPr/>
        <a:lstStyle/>
        <a:p>
          <a:endParaRPr lang="ru-RU" sz="1800" b="1"/>
        </a:p>
      </dgm:t>
    </dgm:pt>
    <dgm:pt modelId="{48826C0B-566F-453A-9C9C-1411FE078F80}" type="sibTrans" cxnId="{BE52D2D7-9239-4598-BBD6-968EE95329B5}">
      <dgm:prSet/>
      <dgm:spPr/>
      <dgm:t>
        <a:bodyPr/>
        <a:lstStyle/>
        <a:p>
          <a:endParaRPr lang="ru-RU" sz="1800" b="1"/>
        </a:p>
      </dgm:t>
    </dgm:pt>
    <dgm:pt modelId="{620C671F-F3CE-4949-85D2-56CADA45A31F}" type="asst">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en-US" sz="1800" b="1" cap="none" spc="0" dirty="0">
              <a:ln w="0"/>
              <a:effectLst/>
            </a:rPr>
            <a:t>Weak sources</a:t>
          </a:r>
          <a:endParaRPr lang="ru-RU" sz="1800" b="1" cap="none" spc="0" dirty="0">
            <a:ln w="0"/>
            <a:effectLst/>
          </a:endParaRPr>
        </a:p>
      </dgm:t>
    </dgm:pt>
    <dgm:pt modelId="{3904AAC0-E3FD-45EB-951B-D94C35DED21D}" type="sibTrans" cxnId="{6EF9063D-7F3F-4835-827B-691387C40511}">
      <dgm:prSet/>
      <dgm:spPr/>
      <dgm:t>
        <a:bodyPr/>
        <a:lstStyle/>
        <a:p>
          <a:endParaRPr lang="ru-RU" sz="1800" b="1"/>
        </a:p>
      </dgm:t>
    </dgm:pt>
    <dgm:pt modelId="{67324E19-461F-4A21-9D3E-B34BFAB0D49D}" type="parTrans" cxnId="{6EF9063D-7F3F-4835-827B-691387C40511}">
      <dgm:prSet/>
      <dgm:spPr/>
      <dgm:t>
        <a:bodyPr/>
        <a:lstStyle/>
        <a:p>
          <a:endParaRPr lang="ru-RU" sz="1800" b="1"/>
        </a:p>
      </dgm:t>
    </dgm:pt>
    <dgm:pt modelId="{35F1F2B7-D051-4C7E-AAD7-CDAC35D1AE71}">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Spallation neutron sources</a:t>
          </a:r>
          <a:endParaRPr lang="ru-RU" sz="1800" b="1" dirty="0"/>
        </a:p>
      </dgm:t>
    </dgm:pt>
    <dgm:pt modelId="{7DB3F3CC-67DB-4290-A1CE-99D183289C32}" type="parTrans" cxnId="{3DF01954-30CB-4F6A-B910-EBDFFF5AD79B}">
      <dgm:prSet/>
      <dgm:spPr/>
      <dgm:t>
        <a:bodyPr/>
        <a:lstStyle/>
        <a:p>
          <a:endParaRPr lang="ru-RU" sz="1800" b="1"/>
        </a:p>
      </dgm:t>
    </dgm:pt>
    <dgm:pt modelId="{548371F6-69D2-40D0-B784-5C2390092D56}" type="sibTrans" cxnId="{3DF01954-30CB-4F6A-B910-EBDFFF5AD79B}">
      <dgm:prSet/>
      <dgm:spPr/>
      <dgm:t>
        <a:bodyPr/>
        <a:lstStyle/>
        <a:p>
          <a:endParaRPr lang="ru-RU" sz="1800" b="1"/>
        </a:p>
      </dgm:t>
    </dgm:pt>
    <dgm:pt modelId="{57163E1B-D17A-444D-AD23-3503C4F595E4}">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Nuclear reactors</a:t>
          </a:r>
          <a:endParaRPr lang="ru-RU" sz="1800" b="1" dirty="0"/>
        </a:p>
      </dgm:t>
    </dgm:pt>
    <dgm:pt modelId="{5735C1B6-D16E-480B-9F5D-AC1FA0759E9A}" type="parTrans" cxnId="{C7E858C4-EFDB-4D91-BB34-3B629DD1EFAA}">
      <dgm:prSet/>
      <dgm:spPr/>
      <dgm:t>
        <a:bodyPr/>
        <a:lstStyle/>
        <a:p>
          <a:endParaRPr lang="ru-RU" sz="1800" b="1"/>
        </a:p>
      </dgm:t>
    </dgm:pt>
    <dgm:pt modelId="{020985EE-1CE1-450D-8076-5A96B2E0E3C6}" type="sibTrans" cxnId="{C7E858C4-EFDB-4D91-BB34-3B629DD1EFAA}">
      <dgm:prSet/>
      <dgm:spPr/>
      <dgm:t>
        <a:bodyPr/>
        <a:lstStyle/>
        <a:p>
          <a:endParaRPr lang="ru-RU" sz="1800" b="1"/>
        </a:p>
      </dgm:t>
    </dgm:pt>
    <dgm:pt modelId="{689C50AF-B480-4D17-8457-34288101ABFD}">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Fusion </a:t>
          </a:r>
          <a:endParaRPr lang="ru-RU" sz="1800" b="1" dirty="0"/>
        </a:p>
      </dgm:t>
    </dgm:pt>
    <dgm:pt modelId="{E08C59A2-B2CA-46F5-8126-2A4DE53D757F}" type="parTrans" cxnId="{D85B8D1A-3ABB-44C5-AE4F-B6D7A4FB36BD}">
      <dgm:prSet/>
      <dgm:spPr/>
      <dgm:t>
        <a:bodyPr/>
        <a:lstStyle/>
        <a:p>
          <a:endParaRPr lang="ru-RU" sz="1800" b="1"/>
        </a:p>
      </dgm:t>
    </dgm:pt>
    <dgm:pt modelId="{08A10B71-6E82-47DA-BA67-C808C49E3472}" type="sibTrans" cxnId="{D85B8D1A-3ABB-44C5-AE4F-B6D7A4FB36BD}">
      <dgm:prSet/>
      <dgm:spPr/>
      <dgm:t>
        <a:bodyPr/>
        <a:lstStyle/>
        <a:p>
          <a:endParaRPr lang="ru-RU" sz="1800" b="1"/>
        </a:p>
      </dgm:t>
    </dgm:pt>
    <dgm:pt modelId="{55957721-7D57-4FAB-BCED-0D92B82EC513}">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Fission</a:t>
          </a:r>
          <a:endParaRPr lang="ru-RU" sz="1800" b="1" dirty="0"/>
        </a:p>
      </dgm:t>
    </dgm:pt>
    <dgm:pt modelId="{7224EBCA-25A9-4985-9016-369834C2D4F6}" type="parTrans" cxnId="{5D27D6AD-F465-43A9-BDCB-15C284AC7CCD}">
      <dgm:prSet/>
      <dgm:spPr/>
      <dgm:t>
        <a:bodyPr/>
        <a:lstStyle/>
        <a:p>
          <a:endParaRPr lang="ru-RU" sz="1800" b="1"/>
        </a:p>
      </dgm:t>
    </dgm:pt>
    <dgm:pt modelId="{EBF20D92-BCB8-4B8A-8ED0-AC397BA30990}" type="sibTrans" cxnId="{5D27D6AD-F465-43A9-BDCB-15C284AC7CCD}">
      <dgm:prSet/>
      <dgm:spPr/>
      <dgm:t>
        <a:bodyPr/>
        <a:lstStyle/>
        <a:p>
          <a:endParaRPr lang="ru-RU" sz="1800" b="1"/>
        </a:p>
      </dgm:t>
    </dgm:pt>
    <dgm:pt modelId="{0F551099-9C8F-4637-BD37-465D1E82CB32}">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Steady state power </a:t>
          </a:r>
          <a:endParaRPr lang="ru-RU" sz="1800" b="1" dirty="0"/>
        </a:p>
      </dgm:t>
    </dgm:pt>
    <dgm:pt modelId="{57D18DC0-0583-434A-8DAB-7FE8EB35D7D7}" type="parTrans" cxnId="{2BCCF7F3-8991-480D-8B1A-5453ED304719}">
      <dgm:prSet/>
      <dgm:spPr/>
      <dgm:t>
        <a:bodyPr/>
        <a:lstStyle/>
        <a:p>
          <a:endParaRPr lang="ru-RU" sz="1800" b="1"/>
        </a:p>
      </dgm:t>
    </dgm:pt>
    <dgm:pt modelId="{B62BFF3B-650A-4C3B-82F6-5730CB61A2C4}" type="sibTrans" cxnId="{2BCCF7F3-8991-480D-8B1A-5453ED304719}">
      <dgm:prSet/>
      <dgm:spPr/>
      <dgm:t>
        <a:bodyPr/>
        <a:lstStyle/>
        <a:p>
          <a:endParaRPr lang="ru-RU" sz="1800" b="1"/>
        </a:p>
      </dgm:t>
    </dgm:pt>
    <dgm:pt modelId="{099EA5EA-8519-4A61-B52F-F80122C4BE28}">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Pulsed power</a:t>
          </a:r>
          <a:endParaRPr lang="ru-RU" sz="1800" b="1" dirty="0"/>
        </a:p>
      </dgm:t>
    </dgm:pt>
    <dgm:pt modelId="{8ABB1722-08BB-4D74-A7F3-03BCEBE1424E}" type="parTrans" cxnId="{18B8B000-7C3C-4E0B-8483-0A0E694017DB}">
      <dgm:prSet/>
      <dgm:spPr/>
      <dgm:t>
        <a:bodyPr/>
        <a:lstStyle/>
        <a:p>
          <a:endParaRPr lang="ru-RU" sz="1800" b="1"/>
        </a:p>
      </dgm:t>
    </dgm:pt>
    <dgm:pt modelId="{446906AA-ADF6-4A3E-9D58-23E5589EEF00}" type="sibTrans" cxnId="{18B8B000-7C3C-4E0B-8483-0A0E694017DB}">
      <dgm:prSet/>
      <dgm:spPr/>
      <dgm:t>
        <a:bodyPr/>
        <a:lstStyle/>
        <a:p>
          <a:endParaRPr lang="ru-RU" sz="1800" b="1"/>
        </a:p>
      </dgm:t>
    </dgm:pt>
    <dgm:pt modelId="{7C9FF5AC-12D2-4B51-A520-4A71B85AD544}">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Aperiodic</a:t>
          </a:r>
          <a:endParaRPr lang="ru-RU" sz="1800" b="1" dirty="0"/>
        </a:p>
      </dgm:t>
    </dgm:pt>
    <dgm:pt modelId="{1253419D-863E-4E0F-A092-EB01CC2FDAC4}" type="parTrans" cxnId="{C336C8D5-5C17-40A5-A086-CAA0B1C1FABD}">
      <dgm:prSet/>
      <dgm:spPr/>
      <dgm:t>
        <a:bodyPr/>
        <a:lstStyle/>
        <a:p>
          <a:endParaRPr lang="ru-RU" sz="1800" b="1"/>
        </a:p>
      </dgm:t>
    </dgm:pt>
    <dgm:pt modelId="{E47BD981-9697-4BB3-8B24-0C21333ACBAC}" type="sibTrans" cxnId="{C336C8D5-5C17-40A5-A086-CAA0B1C1FABD}">
      <dgm:prSet/>
      <dgm:spPr/>
      <dgm:t>
        <a:bodyPr/>
        <a:lstStyle/>
        <a:p>
          <a:endParaRPr lang="ru-RU" sz="1800" b="1"/>
        </a:p>
      </dgm:t>
    </dgm:pt>
    <dgm:pt modelId="{28DA3AFC-C8BA-4FEE-BFF5-F946C0AAFB6C}">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Periodic</a:t>
          </a:r>
          <a:endParaRPr lang="ru-RU" sz="1800" b="1" dirty="0"/>
        </a:p>
      </dgm:t>
    </dgm:pt>
    <dgm:pt modelId="{220CE3AB-AC3A-4E03-81E3-3D82187F1598}" type="parTrans" cxnId="{E0DB07C7-C680-46DC-A9E2-3775343CB89C}">
      <dgm:prSet/>
      <dgm:spPr/>
      <dgm:t>
        <a:bodyPr/>
        <a:lstStyle/>
        <a:p>
          <a:endParaRPr lang="ru-RU" sz="1800" b="1"/>
        </a:p>
      </dgm:t>
    </dgm:pt>
    <dgm:pt modelId="{ED00FF12-FFB9-4988-89D4-13AB588C2F95}" type="sibTrans" cxnId="{E0DB07C7-C680-46DC-A9E2-3775343CB89C}">
      <dgm:prSet/>
      <dgm:spPr/>
      <dgm:t>
        <a:bodyPr/>
        <a:lstStyle/>
        <a:p>
          <a:endParaRPr lang="ru-RU" sz="1800" b="1"/>
        </a:p>
      </dgm:t>
    </dgm:pt>
    <dgm:pt modelId="{47A9CD8D-C4B3-4C23-8A16-FB4A6C3EBD96}">
      <dgm:prSe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a:t>Boosters</a:t>
          </a:r>
          <a:endParaRPr lang="ru-RU" sz="1800" b="1" dirty="0"/>
        </a:p>
      </dgm:t>
    </dgm:pt>
    <dgm:pt modelId="{9645EE0D-B290-402D-AABF-607118FB2D9D}" type="parTrans" cxnId="{B0CB9194-5145-40D7-97D3-949C7CF4A061}">
      <dgm:prSet/>
      <dgm:spPr/>
      <dgm:t>
        <a:bodyPr/>
        <a:lstStyle/>
        <a:p>
          <a:endParaRPr lang="ru-RU" sz="1800" b="1"/>
        </a:p>
      </dgm:t>
    </dgm:pt>
    <dgm:pt modelId="{64C99DA0-B26E-4CBD-A56F-6445A0546127}" type="sibTrans" cxnId="{B0CB9194-5145-40D7-97D3-949C7CF4A061}">
      <dgm:prSet/>
      <dgm:spPr/>
      <dgm:t>
        <a:bodyPr/>
        <a:lstStyle/>
        <a:p>
          <a:endParaRPr lang="ru-RU" sz="1800" b="1"/>
        </a:p>
      </dgm:t>
    </dgm:pt>
    <dgm:pt modelId="{8410D15D-AF28-436F-9A2A-F9407B394B8A}" type="pres">
      <dgm:prSet presAssocID="{A60A98CB-633B-4AE4-A862-42CDE8E30494}" presName="mainComposite" presStyleCnt="0">
        <dgm:presLayoutVars>
          <dgm:chPref val="1"/>
          <dgm:dir/>
          <dgm:animOne val="branch"/>
          <dgm:animLvl val="lvl"/>
          <dgm:resizeHandles val="exact"/>
        </dgm:presLayoutVars>
      </dgm:prSet>
      <dgm:spPr/>
      <dgm:t>
        <a:bodyPr/>
        <a:lstStyle/>
        <a:p>
          <a:endParaRPr lang="en-US"/>
        </a:p>
      </dgm:t>
    </dgm:pt>
    <dgm:pt modelId="{41B18B21-971D-420D-A5E7-E718115D56D2}" type="pres">
      <dgm:prSet presAssocID="{A60A98CB-633B-4AE4-A862-42CDE8E30494}" presName="hierFlow" presStyleCnt="0"/>
      <dgm:spPr/>
    </dgm:pt>
    <dgm:pt modelId="{4A4425D3-A634-4684-9E05-A92F3DD690DD}" type="pres">
      <dgm:prSet presAssocID="{A60A98CB-633B-4AE4-A862-42CDE8E30494}" presName="hierChild1" presStyleCnt="0">
        <dgm:presLayoutVars>
          <dgm:chPref val="1"/>
          <dgm:animOne val="branch"/>
          <dgm:animLvl val="lvl"/>
        </dgm:presLayoutVars>
      </dgm:prSet>
      <dgm:spPr/>
    </dgm:pt>
    <dgm:pt modelId="{49B2C9DC-144B-433E-AEC7-04DB6CABEEC8}" type="pres">
      <dgm:prSet presAssocID="{3B4F2AE2-3782-4241-905C-570BEBB369AF}" presName="Name14" presStyleCnt="0"/>
      <dgm:spPr/>
    </dgm:pt>
    <dgm:pt modelId="{0EA93629-BB05-4341-A48B-63A1E877D8CE}" type="pres">
      <dgm:prSet presAssocID="{3B4F2AE2-3782-4241-905C-570BEBB369AF}" presName="level1Shape" presStyleLbl="node0" presStyleIdx="0" presStyleCnt="1" custScaleX="88083" custScaleY="30203" custLinFactX="46423" custLinFactNeighborX="100000" custLinFactNeighborY="-39214">
        <dgm:presLayoutVars>
          <dgm:chPref val="3"/>
        </dgm:presLayoutVars>
      </dgm:prSet>
      <dgm:spPr/>
      <dgm:t>
        <a:bodyPr/>
        <a:lstStyle/>
        <a:p>
          <a:endParaRPr lang="en-US"/>
        </a:p>
      </dgm:t>
    </dgm:pt>
    <dgm:pt modelId="{92CB92BF-2472-40C9-B73B-A74DA96719E3}" type="pres">
      <dgm:prSet presAssocID="{3B4F2AE2-3782-4241-905C-570BEBB369AF}" presName="hierChild2" presStyleCnt="0"/>
      <dgm:spPr/>
    </dgm:pt>
    <dgm:pt modelId="{24619C33-50EA-4420-99D8-FC06DEDDBD91}" type="pres">
      <dgm:prSet presAssocID="{67324E19-461F-4A21-9D3E-B34BFAB0D49D}" presName="Name19" presStyleLbl="parChTrans1D2" presStyleIdx="0" presStyleCnt="2"/>
      <dgm:spPr/>
      <dgm:t>
        <a:bodyPr/>
        <a:lstStyle/>
        <a:p>
          <a:endParaRPr lang="en-US"/>
        </a:p>
      </dgm:t>
    </dgm:pt>
    <dgm:pt modelId="{FDDF3C59-EE97-4907-8CEF-59ECDD3AC96D}" type="pres">
      <dgm:prSet presAssocID="{620C671F-F3CE-4949-85D2-56CADA45A31F}" presName="Name21" presStyleCnt="0"/>
      <dgm:spPr/>
    </dgm:pt>
    <dgm:pt modelId="{8D89CD7D-2C89-472E-B410-9A080AB98192}" type="pres">
      <dgm:prSet presAssocID="{620C671F-F3CE-4949-85D2-56CADA45A31F}" presName="level2Shape" presStyleLbl="asst1" presStyleIdx="0" presStyleCnt="1" custScaleX="98158" custScaleY="34997" custLinFactNeighborX="1300" custLinFactNeighborY="-48107"/>
      <dgm:spPr/>
      <dgm:t>
        <a:bodyPr/>
        <a:lstStyle/>
        <a:p>
          <a:endParaRPr lang="en-US"/>
        </a:p>
      </dgm:t>
    </dgm:pt>
    <dgm:pt modelId="{63D1A52B-DE06-4FCC-BEB9-2EC607A693AE}" type="pres">
      <dgm:prSet presAssocID="{620C671F-F3CE-4949-85D2-56CADA45A31F}" presName="hierChild3" presStyleCnt="0"/>
      <dgm:spPr/>
    </dgm:pt>
    <dgm:pt modelId="{2D051819-2CBB-4624-B2F9-D096C581DF33}" type="pres">
      <dgm:prSet presAssocID="{1916070E-2E8C-4ABB-B48C-56E0E87831BA}" presName="Name19" presStyleLbl="parChTrans1D2" presStyleIdx="1" presStyleCnt="2"/>
      <dgm:spPr/>
      <dgm:t>
        <a:bodyPr/>
        <a:lstStyle/>
        <a:p>
          <a:endParaRPr lang="en-US"/>
        </a:p>
      </dgm:t>
    </dgm:pt>
    <dgm:pt modelId="{9EDDCE4E-0FFC-4E11-8458-32CAC55CE8FB}" type="pres">
      <dgm:prSet presAssocID="{9877540C-3FE0-4C1A-ADFF-405CE206983C}" presName="Name21" presStyleCnt="0"/>
      <dgm:spPr/>
    </dgm:pt>
    <dgm:pt modelId="{E4CE444D-FAA8-4093-94D9-D5021EB67C1A}" type="pres">
      <dgm:prSet presAssocID="{9877540C-3FE0-4C1A-ADFF-405CE206983C}" presName="level2Shape" presStyleLbl="node2" presStyleIdx="0" presStyleCnt="1" custScaleX="99347" custScaleY="36171" custLinFactX="100000" custLinFactNeighborX="141604" custLinFactNeighborY="-48157"/>
      <dgm:spPr/>
      <dgm:t>
        <a:bodyPr/>
        <a:lstStyle/>
        <a:p>
          <a:endParaRPr lang="en-US"/>
        </a:p>
      </dgm:t>
    </dgm:pt>
    <dgm:pt modelId="{C184FA22-6370-4D1A-9A99-535BBD958415}" type="pres">
      <dgm:prSet presAssocID="{9877540C-3FE0-4C1A-ADFF-405CE206983C}" presName="hierChild3" presStyleCnt="0"/>
      <dgm:spPr/>
    </dgm:pt>
    <dgm:pt modelId="{7C493303-EDE6-4C2D-A35C-3792194A911B}" type="pres">
      <dgm:prSet presAssocID="{7DB3F3CC-67DB-4290-A1CE-99D183289C32}" presName="Name19" presStyleLbl="parChTrans1D3" presStyleIdx="0" presStyleCnt="2"/>
      <dgm:spPr/>
      <dgm:t>
        <a:bodyPr/>
        <a:lstStyle/>
        <a:p>
          <a:endParaRPr lang="en-US"/>
        </a:p>
      </dgm:t>
    </dgm:pt>
    <dgm:pt modelId="{F5998617-3F75-4769-8F67-5662B920881A}" type="pres">
      <dgm:prSet presAssocID="{35F1F2B7-D051-4C7E-AAD7-CDAC35D1AE71}" presName="Name21" presStyleCnt="0"/>
      <dgm:spPr/>
    </dgm:pt>
    <dgm:pt modelId="{0AE313C9-59B3-4B23-8623-F0052314A9D8}" type="pres">
      <dgm:prSet presAssocID="{35F1F2B7-D051-4C7E-AAD7-CDAC35D1AE71}" presName="level2Shape" presStyleLbl="node3" presStyleIdx="0" presStyleCnt="2" custScaleX="126670" custScaleY="31995" custLinFactNeighborX="60741" custLinFactNeighborY="-48030"/>
      <dgm:spPr/>
      <dgm:t>
        <a:bodyPr/>
        <a:lstStyle/>
        <a:p>
          <a:endParaRPr lang="en-US"/>
        </a:p>
      </dgm:t>
    </dgm:pt>
    <dgm:pt modelId="{92639AC8-BC27-41C4-ACD2-FF71B675F2AE}" type="pres">
      <dgm:prSet presAssocID="{35F1F2B7-D051-4C7E-AAD7-CDAC35D1AE71}" presName="hierChild3" presStyleCnt="0"/>
      <dgm:spPr/>
    </dgm:pt>
    <dgm:pt modelId="{FA8ED6D9-48E5-45CF-8AB6-9F27604B01AA}" type="pres">
      <dgm:prSet presAssocID="{5735C1B6-D16E-480B-9F5D-AC1FA0759E9A}" presName="Name19" presStyleLbl="parChTrans1D3" presStyleIdx="1" presStyleCnt="2"/>
      <dgm:spPr/>
      <dgm:t>
        <a:bodyPr/>
        <a:lstStyle/>
        <a:p>
          <a:endParaRPr lang="en-US"/>
        </a:p>
      </dgm:t>
    </dgm:pt>
    <dgm:pt modelId="{E285D6C5-F34B-48DE-8ACC-D472B422B13F}" type="pres">
      <dgm:prSet presAssocID="{57163E1B-D17A-444D-AD23-3503C4F595E4}" presName="Name21" presStyleCnt="0"/>
      <dgm:spPr/>
    </dgm:pt>
    <dgm:pt modelId="{B582DF3B-5A16-4A42-81CD-17E4635596CA}" type="pres">
      <dgm:prSet presAssocID="{57163E1B-D17A-444D-AD23-3503C4F595E4}" presName="level2Shape" presStyleLbl="node3" presStyleIdx="1" presStyleCnt="2" custScaleX="93328" custScaleY="33363" custLinFactX="94657" custLinFactNeighborX="100000" custLinFactNeighborY="-47315"/>
      <dgm:spPr/>
      <dgm:t>
        <a:bodyPr/>
        <a:lstStyle/>
        <a:p>
          <a:endParaRPr lang="en-US"/>
        </a:p>
      </dgm:t>
    </dgm:pt>
    <dgm:pt modelId="{E92752B3-6E86-4E17-8C58-066AE74A4AD5}" type="pres">
      <dgm:prSet presAssocID="{57163E1B-D17A-444D-AD23-3503C4F595E4}" presName="hierChild3" presStyleCnt="0"/>
      <dgm:spPr/>
    </dgm:pt>
    <dgm:pt modelId="{DD136E7B-44CE-43EF-A07A-C8C07634BF33}" type="pres">
      <dgm:prSet presAssocID="{E08C59A2-B2CA-46F5-8126-2A4DE53D757F}" presName="Name19" presStyleLbl="parChTrans1D4" presStyleIdx="0" presStyleCnt="7"/>
      <dgm:spPr/>
      <dgm:t>
        <a:bodyPr/>
        <a:lstStyle/>
        <a:p>
          <a:endParaRPr lang="en-US"/>
        </a:p>
      </dgm:t>
    </dgm:pt>
    <dgm:pt modelId="{A4E3F7C9-3D29-4030-84A4-F0FE0E2ECBBE}" type="pres">
      <dgm:prSet presAssocID="{689C50AF-B480-4D17-8457-34288101ABFD}" presName="Name21" presStyleCnt="0"/>
      <dgm:spPr/>
    </dgm:pt>
    <dgm:pt modelId="{8E9DBC8D-659C-4F85-B2D9-851BBC7A8F43}" type="pres">
      <dgm:prSet presAssocID="{689C50AF-B480-4D17-8457-34288101ABFD}" presName="level2Shape" presStyleLbl="node4" presStyleIdx="0" presStyleCnt="7" custScaleX="63503" custScaleY="32304" custLinFactNeighborX="59127" custLinFactNeighborY="-65115"/>
      <dgm:spPr/>
      <dgm:t>
        <a:bodyPr/>
        <a:lstStyle/>
        <a:p>
          <a:endParaRPr lang="en-US"/>
        </a:p>
      </dgm:t>
    </dgm:pt>
    <dgm:pt modelId="{C9D20D65-687E-4344-80DF-819E04097480}" type="pres">
      <dgm:prSet presAssocID="{689C50AF-B480-4D17-8457-34288101ABFD}" presName="hierChild3" presStyleCnt="0"/>
      <dgm:spPr/>
    </dgm:pt>
    <dgm:pt modelId="{19F2E938-ADE3-4331-B6C9-5030B7E73E6F}" type="pres">
      <dgm:prSet presAssocID="{7224EBCA-25A9-4985-9016-369834C2D4F6}" presName="Name19" presStyleLbl="parChTrans1D4" presStyleIdx="1" presStyleCnt="7"/>
      <dgm:spPr/>
      <dgm:t>
        <a:bodyPr/>
        <a:lstStyle/>
        <a:p>
          <a:endParaRPr lang="en-US"/>
        </a:p>
      </dgm:t>
    </dgm:pt>
    <dgm:pt modelId="{6010E77C-8FF2-4643-89E4-ABAA7754AED3}" type="pres">
      <dgm:prSet presAssocID="{55957721-7D57-4FAB-BCED-0D92B82EC513}" presName="Name21" presStyleCnt="0"/>
      <dgm:spPr/>
    </dgm:pt>
    <dgm:pt modelId="{63420E3C-DF7D-491F-840B-1167B568A0D2}" type="pres">
      <dgm:prSet presAssocID="{55957721-7D57-4FAB-BCED-0D92B82EC513}" presName="level2Shape" presStyleLbl="node4" presStyleIdx="1" presStyleCnt="7" custScaleX="58899" custScaleY="24243" custLinFactNeighborX="93699" custLinFactNeighborY="-47086"/>
      <dgm:spPr/>
      <dgm:t>
        <a:bodyPr/>
        <a:lstStyle/>
        <a:p>
          <a:endParaRPr lang="en-US"/>
        </a:p>
      </dgm:t>
    </dgm:pt>
    <dgm:pt modelId="{86DD1889-E5B4-47D7-A9B0-02B75E5CFDB4}" type="pres">
      <dgm:prSet presAssocID="{55957721-7D57-4FAB-BCED-0D92B82EC513}" presName="hierChild3" presStyleCnt="0"/>
      <dgm:spPr/>
    </dgm:pt>
    <dgm:pt modelId="{B08F43B7-C94D-45C2-AEDB-2998378DD7DB}" type="pres">
      <dgm:prSet presAssocID="{57D18DC0-0583-434A-8DAB-7FE8EB35D7D7}" presName="Name19" presStyleLbl="parChTrans1D4" presStyleIdx="2" presStyleCnt="7"/>
      <dgm:spPr/>
      <dgm:t>
        <a:bodyPr/>
        <a:lstStyle/>
        <a:p>
          <a:endParaRPr lang="en-US"/>
        </a:p>
      </dgm:t>
    </dgm:pt>
    <dgm:pt modelId="{4DA0A086-DC5B-4C1D-8911-85B099A3E0D4}" type="pres">
      <dgm:prSet presAssocID="{0F551099-9C8F-4637-BD37-465D1E82CB32}" presName="Name21" presStyleCnt="0"/>
      <dgm:spPr/>
    </dgm:pt>
    <dgm:pt modelId="{72F942A2-FD8D-4B58-93AF-5CC54AAF0D78}" type="pres">
      <dgm:prSet presAssocID="{0F551099-9C8F-4637-BD37-465D1E82CB32}" presName="level2Shape" presStyleLbl="node4" presStyleIdx="2" presStyleCnt="7" custScaleX="85882" custScaleY="24058" custLinFactNeighborX="60843" custLinFactNeighborY="-65992"/>
      <dgm:spPr/>
      <dgm:t>
        <a:bodyPr/>
        <a:lstStyle/>
        <a:p>
          <a:endParaRPr lang="en-US"/>
        </a:p>
      </dgm:t>
    </dgm:pt>
    <dgm:pt modelId="{102F0221-D34F-4294-AB7F-75D003B22A49}" type="pres">
      <dgm:prSet presAssocID="{0F551099-9C8F-4637-BD37-465D1E82CB32}" presName="hierChild3" presStyleCnt="0"/>
      <dgm:spPr/>
    </dgm:pt>
    <dgm:pt modelId="{EB525E27-1F47-4E3A-88CF-D4DEF12DC137}" type="pres">
      <dgm:prSet presAssocID="{8ABB1722-08BB-4D74-A7F3-03BCEBE1424E}" presName="Name19" presStyleLbl="parChTrans1D4" presStyleIdx="3" presStyleCnt="7"/>
      <dgm:spPr/>
      <dgm:t>
        <a:bodyPr/>
        <a:lstStyle/>
        <a:p>
          <a:endParaRPr lang="en-US"/>
        </a:p>
      </dgm:t>
    </dgm:pt>
    <dgm:pt modelId="{915C93F0-190B-4C1E-B572-E9227F411D4E}" type="pres">
      <dgm:prSet presAssocID="{099EA5EA-8519-4A61-B52F-F80122C4BE28}" presName="Name21" presStyleCnt="0"/>
      <dgm:spPr/>
    </dgm:pt>
    <dgm:pt modelId="{1CB8E7DA-ED0E-4EB6-A249-851285629869}" type="pres">
      <dgm:prSet presAssocID="{099EA5EA-8519-4A61-B52F-F80122C4BE28}" presName="level2Shape" presStyleLbl="node4" presStyleIdx="3" presStyleCnt="7" custScaleX="67185" custScaleY="24931" custLinFactX="3036" custLinFactNeighborX="100000" custLinFactNeighborY="-65084"/>
      <dgm:spPr/>
      <dgm:t>
        <a:bodyPr/>
        <a:lstStyle/>
        <a:p>
          <a:endParaRPr lang="en-US"/>
        </a:p>
      </dgm:t>
    </dgm:pt>
    <dgm:pt modelId="{973521D9-B2EA-453F-91F5-F0798F68F8F8}" type="pres">
      <dgm:prSet presAssocID="{099EA5EA-8519-4A61-B52F-F80122C4BE28}" presName="hierChild3" presStyleCnt="0"/>
      <dgm:spPr/>
    </dgm:pt>
    <dgm:pt modelId="{F11B8E28-E145-4010-ADF1-A2DD9A6D36E4}" type="pres">
      <dgm:prSet presAssocID="{1253419D-863E-4E0F-A092-EB01CC2FDAC4}" presName="Name19" presStyleLbl="parChTrans1D4" presStyleIdx="4" presStyleCnt="7"/>
      <dgm:spPr/>
      <dgm:t>
        <a:bodyPr/>
        <a:lstStyle/>
        <a:p>
          <a:endParaRPr lang="en-US"/>
        </a:p>
      </dgm:t>
    </dgm:pt>
    <dgm:pt modelId="{63D22F7C-310F-4F16-8AC8-19DB3BFDF970}" type="pres">
      <dgm:prSet presAssocID="{7C9FF5AC-12D2-4B51-A520-4A71B85AD544}" presName="Name21" presStyleCnt="0"/>
      <dgm:spPr/>
    </dgm:pt>
    <dgm:pt modelId="{488C35F6-8E0C-4F72-9BED-D183620F7FBE}" type="pres">
      <dgm:prSet presAssocID="{7C9FF5AC-12D2-4B51-A520-4A71B85AD544}" presName="level2Shape" presStyleLbl="node4" presStyleIdx="4" presStyleCnt="7" custScaleX="70718" custScaleY="35899" custLinFactNeighborY="-6244"/>
      <dgm:spPr/>
      <dgm:t>
        <a:bodyPr/>
        <a:lstStyle/>
        <a:p>
          <a:endParaRPr lang="en-US"/>
        </a:p>
      </dgm:t>
    </dgm:pt>
    <dgm:pt modelId="{EDA30DD3-ABCB-4870-9FD8-3A5B11580090}" type="pres">
      <dgm:prSet presAssocID="{7C9FF5AC-12D2-4B51-A520-4A71B85AD544}" presName="hierChild3" presStyleCnt="0"/>
      <dgm:spPr/>
    </dgm:pt>
    <dgm:pt modelId="{72F310E7-D680-47A5-9FB2-526AF1F0ED2B}" type="pres">
      <dgm:prSet presAssocID="{220CE3AB-AC3A-4E03-81E3-3D82187F1598}" presName="Name19" presStyleLbl="parChTrans1D4" presStyleIdx="5" presStyleCnt="7"/>
      <dgm:spPr/>
      <dgm:t>
        <a:bodyPr/>
        <a:lstStyle/>
        <a:p>
          <a:endParaRPr lang="en-US"/>
        </a:p>
      </dgm:t>
    </dgm:pt>
    <dgm:pt modelId="{758A3CC5-F96C-40CC-A737-2C311F3B7EDA}" type="pres">
      <dgm:prSet presAssocID="{28DA3AFC-C8BA-4FEE-BFF5-F946C0AAFB6C}" presName="Name21" presStyleCnt="0"/>
      <dgm:spPr/>
    </dgm:pt>
    <dgm:pt modelId="{C92FC783-B51A-4D78-BF2A-C7FD9A019C2B}" type="pres">
      <dgm:prSet presAssocID="{28DA3AFC-C8BA-4FEE-BFF5-F946C0AAFB6C}" presName="level2Shape" presStyleLbl="node4" presStyleIdx="5" presStyleCnt="7" custScaleX="75754" custScaleY="34594" custLinFactNeighborY="-6244"/>
      <dgm:spPr/>
      <dgm:t>
        <a:bodyPr/>
        <a:lstStyle/>
        <a:p>
          <a:endParaRPr lang="en-US"/>
        </a:p>
      </dgm:t>
    </dgm:pt>
    <dgm:pt modelId="{E8DFE268-9C4E-43DA-A38E-AEFDABEE0347}" type="pres">
      <dgm:prSet presAssocID="{28DA3AFC-C8BA-4FEE-BFF5-F946C0AAFB6C}" presName="hierChild3" presStyleCnt="0"/>
      <dgm:spPr/>
    </dgm:pt>
    <dgm:pt modelId="{420C2A98-959F-49CF-A567-10E02A64EB4A}" type="pres">
      <dgm:prSet presAssocID="{9645EE0D-B290-402D-AABF-607118FB2D9D}" presName="Name19" presStyleLbl="parChTrans1D4" presStyleIdx="6" presStyleCnt="7"/>
      <dgm:spPr/>
      <dgm:t>
        <a:bodyPr/>
        <a:lstStyle/>
        <a:p>
          <a:endParaRPr lang="en-US"/>
        </a:p>
      </dgm:t>
    </dgm:pt>
    <dgm:pt modelId="{A584E756-1AD5-4134-980B-EF19D04F6128}" type="pres">
      <dgm:prSet presAssocID="{47A9CD8D-C4B3-4C23-8A16-FB4A6C3EBD96}" presName="Name21" presStyleCnt="0"/>
      <dgm:spPr/>
    </dgm:pt>
    <dgm:pt modelId="{72BB3F37-FCA9-416B-BF3D-6C2EC2939162}" type="pres">
      <dgm:prSet presAssocID="{47A9CD8D-C4B3-4C23-8A16-FB4A6C3EBD96}" presName="level2Shape" presStyleLbl="node4" presStyleIdx="6" presStyleCnt="7" custScaleX="61432" custScaleY="32521"/>
      <dgm:spPr/>
      <dgm:t>
        <a:bodyPr/>
        <a:lstStyle/>
        <a:p>
          <a:endParaRPr lang="en-US"/>
        </a:p>
      </dgm:t>
    </dgm:pt>
    <dgm:pt modelId="{1BC577B8-630A-4D36-A330-57BAAF5F5A9E}" type="pres">
      <dgm:prSet presAssocID="{47A9CD8D-C4B3-4C23-8A16-FB4A6C3EBD96}" presName="hierChild3" presStyleCnt="0"/>
      <dgm:spPr/>
    </dgm:pt>
    <dgm:pt modelId="{CB899E4F-0CEE-4BD6-AB6A-FB8FD3782EE7}" type="pres">
      <dgm:prSet presAssocID="{A60A98CB-633B-4AE4-A862-42CDE8E30494}" presName="bgShapesFlow" presStyleCnt="0"/>
      <dgm:spPr/>
    </dgm:pt>
  </dgm:ptLst>
  <dgm:cxnLst>
    <dgm:cxn modelId="{26C0BD63-7120-4912-B522-630BBD21C706}" type="presOf" srcId="{9877540C-3FE0-4C1A-ADFF-405CE206983C}" destId="{E4CE444D-FAA8-4093-94D9-D5021EB67C1A}" srcOrd="0" destOrd="0" presId="urn:microsoft.com/office/officeart/2005/8/layout/hierarchy6"/>
    <dgm:cxn modelId="{2BCCF7F3-8991-480D-8B1A-5453ED304719}" srcId="{55957721-7D57-4FAB-BCED-0D92B82EC513}" destId="{0F551099-9C8F-4637-BD37-465D1E82CB32}" srcOrd="0" destOrd="0" parTransId="{57D18DC0-0583-434A-8DAB-7FE8EB35D7D7}" sibTransId="{B62BFF3B-650A-4C3B-82F6-5730CB61A2C4}"/>
    <dgm:cxn modelId="{11E73573-15D3-457E-8599-1F6E7C0F042E}" type="presOf" srcId="{7C9FF5AC-12D2-4B51-A520-4A71B85AD544}" destId="{488C35F6-8E0C-4F72-9BED-D183620F7FBE}" srcOrd="0" destOrd="0" presId="urn:microsoft.com/office/officeart/2005/8/layout/hierarchy6"/>
    <dgm:cxn modelId="{9610DCF9-03F3-483E-9DDD-066C72A7CF19}" type="presOf" srcId="{E08C59A2-B2CA-46F5-8126-2A4DE53D757F}" destId="{DD136E7B-44CE-43EF-A07A-C8C07634BF33}" srcOrd="0" destOrd="0" presId="urn:microsoft.com/office/officeart/2005/8/layout/hierarchy6"/>
    <dgm:cxn modelId="{08ADF618-0F9C-43F2-B6B5-12B812A948FC}" type="presOf" srcId="{9645EE0D-B290-402D-AABF-607118FB2D9D}" destId="{420C2A98-959F-49CF-A567-10E02A64EB4A}" srcOrd="0" destOrd="0" presId="urn:microsoft.com/office/officeart/2005/8/layout/hierarchy6"/>
    <dgm:cxn modelId="{E0DB07C7-C680-46DC-A9E2-3775343CB89C}" srcId="{099EA5EA-8519-4A61-B52F-F80122C4BE28}" destId="{28DA3AFC-C8BA-4FEE-BFF5-F946C0AAFB6C}" srcOrd="1" destOrd="0" parTransId="{220CE3AB-AC3A-4E03-81E3-3D82187F1598}" sibTransId="{ED00FF12-FFB9-4988-89D4-13AB588C2F95}"/>
    <dgm:cxn modelId="{7A2400A0-6577-4736-8A0C-36720729076D}" type="presOf" srcId="{5735C1B6-D16E-480B-9F5D-AC1FA0759E9A}" destId="{FA8ED6D9-48E5-45CF-8AB6-9F27604B01AA}" srcOrd="0" destOrd="0" presId="urn:microsoft.com/office/officeart/2005/8/layout/hierarchy6"/>
    <dgm:cxn modelId="{6EF9063D-7F3F-4835-827B-691387C40511}" srcId="{3B4F2AE2-3782-4241-905C-570BEBB369AF}" destId="{620C671F-F3CE-4949-85D2-56CADA45A31F}" srcOrd="0" destOrd="0" parTransId="{67324E19-461F-4A21-9D3E-B34BFAB0D49D}" sibTransId="{3904AAC0-E3FD-45EB-951B-D94C35DED21D}"/>
    <dgm:cxn modelId="{199A413B-7EAB-4AC4-9383-D8567CAF56B7}" srcId="{A60A98CB-633B-4AE4-A862-42CDE8E30494}" destId="{3B4F2AE2-3782-4241-905C-570BEBB369AF}" srcOrd="0" destOrd="0" parTransId="{3098CE16-7A86-4A62-8DC7-903290E8EE12}" sibTransId="{0A29F38B-9010-4DAA-8DB3-2FD93CBB774B}"/>
    <dgm:cxn modelId="{EC3DD3B3-EB6B-4215-988B-C81E31A05F38}" type="presOf" srcId="{57163E1B-D17A-444D-AD23-3503C4F595E4}" destId="{B582DF3B-5A16-4A42-81CD-17E4635596CA}" srcOrd="0" destOrd="0" presId="urn:microsoft.com/office/officeart/2005/8/layout/hierarchy6"/>
    <dgm:cxn modelId="{8571A8B0-B5C2-4D91-A256-4AD0A2FDFD95}" type="presOf" srcId="{67324E19-461F-4A21-9D3E-B34BFAB0D49D}" destId="{24619C33-50EA-4420-99D8-FC06DEDDBD91}" srcOrd="0" destOrd="0" presId="urn:microsoft.com/office/officeart/2005/8/layout/hierarchy6"/>
    <dgm:cxn modelId="{9E96E74A-15BD-463B-B6D1-F9A28668281B}" type="presOf" srcId="{47A9CD8D-C4B3-4C23-8A16-FB4A6C3EBD96}" destId="{72BB3F37-FCA9-416B-BF3D-6C2EC2939162}" srcOrd="0" destOrd="0" presId="urn:microsoft.com/office/officeart/2005/8/layout/hierarchy6"/>
    <dgm:cxn modelId="{2C037EF5-FE77-4262-A096-5F2CD786260A}" type="presOf" srcId="{689C50AF-B480-4D17-8457-34288101ABFD}" destId="{8E9DBC8D-659C-4F85-B2D9-851BBC7A8F43}" srcOrd="0" destOrd="0" presId="urn:microsoft.com/office/officeart/2005/8/layout/hierarchy6"/>
    <dgm:cxn modelId="{3DF01954-30CB-4F6A-B910-EBDFFF5AD79B}" srcId="{9877540C-3FE0-4C1A-ADFF-405CE206983C}" destId="{35F1F2B7-D051-4C7E-AAD7-CDAC35D1AE71}" srcOrd="0" destOrd="0" parTransId="{7DB3F3CC-67DB-4290-A1CE-99D183289C32}" sibTransId="{548371F6-69D2-40D0-B784-5C2390092D56}"/>
    <dgm:cxn modelId="{B0CB9194-5145-40D7-97D3-949C7CF4A061}" srcId="{099EA5EA-8519-4A61-B52F-F80122C4BE28}" destId="{47A9CD8D-C4B3-4C23-8A16-FB4A6C3EBD96}" srcOrd="2" destOrd="0" parTransId="{9645EE0D-B290-402D-AABF-607118FB2D9D}" sibTransId="{64C99DA0-B26E-4CBD-A56F-6445A0546127}"/>
    <dgm:cxn modelId="{328569D0-0C21-4A58-BE46-4ED0D2A1091E}" type="presOf" srcId="{8ABB1722-08BB-4D74-A7F3-03BCEBE1424E}" destId="{EB525E27-1F47-4E3A-88CF-D4DEF12DC137}" srcOrd="0" destOrd="0" presId="urn:microsoft.com/office/officeart/2005/8/layout/hierarchy6"/>
    <dgm:cxn modelId="{45672598-F73A-4092-8A0D-C853ACF60337}" type="presOf" srcId="{A60A98CB-633B-4AE4-A862-42CDE8E30494}" destId="{8410D15D-AF28-436F-9A2A-F9407B394B8A}" srcOrd="0" destOrd="0" presId="urn:microsoft.com/office/officeart/2005/8/layout/hierarchy6"/>
    <dgm:cxn modelId="{18B8B000-7C3C-4E0B-8483-0A0E694017DB}" srcId="{55957721-7D57-4FAB-BCED-0D92B82EC513}" destId="{099EA5EA-8519-4A61-B52F-F80122C4BE28}" srcOrd="1" destOrd="0" parTransId="{8ABB1722-08BB-4D74-A7F3-03BCEBE1424E}" sibTransId="{446906AA-ADF6-4A3E-9D58-23E5589EEF00}"/>
    <dgm:cxn modelId="{F4D76DC1-77CD-48E0-A908-8B60004DFA7E}" type="presOf" srcId="{28DA3AFC-C8BA-4FEE-BFF5-F946C0AAFB6C}" destId="{C92FC783-B51A-4D78-BF2A-C7FD9A019C2B}" srcOrd="0" destOrd="0" presId="urn:microsoft.com/office/officeart/2005/8/layout/hierarchy6"/>
    <dgm:cxn modelId="{BE52D2D7-9239-4598-BBD6-968EE95329B5}" srcId="{3B4F2AE2-3782-4241-905C-570BEBB369AF}" destId="{9877540C-3FE0-4C1A-ADFF-405CE206983C}" srcOrd="1" destOrd="0" parTransId="{1916070E-2E8C-4ABB-B48C-56E0E87831BA}" sibTransId="{48826C0B-566F-453A-9C9C-1411FE078F80}"/>
    <dgm:cxn modelId="{D65E1824-5862-4967-856F-047576669E11}" type="presOf" srcId="{57D18DC0-0583-434A-8DAB-7FE8EB35D7D7}" destId="{B08F43B7-C94D-45C2-AEDB-2998378DD7DB}" srcOrd="0" destOrd="0" presId="urn:microsoft.com/office/officeart/2005/8/layout/hierarchy6"/>
    <dgm:cxn modelId="{F42A6F79-5DC8-48A4-B893-42C3EF752EC9}" type="presOf" srcId="{7224EBCA-25A9-4985-9016-369834C2D4F6}" destId="{19F2E938-ADE3-4331-B6C9-5030B7E73E6F}" srcOrd="0" destOrd="0" presId="urn:microsoft.com/office/officeart/2005/8/layout/hierarchy6"/>
    <dgm:cxn modelId="{E63421B3-A9A3-4341-BF71-C08C88646FE2}" type="presOf" srcId="{35F1F2B7-D051-4C7E-AAD7-CDAC35D1AE71}" destId="{0AE313C9-59B3-4B23-8623-F0052314A9D8}" srcOrd="0" destOrd="0" presId="urn:microsoft.com/office/officeart/2005/8/layout/hierarchy6"/>
    <dgm:cxn modelId="{7040EB16-0708-4C2A-B71E-827066E14721}" type="presOf" srcId="{1253419D-863E-4E0F-A092-EB01CC2FDAC4}" destId="{F11B8E28-E145-4010-ADF1-A2DD9A6D36E4}" srcOrd="0" destOrd="0" presId="urn:microsoft.com/office/officeart/2005/8/layout/hierarchy6"/>
    <dgm:cxn modelId="{D85B8D1A-3ABB-44C5-AE4F-B6D7A4FB36BD}" srcId="{57163E1B-D17A-444D-AD23-3503C4F595E4}" destId="{689C50AF-B480-4D17-8457-34288101ABFD}" srcOrd="0" destOrd="0" parTransId="{E08C59A2-B2CA-46F5-8126-2A4DE53D757F}" sibTransId="{08A10B71-6E82-47DA-BA67-C808C49E3472}"/>
    <dgm:cxn modelId="{859FAF03-8BD9-499E-A894-6A48BB62AD1B}" type="presOf" srcId="{620C671F-F3CE-4949-85D2-56CADA45A31F}" destId="{8D89CD7D-2C89-472E-B410-9A080AB98192}" srcOrd="0" destOrd="0" presId="urn:microsoft.com/office/officeart/2005/8/layout/hierarchy6"/>
    <dgm:cxn modelId="{0EB7F418-53ED-4F61-AE7D-2C0F87BB32BA}" type="presOf" srcId="{3B4F2AE2-3782-4241-905C-570BEBB369AF}" destId="{0EA93629-BB05-4341-A48B-63A1E877D8CE}" srcOrd="0" destOrd="0" presId="urn:microsoft.com/office/officeart/2005/8/layout/hierarchy6"/>
    <dgm:cxn modelId="{8C304705-5F22-4434-BA5A-1D584E86AD63}" type="presOf" srcId="{1916070E-2E8C-4ABB-B48C-56E0E87831BA}" destId="{2D051819-2CBB-4624-B2F9-D096C581DF33}" srcOrd="0" destOrd="0" presId="urn:microsoft.com/office/officeart/2005/8/layout/hierarchy6"/>
    <dgm:cxn modelId="{5D27D6AD-F465-43A9-BDCB-15C284AC7CCD}" srcId="{57163E1B-D17A-444D-AD23-3503C4F595E4}" destId="{55957721-7D57-4FAB-BCED-0D92B82EC513}" srcOrd="1" destOrd="0" parTransId="{7224EBCA-25A9-4985-9016-369834C2D4F6}" sibTransId="{EBF20D92-BCB8-4B8A-8ED0-AC397BA30990}"/>
    <dgm:cxn modelId="{3066F08D-7DAF-44C9-AFC5-357C6A59D11E}" type="presOf" srcId="{0F551099-9C8F-4637-BD37-465D1E82CB32}" destId="{72F942A2-FD8D-4B58-93AF-5CC54AAF0D78}" srcOrd="0" destOrd="0" presId="urn:microsoft.com/office/officeart/2005/8/layout/hierarchy6"/>
    <dgm:cxn modelId="{371C7CD0-D8C9-4298-A36A-36749808C568}" type="presOf" srcId="{099EA5EA-8519-4A61-B52F-F80122C4BE28}" destId="{1CB8E7DA-ED0E-4EB6-A249-851285629869}" srcOrd="0" destOrd="0" presId="urn:microsoft.com/office/officeart/2005/8/layout/hierarchy6"/>
    <dgm:cxn modelId="{AEE638A5-3FAA-470D-ADA0-D47D00F6AE8D}" type="presOf" srcId="{7DB3F3CC-67DB-4290-A1CE-99D183289C32}" destId="{7C493303-EDE6-4C2D-A35C-3792194A911B}" srcOrd="0" destOrd="0" presId="urn:microsoft.com/office/officeart/2005/8/layout/hierarchy6"/>
    <dgm:cxn modelId="{FEF8A57C-5F13-495A-974E-699590E87105}" type="presOf" srcId="{220CE3AB-AC3A-4E03-81E3-3D82187F1598}" destId="{72F310E7-D680-47A5-9FB2-526AF1F0ED2B}" srcOrd="0" destOrd="0" presId="urn:microsoft.com/office/officeart/2005/8/layout/hierarchy6"/>
    <dgm:cxn modelId="{F1AFEDBB-AA99-49AA-BABD-FDE470444041}" type="presOf" srcId="{55957721-7D57-4FAB-BCED-0D92B82EC513}" destId="{63420E3C-DF7D-491F-840B-1167B568A0D2}" srcOrd="0" destOrd="0" presId="urn:microsoft.com/office/officeart/2005/8/layout/hierarchy6"/>
    <dgm:cxn modelId="{C336C8D5-5C17-40A5-A086-CAA0B1C1FABD}" srcId="{099EA5EA-8519-4A61-B52F-F80122C4BE28}" destId="{7C9FF5AC-12D2-4B51-A520-4A71B85AD544}" srcOrd="0" destOrd="0" parTransId="{1253419D-863E-4E0F-A092-EB01CC2FDAC4}" sibTransId="{E47BD981-9697-4BB3-8B24-0C21333ACBAC}"/>
    <dgm:cxn modelId="{C7E858C4-EFDB-4D91-BB34-3B629DD1EFAA}" srcId="{9877540C-3FE0-4C1A-ADFF-405CE206983C}" destId="{57163E1B-D17A-444D-AD23-3503C4F595E4}" srcOrd="1" destOrd="0" parTransId="{5735C1B6-D16E-480B-9F5D-AC1FA0759E9A}" sibTransId="{020985EE-1CE1-450D-8076-5A96B2E0E3C6}"/>
    <dgm:cxn modelId="{53AF2F28-83FE-4B47-8E8A-52CC9989D0CA}" type="presParOf" srcId="{8410D15D-AF28-436F-9A2A-F9407B394B8A}" destId="{41B18B21-971D-420D-A5E7-E718115D56D2}" srcOrd="0" destOrd="0" presId="urn:microsoft.com/office/officeart/2005/8/layout/hierarchy6"/>
    <dgm:cxn modelId="{483192E2-F5A9-4262-B3BE-F60F8DD9329D}" type="presParOf" srcId="{41B18B21-971D-420D-A5E7-E718115D56D2}" destId="{4A4425D3-A634-4684-9E05-A92F3DD690DD}" srcOrd="0" destOrd="0" presId="urn:microsoft.com/office/officeart/2005/8/layout/hierarchy6"/>
    <dgm:cxn modelId="{AB0B115C-52ED-401E-8A4C-7BCA0C6986D1}" type="presParOf" srcId="{4A4425D3-A634-4684-9E05-A92F3DD690DD}" destId="{49B2C9DC-144B-433E-AEC7-04DB6CABEEC8}" srcOrd="0" destOrd="0" presId="urn:microsoft.com/office/officeart/2005/8/layout/hierarchy6"/>
    <dgm:cxn modelId="{3946AC06-3D6B-4D6E-B803-0DF77F72FE11}" type="presParOf" srcId="{49B2C9DC-144B-433E-AEC7-04DB6CABEEC8}" destId="{0EA93629-BB05-4341-A48B-63A1E877D8CE}" srcOrd="0" destOrd="0" presId="urn:microsoft.com/office/officeart/2005/8/layout/hierarchy6"/>
    <dgm:cxn modelId="{9E1A7B74-EAE6-499C-BCBC-40788F367CE5}" type="presParOf" srcId="{49B2C9DC-144B-433E-AEC7-04DB6CABEEC8}" destId="{92CB92BF-2472-40C9-B73B-A74DA96719E3}" srcOrd="1" destOrd="0" presId="urn:microsoft.com/office/officeart/2005/8/layout/hierarchy6"/>
    <dgm:cxn modelId="{45CE94DD-D428-4AF9-BFD4-005AFE329592}" type="presParOf" srcId="{92CB92BF-2472-40C9-B73B-A74DA96719E3}" destId="{24619C33-50EA-4420-99D8-FC06DEDDBD91}" srcOrd="0" destOrd="0" presId="urn:microsoft.com/office/officeart/2005/8/layout/hierarchy6"/>
    <dgm:cxn modelId="{933858DD-BC89-4469-ABD9-B7970135A3A3}" type="presParOf" srcId="{92CB92BF-2472-40C9-B73B-A74DA96719E3}" destId="{FDDF3C59-EE97-4907-8CEF-59ECDD3AC96D}" srcOrd="1" destOrd="0" presId="urn:microsoft.com/office/officeart/2005/8/layout/hierarchy6"/>
    <dgm:cxn modelId="{8CB7B73C-2E40-46A5-B68A-564C20ED403E}" type="presParOf" srcId="{FDDF3C59-EE97-4907-8CEF-59ECDD3AC96D}" destId="{8D89CD7D-2C89-472E-B410-9A080AB98192}" srcOrd="0" destOrd="0" presId="urn:microsoft.com/office/officeart/2005/8/layout/hierarchy6"/>
    <dgm:cxn modelId="{90B0E133-CA95-4B76-910E-FBC6ED4569D8}" type="presParOf" srcId="{FDDF3C59-EE97-4907-8CEF-59ECDD3AC96D}" destId="{63D1A52B-DE06-4FCC-BEB9-2EC607A693AE}" srcOrd="1" destOrd="0" presId="urn:microsoft.com/office/officeart/2005/8/layout/hierarchy6"/>
    <dgm:cxn modelId="{5FD79823-C50D-4404-9B7C-6569896B9D97}" type="presParOf" srcId="{92CB92BF-2472-40C9-B73B-A74DA96719E3}" destId="{2D051819-2CBB-4624-B2F9-D096C581DF33}" srcOrd="2" destOrd="0" presId="urn:microsoft.com/office/officeart/2005/8/layout/hierarchy6"/>
    <dgm:cxn modelId="{40C01140-4373-4351-9788-BE52AEF2AAC8}" type="presParOf" srcId="{92CB92BF-2472-40C9-B73B-A74DA96719E3}" destId="{9EDDCE4E-0FFC-4E11-8458-32CAC55CE8FB}" srcOrd="3" destOrd="0" presId="urn:microsoft.com/office/officeart/2005/8/layout/hierarchy6"/>
    <dgm:cxn modelId="{DFED7AB7-FE03-4910-A976-5398679CA2B5}" type="presParOf" srcId="{9EDDCE4E-0FFC-4E11-8458-32CAC55CE8FB}" destId="{E4CE444D-FAA8-4093-94D9-D5021EB67C1A}" srcOrd="0" destOrd="0" presId="urn:microsoft.com/office/officeart/2005/8/layout/hierarchy6"/>
    <dgm:cxn modelId="{8D299C6A-39D4-40F8-8F84-C53F99968F76}" type="presParOf" srcId="{9EDDCE4E-0FFC-4E11-8458-32CAC55CE8FB}" destId="{C184FA22-6370-4D1A-9A99-535BBD958415}" srcOrd="1" destOrd="0" presId="urn:microsoft.com/office/officeart/2005/8/layout/hierarchy6"/>
    <dgm:cxn modelId="{939F0557-D737-43BE-940E-C74E264FEB82}" type="presParOf" srcId="{C184FA22-6370-4D1A-9A99-535BBD958415}" destId="{7C493303-EDE6-4C2D-A35C-3792194A911B}" srcOrd="0" destOrd="0" presId="urn:microsoft.com/office/officeart/2005/8/layout/hierarchy6"/>
    <dgm:cxn modelId="{F8481592-8EC2-4C61-B7EB-B7B7B2E24E43}" type="presParOf" srcId="{C184FA22-6370-4D1A-9A99-535BBD958415}" destId="{F5998617-3F75-4769-8F67-5662B920881A}" srcOrd="1" destOrd="0" presId="urn:microsoft.com/office/officeart/2005/8/layout/hierarchy6"/>
    <dgm:cxn modelId="{7CF04529-1BB8-409C-82DC-A935ACF554D8}" type="presParOf" srcId="{F5998617-3F75-4769-8F67-5662B920881A}" destId="{0AE313C9-59B3-4B23-8623-F0052314A9D8}" srcOrd="0" destOrd="0" presId="urn:microsoft.com/office/officeart/2005/8/layout/hierarchy6"/>
    <dgm:cxn modelId="{FA5DE7A4-1AC2-4D93-B942-7FC033F1D48D}" type="presParOf" srcId="{F5998617-3F75-4769-8F67-5662B920881A}" destId="{92639AC8-BC27-41C4-ACD2-FF71B675F2AE}" srcOrd="1" destOrd="0" presId="urn:microsoft.com/office/officeart/2005/8/layout/hierarchy6"/>
    <dgm:cxn modelId="{A7444E19-A1FC-4141-984E-A10C8B9A7BCB}" type="presParOf" srcId="{C184FA22-6370-4D1A-9A99-535BBD958415}" destId="{FA8ED6D9-48E5-45CF-8AB6-9F27604B01AA}" srcOrd="2" destOrd="0" presId="urn:microsoft.com/office/officeart/2005/8/layout/hierarchy6"/>
    <dgm:cxn modelId="{E80F9651-2C58-4C29-8DF4-DD3F803E4D61}" type="presParOf" srcId="{C184FA22-6370-4D1A-9A99-535BBD958415}" destId="{E285D6C5-F34B-48DE-8ACC-D472B422B13F}" srcOrd="3" destOrd="0" presId="urn:microsoft.com/office/officeart/2005/8/layout/hierarchy6"/>
    <dgm:cxn modelId="{02C4C9AB-65E4-41B0-BCA1-08CB0199A483}" type="presParOf" srcId="{E285D6C5-F34B-48DE-8ACC-D472B422B13F}" destId="{B582DF3B-5A16-4A42-81CD-17E4635596CA}" srcOrd="0" destOrd="0" presId="urn:microsoft.com/office/officeart/2005/8/layout/hierarchy6"/>
    <dgm:cxn modelId="{F8CBA1CB-DB5F-45D2-9EEA-7E464E82592B}" type="presParOf" srcId="{E285D6C5-F34B-48DE-8ACC-D472B422B13F}" destId="{E92752B3-6E86-4E17-8C58-066AE74A4AD5}" srcOrd="1" destOrd="0" presId="urn:microsoft.com/office/officeart/2005/8/layout/hierarchy6"/>
    <dgm:cxn modelId="{82D36BCD-CA1E-40C9-BBD6-C7E30C251DD8}" type="presParOf" srcId="{E92752B3-6E86-4E17-8C58-066AE74A4AD5}" destId="{DD136E7B-44CE-43EF-A07A-C8C07634BF33}" srcOrd="0" destOrd="0" presId="urn:microsoft.com/office/officeart/2005/8/layout/hierarchy6"/>
    <dgm:cxn modelId="{25301011-C3F9-45F5-B043-62836C5E6D62}" type="presParOf" srcId="{E92752B3-6E86-4E17-8C58-066AE74A4AD5}" destId="{A4E3F7C9-3D29-4030-84A4-F0FE0E2ECBBE}" srcOrd="1" destOrd="0" presId="urn:microsoft.com/office/officeart/2005/8/layout/hierarchy6"/>
    <dgm:cxn modelId="{D368399D-B9D7-4E17-8268-4237E08B339E}" type="presParOf" srcId="{A4E3F7C9-3D29-4030-84A4-F0FE0E2ECBBE}" destId="{8E9DBC8D-659C-4F85-B2D9-851BBC7A8F43}" srcOrd="0" destOrd="0" presId="urn:microsoft.com/office/officeart/2005/8/layout/hierarchy6"/>
    <dgm:cxn modelId="{F2396F86-809C-4662-805E-E5D4B404E7F4}" type="presParOf" srcId="{A4E3F7C9-3D29-4030-84A4-F0FE0E2ECBBE}" destId="{C9D20D65-687E-4344-80DF-819E04097480}" srcOrd="1" destOrd="0" presId="urn:microsoft.com/office/officeart/2005/8/layout/hierarchy6"/>
    <dgm:cxn modelId="{AB7A9B1A-05CD-4F86-AD4E-B16B1CDF7755}" type="presParOf" srcId="{E92752B3-6E86-4E17-8C58-066AE74A4AD5}" destId="{19F2E938-ADE3-4331-B6C9-5030B7E73E6F}" srcOrd="2" destOrd="0" presId="urn:microsoft.com/office/officeart/2005/8/layout/hierarchy6"/>
    <dgm:cxn modelId="{489DA8F4-1D7A-4655-AC41-F25E422F2EBD}" type="presParOf" srcId="{E92752B3-6E86-4E17-8C58-066AE74A4AD5}" destId="{6010E77C-8FF2-4643-89E4-ABAA7754AED3}" srcOrd="3" destOrd="0" presId="urn:microsoft.com/office/officeart/2005/8/layout/hierarchy6"/>
    <dgm:cxn modelId="{FAC2CCA1-8DD0-455B-B8AC-D20FBAEAAA59}" type="presParOf" srcId="{6010E77C-8FF2-4643-89E4-ABAA7754AED3}" destId="{63420E3C-DF7D-491F-840B-1167B568A0D2}" srcOrd="0" destOrd="0" presId="urn:microsoft.com/office/officeart/2005/8/layout/hierarchy6"/>
    <dgm:cxn modelId="{AA225F0B-E34B-4FDC-A3EA-BD587614A7E6}" type="presParOf" srcId="{6010E77C-8FF2-4643-89E4-ABAA7754AED3}" destId="{86DD1889-E5B4-47D7-A9B0-02B75E5CFDB4}" srcOrd="1" destOrd="0" presId="urn:microsoft.com/office/officeart/2005/8/layout/hierarchy6"/>
    <dgm:cxn modelId="{53AC8016-828A-45A6-8875-82B911A439F8}" type="presParOf" srcId="{86DD1889-E5B4-47D7-A9B0-02B75E5CFDB4}" destId="{B08F43B7-C94D-45C2-AEDB-2998378DD7DB}" srcOrd="0" destOrd="0" presId="urn:microsoft.com/office/officeart/2005/8/layout/hierarchy6"/>
    <dgm:cxn modelId="{8D245668-554B-4C0E-9A28-8E0560F1042C}" type="presParOf" srcId="{86DD1889-E5B4-47D7-A9B0-02B75E5CFDB4}" destId="{4DA0A086-DC5B-4C1D-8911-85B099A3E0D4}" srcOrd="1" destOrd="0" presId="urn:microsoft.com/office/officeart/2005/8/layout/hierarchy6"/>
    <dgm:cxn modelId="{1D531B5B-5BF4-4022-B50E-0D9A956C786E}" type="presParOf" srcId="{4DA0A086-DC5B-4C1D-8911-85B099A3E0D4}" destId="{72F942A2-FD8D-4B58-93AF-5CC54AAF0D78}" srcOrd="0" destOrd="0" presId="urn:microsoft.com/office/officeart/2005/8/layout/hierarchy6"/>
    <dgm:cxn modelId="{E4687208-F74E-41AB-9612-59B1B68D84E7}" type="presParOf" srcId="{4DA0A086-DC5B-4C1D-8911-85B099A3E0D4}" destId="{102F0221-D34F-4294-AB7F-75D003B22A49}" srcOrd="1" destOrd="0" presId="urn:microsoft.com/office/officeart/2005/8/layout/hierarchy6"/>
    <dgm:cxn modelId="{50376D65-B34C-4DCB-93CE-4E714A7005D2}" type="presParOf" srcId="{86DD1889-E5B4-47D7-A9B0-02B75E5CFDB4}" destId="{EB525E27-1F47-4E3A-88CF-D4DEF12DC137}" srcOrd="2" destOrd="0" presId="urn:microsoft.com/office/officeart/2005/8/layout/hierarchy6"/>
    <dgm:cxn modelId="{37DD3E7B-2545-4875-90B4-BFE576A00A19}" type="presParOf" srcId="{86DD1889-E5B4-47D7-A9B0-02B75E5CFDB4}" destId="{915C93F0-190B-4C1E-B572-E9227F411D4E}" srcOrd="3" destOrd="0" presId="urn:microsoft.com/office/officeart/2005/8/layout/hierarchy6"/>
    <dgm:cxn modelId="{EF6E3C66-232E-4254-8EEB-FFA600F7DACC}" type="presParOf" srcId="{915C93F0-190B-4C1E-B572-E9227F411D4E}" destId="{1CB8E7DA-ED0E-4EB6-A249-851285629869}" srcOrd="0" destOrd="0" presId="urn:microsoft.com/office/officeart/2005/8/layout/hierarchy6"/>
    <dgm:cxn modelId="{60321039-31BA-4B3B-BE57-70626F27C300}" type="presParOf" srcId="{915C93F0-190B-4C1E-B572-E9227F411D4E}" destId="{973521D9-B2EA-453F-91F5-F0798F68F8F8}" srcOrd="1" destOrd="0" presId="urn:microsoft.com/office/officeart/2005/8/layout/hierarchy6"/>
    <dgm:cxn modelId="{2CD038A5-D5CA-425C-B7B4-169359920343}" type="presParOf" srcId="{973521D9-B2EA-453F-91F5-F0798F68F8F8}" destId="{F11B8E28-E145-4010-ADF1-A2DD9A6D36E4}" srcOrd="0" destOrd="0" presId="urn:microsoft.com/office/officeart/2005/8/layout/hierarchy6"/>
    <dgm:cxn modelId="{2805F333-6896-4CC5-89B0-034EAB9CF712}" type="presParOf" srcId="{973521D9-B2EA-453F-91F5-F0798F68F8F8}" destId="{63D22F7C-310F-4F16-8AC8-19DB3BFDF970}" srcOrd="1" destOrd="0" presId="urn:microsoft.com/office/officeart/2005/8/layout/hierarchy6"/>
    <dgm:cxn modelId="{912A4670-0C5C-48EA-8D0E-F80B53F8F27F}" type="presParOf" srcId="{63D22F7C-310F-4F16-8AC8-19DB3BFDF970}" destId="{488C35F6-8E0C-4F72-9BED-D183620F7FBE}" srcOrd="0" destOrd="0" presId="urn:microsoft.com/office/officeart/2005/8/layout/hierarchy6"/>
    <dgm:cxn modelId="{1C1A173A-60F2-4429-AFA7-F530A7EFE4B1}" type="presParOf" srcId="{63D22F7C-310F-4F16-8AC8-19DB3BFDF970}" destId="{EDA30DD3-ABCB-4870-9FD8-3A5B11580090}" srcOrd="1" destOrd="0" presId="urn:microsoft.com/office/officeart/2005/8/layout/hierarchy6"/>
    <dgm:cxn modelId="{84DDB8C3-78A8-4D44-958A-6F7D51467ACC}" type="presParOf" srcId="{973521D9-B2EA-453F-91F5-F0798F68F8F8}" destId="{72F310E7-D680-47A5-9FB2-526AF1F0ED2B}" srcOrd="2" destOrd="0" presId="urn:microsoft.com/office/officeart/2005/8/layout/hierarchy6"/>
    <dgm:cxn modelId="{761244D3-4F02-4054-926D-5539AA9332E5}" type="presParOf" srcId="{973521D9-B2EA-453F-91F5-F0798F68F8F8}" destId="{758A3CC5-F96C-40CC-A737-2C311F3B7EDA}" srcOrd="3" destOrd="0" presId="urn:microsoft.com/office/officeart/2005/8/layout/hierarchy6"/>
    <dgm:cxn modelId="{2D63B7B7-72C0-44A8-A752-1B36A11BEAD3}" type="presParOf" srcId="{758A3CC5-F96C-40CC-A737-2C311F3B7EDA}" destId="{C92FC783-B51A-4D78-BF2A-C7FD9A019C2B}" srcOrd="0" destOrd="0" presId="urn:microsoft.com/office/officeart/2005/8/layout/hierarchy6"/>
    <dgm:cxn modelId="{4BCD999B-09F6-4EF1-8DCD-31617E7F0C81}" type="presParOf" srcId="{758A3CC5-F96C-40CC-A737-2C311F3B7EDA}" destId="{E8DFE268-9C4E-43DA-A38E-AEFDABEE0347}" srcOrd="1" destOrd="0" presId="urn:microsoft.com/office/officeart/2005/8/layout/hierarchy6"/>
    <dgm:cxn modelId="{E05C079F-5355-4FD6-BC86-D5781C5C595A}" type="presParOf" srcId="{973521D9-B2EA-453F-91F5-F0798F68F8F8}" destId="{420C2A98-959F-49CF-A567-10E02A64EB4A}" srcOrd="4" destOrd="0" presId="urn:microsoft.com/office/officeart/2005/8/layout/hierarchy6"/>
    <dgm:cxn modelId="{1675D474-249B-4006-A4A2-BADC61BBFC1E}" type="presParOf" srcId="{973521D9-B2EA-453F-91F5-F0798F68F8F8}" destId="{A584E756-1AD5-4134-980B-EF19D04F6128}" srcOrd="5" destOrd="0" presId="urn:microsoft.com/office/officeart/2005/8/layout/hierarchy6"/>
    <dgm:cxn modelId="{81FFC712-32E3-4CF0-B306-0548B3721630}" type="presParOf" srcId="{A584E756-1AD5-4134-980B-EF19D04F6128}" destId="{72BB3F37-FCA9-416B-BF3D-6C2EC2939162}" srcOrd="0" destOrd="0" presId="urn:microsoft.com/office/officeart/2005/8/layout/hierarchy6"/>
    <dgm:cxn modelId="{5598DBF8-2FAE-4E1C-96B7-12814D10E84C}" type="presParOf" srcId="{A584E756-1AD5-4134-980B-EF19D04F6128}" destId="{1BC577B8-630A-4D36-A330-57BAAF5F5A9E}" srcOrd="1" destOrd="0" presId="urn:microsoft.com/office/officeart/2005/8/layout/hierarchy6"/>
    <dgm:cxn modelId="{907E3B7B-8B2A-4AE4-8222-1913D7A26103}" type="presParOf" srcId="{8410D15D-AF28-436F-9A2A-F9407B394B8A}" destId="{CB899E4F-0CEE-4BD6-AB6A-FB8FD3782EE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93629-BB05-4341-A48B-63A1E877D8CE}">
      <dsp:nvSpPr>
        <dsp:cNvPr id="0" name=""/>
        <dsp:cNvSpPr/>
      </dsp:nvSpPr>
      <dsp:spPr>
        <a:xfrm>
          <a:off x="5338243" y="134877"/>
          <a:ext cx="2134387" cy="487910"/>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a:effectLst>
                <a:outerShdw blurRad="38100" dist="38100" dir="2700000" algn="tl">
                  <a:srgbClr val="000000">
                    <a:alpha val="43137"/>
                  </a:srgbClr>
                </a:outerShdw>
              </a:effectLst>
            </a:rPr>
            <a:t>NEUTRON SOURCES</a:t>
          </a:r>
          <a:endParaRPr lang="ru-RU" sz="1800" b="1" u="sng" kern="1200" dirty="0">
            <a:effectLst>
              <a:outerShdw blurRad="38100" dist="38100" dir="2700000" algn="tl">
                <a:srgbClr val="000000">
                  <a:alpha val="43137"/>
                </a:srgbClr>
              </a:outerShdw>
            </a:effectLst>
          </a:endParaRPr>
        </a:p>
      </dsp:txBody>
      <dsp:txXfrm>
        <a:off x="5352533" y="149167"/>
        <a:ext cx="2105807" cy="459330"/>
      </dsp:txXfrm>
    </dsp:sp>
    <dsp:sp modelId="{24619C33-50EA-4420-99D8-FC06DEDDBD91}">
      <dsp:nvSpPr>
        <dsp:cNvPr id="0" name=""/>
        <dsp:cNvSpPr/>
      </dsp:nvSpPr>
      <dsp:spPr>
        <a:xfrm>
          <a:off x="1321743" y="622787"/>
          <a:ext cx="5083693" cy="522976"/>
        </a:xfrm>
        <a:custGeom>
          <a:avLst/>
          <a:gdLst/>
          <a:ahLst/>
          <a:cxnLst/>
          <a:rect l="0" t="0" r="0" b="0"/>
          <a:pathLst>
            <a:path>
              <a:moveTo>
                <a:pt x="5083693" y="0"/>
              </a:moveTo>
              <a:lnTo>
                <a:pt x="5083693" y="261488"/>
              </a:lnTo>
              <a:lnTo>
                <a:pt x="0" y="261488"/>
              </a:lnTo>
              <a:lnTo>
                <a:pt x="0" y="522976"/>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D89CD7D-2C89-472E-B410-9A080AB98192}">
      <dsp:nvSpPr>
        <dsp:cNvPr id="0" name=""/>
        <dsp:cNvSpPr/>
      </dsp:nvSpPr>
      <dsp:spPr>
        <a:xfrm>
          <a:off x="132483" y="1145764"/>
          <a:ext cx="2378519" cy="477017"/>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cap="none" spc="0" dirty="0">
              <a:ln w="0"/>
              <a:effectLst/>
            </a:rPr>
            <a:t>Weak sources</a:t>
          </a:r>
          <a:endParaRPr lang="ru-RU" sz="1800" b="1" kern="1200" cap="none" spc="0" dirty="0">
            <a:ln w="0"/>
            <a:effectLst/>
          </a:endParaRPr>
        </a:p>
      </dsp:txBody>
      <dsp:txXfrm>
        <a:off x="146454" y="1159735"/>
        <a:ext cx="2350577" cy="449075"/>
      </dsp:txXfrm>
    </dsp:sp>
    <dsp:sp modelId="{2D051819-2CBB-4624-B2F9-D096C581DF33}">
      <dsp:nvSpPr>
        <dsp:cNvPr id="0" name=""/>
        <dsp:cNvSpPr/>
      </dsp:nvSpPr>
      <dsp:spPr>
        <a:xfrm>
          <a:off x="6405436" y="622787"/>
          <a:ext cx="3859115" cy="522295"/>
        </a:xfrm>
        <a:custGeom>
          <a:avLst/>
          <a:gdLst/>
          <a:ahLst/>
          <a:cxnLst/>
          <a:rect l="0" t="0" r="0" b="0"/>
          <a:pathLst>
            <a:path>
              <a:moveTo>
                <a:pt x="0" y="0"/>
              </a:moveTo>
              <a:lnTo>
                <a:pt x="0" y="261147"/>
              </a:lnTo>
              <a:lnTo>
                <a:pt x="3859115" y="261147"/>
              </a:lnTo>
              <a:lnTo>
                <a:pt x="3859115" y="522295"/>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4CE444D-FAA8-4093-94D9-D5021EB67C1A}">
      <dsp:nvSpPr>
        <dsp:cNvPr id="0" name=""/>
        <dsp:cNvSpPr/>
      </dsp:nvSpPr>
      <dsp:spPr>
        <a:xfrm>
          <a:off x="9060886" y="1145083"/>
          <a:ext cx="2407331" cy="493019"/>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Denes sources</a:t>
          </a:r>
          <a:endParaRPr lang="ru-RU" sz="1800" b="1" kern="1200" dirty="0"/>
        </a:p>
      </dsp:txBody>
      <dsp:txXfrm>
        <a:off x="9075326" y="1159523"/>
        <a:ext cx="2378451" cy="464139"/>
      </dsp:txXfrm>
    </dsp:sp>
    <dsp:sp modelId="{7C493303-EDE6-4C2D-A35C-3792194A911B}">
      <dsp:nvSpPr>
        <dsp:cNvPr id="0" name=""/>
        <dsp:cNvSpPr/>
      </dsp:nvSpPr>
      <dsp:spPr>
        <a:xfrm>
          <a:off x="4387748" y="1638102"/>
          <a:ext cx="5876803" cy="546940"/>
        </a:xfrm>
        <a:custGeom>
          <a:avLst/>
          <a:gdLst/>
          <a:ahLst/>
          <a:cxnLst/>
          <a:rect l="0" t="0" r="0" b="0"/>
          <a:pathLst>
            <a:path>
              <a:moveTo>
                <a:pt x="5876803" y="0"/>
              </a:moveTo>
              <a:lnTo>
                <a:pt x="5876803" y="273470"/>
              </a:lnTo>
              <a:lnTo>
                <a:pt x="0" y="273470"/>
              </a:lnTo>
              <a:lnTo>
                <a:pt x="0" y="54694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AE313C9-59B3-4B23-8623-F0052314A9D8}">
      <dsp:nvSpPr>
        <dsp:cNvPr id="0" name=""/>
        <dsp:cNvSpPr/>
      </dsp:nvSpPr>
      <dsp:spPr>
        <a:xfrm>
          <a:off x="2853043" y="2185043"/>
          <a:ext cx="3069409" cy="436099"/>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Spallation neutron sources</a:t>
          </a:r>
          <a:endParaRPr lang="ru-RU" sz="1800" b="1" kern="1200" dirty="0"/>
        </a:p>
      </dsp:txBody>
      <dsp:txXfrm>
        <a:off x="2865816" y="2197816"/>
        <a:ext cx="3043863" cy="410553"/>
      </dsp:txXfrm>
    </dsp:sp>
    <dsp:sp modelId="{FA8ED6D9-48E5-45CF-8AB6-9F27604B01AA}">
      <dsp:nvSpPr>
        <dsp:cNvPr id="0" name=""/>
        <dsp:cNvSpPr/>
      </dsp:nvSpPr>
      <dsp:spPr>
        <a:xfrm>
          <a:off x="10264552" y="1638102"/>
          <a:ext cx="760579" cy="556686"/>
        </a:xfrm>
        <a:custGeom>
          <a:avLst/>
          <a:gdLst/>
          <a:ahLst/>
          <a:cxnLst/>
          <a:rect l="0" t="0" r="0" b="0"/>
          <a:pathLst>
            <a:path>
              <a:moveTo>
                <a:pt x="0" y="0"/>
              </a:moveTo>
              <a:lnTo>
                <a:pt x="0" y="278343"/>
              </a:lnTo>
              <a:lnTo>
                <a:pt x="760579" y="278343"/>
              </a:lnTo>
              <a:lnTo>
                <a:pt x="760579" y="55668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82DF3B-5A16-4A42-81CD-17E4635596CA}">
      <dsp:nvSpPr>
        <dsp:cNvPr id="0" name=""/>
        <dsp:cNvSpPr/>
      </dsp:nvSpPr>
      <dsp:spPr>
        <a:xfrm>
          <a:off x="9894391" y="2194788"/>
          <a:ext cx="2261481" cy="454745"/>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Nuclear reactors</a:t>
          </a:r>
          <a:endParaRPr lang="ru-RU" sz="1800" b="1" kern="1200" dirty="0"/>
        </a:p>
      </dsp:txBody>
      <dsp:txXfrm>
        <a:off x="9907710" y="2208107"/>
        <a:ext cx="2234843" cy="428107"/>
      </dsp:txXfrm>
    </dsp:sp>
    <dsp:sp modelId="{DD136E7B-44CE-43EF-A07A-C8C07634BF33}">
      <dsp:nvSpPr>
        <dsp:cNvPr id="0" name=""/>
        <dsp:cNvSpPr/>
      </dsp:nvSpPr>
      <dsp:spPr>
        <a:xfrm>
          <a:off x="6663951" y="2649534"/>
          <a:ext cx="4361181" cy="302591"/>
        </a:xfrm>
        <a:custGeom>
          <a:avLst/>
          <a:gdLst/>
          <a:ahLst/>
          <a:cxnLst/>
          <a:rect l="0" t="0" r="0" b="0"/>
          <a:pathLst>
            <a:path>
              <a:moveTo>
                <a:pt x="4361181" y="0"/>
              </a:moveTo>
              <a:lnTo>
                <a:pt x="4361181" y="151295"/>
              </a:lnTo>
              <a:lnTo>
                <a:pt x="0" y="151295"/>
              </a:lnTo>
              <a:lnTo>
                <a:pt x="0" y="30259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E9DBC8D-659C-4F85-B2D9-851BBC7A8F43}">
      <dsp:nvSpPr>
        <dsp:cNvPr id="0" name=""/>
        <dsp:cNvSpPr/>
      </dsp:nvSpPr>
      <dsp:spPr>
        <a:xfrm>
          <a:off x="5894563" y="2952126"/>
          <a:ext cx="1538775" cy="440311"/>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Fusion </a:t>
          </a:r>
          <a:endParaRPr lang="ru-RU" sz="1800" b="1" kern="1200" dirty="0"/>
        </a:p>
      </dsp:txBody>
      <dsp:txXfrm>
        <a:off x="5907459" y="2965022"/>
        <a:ext cx="1512983" cy="414519"/>
      </dsp:txXfrm>
    </dsp:sp>
    <dsp:sp modelId="{19F2E938-ADE3-4331-B6C9-5030B7E73E6F}">
      <dsp:nvSpPr>
        <dsp:cNvPr id="0" name=""/>
        <dsp:cNvSpPr/>
      </dsp:nvSpPr>
      <dsp:spPr>
        <a:xfrm>
          <a:off x="9711625" y="2649534"/>
          <a:ext cx="1313507" cy="548330"/>
        </a:xfrm>
        <a:custGeom>
          <a:avLst/>
          <a:gdLst/>
          <a:ahLst/>
          <a:cxnLst/>
          <a:rect l="0" t="0" r="0" b="0"/>
          <a:pathLst>
            <a:path>
              <a:moveTo>
                <a:pt x="1313507" y="0"/>
              </a:moveTo>
              <a:lnTo>
                <a:pt x="1313507" y="274165"/>
              </a:lnTo>
              <a:lnTo>
                <a:pt x="0" y="274165"/>
              </a:lnTo>
              <a:lnTo>
                <a:pt x="0" y="54833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420E3C-DF7D-491F-840B-1167B568A0D2}">
      <dsp:nvSpPr>
        <dsp:cNvPr id="0" name=""/>
        <dsp:cNvSpPr/>
      </dsp:nvSpPr>
      <dsp:spPr>
        <a:xfrm>
          <a:off x="8998018" y="3197865"/>
          <a:ext cx="1427213" cy="330437"/>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Fission</a:t>
          </a:r>
          <a:endParaRPr lang="ru-RU" sz="1800" b="1" kern="1200" dirty="0"/>
        </a:p>
      </dsp:txBody>
      <dsp:txXfrm>
        <a:off x="9007696" y="3207543"/>
        <a:ext cx="1407857" cy="311081"/>
      </dsp:txXfrm>
    </dsp:sp>
    <dsp:sp modelId="{B08F43B7-C94D-45C2-AEDB-2998378DD7DB}">
      <dsp:nvSpPr>
        <dsp:cNvPr id="0" name=""/>
        <dsp:cNvSpPr/>
      </dsp:nvSpPr>
      <dsp:spPr>
        <a:xfrm>
          <a:off x="7738002" y="3528303"/>
          <a:ext cx="1973622" cy="287516"/>
        </a:xfrm>
        <a:custGeom>
          <a:avLst/>
          <a:gdLst/>
          <a:ahLst/>
          <a:cxnLst/>
          <a:rect l="0" t="0" r="0" b="0"/>
          <a:pathLst>
            <a:path>
              <a:moveTo>
                <a:pt x="1973622" y="0"/>
              </a:moveTo>
              <a:lnTo>
                <a:pt x="1973622" y="143758"/>
              </a:lnTo>
              <a:lnTo>
                <a:pt x="0" y="143758"/>
              </a:lnTo>
              <a:lnTo>
                <a:pt x="0" y="28751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F942A2-FD8D-4B58-93AF-5CC54AAF0D78}">
      <dsp:nvSpPr>
        <dsp:cNvPr id="0" name=""/>
        <dsp:cNvSpPr/>
      </dsp:nvSpPr>
      <dsp:spPr>
        <a:xfrm>
          <a:off x="6697475" y="3815819"/>
          <a:ext cx="2081053" cy="327916"/>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Steady state power </a:t>
          </a:r>
          <a:endParaRPr lang="ru-RU" sz="1800" b="1" kern="1200" dirty="0"/>
        </a:p>
      </dsp:txBody>
      <dsp:txXfrm>
        <a:off x="6707079" y="3825423"/>
        <a:ext cx="2061845" cy="308708"/>
      </dsp:txXfrm>
    </dsp:sp>
    <dsp:sp modelId="{EB525E27-1F47-4E3A-88CF-D4DEF12DC137}">
      <dsp:nvSpPr>
        <dsp:cNvPr id="0" name=""/>
        <dsp:cNvSpPr/>
      </dsp:nvSpPr>
      <dsp:spPr>
        <a:xfrm>
          <a:off x="9711625" y="3528303"/>
          <a:ext cx="1630249" cy="299892"/>
        </a:xfrm>
        <a:custGeom>
          <a:avLst/>
          <a:gdLst/>
          <a:ahLst/>
          <a:cxnLst/>
          <a:rect l="0" t="0" r="0" b="0"/>
          <a:pathLst>
            <a:path>
              <a:moveTo>
                <a:pt x="0" y="0"/>
              </a:moveTo>
              <a:lnTo>
                <a:pt x="0" y="149946"/>
              </a:lnTo>
              <a:lnTo>
                <a:pt x="1630249" y="149946"/>
              </a:lnTo>
              <a:lnTo>
                <a:pt x="1630249" y="299892"/>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B8E7DA-ED0E-4EB6-A249-851285629869}">
      <dsp:nvSpPr>
        <dsp:cNvPr id="0" name=""/>
        <dsp:cNvSpPr/>
      </dsp:nvSpPr>
      <dsp:spPr>
        <a:xfrm>
          <a:off x="10527876" y="3828196"/>
          <a:ext cx="1627996" cy="339815"/>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Pulsed power</a:t>
          </a:r>
          <a:endParaRPr lang="ru-RU" sz="1800" b="1" kern="1200" dirty="0"/>
        </a:p>
      </dsp:txBody>
      <dsp:txXfrm>
        <a:off x="10537829" y="3838149"/>
        <a:ext cx="1608090" cy="319909"/>
      </dsp:txXfrm>
    </dsp:sp>
    <dsp:sp modelId="{F11B8E28-E145-4010-ADF1-A2DD9A6D36E4}">
      <dsp:nvSpPr>
        <dsp:cNvPr id="0" name=""/>
        <dsp:cNvSpPr/>
      </dsp:nvSpPr>
      <dsp:spPr>
        <a:xfrm>
          <a:off x="6456092" y="4168011"/>
          <a:ext cx="4885782" cy="1347213"/>
        </a:xfrm>
        <a:custGeom>
          <a:avLst/>
          <a:gdLst/>
          <a:ahLst/>
          <a:cxnLst/>
          <a:rect l="0" t="0" r="0" b="0"/>
          <a:pathLst>
            <a:path>
              <a:moveTo>
                <a:pt x="4885782" y="0"/>
              </a:moveTo>
              <a:lnTo>
                <a:pt x="4885782" y="673606"/>
              </a:lnTo>
              <a:lnTo>
                <a:pt x="0" y="673606"/>
              </a:lnTo>
              <a:lnTo>
                <a:pt x="0" y="1347213"/>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8C35F6-8E0C-4F72-9BED-D183620F7FBE}">
      <dsp:nvSpPr>
        <dsp:cNvPr id="0" name=""/>
        <dsp:cNvSpPr/>
      </dsp:nvSpPr>
      <dsp:spPr>
        <a:xfrm>
          <a:off x="5599289" y="5515224"/>
          <a:ext cx="1713606" cy="489312"/>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Aperiodic</a:t>
          </a:r>
          <a:endParaRPr lang="ru-RU" sz="1800" b="1" kern="1200" dirty="0"/>
        </a:p>
      </dsp:txBody>
      <dsp:txXfrm>
        <a:off x="5613620" y="5529555"/>
        <a:ext cx="1684944" cy="460650"/>
      </dsp:txXfrm>
    </dsp:sp>
    <dsp:sp modelId="{72F310E7-D680-47A5-9FB2-526AF1F0ED2B}">
      <dsp:nvSpPr>
        <dsp:cNvPr id="0" name=""/>
        <dsp:cNvSpPr/>
      </dsp:nvSpPr>
      <dsp:spPr>
        <a:xfrm>
          <a:off x="8957660" y="4168011"/>
          <a:ext cx="2384214" cy="1347213"/>
        </a:xfrm>
        <a:custGeom>
          <a:avLst/>
          <a:gdLst/>
          <a:ahLst/>
          <a:cxnLst/>
          <a:rect l="0" t="0" r="0" b="0"/>
          <a:pathLst>
            <a:path>
              <a:moveTo>
                <a:pt x="2384214" y="0"/>
              </a:moveTo>
              <a:lnTo>
                <a:pt x="2384214" y="673606"/>
              </a:lnTo>
              <a:lnTo>
                <a:pt x="0" y="673606"/>
              </a:lnTo>
              <a:lnTo>
                <a:pt x="0" y="1347213"/>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2FC783-B51A-4D78-BF2A-C7FD9A019C2B}">
      <dsp:nvSpPr>
        <dsp:cNvPr id="0" name=""/>
        <dsp:cNvSpPr/>
      </dsp:nvSpPr>
      <dsp:spPr>
        <a:xfrm>
          <a:off x="8039842" y="5515224"/>
          <a:ext cx="1835636" cy="471524"/>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Periodic</a:t>
          </a:r>
          <a:endParaRPr lang="ru-RU" sz="1800" b="1" kern="1200" dirty="0"/>
        </a:p>
      </dsp:txBody>
      <dsp:txXfrm>
        <a:off x="8053652" y="5529034"/>
        <a:ext cx="1808016" cy="443904"/>
      </dsp:txXfrm>
    </dsp:sp>
    <dsp:sp modelId="{420C2A98-959F-49CF-A567-10E02A64EB4A}">
      <dsp:nvSpPr>
        <dsp:cNvPr id="0" name=""/>
        <dsp:cNvSpPr/>
      </dsp:nvSpPr>
      <dsp:spPr>
        <a:xfrm>
          <a:off x="11296154" y="4168011"/>
          <a:ext cx="91440" cy="1432320"/>
        </a:xfrm>
        <a:custGeom>
          <a:avLst/>
          <a:gdLst/>
          <a:ahLst/>
          <a:cxnLst/>
          <a:rect l="0" t="0" r="0" b="0"/>
          <a:pathLst>
            <a:path>
              <a:moveTo>
                <a:pt x="45720" y="0"/>
              </a:moveTo>
              <a:lnTo>
                <a:pt x="45720" y="716160"/>
              </a:lnTo>
              <a:lnTo>
                <a:pt x="50566" y="716160"/>
              </a:lnTo>
              <a:lnTo>
                <a:pt x="50566" y="143232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BB3F37-FCA9-416B-BF3D-6C2EC2939162}">
      <dsp:nvSpPr>
        <dsp:cNvPr id="0" name=""/>
        <dsp:cNvSpPr/>
      </dsp:nvSpPr>
      <dsp:spPr>
        <a:xfrm>
          <a:off x="10602425" y="5600332"/>
          <a:ext cx="1488592" cy="443269"/>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Boosters</a:t>
          </a:r>
          <a:endParaRPr lang="ru-RU" sz="1800" b="1" kern="1200" dirty="0"/>
        </a:p>
      </dsp:txBody>
      <dsp:txXfrm>
        <a:off x="10615408" y="5613315"/>
        <a:ext cx="1462626" cy="4173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437AF-09EB-F5F6-DF9E-DD6A9F83ACD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6FDC1BD-669E-0AAB-3693-B717CB8B8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9B4C1D6-03D1-408D-95FD-0547CAB994F8}"/>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5" name="Нижний колонтитул 4">
            <a:extLst>
              <a:ext uri="{FF2B5EF4-FFF2-40B4-BE49-F238E27FC236}">
                <a16:creationId xmlns:a16="http://schemas.microsoft.com/office/drawing/2014/main" id="{CDCE1953-88CD-23B1-7D09-F5E5B417138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8EC3F9-1EB9-1634-FBCA-81306630F2DC}"/>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97285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041C29-E0F1-F725-27BA-5F6467ECEDB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72E35CD-7688-A6E3-5978-510E8A52A1C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65751C-E719-41D5-574E-A00AE53FACB1}"/>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5" name="Нижний колонтитул 4">
            <a:extLst>
              <a:ext uri="{FF2B5EF4-FFF2-40B4-BE49-F238E27FC236}">
                <a16:creationId xmlns:a16="http://schemas.microsoft.com/office/drawing/2014/main" id="{D3718B45-6A84-D980-1154-48D3C6BA2F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8D60CE-04B5-1040-7A23-537650B0FFEC}"/>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90625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38631C7-7976-C77D-F65E-F75102D44EE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A8574DD-B91D-1725-30E1-36A4408FDB1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34EFAC0-CF6E-4649-8E5D-FFB69AB2BD16}"/>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5" name="Нижний колонтитул 4">
            <a:extLst>
              <a:ext uri="{FF2B5EF4-FFF2-40B4-BE49-F238E27FC236}">
                <a16:creationId xmlns:a16="http://schemas.microsoft.com/office/drawing/2014/main" id="{936701D9-A22F-73FA-1ACE-A9C789B5C0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4B720C-9E1E-D09F-F232-13271EEC1CB8}"/>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16839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08ED0-BA9C-512B-840E-B2DD428CE35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32CF6B-749E-8D38-1626-26A06343745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C8B4926-1092-439E-5B8F-DA00899E0353}"/>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5" name="Нижний колонтитул 4">
            <a:extLst>
              <a:ext uri="{FF2B5EF4-FFF2-40B4-BE49-F238E27FC236}">
                <a16:creationId xmlns:a16="http://schemas.microsoft.com/office/drawing/2014/main" id="{20C15446-BA25-5365-D555-88DCD4C1BE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9166A9-C216-10A0-38BE-2D72BFC3C149}"/>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37055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25127-23D4-7D8A-83CC-A32CE88B9FF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D926482-3D95-1836-3FB8-1FCBF0F14B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BDC8597-D492-F590-1A9B-1753E1414942}"/>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5" name="Нижний колонтитул 4">
            <a:extLst>
              <a:ext uri="{FF2B5EF4-FFF2-40B4-BE49-F238E27FC236}">
                <a16:creationId xmlns:a16="http://schemas.microsoft.com/office/drawing/2014/main" id="{BD3F1262-8165-F9A6-B412-B061B2FEA4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4955BC4-79F5-516F-4B68-841B994E9AF4}"/>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176764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71967-7DF1-E8A4-AED2-0CB6B9FF44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A8E99E-94F0-BB1D-6867-1FC46C21F93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5EFCBCC-14FF-D732-2B69-9EA7C5F2930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5AE1B42-7B52-3F33-944D-04E70B869876}"/>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6" name="Нижний колонтитул 5">
            <a:extLst>
              <a:ext uri="{FF2B5EF4-FFF2-40B4-BE49-F238E27FC236}">
                <a16:creationId xmlns:a16="http://schemas.microsoft.com/office/drawing/2014/main" id="{C7207263-2D90-5CC0-8E5F-A6F56C7D29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0F2D1E0-2228-CFCA-BF69-B290E6122DC1}"/>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348731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AC7F39-F1BA-CBF9-A8F7-3FAFAEA7C50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B3250D7-062E-8F38-608A-D65D7B9DE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A431262-2F44-71D2-ED0E-D982C2BC337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0008036-0D6A-A8D8-7FF9-810E5EAC9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1A34A10-DC63-68AE-4080-ABFACF8F9BF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2F1813C-46C2-7E5F-62D9-E11C72227E5A}"/>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8" name="Нижний колонтитул 7">
            <a:extLst>
              <a:ext uri="{FF2B5EF4-FFF2-40B4-BE49-F238E27FC236}">
                <a16:creationId xmlns:a16="http://schemas.microsoft.com/office/drawing/2014/main" id="{70306345-685B-205F-03FB-D34753BBC8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21CDC0D-4115-B3BD-0315-077AC4C02B27}"/>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220568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1DDBC-BA0D-D8ED-DCB8-360A511A691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4DDB5DB-5B62-D68C-B5B7-5995562C20F5}"/>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4" name="Нижний колонтитул 3">
            <a:extLst>
              <a:ext uri="{FF2B5EF4-FFF2-40B4-BE49-F238E27FC236}">
                <a16:creationId xmlns:a16="http://schemas.microsoft.com/office/drawing/2014/main" id="{0E81573C-FFE8-9833-7150-360F42373FA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E6C4761-4420-7634-FE27-2748196044D4}"/>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94282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56916AD-B5F5-16BC-FF0B-A0523396E6F1}"/>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3" name="Нижний колонтитул 2">
            <a:extLst>
              <a:ext uri="{FF2B5EF4-FFF2-40B4-BE49-F238E27FC236}">
                <a16:creationId xmlns:a16="http://schemas.microsoft.com/office/drawing/2014/main" id="{08A32AEE-7C31-3E76-479F-433C33ECD28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E924965-1D83-D92B-2E33-E14EAE083A92}"/>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27745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E36A6-0A98-20B1-60A3-5A4FD0520C9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CB45562-D374-D914-048C-495B64726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862473B-51DB-A20E-4537-61B9E9F6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8DE73F-E2CD-1061-48EB-D0767F9EF73C}"/>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6" name="Нижний колонтитул 5">
            <a:extLst>
              <a:ext uri="{FF2B5EF4-FFF2-40B4-BE49-F238E27FC236}">
                <a16:creationId xmlns:a16="http://schemas.microsoft.com/office/drawing/2014/main" id="{2B31BE3C-AF16-784D-CC96-A3053C73D91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58222E5-C642-FF02-BCA6-0011B338B404}"/>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164184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78F641-0926-EE96-FA7D-4C3150068C9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2A61B47-BD5B-2D43-C186-9AB05B01E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F1DDC17-467B-EA3D-D763-FAFCA13D0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4D91F4C-5C30-9D0D-C922-A1520FE222D4}"/>
              </a:ext>
            </a:extLst>
          </p:cNvPr>
          <p:cNvSpPr>
            <a:spLocks noGrp="1"/>
          </p:cNvSpPr>
          <p:nvPr>
            <p:ph type="dt" sz="half" idx="10"/>
          </p:nvPr>
        </p:nvSpPr>
        <p:spPr/>
        <p:txBody>
          <a:bodyPr/>
          <a:lstStyle/>
          <a:p>
            <a:fld id="{ED502323-0640-47E2-AB84-1D698F3C32FB}" type="datetimeFigureOut">
              <a:rPr lang="ru-RU" smtClean="0"/>
              <a:t>05.06.2023</a:t>
            </a:fld>
            <a:endParaRPr lang="ru-RU"/>
          </a:p>
        </p:txBody>
      </p:sp>
      <p:sp>
        <p:nvSpPr>
          <p:cNvPr id="6" name="Нижний колонтитул 5">
            <a:extLst>
              <a:ext uri="{FF2B5EF4-FFF2-40B4-BE49-F238E27FC236}">
                <a16:creationId xmlns:a16="http://schemas.microsoft.com/office/drawing/2014/main" id="{0C4DE70E-0D16-D24E-2DB7-017BDE3CE01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ABE180B-5968-E20C-5323-C43C7DD4DC89}"/>
              </a:ext>
            </a:extLst>
          </p:cNvPr>
          <p:cNvSpPr>
            <a:spLocks noGrp="1"/>
          </p:cNvSpPr>
          <p:nvPr>
            <p:ph type="sldNum" sz="quarter" idx="12"/>
          </p:nvPr>
        </p:nvSpPr>
        <p:spPr/>
        <p:txBody>
          <a:bodyPr/>
          <a:lstStyle/>
          <a:p>
            <a:fld id="{17579685-CEC2-43E1-A2A9-339F3291B178}" type="slidenum">
              <a:rPr lang="ru-RU" smtClean="0"/>
              <a:t>‹#›</a:t>
            </a:fld>
            <a:endParaRPr lang="ru-RU"/>
          </a:p>
        </p:txBody>
      </p:sp>
    </p:spTree>
    <p:extLst>
      <p:ext uri="{BB962C8B-B14F-4D97-AF65-F5344CB8AC3E}">
        <p14:creationId xmlns:p14="http://schemas.microsoft.com/office/powerpoint/2010/main" val="14521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43EA43-5592-F478-2CD7-7C92DB9D7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D496000-B834-38FA-9A2B-C2D000CCC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8D2341-8BE9-39D6-094E-ED026298B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02323-0640-47E2-AB84-1D698F3C32FB}" type="datetimeFigureOut">
              <a:rPr lang="ru-RU" smtClean="0"/>
              <a:t>05.06.2023</a:t>
            </a:fld>
            <a:endParaRPr lang="ru-RU"/>
          </a:p>
        </p:txBody>
      </p:sp>
      <p:sp>
        <p:nvSpPr>
          <p:cNvPr id="5" name="Нижний колонтитул 4">
            <a:extLst>
              <a:ext uri="{FF2B5EF4-FFF2-40B4-BE49-F238E27FC236}">
                <a16:creationId xmlns:a16="http://schemas.microsoft.com/office/drawing/2014/main" id="{A38FE069-93D1-595E-F101-9E57924C2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B31D2CD-F5CF-91F0-C87A-C3F936B88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79685-CEC2-43E1-A2A9-339F3291B178}" type="slidenum">
              <a:rPr lang="ru-RU" smtClean="0"/>
              <a:t>‹#›</a:t>
            </a:fld>
            <a:endParaRPr lang="ru-RU"/>
          </a:p>
        </p:txBody>
      </p:sp>
    </p:spTree>
    <p:extLst>
      <p:ext uri="{BB962C8B-B14F-4D97-AF65-F5344CB8AC3E}">
        <p14:creationId xmlns:p14="http://schemas.microsoft.com/office/powerpoint/2010/main" val="147842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94EEB1-7FBE-35E7-874B-8CC6F86205BC}"/>
              </a:ext>
            </a:extLst>
          </p:cNvPr>
          <p:cNvSpPr>
            <a:spLocks noGrp="1"/>
          </p:cNvSpPr>
          <p:nvPr>
            <p:ph type="ctrTitle"/>
          </p:nvPr>
        </p:nvSpPr>
        <p:spPr>
          <a:xfrm>
            <a:off x="1149928" y="1968594"/>
            <a:ext cx="9892144" cy="1826780"/>
          </a:xfrm>
        </p:spPr>
        <p:txBody>
          <a:bodyPr>
            <a:norm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Research reactor</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"NEPTUN" status report</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2C6C0E02-D408-22F7-D125-7B9EE2E31B79}"/>
              </a:ext>
            </a:extLst>
          </p:cNvPr>
          <p:cNvSpPr>
            <a:spLocks noGrp="1"/>
          </p:cNvSpPr>
          <p:nvPr>
            <p:ph type="subTitle" idx="1"/>
          </p:nvPr>
        </p:nvSpPr>
        <p:spPr>
          <a:xfrm>
            <a:off x="4165600" y="4408838"/>
            <a:ext cx="3860800" cy="1128989"/>
          </a:xfrm>
        </p:spPr>
        <p:txBody>
          <a:bodyPr>
            <a:normAutofit fontScale="62500" lnSpcReduction="20000"/>
          </a:bodyPr>
          <a:lstStyle/>
          <a:p>
            <a:r>
              <a:rPr lang="en-US" sz="5100" b="1" dirty="0">
                <a:latin typeface="Times New Roman" panose="02020603050405020304" pitchFamily="18" charset="0"/>
                <a:cs typeface="Times New Roman" panose="02020603050405020304" pitchFamily="18" charset="0"/>
              </a:rPr>
              <a:t>Ahmed Hassan</a:t>
            </a:r>
          </a:p>
          <a:p>
            <a:r>
              <a:rPr lang="en-US" sz="5100" b="1" dirty="0">
                <a:latin typeface="Times New Roman" panose="02020603050405020304" pitchFamily="18" charset="0"/>
                <a:cs typeface="Times New Roman" panose="02020603050405020304" pitchFamily="18" charset="0"/>
              </a:rPr>
              <a:t>AYSS-</a:t>
            </a:r>
            <a:r>
              <a:rPr lang="en-US" sz="5100" b="1" dirty="0" err="1">
                <a:latin typeface="Times New Roman" panose="02020603050405020304" pitchFamily="18" charset="0"/>
                <a:cs typeface="Times New Roman" panose="02020603050405020304" pitchFamily="18" charset="0"/>
              </a:rPr>
              <a:t>Alushta</a:t>
            </a:r>
            <a:r>
              <a:rPr lang="en-US" sz="5100" b="1" dirty="0">
                <a:latin typeface="Times New Roman" panose="02020603050405020304" pitchFamily="18" charset="0"/>
                <a:cs typeface="Times New Roman" panose="02020603050405020304" pitchFamily="18" charset="0"/>
              </a:rPr>
              <a:t>-XII</a:t>
            </a:r>
          </a:p>
          <a:p>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4" name="Google Shape;168;g1761d2fb2e6_0_93">
            <a:extLst>
              <a:ext uri="{FF2B5EF4-FFF2-40B4-BE49-F238E27FC236}">
                <a16:creationId xmlns:a16="http://schemas.microsoft.com/office/drawing/2014/main" id="{0F05633F-8499-B90A-90B2-1159EB0A6EF7}"/>
              </a:ext>
            </a:extLst>
          </p:cNvPr>
          <p:cNvPicPr preferRelativeResize="0"/>
          <p:nvPr/>
        </p:nvPicPr>
        <p:blipFill rotWithShape="1">
          <a:blip r:embed="rId2">
            <a:alphaModFix/>
          </a:blip>
          <a:srcRect/>
          <a:stretch/>
        </p:blipFill>
        <p:spPr>
          <a:xfrm>
            <a:off x="9596580" y="1034"/>
            <a:ext cx="2503055" cy="1479588"/>
          </a:xfrm>
          <a:prstGeom prst="rect">
            <a:avLst/>
          </a:prstGeom>
          <a:noFill/>
          <a:ln>
            <a:noFill/>
          </a:ln>
        </p:spPr>
      </p:pic>
      <p:sp>
        <p:nvSpPr>
          <p:cNvPr id="6" name="TextBox 5">
            <a:extLst>
              <a:ext uri="{FF2B5EF4-FFF2-40B4-BE49-F238E27FC236}">
                <a16:creationId xmlns:a16="http://schemas.microsoft.com/office/drawing/2014/main" id="{45F812CB-6EC6-418E-83D4-99C1D3ABE51B}"/>
              </a:ext>
            </a:extLst>
          </p:cNvPr>
          <p:cNvSpPr txBox="1"/>
          <p:nvPr/>
        </p:nvSpPr>
        <p:spPr>
          <a:xfrm>
            <a:off x="4954506" y="5953094"/>
            <a:ext cx="1857312" cy="830997"/>
          </a:xfrm>
          <a:prstGeom prst="rect">
            <a:avLst/>
          </a:prstGeom>
          <a:noFill/>
        </p:spPr>
        <p:txBody>
          <a:bodyPr wrap="square">
            <a:spAutoFit/>
          </a:bodyPr>
          <a:lstStyle/>
          <a:p>
            <a:pPr algn="ctr"/>
            <a:r>
              <a:rPr lang="en-US" sz="2400" b="1" dirty="0" err="1">
                <a:latin typeface="Times New Roman" panose="02020603050405020304" pitchFamily="18" charset="0"/>
                <a:cs typeface="Times New Roman" panose="02020603050405020304" pitchFamily="18" charset="0"/>
              </a:rPr>
              <a:t>Alushta</a:t>
            </a:r>
            <a:endParaRPr lang="ru-RU"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2023</a:t>
            </a:r>
          </a:p>
        </p:txBody>
      </p:sp>
      <p:sp>
        <p:nvSpPr>
          <p:cNvPr id="7" name="TextBox 6">
            <a:extLst>
              <a:ext uri="{FF2B5EF4-FFF2-40B4-BE49-F238E27FC236}">
                <a16:creationId xmlns:a16="http://schemas.microsoft.com/office/drawing/2014/main" id="{2D1F522B-1850-68E6-2BD1-9EDA474EC4A4}"/>
              </a:ext>
            </a:extLst>
          </p:cNvPr>
          <p:cNvSpPr txBox="1"/>
          <p:nvPr/>
        </p:nvSpPr>
        <p:spPr>
          <a:xfrm>
            <a:off x="1933313" y="586098"/>
            <a:ext cx="8120418"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JOINT INSTITUTE FOR NUCLEAR RESEARCH</a:t>
            </a:r>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F719D45-EF5B-5EB3-E3EC-C57EB810772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533" y="78222"/>
            <a:ext cx="1826780" cy="1826780"/>
          </a:xfrm>
          <a:prstGeom prst="rect">
            <a:avLst/>
          </a:prstGeom>
        </p:spPr>
      </p:pic>
    </p:spTree>
    <p:extLst>
      <p:ext uri="{BB962C8B-B14F-4D97-AF65-F5344CB8AC3E}">
        <p14:creationId xmlns:p14="http://schemas.microsoft.com/office/powerpoint/2010/main" val="726209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5549"/>
            <a:ext cx="10998958" cy="571572"/>
          </a:xfrm>
        </p:spPr>
        <p:txBody>
          <a:bodyPr>
            <a:noAutofit/>
          </a:bodyPr>
          <a:lstStyle/>
          <a:p>
            <a:r>
              <a:rPr lang="en-US" sz="3600" dirty="0" smtClean="0">
                <a:latin typeface="Times New Roman" panose="02020603050405020304" pitchFamily="18" charset="0"/>
                <a:cs typeface="Times New Roman" panose="02020603050405020304" pitchFamily="18" charset="0"/>
              </a:rPr>
              <a:t>2- </a:t>
            </a:r>
            <a:r>
              <a:rPr lang="en-US" sz="3600" dirty="0">
                <a:latin typeface="Times New Roman" panose="02020603050405020304" pitchFamily="18" charset="0"/>
                <a:cs typeface="Times New Roman" panose="02020603050405020304" pitchFamily="18" charset="0"/>
              </a:rPr>
              <a:t>The problem of </a:t>
            </a:r>
            <a:r>
              <a:rPr lang="en-US" sz="3600" dirty="0" smtClean="0">
                <a:latin typeface="Times New Roman" panose="02020603050405020304" pitchFamily="18" charset="0"/>
                <a:cs typeface="Times New Roman" panose="02020603050405020304" pitchFamily="18" charset="0"/>
              </a:rPr>
              <a:t>low efficiency of reactor rods:</a:t>
            </a:r>
            <a:endParaRPr lang="ru-RU" sz="3600" dirty="0"/>
          </a:p>
        </p:txBody>
      </p:sp>
      <p:sp>
        <p:nvSpPr>
          <p:cNvPr id="7" name="Title 1"/>
          <p:cNvSpPr txBox="1">
            <a:spLocks/>
          </p:cNvSpPr>
          <p:nvPr/>
        </p:nvSpPr>
        <p:spPr>
          <a:xfrm>
            <a:off x="0" y="0"/>
            <a:ext cx="12192000" cy="84952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THE MAIN NEUROTIC PROBLEMS THAT FACED REACTOR NEPTUNE, AND THE PROPOSALS TO SOLVE THEM. </a:t>
            </a:r>
            <a:endParaRPr lang="ru-RU" sz="3200" b="1"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409433" y="1593144"/>
            <a:ext cx="10958015" cy="4351338"/>
          </a:xfrm>
        </p:spPr>
        <p:txBody>
          <a:bodyPr/>
          <a:lstStyle/>
          <a:p>
            <a:pPr marL="0" indent="0" algn="ctr">
              <a:buNone/>
            </a:pPr>
            <a:r>
              <a:rPr lang="en-US" dirty="0" smtClean="0">
                <a:latin typeface="Times New Roman" panose="02020603050405020304" pitchFamily="18" charset="0"/>
                <a:cs typeface="Times New Roman" panose="02020603050405020304" pitchFamily="18" charset="0"/>
              </a:rPr>
              <a:t>Solution</a:t>
            </a:r>
          </a:p>
          <a:p>
            <a:pPr marL="0" indent="0">
              <a:buNone/>
            </a:pPr>
            <a:r>
              <a:rPr lang="en-US" dirty="0" smtClean="0">
                <a:latin typeface="Times New Roman" panose="02020603050405020304" pitchFamily="18" charset="0"/>
                <a:cs typeface="Times New Roman" panose="02020603050405020304" pitchFamily="18" charset="0"/>
              </a:rPr>
              <a:t>Insert control rod (CR) inside the reactor (as a result of calculations it was decided to use for the first time moderator material as a CR instead of neutron absorber) to increase there efficiency from 2,39 to 3,7% to maintain a safe reactor operation with company life time. </a:t>
            </a:r>
          </a:p>
          <a:p>
            <a:pPr marL="0" indent="0">
              <a:buNone/>
            </a:pPr>
            <a:endParaRPr lang="ru-RU" dirty="0">
              <a:latin typeface="Times New Roman" panose="02020603050405020304" pitchFamily="18" charset="0"/>
              <a:cs typeface="Times New Roman" panose="02020603050405020304" pitchFamily="18" charset="0"/>
            </a:endParaRPr>
          </a:p>
        </p:txBody>
      </p:sp>
      <p:pic>
        <p:nvPicPr>
          <p:cNvPr id="11" name="Рисунок 6">
            <a:extLst>
              <a:ext uri="{FF2B5EF4-FFF2-40B4-BE49-F238E27FC236}">
                <a16:creationId xmlns:a16="http://schemas.microsoft.com/office/drawing/2014/main" id="{241689A8-FFC3-6D48-5DE8-2F6A17E90ED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20435" y="3997406"/>
            <a:ext cx="2430538" cy="2430538"/>
          </a:xfrm>
          <a:prstGeom prst="rect">
            <a:avLst/>
          </a:prstGeom>
        </p:spPr>
      </p:pic>
      <p:pic>
        <p:nvPicPr>
          <p:cNvPr id="12" name="Picture 11"/>
          <p:cNvPicPr>
            <a:picLocks noChangeAspect="1"/>
          </p:cNvPicPr>
          <p:nvPr/>
        </p:nvPicPr>
        <p:blipFill>
          <a:blip r:embed="rId3"/>
          <a:stretch>
            <a:fillRect/>
          </a:stretch>
        </p:blipFill>
        <p:spPr>
          <a:xfrm rot="5400000">
            <a:off x="6279089" y="3815705"/>
            <a:ext cx="2401282" cy="2767460"/>
          </a:xfrm>
          <a:prstGeom prst="rect">
            <a:avLst/>
          </a:prstGeom>
        </p:spPr>
      </p:pic>
      <p:sp>
        <p:nvSpPr>
          <p:cNvPr id="13" name="TextBox 12"/>
          <p:cNvSpPr txBox="1"/>
          <p:nvPr/>
        </p:nvSpPr>
        <p:spPr>
          <a:xfrm>
            <a:off x="204716" y="3998794"/>
            <a:ext cx="5891284" cy="923330"/>
          </a:xfrm>
          <a:prstGeom prst="rect">
            <a:avLst/>
          </a:prstGeom>
          <a:no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As a result the power production was increased in each fuel rod, so the height of fuel column increased by 30 mm to reduce the power density production in fuel rods.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46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0406"/>
            <a:ext cx="11832609" cy="585219"/>
          </a:xfrm>
        </p:spPr>
        <p:txBody>
          <a:bodyPr>
            <a:normAutofit fontScale="90000"/>
          </a:bodyPr>
          <a:lstStyle/>
          <a:p>
            <a:r>
              <a:rPr lang="en-US" sz="3200" dirty="0" smtClean="0">
                <a:latin typeface="Times New Roman" panose="02020603050405020304" pitchFamily="18" charset="0"/>
                <a:cs typeface="Times New Roman" panose="02020603050405020304" pitchFamily="18" charset="0"/>
              </a:rPr>
              <a:t>3- The problem of using high enriched U (90%) to increase the generation time: nonproliferation laws prohibit the use of enriched U higher than 20% in research reactors.</a:t>
            </a:r>
            <a:endParaRPr lang="ru-RU" sz="3200" dirty="0"/>
          </a:p>
        </p:txBody>
      </p:sp>
      <p:sp>
        <p:nvSpPr>
          <p:cNvPr id="3" name="Content Placeholder 2"/>
          <p:cNvSpPr>
            <a:spLocks noGrp="1"/>
          </p:cNvSpPr>
          <p:nvPr>
            <p:ph idx="1"/>
          </p:nvPr>
        </p:nvSpPr>
        <p:spPr>
          <a:xfrm>
            <a:off x="416825" y="1825625"/>
            <a:ext cx="10998958" cy="4351338"/>
          </a:xfrm>
        </p:spPr>
        <p:txBody>
          <a:bodyPr/>
          <a:lstStyle/>
          <a:p>
            <a:pPr marL="0" indent="0" algn="ctr">
              <a:buNone/>
            </a:pPr>
            <a:r>
              <a:rPr lang="en-US" b="1" dirty="0" smtClean="0">
                <a:latin typeface="Times New Roman" panose="02020603050405020304" pitchFamily="18" charset="0"/>
                <a:cs typeface="Times New Roman" panose="02020603050405020304" pitchFamily="18" charset="0"/>
              </a:rPr>
              <a:t>Solution</a:t>
            </a:r>
          </a:p>
          <a:p>
            <a:pPr algn="just"/>
            <a:r>
              <a:rPr lang="en-US" sz="2000" b="1" dirty="0" smtClean="0">
                <a:latin typeface="Times New Roman" panose="02020603050405020304" pitchFamily="18" charset="0"/>
                <a:cs typeface="Times New Roman" panose="02020603050405020304" pitchFamily="18" charset="0"/>
              </a:rPr>
              <a:t>Using a new reflector made from Pb-208 instead of Be and Ni.</a:t>
            </a:r>
          </a:p>
          <a:p>
            <a:pPr algn="just"/>
            <a:r>
              <a:rPr lang="en-US" sz="2000" b="1" dirty="0" smtClean="0">
                <a:latin typeface="Times New Roman" panose="02020603050405020304" pitchFamily="18" charset="0"/>
                <a:cs typeface="Times New Roman" panose="02020603050405020304" pitchFamily="18" charset="0"/>
              </a:rPr>
              <a:t>This will increase the generation time through a deep penetration of neutrons into the reflector and long return to the core with high probability and the other part through the fission in low enriched U.</a:t>
            </a:r>
            <a:endParaRPr lang="ru-RU" sz="2000" b="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12192000" cy="84952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THE MAIN NEUROTIC PROBLEMS THAT FACED REACTOR NEPTUNE, AND THE PROPOSALS TO SOLVE THEM. </a:t>
            </a:r>
            <a:endParaRPr lang="ru-RU" sz="3200" b="1" dirty="0">
              <a:latin typeface="Times New Roman" panose="02020603050405020304" pitchFamily="18" charset="0"/>
              <a:cs typeface="Times New Roman" panose="02020603050405020304" pitchFamily="18" charset="0"/>
            </a:endParaRPr>
          </a:p>
        </p:txBody>
      </p:sp>
      <p:pic>
        <p:nvPicPr>
          <p:cNvPr id="6" name="Рисунок 6">
            <a:extLst>
              <a:ext uri="{FF2B5EF4-FFF2-40B4-BE49-F238E27FC236}">
                <a16:creationId xmlns:a16="http://schemas.microsoft.com/office/drawing/2014/main" id="{241689A8-FFC3-6D48-5DE8-2F6A17E90ED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2736" y="3665780"/>
            <a:ext cx="2676939" cy="2676939"/>
          </a:xfrm>
          <a:prstGeom prst="rect">
            <a:avLst/>
          </a:prstGeom>
        </p:spPr>
      </p:pic>
      <p:pic>
        <p:nvPicPr>
          <p:cNvPr id="7" name="Рисунок 8">
            <a:extLst>
              <a:ext uri="{FF2B5EF4-FFF2-40B4-BE49-F238E27FC236}">
                <a16:creationId xmlns:a16="http://schemas.microsoft.com/office/drawing/2014/main" id="{C68D4160-07B3-0E95-D1AE-AE3F8C3DBD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68487" y="3623577"/>
            <a:ext cx="2706016" cy="2676939"/>
          </a:xfrm>
          <a:prstGeom prst="rect">
            <a:avLst/>
          </a:prstGeom>
        </p:spPr>
      </p:pic>
      <p:pic>
        <p:nvPicPr>
          <p:cNvPr id="8" name="Рисунок 12">
            <a:extLst>
              <a:ext uri="{FF2B5EF4-FFF2-40B4-BE49-F238E27FC236}">
                <a16:creationId xmlns:a16="http://schemas.microsoft.com/office/drawing/2014/main" id="{80F32FD2-F268-1BA0-6983-CED2C05D0D5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15061" y="3665779"/>
            <a:ext cx="2676939" cy="2676939"/>
          </a:xfrm>
          <a:prstGeom prst="rect">
            <a:avLst/>
          </a:prstGeom>
        </p:spPr>
      </p:pic>
      <p:sp>
        <p:nvSpPr>
          <p:cNvPr id="9" name="Стрелка: вправо 13">
            <a:extLst>
              <a:ext uri="{FF2B5EF4-FFF2-40B4-BE49-F238E27FC236}">
                <a16:creationId xmlns:a16="http://schemas.microsoft.com/office/drawing/2014/main" id="{46300A08-78B0-D4F7-8914-F85A6A170053}"/>
              </a:ext>
            </a:extLst>
          </p:cNvPr>
          <p:cNvSpPr/>
          <p:nvPr/>
        </p:nvSpPr>
        <p:spPr>
          <a:xfrm>
            <a:off x="5781822" y="4282836"/>
            <a:ext cx="857187" cy="844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00849E64-2082-882F-2285-43172ADA29D0}"/>
              </a:ext>
            </a:extLst>
          </p:cNvPr>
          <p:cNvSpPr txBox="1"/>
          <p:nvPr/>
        </p:nvSpPr>
        <p:spPr>
          <a:xfrm>
            <a:off x="7812054" y="6300517"/>
            <a:ext cx="3357490" cy="461665"/>
          </a:xfrm>
          <a:prstGeom prst="rect">
            <a:avLst/>
          </a:prstGeom>
          <a:noFill/>
        </p:spPr>
        <p:txBody>
          <a:bodyPr wrap="square">
            <a:spAutoFit/>
          </a:bodyPr>
          <a:lstStyle/>
          <a:p>
            <a:r>
              <a:rPr lang="en-US" sz="2400" b="1" dirty="0" smtClean="0">
                <a:latin typeface="Times New Roman" panose="02020603050405020304" pitchFamily="18" charset="0"/>
                <a:cs typeface="Times New Roman" panose="02020603050405020304" pitchFamily="18" charset="0"/>
              </a:rPr>
              <a:t>Reflector</a:t>
            </a:r>
            <a:r>
              <a:rPr lang="ru-RU"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Pb</a:t>
            </a:r>
            <a:r>
              <a:rPr lang="ru-RU" sz="2400" b="1" dirty="0">
                <a:latin typeface="Times New Roman" panose="02020603050405020304" pitchFamily="18" charset="0"/>
                <a:cs typeface="Times New Roman" panose="02020603050405020304" pitchFamily="18" charset="0"/>
              </a:rPr>
              <a:t>-208 </a:t>
            </a:r>
          </a:p>
        </p:txBody>
      </p:sp>
      <p:sp>
        <p:nvSpPr>
          <p:cNvPr id="11" name="TextBox 10">
            <a:extLst>
              <a:ext uri="{FF2B5EF4-FFF2-40B4-BE49-F238E27FC236}">
                <a16:creationId xmlns:a16="http://schemas.microsoft.com/office/drawing/2014/main" id="{E0F9991D-AA34-F34F-665E-5FCDAAAE8943}"/>
              </a:ext>
            </a:extLst>
          </p:cNvPr>
          <p:cNvSpPr txBox="1"/>
          <p:nvPr/>
        </p:nvSpPr>
        <p:spPr>
          <a:xfrm>
            <a:off x="1671710" y="6300516"/>
            <a:ext cx="3357490" cy="461665"/>
          </a:xfrm>
          <a:prstGeom prst="rect">
            <a:avLst/>
          </a:prstGeom>
          <a:noFill/>
        </p:spPr>
        <p:txBody>
          <a:bodyPr wrap="square">
            <a:spAutoFit/>
          </a:bodyPr>
          <a:lstStyle/>
          <a:p>
            <a:r>
              <a:rPr lang="en-US" sz="2400" b="1" dirty="0" smtClean="0">
                <a:latin typeface="Times New Roman" panose="02020603050405020304" pitchFamily="18" charset="0"/>
                <a:cs typeface="Times New Roman" panose="02020603050405020304" pitchFamily="18" charset="0"/>
              </a:rPr>
              <a:t>Reflector</a:t>
            </a:r>
            <a:r>
              <a:rPr lang="ru-RU"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Ni + Be</a:t>
            </a:r>
            <a:endParaRPr lang="ru-RU" sz="2400" b="1" dirty="0">
              <a:latin typeface="Times New Roman" panose="02020603050405020304" pitchFamily="18" charset="0"/>
              <a:cs typeface="Times New Roman" panose="02020603050405020304" pitchFamily="18" charset="0"/>
            </a:endParaRPr>
          </a:p>
        </p:txBody>
      </p:sp>
      <p:pic>
        <p:nvPicPr>
          <p:cNvPr id="12" name="Рисунок 18">
            <a:extLst>
              <a:ext uri="{FF2B5EF4-FFF2-40B4-BE49-F238E27FC236}">
                <a16:creationId xmlns:a16="http://schemas.microsoft.com/office/drawing/2014/main" id="{066329AE-4C23-5107-D82A-194B2D47CDD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72549" y="3724671"/>
            <a:ext cx="2669013" cy="2669013"/>
          </a:xfrm>
          <a:prstGeom prst="rect">
            <a:avLst/>
          </a:prstGeom>
        </p:spPr>
      </p:pic>
    </p:spTree>
    <p:extLst>
      <p:ext uri="{BB962C8B-B14F-4D97-AF65-F5344CB8AC3E}">
        <p14:creationId xmlns:p14="http://schemas.microsoft.com/office/powerpoint/2010/main" val="3273412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5">
            <a:extLst>
              <a:ext uri="{FF2B5EF4-FFF2-40B4-BE49-F238E27FC236}">
                <a16:creationId xmlns:a16="http://schemas.microsoft.com/office/drawing/2014/main" id="{BE7F3451-08D1-DA13-A3FB-3FD2EC39E611}"/>
              </a:ext>
            </a:extLst>
          </p:cNvPr>
          <p:cNvGraphicFramePr>
            <a:graphicFrameLocks/>
          </p:cNvGraphicFramePr>
          <p:nvPr>
            <p:extLst>
              <p:ext uri="{D42A27DB-BD31-4B8C-83A1-F6EECF244321}">
                <p14:modId xmlns:p14="http://schemas.microsoft.com/office/powerpoint/2010/main" val="354739364"/>
              </p:ext>
            </p:extLst>
          </p:nvPr>
        </p:nvGraphicFramePr>
        <p:xfrm>
          <a:off x="166467" y="1423229"/>
          <a:ext cx="11859065" cy="5311153"/>
        </p:xfrm>
        <a:graphic>
          <a:graphicData uri="http://schemas.openxmlformats.org/drawingml/2006/table">
            <a:tbl>
              <a:tblPr>
                <a:tableStyleId>{2D5ABB26-0587-4C30-8999-92F81FD0307C}</a:tableStyleId>
              </a:tblPr>
              <a:tblGrid>
                <a:gridCol w="5511960">
                  <a:extLst>
                    <a:ext uri="{9D8B030D-6E8A-4147-A177-3AD203B41FA5}">
                      <a16:colId xmlns:a16="http://schemas.microsoft.com/office/drawing/2014/main" val="528890449"/>
                    </a:ext>
                  </a:extLst>
                </a:gridCol>
                <a:gridCol w="1412155">
                  <a:extLst>
                    <a:ext uri="{9D8B030D-6E8A-4147-A177-3AD203B41FA5}">
                      <a16:colId xmlns:a16="http://schemas.microsoft.com/office/drawing/2014/main" val="4119685080"/>
                    </a:ext>
                  </a:extLst>
                </a:gridCol>
                <a:gridCol w="3265639">
                  <a:extLst>
                    <a:ext uri="{9D8B030D-6E8A-4147-A177-3AD203B41FA5}">
                      <a16:colId xmlns:a16="http://schemas.microsoft.com/office/drawing/2014/main" val="366055046"/>
                    </a:ext>
                  </a:extLst>
                </a:gridCol>
                <a:gridCol w="1669311">
                  <a:extLst>
                    <a:ext uri="{9D8B030D-6E8A-4147-A177-3AD203B41FA5}">
                      <a16:colId xmlns:a16="http://schemas.microsoft.com/office/drawing/2014/main" val="3108177167"/>
                    </a:ext>
                  </a:extLst>
                </a:gridCol>
              </a:tblGrid>
              <a:tr h="867117">
                <a:tc>
                  <a:txBody>
                    <a:bodyPr/>
                    <a:lstStyle/>
                    <a:p>
                      <a:pPr algn="ctr" fontAlgn="b"/>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K-</a:t>
                      </a:r>
                      <a:r>
                        <a:rPr lang="ru-RU" sz="1600" b="1" u="none" strike="noStrike" dirty="0" err="1">
                          <a:effectLst/>
                          <a:latin typeface="Times New Roman" panose="02020603050405020304" pitchFamily="18" charset="0"/>
                          <a:cs typeface="Times New Roman" panose="02020603050405020304" pitchFamily="18" charset="0"/>
                        </a:rPr>
                        <a:t>эфф</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smtClean="0">
                          <a:effectLst/>
                          <a:latin typeface="Times New Roman" panose="02020603050405020304" pitchFamily="18" charset="0"/>
                          <a:cs typeface="Times New Roman" panose="02020603050405020304" pitchFamily="18" charset="0"/>
                        </a:rPr>
                        <a:t>Max. efficiency of RM</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1" u="none" strike="noStrike" dirty="0" smtClean="0">
                          <a:effectLst/>
                          <a:latin typeface="Times New Roman" panose="02020603050405020304" pitchFamily="18" charset="0"/>
                          <a:cs typeface="Times New Roman" panose="02020603050405020304" pitchFamily="18" charset="0"/>
                        </a:rPr>
                        <a:t>Generation time, ns</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274637"/>
                  </a:ext>
                </a:extLst>
              </a:tr>
              <a:tr h="233889">
                <a:tc>
                  <a:txBody>
                    <a:bodyPr/>
                    <a:lstStyle/>
                    <a:p>
                      <a:pPr algn="l" fontAlgn="ctr"/>
                      <a:r>
                        <a:rPr lang="ru-RU" sz="2000" b="1" u="none" strike="noStrike" dirty="0">
                          <a:effectLst/>
                          <a:latin typeface="Times New Roman" panose="02020603050405020304" pitchFamily="18" charset="0"/>
                          <a:cs typeface="Times New Roman" panose="02020603050405020304" pitchFamily="18" charset="0"/>
                        </a:rPr>
                        <a:t>1- </a:t>
                      </a:r>
                      <a:r>
                        <a:rPr lang="en-US" sz="2000" b="1" u="none" strike="noStrike" dirty="0" smtClean="0">
                          <a:effectLst/>
                          <a:latin typeface="Times New Roman" panose="02020603050405020304" pitchFamily="18" charset="0"/>
                          <a:cs typeface="Times New Roman" panose="02020603050405020304" pitchFamily="18" charset="0"/>
                        </a:rPr>
                        <a:t>initial solution </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1,0143</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400" b="1" u="none" strike="noStrike" dirty="0">
                          <a:effectLst/>
                          <a:latin typeface="Times New Roman" panose="02020603050405020304" pitchFamily="18" charset="0"/>
                          <a:cs typeface="Times New Roman" panose="02020603050405020304" pitchFamily="18" charset="0"/>
                        </a:rPr>
                        <a:t>1,49%</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9,97154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256418"/>
                  </a:ext>
                </a:extLst>
              </a:tr>
              <a:tr h="151181">
                <a:tc>
                  <a:txBody>
                    <a:bodyPr/>
                    <a:lstStyle/>
                    <a:p>
                      <a:pPr algn="l" fontAlgn="ctr"/>
                      <a:r>
                        <a:rPr lang="pl-PL" sz="2000" b="1" u="sng"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U(5%)N 100% + 0% NpN</a:t>
                      </a:r>
                      <a:endParaRPr lang="pl-PL" sz="2000" b="1" i="0" u="sng"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1,00242</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3">
                  <a:txBody>
                    <a:bodyPr/>
                    <a:lstStyle/>
                    <a:p>
                      <a:pPr algn="ctr" fontAlgn="ctr"/>
                      <a:r>
                        <a:rPr lang="ru-RU" sz="3200" b="1" u="none" strike="noStrike" dirty="0">
                          <a:effectLst/>
                          <a:latin typeface="Times New Roman" panose="02020603050405020304" pitchFamily="18" charset="0"/>
                          <a:cs typeface="Times New Roman" panose="02020603050405020304" pitchFamily="18" charset="0"/>
                        </a:rPr>
                        <a:t>1,65%</a:t>
                      </a:r>
                      <a:endParaRPr lang="ru-RU"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solidFill>
                            <a:srgbClr val="C00000"/>
                          </a:solidFill>
                          <a:effectLst/>
                          <a:latin typeface="Times New Roman" panose="02020603050405020304" pitchFamily="18" charset="0"/>
                          <a:cs typeface="Times New Roman" panose="02020603050405020304" pitchFamily="18" charset="0"/>
                        </a:rPr>
                        <a:t>33,3602</a:t>
                      </a:r>
                      <a:endParaRPr lang="ru-RU" sz="16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166387"/>
                  </a:ext>
                </a:extLst>
              </a:tr>
              <a:tr h="131462">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3- U(5%)N 25% + NpN 75%</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1,01631</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a:effectLst/>
                          <a:latin typeface="Times New Roman" panose="02020603050405020304" pitchFamily="18" charset="0"/>
                          <a:cs typeface="Times New Roman" panose="02020603050405020304" pitchFamily="18" charset="0"/>
                        </a:rPr>
                        <a:t>13,3972</a:t>
                      </a:r>
                      <a:endParaRPr lang="ru-RU"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091694"/>
                  </a:ext>
                </a:extLst>
              </a:tr>
              <a:tr h="131462">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4- U(5%)N 50% + NpN 50%</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1,01124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a:effectLst/>
                          <a:latin typeface="Times New Roman" panose="02020603050405020304" pitchFamily="18" charset="0"/>
                          <a:cs typeface="Times New Roman" panose="02020603050405020304" pitchFamily="18" charset="0"/>
                        </a:rPr>
                        <a:t>16,6921</a:t>
                      </a:r>
                      <a:endParaRPr lang="ru-RU"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104869"/>
                  </a:ext>
                </a:extLst>
              </a:tr>
              <a:tr h="131462">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5- U(5%)N 75% + NpN 25% </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1,01326</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a:effectLst/>
                          <a:latin typeface="Times New Roman" panose="02020603050405020304" pitchFamily="18" charset="0"/>
                          <a:cs typeface="Times New Roman" panose="02020603050405020304" pitchFamily="18" charset="0"/>
                        </a:rPr>
                        <a:t>15,5914</a:t>
                      </a:r>
                      <a:endParaRPr lang="ru-RU"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522602"/>
                  </a:ext>
                </a:extLst>
              </a:tr>
              <a:tr h="157754">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6- U(10%)N 25% + NpN 75%</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a:effectLst/>
                          <a:latin typeface="Times New Roman" panose="02020603050405020304" pitchFamily="18" charset="0"/>
                          <a:cs typeface="Times New Roman" panose="02020603050405020304" pitchFamily="18" charset="0"/>
                        </a:rPr>
                        <a:t>1,01669</a:t>
                      </a:r>
                      <a:endParaRPr lang="ru-RU"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a:effectLst/>
                          <a:latin typeface="Times New Roman" panose="02020603050405020304" pitchFamily="18" charset="0"/>
                          <a:cs typeface="Times New Roman" panose="02020603050405020304" pitchFamily="18" charset="0"/>
                        </a:rPr>
                        <a:t>15,227</a:t>
                      </a:r>
                      <a:endParaRPr lang="ru-RU"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502301"/>
                  </a:ext>
                </a:extLst>
              </a:tr>
              <a:tr h="177473">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7- U(10%)N 50% + NpN 50% </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1,01239</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a:effectLst/>
                          <a:latin typeface="Times New Roman" panose="02020603050405020304" pitchFamily="18" charset="0"/>
                          <a:cs typeface="Times New Roman" panose="02020603050405020304" pitchFamily="18" charset="0"/>
                        </a:rPr>
                        <a:t>20,8807</a:t>
                      </a:r>
                      <a:endParaRPr lang="ru-RU"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190039"/>
                  </a:ext>
                </a:extLst>
              </a:tr>
              <a:tr h="170900">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8- U(10%)N 75% + NpN 25% </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1,00844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28,7854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18406"/>
                  </a:ext>
                </a:extLst>
              </a:tr>
              <a:tr h="203765">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9- U(15%)N 25% + NpN 75% </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1,0173</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a:effectLst/>
                          <a:latin typeface="Times New Roman" panose="02020603050405020304" pitchFamily="18" charset="0"/>
                          <a:cs typeface="Times New Roman" panose="02020603050405020304" pitchFamily="18" charset="0"/>
                        </a:rPr>
                        <a:t>16,3718</a:t>
                      </a:r>
                      <a:endParaRPr lang="ru-RU" sz="1600" b="1" i="0" u="none" strike="noStrike">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4628081"/>
                  </a:ext>
                </a:extLst>
              </a:tr>
              <a:tr h="144608">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10- U(15%)N 50% + NpN 50%</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1,01368</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23,2121</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57956"/>
                  </a:ext>
                </a:extLst>
              </a:tr>
              <a:tr h="177473">
                <a:tc>
                  <a:txBody>
                    <a:bodyPr/>
                    <a:lstStyle/>
                    <a:p>
                      <a:pPr algn="l" fontAlgn="ctr"/>
                      <a:r>
                        <a:rPr lang="pl-PL" sz="2000" b="1" u="sng"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U(15%)N 75% + NpN 25%</a:t>
                      </a:r>
                      <a:endParaRPr lang="pl-PL" sz="2000" b="1" i="0" u="sng"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1,01007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ctr"/>
                      <a:r>
                        <a:rPr lang="ru-RU" sz="1600" b="1" u="none" strike="noStrike" dirty="0">
                          <a:solidFill>
                            <a:srgbClr val="C00000"/>
                          </a:solidFill>
                          <a:effectLst/>
                          <a:latin typeface="Times New Roman" panose="02020603050405020304" pitchFamily="18" charset="0"/>
                          <a:cs typeface="Times New Roman" panose="02020603050405020304" pitchFamily="18" charset="0"/>
                        </a:rPr>
                        <a:t>32,2773</a:t>
                      </a:r>
                      <a:endParaRPr lang="ru-RU" sz="16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951923"/>
                  </a:ext>
                </a:extLst>
              </a:tr>
              <a:tr h="249777">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12- U(20%)N 25% + NpN 75% </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Times New Roman" panose="02020603050405020304" pitchFamily="18" charset="0"/>
                          <a:cs typeface="Times New Roman" panose="02020603050405020304" pitchFamily="18" charset="0"/>
                        </a:rPr>
                        <a:t>1.01805</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b"/>
                      <a:r>
                        <a:rPr lang="en-US" sz="1600" b="1" u="none" strike="noStrike" dirty="0">
                          <a:effectLst/>
                          <a:latin typeface="Times New Roman" panose="02020603050405020304" pitchFamily="18" charset="0"/>
                          <a:cs typeface="Times New Roman" panose="02020603050405020304" pitchFamily="18" charset="0"/>
                        </a:rPr>
                        <a:t>19</a:t>
                      </a:r>
                      <a:r>
                        <a:rPr lang="ru-RU"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3032</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5823808"/>
                  </a:ext>
                </a:extLst>
              </a:tr>
              <a:tr h="249777">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13- U(20%)N 50% + NpN 50% </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Times New Roman" panose="02020603050405020304" pitchFamily="18" charset="0"/>
                          <a:cs typeface="Times New Roman" panose="02020603050405020304" pitchFamily="18" charset="0"/>
                        </a:rPr>
                        <a:t>1.01491</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b"/>
                      <a:r>
                        <a:rPr lang="en-US" sz="1600" b="1" u="none" strike="noStrike" dirty="0">
                          <a:effectLst/>
                          <a:latin typeface="Times New Roman" panose="02020603050405020304" pitchFamily="18" charset="0"/>
                          <a:cs typeface="Times New Roman" panose="02020603050405020304" pitchFamily="18" charset="0"/>
                        </a:rPr>
                        <a:t>26</a:t>
                      </a:r>
                      <a:r>
                        <a:rPr lang="ru-RU"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7414</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490563"/>
                  </a:ext>
                </a:extLst>
              </a:tr>
              <a:tr h="335227">
                <a:tc>
                  <a:txBody>
                    <a:bodyPr/>
                    <a:lstStyle/>
                    <a:p>
                      <a:pPr algn="l" fontAlgn="ctr"/>
                      <a:r>
                        <a:rPr lang="pl-PL" sz="2000" b="1" u="none" strike="noStrike" dirty="0">
                          <a:effectLst/>
                          <a:latin typeface="Times New Roman" panose="02020603050405020304" pitchFamily="18" charset="0"/>
                          <a:cs typeface="Times New Roman" panose="02020603050405020304" pitchFamily="18" charset="0"/>
                        </a:rPr>
                        <a:t>14- U(20%)N 75% + NpN 25% </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latin typeface="Times New Roman" panose="02020603050405020304" pitchFamily="18" charset="0"/>
                          <a:cs typeface="Times New Roman" panose="02020603050405020304" pitchFamily="18" charset="0"/>
                        </a:rPr>
                        <a:t>1.01173</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b"/>
                      <a:r>
                        <a:rPr lang="en-US" sz="1600" b="1" u="none" strike="noStrike" dirty="0">
                          <a:effectLst/>
                          <a:latin typeface="Times New Roman" panose="02020603050405020304" pitchFamily="18" charset="0"/>
                          <a:cs typeface="Times New Roman" panose="02020603050405020304" pitchFamily="18" charset="0"/>
                        </a:rPr>
                        <a:t>35</a:t>
                      </a:r>
                      <a:r>
                        <a:rPr lang="ru-RU" sz="1600" b="1" u="none" strike="noStrike" dirty="0">
                          <a:effectLst/>
                          <a:latin typeface="Times New Roman" panose="02020603050405020304" pitchFamily="18" charset="0"/>
                          <a:cs typeface="Times New Roman" panose="02020603050405020304" pitchFamily="18" charset="0"/>
                        </a:rPr>
                        <a:t>.</a:t>
                      </a:r>
                      <a:r>
                        <a:rPr lang="en-US" sz="1600" b="1" u="none" strike="noStrike" dirty="0">
                          <a:effectLst/>
                          <a:latin typeface="Times New Roman" panose="02020603050405020304" pitchFamily="18" charset="0"/>
                          <a:cs typeface="Times New Roman" panose="02020603050405020304" pitchFamily="18" charset="0"/>
                        </a:rPr>
                        <a:t>7730</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73" marR="6573" marT="6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703551"/>
                  </a:ext>
                </a:extLst>
              </a:tr>
            </a:tbl>
          </a:graphicData>
        </a:graphic>
      </p:graphicFrame>
      <p:sp>
        <p:nvSpPr>
          <p:cNvPr id="3" name="Title 1"/>
          <p:cNvSpPr txBox="1">
            <a:spLocks/>
          </p:cNvSpPr>
          <p:nvPr/>
        </p:nvSpPr>
        <p:spPr>
          <a:xfrm>
            <a:off x="0" y="0"/>
            <a:ext cx="12192000" cy="84952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THE MAIN NEUROTIC PROBLEMS THAT FACED REACTOR NEPTUNE, AND THE PROPOSALS TO SOLVE THEM. </a:t>
            </a:r>
            <a:endParaRPr lang="ru-RU" sz="3200" b="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838010"/>
            <a:ext cx="11832609" cy="585219"/>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3- The problem of using high enriched U (90%) to increase the generation time:</a:t>
            </a:r>
            <a:endParaRPr lang="ru-RU" sz="3200" dirty="0"/>
          </a:p>
        </p:txBody>
      </p:sp>
    </p:spTree>
    <p:extLst>
      <p:ext uri="{BB962C8B-B14F-4D97-AF65-F5344CB8AC3E}">
        <p14:creationId xmlns:p14="http://schemas.microsoft.com/office/powerpoint/2010/main" val="3764553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299"/>
            <a:ext cx="12078269" cy="1102294"/>
          </a:xfrm>
        </p:spPr>
        <p:txBody>
          <a:bodyPr>
            <a:noAutofit/>
          </a:bodyPr>
          <a:lstStyle/>
          <a:p>
            <a:pPr algn="just"/>
            <a:r>
              <a:rPr lang="en-US" sz="2400" dirty="0">
                <a:latin typeface="Times New Roman" panose="02020603050405020304" pitchFamily="18" charset="0"/>
                <a:cs typeface="Times New Roman" panose="02020603050405020304" pitchFamily="18" charset="0"/>
              </a:rPr>
              <a:t>4- Reduced heat load on </a:t>
            </a:r>
            <a:r>
              <a:rPr lang="en-US" sz="2400" dirty="0" err="1">
                <a:latin typeface="Times New Roman" panose="02020603050405020304" pitchFamily="18" charset="0"/>
                <a:cs typeface="Times New Roman" panose="02020603050405020304" pitchFamily="18" charset="0"/>
              </a:rPr>
              <a:t>Ti</a:t>
            </a:r>
            <a:r>
              <a:rPr lang="en-US" sz="2400" dirty="0" smtClean="0">
                <a:latin typeface="Times New Roman" panose="02020603050405020304" pitchFamily="18" charset="0"/>
                <a:cs typeface="Times New Roman" panose="02020603050405020304" pitchFamily="18" charset="0"/>
              </a:rPr>
              <a:t>𝐇𝟐 in the MR</a:t>
            </a:r>
            <a:r>
              <a:rPr lang="en-US" sz="2400" dirty="0">
                <a:latin typeface="Times New Roman" panose="02020603050405020304" pitchFamily="18" charset="0"/>
                <a:cs typeface="Times New Roman" panose="02020603050405020304" pitchFamily="18" charset="0"/>
              </a:rPr>
              <a:t>: The slide shows that the temperature of titanium </a:t>
            </a:r>
            <a:r>
              <a:rPr lang="en-US" sz="2400" dirty="0" smtClean="0">
                <a:latin typeface="Times New Roman" panose="02020603050405020304" pitchFamily="18" charset="0"/>
                <a:cs typeface="Times New Roman" panose="02020603050405020304" pitchFamily="18" charset="0"/>
              </a:rPr>
              <a:t>TiH2 </a:t>
            </a:r>
            <a:r>
              <a:rPr lang="en-US" sz="2400" dirty="0">
                <a:latin typeface="Times New Roman" panose="02020603050405020304" pitchFamily="18" charset="0"/>
                <a:cs typeface="Times New Roman" panose="02020603050405020304" pitchFamily="18" charset="0"/>
              </a:rPr>
              <a:t>at the edges of the empty sector reaches 700 degrees, and it is known that the use of </a:t>
            </a:r>
            <a:r>
              <a:rPr lang="en-US" sz="2400" dirty="0" smtClean="0">
                <a:latin typeface="Times New Roman" panose="02020603050405020304" pitchFamily="18" charset="0"/>
                <a:cs typeface="Times New Roman" panose="02020603050405020304" pitchFamily="18" charset="0"/>
              </a:rPr>
              <a:t>TiH2 </a:t>
            </a:r>
            <a:r>
              <a:rPr lang="en-US" sz="2400" dirty="0">
                <a:latin typeface="Times New Roman" panose="02020603050405020304" pitchFamily="18" charset="0"/>
                <a:cs typeface="Times New Roman" panose="02020603050405020304" pitchFamily="18" charset="0"/>
              </a:rPr>
              <a:t>is limited to a temperature of 500 degrees. After that, the hydrogen content in it decreases</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Reducing the thermal load on titanium hydride leads to a significant extension of the service life of the reactivity modulator.</a:t>
            </a:r>
            <a:endParaRPr lang="ru-RU" sz="24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0"/>
            <a:ext cx="12192000" cy="84952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THE MAIN NEUROTIC PROBLEMS THAT FACED REACTOR NEPTUNE, AND THE PROPOSALS TO SOLVE THEM. </a:t>
            </a:r>
            <a:endParaRPr lang="ru-RU" sz="3200" b="1" dirty="0">
              <a:latin typeface="Times New Roman" panose="02020603050405020304" pitchFamily="18" charset="0"/>
              <a:cs typeface="Times New Roman" panose="02020603050405020304" pitchFamily="18" charset="0"/>
            </a:endParaRPr>
          </a:p>
        </p:txBody>
      </p:sp>
      <p:pic>
        <p:nvPicPr>
          <p:cNvPr id="5" name="Рисунок 5">
            <a:extLst>
              <a:ext uri="{FF2B5EF4-FFF2-40B4-BE49-F238E27FC236}">
                <a16:creationId xmlns:a16="http://schemas.microsoft.com/office/drawing/2014/main" id="{B5503B52-8757-C48A-ED46-C9CFAF3D1E9C}"/>
              </a:ext>
            </a:extLst>
          </p:cNvPr>
          <p:cNvPicPr>
            <a:picLocks noChangeAspect="1"/>
          </p:cNvPicPr>
          <p:nvPr/>
        </p:nvPicPr>
        <p:blipFill>
          <a:blip r:embed="rId2"/>
          <a:stretch>
            <a:fillRect/>
          </a:stretch>
        </p:blipFill>
        <p:spPr>
          <a:xfrm>
            <a:off x="0" y="3010168"/>
            <a:ext cx="12192000" cy="3803953"/>
          </a:xfrm>
          <a:prstGeom prst="rect">
            <a:avLst/>
          </a:prstGeom>
        </p:spPr>
      </p:pic>
    </p:spTree>
    <p:extLst>
      <p:ext uri="{BB962C8B-B14F-4D97-AF65-F5344CB8AC3E}">
        <p14:creationId xmlns:p14="http://schemas.microsoft.com/office/powerpoint/2010/main" val="2559424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7733"/>
            <a:ext cx="10515600" cy="735345"/>
          </a:xfrm>
        </p:spPr>
        <p:txBody>
          <a:bodyPr>
            <a:normAutofit fontScale="90000"/>
          </a:bodyPr>
          <a:lstStyle/>
          <a:p>
            <a:r>
              <a:rPr lang="en-US" sz="2800" dirty="0">
                <a:latin typeface="Times New Roman" panose="02020603050405020304" pitchFamily="18" charset="0"/>
                <a:cs typeface="Times New Roman" panose="02020603050405020304" pitchFamily="18" charset="0"/>
              </a:rPr>
              <a:t>4- Reduced heat load on </a:t>
            </a:r>
            <a:r>
              <a:rPr lang="en-US" sz="2800" dirty="0" err="1">
                <a:latin typeface="Times New Roman" panose="02020603050405020304" pitchFamily="18" charset="0"/>
                <a:cs typeface="Times New Roman" panose="02020603050405020304" pitchFamily="18" charset="0"/>
              </a:rPr>
              <a:t>Ti</a:t>
            </a:r>
            <a:r>
              <a:rPr lang="en-US" sz="2800" dirty="0">
                <a:latin typeface="Times New Roman" panose="02020603050405020304" pitchFamily="18" charset="0"/>
                <a:cs typeface="Times New Roman" panose="02020603050405020304" pitchFamily="18" charset="0"/>
              </a:rPr>
              <a:t>𝐇𝟐 in the MR</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Solution</a:t>
            </a:r>
            <a:endParaRPr lang="ru-RU" sz="2800" dirty="0"/>
          </a:p>
        </p:txBody>
      </p:sp>
      <p:sp>
        <p:nvSpPr>
          <p:cNvPr id="3" name="Content Placeholder 2"/>
          <p:cNvSpPr>
            <a:spLocks noGrp="1"/>
          </p:cNvSpPr>
          <p:nvPr>
            <p:ph idx="1"/>
          </p:nvPr>
        </p:nvSpPr>
        <p:spPr>
          <a:xfrm>
            <a:off x="177421" y="1825625"/>
            <a:ext cx="11791666" cy="4351338"/>
          </a:xfrm>
        </p:spPr>
        <p:txBody>
          <a:bodyPr/>
          <a:lstStyle/>
          <a:p>
            <a:r>
              <a:rPr lang="en-US" dirty="0"/>
              <a:t>it is proposed to install additional nickel reflectors on the border of the empty sector and the sector with titanium hydride.</a:t>
            </a:r>
            <a:endParaRPr lang="ru-RU" dirty="0"/>
          </a:p>
        </p:txBody>
      </p:sp>
      <p:sp>
        <p:nvSpPr>
          <p:cNvPr id="4" name="Title 1"/>
          <p:cNvSpPr txBox="1">
            <a:spLocks/>
          </p:cNvSpPr>
          <p:nvPr/>
        </p:nvSpPr>
        <p:spPr>
          <a:xfrm>
            <a:off x="0" y="0"/>
            <a:ext cx="12192000" cy="84952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THE MAIN NEUROTIC PROBLEMS THAT FACED REACTOR NEPTUNE, AND THE PROPOSALS TO SOLVE THEM. </a:t>
            </a:r>
            <a:endParaRPr lang="ru-RU" sz="3200" b="1" dirty="0">
              <a:latin typeface="Times New Roman" panose="02020603050405020304" pitchFamily="18" charset="0"/>
              <a:cs typeface="Times New Roman" panose="02020603050405020304" pitchFamily="18" charset="0"/>
            </a:endParaRPr>
          </a:p>
        </p:txBody>
      </p:sp>
      <p:pic>
        <p:nvPicPr>
          <p:cNvPr id="5" name="Объект 5">
            <a:extLst>
              <a:ext uri="{FF2B5EF4-FFF2-40B4-BE49-F238E27FC236}">
                <a16:creationId xmlns:a16="http://schemas.microsoft.com/office/drawing/2014/main" id="{DC81AED2-2F7E-8BC8-4A41-6E982FACF95F}"/>
              </a:ext>
            </a:extLst>
          </p:cNvPr>
          <p:cNvPicPr>
            <a:picLocks noChangeAspect="1"/>
          </p:cNvPicPr>
          <p:nvPr/>
        </p:nvPicPr>
        <p:blipFill>
          <a:blip r:embed="rId2"/>
          <a:stretch>
            <a:fillRect/>
          </a:stretch>
        </p:blipFill>
        <p:spPr>
          <a:xfrm>
            <a:off x="0" y="2825087"/>
            <a:ext cx="12192000" cy="3999823"/>
          </a:xfrm>
          <a:prstGeom prst="rect">
            <a:avLst/>
          </a:prstGeom>
        </p:spPr>
      </p:pic>
    </p:spTree>
    <p:extLst>
      <p:ext uri="{BB962C8B-B14F-4D97-AF65-F5344CB8AC3E}">
        <p14:creationId xmlns:p14="http://schemas.microsoft.com/office/powerpoint/2010/main" val="289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DA24F1-5DE6-8BA7-F209-19671A96123A}"/>
              </a:ext>
            </a:extLst>
          </p:cNvPr>
          <p:cNvSpPr>
            <a:spLocks noGrp="1"/>
          </p:cNvSpPr>
          <p:nvPr>
            <p:ph type="dt" sz="half" idx="10"/>
          </p:nvPr>
        </p:nvSpPr>
        <p:spPr/>
        <p:txBody>
          <a:bodyPr/>
          <a:lstStyle/>
          <a:p>
            <a:fld id="{BD108D82-1963-4C2D-B538-558967D1EC74}" type="datetime1">
              <a:rPr lang="ru-RU" smtClean="0"/>
              <a:t>05.06.2023</a:t>
            </a:fld>
            <a:endParaRPr lang="ru-RU"/>
          </a:p>
        </p:txBody>
      </p:sp>
      <p:sp>
        <p:nvSpPr>
          <p:cNvPr id="3" name="Номер слайда 2">
            <a:extLst>
              <a:ext uri="{FF2B5EF4-FFF2-40B4-BE49-F238E27FC236}">
                <a16:creationId xmlns:a16="http://schemas.microsoft.com/office/drawing/2014/main" id="{0CBDB154-6957-CA91-8B35-4347D50E6F4D}"/>
              </a:ext>
            </a:extLst>
          </p:cNvPr>
          <p:cNvSpPr>
            <a:spLocks noGrp="1"/>
          </p:cNvSpPr>
          <p:nvPr>
            <p:ph type="sldNum" sz="quarter" idx="12"/>
          </p:nvPr>
        </p:nvSpPr>
        <p:spPr/>
        <p:txBody>
          <a:bodyPr/>
          <a:lstStyle/>
          <a:p>
            <a:fld id="{0DAD8BD4-BB35-4D4F-8C85-DEF70C067D30}" type="slidenum">
              <a:rPr lang="ru-RU" smtClean="0"/>
              <a:t>15</a:t>
            </a:fld>
            <a:endParaRPr lang="ru-RU"/>
          </a:p>
        </p:txBody>
      </p:sp>
      <p:graphicFrame>
        <p:nvGraphicFramePr>
          <p:cNvPr id="4" name="Таблица 3">
            <a:extLst>
              <a:ext uri="{FF2B5EF4-FFF2-40B4-BE49-F238E27FC236}">
                <a16:creationId xmlns:a16="http://schemas.microsoft.com/office/drawing/2014/main" id="{E9F0B3AC-C54B-F5D6-6172-449A9E02E278}"/>
              </a:ext>
            </a:extLst>
          </p:cNvPr>
          <p:cNvGraphicFramePr>
            <a:graphicFrameLocks noGrp="1"/>
          </p:cNvGraphicFramePr>
          <p:nvPr>
            <p:extLst/>
          </p:nvPr>
        </p:nvGraphicFramePr>
        <p:xfrm>
          <a:off x="243840" y="1511445"/>
          <a:ext cx="11704319" cy="2447141"/>
        </p:xfrm>
        <a:graphic>
          <a:graphicData uri="http://schemas.openxmlformats.org/drawingml/2006/table">
            <a:tbl>
              <a:tblPr>
                <a:tableStyleId>{2D5ABB26-0587-4C30-8999-92F81FD0307C}</a:tableStyleId>
              </a:tblPr>
              <a:tblGrid>
                <a:gridCol w="2972920">
                  <a:extLst>
                    <a:ext uri="{9D8B030D-6E8A-4147-A177-3AD203B41FA5}">
                      <a16:colId xmlns:a16="http://schemas.microsoft.com/office/drawing/2014/main" val="169146097"/>
                    </a:ext>
                  </a:extLst>
                </a:gridCol>
                <a:gridCol w="1232042">
                  <a:extLst>
                    <a:ext uri="{9D8B030D-6E8A-4147-A177-3AD203B41FA5}">
                      <a16:colId xmlns:a16="http://schemas.microsoft.com/office/drawing/2014/main" val="855338378"/>
                    </a:ext>
                  </a:extLst>
                </a:gridCol>
                <a:gridCol w="1071335">
                  <a:extLst>
                    <a:ext uri="{9D8B030D-6E8A-4147-A177-3AD203B41FA5}">
                      <a16:colId xmlns:a16="http://schemas.microsoft.com/office/drawing/2014/main" val="2684334798"/>
                    </a:ext>
                  </a:extLst>
                </a:gridCol>
                <a:gridCol w="757775">
                  <a:extLst>
                    <a:ext uri="{9D8B030D-6E8A-4147-A177-3AD203B41FA5}">
                      <a16:colId xmlns:a16="http://schemas.microsoft.com/office/drawing/2014/main" val="589653380"/>
                    </a:ext>
                  </a:extLst>
                </a:gridCol>
                <a:gridCol w="1304547">
                  <a:extLst>
                    <a:ext uri="{9D8B030D-6E8A-4147-A177-3AD203B41FA5}">
                      <a16:colId xmlns:a16="http://schemas.microsoft.com/office/drawing/2014/main" val="2882111739"/>
                    </a:ext>
                  </a:extLst>
                </a:gridCol>
                <a:gridCol w="1091425">
                  <a:extLst>
                    <a:ext uri="{9D8B030D-6E8A-4147-A177-3AD203B41FA5}">
                      <a16:colId xmlns:a16="http://schemas.microsoft.com/office/drawing/2014/main" val="3296565954"/>
                    </a:ext>
                  </a:extLst>
                </a:gridCol>
                <a:gridCol w="726581">
                  <a:extLst>
                    <a:ext uri="{9D8B030D-6E8A-4147-A177-3AD203B41FA5}">
                      <a16:colId xmlns:a16="http://schemas.microsoft.com/office/drawing/2014/main" val="2252078306"/>
                    </a:ext>
                  </a:extLst>
                </a:gridCol>
                <a:gridCol w="1456269">
                  <a:extLst>
                    <a:ext uri="{9D8B030D-6E8A-4147-A177-3AD203B41FA5}">
                      <a16:colId xmlns:a16="http://schemas.microsoft.com/office/drawing/2014/main" val="862504588"/>
                    </a:ext>
                  </a:extLst>
                </a:gridCol>
                <a:gridCol w="1091425">
                  <a:extLst>
                    <a:ext uri="{9D8B030D-6E8A-4147-A177-3AD203B41FA5}">
                      <a16:colId xmlns:a16="http://schemas.microsoft.com/office/drawing/2014/main" val="3137523588"/>
                    </a:ext>
                  </a:extLst>
                </a:gridCol>
              </a:tblGrid>
              <a:tr h="393003">
                <a:tc rowSpan="3">
                  <a:txBody>
                    <a:bodyPr/>
                    <a:lstStyle/>
                    <a:p>
                      <a:pPr algn="ctr" fontAlgn="b"/>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ctr"/>
                      <a:r>
                        <a:rPr lang="ru-RU" sz="2000" b="1" u="none" strike="noStrike" dirty="0">
                          <a:effectLst/>
                          <a:latin typeface="Times New Roman" panose="02020603050405020304" pitchFamily="18" charset="0"/>
                          <a:cs typeface="Times New Roman" panose="02020603050405020304" pitchFamily="18" charset="0"/>
                        </a:rPr>
                        <a:t>Максимальный удельная тепловыделения , Вт/см3</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3176934"/>
                  </a:ext>
                </a:extLst>
              </a:tr>
              <a:tr h="294934">
                <a:tc vMerge="1">
                  <a:txBody>
                    <a:bodyPr/>
                    <a:lstStyle/>
                    <a:p>
                      <a:pPr algn="ctr" fontAlgn="ctr"/>
                      <a:endParaRPr lang="ru-RU" sz="11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0 cm Ni</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rowSpan="6">
                  <a:txBody>
                    <a:bodyPr/>
                    <a:lstStyle/>
                    <a:p>
                      <a:pPr algn="ctr" fontAlgn="ct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5 cm Ni</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rowSpan="6">
                  <a:txBody>
                    <a:bodyPr/>
                    <a:lstStyle/>
                    <a:p>
                      <a:pPr algn="ctr" fontAlgn="ct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800" b="1" u="none" strike="noStrike" dirty="0">
                          <a:effectLst/>
                          <a:latin typeface="Times New Roman" panose="02020603050405020304" pitchFamily="18" charset="0"/>
                          <a:cs typeface="Times New Roman" panose="02020603050405020304" pitchFamily="18" charset="0"/>
                        </a:rPr>
                        <a:t>10 cm Ni</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152260181"/>
                  </a:ext>
                </a:extLst>
              </a:tr>
              <a:tr h="579468">
                <a:tc vMerge="1">
                  <a:txBody>
                    <a:bodyPr/>
                    <a:lstStyle/>
                    <a:p>
                      <a:pPr algn="ctr" fontAlgn="ct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800" b="1" u="none" strike="noStrike" dirty="0">
                          <a:effectLst/>
                          <a:latin typeface="Times New Roman" panose="02020603050405020304" pitchFamily="18" charset="0"/>
                          <a:cs typeface="Times New Roman" panose="02020603050405020304" pitchFamily="18" charset="0"/>
                        </a:rPr>
                        <a:t>Справа</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Слева</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Справа</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Слева</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Справа</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Слева</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7926528"/>
                  </a:ext>
                </a:extLst>
              </a:tr>
              <a:tr h="294934">
                <a:tc>
                  <a:txBody>
                    <a:bodyPr/>
                    <a:lstStyle/>
                    <a:p>
                      <a:pPr algn="ctr" fontAlgn="t"/>
                      <a:r>
                        <a:rPr lang="en-US" sz="1800" b="1" u="none" strike="noStrike" dirty="0">
                          <a:effectLst/>
                          <a:latin typeface="Times New Roman" panose="02020603050405020304" pitchFamily="18" charset="0"/>
                          <a:cs typeface="Times New Roman" panose="02020603050405020304" pitchFamily="18" charset="0"/>
                        </a:rPr>
                        <a:t>30 cm </a:t>
                      </a:r>
                      <a:r>
                        <a:rPr lang="ru-RU" sz="1800" b="1" u="none" strike="noStrike" dirty="0">
                          <a:effectLst/>
                          <a:latin typeface="Times New Roman" panose="02020603050405020304" pitchFamily="18" charset="0"/>
                          <a:cs typeface="Times New Roman" panose="02020603050405020304" pitchFamily="18" charset="0"/>
                        </a:rPr>
                        <a:t>вакуум</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9,65634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10,5207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6,66692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7,75357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4,48174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5,43119</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616211"/>
                  </a:ext>
                </a:extLst>
              </a:tr>
              <a:tr h="294934">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35 cm </a:t>
                      </a:r>
                      <a:r>
                        <a:rPr lang="ru-RU" sz="1800" b="1" u="none" strike="noStrike" dirty="0">
                          <a:effectLst/>
                          <a:latin typeface="Times New Roman" panose="02020603050405020304" pitchFamily="18" charset="0"/>
                          <a:cs typeface="Times New Roman" panose="02020603050405020304" pitchFamily="18" charset="0"/>
                        </a:rPr>
                        <a:t>вакуум</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8,5089</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9,52174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5,55672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6,59312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3,82486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4,4615</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36530"/>
                  </a:ext>
                </a:extLst>
              </a:tr>
              <a:tr h="294934">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40 cm </a:t>
                      </a:r>
                      <a:r>
                        <a:rPr lang="ru-RU" sz="1800" b="1" u="none" strike="noStrike" dirty="0">
                          <a:effectLst/>
                          <a:latin typeface="Times New Roman" panose="02020603050405020304" pitchFamily="18" charset="0"/>
                          <a:cs typeface="Times New Roman" panose="02020603050405020304" pitchFamily="18" charset="0"/>
                        </a:rPr>
                        <a:t>вакуум</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7,41187</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8,45502</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4,71953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5,61119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solidFill>
                            <a:schemeClr val="tx1"/>
                          </a:solidFill>
                          <a:effectLst/>
                          <a:latin typeface="Times New Roman" panose="02020603050405020304" pitchFamily="18" charset="0"/>
                          <a:cs typeface="Times New Roman" panose="02020603050405020304" pitchFamily="18" charset="0"/>
                        </a:rPr>
                        <a:t>3,22433</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ru-RU" sz="1400" b="1" u="none" strike="noStrike" dirty="0">
                          <a:solidFill>
                            <a:schemeClr val="tx1"/>
                          </a:solidFill>
                          <a:effectLst/>
                          <a:latin typeface="Times New Roman" panose="02020603050405020304" pitchFamily="18" charset="0"/>
                          <a:cs typeface="Times New Roman" panose="02020603050405020304" pitchFamily="18" charset="0"/>
                        </a:rPr>
                        <a:t>3,61275</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23667650"/>
                  </a:ext>
                </a:extLst>
              </a:tr>
              <a:tr h="294934">
                <a:tc>
                  <a:txBody>
                    <a:bodyPr/>
                    <a:lstStyle/>
                    <a:p>
                      <a:pPr algn="ctr" fontAlgn="b"/>
                      <a:r>
                        <a:rPr lang="en-US" sz="1800" b="1" u="none" strike="noStrike" dirty="0">
                          <a:effectLst/>
                          <a:latin typeface="Times New Roman" panose="02020603050405020304" pitchFamily="18" charset="0"/>
                          <a:cs typeface="Times New Roman" panose="02020603050405020304" pitchFamily="18" charset="0"/>
                        </a:rPr>
                        <a:t>45 cm </a:t>
                      </a:r>
                      <a:r>
                        <a:rPr lang="ru-RU" sz="1800" b="1" u="none" strike="noStrike" dirty="0">
                          <a:effectLst/>
                          <a:latin typeface="Times New Roman" panose="02020603050405020304" pitchFamily="18" charset="0"/>
                          <a:cs typeface="Times New Roman" panose="02020603050405020304" pitchFamily="18" charset="0"/>
                        </a:rPr>
                        <a:t>вакуум </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6,3444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7,32191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a:effectLst/>
                          <a:latin typeface="Times New Roman" panose="02020603050405020304" pitchFamily="18" charset="0"/>
                          <a:cs typeface="Times New Roman" panose="02020603050405020304" pitchFamily="18" charset="0"/>
                        </a:rPr>
                        <a:t>4,00864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4,68787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2,59712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2,93969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3261465"/>
                  </a:ext>
                </a:extLst>
              </a:tr>
            </a:tbl>
          </a:graphicData>
        </a:graphic>
      </p:graphicFrame>
      <p:sp>
        <p:nvSpPr>
          <p:cNvPr id="6" name="TextBox 5">
            <a:extLst>
              <a:ext uri="{FF2B5EF4-FFF2-40B4-BE49-F238E27FC236}">
                <a16:creationId xmlns:a16="http://schemas.microsoft.com/office/drawing/2014/main" id="{21704A66-A904-A852-B135-F22E3C5C18C7}"/>
              </a:ext>
            </a:extLst>
          </p:cNvPr>
          <p:cNvSpPr txBox="1"/>
          <p:nvPr/>
        </p:nvSpPr>
        <p:spPr>
          <a:xfrm>
            <a:off x="365760" y="164276"/>
            <a:ext cx="11704320" cy="1446550"/>
          </a:xfrm>
          <a:prstGeom prst="rect">
            <a:avLst/>
          </a:prstGeom>
          <a:noFill/>
        </p:spPr>
        <p:txBody>
          <a:bodyPr wrap="square">
            <a:spAutoFit/>
          </a:bodyPr>
          <a:lstStyle/>
          <a:p>
            <a:pPr algn="ct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Зависимость максимального удельного тепловыделения в диске модулятора (Вт/см3), максимального эффекта смещения модулятора (%) и  </a:t>
            </a: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 –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параметра (см-2) от изменения ширины вакуума и толщины Ni</a:t>
            </a:r>
          </a:p>
          <a:p>
            <a:endParaRPr lang="ru-RU" sz="2800" b="1" dirty="0">
              <a:latin typeface="Times New Roman" panose="02020603050405020304" pitchFamily="18" charset="0"/>
              <a:cs typeface="Times New Roman" panose="02020603050405020304" pitchFamily="18" charset="0"/>
            </a:endParaRPr>
          </a:p>
        </p:txBody>
      </p:sp>
      <p:graphicFrame>
        <p:nvGraphicFramePr>
          <p:cNvPr id="9" name="Таблица 8">
            <a:extLst>
              <a:ext uri="{FF2B5EF4-FFF2-40B4-BE49-F238E27FC236}">
                <a16:creationId xmlns:a16="http://schemas.microsoft.com/office/drawing/2014/main" id="{6498601F-D68A-C2CF-3AD9-88645499EBD9}"/>
              </a:ext>
            </a:extLst>
          </p:cNvPr>
          <p:cNvGraphicFramePr>
            <a:graphicFrameLocks noGrp="1"/>
          </p:cNvGraphicFramePr>
          <p:nvPr>
            <p:extLst/>
          </p:nvPr>
        </p:nvGraphicFramePr>
        <p:xfrm>
          <a:off x="225082" y="4122984"/>
          <a:ext cx="11704324" cy="1817053"/>
        </p:xfrm>
        <a:graphic>
          <a:graphicData uri="http://schemas.openxmlformats.org/drawingml/2006/table">
            <a:tbl>
              <a:tblPr>
                <a:tableStyleId>{2D5ABB26-0587-4C30-8999-92F81FD0307C}</a:tableStyleId>
              </a:tblPr>
              <a:tblGrid>
                <a:gridCol w="1538929">
                  <a:extLst>
                    <a:ext uri="{9D8B030D-6E8A-4147-A177-3AD203B41FA5}">
                      <a16:colId xmlns:a16="http://schemas.microsoft.com/office/drawing/2014/main" val="3110675802"/>
                    </a:ext>
                  </a:extLst>
                </a:gridCol>
                <a:gridCol w="677693">
                  <a:extLst>
                    <a:ext uri="{9D8B030D-6E8A-4147-A177-3AD203B41FA5}">
                      <a16:colId xmlns:a16="http://schemas.microsoft.com/office/drawing/2014/main" val="33153357"/>
                    </a:ext>
                  </a:extLst>
                </a:gridCol>
                <a:gridCol w="677693">
                  <a:extLst>
                    <a:ext uri="{9D8B030D-6E8A-4147-A177-3AD203B41FA5}">
                      <a16:colId xmlns:a16="http://schemas.microsoft.com/office/drawing/2014/main" val="3086098551"/>
                    </a:ext>
                  </a:extLst>
                </a:gridCol>
                <a:gridCol w="677693">
                  <a:extLst>
                    <a:ext uri="{9D8B030D-6E8A-4147-A177-3AD203B41FA5}">
                      <a16:colId xmlns:a16="http://schemas.microsoft.com/office/drawing/2014/main" val="2740584180"/>
                    </a:ext>
                  </a:extLst>
                </a:gridCol>
                <a:gridCol w="677693">
                  <a:extLst>
                    <a:ext uri="{9D8B030D-6E8A-4147-A177-3AD203B41FA5}">
                      <a16:colId xmlns:a16="http://schemas.microsoft.com/office/drawing/2014/main" val="3980197412"/>
                    </a:ext>
                  </a:extLst>
                </a:gridCol>
                <a:gridCol w="677693">
                  <a:extLst>
                    <a:ext uri="{9D8B030D-6E8A-4147-A177-3AD203B41FA5}">
                      <a16:colId xmlns:a16="http://schemas.microsoft.com/office/drawing/2014/main" val="639931554"/>
                    </a:ext>
                  </a:extLst>
                </a:gridCol>
                <a:gridCol w="677693">
                  <a:extLst>
                    <a:ext uri="{9D8B030D-6E8A-4147-A177-3AD203B41FA5}">
                      <a16:colId xmlns:a16="http://schemas.microsoft.com/office/drawing/2014/main" val="1148721197"/>
                    </a:ext>
                  </a:extLst>
                </a:gridCol>
                <a:gridCol w="677693">
                  <a:extLst>
                    <a:ext uri="{9D8B030D-6E8A-4147-A177-3AD203B41FA5}">
                      <a16:colId xmlns:a16="http://schemas.microsoft.com/office/drawing/2014/main" val="1925278178"/>
                    </a:ext>
                  </a:extLst>
                </a:gridCol>
                <a:gridCol w="677693">
                  <a:extLst>
                    <a:ext uri="{9D8B030D-6E8A-4147-A177-3AD203B41FA5}">
                      <a16:colId xmlns:a16="http://schemas.microsoft.com/office/drawing/2014/main" val="2909694985"/>
                    </a:ext>
                  </a:extLst>
                </a:gridCol>
                <a:gridCol w="677693">
                  <a:extLst>
                    <a:ext uri="{9D8B030D-6E8A-4147-A177-3AD203B41FA5}">
                      <a16:colId xmlns:a16="http://schemas.microsoft.com/office/drawing/2014/main" val="3127742724"/>
                    </a:ext>
                  </a:extLst>
                </a:gridCol>
                <a:gridCol w="677693">
                  <a:extLst>
                    <a:ext uri="{9D8B030D-6E8A-4147-A177-3AD203B41FA5}">
                      <a16:colId xmlns:a16="http://schemas.microsoft.com/office/drawing/2014/main" val="2407908142"/>
                    </a:ext>
                  </a:extLst>
                </a:gridCol>
                <a:gridCol w="677693">
                  <a:extLst>
                    <a:ext uri="{9D8B030D-6E8A-4147-A177-3AD203B41FA5}">
                      <a16:colId xmlns:a16="http://schemas.microsoft.com/office/drawing/2014/main" val="3224459571"/>
                    </a:ext>
                  </a:extLst>
                </a:gridCol>
                <a:gridCol w="677693">
                  <a:extLst>
                    <a:ext uri="{9D8B030D-6E8A-4147-A177-3AD203B41FA5}">
                      <a16:colId xmlns:a16="http://schemas.microsoft.com/office/drawing/2014/main" val="1538151622"/>
                    </a:ext>
                  </a:extLst>
                </a:gridCol>
                <a:gridCol w="677693">
                  <a:extLst>
                    <a:ext uri="{9D8B030D-6E8A-4147-A177-3AD203B41FA5}">
                      <a16:colId xmlns:a16="http://schemas.microsoft.com/office/drawing/2014/main" val="3757608769"/>
                    </a:ext>
                  </a:extLst>
                </a:gridCol>
                <a:gridCol w="677693">
                  <a:extLst>
                    <a:ext uri="{9D8B030D-6E8A-4147-A177-3AD203B41FA5}">
                      <a16:colId xmlns:a16="http://schemas.microsoft.com/office/drawing/2014/main" val="349395717"/>
                    </a:ext>
                  </a:extLst>
                </a:gridCol>
                <a:gridCol w="677693">
                  <a:extLst>
                    <a:ext uri="{9D8B030D-6E8A-4147-A177-3AD203B41FA5}">
                      <a16:colId xmlns:a16="http://schemas.microsoft.com/office/drawing/2014/main" val="214181561"/>
                    </a:ext>
                  </a:extLst>
                </a:gridCol>
              </a:tblGrid>
              <a:tr h="545993">
                <a:tc>
                  <a:txBody>
                    <a:bodyPr/>
                    <a:lstStyle/>
                    <a:p>
                      <a:pPr algn="l" fontAlgn="b"/>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30 cm Вакуум, 0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30 cm Вакуум, 5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30 cm Вакуум, 10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35 cm Вакуум, 0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35 cm Вакуум, 5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35 cm Вакуум, 10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40 cm Вакуум, 0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40 cm Вакуум, 5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40 </a:t>
                      </a:r>
                      <a:r>
                        <a:rPr lang="ru-RU" sz="1400" b="1" u="none" strike="noStrike" dirty="0" err="1">
                          <a:effectLst/>
                          <a:latin typeface="Times New Roman" panose="02020603050405020304" pitchFamily="18" charset="0"/>
                          <a:cs typeface="Times New Roman" panose="02020603050405020304" pitchFamily="18" charset="0"/>
                        </a:rPr>
                        <a:t>cm</a:t>
                      </a:r>
                      <a:r>
                        <a:rPr lang="ru-RU" sz="1400" b="1" u="none" strike="noStrike" dirty="0">
                          <a:effectLst/>
                          <a:latin typeface="Times New Roman" panose="02020603050405020304" pitchFamily="18" charset="0"/>
                          <a:cs typeface="Times New Roman" panose="02020603050405020304" pitchFamily="18" charset="0"/>
                        </a:rPr>
                        <a:t> Вакуум, 10 см Ni</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45 cm Вакуум, 0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45 cm Вакуум, 5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a:effectLst/>
                          <a:latin typeface="Times New Roman" panose="02020603050405020304" pitchFamily="18" charset="0"/>
                          <a:cs typeface="Times New Roman" panose="02020603050405020304" pitchFamily="18" charset="0"/>
                        </a:rPr>
                        <a:t>45 cm Вакуум, 10 см Ni</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250905"/>
                  </a:ext>
                </a:extLst>
              </a:tr>
              <a:tr h="518693">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Максимальный эффект смещения модулятора,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6,29%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7,13%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7,50%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6,73%</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7,37%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7,59%</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7,01%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7,46%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7,61%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l" fontAlgn="b"/>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7,17%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7,48%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u="none" strike="noStrike" dirty="0">
                          <a:effectLst/>
                          <a:latin typeface="Times New Roman" panose="02020603050405020304" pitchFamily="18" charset="0"/>
                          <a:cs typeface="Times New Roman" panose="02020603050405020304" pitchFamily="18" charset="0"/>
                        </a:rPr>
                        <a:t>7,59%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00" marR="9100" marT="9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320886"/>
                  </a:ext>
                </a:extLst>
              </a:tr>
              <a:tr h="518693">
                <a:tc>
                  <a:txBody>
                    <a:bodyPr/>
                    <a:lstStyle/>
                    <a:p>
                      <a:pPr algn="ctr" fontAlgn="ctr"/>
                      <a:r>
                        <a:rPr lang="el-GR" sz="2400" b="1" i="0" u="none" strike="noStrike" dirty="0">
                          <a:solidFill>
                            <a:srgbClr val="000000"/>
                          </a:solidFill>
                          <a:effectLst/>
                          <a:latin typeface="Times New Roman" panose="02020603050405020304" pitchFamily="18" charset="0"/>
                          <a:cs typeface="Times New Roman" panose="02020603050405020304" pitchFamily="18" charset="0"/>
                        </a:rPr>
                        <a:t>α</a:t>
                      </a:r>
                      <a:r>
                        <a:rPr lang="el-GR" sz="1400" b="1" i="0" u="none" strike="noStrike" dirty="0">
                          <a:solidFill>
                            <a:srgbClr val="000000"/>
                          </a:solidFill>
                          <a:effectLst/>
                          <a:latin typeface="Times New Roman" panose="02020603050405020304" pitchFamily="18" charset="0"/>
                          <a:cs typeface="Times New Roman" panose="02020603050405020304" pitchFamily="18" charset="0"/>
                        </a:rPr>
                        <a:t> -</a:t>
                      </a:r>
                      <a:r>
                        <a:rPr lang="ru-RU" sz="1400" b="1" i="0" u="none" strike="noStrike" dirty="0">
                          <a:solidFill>
                            <a:srgbClr val="000000"/>
                          </a:solidFill>
                          <a:effectLst/>
                          <a:latin typeface="Times New Roman" panose="02020603050405020304" pitchFamily="18" charset="0"/>
                          <a:cs typeface="Times New Roman" panose="02020603050405020304" pitchFamily="18" charset="0"/>
                        </a:rPr>
                        <a:t>параметр, см-2</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1,37E-04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1,24E-04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9,82E-05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1,21E-04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9,88E-05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6,81E-05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9,01E-05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6,04E-05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3,85E-05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5,40E-05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2,92E-05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1,28E-05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454383"/>
                  </a:ext>
                </a:extLst>
              </a:tr>
            </a:tbl>
          </a:graphicData>
        </a:graphic>
      </p:graphicFrame>
    </p:spTree>
    <p:extLst>
      <p:ext uri="{BB962C8B-B14F-4D97-AF65-F5344CB8AC3E}">
        <p14:creationId xmlns:p14="http://schemas.microsoft.com/office/powerpoint/2010/main" val="3792061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D9096728-BCA0-3370-A7BC-5EC4CC32D010}"/>
              </a:ext>
            </a:extLst>
          </p:cNvPr>
          <p:cNvSpPr>
            <a:spLocks noGrp="1"/>
          </p:cNvSpPr>
          <p:nvPr>
            <p:ph type="dt" sz="half" idx="10"/>
          </p:nvPr>
        </p:nvSpPr>
        <p:spPr/>
        <p:txBody>
          <a:bodyPr/>
          <a:lstStyle/>
          <a:p>
            <a:fld id="{1FD1811E-AEAB-4E96-9D5B-55C188C89270}" type="datetime1">
              <a:rPr lang="ru-RU" smtClean="0"/>
              <a:t>05.06.2023</a:t>
            </a:fld>
            <a:endParaRPr lang="ru-RU"/>
          </a:p>
        </p:txBody>
      </p:sp>
      <p:sp>
        <p:nvSpPr>
          <p:cNvPr id="5" name="Номер слайда 4">
            <a:extLst>
              <a:ext uri="{FF2B5EF4-FFF2-40B4-BE49-F238E27FC236}">
                <a16:creationId xmlns:a16="http://schemas.microsoft.com/office/drawing/2014/main" id="{3E8E0FB4-FAE4-45E7-4489-D57016345D3C}"/>
              </a:ext>
            </a:extLst>
          </p:cNvPr>
          <p:cNvSpPr>
            <a:spLocks noGrp="1"/>
          </p:cNvSpPr>
          <p:nvPr>
            <p:ph type="sldNum" sz="quarter" idx="12"/>
          </p:nvPr>
        </p:nvSpPr>
        <p:spPr/>
        <p:txBody>
          <a:bodyPr/>
          <a:lstStyle/>
          <a:p>
            <a:fld id="{0DAD8BD4-BB35-4D4F-8C85-DEF70C067D30}" type="slidenum">
              <a:rPr lang="ru-RU" smtClean="0"/>
              <a:t>16</a:t>
            </a:fld>
            <a:endParaRPr lang="ru-RU"/>
          </a:p>
        </p:txBody>
      </p:sp>
      <p:sp>
        <p:nvSpPr>
          <p:cNvPr id="2" name="Заголовок 1">
            <a:extLst>
              <a:ext uri="{FF2B5EF4-FFF2-40B4-BE49-F238E27FC236}">
                <a16:creationId xmlns:a16="http://schemas.microsoft.com/office/drawing/2014/main" id="{F6EE7DFF-4F96-CE40-D887-D24133A31C1D}"/>
              </a:ext>
            </a:extLst>
          </p:cNvPr>
          <p:cNvSpPr>
            <a:spLocks noGrp="1"/>
          </p:cNvSpPr>
          <p:nvPr>
            <p:ph type="title" idx="4294967295"/>
          </p:nvPr>
        </p:nvSpPr>
        <p:spPr>
          <a:xfrm>
            <a:off x="952500" y="287338"/>
            <a:ext cx="11239500" cy="701675"/>
          </a:xfrm>
        </p:spPr>
        <p:txBody>
          <a:bodyPr>
            <a:noAutofit/>
          </a:bodyPr>
          <a:lstStyle/>
          <a:p>
            <a:r>
              <a:rPr lang="ru-RU" sz="3200" b="1" dirty="0">
                <a:latin typeface="Times New Roman" panose="02020603050405020304" pitchFamily="18" charset="0"/>
                <a:cs typeface="Times New Roman" panose="02020603050405020304" pitchFamily="18" charset="0"/>
              </a:rPr>
              <a:t>Удельные тепловыделения в диске модулятора без установки дополнительного никелевого отражателя, Вт∙см-3 </a:t>
            </a:r>
          </a:p>
        </p:txBody>
      </p:sp>
      <p:pic>
        <p:nvPicPr>
          <p:cNvPr id="15" name="Рисунок 14">
            <a:extLst>
              <a:ext uri="{FF2B5EF4-FFF2-40B4-BE49-F238E27FC236}">
                <a16:creationId xmlns:a16="http://schemas.microsoft.com/office/drawing/2014/main" id="{1B6F30BA-59B9-D817-A5F4-C9696F2B5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4915"/>
            <a:ext cx="12192000" cy="4738861"/>
          </a:xfrm>
          <a:prstGeom prst="rect">
            <a:avLst/>
          </a:prstGeom>
        </p:spPr>
      </p:pic>
    </p:spTree>
    <p:extLst>
      <p:ext uri="{BB962C8B-B14F-4D97-AF65-F5344CB8AC3E}">
        <p14:creationId xmlns:p14="http://schemas.microsoft.com/office/powerpoint/2010/main" val="2780563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D9096728-BCA0-3370-A7BC-5EC4CC32D010}"/>
              </a:ext>
            </a:extLst>
          </p:cNvPr>
          <p:cNvSpPr>
            <a:spLocks noGrp="1"/>
          </p:cNvSpPr>
          <p:nvPr>
            <p:ph type="dt" sz="half" idx="10"/>
          </p:nvPr>
        </p:nvSpPr>
        <p:spPr/>
        <p:txBody>
          <a:bodyPr/>
          <a:lstStyle/>
          <a:p>
            <a:fld id="{1FD1811E-AEAB-4E96-9D5B-55C188C89270}" type="datetime1">
              <a:rPr lang="ru-RU" smtClean="0"/>
              <a:t>05.06.2023</a:t>
            </a:fld>
            <a:endParaRPr lang="ru-RU"/>
          </a:p>
        </p:txBody>
      </p:sp>
      <p:sp>
        <p:nvSpPr>
          <p:cNvPr id="5" name="Номер слайда 4">
            <a:extLst>
              <a:ext uri="{FF2B5EF4-FFF2-40B4-BE49-F238E27FC236}">
                <a16:creationId xmlns:a16="http://schemas.microsoft.com/office/drawing/2014/main" id="{3E8E0FB4-FAE4-45E7-4489-D57016345D3C}"/>
              </a:ext>
            </a:extLst>
          </p:cNvPr>
          <p:cNvSpPr>
            <a:spLocks noGrp="1"/>
          </p:cNvSpPr>
          <p:nvPr>
            <p:ph type="sldNum" sz="quarter" idx="12"/>
          </p:nvPr>
        </p:nvSpPr>
        <p:spPr/>
        <p:txBody>
          <a:bodyPr/>
          <a:lstStyle/>
          <a:p>
            <a:fld id="{0DAD8BD4-BB35-4D4F-8C85-DEF70C067D30}" type="slidenum">
              <a:rPr lang="ru-RU" smtClean="0"/>
              <a:t>17</a:t>
            </a:fld>
            <a:endParaRPr lang="ru-RU"/>
          </a:p>
        </p:txBody>
      </p:sp>
      <p:sp>
        <p:nvSpPr>
          <p:cNvPr id="2" name="Заголовок 1">
            <a:extLst>
              <a:ext uri="{FF2B5EF4-FFF2-40B4-BE49-F238E27FC236}">
                <a16:creationId xmlns:a16="http://schemas.microsoft.com/office/drawing/2014/main" id="{F6EE7DFF-4F96-CE40-D887-D24133A31C1D}"/>
              </a:ext>
            </a:extLst>
          </p:cNvPr>
          <p:cNvSpPr>
            <a:spLocks noGrp="1"/>
          </p:cNvSpPr>
          <p:nvPr>
            <p:ph type="title" idx="4294967295"/>
          </p:nvPr>
        </p:nvSpPr>
        <p:spPr>
          <a:xfrm>
            <a:off x="952500" y="287338"/>
            <a:ext cx="11239500" cy="701675"/>
          </a:xfrm>
        </p:spPr>
        <p:txBody>
          <a:bodyPr>
            <a:noAutofit/>
          </a:bodyPr>
          <a:lstStyle/>
          <a:p>
            <a:r>
              <a:rPr lang="ru-RU" sz="3200" b="1" dirty="0">
                <a:latin typeface="Times New Roman" panose="02020603050405020304" pitchFamily="18" charset="0"/>
                <a:cs typeface="Times New Roman" panose="02020603050405020304" pitchFamily="18" charset="0"/>
              </a:rPr>
              <a:t>Удельные тепловыделения в диске модулятора с установкой 10 см дополнительного никелевого отражателя, Вт∙см-3 </a:t>
            </a:r>
          </a:p>
        </p:txBody>
      </p:sp>
      <p:pic>
        <p:nvPicPr>
          <p:cNvPr id="6" name="Рисунок 5">
            <a:extLst>
              <a:ext uri="{FF2B5EF4-FFF2-40B4-BE49-F238E27FC236}">
                <a16:creationId xmlns:a16="http://schemas.microsoft.com/office/drawing/2014/main" id="{A3DD9FFD-184C-C281-5545-FE4D001A9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7" y="1093662"/>
            <a:ext cx="12192000" cy="4670676"/>
          </a:xfrm>
          <a:prstGeom prst="rect">
            <a:avLst/>
          </a:prstGeom>
        </p:spPr>
      </p:pic>
    </p:spTree>
    <p:extLst>
      <p:ext uri="{BB962C8B-B14F-4D97-AF65-F5344CB8AC3E}">
        <p14:creationId xmlns:p14="http://schemas.microsoft.com/office/powerpoint/2010/main" val="20342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8470A-9A8E-4F8E-9388-CE9F1B453B84}"/>
              </a:ext>
            </a:extLst>
          </p:cNvPr>
          <p:cNvSpPr txBox="1"/>
          <p:nvPr/>
        </p:nvSpPr>
        <p:spPr>
          <a:xfrm>
            <a:off x="1572768" y="1234440"/>
            <a:ext cx="10241280" cy="3046988"/>
          </a:xfrm>
          <a:prstGeom prst="rect">
            <a:avLst/>
          </a:prstGeom>
          <a:noFill/>
        </p:spPr>
        <p:txBody>
          <a:bodyPr wrap="square" rtlCol="0">
            <a:spAutoFit/>
          </a:bodyPr>
          <a:lstStyle/>
          <a:p>
            <a:pPr algn="ctr"/>
            <a:r>
              <a:rPr lang="en-US" sz="9600" dirty="0">
                <a:effectLst>
                  <a:outerShdw blurRad="38100" dist="38100" dir="2700000" algn="tl">
                    <a:srgbClr val="000000">
                      <a:alpha val="43137"/>
                    </a:srgbClr>
                  </a:outerShdw>
                </a:effectLst>
              </a:rPr>
              <a:t>Thank </a:t>
            </a:r>
            <a:r>
              <a:rPr lang="en-US" sz="9600" dirty="0" smtClean="0">
                <a:effectLst>
                  <a:outerShdw blurRad="38100" dist="38100" dir="2700000" algn="tl">
                    <a:srgbClr val="000000">
                      <a:alpha val="43137"/>
                    </a:srgbClr>
                  </a:outerShdw>
                </a:effectLst>
              </a:rPr>
              <a:t>you</a:t>
            </a:r>
          </a:p>
          <a:p>
            <a:pPr algn="ctr"/>
            <a:r>
              <a:rPr lang="en-US" sz="9600" dirty="0" smtClean="0">
                <a:effectLst>
                  <a:outerShdw blurRad="38100" dist="38100" dir="2700000" algn="tl">
                    <a:srgbClr val="000000">
                      <a:alpha val="43137"/>
                    </a:srgbClr>
                  </a:outerShdw>
                </a:effectLst>
              </a:rPr>
              <a:t>Any questions?</a:t>
            </a:r>
            <a:endParaRPr lang="ru-RU"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8389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61CEDC-2CF5-BEC7-E000-64EEE7586F4A}"/>
              </a:ext>
            </a:extLst>
          </p:cNvPr>
          <p:cNvSpPr>
            <a:spLocks noGrp="1"/>
          </p:cNvSpPr>
          <p:nvPr>
            <p:ph type="title"/>
          </p:nvPr>
        </p:nvSpPr>
        <p:spPr>
          <a:xfrm>
            <a:off x="0" y="0"/>
            <a:ext cx="10515600" cy="715530"/>
          </a:xfrm>
        </p:spPr>
        <p:txBody>
          <a:bodyPr/>
          <a:lstStyle/>
          <a:p>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05B90A0-FC30-BA05-8299-142B5C6ECBA7}"/>
              </a:ext>
            </a:extLst>
          </p:cNvPr>
          <p:cNvSpPr>
            <a:spLocks noGrp="1"/>
          </p:cNvSpPr>
          <p:nvPr>
            <p:ph idx="1"/>
          </p:nvPr>
        </p:nvSpPr>
        <p:spPr>
          <a:xfrm>
            <a:off x="354842" y="818867"/>
            <a:ext cx="11505062" cy="5358096"/>
          </a:xfrm>
        </p:spPr>
        <p:txBody>
          <a:bodyPr/>
          <a:lstStyle/>
          <a:p>
            <a:endParaRPr lang="ru-RU" dirty="0"/>
          </a:p>
        </p:txBody>
      </p:sp>
      <p:pic>
        <p:nvPicPr>
          <p:cNvPr id="4" name="Picture 2">
            <a:extLst>
              <a:ext uri="{FF2B5EF4-FFF2-40B4-BE49-F238E27FC236}">
                <a16:creationId xmlns:a16="http://schemas.microsoft.com/office/drawing/2014/main" id="{EB2C7948-FF14-9C44-0469-A78E9BD0A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368" y="404336"/>
            <a:ext cx="9095263" cy="604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44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2CA8AA-6829-5E6D-5101-0F139A82E3A7}"/>
              </a:ext>
            </a:extLst>
          </p:cNvPr>
          <p:cNvSpPr>
            <a:spLocks noGrp="1"/>
          </p:cNvSpPr>
          <p:nvPr>
            <p:ph type="title"/>
          </p:nvPr>
        </p:nvSpPr>
        <p:spPr>
          <a:xfrm>
            <a:off x="0" y="0"/>
            <a:ext cx="4200525" cy="530225"/>
          </a:xfrm>
        </p:spPr>
        <p:txBody>
          <a:bodyPr>
            <a:normAutofit fontScale="90000"/>
          </a:bodyPr>
          <a:lstStyle/>
          <a:p>
            <a:r>
              <a:rPr lang="en-US" b="1" dirty="0">
                <a:latin typeface="Times New Roman" panose="02020603050405020304" pitchFamily="18" charset="0"/>
                <a:cs typeface="Times New Roman" panose="02020603050405020304" pitchFamily="18" charset="0"/>
              </a:rPr>
              <a:t>Neutron Sources</a:t>
            </a:r>
            <a:endParaRPr lang="ru-RU" b="1"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606BFFC3-E1F6-EAA3-096F-2020F3C5D537}"/>
              </a:ext>
            </a:extLst>
          </p:cNvPr>
          <p:cNvGraphicFramePr/>
          <p:nvPr/>
        </p:nvGraphicFramePr>
        <p:xfrm>
          <a:off x="1"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скругленные углы 2">
            <a:extLst>
              <a:ext uri="{FF2B5EF4-FFF2-40B4-BE49-F238E27FC236}">
                <a16:creationId xmlns:a16="http://schemas.microsoft.com/office/drawing/2014/main" id="{F3B08877-F033-5396-F00E-5EA529549F04}"/>
              </a:ext>
            </a:extLst>
          </p:cNvPr>
          <p:cNvSpPr/>
          <p:nvPr/>
        </p:nvSpPr>
        <p:spPr>
          <a:xfrm>
            <a:off x="7593496" y="5181600"/>
            <a:ext cx="2663688" cy="1245704"/>
          </a:xfrm>
          <a:prstGeom prst="roundRect">
            <a:avLst/>
          </a:prstGeom>
          <a:noFill/>
          <a:ln w="57150" cap="flat" cmpd="sng" algn="ctr">
            <a:solidFill>
              <a:srgbClr val="FF0000"/>
            </a:solidFill>
            <a:prstDash val="solid"/>
            <a:round/>
            <a:headEnd type="none" w="med" len="med"/>
            <a:tailEnd type="none" w="med" len="med"/>
          </a:ln>
          <a:effectLst>
            <a:reflection blurRad="6350" stA="52000" endA="300" endPos="35000" dir="5400000" sy="-100000" algn="bl" rotWithShape="0"/>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995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A93629-BB05-4341-A48B-63A1E877D8CE}"/>
                                            </p:graphicEl>
                                          </p:spTgt>
                                        </p:tgtEl>
                                        <p:attrNameLst>
                                          <p:attrName>style.visibility</p:attrName>
                                        </p:attrNameLst>
                                      </p:cBhvr>
                                      <p:to>
                                        <p:strVal val="visible"/>
                                      </p:to>
                                    </p:set>
                                    <p:animEffect transition="in" filter="fade">
                                      <p:cBhvr>
                                        <p:cTn id="7" dur="500"/>
                                        <p:tgtEl>
                                          <p:spTgt spid="4">
                                            <p:graphicEl>
                                              <a:dgm id="{0EA93629-BB05-4341-A48B-63A1E877D8C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4619C33-50EA-4420-99D8-FC06DEDDBD91}"/>
                                            </p:graphicEl>
                                          </p:spTgt>
                                        </p:tgtEl>
                                        <p:attrNameLst>
                                          <p:attrName>style.visibility</p:attrName>
                                        </p:attrNameLst>
                                      </p:cBhvr>
                                      <p:to>
                                        <p:strVal val="visible"/>
                                      </p:to>
                                    </p:set>
                                    <p:animEffect transition="in" filter="fade">
                                      <p:cBhvr>
                                        <p:cTn id="12" dur="500"/>
                                        <p:tgtEl>
                                          <p:spTgt spid="4">
                                            <p:graphicEl>
                                              <a:dgm id="{24619C33-50EA-4420-99D8-FC06DEDDBD9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8D89CD7D-2C89-472E-B410-9A080AB98192}"/>
                                            </p:graphicEl>
                                          </p:spTgt>
                                        </p:tgtEl>
                                        <p:attrNameLst>
                                          <p:attrName>style.visibility</p:attrName>
                                        </p:attrNameLst>
                                      </p:cBhvr>
                                      <p:to>
                                        <p:strVal val="visible"/>
                                      </p:to>
                                    </p:set>
                                    <p:animEffect transition="in" filter="fade">
                                      <p:cBhvr>
                                        <p:cTn id="15" dur="500"/>
                                        <p:tgtEl>
                                          <p:spTgt spid="4">
                                            <p:graphicEl>
                                              <a:dgm id="{8D89CD7D-2C89-472E-B410-9A080AB9819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2D051819-2CBB-4624-B2F9-D096C581DF33}"/>
                                            </p:graphicEl>
                                          </p:spTgt>
                                        </p:tgtEl>
                                        <p:attrNameLst>
                                          <p:attrName>style.visibility</p:attrName>
                                        </p:attrNameLst>
                                      </p:cBhvr>
                                      <p:to>
                                        <p:strVal val="visible"/>
                                      </p:to>
                                    </p:set>
                                    <p:animEffect transition="in" filter="fade">
                                      <p:cBhvr>
                                        <p:cTn id="20" dur="500"/>
                                        <p:tgtEl>
                                          <p:spTgt spid="4">
                                            <p:graphicEl>
                                              <a:dgm id="{2D051819-2CBB-4624-B2F9-D096C581DF3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E4CE444D-FAA8-4093-94D9-D5021EB67C1A}"/>
                                            </p:graphicEl>
                                          </p:spTgt>
                                        </p:tgtEl>
                                        <p:attrNameLst>
                                          <p:attrName>style.visibility</p:attrName>
                                        </p:attrNameLst>
                                      </p:cBhvr>
                                      <p:to>
                                        <p:strVal val="visible"/>
                                      </p:to>
                                    </p:set>
                                    <p:animEffect transition="in" filter="fade">
                                      <p:cBhvr>
                                        <p:cTn id="23" dur="500"/>
                                        <p:tgtEl>
                                          <p:spTgt spid="4">
                                            <p:graphicEl>
                                              <a:dgm id="{E4CE444D-FAA8-4093-94D9-D5021EB67C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7C493303-EDE6-4C2D-A35C-3792194A911B}"/>
                                            </p:graphicEl>
                                          </p:spTgt>
                                        </p:tgtEl>
                                        <p:attrNameLst>
                                          <p:attrName>style.visibility</p:attrName>
                                        </p:attrNameLst>
                                      </p:cBhvr>
                                      <p:to>
                                        <p:strVal val="visible"/>
                                      </p:to>
                                    </p:set>
                                    <p:animEffect transition="in" filter="fade">
                                      <p:cBhvr>
                                        <p:cTn id="28" dur="500"/>
                                        <p:tgtEl>
                                          <p:spTgt spid="4">
                                            <p:graphicEl>
                                              <a:dgm id="{7C493303-EDE6-4C2D-A35C-3792194A911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0AE313C9-59B3-4B23-8623-F0052314A9D8}"/>
                                            </p:graphicEl>
                                          </p:spTgt>
                                        </p:tgtEl>
                                        <p:attrNameLst>
                                          <p:attrName>style.visibility</p:attrName>
                                        </p:attrNameLst>
                                      </p:cBhvr>
                                      <p:to>
                                        <p:strVal val="visible"/>
                                      </p:to>
                                    </p:set>
                                    <p:animEffect transition="in" filter="fade">
                                      <p:cBhvr>
                                        <p:cTn id="31" dur="500"/>
                                        <p:tgtEl>
                                          <p:spTgt spid="4">
                                            <p:graphicEl>
                                              <a:dgm id="{0AE313C9-59B3-4B23-8623-F0052314A9D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FA8ED6D9-48E5-45CF-8AB6-9F27604B01AA}"/>
                                            </p:graphicEl>
                                          </p:spTgt>
                                        </p:tgtEl>
                                        <p:attrNameLst>
                                          <p:attrName>style.visibility</p:attrName>
                                        </p:attrNameLst>
                                      </p:cBhvr>
                                      <p:to>
                                        <p:strVal val="visible"/>
                                      </p:to>
                                    </p:set>
                                    <p:animEffect transition="in" filter="fade">
                                      <p:cBhvr>
                                        <p:cTn id="36" dur="500"/>
                                        <p:tgtEl>
                                          <p:spTgt spid="4">
                                            <p:graphicEl>
                                              <a:dgm id="{FA8ED6D9-48E5-45CF-8AB6-9F27604B01A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B582DF3B-5A16-4A42-81CD-17E4635596CA}"/>
                                            </p:graphicEl>
                                          </p:spTgt>
                                        </p:tgtEl>
                                        <p:attrNameLst>
                                          <p:attrName>style.visibility</p:attrName>
                                        </p:attrNameLst>
                                      </p:cBhvr>
                                      <p:to>
                                        <p:strVal val="visible"/>
                                      </p:to>
                                    </p:set>
                                    <p:animEffect transition="in" filter="fade">
                                      <p:cBhvr>
                                        <p:cTn id="39" dur="500"/>
                                        <p:tgtEl>
                                          <p:spTgt spid="4">
                                            <p:graphicEl>
                                              <a:dgm id="{B582DF3B-5A16-4A42-81CD-17E4635596C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DD136E7B-44CE-43EF-A07A-C8C07634BF33}"/>
                                            </p:graphicEl>
                                          </p:spTgt>
                                        </p:tgtEl>
                                        <p:attrNameLst>
                                          <p:attrName>style.visibility</p:attrName>
                                        </p:attrNameLst>
                                      </p:cBhvr>
                                      <p:to>
                                        <p:strVal val="visible"/>
                                      </p:to>
                                    </p:set>
                                    <p:animEffect transition="in" filter="fade">
                                      <p:cBhvr>
                                        <p:cTn id="44" dur="500"/>
                                        <p:tgtEl>
                                          <p:spTgt spid="4">
                                            <p:graphicEl>
                                              <a:dgm id="{DD136E7B-44CE-43EF-A07A-C8C07634BF3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8E9DBC8D-659C-4F85-B2D9-851BBC7A8F43}"/>
                                            </p:graphicEl>
                                          </p:spTgt>
                                        </p:tgtEl>
                                        <p:attrNameLst>
                                          <p:attrName>style.visibility</p:attrName>
                                        </p:attrNameLst>
                                      </p:cBhvr>
                                      <p:to>
                                        <p:strVal val="visible"/>
                                      </p:to>
                                    </p:set>
                                    <p:animEffect transition="in" filter="fade">
                                      <p:cBhvr>
                                        <p:cTn id="47" dur="500"/>
                                        <p:tgtEl>
                                          <p:spTgt spid="4">
                                            <p:graphicEl>
                                              <a:dgm id="{8E9DBC8D-659C-4F85-B2D9-851BBC7A8F4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19F2E938-ADE3-4331-B6C9-5030B7E73E6F}"/>
                                            </p:graphicEl>
                                          </p:spTgt>
                                        </p:tgtEl>
                                        <p:attrNameLst>
                                          <p:attrName>style.visibility</p:attrName>
                                        </p:attrNameLst>
                                      </p:cBhvr>
                                      <p:to>
                                        <p:strVal val="visible"/>
                                      </p:to>
                                    </p:set>
                                    <p:animEffect transition="in" filter="fade">
                                      <p:cBhvr>
                                        <p:cTn id="52" dur="500"/>
                                        <p:tgtEl>
                                          <p:spTgt spid="4">
                                            <p:graphicEl>
                                              <a:dgm id="{19F2E938-ADE3-4331-B6C9-5030B7E73E6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63420E3C-DF7D-491F-840B-1167B568A0D2}"/>
                                            </p:graphicEl>
                                          </p:spTgt>
                                        </p:tgtEl>
                                        <p:attrNameLst>
                                          <p:attrName>style.visibility</p:attrName>
                                        </p:attrNameLst>
                                      </p:cBhvr>
                                      <p:to>
                                        <p:strVal val="visible"/>
                                      </p:to>
                                    </p:set>
                                    <p:animEffect transition="in" filter="fade">
                                      <p:cBhvr>
                                        <p:cTn id="55" dur="500"/>
                                        <p:tgtEl>
                                          <p:spTgt spid="4">
                                            <p:graphicEl>
                                              <a:dgm id="{63420E3C-DF7D-491F-840B-1167B568A0D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B08F43B7-C94D-45C2-AEDB-2998378DD7DB}"/>
                                            </p:graphicEl>
                                          </p:spTgt>
                                        </p:tgtEl>
                                        <p:attrNameLst>
                                          <p:attrName>style.visibility</p:attrName>
                                        </p:attrNameLst>
                                      </p:cBhvr>
                                      <p:to>
                                        <p:strVal val="visible"/>
                                      </p:to>
                                    </p:set>
                                    <p:animEffect transition="in" filter="fade">
                                      <p:cBhvr>
                                        <p:cTn id="60" dur="500"/>
                                        <p:tgtEl>
                                          <p:spTgt spid="4">
                                            <p:graphicEl>
                                              <a:dgm id="{B08F43B7-C94D-45C2-AEDB-2998378DD7D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72F942A2-FD8D-4B58-93AF-5CC54AAF0D78}"/>
                                            </p:graphicEl>
                                          </p:spTgt>
                                        </p:tgtEl>
                                        <p:attrNameLst>
                                          <p:attrName>style.visibility</p:attrName>
                                        </p:attrNameLst>
                                      </p:cBhvr>
                                      <p:to>
                                        <p:strVal val="visible"/>
                                      </p:to>
                                    </p:set>
                                    <p:animEffect transition="in" filter="fade">
                                      <p:cBhvr>
                                        <p:cTn id="63" dur="500"/>
                                        <p:tgtEl>
                                          <p:spTgt spid="4">
                                            <p:graphicEl>
                                              <a:dgm id="{72F942A2-FD8D-4B58-93AF-5CC54AAF0D78}"/>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EB525E27-1F47-4E3A-88CF-D4DEF12DC137}"/>
                                            </p:graphicEl>
                                          </p:spTgt>
                                        </p:tgtEl>
                                        <p:attrNameLst>
                                          <p:attrName>style.visibility</p:attrName>
                                        </p:attrNameLst>
                                      </p:cBhvr>
                                      <p:to>
                                        <p:strVal val="visible"/>
                                      </p:to>
                                    </p:set>
                                    <p:animEffect transition="in" filter="fade">
                                      <p:cBhvr>
                                        <p:cTn id="68" dur="500"/>
                                        <p:tgtEl>
                                          <p:spTgt spid="4">
                                            <p:graphicEl>
                                              <a:dgm id="{EB525E27-1F47-4E3A-88CF-D4DEF12DC137}"/>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1CB8E7DA-ED0E-4EB6-A249-851285629869}"/>
                                            </p:graphicEl>
                                          </p:spTgt>
                                        </p:tgtEl>
                                        <p:attrNameLst>
                                          <p:attrName>style.visibility</p:attrName>
                                        </p:attrNameLst>
                                      </p:cBhvr>
                                      <p:to>
                                        <p:strVal val="visible"/>
                                      </p:to>
                                    </p:set>
                                    <p:animEffect transition="in" filter="fade">
                                      <p:cBhvr>
                                        <p:cTn id="71" dur="500"/>
                                        <p:tgtEl>
                                          <p:spTgt spid="4">
                                            <p:graphicEl>
                                              <a:dgm id="{1CB8E7DA-ED0E-4EB6-A249-85128562986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F11B8E28-E145-4010-ADF1-A2DD9A6D36E4}"/>
                                            </p:graphicEl>
                                          </p:spTgt>
                                        </p:tgtEl>
                                        <p:attrNameLst>
                                          <p:attrName>style.visibility</p:attrName>
                                        </p:attrNameLst>
                                      </p:cBhvr>
                                      <p:to>
                                        <p:strVal val="visible"/>
                                      </p:to>
                                    </p:set>
                                    <p:animEffect transition="in" filter="fade">
                                      <p:cBhvr>
                                        <p:cTn id="76" dur="500"/>
                                        <p:tgtEl>
                                          <p:spTgt spid="4">
                                            <p:graphicEl>
                                              <a:dgm id="{F11B8E28-E145-4010-ADF1-A2DD9A6D36E4}"/>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488C35F6-8E0C-4F72-9BED-D183620F7FBE}"/>
                                            </p:graphicEl>
                                          </p:spTgt>
                                        </p:tgtEl>
                                        <p:attrNameLst>
                                          <p:attrName>style.visibility</p:attrName>
                                        </p:attrNameLst>
                                      </p:cBhvr>
                                      <p:to>
                                        <p:strVal val="visible"/>
                                      </p:to>
                                    </p:set>
                                    <p:animEffect transition="in" filter="fade">
                                      <p:cBhvr>
                                        <p:cTn id="79" dur="500"/>
                                        <p:tgtEl>
                                          <p:spTgt spid="4">
                                            <p:graphicEl>
                                              <a:dgm id="{488C35F6-8E0C-4F72-9BED-D183620F7FBE}"/>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72F310E7-D680-47A5-9FB2-526AF1F0ED2B}"/>
                                            </p:graphicEl>
                                          </p:spTgt>
                                        </p:tgtEl>
                                        <p:attrNameLst>
                                          <p:attrName>style.visibility</p:attrName>
                                        </p:attrNameLst>
                                      </p:cBhvr>
                                      <p:to>
                                        <p:strVal val="visible"/>
                                      </p:to>
                                    </p:set>
                                    <p:animEffect transition="in" filter="fade">
                                      <p:cBhvr>
                                        <p:cTn id="84" dur="500"/>
                                        <p:tgtEl>
                                          <p:spTgt spid="4">
                                            <p:graphicEl>
                                              <a:dgm id="{72F310E7-D680-47A5-9FB2-526AF1F0ED2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C92FC783-B51A-4D78-BF2A-C7FD9A019C2B}"/>
                                            </p:graphicEl>
                                          </p:spTgt>
                                        </p:tgtEl>
                                        <p:attrNameLst>
                                          <p:attrName>style.visibility</p:attrName>
                                        </p:attrNameLst>
                                      </p:cBhvr>
                                      <p:to>
                                        <p:strVal val="visible"/>
                                      </p:to>
                                    </p:set>
                                    <p:animEffect transition="in" filter="fade">
                                      <p:cBhvr>
                                        <p:cTn id="87" dur="500"/>
                                        <p:tgtEl>
                                          <p:spTgt spid="4">
                                            <p:graphicEl>
                                              <a:dgm id="{C92FC783-B51A-4D78-BF2A-C7FD9A019C2B}"/>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420C2A98-959F-49CF-A567-10E02A64EB4A}"/>
                                            </p:graphicEl>
                                          </p:spTgt>
                                        </p:tgtEl>
                                        <p:attrNameLst>
                                          <p:attrName>style.visibility</p:attrName>
                                        </p:attrNameLst>
                                      </p:cBhvr>
                                      <p:to>
                                        <p:strVal val="visible"/>
                                      </p:to>
                                    </p:set>
                                    <p:animEffect transition="in" filter="fade">
                                      <p:cBhvr>
                                        <p:cTn id="92" dur="500"/>
                                        <p:tgtEl>
                                          <p:spTgt spid="4">
                                            <p:graphicEl>
                                              <a:dgm id="{420C2A98-959F-49CF-A567-10E02A64EB4A}"/>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
                                            <p:graphicEl>
                                              <a:dgm id="{72BB3F37-FCA9-416B-BF3D-6C2EC2939162}"/>
                                            </p:graphicEl>
                                          </p:spTgt>
                                        </p:tgtEl>
                                        <p:attrNameLst>
                                          <p:attrName>style.visibility</p:attrName>
                                        </p:attrNameLst>
                                      </p:cBhvr>
                                      <p:to>
                                        <p:strVal val="visible"/>
                                      </p:to>
                                    </p:set>
                                    <p:animEffect transition="in" filter="fade">
                                      <p:cBhvr>
                                        <p:cTn id="95" dur="500"/>
                                        <p:tgtEl>
                                          <p:spTgt spid="4">
                                            <p:graphicEl>
                                              <a:dgm id="{72BB3F37-FCA9-416B-BF3D-6C2EC2939162}"/>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3548201"/>
              </p:ext>
            </p:extLst>
          </p:nvPr>
        </p:nvGraphicFramePr>
        <p:xfrm>
          <a:off x="859809" y="655093"/>
          <a:ext cx="10863618" cy="49268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848669" y="5609229"/>
            <a:ext cx="7601803"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Change of K-eff with reactor company time</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186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B7F5F5-4E26-FA15-43F8-5DA56EA25848}"/>
              </a:ext>
            </a:extLst>
          </p:cNvPr>
          <p:cNvSpPr>
            <a:spLocks noGrp="1"/>
          </p:cNvSpPr>
          <p:nvPr>
            <p:ph type="title"/>
          </p:nvPr>
        </p:nvSpPr>
        <p:spPr>
          <a:xfrm>
            <a:off x="0" y="1148670"/>
            <a:ext cx="11115261" cy="347524"/>
          </a:xfrm>
        </p:spPr>
        <p:txBody>
          <a:bodyPr>
            <a:noAutofit/>
          </a:bodyPr>
          <a:lstStyle/>
          <a:p>
            <a:r>
              <a:rPr lang="en-US" sz="2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Denes sources </a:t>
            </a:r>
            <a:r>
              <a:rPr lang="en-US" sz="2800" b="1" dirty="0">
                <a:latin typeface="Times New Roman" panose="02020603050405020304" pitchFamily="18" charset="0"/>
                <a:cs typeface="Times New Roman" panose="02020603050405020304" pitchFamily="18" charset="0"/>
              </a:rPr>
              <a:t>: 2- Periodic </a:t>
            </a:r>
            <a:r>
              <a:rPr lang="en-US" sz="2800" b="1" dirty="0"/>
              <a:t>Pulsed power reactors:</a:t>
            </a:r>
            <a:r>
              <a:rPr lang="ru-RU" sz="2800" b="1" dirty="0"/>
              <a:t/>
            </a:r>
            <a:br>
              <a:rPr lang="ru-RU" sz="2800" b="1" dirty="0"/>
            </a:br>
            <a:r>
              <a:rPr lang="ru-RU"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7FCDF7B-8C38-63BF-BCA8-2C5EEB962FAD}"/>
              </a:ext>
            </a:extLst>
          </p:cNvPr>
          <p:cNvSpPr>
            <a:spLocks noGrp="1"/>
          </p:cNvSpPr>
          <p:nvPr>
            <p:ph idx="1"/>
          </p:nvPr>
        </p:nvSpPr>
        <p:spPr>
          <a:xfrm>
            <a:off x="225287" y="1496194"/>
            <a:ext cx="8998226" cy="2431083"/>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In 1955- in the </a:t>
            </a:r>
            <a:r>
              <a:rPr lang="en-US" sz="2400" dirty="0" err="1" smtClean="0">
                <a:latin typeface="Times New Roman" panose="02020603050405020304" pitchFamily="18" charset="0"/>
                <a:cs typeface="Times New Roman" panose="02020603050405020304" pitchFamily="18" charset="0"/>
              </a:rPr>
              <a:t>Obninsk</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Pysical</a:t>
            </a:r>
            <a:r>
              <a:rPr lang="en-US" sz="2400" dirty="0" smtClean="0">
                <a:latin typeface="Times New Roman" panose="02020603050405020304" pitchFamily="18" charset="0"/>
                <a:cs typeface="Times New Roman" panose="02020603050405020304" pitchFamily="18" charset="0"/>
              </a:rPr>
              <a:t>-Power </a:t>
            </a:r>
            <a:r>
              <a:rPr lang="en-US" sz="2400" dirty="0">
                <a:latin typeface="Times New Roman" panose="02020603050405020304" pitchFamily="18" charset="0"/>
                <a:cs typeface="Times New Roman" panose="02020603050405020304" pitchFamily="18" charset="0"/>
              </a:rPr>
              <a:t>institute (Russia), D. I. Blokhintsev suggested the idea of a periodic pulsed reactors with mechanically periodically reactivity modulation.</a:t>
            </a:r>
          </a:p>
          <a:p>
            <a:pPr algn="just"/>
            <a:r>
              <a:rPr lang="en-US" sz="2400" dirty="0">
                <a:latin typeface="Times New Roman" panose="02020603050405020304" pitchFamily="18" charset="0"/>
                <a:cs typeface="Times New Roman" panose="02020603050405020304" pitchFamily="18" charset="0"/>
              </a:rPr>
              <a:t> To combines the best features of Aperiodic reactors (pulsed nature without any choppers – time of flight) and steady state power reactors (good enough fluence to neutron spectroscopy). </a:t>
            </a:r>
          </a:p>
          <a:p>
            <a:pPr marL="0" indent="0" algn="just">
              <a:buNone/>
            </a:pPr>
            <a:r>
              <a:rPr lang="en-US"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8177A4BF-AF7F-61DE-2AA3-AC670E078346}"/>
              </a:ext>
            </a:extLst>
          </p:cNvPr>
          <p:cNvSpPr txBox="1">
            <a:spLocks/>
          </p:cNvSpPr>
          <p:nvPr/>
        </p:nvSpPr>
        <p:spPr>
          <a:xfrm>
            <a:off x="0" y="0"/>
            <a:ext cx="10515600" cy="61553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Neutron sources</a:t>
            </a:r>
            <a:endParaRPr lang="ru-RU" b="1" dirty="0">
              <a:latin typeface="Times New Roman" panose="02020603050405020304" pitchFamily="18" charset="0"/>
              <a:cs typeface="Times New Roman" panose="02020603050405020304" pitchFamily="18" charset="0"/>
            </a:endParaRPr>
          </a:p>
        </p:txBody>
      </p:sp>
      <p:pic>
        <p:nvPicPr>
          <p:cNvPr id="5" name="Google Shape;212;g1761d2fb2e6_0_18" descr="В_Калуге2 копия">
            <a:extLst>
              <a:ext uri="{FF2B5EF4-FFF2-40B4-BE49-F238E27FC236}">
                <a16:creationId xmlns:a16="http://schemas.microsoft.com/office/drawing/2014/main" id="{B8817881-B3E4-5A36-1812-023ACF8975C0}"/>
              </a:ext>
            </a:extLst>
          </p:cNvPr>
          <p:cNvPicPr preferRelativeResize="0"/>
          <p:nvPr/>
        </p:nvPicPr>
        <p:blipFill rotWithShape="1">
          <a:blip r:embed="rId2">
            <a:alphaModFix/>
          </a:blip>
          <a:srcRect/>
          <a:stretch/>
        </p:blipFill>
        <p:spPr>
          <a:xfrm>
            <a:off x="9448800" y="405210"/>
            <a:ext cx="2342716" cy="2876998"/>
          </a:xfrm>
          <a:prstGeom prst="rect">
            <a:avLst/>
          </a:prstGeom>
          <a:noFill/>
          <a:ln>
            <a:noFill/>
          </a:ln>
        </p:spPr>
      </p:pic>
      <p:sp>
        <p:nvSpPr>
          <p:cNvPr id="6" name="TextBox 5">
            <a:extLst>
              <a:ext uri="{FF2B5EF4-FFF2-40B4-BE49-F238E27FC236}">
                <a16:creationId xmlns:a16="http://schemas.microsoft.com/office/drawing/2014/main" id="{B3F7E579-ED99-97B7-F25E-B58AAD0EFDD3}"/>
              </a:ext>
            </a:extLst>
          </p:cNvPr>
          <p:cNvSpPr txBox="1"/>
          <p:nvPr/>
        </p:nvSpPr>
        <p:spPr>
          <a:xfrm>
            <a:off x="9448800" y="3416800"/>
            <a:ext cx="2160104" cy="646331"/>
          </a:xfrm>
          <a:prstGeom prst="rect">
            <a:avLst/>
          </a:prstGeom>
          <a:noFill/>
        </p:spPr>
        <p:txBody>
          <a:bodyPr wrap="square" rtlCol="0">
            <a:spAutoFit/>
          </a:bodyPr>
          <a:lstStyle/>
          <a:p>
            <a:pPr algn="ctr"/>
            <a:r>
              <a:rPr lang="en-US" b="1" i="1" dirty="0">
                <a:latin typeface="Times New Roman" panose="02020603050405020304" pitchFamily="18" charset="0"/>
                <a:cs typeface="Times New Roman" panose="02020603050405020304" pitchFamily="18" charset="0"/>
              </a:rPr>
              <a:t>Dmitry Blokhintsev</a:t>
            </a:r>
          </a:p>
          <a:p>
            <a:pPr algn="ctr"/>
            <a:r>
              <a:rPr lang="en-US" b="1" i="1" dirty="0">
                <a:latin typeface="Times New Roman" panose="02020603050405020304" pitchFamily="18" charset="0"/>
                <a:cs typeface="Times New Roman" panose="02020603050405020304" pitchFamily="18" charset="0"/>
              </a:rPr>
              <a:t>(1907-1979) </a:t>
            </a:r>
            <a:endParaRPr lang="ru-RU" b="1" i="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B6AA8230-8AD8-10FB-1688-D3F2C1C50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05" y="3539970"/>
            <a:ext cx="6377195" cy="2769188"/>
          </a:xfrm>
          <a:prstGeom prst="rect">
            <a:avLst/>
          </a:prstGeom>
        </p:spPr>
      </p:pic>
      <p:sp>
        <p:nvSpPr>
          <p:cNvPr id="9" name="TextBox 8">
            <a:extLst>
              <a:ext uri="{FF2B5EF4-FFF2-40B4-BE49-F238E27FC236}">
                <a16:creationId xmlns:a16="http://schemas.microsoft.com/office/drawing/2014/main" id="{3883476B-4467-43CB-7926-1949AAD9684D}"/>
              </a:ext>
            </a:extLst>
          </p:cNvPr>
          <p:cNvSpPr txBox="1"/>
          <p:nvPr/>
        </p:nvSpPr>
        <p:spPr>
          <a:xfrm>
            <a:off x="1761089" y="6247662"/>
            <a:ext cx="917195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The course of reactivity and power of the reactor during the development of the power pulse</a:t>
            </a:r>
            <a:endParaRPr lang="ru-RU" b="1" dirty="0">
              <a:latin typeface="Times New Roman" panose="02020603050405020304" pitchFamily="18" charset="0"/>
              <a:cs typeface="Times New Roman" panose="02020603050405020304" pitchFamily="18" charset="0"/>
            </a:endParaRPr>
          </a:p>
        </p:txBody>
      </p:sp>
      <p:cxnSp>
        <p:nvCxnSpPr>
          <p:cNvPr id="11" name="Прямая со стрелкой 10">
            <a:extLst>
              <a:ext uri="{FF2B5EF4-FFF2-40B4-BE49-F238E27FC236}">
                <a16:creationId xmlns:a16="http://schemas.microsoft.com/office/drawing/2014/main" id="{936F875A-9DE7-ECA0-DBC1-06A9B48E8E05}"/>
              </a:ext>
            </a:extLst>
          </p:cNvPr>
          <p:cNvCxnSpPr/>
          <p:nvPr/>
        </p:nvCxnSpPr>
        <p:spPr>
          <a:xfrm>
            <a:off x="3071605" y="5433391"/>
            <a:ext cx="15003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77B2299A-120E-98E4-67E1-AF3F48312B93}"/>
              </a:ext>
            </a:extLst>
          </p:cNvPr>
          <p:cNvCxnSpPr>
            <a:cxnSpLocks/>
          </p:cNvCxnSpPr>
          <p:nvPr/>
        </p:nvCxnSpPr>
        <p:spPr>
          <a:xfrm>
            <a:off x="3170996" y="4313583"/>
            <a:ext cx="3865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105AD18-2EF1-20A6-F93E-8EAE0D86CF3C}"/>
              </a:ext>
            </a:extLst>
          </p:cNvPr>
          <p:cNvSpPr txBox="1"/>
          <p:nvPr/>
        </p:nvSpPr>
        <p:spPr>
          <a:xfrm>
            <a:off x="1761089" y="4063131"/>
            <a:ext cx="1310516"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Reactor Power</a:t>
            </a:r>
            <a:endParaRPr lang="ru-RU"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5CC0C6B-E93D-3FF9-EBFA-13F71FF9D850}"/>
              </a:ext>
            </a:extLst>
          </p:cNvPr>
          <p:cNvSpPr txBox="1"/>
          <p:nvPr/>
        </p:nvSpPr>
        <p:spPr>
          <a:xfrm>
            <a:off x="1761089" y="5038640"/>
            <a:ext cx="1310516"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Reactor Reactivity</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304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E6EFEB4-73BD-89DC-EEB3-5E27CDB984C9}"/>
              </a:ext>
            </a:extLst>
          </p:cNvPr>
          <p:cNvSpPr txBox="1">
            <a:spLocks/>
          </p:cNvSpPr>
          <p:nvPr/>
        </p:nvSpPr>
        <p:spPr>
          <a:xfrm>
            <a:off x="0" y="0"/>
            <a:ext cx="10515600" cy="50496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Neutron sources</a:t>
            </a:r>
            <a:endParaRPr lang="ru-RU" b="1"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67D5B92D-022E-7838-569B-2AD33CCD8863}"/>
              </a:ext>
            </a:extLst>
          </p:cNvPr>
          <p:cNvSpPr>
            <a:spLocks noGrp="1"/>
          </p:cNvSpPr>
          <p:nvPr>
            <p:ph type="title"/>
          </p:nvPr>
        </p:nvSpPr>
        <p:spPr>
          <a:xfrm>
            <a:off x="0" y="826818"/>
            <a:ext cx="11115261" cy="347524"/>
          </a:xfrm>
        </p:spPr>
        <p:txBody>
          <a:bodyPr>
            <a:noAutofit/>
          </a:bodyPr>
          <a:lstStyle/>
          <a:p>
            <a:r>
              <a:rPr lang="en-US" sz="2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Denes sources </a:t>
            </a:r>
            <a:r>
              <a:rPr lang="en-US" sz="2800" b="1" dirty="0">
                <a:latin typeface="Times New Roman" panose="02020603050405020304" pitchFamily="18" charset="0"/>
                <a:cs typeface="Times New Roman" panose="02020603050405020304" pitchFamily="18" charset="0"/>
              </a:rPr>
              <a:t>: 2- Periodic </a:t>
            </a:r>
            <a:r>
              <a:rPr lang="en-US" sz="2800" b="1" dirty="0"/>
              <a:t>Pulsed power reactors:</a:t>
            </a:r>
            <a:r>
              <a:rPr lang="ru-RU" sz="2800" b="1" dirty="0"/>
              <a:t/>
            </a:r>
            <a:br>
              <a:rPr lang="ru-RU" sz="2800" b="1" dirty="0"/>
            </a:br>
            <a:r>
              <a:rPr lang="ru-RU"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8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Таблица 4">
                <a:extLst>
                  <a:ext uri="{FF2B5EF4-FFF2-40B4-BE49-F238E27FC236}">
                    <a16:creationId xmlns:a16="http://schemas.microsoft.com/office/drawing/2014/main" id="{C6EB39A5-F6FD-3A32-3698-D19993074F1C}"/>
                  </a:ext>
                </a:extLst>
              </p:cNvPr>
              <p:cNvGraphicFramePr>
                <a:graphicFrameLocks noGrp="1"/>
              </p:cNvGraphicFramePr>
              <p:nvPr>
                <p:extLst>
                  <p:ext uri="{D42A27DB-BD31-4B8C-83A1-F6EECF244321}">
                    <p14:modId xmlns:p14="http://schemas.microsoft.com/office/powerpoint/2010/main" val="4223192831"/>
                  </p:ext>
                </p:extLst>
              </p:nvPr>
            </p:nvGraphicFramePr>
            <p:xfrm>
              <a:off x="419026" y="1092106"/>
              <a:ext cx="11413584" cy="5382262"/>
            </p:xfrm>
            <a:graphic>
              <a:graphicData uri="http://schemas.openxmlformats.org/drawingml/2006/table">
                <a:tbl>
                  <a:tblPr firstRow="1" bandRow="1">
                    <a:tableStyleId>{5940675A-B579-460E-94D1-54222C63F5DA}</a:tableStyleId>
                  </a:tblPr>
                  <a:tblGrid>
                    <a:gridCol w="2542539">
                      <a:extLst>
                        <a:ext uri="{9D8B030D-6E8A-4147-A177-3AD203B41FA5}">
                          <a16:colId xmlns:a16="http://schemas.microsoft.com/office/drawing/2014/main" val="410403609"/>
                        </a:ext>
                      </a:extLst>
                    </a:gridCol>
                    <a:gridCol w="1924238">
                      <a:extLst>
                        <a:ext uri="{9D8B030D-6E8A-4147-A177-3AD203B41FA5}">
                          <a16:colId xmlns:a16="http://schemas.microsoft.com/office/drawing/2014/main" val="3594629924"/>
                        </a:ext>
                      </a:extLst>
                    </a:gridCol>
                    <a:gridCol w="2228800">
                      <a:extLst>
                        <a:ext uri="{9D8B030D-6E8A-4147-A177-3AD203B41FA5}">
                          <a16:colId xmlns:a16="http://schemas.microsoft.com/office/drawing/2014/main" val="1924024272"/>
                        </a:ext>
                      </a:extLst>
                    </a:gridCol>
                    <a:gridCol w="2418487">
                      <a:extLst>
                        <a:ext uri="{9D8B030D-6E8A-4147-A177-3AD203B41FA5}">
                          <a16:colId xmlns:a16="http://schemas.microsoft.com/office/drawing/2014/main" val="2749916668"/>
                        </a:ext>
                      </a:extLst>
                    </a:gridCol>
                    <a:gridCol w="2299520">
                      <a:extLst>
                        <a:ext uri="{9D8B030D-6E8A-4147-A177-3AD203B41FA5}">
                          <a16:colId xmlns:a16="http://schemas.microsoft.com/office/drawing/2014/main" val="1103823032"/>
                        </a:ext>
                      </a:extLst>
                    </a:gridCol>
                  </a:tblGrid>
                  <a:tr h="729080">
                    <a:tc>
                      <a:txBody>
                        <a:bodyPr/>
                        <a:lstStyle/>
                        <a:p>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p>
                        <a:p>
                          <a:pPr algn="ct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1960 </a:t>
                          </a: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-1964 -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1968</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1968-2001</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IBR-2M</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a:t>
                          </a: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1984 г</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Future Goal</a:t>
                          </a:r>
                        </a:p>
                        <a:p>
                          <a:pPr algn="ct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NEPTUNE</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720048959"/>
                      </a:ext>
                    </a:extLst>
                  </a:tr>
                  <a:tr h="555812">
                    <a:tc>
                      <a:txBody>
                        <a:bodyPr/>
                        <a:lstStyle/>
                        <a:p>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Average thermal power / Peak power</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latin typeface="Times New Roman" panose="02020603050405020304" pitchFamily="18" charset="0"/>
                              <a:cs typeface="Times New Roman" panose="02020603050405020304" pitchFamily="18" charset="0"/>
                            </a:rPr>
                            <a:t>1-3-6 </a:t>
                          </a:r>
                          <a:r>
                            <a:rPr lang="ru-RU" sz="1600" b="1" dirty="0">
                              <a:latin typeface="Times New Roman" panose="02020603050405020304" pitchFamily="18" charset="0"/>
                              <a:cs typeface="Times New Roman" panose="02020603050405020304" pitchFamily="18" charset="0"/>
                            </a:rPr>
                            <a:t>к</a:t>
                          </a:r>
                          <a:r>
                            <a:rPr lang="en-US" sz="1600" b="1" dirty="0">
                              <a:latin typeface="Times New Roman" panose="02020603050405020304" pitchFamily="18" charset="0"/>
                              <a:cs typeface="Times New Roman" panose="02020603050405020304" pitchFamily="18" charset="0"/>
                            </a:rPr>
                            <a:t>W</a:t>
                          </a:r>
                          <a:r>
                            <a:rPr lang="ru-RU" sz="1600" b="1" dirty="0" smtClean="0">
                              <a:latin typeface="Times New Roman" panose="02020603050405020304" pitchFamily="18" charset="0"/>
                              <a:cs typeface="Times New Roman" panose="02020603050405020304" pitchFamily="18" charset="0"/>
                            </a:rPr>
                            <a:t>т</a:t>
                          </a:r>
                          <a:r>
                            <a:rPr lang="en-US" sz="1600" b="1" dirty="0" smtClean="0">
                              <a:latin typeface="Times New Roman" panose="02020603050405020304" pitchFamily="18" charset="0"/>
                              <a:cs typeface="Times New Roman" panose="02020603050405020304" pitchFamily="18" charset="0"/>
                            </a:rPr>
                            <a:t> / 25</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MWt</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a:latin typeface="Times New Roman" panose="02020603050405020304" pitchFamily="18" charset="0"/>
                              <a:cs typeface="Times New Roman" panose="02020603050405020304" pitchFamily="18" charset="0"/>
                            </a:rPr>
                            <a:t>20 к</a:t>
                          </a:r>
                          <a:r>
                            <a:rPr lang="en-US" sz="1600" b="1" dirty="0">
                              <a:latin typeface="Times New Roman" panose="02020603050405020304" pitchFamily="18" charset="0"/>
                              <a:cs typeface="Times New Roman" panose="02020603050405020304" pitchFamily="18" charset="0"/>
                            </a:rPr>
                            <a:t>W</a:t>
                          </a:r>
                          <a:r>
                            <a:rPr lang="ru-RU" sz="1600" b="1" dirty="0" smtClean="0">
                              <a:latin typeface="Times New Roman" panose="02020603050405020304" pitchFamily="18" charset="0"/>
                              <a:cs typeface="Times New Roman" panose="02020603050405020304" pitchFamily="18" charset="0"/>
                            </a:rPr>
                            <a:t>т</a:t>
                          </a:r>
                          <a:r>
                            <a:rPr lang="en-US" sz="1600" b="1" dirty="0" smtClean="0">
                              <a:latin typeface="Times New Roman" panose="02020603050405020304" pitchFamily="18" charset="0"/>
                              <a:cs typeface="Times New Roman" panose="02020603050405020304" pitchFamily="18" charset="0"/>
                            </a:rPr>
                            <a:t> / 1000 </a:t>
                          </a:r>
                          <a:r>
                            <a:rPr lang="en-US" sz="1600" b="1" dirty="0" err="1" smtClean="0">
                              <a:latin typeface="Times New Roman" panose="02020603050405020304" pitchFamily="18" charset="0"/>
                              <a:cs typeface="Times New Roman" panose="02020603050405020304" pitchFamily="18" charset="0"/>
                            </a:rPr>
                            <a:t>MWt</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4</a:t>
                          </a:r>
                          <a:r>
                            <a:rPr lang="ru-RU" sz="1600" b="1" dirty="0" smtClean="0">
                              <a:latin typeface="Times New Roman" panose="02020603050405020304" pitchFamily="18" charset="0"/>
                              <a:cs typeface="Times New Roman" panose="02020603050405020304" pitchFamily="18" charset="0"/>
                            </a:rPr>
                            <a:t> М</a:t>
                          </a:r>
                          <a:r>
                            <a:rPr lang="en-US" sz="1600" b="1" dirty="0" smtClean="0">
                              <a:latin typeface="Times New Roman" panose="02020603050405020304" pitchFamily="18" charset="0"/>
                              <a:cs typeface="Times New Roman" panose="02020603050405020304" pitchFamily="18" charset="0"/>
                            </a:rPr>
                            <a:t>W</a:t>
                          </a:r>
                          <a:r>
                            <a:rPr lang="ru-RU" sz="1600" b="1" dirty="0" smtClean="0">
                              <a:latin typeface="Times New Roman" panose="02020603050405020304" pitchFamily="18" charset="0"/>
                              <a:cs typeface="Times New Roman" panose="02020603050405020304" pitchFamily="18" charset="0"/>
                            </a:rPr>
                            <a:t>т / </a:t>
                          </a:r>
                          <a:r>
                            <a:rPr lang="en-US" sz="1600" b="1" dirty="0" smtClean="0">
                              <a:latin typeface="Times New Roman" panose="02020603050405020304" pitchFamily="18" charset="0"/>
                              <a:cs typeface="Times New Roman" panose="02020603050405020304" pitchFamily="18" charset="0"/>
                            </a:rPr>
                            <a:t>83</a:t>
                          </a:r>
                          <a:r>
                            <a:rPr lang="ru-RU" sz="1600" b="1" dirty="0" smtClean="0">
                              <a:latin typeface="Times New Roman" panose="02020603050405020304" pitchFamily="18" charset="0"/>
                              <a:cs typeface="Times New Roman" panose="02020603050405020304" pitchFamily="18" charset="0"/>
                            </a:rPr>
                            <a:t>00 </a:t>
                          </a:r>
                          <a:r>
                            <a:rPr lang="en-US" sz="1600" b="1" dirty="0" err="1" smtClean="0">
                              <a:latin typeface="Times New Roman" panose="02020603050405020304" pitchFamily="18" charset="0"/>
                              <a:cs typeface="Times New Roman" panose="02020603050405020304" pitchFamily="18" charset="0"/>
                            </a:rPr>
                            <a:t>MWt</a:t>
                          </a:r>
                          <a:endParaRPr lang="en-US" sz="16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2 </a:t>
                          </a:r>
                          <a:r>
                            <a:rPr lang="ru-RU" sz="1600" b="1" dirty="0">
                              <a:latin typeface="Times New Roman" panose="02020603050405020304" pitchFamily="18" charset="0"/>
                              <a:cs typeface="Times New Roman" panose="02020603050405020304" pitchFamily="18" charset="0"/>
                            </a:rPr>
                            <a:t>М</a:t>
                          </a:r>
                          <a:r>
                            <a:rPr lang="en-US" sz="1600" b="1" dirty="0">
                              <a:latin typeface="Times New Roman" panose="02020603050405020304" pitchFamily="18" charset="0"/>
                              <a:cs typeface="Times New Roman" panose="02020603050405020304" pitchFamily="18" charset="0"/>
                            </a:rPr>
                            <a:t>W</a:t>
                          </a:r>
                          <a:r>
                            <a:rPr lang="ru-RU" sz="1600" b="1" dirty="0">
                              <a:latin typeface="Times New Roman" panose="02020603050405020304" pitchFamily="18" charset="0"/>
                              <a:cs typeface="Times New Roman" panose="02020603050405020304" pitchFamily="18" charset="0"/>
                            </a:rPr>
                            <a:t>т </a:t>
                          </a:r>
                          <a:r>
                            <a:rPr lang="en-US" sz="1600" b="1" dirty="0" smtClean="0">
                              <a:latin typeface="Times New Roman" panose="02020603050405020304" pitchFamily="18" charset="0"/>
                              <a:cs typeface="Times New Roman" panose="02020603050405020304" pitchFamily="18" charset="0"/>
                            </a:rPr>
                            <a:t>/ 5200</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MWt</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a:latin typeface="Times New Roman" panose="02020603050405020304" pitchFamily="18" charset="0"/>
                              <a:cs typeface="Times New Roman" panose="02020603050405020304" pitchFamily="18" charset="0"/>
                            </a:rPr>
                            <a:t>12-15 М</a:t>
                          </a:r>
                          <a:r>
                            <a:rPr lang="en-US" sz="1600" b="1" dirty="0">
                              <a:latin typeface="Times New Roman" panose="02020603050405020304" pitchFamily="18" charset="0"/>
                              <a:cs typeface="Times New Roman" panose="02020603050405020304" pitchFamily="18" charset="0"/>
                            </a:rPr>
                            <a:t>W</a:t>
                          </a:r>
                          <a:r>
                            <a:rPr lang="ru-RU" sz="1600" b="1" dirty="0">
                              <a:latin typeface="Times New Roman" panose="02020603050405020304" pitchFamily="18" charset="0"/>
                              <a:cs typeface="Times New Roman" panose="02020603050405020304" pitchFamily="18" charset="0"/>
                            </a:rPr>
                            <a:t>т</a:t>
                          </a:r>
                        </a:p>
                      </a:txBody>
                      <a:tcPr anchor="ctr"/>
                    </a:tc>
                    <a:extLst>
                      <a:ext uri="{0D108BD9-81ED-4DB2-BD59-A6C34878D82A}">
                        <a16:rowId xmlns:a16="http://schemas.microsoft.com/office/drawing/2014/main" val="3919395513"/>
                      </a:ext>
                    </a:extLst>
                  </a:tr>
                  <a:tr h="774843">
                    <a:tc>
                      <a:txBody>
                        <a:bodyPr/>
                        <a:lstStyle/>
                        <a:p>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Working</a:t>
                          </a:r>
                          <a:r>
                            <a:rPr lang="en-US" sz="16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regime </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l"/>
                          <a:r>
                            <a:rPr lang="en-US" sz="1600" b="1" dirty="0" smtClean="0">
                              <a:latin typeface="Times New Roman" panose="02020603050405020304" pitchFamily="18" charset="0"/>
                              <a:cs typeface="Times New Roman" panose="02020603050405020304" pitchFamily="18" charset="0"/>
                            </a:rPr>
                            <a:t>Reactor – Booster (</a:t>
                          </a:r>
                          <a14:m>
                            <m:oMath xmlns:m="http://schemas.openxmlformats.org/officeDocument/2006/math">
                              <m:sPre>
                                <m:sPrePr>
                                  <m:ctrlPr>
                                    <a:rPr lang="en-US" sz="1600" b="1" i="1" smtClean="0">
                                      <a:latin typeface="Cambria Math" panose="02040503050406030204" pitchFamily="18" charset="0"/>
                                      <a:cs typeface="Times New Roman" panose="02020603050405020304" pitchFamily="18" charset="0"/>
                                    </a:rPr>
                                  </m:ctrlPr>
                                </m:sPrePr>
                                <m:sub>
                                  <m:r>
                                    <a:rPr lang="en-US" sz="1600" b="1" i="1" smtClean="0">
                                      <a:latin typeface="Cambria Math" panose="02040503050406030204" pitchFamily="18" charset="0"/>
                                      <a:cs typeface="Times New Roman" panose="02020603050405020304" pitchFamily="18" charset="0"/>
                                    </a:rPr>
                                    <m:t>𝟏𝟖𝟑</m:t>
                                  </m:r>
                                </m:sub>
                                <m:sup>
                                  <m:r>
                                    <a:rPr lang="en-US" sz="1600" b="0" i="1" smtClean="0">
                                      <a:latin typeface="Cambria Math" panose="02040503050406030204" pitchFamily="18" charset="0"/>
                                    </a:rPr>
                                    <m:t>74</m:t>
                                  </m:r>
                                </m:sup>
                                <m:e>
                                  <m:r>
                                    <a:rPr lang="en-US" sz="1600" b="0" i="1" smtClean="0">
                                      <a:latin typeface="Cambria Math" panose="02040503050406030204" pitchFamily="18" charset="0"/>
                                    </a:rPr>
                                    <m:t>𝑊</m:t>
                                  </m:r>
                                </m:e>
                              </m:sPre>
                            </m:oMath>
                          </a14:m>
                          <a:r>
                            <a:rPr lang="en-US" sz="1600" b="1" dirty="0" smtClean="0">
                              <a:latin typeface="Times New Roman" panose="02020603050405020304" pitchFamily="18" charset="0"/>
                              <a:cs typeface="Times New Roman" panose="02020603050405020304" pitchFamily="18" charset="0"/>
                            </a:rPr>
                            <a:t>)-</a:t>
                          </a:r>
                          <a:r>
                            <a:rPr lang="en-US" sz="1600" b="1" dirty="0" err="1" smtClean="0">
                              <a:latin typeface="Times New Roman" panose="02020603050405020304" pitchFamily="18" charset="0"/>
                              <a:cs typeface="Times New Roman" panose="02020603050405020304" pitchFamily="18" charset="0"/>
                            </a:rPr>
                            <a:t>Microtron</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en-US" sz="1600" b="1" dirty="0" smtClean="0">
                              <a:latin typeface="Times New Roman" panose="02020603050405020304" pitchFamily="18" charset="0"/>
                              <a:cs typeface="Times New Roman" panose="02020603050405020304" pitchFamily="18" charset="0"/>
                            </a:rPr>
                            <a:t>Reactor – Booster</a:t>
                          </a:r>
                        </a:p>
                        <a:p>
                          <a:pPr algn="ct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14:m>
                            <m:oMath xmlns:m="http://schemas.openxmlformats.org/officeDocument/2006/math">
                              <m:sPre>
                                <m:sPrePr>
                                  <m:ctrlP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PrePr>
                                <m:sub>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𝟏𝟖𝟑</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74</m:t>
                                  </m:r>
                                </m:sup>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m:t>
                                  </m:r>
                                </m:e>
                              </m:sPre>
                            </m:oMath>
                          </a14:m>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Linear Resonance acc.</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Booster – reactor</a:t>
                          </a:r>
                        </a:p>
                        <a:p>
                          <a:pPr algn="ct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14:m>
                            <m:oMath xmlns:m="http://schemas.openxmlformats.org/officeDocument/2006/math">
                              <m:sPre>
                                <m:sPrePr>
                                  <m:ctrlP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PrePr>
                                <m:sub>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𝟏𝟖𝟑</m:t>
                                  </m:r>
                                </m:sub>
                                <m: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74</m:t>
                                  </m:r>
                                </m:sup>
                                <m:e>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m:t>
                                  </m:r>
                                </m:e>
                              </m:sPre>
                            </m:oMath>
                          </a14:m>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Cf</a:t>
                          </a:r>
                          <a:endParaRPr lang="en-US" sz="1600" b="1" dirty="0" smtClean="0">
                            <a:latin typeface="Times New Roman" panose="02020603050405020304" pitchFamily="18" charset="0"/>
                            <a:cs typeface="Times New Roman" panose="02020603050405020304" pitchFamily="18" charset="0"/>
                          </a:endParaRP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Reactor</a:t>
                          </a:r>
                          <a:endParaRPr lang="ru-RU" sz="16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21003361"/>
                      </a:ext>
                    </a:extLst>
                  </a:tr>
                  <a:tr h="789838">
                    <a:tc>
                      <a:txBody>
                        <a:bodyPr/>
                        <a:lstStyle/>
                        <a:p>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Fissile material</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Pu</a:t>
                          </a:r>
                          <a:r>
                            <a:rPr lang="ru-RU" sz="1600" b="1" dirty="0">
                              <a:solidFill>
                                <a:srgbClr val="C00000"/>
                              </a:solidFill>
                              <a:latin typeface="Times New Roman" panose="02020603050405020304" pitchFamily="18" charset="0"/>
                              <a:cs typeface="Times New Roman" panose="02020603050405020304" pitchFamily="18" charset="0"/>
                            </a:rPr>
                            <a:t>-239</a:t>
                          </a:r>
                        </a:p>
                        <a:p>
                          <a:pPr algn="ctr"/>
                          <a:r>
                            <a:rPr lang="en-US" sz="1600" b="1" dirty="0" smtClean="0">
                              <a:latin typeface="Times New Roman" panose="02020603050405020304" pitchFamily="18" charset="0"/>
                              <a:cs typeface="Times New Roman" panose="02020603050405020304" pitchFamily="18" charset="0"/>
                            </a:rPr>
                            <a:t>Metal-rods</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Pu</a:t>
                          </a:r>
                          <a:r>
                            <a:rPr lang="ru-RU" sz="1600" b="1" dirty="0" smtClean="0">
                              <a:solidFill>
                                <a:srgbClr val="C00000"/>
                              </a:solidFill>
                              <a:latin typeface="Times New Roman" panose="02020603050405020304" pitchFamily="18" charset="0"/>
                              <a:cs typeface="Times New Roman" panose="02020603050405020304" pitchFamily="18" charset="0"/>
                            </a:rPr>
                            <a:t>-239</a:t>
                          </a:r>
                        </a:p>
                        <a:p>
                          <a:pPr algn="ctr"/>
                          <a:r>
                            <a:rPr lang="en-US" sz="1600" b="1" dirty="0" smtClean="0">
                              <a:latin typeface="Times New Roman" panose="02020603050405020304" pitchFamily="18" charset="0"/>
                              <a:cs typeface="Times New Roman" panose="02020603050405020304" pitchFamily="18" charset="0"/>
                            </a:rPr>
                            <a:t>Metal-rods</a:t>
                          </a:r>
                          <a:endParaRPr lang="ru-RU" sz="1600" b="1" dirty="0" smtClean="0">
                            <a:latin typeface="Times New Roman" panose="02020603050405020304" pitchFamily="18" charset="0"/>
                            <a:cs typeface="Times New Roman" panose="02020603050405020304" pitchFamily="18" charset="0"/>
                          </a:endParaRP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PuO</a:t>
                          </a:r>
                          <a:r>
                            <a:rPr lang="en-US" sz="1100" b="1" dirty="0" smtClean="0">
                              <a:solidFill>
                                <a:srgbClr val="C00000"/>
                              </a:solidFill>
                              <a:latin typeface="Times New Roman" panose="02020603050405020304" pitchFamily="18" charset="0"/>
                              <a:cs typeface="Times New Roman" panose="02020603050405020304" pitchFamily="18" charset="0"/>
                            </a:rPr>
                            <a:t>2</a:t>
                          </a:r>
                        </a:p>
                      </a:txBody>
                      <a:tcPr anchor="ctr"/>
                    </a:tc>
                    <a:tc>
                      <a:txBody>
                        <a:bodyPr/>
                        <a:lstStyle/>
                        <a:p>
                          <a:pPr algn="ctr"/>
                          <a:r>
                            <a:rPr lang="en-US" sz="1600" b="1" dirty="0" err="1" smtClean="0">
                              <a:solidFill>
                                <a:srgbClr val="FF0000"/>
                              </a:solidFill>
                              <a:latin typeface="Times New Roman" panose="02020603050405020304" pitchFamily="18" charset="0"/>
                              <a:cs typeface="Times New Roman" panose="02020603050405020304" pitchFamily="18" charset="0"/>
                            </a:rPr>
                            <a:t>NpN</a:t>
                          </a:r>
                          <a:endParaRPr lang="ru-RU" sz="16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69521144"/>
                      </a:ext>
                    </a:extLst>
                  </a:tr>
                  <a:tr h="805231">
                    <a:tc>
                      <a:txBody>
                        <a:bodyPr/>
                        <a:lstStyle/>
                        <a:p>
                          <a:pPr rtl="0" eaLnBrk="1" latinLnBrk="0" hangingPunct="1"/>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Reactivity modulator</a:t>
                          </a:r>
                          <a:r>
                            <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frequency</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txBody>
                      <a:tcPr anchor="ctr"/>
                    </a:tc>
                    <a:tc>
                      <a:txBody>
                        <a:bodyPr/>
                        <a:lstStyle/>
                        <a:p>
                          <a:pPr algn="ctr"/>
                          <a:r>
                            <a:rPr lang="en-US" sz="1600" b="1" dirty="0">
                              <a:latin typeface="Times New Roman" panose="02020603050405020304" pitchFamily="18" charset="0"/>
                              <a:cs typeface="Times New Roman" panose="02020603050405020304" pitchFamily="18" charset="0"/>
                            </a:rPr>
                            <a:t>U-235 </a:t>
                          </a: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5-50 </a:t>
                          </a:r>
                          <a:r>
                            <a:rPr lang="en-US" sz="1600" b="1" dirty="0">
                              <a:latin typeface="Times New Roman" panose="02020603050405020304" pitchFamily="18" charset="0"/>
                              <a:cs typeface="Times New Roman" panose="02020603050405020304" pitchFamily="18" charset="0"/>
                            </a:rPr>
                            <a:t>Hz</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latin typeface="Times New Roman" panose="02020603050405020304" pitchFamily="18" charset="0"/>
                              <a:cs typeface="Times New Roman" panose="02020603050405020304" pitchFamily="18" charset="0"/>
                            </a:rPr>
                            <a:t>U-235</a:t>
                          </a:r>
                        </a:p>
                        <a:p>
                          <a:pPr algn="ctr"/>
                          <a:r>
                            <a:rPr lang="ru-RU" sz="1600" b="1" dirty="0">
                              <a:latin typeface="Times New Roman" panose="02020603050405020304" pitchFamily="18" charset="0"/>
                              <a:cs typeface="Times New Roman" panose="02020603050405020304" pitchFamily="18" charset="0"/>
                            </a:rPr>
                            <a:t>0.1 - </a:t>
                          </a:r>
                          <a:r>
                            <a:rPr lang="ru-RU" sz="1600" b="1" dirty="0" smtClean="0">
                              <a:latin typeface="Times New Roman" panose="02020603050405020304" pitchFamily="18" charset="0"/>
                              <a:cs typeface="Times New Roman" panose="02020603050405020304" pitchFamily="18" charset="0"/>
                            </a:rPr>
                            <a:t>10</a:t>
                          </a:r>
                          <a:r>
                            <a:rPr lang="en-US" sz="1600" b="1" dirty="0" smtClean="0">
                              <a:latin typeface="Times New Roman" panose="02020603050405020304" pitchFamily="18" charset="0"/>
                              <a:cs typeface="Times New Roman" panose="02020603050405020304" pitchFamily="18" charset="0"/>
                            </a:rPr>
                            <a:t>0</a:t>
                          </a:r>
                          <a:r>
                            <a:rPr lang="ru-RU"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Hz</a:t>
                          </a: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b="1" dirty="0" smtClean="0">
                              <a:latin typeface="Times New Roman" panose="02020603050405020304" pitchFamily="18" charset="0"/>
                              <a:cs typeface="Times New Roman" panose="02020603050405020304" pitchFamily="18" charset="0"/>
                            </a:rPr>
                            <a:t>Two Moveable</a:t>
                          </a:r>
                          <a:r>
                            <a:rPr lang="en-US" sz="1400" b="1" baseline="0"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reflector </a:t>
                          </a:r>
                          <a:r>
                            <a:rPr lang="en-US" sz="1400" b="1" dirty="0">
                              <a:latin typeface="Times New Roman" panose="02020603050405020304" pitchFamily="18" charset="0"/>
                              <a:cs typeface="Times New Roman" panose="02020603050405020304" pitchFamily="18" charset="0"/>
                            </a:rPr>
                            <a:t>from </a:t>
                          </a:r>
                          <a:r>
                            <a:rPr lang="en-US" sz="1400" b="1" dirty="0" smtClean="0">
                              <a:latin typeface="Times New Roman" panose="02020603050405020304" pitchFamily="18" charset="0"/>
                              <a:cs typeface="Times New Roman" panose="02020603050405020304" pitchFamily="18" charset="0"/>
                            </a:rPr>
                            <a:t>Ni and Al </a:t>
                          </a:r>
                          <a:endParaRPr lang="ru-RU" sz="1400" b="1" dirty="0">
                            <a:latin typeface="Times New Roman" panose="02020603050405020304" pitchFamily="18" charset="0"/>
                            <a:cs typeface="Times New Roman" panose="02020603050405020304" pitchFamily="18" charset="0"/>
                          </a:endParaRPr>
                        </a:p>
                        <a:p>
                          <a:pPr algn="ctr"/>
                          <a:r>
                            <a:rPr lang="ru-RU" sz="1400" b="1" dirty="0" smtClean="0">
                              <a:latin typeface="Times New Roman" panose="02020603050405020304" pitchFamily="18" charset="0"/>
                              <a:cs typeface="Times New Roman" panose="02020603050405020304" pitchFamily="18" charset="0"/>
                            </a:rPr>
                            <a:t>5-</a:t>
                          </a:r>
                          <a:r>
                            <a:rPr lang="en-US" sz="1400" b="1" dirty="0" smtClean="0">
                              <a:latin typeface="Times New Roman" panose="02020603050405020304" pitchFamily="18" charset="0"/>
                              <a:cs typeface="Times New Roman" panose="02020603050405020304" pitchFamily="18" charset="0"/>
                            </a:rPr>
                            <a:t>10-</a:t>
                          </a:r>
                          <a:r>
                            <a:rPr lang="ru-RU" sz="1400" b="1" dirty="0" smtClean="0">
                              <a:latin typeface="Times New Roman" panose="02020603050405020304" pitchFamily="18" charset="0"/>
                              <a:cs typeface="Times New Roman" panose="02020603050405020304" pitchFamily="18" charset="0"/>
                            </a:rPr>
                            <a:t>25</a:t>
                          </a:r>
                          <a:r>
                            <a:rPr lang="en-US" sz="1400" b="1" dirty="0" smtClean="0">
                              <a:latin typeface="Times New Roman" panose="02020603050405020304" pitchFamily="18" charset="0"/>
                              <a:cs typeface="Times New Roman" panose="02020603050405020304" pitchFamily="18" charset="0"/>
                            </a:rPr>
                            <a:t>-50</a:t>
                          </a:r>
                          <a:r>
                            <a:rPr lang="ru-RU" sz="1400" b="1" dirty="0" smtClean="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Hz</a:t>
                          </a:r>
                          <a:endParaRPr lang="ru-RU"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anose="02020603050405020304" pitchFamily="18" charset="0"/>
                              <a:cs typeface="Times New Roman" panose="02020603050405020304" pitchFamily="18" charset="0"/>
                            </a:rPr>
                            <a:t>Neutron Moderator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anose="02020603050405020304" pitchFamily="18" charset="0"/>
                              <a:cs typeface="Times New Roman" panose="02020603050405020304" pitchFamily="18" charset="0"/>
                            </a:rPr>
                            <a:t>TiH</a:t>
                          </a:r>
                          <a:r>
                            <a:rPr lang="en-US" sz="11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and </a:t>
                          </a:r>
                          <a:r>
                            <a:rPr lang="en-US" sz="1600" b="1" dirty="0">
                              <a:latin typeface="Times New Roman" panose="02020603050405020304" pitchFamily="18" charset="0"/>
                              <a:cs typeface="Times New Roman" panose="02020603050405020304" pitchFamily="18" charset="0"/>
                            </a:rPr>
                            <a:t>void,</a:t>
                          </a:r>
                        </a:p>
                        <a:p>
                          <a:pPr algn="ctr"/>
                          <a:r>
                            <a:rPr lang="ru-RU" sz="1600" b="1" dirty="0">
                              <a:latin typeface="Times New Roman" panose="02020603050405020304" pitchFamily="18" charset="0"/>
                              <a:cs typeface="Times New Roman" panose="02020603050405020304" pitchFamily="18" charset="0"/>
                            </a:rPr>
                            <a:t>10 </a:t>
                          </a:r>
                          <a:r>
                            <a:rPr lang="en-US" sz="1600" b="1" dirty="0">
                              <a:latin typeface="Times New Roman" panose="02020603050405020304" pitchFamily="18" charset="0"/>
                              <a:cs typeface="Times New Roman" panose="02020603050405020304" pitchFamily="18" charset="0"/>
                            </a:rPr>
                            <a:t>Hz</a:t>
                          </a:r>
                          <a:endParaRPr lang="ru-RU" sz="16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51743332"/>
                      </a:ext>
                    </a:extLst>
                  </a:tr>
                  <a:tr h="497742">
                    <a:tc>
                      <a:txBody>
                        <a:bodyPr/>
                        <a:lstStyle/>
                        <a:p>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half width pulse</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3</a:t>
                          </a:r>
                          <a:r>
                            <a:rPr lang="ru-RU" sz="1600" b="1" dirty="0" smtClean="0">
                              <a:latin typeface="Times New Roman" panose="02020603050405020304" pitchFamily="18" charset="0"/>
                              <a:cs typeface="Times New Roman" panose="02020603050405020304" pitchFamily="18" charset="0"/>
                            </a:rPr>
                            <a:t>0</a:t>
                          </a:r>
                          <a:r>
                            <a:rPr lang="en-US" sz="1600" b="1" dirty="0" smtClean="0">
                              <a:latin typeface="Times New Roman" panose="02020603050405020304" pitchFamily="18" charset="0"/>
                              <a:cs typeface="Times New Roman" panose="02020603050405020304" pitchFamily="18" charset="0"/>
                            </a:rPr>
                            <a:t> / 3 </a:t>
                          </a:r>
                          <a:r>
                            <a:rPr lang="ru-RU" sz="1600" b="1" dirty="0" smtClean="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 </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70</a:t>
                          </a:r>
                          <a:r>
                            <a:rPr lang="en-US" sz="1600" b="1" dirty="0" smtClean="0">
                              <a:latin typeface="Times New Roman" panose="02020603050405020304" pitchFamily="18" charset="0"/>
                              <a:cs typeface="Times New Roman" panose="02020603050405020304" pitchFamily="18" charset="0"/>
                            </a:rPr>
                            <a:t> / 4</a:t>
                          </a:r>
                          <a:r>
                            <a:rPr lang="ru-RU" sz="1600" b="1" dirty="0" smtClean="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 </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a:latin typeface="Times New Roman" panose="02020603050405020304" pitchFamily="18" charset="0"/>
                              <a:cs typeface="Times New Roman" panose="02020603050405020304" pitchFamily="18" charset="0"/>
                            </a:rPr>
                            <a:t>240 </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 </a:t>
                          </a:r>
                          <a:r>
                            <a:rPr lang="ru-RU" sz="1600" b="1" dirty="0">
                              <a:latin typeface="Times New Roman" panose="02020603050405020304" pitchFamily="18" charset="0"/>
                              <a:cs typeface="Times New Roman" panose="02020603050405020304" pitchFamily="18" charset="0"/>
                            </a:rPr>
                            <a:t> </a:t>
                          </a:r>
                        </a:p>
                      </a:txBody>
                      <a:tcPr anchor="ctr"/>
                    </a:tc>
                    <a:tc>
                      <a:txBody>
                        <a:bodyPr/>
                        <a:lstStyle/>
                        <a:p>
                          <a:pPr algn="ctr"/>
                          <a:r>
                            <a:rPr lang="ru-RU" sz="1600" b="1" dirty="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0</a:t>
                          </a:r>
                          <a:r>
                            <a:rPr lang="ru-RU" sz="1600" b="1" dirty="0" smtClean="0">
                              <a:latin typeface="Times New Roman" panose="02020603050405020304" pitchFamily="18" charset="0"/>
                              <a:cs typeface="Times New Roman" panose="02020603050405020304" pitchFamily="18" charset="0"/>
                            </a:rPr>
                            <a:t>0-</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a:t>
                          </a:r>
                          <a:r>
                            <a:rPr lang="ru-RU" sz="1600" b="1" dirty="0">
                              <a:latin typeface="Times New Roman" panose="02020603050405020304" pitchFamily="18" charset="0"/>
                              <a:cs typeface="Times New Roman" panose="02020603050405020304" pitchFamily="18" charset="0"/>
                            </a:rPr>
                            <a:t> </a:t>
                          </a:r>
                        </a:p>
                      </a:txBody>
                      <a:tcPr anchor="ctr"/>
                    </a:tc>
                    <a:extLst>
                      <a:ext uri="{0D108BD9-81ED-4DB2-BD59-A6C34878D82A}">
                        <a16:rowId xmlns:a16="http://schemas.microsoft.com/office/drawing/2014/main" val="3696951857"/>
                      </a:ext>
                    </a:extLst>
                  </a:tr>
                  <a:tr h="1056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Average neutron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flux at the surface of moderators, </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см</a:t>
                          </a:r>
                          <a:r>
                            <a:rPr lang="ru-RU" sz="1200" b="1"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12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ru-RU" sz="16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600" b="1" kern="1200" dirty="0">
                            <a:solidFill>
                              <a:schemeClr val="dk1"/>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600" b="1" kern="1200" dirty="0">
                            <a:solidFill>
                              <a:schemeClr val="dk1"/>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cs typeface="Times New Roman" panose="02020603050405020304" pitchFamily="18" charset="0"/>
                            </a:rPr>
                            <a:t>    </a:t>
                          </a:r>
                          <a:r>
                            <a:rPr lang="ru-RU" sz="1800" b="1" kern="1200" dirty="0">
                              <a:solidFill>
                                <a:schemeClr val="dk1"/>
                              </a:solidFill>
                              <a:effectLst/>
                              <a:latin typeface="Times New Roman" panose="02020603050405020304" pitchFamily="18" charset="0"/>
                              <a:cs typeface="Times New Roman" panose="02020603050405020304" pitchFamily="18" charset="0"/>
                            </a:rPr>
                            <a:t>~10</a:t>
                          </a:r>
                          <a:r>
                            <a:rPr lang="ru-RU" sz="1800" b="1" kern="1200" baseline="30000" dirty="0">
                              <a:solidFill>
                                <a:schemeClr val="dk1"/>
                              </a:solidFill>
                              <a:effectLst/>
                              <a:latin typeface="Times New Roman" panose="02020603050405020304" pitchFamily="18" charset="0"/>
                              <a:cs typeface="Times New Roman" panose="02020603050405020304" pitchFamily="18" charset="0"/>
                            </a:rPr>
                            <a:t>10</a:t>
                          </a:r>
                          <a:endParaRPr lang="ru-RU" sz="1800" b="1" dirty="0">
                            <a:effectLst/>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6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cs typeface="Times New Roman" panose="02020603050405020304" pitchFamily="18" charset="0"/>
                            </a:rPr>
                            <a:t>    </a:t>
                          </a:r>
                          <a:r>
                            <a:rPr lang="ru-RU" sz="1800" b="1" kern="1200" dirty="0">
                              <a:solidFill>
                                <a:schemeClr val="dk1"/>
                              </a:solidFill>
                              <a:effectLst/>
                              <a:latin typeface="Times New Roman" panose="02020603050405020304" pitchFamily="18" charset="0"/>
                              <a:cs typeface="Times New Roman" panose="02020603050405020304" pitchFamily="18" charset="0"/>
                            </a:rPr>
                            <a:t>10</a:t>
                          </a:r>
                          <a:r>
                            <a:rPr lang="ru-RU" sz="1800" b="1" kern="1200" baseline="30000" dirty="0">
                              <a:solidFill>
                                <a:schemeClr val="dk1"/>
                              </a:solidFill>
                              <a:effectLst/>
                              <a:latin typeface="Times New Roman" panose="02020603050405020304" pitchFamily="18" charset="0"/>
                              <a:cs typeface="Times New Roman" panose="02020603050405020304" pitchFamily="18" charset="0"/>
                            </a:rPr>
                            <a:t>11</a:t>
                          </a:r>
                          <a:endParaRPr lang="ru-RU" sz="1800" b="1" dirty="0">
                            <a:effectLst/>
                            <a:latin typeface="Times New Roman" panose="02020603050405020304" pitchFamily="18" charset="0"/>
                            <a:cs typeface="Times New Roman" panose="02020603050405020304" pitchFamily="18" charset="0"/>
                          </a:endParaRP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000" b="1" kern="1200" dirty="0">
                            <a:solidFill>
                              <a:schemeClr val="dk1"/>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cs typeface="Times New Roman" panose="02020603050405020304" pitchFamily="18" charset="0"/>
                            </a:rPr>
                            <a:t>    </a:t>
                          </a:r>
                          <a:r>
                            <a:rPr lang="ru-RU" sz="1800" b="1" kern="1200" dirty="0">
                              <a:solidFill>
                                <a:schemeClr val="dk1"/>
                              </a:solidFill>
                              <a:effectLst/>
                              <a:latin typeface="Times New Roman" panose="02020603050405020304" pitchFamily="18" charset="0"/>
                              <a:cs typeface="Times New Roman" panose="02020603050405020304" pitchFamily="18" charset="0"/>
                            </a:rPr>
                            <a:t>10</a:t>
                          </a:r>
                          <a:r>
                            <a:rPr lang="ru-RU" sz="1800" b="1" kern="1200" baseline="30000" dirty="0">
                              <a:solidFill>
                                <a:schemeClr val="dk1"/>
                              </a:solidFill>
                              <a:effectLst/>
                              <a:latin typeface="Times New Roman" panose="02020603050405020304" pitchFamily="18" charset="0"/>
                              <a:cs typeface="Times New Roman" panose="02020603050405020304" pitchFamily="18" charset="0"/>
                            </a:rPr>
                            <a:t>13</a:t>
                          </a:r>
                          <a:endParaRPr lang="ru-RU" sz="1800" b="1" dirty="0">
                            <a:effectLst/>
                            <a:latin typeface="Times New Roman" panose="02020603050405020304" pitchFamily="18" charset="0"/>
                            <a:cs typeface="Times New Roman" panose="02020603050405020304" pitchFamily="18" charset="0"/>
                          </a:endParaRP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a:solidFill>
                                <a:srgbClr val="FF0000"/>
                              </a:solidFill>
                              <a:latin typeface="Times New Roman" panose="02020603050405020304" pitchFamily="18" charset="0"/>
                              <a:cs typeface="Times New Roman" panose="02020603050405020304" pitchFamily="18" charset="0"/>
                            </a:rPr>
                            <a:t>      </a:t>
                          </a:r>
                          <a:r>
                            <a:rPr lang="ru-RU" sz="1800" b="1" dirty="0">
                              <a:solidFill>
                                <a:srgbClr val="FF0000"/>
                              </a:solidFill>
                              <a:latin typeface="Times New Roman" panose="02020603050405020304" pitchFamily="18" charset="0"/>
                              <a:cs typeface="Times New Roman" panose="02020603050405020304" pitchFamily="18" charset="0"/>
                            </a:rPr>
                            <a:t>10</a:t>
                          </a:r>
                          <a:r>
                            <a:rPr lang="ru-RU" sz="1800" b="1" baseline="30000" dirty="0">
                              <a:solidFill>
                                <a:srgbClr val="FF0000"/>
                              </a:solidFill>
                              <a:latin typeface="Times New Roman" panose="02020603050405020304" pitchFamily="18" charset="0"/>
                              <a:cs typeface="Times New Roman" panose="02020603050405020304" pitchFamily="18" charset="0"/>
                            </a:rPr>
                            <a:t>14</a:t>
                          </a:r>
                        </a:p>
                      </a:txBody>
                      <a:tcPr anchor="ctr"/>
                    </a:tc>
                    <a:extLst>
                      <a:ext uri="{0D108BD9-81ED-4DB2-BD59-A6C34878D82A}">
                        <a16:rowId xmlns:a16="http://schemas.microsoft.com/office/drawing/2014/main" val="2319733682"/>
                      </a:ext>
                    </a:extLst>
                  </a:tr>
                </a:tbl>
              </a:graphicData>
            </a:graphic>
          </p:graphicFrame>
        </mc:Choice>
        <mc:Fallback xmlns="">
          <p:graphicFrame>
            <p:nvGraphicFramePr>
              <p:cNvPr id="6" name="Таблица 4">
                <a:extLst>
                  <a:ext uri="{FF2B5EF4-FFF2-40B4-BE49-F238E27FC236}">
                    <a16:creationId xmlns:a16="http://schemas.microsoft.com/office/drawing/2014/main" id="{C6EB39A5-F6FD-3A32-3698-D19993074F1C}"/>
                  </a:ext>
                </a:extLst>
              </p:cNvPr>
              <p:cNvGraphicFramePr>
                <a:graphicFrameLocks noGrp="1"/>
              </p:cNvGraphicFramePr>
              <p:nvPr>
                <p:extLst>
                  <p:ext uri="{D42A27DB-BD31-4B8C-83A1-F6EECF244321}">
                    <p14:modId xmlns:p14="http://schemas.microsoft.com/office/powerpoint/2010/main" val="4223192831"/>
                  </p:ext>
                </p:extLst>
              </p:nvPr>
            </p:nvGraphicFramePr>
            <p:xfrm>
              <a:off x="419026" y="1092106"/>
              <a:ext cx="11413584" cy="5382262"/>
            </p:xfrm>
            <a:graphic>
              <a:graphicData uri="http://schemas.openxmlformats.org/drawingml/2006/table">
                <a:tbl>
                  <a:tblPr firstRow="1" bandRow="1">
                    <a:tableStyleId>{5940675A-B579-460E-94D1-54222C63F5DA}</a:tableStyleId>
                  </a:tblPr>
                  <a:tblGrid>
                    <a:gridCol w="2542539">
                      <a:extLst>
                        <a:ext uri="{9D8B030D-6E8A-4147-A177-3AD203B41FA5}">
                          <a16:colId xmlns:a16="http://schemas.microsoft.com/office/drawing/2014/main" val="410403609"/>
                        </a:ext>
                      </a:extLst>
                    </a:gridCol>
                    <a:gridCol w="1924238">
                      <a:extLst>
                        <a:ext uri="{9D8B030D-6E8A-4147-A177-3AD203B41FA5}">
                          <a16:colId xmlns:a16="http://schemas.microsoft.com/office/drawing/2014/main" val="3594629924"/>
                        </a:ext>
                      </a:extLst>
                    </a:gridCol>
                    <a:gridCol w="2228800">
                      <a:extLst>
                        <a:ext uri="{9D8B030D-6E8A-4147-A177-3AD203B41FA5}">
                          <a16:colId xmlns:a16="http://schemas.microsoft.com/office/drawing/2014/main" val="1924024272"/>
                        </a:ext>
                      </a:extLst>
                    </a:gridCol>
                    <a:gridCol w="2418487">
                      <a:extLst>
                        <a:ext uri="{9D8B030D-6E8A-4147-A177-3AD203B41FA5}">
                          <a16:colId xmlns:a16="http://schemas.microsoft.com/office/drawing/2014/main" val="2749916668"/>
                        </a:ext>
                      </a:extLst>
                    </a:gridCol>
                    <a:gridCol w="2299520">
                      <a:extLst>
                        <a:ext uri="{9D8B030D-6E8A-4147-A177-3AD203B41FA5}">
                          <a16:colId xmlns:a16="http://schemas.microsoft.com/office/drawing/2014/main" val="1103823032"/>
                        </a:ext>
                      </a:extLst>
                    </a:gridCol>
                  </a:tblGrid>
                  <a:tr h="729080">
                    <a:tc>
                      <a:txBody>
                        <a:bodyPr/>
                        <a:lstStyle/>
                        <a:p>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p>
                        <a:p>
                          <a:pPr algn="ct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1960 </a:t>
                          </a: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-1964 -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1968</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a:t>
                          </a:r>
                          <a:endPar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1968-2001</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IBR-2M</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a:t>
                          </a: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1984 г</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Future Goal</a:t>
                          </a:r>
                        </a:p>
                        <a:p>
                          <a:pPr algn="ct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NEPTUNE</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720048959"/>
                      </a:ext>
                    </a:extLst>
                  </a:tr>
                  <a:tr h="579120">
                    <a:tc>
                      <a:txBody>
                        <a:bodyPr/>
                        <a:lstStyle/>
                        <a:p>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Average thermal power / Peak power</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latin typeface="Times New Roman" panose="02020603050405020304" pitchFamily="18" charset="0"/>
                              <a:cs typeface="Times New Roman" panose="02020603050405020304" pitchFamily="18" charset="0"/>
                            </a:rPr>
                            <a:t>1-3-6 </a:t>
                          </a:r>
                          <a:r>
                            <a:rPr lang="ru-RU" sz="1600" b="1" dirty="0">
                              <a:latin typeface="Times New Roman" panose="02020603050405020304" pitchFamily="18" charset="0"/>
                              <a:cs typeface="Times New Roman" panose="02020603050405020304" pitchFamily="18" charset="0"/>
                            </a:rPr>
                            <a:t>к</a:t>
                          </a:r>
                          <a:r>
                            <a:rPr lang="en-US" sz="1600" b="1" dirty="0">
                              <a:latin typeface="Times New Roman" panose="02020603050405020304" pitchFamily="18" charset="0"/>
                              <a:cs typeface="Times New Roman" panose="02020603050405020304" pitchFamily="18" charset="0"/>
                            </a:rPr>
                            <a:t>W</a:t>
                          </a:r>
                          <a:r>
                            <a:rPr lang="ru-RU" sz="1600" b="1" dirty="0" smtClean="0">
                              <a:latin typeface="Times New Roman" panose="02020603050405020304" pitchFamily="18" charset="0"/>
                              <a:cs typeface="Times New Roman" panose="02020603050405020304" pitchFamily="18" charset="0"/>
                            </a:rPr>
                            <a:t>т</a:t>
                          </a:r>
                          <a:r>
                            <a:rPr lang="en-US" sz="1600" b="1" dirty="0" smtClean="0">
                              <a:latin typeface="Times New Roman" panose="02020603050405020304" pitchFamily="18" charset="0"/>
                              <a:cs typeface="Times New Roman" panose="02020603050405020304" pitchFamily="18" charset="0"/>
                            </a:rPr>
                            <a:t> / 25</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MWt</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a:latin typeface="Times New Roman" panose="02020603050405020304" pitchFamily="18" charset="0"/>
                              <a:cs typeface="Times New Roman" panose="02020603050405020304" pitchFamily="18" charset="0"/>
                            </a:rPr>
                            <a:t>20 к</a:t>
                          </a:r>
                          <a:r>
                            <a:rPr lang="en-US" sz="1600" b="1" dirty="0">
                              <a:latin typeface="Times New Roman" panose="02020603050405020304" pitchFamily="18" charset="0"/>
                              <a:cs typeface="Times New Roman" panose="02020603050405020304" pitchFamily="18" charset="0"/>
                            </a:rPr>
                            <a:t>W</a:t>
                          </a:r>
                          <a:r>
                            <a:rPr lang="ru-RU" sz="1600" b="1" dirty="0" smtClean="0">
                              <a:latin typeface="Times New Roman" panose="02020603050405020304" pitchFamily="18" charset="0"/>
                              <a:cs typeface="Times New Roman" panose="02020603050405020304" pitchFamily="18" charset="0"/>
                            </a:rPr>
                            <a:t>т</a:t>
                          </a:r>
                          <a:r>
                            <a:rPr lang="en-US" sz="1600" b="1" dirty="0" smtClean="0">
                              <a:latin typeface="Times New Roman" panose="02020603050405020304" pitchFamily="18" charset="0"/>
                              <a:cs typeface="Times New Roman" panose="02020603050405020304" pitchFamily="18" charset="0"/>
                            </a:rPr>
                            <a:t> / 1000 </a:t>
                          </a:r>
                          <a:r>
                            <a:rPr lang="en-US" sz="1600" b="1" dirty="0" err="1" smtClean="0">
                              <a:latin typeface="Times New Roman" panose="02020603050405020304" pitchFamily="18" charset="0"/>
                              <a:cs typeface="Times New Roman" panose="02020603050405020304" pitchFamily="18" charset="0"/>
                            </a:rPr>
                            <a:t>MWt</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4</a:t>
                          </a:r>
                          <a:r>
                            <a:rPr lang="ru-RU" sz="1600" b="1" dirty="0" smtClean="0">
                              <a:latin typeface="Times New Roman" panose="02020603050405020304" pitchFamily="18" charset="0"/>
                              <a:cs typeface="Times New Roman" panose="02020603050405020304" pitchFamily="18" charset="0"/>
                            </a:rPr>
                            <a:t> М</a:t>
                          </a:r>
                          <a:r>
                            <a:rPr lang="en-US" sz="1600" b="1" dirty="0" smtClean="0">
                              <a:latin typeface="Times New Roman" panose="02020603050405020304" pitchFamily="18" charset="0"/>
                              <a:cs typeface="Times New Roman" panose="02020603050405020304" pitchFamily="18" charset="0"/>
                            </a:rPr>
                            <a:t>W</a:t>
                          </a:r>
                          <a:r>
                            <a:rPr lang="ru-RU" sz="1600" b="1" dirty="0" smtClean="0">
                              <a:latin typeface="Times New Roman" panose="02020603050405020304" pitchFamily="18" charset="0"/>
                              <a:cs typeface="Times New Roman" panose="02020603050405020304" pitchFamily="18" charset="0"/>
                            </a:rPr>
                            <a:t>т / </a:t>
                          </a:r>
                          <a:r>
                            <a:rPr lang="en-US" sz="1600" b="1" dirty="0" smtClean="0">
                              <a:latin typeface="Times New Roman" panose="02020603050405020304" pitchFamily="18" charset="0"/>
                              <a:cs typeface="Times New Roman" panose="02020603050405020304" pitchFamily="18" charset="0"/>
                            </a:rPr>
                            <a:t>83</a:t>
                          </a:r>
                          <a:r>
                            <a:rPr lang="ru-RU" sz="1600" b="1" dirty="0" smtClean="0">
                              <a:latin typeface="Times New Roman" panose="02020603050405020304" pitchFamily="18" charset="0"/>
                              <a:cs typeface="Times New Roman" panose="02020603050405020304" pitchFamily="18" charset="0"/>
                            </a:rPr>
                            <a:t>00 </a:t>
                          </a:r>
                          <a:r>
                            <a:rPr lang="en-US" sz="1600" b="1" dirty="0" err="1" smtClean="0">
                              <a:latin typeface="Times New Roman" panose="02020603050405020304" pitchFamily="18" charset="0"/>
                              <a:cs typeface="Times New Roman" panose="02020603050405020304" pitchFamily="18" charset="0"/>
                            </a:rPr>
                            <a:t>MWt</a:t>
                          </a:r>
                          <a:endParaRPr lang="en-US" sz="16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2 </a:t>
                          </a:r>
                          <a:r>
                            <a:rPr lang="ru-RU" sz="1600" b="1" dirty="0">
                              <a:latin typeface="Times New Roman" panose="02020603050405020304" pitchFamily="18" charset="0"/>
                              <a:cs typeface="Times New Roman" panose="02020603050405020304" pitchFamily="18" charset="0"/>
                            </a:rPr>
                            <a:t>М</a:t>
                          </a:r>
                          <a:r>
                            <a:rPr lang="en-US" sz="1600" b="1" dirty="0">
                              <a:latin typeface="Times New Roman" panose="02020603050405020304" pitchFamily="18" charset="0"/>
                              <a:cs typeface="Times New Roman" panose="02020603050405020304" pitchFamily="18" charset="0"/>
                            </a:rPr>
                            <a:t>W</a:t>
                          </a:r>
                          <a:r>
                            <a:rPr lang="ru-RU" sz="1600" b="1" dirty="0">
                              <a:latin typeface="Times New Roman" panose="02020603050405020304" pitchFamily="18" charset="0"/>
                              <a:cs typeface="Times New Roman" panose="02020603050405020304" pitchFamily="18" charset="0"/>
                            </a:rPr>
                            <a:t>т </a:t>
                          </a:r>
                          <a:r>
                            <a:rPr lang="en-US" sz="1600" b="1" dirty="0" smtClean="0">
                              <a:latin typeface="Times New Roman" panose="02020603050405020304" pitchFamily="18" charset="0"/>
                              <a:cs typeface="Times New Roman" panose="02020603050405020304" pitchFamily="18" charset="0"/>
                            </a:rPr>
                            <a:t>/ 5200</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MWt</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a:latin typeface="Times New Roman" panose="02020603050405020304" pitchFamily="18" charset="0"/>
                              <a:cs typeface="Times New Roman" panose="02020603050405020304" pitchFamily="18" charset="0"/>
                            </a:rPr>
                            <a:t>12-15 М</a:t>
                          </a:r>
                          <a:r>
                            <a:rPr lang="en-US" sz="1600" b="1" dirty="0">
                              <a:latin typeface="Times New Roman" panose="02020603050405020304" pitchFamily="18" charset="0"/>
                              <a:cs typeface="Times New Roman" panose="02020603050405020304" pitchFamily="18" charset="0"/>
                            </a:rPr>
                            <a:t>W</a:t>
                          </a:r>
                          <a:r>
                            <a:rPr lang="ru-RU" sz="1600" b="1" dirty="0">
                              <a:latin typeface="Times New Roman" panose="02020603050405020304" pitchFamily="18" charset="0"/>
                              <a:cs typeface="Times New Roman" panose="02020603050405020304" pitchFamily="18" charset="0"/>
                            </a:rPr>
                            <a:t>т</a:t>
                          </a:r>
                        </a:p>
                      </a:txBody>
                      <a:tcPr anchor="ctr"/>
                    </a:tc>
                    <a:extLst>
                      <a:ext uri="{0D108BD9-81ED-4DB2-BD59-A6C34878D82A}">
                        <a16:rowId xmlns:a16="http://schemas.microsoft.com/office/drawing/2014/main" val="3919395513"/>
                      </a:ext>
                    </a:extLst>
                  </a:tr>
                  <a:tr h="833120">
                    <a:tc>
                      <a:txBody>
                        <a:bodyPr/>
                        <a:lstStyle/>
                        <a:p>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Working</a:t>
                          </a:r>
                          <a:r>
                            <a:rPr lang="en-US" sz="16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regime </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endParaRPr lang="ru-RU"/>
                        </a:p>
                      </a:txBody>
                      <a:tcPr>
                        <a:blipFill>
                          <a:blip r:embed="rId2"/>
                          <a:stretch>
                            <a:fillRect l="-132278" t="-157664" r="-361709" b="-389781"/>
                          </a:stretch>
                        </a:blipFill>
                      </a:tcPr>
                    </a:tc>
                    <a:tc>
                      <a:txBody>
                        <a:bodyPr/>
                        <a:lstStyle/>
                        <a:p>
                          <a:endParaRPr lang="ru-RU"/>
                        </a:p>
                      </a:txBody>
                      <a:tcPr anchor="ctr">
                        <a:blipFill>
                          <a:blip r:embed="rId2"/>
                          <a:stretch>
                            <a:fillRect l="-200546" t="-157664" r="-212295" b="-389781"/>
                          </a:stretch>
                        </a:blipFill>
                      </a:tcPr>
                    </a:tc>
                    <a:tc>
                      <a:txBody>
                        <a:bodyPr/>
                        <a:lstStyle/>
                        <a:p>
                          <a:endParaRPr lang="ru-RU"/>
                        </a:p>
                      </a:txBody>
                      <a:tcPr anchor="ctr">
                        <a:blipFill>
                          <a:blip r:embed="rId2"/>
                          <a:stretch>
                            <a:fillRect l="-277078" t="-157664" r="-95718" b="-389781"/>
                          </a:stretch>
                        </a:blipFill>
                      </a:tcPr>
                    </a:tc>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Reactor</a:t>
                          </a:r>
                          <a:endParaRPr lang="ru-RU" sz="16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21003361"/>
                      </a:ext>
                    </a:extLst>
                  </a:tr>
                  <a:tr h="822960">
                    <a:tc>
                      <a:txBody>
                        <a:bodyPr/>
                        <a:lstStyle/>
                        <a:p>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Fissile material</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Pu</a:t>
                          </a:r>
                          <a:r>
                            <a:rPr lang="ru-RU" sz="1600" b="1" dirty="0">
                              <a:solidFill>
                                <a:srgbClr val="C00000"/>
                              </a:solidFill>
                              <a:latin typeface="Times New Roman" panose="02020603050405020304" pitchFamily="18" charset="0"/>
                              <a:cs typeface="Times New Roman" panose="02020603050405020304" pitchFamily="18" charset="0"/>
                            </a:rPr>
                            <a:t>-239</a:t>
                          </a:r>
                        </a:p>
                        <a:p>
                          <a:pPr algn="ctr"/>
                          <a:r>
                            <a:rPr lang="en-US" sz="1600" b="1" dirty="0" smtClean="0">
                              <a:latin typeface="Times New Roman" panose="02020603050405020304" pitchFamily="18" charset="0"/>
                              <a:cs typeface="Times New Roman" panose="02020603050405020304" pitchFamily="18" charset="0"/>
                            </a:rPr>
                            <a:t>Metal-rods</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Pu</a:t>
                          </a:r>
                          <a:r>
                            <a:rPr lang="ru-RU" sz="1600" b="1" dirty="0" smtClean="0">
                              <a:solidFill>
                                <a:srgbClr val="C00000"/>
                              </a:solidFill>
                              <a:latin typeface="Times New Roman" panose="02020603050405020304" pitchFamily="18" charset="0"/>
                              <a:cs typeface="Times New Roman" panose="02020603050405020304" pitchFamily="18" charset="0"/>
                            </a:rPr>
                            <a:t>-239</a:t>
                          </a:r>
                        </a:p>
                        <a:p>
                          <a:pPr algn="ctr"/>
                          <a:r>
                            <a:rPr lang="en-US" sz="1600" b="1" dirty="0" smtClean="0">
                              <a:latin typeface="Times New Roman" panose="02020603050405020304" pitchFamily="18" charset="0"/>
                              <a:cs typeface="Times New Roman" panose="02020603050405020304" pitchFamily="18" charset="0"/>
                            </a:rPr>
                            <a:t>Metal-rods</a:t>
                          </a:r>
                          <a:endParaRPr lang="ru-RU" sz="1600" b="1" dirty="0" smtClean="0">
                            <a:latin typeface="Times New Roman" panose="02020603050405020304" pitchFamily="18" charset="0"/>
                            <a:cs typeface="Times New Roman" panose="02020603050405020304" pitchFamily="18" charset="0"/>
                          </a:endParaRP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solidFill>
                                <a:srgbClr val="C00000"/>
                              </a:solidFill>
                              <a:latin typeface="Times New Roman" panose="02020603050405020304" pitchFamily="18" charset="0"/>
                              <a:cs typeface="Times New Roman" panose="02020603050405020304" pitchFamily="18" charset="0"/>
                            </a:rPr>
                            <a:t>PuO</a:t>
                          </a:r>
                          <a:r>
                            <a:rPr lang="en-US" sz="1100" b="1" dirty="0" smtClean="0">
                              <a:solidFill>
                                <a:srgbClr val="C00000"/>
                              </a:solidFill>
                              <a:latin typeface="Times New Roman" panose="02020603050405020304" pitchFamily="18" charset="0"/>
                              <a:cs typeface="Times New Roman" panose="02020603050405020304" pitchFamily="18" charset="0"/>
                            </a:rPr>
                            <a:t>2</a:t>
                          </a:r>
                        </a:p>
                      </a:txBody>
                      <a:tcPr anchor="ctr"/>
                    </a:tc>
                    <a:tc>
                      <a:txBody>
                        <a:bodyPr/>
                        <a:lstStyle/>
                        <a:p>
                          <a:pPr algn="ctr"/>
                          <a:r>
                            <a:rPr lang="en-US" sz="1600" b="1" dirty="0" err="1" smtClean="0">
                              <a:solidFill>
                                <a:srgbClr val="FF0000"/>
                              </a:solidFill>
                              <a:latin typeface="Times New Roman" panose="02020603050405020304" pitchFamily="18" charset="0"/>
                              <a:cs typeface="Times New Roman" panose="02020603050405020304" pitchFamily="18" charset="0"/>
                            </a:rPr>
                            <a:t>NpN</a:t>
                          </a:r>
                          <a:endParaRPr lang="ru-RU" sz="16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69521144"/>
                      </a:ext>
                    </a:extLst>
                  </a:tr>
                  <a:tr h="822960">
                    <a:tc>
                      <a:txBody>
                        <a:bodyPr/>
                        <a:lstStyle/>
                        <a:p>
                          <a:pPr rtl="0" eaLnBrk="1" latinLnBrk="0" hangingPunct="1"/>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Reactivity modulator</a:t>
                          </a:r>
                          <a:r>
                            <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frequency</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txBody>
                      <a:tcPr anchor="ctr"/>
                    </a:tc>
                    <a:tc>
                      <a:txBody>
                        <a:bodyPr/>
                        <a:lstStyle/>
                        <a:p>
                          <a:pPr algn="ctr"/>
                          <a:r>
                            <a:rPr lang="en-US" sz="1600" b="1" dirty="0">
                              <a:latin typeface="Times New Roman" panose="02020603050405020304" pitchFamily="18" charset="0"/>
                              <a:cs typeface="Times New Roman" panose="02020603050405020304" pitchFamily="18" charset="0"/>
                            </a:rPr>
                            <a:t>U-235 </a:t>
                          </a: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5-50 </a:t>
                          </a:r>
                          <a:r>
                            <a:rPr lang="en-US" sz="1600" b="1" dirty="0">
                              <a:latin typeface="Times New Roman" panose="02020603050405020304" pitchFamily="18" charset="0"/>
                              <a:cs typeface="Times New Roman" panose="02020603050405020304" pitchFamily="18" charset="0"/>
                            </a:rPr>
                            <a:t>Hz</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a:latin typeface="Times New Roman" panose="02020603050405020304" pitchFamily="18" charset="0"/>
                              <a:cs typeface="Times New Roman" panose="02020603050405020304" pitchFamily="18" charset="0"/>
                            </a:rPr>
                            <a:t>U-235</a:t>
                          </a:r>
                        </a:p>
                        <a:p>
                          <a:pPr algn="ctr"/>
                          <a:r>
                            <a:rPr lang="ru-RU" sz="1600" b="1" dirty="0">
                              <a:latin typeface="Times New Roman" panose="02020603050405020304" pitchFamily="18" charset="0"/>
                              <a:cs typeface="Times New Roman" panose="02020603050405020304" pitchFamily="18" charset="0"/>
                            </a:rPr>
                            <a:t>0.1 - </a:t>
                          </a:r>
                          <a:r>
                            <a:rPr lang="ru-RU" sz="1600" b="1" dirty="0" smtClean="0">
                              <a:latin typeface="Times New Roman" panose="02020603050405020304" pitchFamily="18" charset="0"/>
                              <a:cs typeface="Times New Roman" panose="02020603050405020304" pitchFamily="18" charset="0"/>
                            </a:rPr>
                            <a:t>10</a:t>
                          </a:r>
                          <a:r>
                            <a:rPr lang="en-US" sz="1600" b="1" dirty="0" smtClean="0">
                              <a:latin typeface="Times New Roman" panose="02020603050405020304" pitchFamily="18" charset="0"/>
                              <a:cs typeface="Times New Roman" panose="02020603050405020304" pitchFamily="18" charset="0"/>
                            </a:rPr>
                            <a:t>0</a:t>
                          </a:r>
                          <a:r>
                            <a:rPr lang="ru-RU"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Hz</a:t>
                          </a: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b="1" dirty="0" smtClean="0">
                              <a:latin typeface="Times New Roman" panose="02020603050405020304" pitchFamily="18" charset="0"/>
                              <a:cs typeface="Times New Roman" panose="02020603050405020304" pitchFamily="18" charset="0"/>
                            </a:rPr>
                            <a:t>Two Moveable</a:t>
                          </a:r>
                          <a:r>
                            <a:rPr lang="en-US" sz="1400" b="1" baseline="0"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reflector </a:t>
                          </a:r>
                          <a:r>
                            <a:rPr lang="en-US" sz="1400" b="1" dirty="0">
                              <a:latin typeface="Times New Roman" panose="02020603050405020304" pitchFamily="18" charset="0"/>
                              <a:cs typeface="Times New Roman" panose="02020603050405020304" pitchFamily="18" charset="0"/>
                            </a:rPr>
                            <a:t>from </a:t>
                          </a:r>
                          <a:r>
                            <a:rPr lang="en-US" sz="1400" b="1" dirty="0" smtClean="0">
                              <a:latin typeface="Times New Roman" panose="02020603050405020304" pitchFamily="18" charset="0"/>
                              <a:cs typeface="Times New Roman" panose="02020603050405020304" pitchFamily="18" charset="0"/>
                            </a:rPr>
                            <a:t>Ni and Al </a:t>
                          </a:r>
                          <a:endParaRPr lang="ru-RU" sz="1400" b="1" dirty="0">
                            <a:latin typeface="Times New Roman" panose="02020603050405020304" pitchFamily="18" charset="0"/>
                            <a:cs typeface="Times New Roman" panose="02020603050405020304" pitchFamily="18" charset="0"/>
                          </a:endParaRPr>
                        </a:p>
                        <a:p>
                          <a:pPr algn="ctr"/>
                          <a:r>
                            <a:rPr lang="ru-RU" sz="1400" b="1" dirty="0" smtClean="0">
                              <a:latin typeface="Times New Roman" panose="02020603050405020304" pitchFamily="18" charset="0"/>
                              <a:cs typeface="Times New Roman" panose="02020603050405020304" pitchFamily="18" charset="0"/>
                            </a:rPr>
                            <a:t>5-</a:t>
                          </a:r>
                          <a:r>
                            <a:rPr lang="en-US" sz="1400" b="1" dirty="0" smtClean="0">
                              <a:latin typeface="Times New Roman" panose="02020603050405020304" pitchFamily="18" charset="0"/>
                              <a:cs typeface="Times New Roman" panose="02020603050405020304" pitchFamily="18" charset="0"/>
                            </a:rPr>
                            <a:t>10-</a:t>
                          </a:r>
                          <a:r>
                            <a:rPr lang="ru-RU" sz="1400" b="1" dirty="0" smtClean="0">
                              <a:latin typeface="Times New Roman" panose="02020603050405020304" pitchFamily="18" charset="0"/>
                              <a:cs typeface="Times New Roman" panose="02020603050405020304" pitchFamily="18" charset="0"/>
                            </a:rPr>
                            <a:t>25</a:t>
                          </a:r>
                          <a:r>
                            <a:rPr lang="en-US" sz="1400" b="1" dirty="0" smtClean="0">
                              <a:latin typeface="Times New Roman" panose="02020603050405020304" pitchFamily="18" charset="0"/>
                              <a:cs typeface="Times New Roman" panose="02020603050405020304" pitchFamily="18" charset="0"/>
                            </a:rPr>
                            <a:t>-50</a:t>
                          </a:r>
                          <a:r>
                            <a:rPr lang="ru-RU" sz="1400" b="1" dirty="0" smtClean="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Hz</a:t>
                          </a:r>
                          <a:endParaRPr lang="ru-RU" sz="14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anose="02020603050405020304" pitchFamily="18" charset="0"/>
                              <a:cs typeface="Times New Roman" panose="02020603050405020304" pitchFamily="18" charset="0"/>
                            </a:rPr>
                            <a:t>Neutron Moderator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anose="02020603050405020304" pitchFamily="18" charset="0"/>
                              <a:cs typeface="Times New Roman" panose="02020603050405020304" pitchFamily="18" charset="0"/>
                            </a:rPr>
                            <a:t>TiH</a:t>
                          </a:r>
                          <a:r>
                            <a:rPr lang="en-US" sz="11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and </a:t>
                          </a:r>
                          <a:r>
                            <a:rPr lang="en-US" sz="1600" b="1" dirty="0">
                              <a:latin typeface="Times New Roman" panose="02020603050405020304" pitchFamily="18" charset="0"/>
                              <a:cs typeface="Times New Roman" panose="02020603050405020304" pitchFamily="18" charset="0"/>
                            </a:rPr>
                            <a:t>void,</a:t>
                          </a:r>
                        </a:p>
                        <a:p>
                          <a:pPr algn="ctr"/>
                          <a:r>
                            <a:rPr lang="ru-RU" sz="1600" b="1" dirty="0">
                              <a:latin typeface="Times New Roman" panose="02020603050405020304" pitchFamily="18" charset="0"/>
                              <a:cs typeface="Times New Roman" panose="02020603050405020304" pitchFamily="18" charset="0"/>
                            </a:rPr>
                            <a:t>10 </a:t>
                          </a:r>
                          <a:r>
                            <a:rPr lang="en-US" sz="1600" b="1" dirty="0">
                              <a:latin typeface="Times New Roman" panose="02020603050405020304" pitchFamily="18" charset="0"/>
                              <a:cs typeface="Times New Roman" panose="02020603050405020304" pitchFamily="18" charset="0"/>
                            </a:rPr>
                            <a:t>Hz</a:t>
                          </a:r>
                          <a:endParaRPr lang="ru-RU" sz="16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51743332"/>
                      </a:ext>
                    </a:extLst>
                  </a:tr>
                  <a:tr h="497742">
                    <a:tc>
                      <a:txBody>
                        <a:bodyPr/>
                        <a:lstStyle/>
                        <a:p>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half width pulse</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3</a:t>
                          </a:r>
                          <a:r>
                            <a:rPr lang="ru-RU" sz="1600" b="1" dirty="0" smtClean="0">
                              <a:latin typeface="Times New Roman" panose="02020603050405020304" pitchFamily="18" charset="0"/>
                              <a:cs typeface="Times New Roman" panose="02020603050405020304" pitchFamily="18" charset="0"/>
                            </a:rPr>
                            <a:t>0</a:t>
                          </a:r>
                          <a:r>
                            <a:rPr lang="en-US" sz="1600" b="1" dirty="0" smtClean="0">
                              <a:latin typeface="Times New Roman" panose="02020603050405020304" pitchFamily="18" charset="0"/>
                              <a:cs typeface="Times New Roman" panose="02020603050405020304" pitchFamily="18" charset="0"/>
                            </a:rPr>
                            <a:t> / 3 </a:t>
                          </a:r>
                          <a:r>
                            <a:rPr lang="ru-RU" sz="1600" b="1" dirty="0" smtClean="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 </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70</a:t>
                          </a:r>
                          <a:r>
                            <a:rPr lang="en-US" sz="1600" b="1" dirty="0" smtClean="0">
                              <a:latin typeface="Times New Roman" panose="02020603050405020304" pitchFamily="18" charset="0"/>
                              <a:cs typeface="Times New Roman" panose="02020603050405020304" pitchFamily="18" charset="0"/>
                            </a:rPr>
                            <a:t> / 4</a:t>
                          </a:r>
                          <a:r>
                            <a:rPr lang="ru-RU" sz="1600" b="1" dirty="0" smtClean="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 </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a:latin typeface="Times New Roman" panose="02020603050405020304" pitchFamily="18" charset="0"/>
                              <a:cs typeface="Times New Roman" panose="02020603050405020304" pitchFamily="18" charset="0"/>
                            </a:rPr>
                            <a:t>240 </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 </a:t>
                          </a:r>
                          <a:r>
                            <a:rPr lang="ru-RU" sz="1600" b="1" dirty="0">
                              <a:latin typeface="Times New Roman" panose="02020603050405020304" pitchFamily="18" charset="0"/>
                              <a:cs typeface="Times New Roman" panose="02020603050405020304" pitchFamily="18" charset="0"/>
                            </a:rPr>
                            <a:t> </a:t>
                          </a:r>
                        </a:p>
                      </a:txBody>
                      <a:tcPr anchor="ctr"/>
                    </a:tc>
                    <a:tc>
                      <a:txBody>
                        <a:bodyPr/>
                        <a:lstStyle/>
                        <a:p>
                          <a:pPr algn="ctr"/>
                          <a:r>
                            <a:rPr lang="ru-RU" sz="1600" b="1" dirty="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0</a:t>
                          </a:r>
                          <a:r>
                            <a:rPr lang="ru-RU" sz="1600" b="1" dirty="0" smtClean="0">
                              <a:latin typeface="Times New Roman" panose="02020603050405020304" pitchFamily="18" charset="0"/>
                              <a:cs typeface="Times New Roman" panose="02020603050405020304" pitchFamily="18" charset="0"/>
                            </a:rPr>
                            <a:t>0-</a:t>
                          </a:r>
                          <a:r>
                            <a:rPr lang="el-GR" sz="1600" b="1" dirty="0">
                              <a:latin typeface="Times New Roman" panose="02020603050405020304" pitchFamily="18" charset="0"/>
                              <a:cs typeface="Times New Roman" panose="02020603050405020304" pitchFamily="18" charset="0"/>
                            </a:rPr>
                            <a:t>μ</a:t>
                          </a:r>
                          <a:r>
                            <a:rPr lang="en-US" sz="1600" b="1" dirty="0">
                              <a:latin typeface="Times New Roman" panose="02020603050405020304" pitchFamily="18" charset="0"/>
                              <a:cs typeface="Times New Roman" panose="02020603050405020304" pitchFamily="18" charset="0"/>
                            </a:rPr>
                            <a:t>s</a:t>
                          </a:r>
                          <a:r>
                            <a:rPr lang="ru-RU" sz="1600" b="1" dirty="0">
                              <a:latin typeface="Times New Roman" panose="02020603050405020304" pitchFamily="18" charset="0"/>
                              <a:cs typeface="Times New Roman" panose="02020603050405020304" pitchFamily="18" charset="0"/>
                            </a:rPr>
                            <a:t> </a:t>
                          </a:r>
                        </a:p>
                      </a:txBody>
                      <a:tcPr anchor="ctr"/>
                    </a:tc>
                    <a:extLst>
                      <a:ext uri="{0D108BD9-81ED-4DB2-BD59-A6C34878D82A}">
                        <a16:rowId xmlns:a16="http://schemas.microsoft.com/office/drawing/2014/main" val="3696951857"/>
                      </a:ext>
                    </a:extLst>
                  </a:tr>
                  <a:tr h="1097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Average neutron </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flux at the surface of moderators, </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см</a:t>
                          </a:r>
                          <a:r>
                            <a:rPr lang="ru-RU" sz="1200" b="1"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sz="12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ru-RU" sz="1600" b="1"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600" b="1" kern="1200" dirty="0">
                            <a:solidFill>
                              <a:schemeClr val="dk1"/>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600" b="1" kern="1200" dirty="0">
                            <a:solidFill>
                              <a:schemeClr val="dk1"/>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cs typeface="Times New Roman" panose="02020603050405020304" pitchFamily="18" charset="0"/>
                            </a:rPr>
                            <a:t>    </a:t>
                          </a:r>
                          <a:r>
                            <a:rPr lang="ru-RU" sz="1800" b="1" kern="1200" dirty="0">
                              <a:solidFill>
                                <a:schemeClr val="dk1"/>
                              </a:solidFill>
                              <a:effectLst/>
                              <a:latin typeface="Times New Roman" panose="02020603050405020304" pitchFamily="18" charset="0"/>
                              <a:cs typeface="Times New Roman" panose="02020603050405020304" pitchFamily="18" charset="0"/>
                            </a:rPr>
                            <a:t>~10</a:t>
                          </a:r>
                          <a:r>
                            <a:rPr lang="ru-RU" sz="1800" b="1" kern="1200" baseline="30000" dirty="0">
                              <a:solidFill>
                                <a:schemeClr val="dk1"/>
                              </a:solidFill>
                              <a:effectLst/>
                              <a:latin typeface="Times New Roman" panose="02020603050405020304" pitchFamily="18" charset="0"/>
                              <a:cs typeface="Times New Roman" panose="02020603050405020304" pitchFamily="18" charset="0"/>
                            </a:rPr>
                            <a:t>10</a:t>
                          </a:r>
                          <a:endParaRPr lang="ru-RU" sz="1800" b="1" dirty="0">
                            <a:effectLst/>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6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cs typeface="Times New Roman" panose="02020603050405020304" pitchFamily="18" charset="0"/>
                            </a:rPr>
                            <a:t>    </a:t>
                          </a:r>
                          <a:r>
                            <a:rPr lang="ru-RU" sz="1800" b="1" kern="1200" dirty="0">
                              <a:solidFill>
                                <a:schemeClr val="dk1"/>
                              </a:solidFill>
                              <a:effectLst/>
                              <a:latin typeface="Times New Roman" panose="02020603050405020304" pitchFamily="18" charset="0"/>
                              <a:cs typeface="Times New Roman" panose="02020603050405020304" pitchFamily="18" charset="0"/>
                            </a:rPr>
                            <a:t>10</a:t>
                          </a:r>
                          <a:r>
                            <a:rPr lang="ru-RU" sz="1800" b="1" kern="1200" baseline="30000" dirty="0">
                              <a:solidFill>
                                <a:schemeClr val="dk1"/>
                              </a:solidFill>
                              <a:effectLst/>
                              <a:latin typeface="Times New Roman" panose="02020603050405020304" pitchFamily="18" charset="0"/>
                              <a:cs typeface="Times New Roman" panose="02020603050405020304" pitchFamily="18" charset="0"/>
                            </a:rPr>
                            <a:t>11</a:t>
                          </a:r>
                          <a:endParaRPr lang="ru-RU" sz="1800" b="1" dirty="0">
                            <a:effectLst/>
                            <a:latin typeface="Times New Roman" panose="02020603050405020304" pitchFamily="18" charset="0"/>
                            <a:cs typeface="Times New Roman" panose="02020603050405020304" pitchFamily="18" charset="0"/>
                          </a:endParaRP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000" b="1" kern="1200" dirty="0">
                            <a:solidFill>
                              <a:schemeClr val="dk1"/>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cs typeface="Times New Roman" panose="02020603050405020304" pitchFamily="18" charset="0"/>
                            </a:rPr>
                            <a:t>    </a:t>
                          </a:r>
                          <a:r>
                            <a:rPr lang="ru-RU" sz="1800" b="1" kern="1200" dirty="0">
                              <a:solidFill>
                                <a:schemeClr val="dk1"/>
                              </a:solidFill>
                              <a:effectLst/>
                              <a:latin typeface="Times New Roman" panose="02020603050405020304" pitchFamily="18" charset="0"/>
                              <a:cs typeface="Times New Roman" panose="02020603050405020304" pitchFamily="18" charset="0"/>
                            </a:rPr>
                            <a:t>10</a:t>
                          </a:r>
                          <a:r>
                            <a:rPr lang="ru-RU" sz="1800" b="1" kern="1200" baseline="30000" dirty="0">
                              <a:solidFill>
                                <a:schemeClr val="dk1"/>
                              </a:solidFill>
                              <a:effectLst/>
                              <a:latin typeface="Times New Roman" panose="02020603050405020304" pitchFamily="18" charset="0"/>
                              <a:cs typeface="Times New Roman" panose="02020603050405020304" pitchFamily="18" charset="0"/>
                            </a:rPr>
                            <a:t>13</a:t>
                          </a:r>
                          <a:endParaRPr lang="ru-RU" sz="1800" b="1" dirty="0">
                            <a:effectLst/>
                            <a:latin typeface="Times New Roman" panose="02020603050405020304" pitchFamily="18" charset="0"/>
                            <a:cs typeface="Times New Roman" panose="02020603050405020304" pitchFamily="18" charset="0"/>
                          </a:endParaRPr>
                        </a:p>
                        <a:p>
                          <a:pPr algn="ct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b="1" dirty="0">
                              <a:solidFill>
                                <a:srgbClr val="FF0000"/>
                              </a:solidFill>
                              <a:latin typeface="Times New Roman" panose="02020603050405020304" pitchFamily="18" charset="0"/>
                              <a:cs typeface="Times New Roman" panose="02020603050405020304" pitchFamily="18" charset="0"/>
                            </a:rPr>
                            <a:t>      </a:t>
                          </a:r>
                          <a:r>
                            <a:rPr lang="ru-RU" sz="1800" b="1" dirty="0">
                              <a:solidFill>
                                <a:srgbClr val="FF0000"/>
                              </a:solidFill>
                              <a:latin typeface="Times New Roman" panose="02020603050405020304" pitchFamily="18" charset="0"/>
                              <a:cs typeface="Times New Roman" panose="02020603050405020304" pitchFamily="18" charset="0"/>
                            </a:rPr>
                            <a:t>10</a:t>
                          </a:r>
                          <a:r>
                            <a:rPr lang="ru-RU" sz="1800" b="1" baseline="30000" dirty="0">
                              <a:solidFill>
                                <a:srgbClr val="FF0000"/>
                              </a:solidFill>
                              <a:latin typeface="Times New Roman" panose="02020603050405020304" pitchFamily="18" charset="0"/>
                              <a:cs typeface="Times New Roman" panose="02020603050405020304" pitchFamily="18" charset="0"/>
                            </a:rPr>
                            <a:t>14</a:t>
                          </a:r>
                        </a:p>
                      </a:txBody>
                      <a:tcPr anchor="ctr"/>
                    </a:tc>
                    <a:extLst>
                      <a:ext uri="{0D108BD9-81ED-4DB2-BD59-A6C34878D82A}">
                        <a16:rowId xmlns:a16="http://schemas.microsoft.com/office/drawing/2014/main" val="2319733682"/>
                      </a:ext>
                    </a:extLst>
                  </a:tr>
                </a:tbl>
              </a:graphicData>
            </a:graphic>
          </p:graphicFrame>
        </mc:Fallback>
      </mc:AlternateContent>
      <p:pic>
        <p:nvPicPr>
          <p:cNvPr id="2" name="Picture 1"/>
          <p:cNvPicPr>
            <a:picLocks noChangeAspect="1"/>
          </p:cNvPicPr>
          <p:nvPr/>
        </p:nvPicPr>
        <p:blipFill>
          <a:blip r:embed="rId3"/>
          <a:stretch>
            <a:fillRect/>
          </a:stretch>
        </p:blipFill>
        <p:spPr>
          <a:xfrm>
            <a:off x="9802351" y="0"/>
            <a:ext cx="2231717" cy="968642"/>
          </a:xfrm>
          <a:prstGeom prst="rect">
            <a:avLst/>
          </a:prstGeom>
        </p:spPr>
      </p:pic>
    </p:spTree>
    <p:extLst>
      <p:ext uri="{BB962C8B-B14F-4D97-AF65-F5344CB8AC3E}">
        <p14:creationId xmlns:p14="http://schemas.microsoft.com/office/powerpoint/2010/main" val="25696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0515600" cy="699400"/>
              </a:xfrm>
            </p:spPr>
            <p:txBody>
              <a:bodyPr>
                <a:noAutofit/>
              </a:bodyPr>
              <a:lstStyle/>
              <a:p>
                <a:r>
                  <a:rPr lang="en-US" sz="3600" dirty="0" smtClean="0">
                    <a:latin typeface="Times New Roman" panose="02020603050405020304" pitchFamily="18" charset="0"/>
                    <a:cs typeface="Times New Roman" panose="02020603050405020304" pitchFamily="18" charset="0"/>
                  </a:rPr>
                  <a:t>How can this goal (</a:t>
                </a:r>
                <a14:m>
                  <m:oMath xmlns:m="http://schemas.openxmlformats.org/officeDocument/2006/math">
                    <m:sSup>
                      <m:sSupPr>
                        <m:ctrlPr>
                          <a:rPr lang="en-US" sz="3600" i="1" smtClean="0">
                            <a:solidFill>
                              <a:srgbClr val="FF0000"/>
                            </a:solidFill>
                            <a:latin typeface="Cambria Math" panose="02040503050406030204" pitchFamily="18" charset="0"/>
                          </a:rPr>
                        </m:ctrlPr>
                      </m:sSupPr>
                      <m:e>
                        <m:r>
                          <a:rPr lang="en-US" sz="3600" b="0" i="1" smtClean="0">
                            <a:solidFill>
                              <a:srgbClr val="FF0000"/>
                            </a:solidFill>
                            <a:latin typeface="Cambria Math" panose="02040503050406030204" pitchFamily="18" charset="0"/>
                          </a:rPr>
                          <m:t>10</m:t>
                        </m:r>
                      </m:e>
                      <m:sup>
                        <m:r>
                          <a:rPr lang="en-US" sz="3600" b="0" i="1" smtClean="0">
                            <a:solidFill>
                              <a:srgbClr val="FF0000"/>
                            </a:solidFill>
                            <a:latin typeface="Cambria Math" panose="02040503050406030204" pitchFamily="18" charset="0"/>
                          </a:rPr>
                          <m:t>14</m:t>
                        </m:r>
                      </m:sup>
                    </m:sSup>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𝑛</m:t>
                        </m:r>
                      </m:num>
                      <m:den>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𝑐𝑚</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m:t>
                        </m:r>
                        <m:r>
                          <a:rPr lang="en-US" sz="3600" b="0" i="1" smtClean="0">
                            <a:latin typeface="Cambria Math" panose="02040503050406030204" pitchFamily="18" charset="0"/>
                          </a:rPr>
                          <m:t>𝑠</m:t>
                        </m:r>
                      </m:den>
                    </m:f>
                  </m:oMath>
                </a14:m>
                <a:r>
                  <a:rPr lang="en-US" sz="3600" dirty="0" smtClean="0">
                    <a:latin typeface="Times New Roman" panose="02020603050405020304" pitchFamily="18" charset="0"/>
                    <a:cs typeface="Times New Roman" panose="02020603050405020304" pitchFamily="18" charset="0"/>
                  </a:rPr>
                  <a:t>) achieve????</a:t>
                </a:r>
                <a:endParaRPr lang="ru-RU" sz="36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0515600" cy="699400"/>
              </a:xfrm>
              <a:blipFill>
                <a:blip r:embed="rId2"/>
                <a:stretch>
                  <a:fillRect l="-1739" t="-17391" b="-20870"/>
                </a:stretch>
              </a:blipFill>
            </p:spPr>
            <p:txBody>
              <a:bodyPr/>
              <a:lstStyle/>
              <a:p>
                <a:r>
                  <a:rPr lang="ru-RU">
                    <a:noFill/>
                  </a:rPr>
                  <a:t> </a:t>
                </a:r>
              </a:p>
            </p:txBody>
          </p:sp>
        </mc:Fallback>
      </mc:AlternateContent>
      <p:sp>
        <p:nvSpPr>
          <p:cNvPr id="3" name="Content Placeholder 2"/>
          <p:cNvSpPr>
            <a:spLocks noGrp="1"/>
          </p:cNvSpPr>
          <p:nvPr>
            <p:ph idx="1"/>
          </p:nvPr>
        </p:nvSpPr>
        <p:spPr>
          <a:xfrm>
            <a:off x="382137" y="968991"/>
            <a:ext cx="11409529" cy="5207972"/>
          </a:xfrm>
        </p:spPr>
        <p:txBody>
          <a:bodyPr/>
          <a:lstStyle/>
          <a:p>
            <a:r>
              <a:rPr lang="en-US" dirty="0" smtClean="0">
                <a:latin typeface="Times New Roman" panose="02020603050405020304" pitchFamily="18" charset="0"/>
                <a:cs typeface="Times New Roman" panose="02020603050405020304" pitchFamily="18" charset="0"/>
              </a:rPr>
              <a:t>To achieve this goal, there were two ways, either continue to use Pu-39 as a nuclear fuel or consider a new fuel cycle (Np-as example).</a:t>
            </a:r>
          </a:p>
          <a:p>
            <a:endParaRPr lang="ru-RU" dirty="0">
              <a:latin typeface="Times New Roman" panose="02020603050405020304" pitchFamily="18" charset="0"/>
              <a:cs typeface="Times New Roman" panose="02020603050405020304" pitchFamily="18" charset="0"/>
            </a:endParaRPr>
          </a:p>
        </p:txBody>
      </p:sp>
      <p:pic>
        <p:nvPicPr>
          <p:cNvPr id="5" name="Рисунок 24" descr="D:\work\ИБР\ИБР-4\IBR-3D\28.03\react_v_betone_plan.tif"/>
          <p:cNvPicPr/>
          <p:nvPr/>
        </p:nvPicPr>
        <p:blipFill>
          <a:blip r:embed="rId3" cstate="print"/>
          <a:srcRect/>
          <a:stretch>
            <a:fillRect/>
          </a:stretch>
        </p:blipFill>
        <p:spPr bwMode="auto">
          <a:xfrm>
            <a:off x="6469039" y="1869743"/>
            <a:ext cx="5322627" cy="4053385"/>
          </a:xfrm>
          <a:prstGeom prst="rect">
            <a:avLst/>
          </a:prstGeom>
          <a:noFill/>
          <a:ln w="9525">
            <a:noFill/>
            <a:miter lim="800000"/>
            <a:headEnd/>
            <a:tailEnd/>
          </a:ln>
        </p:spPr>
      </p:pic>
      <p:pic>
        <p:nvPicPr>
          <p:cNvPr id="6" name="Рисунок 6751" descr="D:\work\ИБР\ИБР-4\ПЛУТОН\отчёт\ru_pluton_plan.tif"/>
          <p:cNvPicPr/>
          <p:nvPr/>
        </p:nvPicPr>
        <p:blipFill rotWithShape="1">
          <a:blip r:embed="rId4" cstate="print">
            <a:extLst>
              <a:ext uri="{28A0092B-C50C-407E-A947-70E740481C1C}">
                <a14:useLocalDpi xmlns:a14="http://schemas.microsoft.com/office/drawing/2010/main"/>
              </a:ext>
            </a:extLst>
          </a:blip>
          <a:srcRect/>
          <a:stretch/>
        </p:blipFill>
        <p:spPr bwMode="auto">
          <a:xfrm>
            <a:off x="495726" y="1869743"/>
            <a:ext cx="5591175" cy="4053385"/>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282890" y="6059606"/>
            <a:ext cx="3998794"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Booster reactor based on Pu-239</a:t>
            </a:r>
          </a:p>
          <a:p>
            <a:pPr algn="ctr"/>
            <a:r>
              <a:rPr lang="en-US" b="1" dirty="0" smtClean="0">
                <a:latin typeface="Times New Roman" panose="02020603050405020304" pitchFamily="18" charset="0"/>
                <a:cs typeface="Times New Roman" panose="02020603050405020304" pitchFamily="18" charset="0"/>
              </a:rPr>
              <a:t>16 neutron channel </a:t>
            </a:r>
            <a:endParaRPr lang="ru-RU"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426657" y="6059606"/>
            <a:ext cx="3998794"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Reactor based on Np-237</a:t>
            </a:r>
          </a:p>
          <a:p>
            <a:pPr algn="ctr"/>
            <a:r>
              <a:rPr lang="en-US" b="1" dirty="0" smtClean="0">
                <a:latin typeface="Times New Roman" panose="02020603050405020304" pitchFamily="18" charset="0"/>
                <a:cs typeface="Times New Roman" panose="02020603050405020304" pitchFamily="18" charset="0"/>
              </a:rPr>
              <a:t>25 neutron channel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3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Content Placeholder 1"/>
              <p:cNvGraphicFramePr>
                <a:graphicFrameLocks noGrp="1"/>
              </p:cNvGraphicFramePr>
              <p:nvPr>
                <p:ph idx="1"/>
                <p:extLst>
                  <p:ext uri="{D42A27DB-BD31-4B8C-83A1-F6EECF244321}">
                    <p14:modId xmlns:p14="http://schemas.microsoft.com/office/powerpoint/2010/main" val="1156740090"/>
                  </p:ext>
                </p:extLst>
              </p:nvPr>
            </p:nvGraphicFramePr>
            <p:xfrm>
              <a:off x="928049" y="4036562"/>
              <a:ext cx="10890911" cy="2596960"/>
            </p:xfrm>
            <a:graphic>
              <a:graphicData uri="http://schemas.openxmlformats.org/drawingml/2006/table">
                <a:tbl>
                  <a:tblPr firstRow="1" bandRow="1">
                    <a:tableStyleId>{5940675A-B579-460E-94D1-54222C63F5DA}</a:tableStyleId>
                  </a:tblPr>
                  <a:tblGrid>
                    <a:gridCol w="2934162">
                      <a:extLst>
                        <a:ext uri="{9D8B030D-6E8A-4147-A177-3AD203B41FA5}">
                          <a16:colId xmlns:a16="http://schemas.microsoft.com/office/drawing/2014/main" val="3402378392"/>
                        </a:ext>
                      </a:extLst>
                    </a:gridCol>
                    <a:gridCol w="4099110">
                      <a:extLst>
                        <a:ext uri="{9D8B030D-6E8A-4147-A177-3AD203B41FA5}">
                          <a16:colId xmlns:a16="http://schemas.microsoft.com/office/drawing/2014/main" val="989268195"/>
                        </a:ext>
                      </a:extLst>
                    </a:gridCol>
                    <a:gridCol w="3857639">
                      <a:extLst>
                        <a:ext uri="{9D8B030D-6E8A-4147-A177-3AD203B41FA5}">
                          <a16:colId xmlns:a16="http://schemas.microsoft.com/office/drawing/2014/main" val="942655541"/>
                        </a:ext>
                      </a:extLst>
                    </a:gridCol>
                  </a:tblGrid>
                  <a:tr h="370840">
                    <a:tc>
                      <a:txBody>
                        <a:bodyPr/>
                        <a:lstStyle/>
                        <a:p>
                          <a:pPr algn="ct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 </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b="1" dirty="0" smtClean="0">
                              <a:effectLst>
                                <a:outerShdw blurRad="38100" dist="38100" dir="2700000" algn="tl">
                                  <a:srgbClr val="000000">
                                    <a:alpha val="43137"/>
                                  </a:srgbClr>
                                </a:outerShdw>
                              </a:effectLst>
                            </a:rPr>
                            <a:t>Reactor NEPTUNE</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effectLst>
                                <a:outerShdw blurRad="38100" dist="38100" dir="2700000" algn="tl">
                                  <a:srgbClr val="000000">
                                    <a:alpha val="43137"/>
                                  </a:srgbClr>
                                </a:outerShdw>
                              </a:effectLst>
                            </a:rPr>
                            <a:t>Booster-Reactor Pu-239</a:t>
                          </a:r>
                          <a:endParaRPr lang="ru-RU"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248349246"/>
                      </a:ext>
                    </a:extLst>
                  </a:tr>
                  <a:tr h="370840">
                    <a:tc>
                      <a:txBody>
                        <a:bodyPr/>
                        <a:lstStyle/>
                        <a:p>
                          <a:r>
                            <a:rPr lang="en-US" b="1" dirty="0" smtClean="0">
                              <a:effectLst>
                                <a:outerShdw blurRad="38100" dist="38100" dir="2700000" algn="tl">
                                  <a:srgbClr val="000000">
                                    <a:alpha val="43137"/>
                                  </a:srgbClr>
                                </a:outerShdw>
                              </a:effectLst>
                            </a:rPr>
                            <a:t>Average power, </a:t>
                          </a:r>
                          <a:r>
                            <a:rPr lang="en-US" b="1" dirty="0" err="1" smtClean="0">
                              <a:effectLst>
                                <a:outerShdw blurRad="38100" dist="38100" dir="2700000" algn="tl">
                                  <a:srgbClr val="000000">
                                    <a:alpha val="43137"/>
                                  </a:srgbClr>
                                </a:outerShdw>
                              </a:effectLst>
                            </a:rPr>
                            <a:t>MWt</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t>15</a:t>
                          </a:r>
                          <a:endParaRPr lang="ru-RU" b="1" dirty="0"/>
                        </a:p>
                      </a:txBody>
                      <a:tcPr/>
                    </a:tc>
                    <a:tc>
                      <a:txBody>
                        <a:bodyPr/>
                        <a:lstStyle/>
                        <a:p>
                          <a:pPr algn="ctr"/>
                          <a:r>
                            <a:rPr lang="en-US" b="1" dirty="0" smtClean="0"/>
                            <a:t>8,5</a:t>
                          </a:r>
                          <a:endParaRPr lang="ru-RU" b="1" dirty="0"/>
                        </a:p>
                      </a:txBody>
                      <a:tcPr/>
                    </a:tc>
                    <a:extLst>
                      <a:ext uri="{0D108BD9-81ED-4DB2-BD59-A6C34878D82A}">
                        <a16:rowId xmlns:a16="http://schemas.microsoft.com/office/drawing/2014/main" val="395940616"/>
                      </a:ext>
                    </a:extLst>
                  </a:tr>
                  <a:tr h="370840">
                    <a:tc>
                      <a:txBody>
                        <a:bodyPr/>
                        <a:lstStyle/>
                        <a:p>
                          <a:r>
                            <a:rPr lang="en-US" b="1" dirty="0" smtClean="0">
                              <a:effectLst>
                                <a:outerShdw blurRad="38100" dist="38100" dir="2700000" algn="tl">
                                  <a:srgbClr val="000000">
                                    <a:alpha val="43137"/>
                                  </a:srgbClr>
                                </a:outerShdw>
                              </a:effectLst>
                            </a:rPr>
                            <a:t>Control rod efficiency, %</a:t>
                          </a:r>
                          <a:r>
                            <a:rPr lang="en-US" b="1" baseline="0" dirty="0" smtClean="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FF0000"/>
                              </a:solidFill>
                            </a:rPr>
                            <a:t>2,39</a:t>
                          </a:r>
                          <a:r>
                            <a:rPr lang="en-US" b="1" dirty="0" smtClean="0"/>
                            <a:t>  (on the basis of n moderation)</a:t>
                          </a:r>
                          <a:endParaRPr lang="ru-RU" b="1" dirty="0"/>
                        </a:p>
                      </a:txBody>
                      <a:tcPr/>
                    </a:tc>
                    <a:tc>
                      <a:txBody>
                        <a:bodyPr/>
                        <a:lstStyle/>
                        <a:p>
                          <a:pPr algn="ctr"/>
                          <a:r>
                            <a:rPr lang="en-US" b="1" dirty="0" smtClean="0">
                              <a:solidFill>
                                <a:srgbClr val="00B050"/>
                              </a:solidFill>
                            </a:rPr>
                            <a:t>4</a:t>
                          </a:r>
                          <a:r>
                            <a:rPr lang="en-US" b="1" dirty="0" smtClean="0"/>
                            <a:t> (on the basis of neutron</a:t>
                          </a:r>
                          <a:r>
                            <a:rPr lang="en-US" b="1" baseline="0" dirty="0" smtClean="0"/>
                            <a:t> absorption)</a:t>
                          </a:r>
                          <a:endParaRPr lang="ru-RU" b="1" dirty="0"/>
                        </a:p>
                      </a:txBody>
                      <a:tcPr/>
                    </a:tc>
                    <a:extLst>
                      <a:ext uri="{0D108BD9-81ED-4DB2-BD59-A6C34878D82A}">
                        <a16:rowId xmlns:a16="http://schemas.microsoft.com/office/drawing/2014/main" val="3995947947"/>
                      </a:ext>
                    </a:extLst>
                  </a:tr>
                  <a:tr h="370840">
                    <a:tc>
                      <a:txBody>
                        <a:bodyPr/>
                        <a:lstStyle/>
                        <a:p>
                          <a:r>
                            <a:rPr lang="en-US" b="1" dirty="0" smtClean="0">
                              <a:effectLst>
                                <a:outerShdw blurRad="38100" dist="38100" dir="2700000" algn="tl">
                                  <a:srgbClr val="000000">
                                    <a:alpha val="43137"/>
                                  </a:srgbClr>
                                </a:outerShdw>
                              </a:effectLst>
                            </a:rPr>
                            <a:t>MR efficiency</a:t>
                          </a:r>
                          <a:r>
                            <a:rPr lang="en-US" b="1" baseline="0" dirty="0" smtClean="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00B050"/>
                              </a:solidFill>
                            </a:rPr>
                            <a:t>4,1</a:t>
                          </a:r>
                          <a:endParaRPr lang="ru-RU" b="1" dirty="0">
                            <a:solidFill>
                              <a:srgbClr val="00B050"/>
                            </a:solidFill>
                          </a:endParaRPr>
                        </a:p>
                      </a:txBody>
                      <a:tcPr/>
                    </a:tc>
                    <a:tc>
                      <a:txBody>
                        <a:bodyPr/>
                        <a:lstStyle/>
                        <a:p>
                          <a:pPr algn="ctr"/>
                          <a:r>
                            <a:rPr lang="en-US" b="1" dirty="0" smtClean="0"/>
                            <a:t>0,8</a:t>
                          </a:r>
                          <a:endParaRPr lang="ru-RU" b="1" dirty="0"/>
                        </a:p>
                      </a:txBody>
                      <a:tcPr/>
                    </a:tc>
                    <a:extLst>
                      <a:ext uri="{0D108BD9-81ED-4DB2-BD59-A6C34878D82A}">
                        <a16:rowId xmlns:a16="http://schemas.microsoft.com/office/drawing/2014/main" val="1940655305"/>
                      </a:ext>
                    </a:extLst>
                  </a:tr>
                  <a:tr h="370840">
                    <a:tc>
                      <a:txBody>
                        <a:bodyPr/>
                        <a:lstStyle/>
                        <a:p>
                          <a:r>
                            <a:rPr lang="en-US" b="1" dirty="0" smtClean="0">
                              <a:effectLst>
                                <a:outerShdw blurRad="38100" dist="38100" dir="2700000" algn="tl">
                                  <a:srgbClr val="000000">
                                    <a:alpha val="43137"/>
                                  </a:srgbClr>
                                </a:outerShdw>
                              </a:effectLst>
                            </a:rPr>
                            <a:t>Average</a:t>
                          </a:r>
                          <a:r>
                            <a:rPr lang="en-US" b="1" baseline="0" dirty="0" smtClean="0">
                              <a:effectLst>
                                <a:outerShdw blurRad="38100" dist="38100" dir="2700000" algn="tl">
                                  <a:srgbClr val="000000">
                                    <a:alpha val="43137"/>
                                  </a:srgbClr>
                                </a:outerShdw>
                              </a:effectLst>
                            </a:rPr>
                            <a:t> </a:t>
                          </a:r>
                          <a:r>
                            <a:rPr lang="en-US" b="1" baseline="0" dirty="0" err="1" smtClean="0">
                              <a:effectLst>
                                <a:outerShdw blurRad="38100" dist="38100" dir="2700000" algn="tl">
                                  <a:srgbClr val="000000">
                                    <a:alpha val="43137"/>
                                  </a:srgbClr>
                                </a:outerShdw>
                              </a:effectLst>
                            </a:rPr>
                            <a:t>ther</a:t>
                          </a:r>
                          <a:r>
                            <a:rPr lang="en-US" b="1" baseline="0" dirty="0" smtClean="0">
                              <a:effectLst>
                                <a:outerShdw blurRad="38100" dist="38100" dir="2700000" algn="tl">
                                  <a:srgbClr val="000000">
                                    <a:alpha val="43137"/>
                                  </a:srgbClr>
                                </a:outerShdw>
                              </a:effectLst>
                            </a:rPr>
                            <a:t>. flux, n/cm2.s</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t>1,0 X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𝟏𝟎</m:t>
                                  </m:r>
                                </m:e>
                                <m:sup>
                                  <m:r>
                                    <a:rPr lang="en-US" b="1" i="1" smtClean="0">
                                      <a:latin typeface="Cambria Math" panose="02040503050406030204" pitchFamily="18" charset="0"/>
                                    </a:rPr>
                                    <m:t>𝟏𝟒</m:t>
                                  </m:r>
                                </m:sup>
                              </m:sSup>
                            </m:oMath>
                          </a14:m>
                          <a:endParaRPr lang="ru-RU" b="1" dirty="0"/>
                        </a:p>
                      </a:txBody>
                      <a:tcPr/>
                    </a:tc>
                    <a:tc>
                      <a:txBody>
                        <a:bodyPr/>
                        <a:lstStyle/>
                        <a:p>
                          <a:pPr algn="ctr"/>
                          <a:r>
                            <a:rPr lang="en-US" b="1" dirty="0" smtClean="0"/>
                            <a:t>1,1 x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𝟏𝟎</m:t>
                                  </m:r>
                                </m:e>
                                <m:sup>
                                  <m:r>
                                    <a:rPr lang="en-US" b="1" i="1" smtClean="0">
                                      <a:latin typeface="Cambria Math" panose="02040503050406030204" pitchFamily="18" charset="0"/>
                                    </a:rPr>
                                    <m:t>𝟏𝟒</m:t>
                                  </m:r>
                                </m:sup>
                              </m:sSup>
                            </m:oMath>
                          </a14:m>
                          <a:endParaRPr lang="ru-RU" b="1" dirty="0"/>
                        </a:p>
                      </a:txBody>
                      <a:tcPr/>
                    </a:tc>
                    <a:extLst>
                      <a:ext uri="{0D108BD9-81ED-4DB2-BD59-A6C34878D82A}">
                        <a16:rowId xmlns:a16="http://schemas.microsoft.com/office/drawing/2014/main" val="4009394966"/>
                      </a:ext>
                    </a:extLst>
                  </a:tr>
                  <a:tr h="370840">
                    <a:tc>
                      <a:txBody>
                        <a:bodyPr/>
                        <a:lstStyle/>
                        <a:p>
                          <a:r>
                            <a:rPr lang="el-GR" b="1" dirty="0" smtClean="0">
                              <a:effectLst>
                                <a:outerShdw blurRad="38100" dist="38100" dir="2700000" algn="tl">
                                  <a:srgbClr val="000000">
                                    <a:alpha val="43137"/>
                                  </a:srgbClr>
                                </a:outerShdw>
                              </a:effectLst>
                            </a:rPr>
                            <a:t>Β</a:t>
                          </a:r>
                          <a:r>
                            <a:rPr lang="en-US" b="1" dirty="0" smtClean="0">
                              <a:effectLst>
                                <a:outerShdw blurRad="38100" dist="38100" dir="2700000" algn="tl">
                                  <a:srgbClr val="000000">
                                    <a:alpha val="43137"/>
                                  </a:srgbClr>
                                </a:outerShdw>
                              </a:effectLst>
                            </a:rPr>
                            <a:t>-eff </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00B050"/>
                              </a:solidFill>
                            </a:rPr>
                            <a:t>0,0011</a:t>
                          </a:r>
                          <a:endParaRPr lang="ru-RU" b="1" dirty="0">
                            <a:solidFill>
                              <a:srgbClr val="00B050"/>
                            </a:solidFill>
                          </a:endParaRPr>
                        </a:p>
                      </a:txBody>
                      <a:tcPr/>
                    </a:tc>
                    <a:tc>
                      <a:txBody>
                        <a:bodyPr/>
                        <a:lstStyle/>
                        <a:p>
                          <a:pPr algn="ctr"/>
                          <a:r>
                            <a:rPr lang="en-US" b="1" dirty="0" smtClean="0">
                              <a:solidFill>
                                <a:srgbClr val="FF0000"/>
                              </a:solidFill>
                            </a:rPr>
                            <a:t>0,0024</a:t>
                          </a:r>
                          <a:endParaRPr lang="ru-RU" b="1" dirty="0">
                            <a:solidFill>
                              <a:srgbClr val="FF0000"/>
                            </a:solidFill>
                          </a:endParaRPr>
                        </a:p>
                      </a:txBody>
                      <a:tcPr/>
                    </a:tc>
                    <a:extLst>
                      <a:ext uri="{0D108BD9-81ED-4DB2-BD59-A6C34878D82A}">
                        <a16:rowId xmlns:a16="http://schemas.microsoft.com/office/drawing/2014/main" val="791183629"/>
                      </a:ext>
                    </a:extLst>
                  </a:tr>
                  <a:tr h="370840">
                    <a:tc>
                      <a:txBody>
                        <a:bodyPr/>
                        <a:lstStyle/>
                        <a:p>
                          <a:r>
                            <a:rPr lang="en-US" b="1" dirty="0" smtClean="0">
                              <a:effectLst>
                                <a:outerShdw blurRad="38100" dist="38100" dir="2700000" algn="tl">
                                  <a:srgbClr val="000000">
                                    <a:alpha val="43137"/>
                                  </a:srgbClr>
                                </a:outerShdw>
                              </a:effectLst>
                            </a:rPr>
                            <a:t>Neutron generation time, ns</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00B050"/>
                              </a:solidFill>
                            </a:rPr>
                            <a:t>10</a:t>
                          </a:r>
                          <a:endParaRPr lang="ru-RU" b="1" dirty="0">
                            <a:solidFill>
                              <a:srgbClr val="00B050"/>
                            </a:solidFill>
                          </a:endParaRPr>
                        </a:p>
                      </a:txBody>
                      <a:tcPr/>
                    </a:tc>
                    <a:tc>
                      <a:txBody>
                        <a:bodyPr/>
                        <a:lstStyle/>
                        <a:p>
                          <a:pPr algn="ctr"/>
                          <a:r>
                            <a:rPr lang="en-US" b="1" dirty="0" smtClean="0">
                              <a:solidFill>
                                <a:srgbClr val="FF0000"/>
                              </a:solidFill>
                            </a:rPr>
                            <a:t>100</a:t>
                          </a:r>
                          <a:endParaRPr lang="ru-RU" b="1" dirty="0">
                            <a:solidFill>
                              <a:srgbClr val="FF0000"/>
                            </a:solidFill>
                          </a:endParaRPr>
                        </a:p>
                      </a:txBody>
                      <a:tcPr/>
                    </a:tc>
                    <a:extLst>
                      <a:ext uri="{0D108BD9-81ED-4DB2-BD59-A6C34878D82A}">
                        <a16:rowId xmlns:a16="http://schemas.microsoft.com/office/drawing/2014/main" val="3274404099"/>
                      </a:ext>
                    </a:extLst>
                  </a:tr>
                </a:tbl>
              </a:graphicData>
            </a:graphic>
          </p:graphicFrame>
        </mc:Choice>
        <mc:Fallback>
          <p:graphicFrame>
            <p:nvGraphicFramePr>
              <p:cNvPr id="2" name="Content Placeholder 1"/>
              <p:cNvGraphicFramePr>
                <a:graphicFrameLocks noGrp="1"/>
              </p:cNvGraphicFramePr>
              <p:nvPr>
                <p:ph idx="1"/>
                <p:extLst>
                  <p:ext uri="{D42A27DB-BD31-4B8C-83A1-F6EECF244321}">
                    <p14:modId xmlns:p14="http://schemas.microsoft.com/office/powerpoint/2010/main" val="1156740090"/>
                  </p:ext>
                </p:extLst>
              </p:nvPr>
            </p:nvGraphicFramePr>
            <p:xfrm>
              <a:off x="928049" y="4036562"/>
              <a:ext cx="10890911" cy="2596960"/>
            </p:xfrm>
            <a:graphic>
              <a:graphicData uri="http://schemas.openxmlformats.org/drawingml/2006/table">
                <a:tbl>
                  <a:tblPr firstRow="1" bandRow="1">
                    <a:tableStyleId>{5940675A-B579-460E-94D1-54222C63F5DA}</a:tableStyleId>
                  </a:tblPr>
                  <a:tblGrid>
                    <a:gridCol w="2934162">
                      <a:extLst>
                        <a:ext uri="{9D8B030D-6E8A-4147-A177-3AD203B41FA5}">
                          <a16:colId xmlns:a16="http://schemas.microsoft.com/office/drawing/2014/main" val="3402378392"/>
                        </a:ext>
                      </a:extLst>
                    </a:gridCol>
                    <a:gridCol w="4099110">
                      <a:extLst>
                        <a:ext uri="{9D8B030D-6E8A-4147-A177-3AD203B41FA5}">
                          <a16:colId xmlns:a16="http://schemas.microsoft.com/office/drawing/2014/main" val="989268195"/>
                        </a:ext>
                      </a:extLst>
                    </a:gridCol>
                    <a:gridCol w="3857639">
                      <a:extLst>
                        <a:ext uri="{9D8B030D-6E8A-4147-A177-3AD203B41FA5}">
                          <a16:colId xmlns:a16="http://schemas.microsoft.com/office/drawing/2014/main" val="942655541"/>
                        </a:ext>
                      </a:extLst>
                    </a:gridCol>
                  </a:tblGrid>
                  <a:tr h="370840">
                    <a:tc>
                      <a:txBody>
                        <a:bodyPr/>
                        <a:lstStyle/>
                        <a:p>
                          <a:pPr algn="ct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 </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tc>
                    <a:tc>
                      <a:txBody>
                        <a:bodyPr/>
                        <a:lstStyle/>
                        <a:p>
                          <a:pPr algn="ctr"/>
                          <a:r>
                            <a:rPr lang="en-US" b="1" dirty="0" smtClean="0">
                              <a:effectLst>
                                <a:outerShdw blurRad="38100" dist="38100" dir="2700000" algn="tl">
                                  <a:srgbClr val="000000">
                                    <a:alpha val="43137"/>
                                  </a:srgbClr>
                                </a:outerShdw>
                              </a:effectLst>
                            </a:rPr>
                            <a:t>Reactor NEPTUNE</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effectLst>
                                <a:outerShdw blurRad="38100" dist="38100" dir="2700000" algn="tl">
                                  <a:srgbClr val="000000">
                                    <a:alpha val="43137"/>
                                  </a:srgbClr>
                                </a:outerShdw>
                              </a:effectLst>
                            </a:rPr>
                            <a:t>Booster-Reactor Pu-239</a:t>
                          </a:r>
                          <a:endParaRPr lang="ru-RU"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248349246"/>
                      </a:ext>
                    </a:extLst>
                  </a:tr>
                  <a:tr h="370840">
                    <a:tc>
                      <a:txBody>
                        <a:bodyPr/>
                        <a:lstStyle/>
                        <a:p>
                          <a:r>
                            <a:rPr lang="en-US" b="1" dirty="0" smtClean="0">
                              <a:effectLst>
                                <a:outerShdw blurRad="38100" dist="38100" dir="2700000" algn="tl">
                                  <a:srgbClr val="000000">
                                    <a:alpha val="43137"/>
                                  </a:srgbClr>
                                </a:outerShdw>
                              </a:effectLst>
                            </a:rPr>
                            <a:t>Average power, </a:t>
                          </a:r>
                          <a:r>
                            <a:rPr lang="en-US" b="1" dirty="0" err="1" smtClean="0">
                              <a:effectLst>
                                <a:outerShdw blurRad="38100" dist="38100" dir="2700000" algn="tl">
                                  <a:srgbClr val="000000">
                                    <a:alpha val="43137"/>
                                  </a:srgbClr>
                                </a:outerShdw>
                              </a:effectLst>
                            </a:rPr>
                            <a:t>MWt</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t>15</a:t>
                          </a:r>
                          <a:endParaRPr lang="ru-RU" b="1" dirty="0"/>
                        </a:p>
                      </a:txBody>
                      <a:tcPr/>
                    </a:tc>
                    <a:tc>
                      <a:txBody>
                        <a:bodyPr/>
                        <a:lstStyle/>
                        <a:p>
                          <a:pPr algn="ctr"/>
                          <a:r>
                            <a:rPr lang="en-US" b="1" dirty="0" smtClean="0"/>
                            <a:t>8,5</a:t>
                          </a:r>
                          <a:endParaRPr lang="ru-RU" b="1" dirty="0"/>
                        </a:p>
                      </a:txBody>
                      <a:tcPr/>
                    </a:tc>
                    <a:extLst>
                      <a:ext uri="{0D108BD9-81ED-4DB2-BD59-A6C34878D82A}">
                        <a16:rowId xmlns:a16="http://schemas.microsoft.com/office/drawing/2014/main" val="395940616"/>
                      </a:ext>
                    </a:extLst>
                  </a:tr>
                  <a:tr h="370840">
                    <a:tc>
                      <a:txBody>
                        <a:bodyPr/>
                        <a:lstStyle/>
                        <a:p>
                          <a:r>
                            <a:rPr lang="en-US" b="1" dirty="0" smtClean="0">
                              <a:effectLst>
                                <a:outerShdw blurRad="38100" dist="38100" dir="2700000" algn="tl">
                                  <a:srgbClr val="000000">
                                    <a:alpha val="43137"/>
                                  </a:srgbClr>
                                </a:outerShdw>
                              </a:effectLst>
                            </a:rPr>
                            <a:t>Control rod efficiency, %</a:t>
                          </a:r>
                          <a:r>
                            <a:rPr lang="en-US" b="1" baseline="0" dirty="0" smtClean="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FF0000"/>
                              </a:solidFill>
                            </a:rPr>
                            <a:t>2,39</a:t>
                          </a:r>
                          <a:r>
                            <a:rPr lang="en-US" b="1" dirty="0" smtClean="0"/>
                            <a:t>  (on the basis of n moderation)</a:t>
                          </a:r>
                          <a:endParaRPr lang="ru-RU" b="1" dirty="0"/>
                        </a:p>
                      </a:txBody>
                      <a:tcPr/>
                    </a:tc>
                    <a:tc>
                      <a:txBody>
                        <a:bodyPr/>
                        <a:lstStyle/>
                        <a:p>
                          <a:pPr algn="ctr"/>
                          <a:r>
                            <a:rPr lang="en-US" b="1" dirty="0" smtClean="0">
                              <a:solidFill>
                                <a:srgbClr val="00B050"/>
                              </a:solidFill>
                            </a:rPr>
                            <a:t>4</a:t>
                          </a:r>
                          <a:r>
                            <a:rPr lang="en-US" b="1" dirty="0" smtClean="0"/>
                            <a:t> (on the basis of neutron</a:t>
                          </a:r>
                          <a:r>
                            <a:rPr lang="en-US" b="1" baseline="0" dirty="0" smtClean="0"/>
                            <a:t> absorption)</a:t>
                          </a:r>
                          <a:endParaRPr lang="ru-RU" b="1" dirty="0"/>
                        </a:p>
                      </a:txBody>
                      <a:tcPr/>
                    </a:tc>
                    <a:extLst>
                      <a:ext uri="{0D108BD9-81ED-4DB2-BD59-A6C34878D82A}">
                        <a16:rowId xmlns:a16="http://schemas.microsoft.com/office/drawing/2014/main" val="3995947947"/>
                      </a:ext>
                    </a:extLst>
                  </a:tr>
                  <a:tr h="370840">
                    <a:tc>
                      <a:txBody>
                        <a:bodyPr/>
                        <a:lstStyle/>
                        <a:p>
                          <a:r>
                            <a:rPr lang="en-US" b="1" dirty="0" smtClean="0">
                              <a:effectLst>
                                <a:outerShdw blurRad="38100" dist="38100" dir="2700000" algn="tl">
                                  <a:srgbClr val="000000">
                                    <a:alpha val="43137"/>
                                  </a:srgbClr>
                                </a:outerShdw>
                              </a:effectLst>
                            </a:rPr>
                            <a:t>MR efficiency</a:t>
                          </a:r>
                          <a:r>
                            <a:rPr lang="en-US" b="1" baseline="0" dirty="0" smtClean="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00B050"/>
                              </a:solidFill>
                            </a:rPr>
                            <a:t>4,1</a:t>
                          </a:r>
                          <a:endParaRPr lang="ru-RU" b="1" dirty="0">
                            <a:solidFill>
                              <a:srgbClr val="00B050"/>
                            </a:solidFill>
                          </a:endParaRPr>
                        </a:p>
                      </a:txBody>
                      <a:tcPr/>
                    </a:tc>
                    <a:tc>
                      <a:txBody>
                        <a:bodyPr/>
                        <a:lstStyle/>
                        <a:p>
                          <a:pPr algn="ctr"/>
                          <a:r>
                            <a:rPr lang="en-US" b="1" dirty="0" smtClean="0"/>
                            <a:t>0,8</a:t>
                          </a:r>
                          <a:endParaRPr lang="ru-RU" b="1" dirty="0"/>
                        </a:p>
                      </a:txBody>
                      <a:tcPr/>
                    </a:tc>
                    <a:extLst>
                      <a:ext uri="{0D108BD9-81ED-4DB2-BD59-A6C34878D82A}">
                        <a16:rowId xmlns:a16="http://schemas.microsoft.com/office/drawing/2014/main" val="1940655305"/>
                      </a:ext>
                    </a:extLst>
                  </a:tr>
                  <a:tr h="371920">
                    <a:tc>
                      <a:txBody>
                        <a:bodyPr/>
                        <a:lstStyle/>
                        <a:p>
                          <a:r>
                            <a:rPr lang="en-US" b="1" dirty="0" smtClean="0">
                              <a:effectLst>
                                <a:outerShdw blurRad="38100" dist="38100" dir="2700000" algn="tl">
                                  <a:srgbClr val="000000">
                                    <a:alpha val="43137"/>
                                  </a:srgbClr>
                                </a:outerShdw>
                              </a:effectLst>
                            </a:rPr>
                            <a:t>Average</a:t>
                          </a:r>
                          <a:r>
                            <a:rPr lang="en-US" b="1" baseline="0" dirty="0" smtClean="0">
                              <a:effectLst>
                                <a:outerShdw blurRad="38100" dist="38100" dir="2700000" algn="tl">
                                  <a:srgbClr val="000000">
                                    <a:alpha val="43137"/>
                                  </a:srgbClr>
                                </a:outerShdw>
                              </a:effectLst>
                            </a:rPr>
                            <a:t> </a:t>
                          </a:r>
                          <a:r>
                            <a:rPr lang="en-US" b="1" baseline="0" dirty="0" err="1" smtClean="0">
                              <a:effectLst>
                                <a:outerShdw blurRad="38100" dist="38100" dir="2700000" algn="tl">
                                  <a:srgbClr val="000000">
                                    <a:alpha val="43137"/>
                                  </a:srgbClr>
                                </a:outerShdw>
                              </a:effectLst>
                            </a:rPr>
                            <a:t>ther</a:t>
                          </a:r>
                          <a:r>
                            <a:rPr lang="en-US" b="1" baseline="0" dirty="0" smtClean="0">
                              <a:effectLst>
                                <a:outerShdw blurRad="38100" dist="38100" dir="2700000" algn="tl">
                                  <a:srgbClr val="000000">
                                    <a:alpha val="43137"/>
                                  </a:srgbClr>
                                </a:outerShdw>
                              </a:effectLst>
                            </a:rPr>
                            <a:t>. flux, n/cm2.s</a:t>
                          </a:r>
                          <a:endParaRPr lang="ru-RU" b="1" dirty="0">
                            <a:effectLst>
                              <a:outerShdw blurRad="38100" dist="38100" dir="2700000" algn="tl">
                                <a:srgbClr val="000000">
                                  <a:alpha val="43137"/>
                                </a:srgbClr>
                              </a:outerShdw>
                            </a:effectLst>
                          </a:endParaRPr>
                        </a:p>
                      </a:txBody>
                      <a:tcPr/>
                    </a:tc>
                    <a:tc>
                      <a:txBody>
                        <a:bodyPr/>
                        <a:lstStyle/>
                        <a:p>
                          <a:endParaRPr lang="ru-RU"/>
                        </a:p>
                      </a:txBody>
                      <a:tcPr>
                        <a:blipFill>
                          <a:blip r:embed="rId2"/>
                          <a:stretch>
                            <a:fillRect l="-71620" t="-409836" r="-94354" b="-231148"/>
                          </a:stretch>
                        </a:blipFill>
                      </a:tcPr>
                    </a:tc>
                    <a:tc>
                      <a:txBody>
                        <a:bodyPr/>
                        <a:lstStyle/>
                        <a:p>
                          <a:endParaRPr lang="ru-RU"/>
                        </a:p>
                      </a:txBody>
                      <a:tcPr>
                        <a:blipFill>
                          <a:blip r:embed="rId2"/>
                          <a:stretch>
                            <a:fillRect l="-182464" t="-409836" r="-316" b="-231148"/>
                          </a:stretch>
                        </a:blipFill>
                      </a:tcPr>
                    </a:tc>
                    <a:extLst>
                      <a:ext uri="{0D108BD9-81ED-4DB2-BD59-A6C34878D82A}">
                        <a16:rowId xmlns:a16="http://schemas.microsoft.com/office/drawing/2014/main" val="4009394966"/>
                      </a:ext>
                    </a:extLst>
                  </a:tr>
                  <a:tr h="370840">
                    <a:tc>
                      <a:txBody>
                        <a:bodyPr/>
                        <a:lstStyle/>
                        <a:p>
                          <a:r>
                            <a:rPr lang="el-GR" b="1" dirty="0" smtClean="0">
                              <a:effectLst>
                                <a:outerShdw blurRad="38100" dist="38100" dir="2700000" algn="tl">
                                  <a:srgbClr val="000000">
                                    <a:alpha val="43137"/>
                                  </a:srgbClr>
                                </a:outerShdw>
                              </a:effectLst>
                            </a:rPr>
                            <a:t>Β</a:t>
                          </a:r>
                          <a:r>
                            <a:rPr lang="en-US" b="1" dirty="0" smtClean="0">
                              <a:effectLst>
                                <a:outerShdw blurRad="38100" dist="38100" dir="2700000" algn="tl">
                                  <a:srgbClr val="000000">
                                    <a:alpha val="43137"/>
                                  </a:srgbClr>
                                </a:outerShdw>
                              </a:effectLst>
                            </a:rPr>
                            <a:t>-eff </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00B050"/>
                              </a:solidFill>
                            </a:rPr>
                            <a:t>0,0011</a:t>
                          </a:r>
                          <a:endParaRPr lang="ru-RU" b="1" dirty="0">
                            <a:solidFill>
                              <a:srgbClr val="00B050"/>
                            </a:solidFill>
                          </a:endParaRPr>
                        </a:p>
                      </a:txBody>
                      <a:tcPr/>
                    </a:tc>
                    <a:tc>
                      <a:txBody>
                        <a:bodyPr/>
                        <a:lstStyle/>
                        <a:p>
                          <a:pPr algn="ctr"/>
                          <a:r>
                            <a:rPr lang="en-US" b="1" dirty="0" smtClean="0">
                              <a:solidFill>
                                <a:srgbClr val="FF0000"/>
                              </a:solidFill>
                            </a:rPr>
                            <a:t>0,0024</a:t>
                          </a:r>
                          <a:endParaRPr lang="ru-RU" b="1" dirty="0">
                            <a:solidFill>
                              <a:srgbClr val="FF0000"/>
                            </a:solidFill>
                          </a:endParaRPr>
                        </a:p>
                      </a:txBody>
                      <a:tcPr/>
                    </a:tc>
                    <a:extLst>
                      <a:ext uri="{0D108BD9-81ED-4DB2-BD59-A6C34878D82A}">
                        <a16:rowId xmlns:a16="http://schemas.microsoft.com/office/drawing/2014/main" val="791183629"/>
                      </a:ext>
                    </a:extLst>
                  </a:tr>
                  <a:tr h="370840">
                    <a:tc>
                      <a:txBody>
                        <a:bodyPr/>
                        <a:lstStyle/>
                        <a:p>
                          <a:r>
                            <a:rPr lang="en-US" b="1" dirty="0" smtClean="0">
                              <a:effectLst>
                                <a:outerShdw blurRad="38100" dist="38100" dir="2700000" algn="tl">
                                  <a:srgbClr val="000000">
                                    <a:alpha val="43137"/>
                                  </a:srgbClr>
                                </a:outerShdw>
                              </a:effectLst>
                            </a:rPr>
                            <a:t>Neutron generation time, ns</a:t>
                          </a:r>
                          <a:endParaRPr lang="ru-RU" b="1" dirty="0">
                            <a:effectLst>
                              <a:outerShdw blurRad="38100" dist="38100" dir="2700000" algn="tl">
                                <a:srgbClr val="000000">
                                  <a:alpha val="43137"/>
                                </a:srgbClr>
                              </a:outerShdw>
                            </a:effectLst>
                          </a:endParaRPr>
                        </a:p>
                      </a:txBody>
                      <a:tcPr/>
                    </a:tc>
                    <a:tc>
                      <a:txBody>
                        <a:bodyPr/>
                        <a:lstStyle/>
                        <a:p>
                          <a:pPr algn="ctr"/>
                          <a:r>
                            <a:rPr lang="en-US" b="1" dirty="0" smtClean="0">
                              <a:solidFill>
                                <a:srgbClr val="00B050"/>
                              </a:solidFill>
                            </a:rPr>
                            <a:t>10</a:t>
                          </a:r>
                          <a:endParaRPr lang="ru-RU" b="1" dirty="0">
                            <a:solidFill>
                              <a:srgbClr val="00B050"/>
                            </a:solidFill>
                          </a:endParaRPr>
                        </a:p>
                      </a:txBody>
                      <a:tcPr/>
                    </a:tc>
                    <a:tc>
                      <a:txBody>
                        <a:bodyPr/>
                        <a:lstStyle/>
                        <a:p>
                          <a:pPr algn="ctr"/>
                          <a:r>
                            <a:rPr lang="en-US" b="1" dirty="0" smtClean="0">
                              <a:solidFill>
                                <a:srgbClr val="FF0000"/>
                              </a:solidFill>
                            </a:rPr>
                            <a:t>100</a:t>
                          </a:r>
                          <a:endParaRPr lang="ru-RU" b="1" dirty="0">
                            <a:solidFill>
                              <a:srgbClr val="FF0000"/>
                            </a:solidFill>
                          </a:endParaRPr>
                        </a:p>
                      </a:txBody>
                      <a:tcPr/>
                    </a:tc>
                    <a:extLst>
                      <a:ext uri="{0D108BD9-81ED-4DB2-BD59-A6C34878D82A}">
                        <a16:rowId xmlns:a16="http://schemas.microsoft.com/office/drawing/2014/main" val="3274404099"/>
                      </a:ext>
                    </a:extLst>
                  </a:tr>
                </a:tbl>
              </a:graphicData>
            </a:graphic>
          </p:graphicFrame>
        </mc:Fallback>
      </mc:AlternateContent>
      <mc:AlternateContent xmlns:mc="http://schemas.openxmlformats.org/markup-compatibility/2006" xmlns:a14="http://schemas.microsoft.com/office/drawing/2010/main">
        <mc:Choice Requires="a14">
          <p:sp>
            <p:nvSpPr>
              <p:cNvPr id="4" name="Title 1"/>
              <p:cNvSpPr txBox="1">
                <a:spLocks/>
              </p:cNvSpPr>
              <p:nvPr/>
            </p:nvSpPr>
            <p:spPr>
              <a:xfrm>
                <a:off x="0" y="0"/>
                <a:ext cx="10515600" cy="699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How can this goal (</a:t>
                </a:r>
                <a14:m>
                  <m:oMath xmlns:m="http://schemas.openxmlformats.org/officeDocument/2006/math">
                    <m:sSup>
                      <m:sSupPr>
                        <m:ctrlPr>
                          <a:rPr lang="en-US" sz="3600" i="1" smtClean="0">
                            <a:solidFill>
                              <a:srgbClr val="FF0000"/>
                            </a:solidFill>
                            <a:latin typeface="Cambria Math" panose="02040503050406030204" pitchFamily="18" charset="0"/>
                          </a:rPr>
                        </m:ctrlPr>
                      </m:sSupPr>
                      <m:e>
                        <m:r>
                          <a:rPr lang="en-US" sz="3600" i="1" smtClean="0">
                            <a:solidFill>
                              <a:srgbClr val="FF0000"/>
                            </a:solidFill>
                            <a:latin typeface="Cambria Math" panose="02040503050406030204" pitchFamily="18" charset="0"/>
                          </a:rPr>
                          <m:t>10</m:t>
                        </m:r>
                      </m:e>
                      <m:sup>
                        <m:r>
                          <a:rPr lang="en-US" sz="3600" i="1" smtClean="0">
                            <a:solidFill>
                              <a:srgbClr val="FF0000"/>
                            </a:solidFill>
                            <a:latin typeface="Cambria Math" panose="02040503050406030204" pitchFamily="18" charset="0"/>
                          </a:rPr>
                          <m:t>14</m:t>
                        </m:r>
                      </m:sup>
                    </m:sSup>
                    <m:f>
                      <m:fPr>
                        <m:ctrlPr>
                          <a:rPr lang="en-US" sz="3600" i="1" smtClean="0">
                            <a:latin typeface="Cambria Math" panose="02040503050406030204" pitchFamily="18" charset="0"/>
                          </a:rPr>
                        </m:ctrlPr>
                      </m:fPr>
                      <m:num>
                        <m:r>
                          <a:rPr lang="en-US" sz="3600" i="1" smtClean="0">
                            <a:latin typeface="Cambria Math" panose="02040503050406030204" pitchFamily="18" charset="0"/>
                          </a:rPr>
                          <m:t>𝑛</m:t>
                        </m:r>
                      </m:num>
                      <m:den>
                        <m:sSup>
                          <m:sSupPr>
                            <m:ctrlPr>
                              <a:rPr lang="en-US" sz="3600" i="1" smtClean="0">
                                <a:latin typeface="Cambria Math" panose="02040503050406030204" pitchFamily="18" charset="0"/>
                              </a:rPr>
                            </m:ctrlPr>
                          </m:sSupPr>
                          <m:e>
                            <m:r>
                              <a:rPr lang="en-US" sz="3600" i="1" smtClean="0">
                                <a:latin typeface="Cambria Math" panose="02040503050406030204" pitchFamily="18" charset="0"/>
                              </a:rPr>
                              <m:t>𝑐𝑚</m:t>
                            </m:r>
                          </m:e>
                          <m:sup>
                            <m:r>
                              <a:rPr lang="en-US" sz="3600" i="1" smtClean="0">
                                <a:latin typeface="Cambria Math" panose="02040503050406030204" pitchFamily="18" charset="0"/>
                              </a:rPr>
                              <m:t>2</m:t>
                            </m:r>
                          </m:sup>
                        </m:sSup>
                        <m:r>
                          <a:rPr lang="en-US" sz="3600" i="1" smtClean="0">
                            <a:latin typeface="Cambria Math" panose="02040503050406030204" pitchFamily="18" charset="0"/>
                          </a:rPr>
                          <m:t>.</m:t>
                        </m:r>
                        <m:r>
                          <a:rPr lang="en-US" sz="3600" i="1" smtClean="0">
                            <a:latin typeface="Cambria Math" panose="02040503050406030204" pitchFamily="18" charset="0"/>
                          </a:rPr>
                          <m:t>𝑠</m:t>
                        </m:r>
                      </m:den>
                    </m:f>
                  </m:oMath>
                </a14:m>
                <a:r>
                  <a:rPr lang="en-US" sz="3600" dirty="0" smtClean="0">
                    <a:latin typeface="Times New Roman" panose="02020603050405020304" pitchFamily="18" charset="0"/>
                    <a:cs typeface="Times New Roman" panose="02020603050405020304" pitchFamily="18" charset="0"/>
                  </a:rPr>
                  <a:t>) achieve????</a:t>
                </a:r>
                <a:endParaRPr lang="ru-RU" sz="3600" dirty="0">
                  <a:latin typeface="Times New Roman" panose="02020603050405020304" pitchFamily="18" charset="0"/>
                  <a:cs typeface="Times New Roman" panose="02020603050405020304" pitchFamily="18" charset="0"/>
                </a:endParaRPr>
              </a:p>
            </p:txBody>
          </p:sp>
        </mc:Choice>
        <mc:Fallback xmlns="">
          <p:sp>
            <p:nvSpPr>
              <p:cNvPr id="4" name="Title 1"/>
              <p:cNvSpPr txBox="1">
                <a:spLocks noRot="1" noChangeAspect="1" noMove="1" noResize="1" noEditPoints="1" noAdjustHandles="1" noChangeArrowheads="1" noChangeShapeType="1" noTextEdit="1"/>
              </p:cNvSpPr>
              <p:nvPr/>
            </p:nvSpPr>
            <p:spPr>
              <a:xfrm>
                <a:off x="0" y="0"/>
                <a:ext cx="10515600" cy="699400"/>
              </a:xfrm>
              <a:prstGeom prst="rect">
                <a:avLst/>
              </a:prstGeom>
              <a:blipFill>
                <a:blip r:embed="rId3"/>
                <a:stretch>
                  <a:fillRect l="-1739" t="-17391" b="-20870"/>
                </a:stretch>
              </a:blipFill>
            </p:spPr>
            <p:txBody>
              <a:bodyPr/>
              <a:lstStyle/>
              <a:p>
                <a:r>
                  <a:rPr lang="ru-RU">
                    <a:noFill/>
                  </a:rPr>
                  <a:t> </a:t>
                </a:r>
              </a:p>
            </p:txBody>
          </p:sp>
        </mc:Fallback>
      </mc:AlternateContent>
      <p:sp>
        <p:nvSpPr>
          <p:cNvPr id="5" name="TextBox 4"/>
          <p:cNvSpPr txBox="1"/>
          <p:nvPr/>
        </p:nvSpPr>
        <p:spPr>
          <a:xfrm>
            <a:off x="8543500" y="109182"/>
            <a:ext cx="2265528" cy="400110"/>
          </a:xfrm>
          <a:prstGeom prst="rect">
            <a:avLst/>
          </a:prstGeom>
          <a:noFill/>
        </p:spPr>
        <p:txBody>
          <a:bodyPr wrap="square" rtlCol="0">
            <a:spAutoFit/>
          </a:bodyPr>
          <a:lstStyle/>
          <a:p>
            <a:r>
              <a:rPr lang="en-US" sz="2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CONCLUSTION</a:t>
            </a:r>
            <a:endParaRPr lang="ru-RU" sz="2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p:cNvSpPr txBox="1"/>
              <p:nvPr/>
            </p:nvSpPr>
            <p:spPr>
              <a:xfrm>
                <a:off x="272955" y="738129"/>
                <a:ext cx="11546005" cy="345928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1- To obtain the proposed flux using Pu, accelerator must be used. This complicate the operation and raises the cost.</a:t>
                </a:r>
              </a:p>
              <a:p>
                <a:r>
                  <a:rPr lang="en-US" b="1" dirty="0" smtClean="0">
                    <a:latin typeface="Times New Roman" panose="02020603050405020304" pitchFamily="18" charset="0"/>
                    <a:cs typeface="Times New Roman" panose="02020603050405020304" pitchFamily="18" charset="0"/>
                  </a:rPr>
                  <a:t>2- High efficiency of MR, allows to get a high pulse height in a very short time ---- very high peak flux. </a:t>
                </a:r>
              </a:p>
              <a:p>
                <a:r>
                  <a:rPr lang="en-US" b="1" dirty="0" smtClean="0">
                    <a:latin typeface="Times New Roman" panose="02020603050405020304" pitchFamily="18" charset="0"/>
                    <a:cs typeface="Times New Roman" panose="02020603050405020304" pitchFamily="18" charset="0"/>
                  </a:rPr>
                  <a:t>3- </a:t>
                </a:r>
                <a:r>
                  <a:rPr lang="en-US" b="1" dirty="0">
                    <a:solidFill>
                      <a:schemeClr val="tx1"/>
                    </a:solidFill>
                    <a:latin typeface="Times New Roman" panose="02020603050405020304" pitchFamily="18" charset="0"/>
                    <a:cs typeface="Times New Roman" panose="02020603050405020304" pitchFamily="18" charset="0"/>
                  </a:rPr>
                  <a:t>The generation time of fast neutrons (τ) in the neptunium core is </a:t>
                </a:r>
                <a:r>
                  <a:rPr lang="en-US" b="1" dirty="0" smtClean="0">
                    <a:solidFill>
                      <a:schemeClr val="tx1"/>
                    </a:solidFill>
                    <a:latin typeface="Times New Roman" panose="02020603050405020304" pitchFamily="18" charset="0"/>
                    <a:cs typeface="Times New Roman" panose="02020603050405020304" pitchFamily="18" charset="0"/>
                  </a:rPr>
                  <a:t>7-10 </a:t>
                </a:r>
                <a:r>
                  <a:rPr lang="en-US" b="1" dirty="0">
                    <a:solidFill>
                      <a:schemeClr val="tx1"/>
                    </a:solidFill>
                    <a:latin typeface="Times New Roman" panose="02020603050405020304" pitchFamily="18" charset="0"/>
                    <a:cs typeface="Times New Roman" panose="02020603050405020304" pitchFamily="18" charset="0"/>
                  </a:rPr>
                  <a:t>times shorter than that in the core with plutonium </a:t>
                </a:r>
                <a:r>
                  <a:rPr lang="en-US" b="1" dirty="0">
                    <a:solidFill>
                      <a:sysClr val="windowText" lastClr="000000">
                        <a:lumMod val="75000"/>
                        <a:lumOff val="25000"/>
                      </a:sysClr>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the task of having a short pulses of neutrons becomes easier</a:t>
                </a:r>
                <a:r>
                  <a:rPr lang="ru-RU" b="1" dirty="0" smtClean="0">
                    <a:solidFill>
                      <a:sysClr val="windowText" lastClr="000000">
                        <a:lumMod val="75000"/>
                        <a:lumOff val="25000"/>
                      </a:sysClr>
                    </a:solidFill>
                    <a:latin typeface="Times New Roman" panose="02020603050405020304" pitchFamily="18" charset="0"/>
                    <a:cs typeface="Times New Roman" panose="02020603050405020304" pitchFamily="18" charset="0"/>
                  </a:rPr>
                  <a:t>).</a:t>
                </a:r>
                <a:endParaRPr lang="en-US" b="1" dirty="0" smtClean="0">
                  <a:solidFill>
                    <a:sysClr val="windowText" lastClr="000000">
                      <a:lumMod val="75000"/>
                      <a:lumOff val="25000"/>
                    </a:sysClr>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4- </a:t>
                </a:r>
                <a:r>
                  <a:rPr lang="en-US" b="1" dirty="0">
                    <a:solidFill>
                      <a:schemeClr val="tx1"/>
                    </a:solidFill>
                    <a:latin typeface="Times New Roman" panose="02020603050405020304" pitchFamily="18" charset="0"/>
                    <a:cs typeface="Times New Roman" panose="02020603050405020304" pitchFamily="18" charset="0"/>
                  </a:rPr>
                  <a:t>A low value of the delayed neutrons fraction (β-eff) determines a low background power in the intervals between pulses </a:t>
                </a:r>
                <a:r>
                  <a:rPr lang="en-US" b="1" dirty="0">
                    <a:solidFill>
                      <a:sysClr val="windowText" lastClr="000000">
                        <a:lumMod val="75000"/>
                        <a:lumOff val="25000"/>
                      </a:sysClr>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3-4 times less</a:t>
                </a:r>
                <a:r>
                  <a:rPr lang="en-US" b="1" dirty="0" smtClean="0">
                    <a:solidFill>
                      <a:sysClr val="windowText" lastClr="000000">
                        <a:lumMod val="75000"/>
                        <a:lumOff val="25000"/>
                      </a:sysClr>
                    </a:solidFill>
                    <a:latin typeface="Times New Roman" panose="02020603050405020304" pitchFamily="18" charset="0"/>
                    <a:cs typeface="Times New Roman" panose="02020603050405020304" pitchFamily="18" charset="0"/>
                  </a:rPr>
                  <a:t>).</a:t>
                </a:r>
              </a:p>
              <a:p>
                <a:r>
                  <a:rPr lang="en-US" b="1" dirty="0" smtClean="0">
                    <a:solidFill>
                      <a:schemeClr val="tx1"/>
                    </a:solidFill>
                    <a:latin typeface="Times New Roman" panose="02020603050405020304" pitchFamily="18" charset="0"/>
                    <a:cs typeface="Times New Roman" panose="02020603050405020304" pitchFamily="18" charset="0"/>
                  </a:rPr>
                  <a:t>5- Possibility </a:t>
                </a:r>
                <a:r>
                  <a:rPr lang="en-US" b="1" dirty="0">
                    <a:solidFill>
                      <a:schemeClr val="tx1"/>
                    </a:solidFill>
                    <a:latin typeface="Times New Roman" panose="02020603050405020304" pitchFamily="18" charset="0"/>
                    <a:cs typeface="Times New Roman" panose="02020603050405020304" pitchFamily="18" charset="0"/>
                  </a:rPr>
                  <a:t>of using neutron moderating materials as a Reactivity Modulator  (RM) ( like high-temperature resistance - hydride’s metal </a:t>
                </a:r>
                <a:r>
                  <a:rPr lang="en-US" b="1" dirty="0">
                    <a:solidFill>
                      <a:srgbClr val="FF0000"/>
                    </a:solidFill>
                    <a:latin typeface="Times New Roman" panose="02020603050405020304" pitchFamily="18" charset="0"/>
                    <a:cs typeface="Times New Roman" panose="02020603050405020304" pitchFamily="18" charset="0"/>
                  </a:rPr>
                  <a:t>Ti</a:t>
                </a:r>
                <a14:m>
                  <m:oMath xmlns:m="http://schemas.openxmlformats.org/officeDocument/2006/math">
                    <m:sSub>
                      <m:sSubPr>
                        <m:ctrlPr>
                          <a:rPr lang="en-US" b="1" i="1">
                            <a:solidFill>
                              <a:srgbClr val="FF0000"/>
                            </a:solidFill>
                            <a:latin typeface="Cambria Math" panose="02040503050406030204" pitchFamily="18" charset="0"/>
                            <a:cs typeface="Times New Roman" panose="02020603050405020304" pitchFamily="18" charset="0"/>
                          </a:rPr>
                        </m:ctrlPr>
                      </m:sSubPr>
                      <m:e>
                        <m:r>
                          <a:rPr lang="en-US" b="1" i="1">
                            <a:solidFill>
                              <a:srgbClr val="FF0000"/>
                            </a:solidFill>
                            <a:latin typeface="Cambria Math" panose="02040503050406030204" pitchFamily="18" charset="0"/>
                            <a:cs typeface="Times New Roman" panose="02020603050405020304" pitchFamily="18" charset="0"/>
                          </a:rPr>
                          <m:t>𝑯</m:t>
                        </m:r>
                      </m:e>
                      <m:sub>
                        <m:r>
                          <a:rPr lang="en-US" b="1" i="1">
                            <a:solidFill>
                              <a:srgbClr val="FF0000"/>
                            </a:solidFill>
                            <a:latin typeface="Cambria Math" panose="02040503050406030204" pitchFamily="18" charset="0"/>
                            <a:cs typeface="Times New Roman" panose="02020603050405020304" pitchFamily="18" charset="0"/>
                          </a:rPr>
                          <m:t>𝟐</m:t>
                        </m:r>
                        <m:r>
                          <a:rPr lang="ru-RU" b="1" i="1">
                            <a:solidFill>
                              <a:srgbClr val="FF0000"/>
                            </a:solidFill>
                            <a:latin typeface="Cambria Math" panose="02040503050406030204" pitchFamily="18" charset="0"/>
                            <a:cs typeface="Times New Roman" panose="02020603050405020304" pitchFamily="18" charset="0"/>
                          </a:rPr>
                          <m:t>, </m:t>
                        </m:r>
                      </m:sub>
                    </m:sSub>
                    <m:r>
                      <a:rPr lang="en-US" b="1">
                        <a:solidFill>
                          <a:srgbClr val="FF0000"/>
                        </a:solidFill>
                        <a:latin typeface="Cambria Math" panose="02040503050406030204" pitchFamily="18" charset="0"/>
                        <a:cs typeface="Times New Roman" panose="02020603050405020304" pitchFamily="18" charset="0"/>
                      </a:rPr>
                      <m:t>𝐘</m:t>
                    </m:r>
                    <m:r>
                      <a:rPr lang="en-US" b="1" i="1">
                        <a:solidFill>
                          <a:srgbClr val="FF0000"/>
                        </a:solidFill>
                        <a:latin typeface="Cambria Math" panose="02040503050406030204" pitchFamily="18" charset="0"/>
                        <a:cs typeface="Times New Roman" panose="02020603050405020304" pitchFamily="18" charset="0"/>
                      </a:rPr>
                      <m:t>𝐇</m:t>
                    </m:r>
                    <m:r>
                      <a:rPr lang="en-US" b="1" i="1" baseline="-25000">
                        <a:solidFill>
                          <a:srgbClr val="FF0000"/>
                        </a:solidFill>
                        <a:latin typeface="Cambria Math" panose="02040503050406030204" pitchFamily="18" charset="0"/>
                        <a:cs typeface="Times New Roman" panose="02020603050405020304" pitchFamily="18" charset="0"/>
                      </a:rPr>
                      <m:t>𝟐</m:t>
                    </m:r>
                    <m:r>
                      <a:rPr lang="en-US" b="1">
                        <a:solidFill>
                          <a:sysClr val="windowText" lastClr="000000">
                            <a:lumMod val="75000"/>
                            <a:lumOff val="25000"/>
                          </a:sysClr>
                        </a:solidFill>
                        <a:latin typeface="Cambria Math" panose="02040503050406030204" pitchFamily="18" charset="0"/>
                        <a:cs typeface="Times New Roman" panose="02020603050405020304" pitchFamily="18" charset="0"/>
                      </a:rPr>
                      <m:t>).  </m:t>
                    </m:r>
                  </m:oMath>
                </a14:m>
                <a:endParaRPr lang="en-US" b="1" dirty="0" smtClean="0">
                  <a:solidFill>
                    <a:sysClr val="windowText" lastClr="000000">
                      <a:lumMod val="75000"/>
                      <a:lumOff val="25000"/>
                    </a:sysClr>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6- There </a:t>
                </a:r>
                <a:r>
                  <a:rPr lang="en-US" b="1" dirty="0">
                    <a:solidFill>
                      <a:schemeClr val="tx1"/>
                    </a:solidFill>
                    <a:latin typeface="Times New Roman" panose="02020603050405020304" pitchFamily="18" charset="0"/>
                    <a:cs typeface="Times New Roman" panose="02020603050405020304" pitchFamily="18" charset="0"/>
                  </a:rPr>
                  <a:t>is no reactivity effect from the fuel burnup (it is possible to work without additional fuel loading during the entire reactor cycle)</a:t>
                </a:r>
                <a:r>
                  <a:rPr lang="ru-RU" b="1" dirty="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Np237 </a:t>
                </a:r>
                <a:r>
                  <a:rPr lang="ru-RU"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n absorption</a:t>
                </a:r>
                <a:r>
                  <a:rPr lang="ru-RU" b="1"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Np238 </a:t>
                </a:r>
                <a:r>
                  <a:rPr lang="ru-RU" b="1" dirty="0">
                    <a:solidFill>
                      <a:schemeClr val="tx1"/>
                    </a:solidFill>
                    <a:latin typeface="Times New Roman" panose="02020603050405020304" pitchFamily="18" charset="0"/>
                    <a:cs typeface="Times New Roman" panose="02020603050405020304" pitchFamily="18" charset="0"/>
                  </a:rPr>
                  <a:t>(β-</a:t>
                </a:r>
                <a:r>
                  <a:rPr lang="en-US" b="1" dirty="0">
                    <a:solidFill>
                      <a:schemeClr val="tx1"/>
                    </a:solidFill>
                    <a:latin typeface="Times New Roman" panose="02020603050405020304" pitchFamily="18" charset="0"/>
                    <a:cs typeface="Times New Roman" panose="02020603050405020304" pitchFamily="18" charset="0"/>
                  </a:rPr>
                  <a:t>decay</a:t>
                </a:r>
                <a:r>
                  <a:rPr lang="ru-RU" b="1" dirty="0">
                    <a:solidFill>
                      <a:schemeClr val="tx1"/>
                    </a:solidFill>
                    <a:latin typeface="Times New Roman" panose="02020603050405020304" pitchFamily="18" charset="0"/>
                    <a:cs typeface="Times New Roman" panose="02020603050405020304" pitchFamily="18" charset="0"/>
                  </a:rPr>
                  <a:t>, (2.117 </a:t>
                </a:r>
                <a:r>
                  <a:rPr lang="en-US" b="1" dirty="0">
                    <a:solidFill>
                      <a:schemeClr val="tx1"/>
                    </a:solidFill>
                    <a:latin typeface="Times New Roman" panose="02020603050405020304" pitchFamily="18" charset="0"/>
                    <a:cs typeface="Times New Roman" panose="02020603050405020304" pitchFamily="18" charset="0"/>
                  </a:rPr>
                  <a:t>days</a:t>
                </a:r>
                <a:r>
                  <a:rPr lang="ru-RU"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Pu238 </a:t>
                </a:r>
                <a:r>
                  <a:rPr lang="ru-RU"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Fissionable material</a:t>
                </a:r>
                <a:r>
                  <a:rPr lang="ru-RU" b="1" dirty="0">
                    <a:solidFill>
                      <a:schemeClr val="tx1"/>
                    </a:solidFill>
                    <a:latin typeface="Times New Roman" panose="02020603050405020304" pitchFamily="18" charset="0"/>
                    <a:cs typeface="Times New Roman" panose="02020603050405020304" pitchFamily="18" charset="0"/>
                  </a:rPr>
                  <a:t>)</a:t>
                </a:r>
              </a:p>
              <a:p>
                <a:endParaRPr lang="ru-RU" dirty="0"/>
              </a:p>
            </p:txBody>
          </p:sp>
        </mc:Choice>
        <mc:Fallback>
          <p:sp>
            <p:nvSpPr>
              <p:cNvPr id="6" name="TextBox 5"/>
              <p:cNvSpPr txBox="1">
                <a:spLocks noRot="1" noChangeAspect="1" noMove="1" noResize="1" noEditPoints="1" noAdjustHandles="1" noChangeArrowheads="1" noChangeShapeType="1" noTextEdit="1"/>
              </p:cNvSpPr>
              <p:nvPr/>
            </p:nvSpPr>
            <p:spPr>
              <a:xfrm>
                <a:off x="272955" y="738129"/>
                <a:ext cx="11546005" cy="3459280"/>
              </a:xfrm>
              <a:prstGeom prst="rect">
                <a:avLst/>
              </a:prstGeom>
              <a:blipFill>
                <a:blip r:embed="rId4"/>
                <a:stretch>
                  <a:fillRect l="-475" t="-880" r="-264"/>
                </a:stretch>
              </a:blipFill>
              <a:ln>
                <a:noFill/>
              </a:ln>
            </p:spPr>
            <p:txBody>
              <a:bodyPr/>
              <a:lstStyle/>
              <a:p>
                <a:r>
                  <a:rPr lang="ru-RU">
                    <a:noFill/>
                  </a:rPr>
                  <a:t> </a:t>
                </a:r>
              </a:p>
            </p:txBody>
          </p:sp>
        </mc:Fallback>
      </mc:AlternateContent>
      <p:cxnSp>
        <p:nvCxnSpPr>
          <p:cNvPr id="7" name="Прямая со стрелкой 6">
            <a:extLst>
              <a:ext uri="{FF2B5EF4-FFF2-40B4-BE49-F238E27FC236}">
                <a16:creationId xmlns:a16="http://schemas.microsoft.com/office/drawing/2014/main" id="{1931BBDD-60A3-77E7-EA04-AA2313657F3C}"/>
              </a:ext>
            </a:extLst>
          </p:cNvPr>
          <p:cNvCxnSpPr/>
          <p:nvPr/>
        </p:nvCxnSpPr>
        <p:spPr>
          <a:xfrm>
            <a:off x="3072602" y="3704254"/>
            <a:ext cx="646546"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8" name="Прямая со стрелкой 6">
            <a:extLst>
              <a:ext uri="{FF2B5EF4-FFF2-40B4-BE49-F238E27FC236}">
                <a16:creationId xmlns:a16="http://schemas.microsoft.com/office/drawing/2014/main" id="{1931BBDD-60A3-77E7-EA04-AA2313657F3C}"/>
              </a:ext>
            </a:extLst>
          </p:cNvPr>
          <p:cNvCxnSpPr/>
          <p:nvPr/>
        </p:nvCxnSpPr>
        <p:spPr>
          <a:xfrm>
            <a:off x="7385294" y="3687751"/>
            <a:ext cx="646546"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9" name="Rounded Rectangle 8"/>
          <p:cNvSpPr/>
          <p:nvPr/>
        </p:nvSpPr>
        <p:spPr>
          <a:xfrm>
            <a:off x="3944203" y="4036562"/>
            <a:ext cx="3780430" cy="2596960"/>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ln w="57150">
                <a:solidFill>
                  <a:schemeClr val="tx1"/>
                </a:solidFill>
              </a:ln>
            </a:endParaRPr>
          </a:p>
        </p:txBody>
      </p:sp>
    </p:spTree>
    <p:extLst>
      <p:ext uri="{BB962C8B-B14F-4D97-AF65-F5344CB8AC3E}">
        <p14:creationId xmlns:p14="http://schemas.microsoft.com/office/powerpoint/2010/main" val="8938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500"/>
                                        <p:tgtEl>
                                          <p:spTgt spid="6">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fade">
                                      <p:cBhvr>
                                        <p:cTn id="51" dur="500"/>
                                        <p:tgtEl>
                                          <p:spTgt spid="6">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500"/>
                                        <p:tgtEl>
                                          <p:spTgt spid="6">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6775A7-E5D7-4163-A764-6F45E37A2103}"/>
              </a:ext>
            </a:extLst>
          </p:cNvPr>
          <p:cNvSpPr>
            <a:spLocks noGrp="1"/>
          </p:cNvSpPr>
          <p:nvPr>
            <p:ph type="title"/>
          </p:nvPr>
        </p:nvSpPr>
        <p:spPr>
          <a:xfrm>
            <a:off x="0" y="1480"/>
            <a:ext cx="8038531" cy="571726"/>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The main parameters of the reactor</a:t>
            </a:r>
          </a:p>
        </p:txBody>
      </p:sp>
      <p:graphicFrame>
        <p:nvGraphicFramePr>
          <p:cNvPr id="4" name="Объект 3">
            <a:extLst>
              <a:ext uri="{FF2B5EF4-FFF2-40B4-BE49-F238E27FC236}">
                <a16:creationId xmlns:a16="http://schemas.microsoft.com/office/drawing/2014/main" id="{205039E4-B5D1-4DCD-AEFC-DC622633D252}"/>
              </a:ext>
            </a:extLst>
          </p:cNvPr>
          <p:cNvGraphicFramePr>
            <a:graphicFrameLocks noGrp="1"/>
          </p:cNvGraphicFramePr>
          <p:nvPr>
            <p:ph idx="1"/>
            <p:extLst>
              <p:ext uri="{D42A27DB-BD31-4B8C-83A1-F6EECF244321}">
                <p14:modId xmlns:p14="http://schemas.microsoft.com/office/powerpoint/2010/main" val="113537814"/>
              </p:ext>
            </p:extLst>
          </p:nvPr>
        </p:nvGraphicFramePr>
        <p:xfrm>
          <a:off x="186886" y="703782"/>
          <a:ext cx="8042714" cy="5930656"/>
        </p:xfrm>
        <a:graphic>
          <a:graphicData uri="http://schemas.openxmlformats.org/drawingml/2006/table">
            <a:tbl>
              <a:tblPr bandRow="1">
                <a:tableStyleId>{5940675A-B579-460E-94D1-54222C63F5DA}</a:tableStyleId>
              </a:tblPr>
              <a:tblGrid>
                <a:gridCol w="4792377">
                  <a:extLst>
                    <a:ext uri="{9D8B030D-6E8A-4147-A177-3AD203B41FA5}">
                      <a16:colId xmlns:a16="http://schemas.microsoft.com/office/drawing/2014/main" val="1938561597"/>
                    </a:ext>
                  </a:extLst>
                </a:gridCol>
                <a:gridCol w="3250337">
                  <a:extLst>
                    <a:ext uri="{9D8B030D-6E8A-4147-A177-3AD203B41FA5}">
                      <a16:colId xmlns:a16="http://schemas.microsoft.com/office/drawing/2014/main" val="2623100061"/>
                    </a:ext>
                  </a:extLst>
                </a:gridCol>
              </a:tblGrid>
              <a:tr h="405513">
                <a:tc>
                  <a:txBody>
                    <a:bodyPr/>
                    <a:lstStyle/>
                    <a:p>
                      <a:pPr indent="450215" algn="ctr">
                        <a:lnSpc>
                          <a:spcPct val="150000"/>
                        </a:lnSpc>
                        <a:spcBef>
                          <a:spcPts val="200"/>
                        </a:spcBef>
                        <a:spcAft>
                          <a:spcPts val="200"/>
                        </a:spcAft>
                      </a:pPr>
                      <a:r>
                        <a:rPr lang="ru-RU" sz="1600" b="1" dirty="0">
                          <a:solidFill>
                            <a:schemeClr val="tx1"/>
                          </a:solidFill>
                          <a:effectLst/>
                          <a:latin typeface="Times New Roman" panose="02020603050405020304" pitchFamily="18" charset="0"/>
                          <a:cs typeface="Times New Roman" panose="02020603050405020304" pitchFamily="18" charset="0"/>
                        </a:rPr>
                        <a:t>Параметр</a:t>
                      </a:r>
                      <a:endParaRPr lang="ru-RU"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600" b="1" dirty="0">
                          <a:solidFill>
                            <a:schemeClr val="tx1"/>
                          </a:solidFill>
                          <a:effectLst/>
                          <a:latin typeface="Times New Roman" panose="02020603050405020304" pitchFamily="18" charset="0"/>
                          <a:cs typeface="Times New Roman" panose="02020603050405020304" pitchFamily="18" charset="0"/>
                        </a:rPr>
                        <a:t>Значение</a:t>
                      </a:r>
                      <a:endParaRPr lang="ru-RU"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2958040165"/>
                  </a:ext>
                </a:extLst>
              </a:tr>
              <a:tr h="282940">
                <a:tc>
                  <a:txBody>
                    <a:bodyPr/>
                    <a:lstStyle/>
                    <a:p>
                      <a:pPr indent="450215" algn="ctr">
                        <a:lnSpc>
                          <a:spcPct val="150000"/>
                        </a:lnSpc>
                        <a:spcBef>
                          <a:spcPts val="200"/>
                        </a:spcBef>
                        <a:spcAft>
                          <a:spcPts val="200"/>
                        </a:spcAft>
                      </a:pPr>
                      <a:r>
                        <a:rPr lang="en-US" sz="1050" b="1" dirty="0">
                          <a:solidFill>
                            <a:schemeClr val="tx1"/>
                          </a:solidFill>
                          <a:effectLst/>
                          <a:latin typeface="Times New Roman" panose="02020603050405020304" pitchFamily="18" charset="0"/>
                          <a:cs typeface="Times New Roman" panose="02020603050405020304" pitchFamily="18" charset="0"/>
                        </a:rPr>
                        <a:t>AVERAGE THERMAL POWER , MW</a:t>
                      </a:r>
                      <a:endParaRPr lang="ru-RU" sz="105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200" b="1" dirty="0">
                          <a:solidFill>
                            <a:schemeClr val="tx1"/>
                          </a:solidFill>
                          <a:effectLst/>
                          <a:latin typeface="Times New Roman" panose="02020603050405020304" pitchFamily="18" charset="0"/>
                          <a:cs typeface="Times New Roman" panose="02020603050405020304" pitchFamily="18" charset="0"/>
                        </a:rPr>
                        <a:t>1</a:t>
                      </a:r>
                      <a:r>
                        <a:rPr lang="en-US" sz="1200" b="1" dirty="0">
                          <a:solidFill>
                            <a:schemeClr val="tx1"/>
                          </a:solidFill>
                          <a:effectLst/>
                          <a:latin typeface="Times New Roman" panose="02020603050405020304" pitchFamily="18" charset="0"/>
                          <a:cs typeface="Times New Roman" panose="02020603050405020304" pitchFamily="18" charset="0"/>
                        </a:rPr>
                        <a:t>2 </a:t>
                      </a:r>
                      <a:r>
                        <a:rPr lang="ru-RU" sz="1200" b="1" dirty="0">
                          <a:solidFill>
                            <a:schemeClr val="tx1"/>
                          </a:solidFill>
                          <a:effectLst/>
                          <a:latin typeface="Times New Roman" panose="02020603050405020304" pitchFamily="18" charset="0"/>
                          <a:cs typeface="Times New Roman" panose="02020603050405020304" pitchFamily="18" charset="0"/>
                        </a:rPr>
                        <a:t>- 15</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939681966"/>
                  </a:ext>
                </a:extLst>
              </a:tr>
              <a:tr h="328466">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OPERATING MODE</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200" b="1" dirty="0">
                          <a:solidFill>
                            <a:schemeClr val="tx1"/>
                          </a:solidFill>
                          <a:effectLst/>
                          <a:latin typeface="Times New Roman" panose="02020603050405020304" pitchFamily="18" charset="0"/>
                          <a:cs typeface="Times New Roman" panose="02020603050405020304" pitchFamily="18" charset="0"/>
                        </a:rPr>
                        <a:t>pulsed</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3025170806"/>
                  </a:ext>
                </a:extLst>
              </a:tr>
              <a:tr h="282940">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PULSE FREQUENCY, Hz</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200" b="1" dirty="0">
                          <a:solidFill>
                            <a:schemeClr val="tx1"/>
                          </a:solidFill>
                          <a:effectLst/>
                          <a:latin typeface="Times New Roman" panose="02020603050405020304" pitchFamily="18" charset="0"/>
                          <a:cs typeface="Times New Roman" panose="02020603050405020304" pitchFamily="18" charset="0"/>
                        </a:rPr>
                        <a:t>10</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895205287"/>
                  </a:ext>
                </a:extLst>
              </a:tr>
              <a:tr h="282940">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FUEL</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200" b="1" dirty="0" err="1">
                          <a:solidFill>
                            <a:schemeClr val="tx1"/>
                          </a:solidFill>
                          <a:effectLst/>
                          <a:latin typeface="Times New Roman" panose="02020603050405020304" pitchFamily="18" charset="0"/>
                          <a:cs typeface="Times New Roman" panose="02020603050405020304" pitchFamily="18" charset="0"/>
                        </a:rPr>
                        <a:t>NpN</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975612742"/>
                  </a:ext>
                </a:extLst>
              </a:tr>
              <a:tr h="396578">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CLADDING MATERIAL OF FUEL RODS </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200" b="1" dirty="0" err="1">
                          <a:solidFill>
                            <a:schemeClr val="tx1"/>
                          </a:solidFill>
                          <a:effectLst/>
                          <a:latin typeface="Times New Roman" panose="02020603050405020304" pitchFamily="18" charset="0"/>
                          <a:cs typeface="Times New Roman" panose="02020603050405020304" pitchFamily="18" charset="0"/>
                        </a:rPr>
                        <a:t>S.Steel</a:t>
                      </a:r>
                      <a:r>
                        <a:rPr lang="ru-RU" sz="1200" b="1" dirty="0">
                          <a:solidFill>
                            <a:schemeClr val="tx1"/>
                          </a:solidFill>
                          <a:effectLst/>
                          <a:latin typeface="Times New Roman" panose="02020603050405020304" pitchFamily="18" charset="0"/>
                          <a:cs typeface="Times New Roman" panose="02020603050405020304" pitchFamily="18" charset="0"/>
                        </a:rPr>
                        <a:t> ЧС-68</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1391935048"/>
                  </a:ext>
                </a:extLst>
              </a:tr>
              <a:tr h="282940">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COOLER </a:t>
                      </a:r>
                      <a:r>
                        <a:rPr lang="ru-RU" sz="1000" b="1" dirty="0">
                          <a:solidFill>
                            <a:schemeClr val="tx1"/>
                          </a:solidFill>
                          <a:effectLst/>
                          <a:latin typeface="Times New Roman" panose="02020603050405020304" pitchFamily="18" charset="0"/>
                          <a:cs typeface="Times New Roman" panose="02020603050405020304" pitchFamily="18" charset="0"/>
                        </a:rPr>
                        <a:t> </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200" b="1" dirty="0" err="1">
                          <a:solidFill>
                            <a:schemeClr val="tx1"/>
                          </a:solidFill>
                          <a:effectLst/>
                          <a:latin typeface="Times New Roman" panose="02020603050405020304" pitchFamily="18" charset="0"/>
                          <a:cs typeface="Times New Roman" panose="02020603050405020304" pitchFamily="18" charset="0"/>
                        </a:rPr>
                        <a:t>Na</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4045137049"/>
                  </a:ext>
                </a:extLst>
              </a:tr>
              <a:tr h="565880">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REFLECTOR</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200" b="1" dirty="0">
                          <a:solidFill>
                            <a:schemeClr val="tx1"/>
                          </a:solidFill>
                          <a:effectLst/>
                          <a:latin typeface="Times New Roman" panose="02020603050405020304" pitchFamily="18" charset="0"/>
                          <a:cs typeface="Times New Roman" panose="02020603050405020304" pitchFamily="18" charset="0"/>
                        </a:rPr>
                        <a:t>NICKEL ALLOY + BERYLLIUM</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1278590880"/>
                  </a:ext>
                </a:extLst>
              </a:tr>
              <a:tr h="396578">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MODERATOR</a:t>
                      </a:r>
                      <a:r>
                        <a:rPr lang="ru-RU" sz="1000" b="1" dirty="0">
                          <a:solidFill>
                            <a:schemeClr val="tx1"/>
                          </a:solidFill>
                          <a:effectLst/>
                          <a:latin typeface="Times New Roman" panose="02020603050405020304" pitchFamily="18" charset="0"/>
                          <a:cs typeface="Times New Roman" panose="02020603050405020304" pitchFamily="18" charset="0"/>
                        </a:rPr>
                        <a:t>, </a:t>
                      </a:r>
                      <a:r>
                        <a:rPr lang="en-US" sz="1000" b="1" dirty="0">
                          <a:solidFill>
                            <a:schemeClr val="tx1"/>
                          </a:solidFill>
                          <a:effectLst/>
                          <a:latin typeface="Times New Roman" panose="02020603050405020304" pitchFamily="18" charset="0"/>
                          <a:cs typeface="Times New Roman" panose="02020603050405020304" pitchFamily="18" charset="0"/>
                        </a:rPr>
                        <a:t>PREMODERATOR</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200" b="1" dirty="0">
                          <a:solidFill>
                            <a:schemeClr val="tx1"/>
                          </a:solidFill>
                          <a:effectLst/>
                          <a:latin typeface="Times New Roman" panose="02020603050405020304" pitchFamily="18" charset="0"/>
                          <a:cs typeface="Times New Roman" panose="02020603050405020304" pitchFamily="18" charset="0"/>
                        </a:rPr>
                        <a:t>Hydrides, water, beryllium</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249557548"/>
                  </a:ext>
                </a:extLst>
              </a:tr>
              <a:tr h="586985">
                <a:tc>
                  <a:txBody>
                    <a:bodyPr/>
                    <a:lstStyle/>
                    <a:p>
                      <a:pPr indent="450215" algn="ctr">
                        <a:lnSpc>
                          <a:spcPct val="150000"/>
                        </a:lnSpc>
                        <a:spcBef>
                          <a:spcPts val="200"/>
                        </a:spcBef>
                        <a:spcAft>
                          <a:spcPts val="200"/>
                        </a:spcAft>
                      </a:pPr>
                      <a:r>
                        <a:rPr lang="en-US" sz="1100" b="1" dirty="0">
                          <a:solidFill>
                            <a:schemeClr val="tx1"/>
                          </a:solidFill>
                          <a:effectLst/>
                          <a:latin typeface="Times New Roman" panose="02020603050405020304" pitchFamily="18" charset="0"/>
                          <a:cs typeface="Times New Roman" panose="02020603050405020304" pitchFamily="18" charset="0"/>
                        </a:rPr>
                        <a:t>COOLANT TEMPERATURE AT THE INLET TO THE CORE AND AT THE OUTLET</a:t>
                      </a:r>
                      <a:r>
                        <a:rPr lang="ru-RU" sz="1100" b="1" dirty="0">
                          <a:solidFill>
                            <a:schemeClr val="tx1"/>
                          </a:solidFill>
                          <a:effectLst/>
                          <a:latin typeface="Times New Roman" panose="02020603050405020304" pitchFamily="18" charset="0"/>
                          <a:cs typeface="Times New Roman" panose="02020603050405020304" pitchFamily="18" charset="0"/>
                        </a:rPr>
                        <a:t>, </a:t>
                      </a:r>
                      <a:r>
                        <a:rPr lang="ru-RU" sz="1100" b="1" baseline="30000" dirty="0">
                          <a:solidFill>
                            <a:schemeClr val="tx1"/>
                          </a:solidFill>
                          <a:effectLst/>
                          <a:latin typeface="Times New Roman" panose="02020603050405020304" pitchFamily="18" charset="0"/>
                          <a:cs typeface="Times New Roman" panose="02020603050405020304" pitchFamily="18" charset="0"/>
                        </a:rPr>
                        <a:t>0</a:t>
                      </a:r>
                      <a:r>
                        <a:rPr lang="ru-RU" sz="1100" b="1" dirty="0">
                          <a:solidFill>
                            <a:schemeClr val="tx1"/>
                          </a:solidFill>
                          <a:effectLst/>
                          <a:latin typeface="Times New Roman" panose="02020603050405020304" pitchFamily="18" charset="0"/>
                          <a:cs typeface="Times New Roman" panose="02020603050405020304" pitchFamily="18" charset="0"/>
                        </a:rPr>
                        <a:t>С </a:t>
                      </a:r>
                      <a:endParaRPr lang="ru-RU"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200" b="1" dirty="0">
                          <a:solidFill>
                            <a:schemeClr val="tx1"/>
                          </a:solidFill>
                          <a:effectLst/>
                          <a:latin typeface="Times New Roman" panose="02020603050405020304" pitchFamily="18" charset="0"/>
                          <a:cs typeface="Times New Roman" panose="02020603050405020304" pitchFamily="18" charset="0"/>
                        </a:rPr>
                        <a:t>290-390</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4120134609"/>
                  </a:ext>
                </a:extLst>
              </a:tr>
              <a:tr h="396578">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PRESSURE DROP THROUGH THE CORE, Pa</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200" b="1" dirty="0">
                          <a:solidFill>
                            <a:schemeClr val="tx1"/>
                          </a:solidFill>
                          <a:effectLst/>
                          <a:latin typeface="Times New Roman" panose="02020603050405020304" pitchFamily="18" charset="0"/>
                          <a:cs typeface="Times New Roman" panose="02020603050405020304" pitchFamily="18" charset="0"/>
                        </a:rPr>
                        <a:t>0,33·10</a:t>
                      </a:r>
                      <a:r>
                        <a:rPr lang="ru-RU" sz="1200" b="1" baseline="30000" dirty="0">
                          <a:solidFill>
                            <a:schemeClr val="tx1"/>
                          </a:solidFill>
                          <a:effectLst/>
                          <a:latin typeface="Times New Roman" panose="02020603050405020304" pitchFamily="18" charset="0"/>
                          <a:cs typeface="Times New Roman" panose="02020603050405020304" pitchFamily="18" charset="0"/>
                        </a:rPr>
                        <a:t>5</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2400459684"/>
                  </a:ext>
                </a:extLst>
              </a:tr>
              <a:tr h="471566">
                <a:tc>
                  <a:txBody>
                    <a:bodyPr/>
                    <a:lstStyle/>
                    <a:p>
                      <a:pPr indent="450215" algn="ctr">
                        <a:lnSpc>
                          <a:spcPct val="150000"/>
                        </a:lnSpc>
                        <a:spcBef>
                          <a:spcPts val="200"/>
                        </a:spcBef>
                        <a:spcAft>
                          <a:spcPts val="200"/>
                        </a:spcAft>
                      </a:pPr>
                      <a:r>
                        <a:rPr lang="en-US" sz="1000" b="1" dirty="0">
                          <a:solidFill>
                            <a:schemeClr val="tx1"/>
                          </a:solidFill>
                          <a:effectLst/>
                          <a:latin typeface="Times New Roman" panose="02020603050405020304" pitchFamily="18" charset="0"/>
                          <a:cs typeface="Times New Roman" panose="02020603050405020304" pitchFamily="18" charset="0"/>
                        </a:rPr>
                        <a:t>FLUENCE ON THE REACTOR SURROUNDING’S FOR 20,000 h</a:t>
                      </a:r>
                      <a:r>
                        <a:rPr lang="ru-RU" sz="1000" b="1" dirty="0">
                          <a:solidFill>
                            <a:schemeClr val="tx1"/>
                          </a:solidFill>
                          <a:effectLst/>
                          <a:latin typeface="Times New Roman" panose="02020603050405020304" pitchFamily="18" charset="0"/>
                          <a:cs typeface="Times New Roman" panose="02020603050405020304" pitchFamily="18" charset="0"/>
                        </a:rPr>
                        <a:t>,</a:t>
                      </a:r>
                      <a:r>
                        <a:rPr lang="en-US" sz="1000" b="1" dirty="0">
                          <a:solidFill>
                            <a:schemeClr val="tx1"/>
                          </a:solidFill>
                          <a:effectLst/>
                          <a:latin typeface="Times New Roman" panose="02020603050405020304" pitchFamily="18" charset="0"/>
                          <a:cs typeface="Times New Roman" panose="02020603050405020304" pitchFamily="18" charset="0"/>
                        </a:rPr>
                        <a:t>  n </a:t>
                      </a:r>
                      <a:r>
                        <a:rPr lang="ru-RU" sz="1000" b="1" dirty="0">
                          <a:solidFill>
                            <a:schemeClr val="tx1"/>
                          </a:solidFill>
                          <a:effectLst/>
                          <a:latin typeface="Times New Roman" panose="02020603050405020304" pitchFamily="18" charset="0"/>
                          <a:cs typeface="Times New Roman" panose="02020603050405020304" pitchFamily="18" charset="0"/>
                        </a:rPr>
                        <a:t>/</a:t>
                      </a:r>
                      <a:r>
                        <a:rPr lang="en-US" sz="1000" b="1" dirty="0">
                          <a:solidFill>
                            <a:schemeClr val="tx1"/>
                          </a:solidFill>
                          <a:effectLst/>
                          <a:latin typeface="Times New Roman" panose="02020603050405020304" pitchFamily="18" charset="0"/>
                          <a:cs typeface="Times New Roman" panose="02020603050405020304" pitchFamily="18" charset="0"/>
                        </a:rPr>
                        <a:t> </a:t>
                      </a:r>
                      <a:r>
                        <a:rPr lang="ru-RU" sz="1000" b="1" dirty="0">
                          <a:solidFill>
                            <a:schemeClr val="tx1"/>
                          </a:solidFill>
                          <a:effectLst/>
                          <a:latin typeface="Times New Roman" panose="02020603050405020304" pitchFamily="18" charset="0"/>
                          <a:cs typeface="Times New Roman" panose="02020603050405020304" pitchFamily="18" charset="0"/>
                        </a:rPr>
                        <a:t>СМ</a:t>
                      </a:r>
                      <a:r>
                        <a:rPr lang="ru-RU" sz="1000" b="1" baseline="30000" dirty="0">
                          <a:solidFill>
                            <a:schemeClr val="tx1"/>
                          </a:solidFill>
                          <a:effectLst/>
                          <a:latin typeface="Times New Roman" panose="02020603050405020304" pitchFamily="18" charset="0"/>
                          <a:cs typeface="Times New Roman" panose="02020603050405020304" pitchFamily="18" charset="0"/>
                        </a:rPr>
                        <a:t>2</a:t>
                      </a:r>
                      <a:r>
                        <a:rPr lang="ru-RU" sz="1000" b="1" dirty="0">
                          <a:solidFill>
                            <a:schemeClr val="tx1"/>
                          </a:solidFill>
                          <a:effectLst/>
                          <a:latin typeface="Times New Roman" panose="02020603050405020304" pitchFamily="18" charset="0"/>
                          <a:cs typeface="Times New Roman" panose="02020603050405020304" pitchFamily="18" charset="0"/>
                        </a:rPr>
                        <a:t> </a:t>
                      </a:r>
                      <a:endParaRPr lang="ru-RU"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200" b="1" dirty="0">
                          <a:solidFill>
                            <a:schemeClr val="tx1"/>
                          </a:solidFill>
                          <a:effectLst/>
                          <a:latin typeface="Times New Roman" panose="02020603050405020304" pitchFamily="18" charset="0"/>
                          <a:cs typeface="Times New Roman" panose="02020603050405020304" pitchFamily="18" charset="0"/>
                        </a:rPr>
                        <a:t>4,1·10</a:t>
                      </a:r>
                      <a:r>
                        <a:rPr lang="ru-RU" sz="1200" b="1" baseline="30000" dirty="0">
                          <a:solidFill>
                            <a:schemeClr val="tx1"/>
                          </a:solidFill>
                          <a:effectLst/>
                          <a:latin typeface="Times New Roman" panose="02020603050405020304" pitchFamily="18" charset="0"/>
                          <a:cs typeface="Times New Roman" panose="02020603050405020304" pitchFamily="18" charset="0"/>
                        </a:rPr>
                        <a:t>22</a:t>
                      </a:r>
                      <a:endParaRPr lang="ru-RU" sz="12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3326810047"/>
                  </a:ext>
                </a:extLst>
              </a:tr>
              <a:tr h="693492">
                <a:tc>
                  <a:txBody>
                    <a:bodyPr/>
                    <a:lstStyle/>
                    <a:p>
                      <a:pPr algn="ctr">
                        <a:lnSpc>
                          <a:spcPct val="150000"/>
                        </a:lnSpc>
                      </a:pPr>
                      <a:r>
                        <a:rPr lang="en-US" sz="1000" b="1" dirty="0">
                          <a:solidFill>
                            <a:schemeClr val="tx1"/>
                          </a:solidFill>
                          <a:effectLst/>
                          <a:latin typeface="Times New Roman" panose="02020603050405020304" pitchFamily="18" charset="0"/>
                          <a:cs typeface="Times New Roman" panose="02020603050405020304" pitchFamily="18" charset="0"/>
                        </a:rPr>
                        <a:t>AVERAGE NEUTRON THERMAL FLUX AT THE SURFACE OF WATER MODERATOR</a:t>
                      </a:r>
                      <a:r>
                        <a:rPr lang="ru-RU" sz="1000" b="1" dirty="0">
                          <a:solidFill>
                            <a:schemeClr val="tx1"/>
                          </a:solidFill>
                          <a:effectLst/>
                          <a:latin typeface="Times New Roman" panose="02020603050405020304" pitchFamily="18" charset="0"/>
                          <a:cs typeface="Times New Roman" panose="02020603050405020304" pitchFamily="18" charset="0"/>
                        </a:rPr>
                        <a:t>,</a:t>
                      </a:r>
                      <a:r>
                        <a:rPr lang="en-US" sz="1000" b="1" dirty="0">
                          <a:solidFill>
                            <a:schemeClr val="tx1"/>
                          </a:solidFill>
                          <a:effectLst/>
                          <a:latin typeface="Times New Roman" panose="02020603050405020304" pitchFamily="18" charset="0"/>
                          <a:cs typeface="Times New Roman" panose="02020603050405020304" pitchFamily="18" charset="0"/>
                        </a:rPr>
                        <a:t> </a:t>
                      </a:r>
                      <a:r>
                        <a:rPr lang="ru-RU" sz="1000" b="1" dirty="0">
                          <a:solidFill>
                            <a:schemeClr val="tx1"/>
                          </a:solidFill>
                          <a:effectLst/>
                          <a:latin typeface="Times New Roman" panose="02020603050405020304" pitchFamily="18" charset="0"/>
                          <a:cs typeface="Times New Roman" panose="02020603050405020304" pitchFamily="18" charset="0"/>
                        </a:rPr>
                        <a:t>2</a:t>
                      </a:r>
                      <a:r>
                        <a:rPr lang="ru-RU" sz="10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ru-RU" sz="1000" b="1" dirty="0">
                          <a:solidFill>
                            <a:schemeClr val="tx1"/>
                          </a:solidFill>
                          <a:effectLst/>
                          <a:latin typeface="Times New Roman" panose="02020603050405020304" pitchFamily="18" charset="0"/>
                          <a:cs typeface="Times New Roman" panose="02020603050405020304" pitchFamily="18" charset="0"/>
                        </a:rPr>
                        <a:t>- </a:t>
                      </a:r>
                      <a:r>
                        <a:rPr lang="en-US" sz="1000" b="1" dirty="0">
                          <a:solidFill>
                            <a:schemeClr val="tx1"/>
                          </a:solidFill>
                          <a:effectLst/>
                          <a:latin typeface="Times New Roman" panose="02020603050405020304" pitchFamily="18" charset="0"/>
                          <a:cs typeface="Times New Roman" panose="02020603050405020304" pitchFamily="18" charset="0"/>
                        </a:rPr>
                        <a:t>equivalent</a:t>
                      </a:r>
                      <a:r>
                        <a:rPr lang="ru-RU" sz="1000" b="1" dirty="0">
                          <a:solidFill>
                            <a:schemeClr val="tx1"/>
                          </a:solidFill>
                          <a:effectLst/>
                          <a:latin typeface="Times New Roman" panose="02020603050405020304" pitchFamily="18" charset="0"/>
                          <a:cs typeface="Times New Roman" panose="02020603050405020304" pitchFamily="18" charset="0"/>
                        </a:rPr>
                        <a:t> 10</a:t>
                      </a:r>
                      <a:r>
                        <a:rPr lang="ru-RU" sz="1000" b="1" baseline="30000" dirty="0">
                          <a:solidFill>
                            <a:schemeClr val="tx1"/>
                          </a:solidFill>
                          <a:effectLst/>
                          <a:latin typeface="Times New Roman" panose="02020603050405020304" pitchFamily="18" charset="0"/>
                          <a:cs typeface="Times New Roman" panose="02020603050405020304" pitchFamily="18" charset="0"/>
                        </a:rPr>
                        <a:t>13</a:t>
                      </a:r>
                      <a:r>
                        <a:rPr lang="ru-RU" sz="1000" b="1" dirty="0">
                          <a:solidFill>
                            <a:schemeClr val="tx1"/>
                          </a:solidFill>
                          <a:effectLst/>
                          <a:latin typeface="Times New Roman" panose="02020603050405020304" pitchFamily="18" charset="0"/>
                          <a:cs typeface="Times New Roman" panose="02020603050405020304" pitchFamily="18" charset="0"/>
                        </a:rPr>
                        <a:t> </a:t>
                      </a:r>
                      <a:r>
                        <a:rPr lang="en-US" sz="1000" b="1" dirty="0">
                          <a:solidFill>
                            <a:schemeClr val="tx1"/>
                          </a:solidFill>
                          <a:effectLst/>
                          <a:latin typeface="Times New Roman" panose="02020603050405020304" pitchFamily="18" charset="0"/>
                          <a:cs typeface="Times New Roman" panose="02020603050405020304" pitchFamily="18" charset="0"/>
                        </a:rPr>
                        <a:t>cm</a:t>
                      </a:r>
                      <a:r>
                        <a:rPr lang="ru-RU" sz="1000" b="1" baseline="30000" dirty="0">
                          <a:solidFill>
                            <a:schemeClr val="tx1"/>
                          </a:solidFill>
                          <a:effectLst/>
                          <a:latin typeface="Times New Roman" panose="02020603050405020304" pitchFamily="18" charset="0"/>
                          <a:cs typeface="Times New Roman" panose="02020603050405020304" pitchFamily="18" charset="0"/>
                        </a:rPr>
                        <a:t>-2</a:t>
                      </a:r>
                      <a:r>
                        <a:rPr lang="ru-RU" sz="1000" b="1" dirty="0">
                          <a:solidFill>
                            <a:schemeClr val="tx1"/>
                          </a:solidFill>
                          <a:effectLst/>
                          <a:latin typeface="Times New Roman" panose="02020603050405020304" pitchFamily="18" charset="0"/>
                          <a:cs typeface="Times New Roman" panose="02020603050405020304" pitchFamily="18" charset="0"/>
                        </a:rPr>
                        <a:t>∙</a:t>
                      </a:r>
                      <a:r>
                        <a:rPr lang="en-US" sz="1000" b="1" dirty="0">
                          <a:solidFill>
                            <a:schemeClr val="tx1"/>
                          </a:solidFill>
                          <a:effectLst/>
                          <a:latin typeface="Times New Roman" panose="02020603050405020304" pitchFamily="18" charset="0"/>
                          <a:cs typeface="Times New Roman" panose="02020603050405020304" pitchFamily="18" charset="0"/>
                        </a:rPr>
                        <a:t>sec</a:t>
                      </a:r>
                      <a:r>
                        <a:rPr lang="ru-RU" sz="1000" b="1" baseline="30000" dirty="0">
                          <a:solidFill>
                            <a:schemeClr val="tx1"/>
                          </a:solidFill>
                          <a:effectLst/>
                          <a:latin typeface="Times New Roman" panose="02020603050405020304" pitchFamily="18" charset="0"/>
                          <a:cs typeface="Times New Roman" panose="02020603050405020304" pitchFamily="18" charset="0"/>
                        </a:rPr>
                        <a:t>-1</a:t>
                      </a:r>
                      <a:endParaRPr lang="ru-RU" sz="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tc>
                  <a:txBody>
                    <a:bodyPr/>
                    <a:lstStyle/>
                    <a:p>
                      <a:pPr algn="ctr">
                        <a:lnSpc>
                          <a:spcPct val="150000"/>
                        </a:lnSpc>
                      </a:pPr>
                      <a:r>
                        <a:rPr lang="ru-RU" sz="1200" b="1" dirty="0">
                          <a:solidFill>
                            <a:schemeClr val="tx1"/>
                          </a:solidFill>
                          <a:effectLst/>
                          <a:latin typeface="Times New Roman" panose="02020603050405020304" pitchFamily="18" charset="0"/>
                          <a:cs typeface="Times New Roman" panose="02020603050405020304" pitchFamily="18" charset="0"/>
                        </a:rPr>
                        <a:t> </a:t>
                      </a:r>
                      <a:r>
                        <a:rPr lang="en-US" sz="1200" b="1" dirty="0">
                          <a:solidFill>
                            <a:schemeClr val="tx1"/>
                          </a:solidFill>
                          <a:effectLst/>
                          <a:latin typeface="Times New Roman" panose="02020603050405020304" pitchFamily="18" charset="0"/>
                          <a:cs typeface="Times New Roman" panose="02020603050405020304" pitchFamily="18" charset="0"/>
                        </a:rPr>
                        <a:t>         </a:t>
                      </a:r>
                      <a:r>
                        <a:rPr lang="ru-RU" sz="1200" b="1" dirty="0">
                          <a:solidFill>
                            <a:schemeClr val="tx1"/>
                          </a:solidFill>
                          <a:effectLst/>
                          <a:latin typeface="Times New Roman" panose="02020603050405020304" pitchFamily="18" charset="0"/>
                          <a:cs typeface="Times New Roman" panose="02020603050405020304" pitchFamily="18" charset="0"/>
                        </a:rPr>
                        <a:t>12</a:t>
                      </a:r>
                      <a:endParaRPr lang="ru-RU" sz="11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extLst>
                  <a:ext uri="{0D108BD9-81ED-4DB2-BD59-A6C34878D82A}">
                    <a16:rowId xmlns:a16="http://schemas.microsoft.com/office/drawing/2014/main" val="3412892027"/>
                  </a:ext>
                </a:extLst>
              </a:tr>
              <a:tr h="282940">
                <a:tc>
                  <a:txBody>
                    <a:bodyPr/>
                    <a:lstStyle/>
                    <a:p>
                      <a:pPr algn="ctr">
                        <a:lnSpc>
                          <a:spcPct val="150000"/>
                        </a:lnSpc>
                      </a:pPr>
                      <a:r>
                        <a:rPr lang="en-US" sz="1000" b="1" dirty="0">
                          <a:solidFill>
                            <a:schemeClr val="tx1"/>
                          </a:solidFill>
                          <a:effectLst/>
                          <a:latin typeface="Times New Roman" panose="02020603050405020304" pitchFamily="18" charset="0"/>
                          <a:cs typeface="Times New Roman" panose="02020603050405020304" pitchFamily="18" charset="0"/>
                        </a:rPr>
                        <a:t>EFFECTIVE FRACTION OF DELAYED NEUTRONS</a:t>
                      </a:r>
                      <a:endParaRPr lang="ru-RU" sz="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tc>
                  <a:txBody>
                    <a:bodyPr/>
                    <a:lstStyle/>
                    <a:p>
                      <a:pPr algn="ctr">
                        <a:lnSpc>
                          <a:spcPct val="150000"/>
                        </a:lnSpc>
                        <a:spcBef>
                          <a:spcPts val="300"/>
                        </a:spcBef>
                        <a:spcAft>
                          <a:spcPts val="300"/>
                        </a:spcAft>
                      </a:pPr>
                      <a:r>
                        <a:rPr lang="en-US" sz="1200" b="1" dirty="0">
                          <a:solidFill>
                            <a:schemeClr val="tx1"/>
                          </a:solidFill>
                          <a:effectLst/>
                          <a:latin typeface="Times New Roman" panose="02020603050405020304" pitchFamily="18" charset="0"/>
                          <a:cs typeface="Times New Roman" panose="02020603050405020304" pitchFamily="18" charset="0"/>
                        </a:rPr>
                        <a:t>           </a:t>
                      </a:r>
                      <a:r>
                        <a:rPr lang="ru-RU" sz="1200" b="1" dirty="0">
                          <a:solidFill>
                            <a:schemeClr val="tx1"/>
                          </a:solidFill>
                          <a:effectLst/>
                          <a:latin typeface="Times New Roman" panose="02020603050405020304" pitchFamily="18" charset="0"/>
                          <a:cs typeface="Times New Roman" panose="02020603050405020304" pitchFamily="18" charset="0"/>
                        </a:rPr>
                        <a:t>0,001</a:t>
                      </a:r>
                      <a:r>
                        <a:rPr lang="en-US" sz="1200" b="1" dirty="0">
                          <a:solidFill>
                            <a:schemeClr val="tx1"/>
                          </a:solidFill>
                          <a:effectLst/>
                          <a:latin typeface="Times New Roman" panose="02020603050405020304" pitchFamily="18" charset="0"/>
                          <a:cs typeface="Times New Roman" panose="02020603050405020304" pitchFamily="18" charset="0"/>
                        </a:rPr>
                        <a:t>31</a:t>
                      </a:r>
                      <a:endParaRPr lang="ru-RU" sz="11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extLst>
                  <a:ext uri="{0D108BD9-81ED-4DB2-BD59-A6C34878D82A}">
                    <a16:rowId xmlns:a16="http://schemas.microsoft.com/office/drawing/2014/main" val="1579893753"/>
                  </a:ext>
                </a:extLst>
              </a:tr>
              <a:tr h="245399">
                <a:tc>
                  <a:txBody>
                    <a:bodyPr/>
                    <a:lstStyle/>
                    <a:p>
                      <a:pPr algn="ctr">
                        <a:lnSpc>
                          <a:spcPct val="150000"/>
                        </a:lnSpc>
                      </a:pPr>
                      <a:r>
                        <a:rPr lang="en-US" sz="1000" b="1" dirty="0">
                          <a:solidFill>
                            <a:schemeClr val="tx1"/>
                          </a:solidFill>
                          <a:effectLst/>
                          <a:latin typeface="Times New Roman" panose="02020603050405020304" pitchFamily="18" charset="0"/>
                          <a:cs typeface="Times New Roman" panose="02020603050405020304" pitchFamily="18" charset="0"/>
                        </a:rPr>
                        <a:t>GENERATION TIME OF THE SPONTANEOUS NEUTRONS</a:t>
                      </a:r>
                      <a:r>
                        <a:rPr lang="ru-RU" sz="1000" b="1" dirty="0">
                          <a:solidFill>
                            <a:schemeClr val="tx1"/>
                          </a:solidFill>
                          <a:effectLst/>
                          <a:latin typeface="Times New Roman" panose="02020603050405020304" pitchFamily="18" charset="0"/>
                          <a:cs typeface="Times New Roman" panose="02020603050405020304" pitchFamily="18" charset="0"/>
                        </a:rPr>
                        <a:t> , </a:t>
                      </a:r>
                      <a:r>
                        <a:rPr lang="en-US" sz="1000" b="1" dirty="0" err="1">
                          <a:solidFill>
                            <a:schemeClr val="tx1"/>
                          </a:solidFill>
                          <a:effectLst/>
                          <a:latin typeface="Times New Roman" panose="02020603050405020304" pitchFamily="18" charset="0"/>
                          <a:cs typeface="Times New Roman" panose="02020603050405020304" pitchFamily="18" charset="0"/>
                        </a:rPr>
                        <a:t>n,sec</a:t>
                      </a:r>
                      <a:endParaRPr lang="ru-RU" sz="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tc>
                  <a:txBody>
                    <a:bodyPr/>
                    <a:lstStyle/>
                    <a:p>
                      <a:pPr algn="ctr">
                        <a:lnSpc>
                          <a:spcPct val="150000"/>
                        </a:lnSpc>
                        <a:spcBef>
                          <a:spcPts val="300"/>
                        </a:spcBef>
                        <a:spcAft>
                          <a:spcPts val="300"/>
                        </a:spcAft>
                      </a:pPr>
                      <a:r>
                        <a:rPr lang="en-US" sz="1200" b="1" dirty="0">
                          <a:solidFill>
                            <a:schemeClr val="tx1"/>
                          </a:solidFill>
                          <a:effectLst/>
                          <a:latin typeface="Times New Roman" panose="02020603050405020304" pitchFamily="18" charset="0"/>
                          <a:cs typeface="Times New Roman" panose="02020603050405020304" pitchFamily="18" charset="0"/>
                        </a:rPr>
                        <a:t>         </a:t>
                      </a:r>
                      <a:r>
                        <a:rPr lang="en-US" sz="1200" b="1" dirty="0" smtClean="0">
                          <a:solidFill>
                            <a:schemeClr val="tx1"/>
                          </a:solidFill>
                          <a:effectLst/>
                          <a:latin typeface="Times New Roman" panose="02020603050405020304" pitchFamily="18" charset="0"/>
                          <a:cs typeface="Times New Roman" panose="02020603050405020304" pitchFamily="18" charset="0"/>
                        </a:rPr>
                        <a:t>10</a:t>
                      </a:r>
                      <a:endParaRPr lang="ru-RU" sz="1100" b="1"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extLst>
                  <a:ext uri="{0D108BD9-81ED-4DB2-BD59-A6C34878D82A}">
                    <a16:rowId xmlns:a16="http://schemas.microsoft.com/office/drawing/2014/main" val="4242688223"/>
                  </a:ext>
                </a:extLst>
              </a:tr>
            </a:tbl>
          </a:graphicData>
        </a:graphic>
      </p:graphicFrame>
      <p:pic>
        <p:nvPicPr>
          <p:cNvPr id="3" name="Picture 4">
            <a:extLst>
              <a:ext uri="{FF2B5EF4-FFF2-40B4-BE49-F238E27FC236}">
                <a16:creationId xmlns:a16="http://schemas.microsoft.com/office/drawing/2014/main" id="{62CF58BB-C354-F47B-28A2-186946489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584" y="5095711"/>
            <a:ext cx="1864237" cy="1762289"/>
          </a:xfrm>
          <a:prstGeom prst="rect">
            <a:avLst/>
          </a:prstGeom>
        </p:spPr>
      </p:pic>
      <p:pic>
        <p:nvPicPr>
          <p:cNvPr id="6" name="Picture 5"/>
          <p:cNvPicPr>
            <a:picLocks noChangeAspect="1"/>
          </p:cNvPicPr>
          <p:nvPr/>
        </p:nvPicPr>
        <p:blipFill>
          <a:blip r:embed="rId3"/>
          <a:stretch>
            <a:fillRect/>
          </a:stretch>
        </p:blipFill>
        <p:spPr>
          <a:xfrm>
            <a:off x="8505515" y="1480"/>
            <a:ext cx="3633531" cy="5194242"/>
          </a:xfrm>
          <a:prstGeom prst="rect">
            <a:avLst/>
          </a:prstGeom>
        </p:spPr>
      </p:pic>
    </p:spTree>
    <p:extLst>
      <p:ext uri="{BB962C8B-B14F-4D97-AF65-F5344CB8AC3E}">
        <p14:creationId xmlns:p14="http://schemas.microsoft.com/office/powerpoint/2010/main" val="1973102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9526"/>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THE MAIN NEUROTIC PROBLEMS THAT FACED REACTOR NEPTUNE, AND THE PROPOSALS TO SOLVE THEM. </a:t>
            </a:r>
            <a:endParaRPr lang="ru-RU"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7699" y="993112"/>
            <a:ext cx="11690444" cy="2964740"/>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1- The problem of non-stationary in reactor’s power</a:t>
            </a:r>
            <a:r>
              <a:rPr lang="en-US" dirty="0" smtClean="0">
                <a:latin typeface="Times New Roman" panose="02020603050405020304" pitchFamily="18" charset="0"/>
                <a:cs typeface="Times New Roman" panose="02020603050405020304" pitchFamily="18" charset="0"/>
              </a:rPr>
              <a:t>: with insertion a very small amount of reactivity to the reactor, the reactor power increases exponentially with time (the reactor is very sensitive to a very small amount of reactivity). </a:t>
            </a:r>
          </a:p>
          <a:p>
            <a:pPr marL="0" indent="0" algn="ctr">
              <a:buNone/>
            </a:pPr>
            <a:r>
              <a:rPr lang="en-US" dirty="0" smtClean="0">
                <a:latin typeface="Times New Roman" panose="02020603050405020304" pitchFamily="18" charset="0"/>
                <a:cs typeface="Times New Roman" panose="02020603050405020304" pitchFamily="18" charset="0"/>
              </a:rPr>
              <a:t>Solution </a:t>
            </a:r>
          </a:p>
          <a:p>
            <a:r>
              <a:rPr lang="en-US" dirty="0" smtClean="0">
                <a:latin typeface="Times New Roman" panose="02020603050405020304" pitchFamily="18" charset="0"/>
                <a:cs typeface="Times New Roman" panose="02020603050405020304" pitchFamily="18" charset="0"/>
              </a:rPr>
              <a:t>Increasing the value </a:t>
            </a:r>
            <a:r>
              <a:rPr lang="el-GR" dirty="0" smtClean="0">
                <a:latin typeface="Times New Roman" panose="02020603050405020304" pitchFamily="18" charset="0"/>
                <a:cs typeface="Times New Roman" panose="02020603050405020304" pitchFamily="18" charset="0"/>
              </a:rPr>
              <a:t>β</a:t>
            </a:r>
            <a:r>
              <a:rPr lang="en-US" dirty="0" smtClean="0">
                <a:latin typeface="Times New Roman" panose="02020603050405020304" pitchFamily="18" charset="0"/>
                <a:cs typeface="Times New Roman" panose="02020603050405020304" pitchFamily="18" charset="0"/>
              </a:rPr>
              <a:t>-pulsed, through increasing the :</a:t>
            </a:r>
          </a:p>
          <a:p>
            <a:pPr marL="514350" indent="-514350">
              <a:buFont typeface="+mj-lt"/>
              <a:buAutoNum type="alphaUcPeriod"/>
            </a:pPr>
            <a:r>
              <a:rPr lang="en-US" dirty="0" smtClean="0">
                <a:latin typeface="Times New Roman" panose="02020603050405020304" pitchFamily="18" charset="0"/>
                <a:cs typeface="Times New Roman" panose="02020603050405020304" pitchFamily="18" charset="0"/>
              </a:rPr>
              <a:t>The fast neutron generation time, by insert a high enriched U or Pu in reactor core;</a:t>
            </a:r>
          </a:p>
          <a:p>
            <a:pPr marL="514350" indent="-514350">
              <a:buFont typeface="+mj-lt"/>
              <a:buAutoNum type="alphaUcPeriod"/>
            </a:pPr>
            <a:r>
              <a:rPr lang="en-US" dirty="0" smtClean="0">
                <a:latin typeface="Times New Roman" panose="02020603050405020304" pitchFamily="18" charset="0"/>
                <a:cs typeface="Times New Roman" panose="02020603050405020304" pitchFamily="18" charset="0"/>
              </a:rPr>
              <a:t>Increasing the linear velocity of MR from 64 to 100 m/s.</a:t>
            </a:r>
            <a:endParaRPr lang="ru-RU"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37699" y="3957852"/>
            <a:ext cx="11690444" cy="2900148"/>
          </a:xfrm>
          <a:prstGeom prst="rect">
            <a:avLst/>
          </a:prstGeom>
        </p:spPr>
      </p:pic>
    </p:spTree>
    <p:extLst>
      <p:ext uri="{BB962C8B-B14F-4D97-AF65-F5344CB8AC3E}">
        <p14:creationId xmlns:p14="http://schemas.microsoft.com/office/powerpoint/2010/main" val="323625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5549"/>
            <a:ext cx="10998958" cy="571572"/>
          </a:xfrm>
        </p:spPr>
        <p:txBody>
          <a:bodyPr>
            <a:noAutofit/>
          </a:bodyPr>
          <a:lstStyle/>
          <a:p>
            <a:r>
              <a:rPr lang="en-US" sz="3600" dirty="0">
                <a:latin typeface="Times New Roman" panose="02020603050405020304" pitchFamily="18" charset="0"/>
                <a:cs typeface="Times New Roman" panose="02020603050405020304" pitchFamily="18" charset="0"/>
              </a:rPr>
              <a:t>1- The problem of non-stationary in reactor’s power:</a:t>
            </a:r>
            <a:endParaRPr lang="ru-RU" sz="3600" dirty="0"/>
          </a:p>
        </p:txBody>
      </p:sp>
      <p:pic>
        <p:nvPicPr>
          <p:cNvPr id="4" name="Рисунок 4">
            <a:extLst>
              <a:ext uri="{FF2B5EF4-FFF2-40B4-BE49-F238E27FC236}">
                <a16:creationId xmlns:a16="http://schemas.microsoft.com/office/drawing/2014/main" id="{9D82ADF3-174D-4CC6-9668-D88B73DBE858}"/>
              </a:ext>
            </a:extLst>
          </p:cNvPr>
          <p:cNvPicPr>
            <a:picLocks noGrp="1"/>
          </p:cNvPicPr>
          <p:nvPr>
            <p:ph idx="1"/>
          </p:nvPr>
        </p:nvPicPr>
        <p:blipFill>
          <a:blip r:embed="rId2" cstate="print"/>
          <a:srcRect/>
          <a:stretch>
            <a:fillRect/>
          </a:stretch>
        </p:blipFill>
        <p:spPr bwMode="auto">
          <a:xfrm>
            <a:off x="75793" y="1507121"/>
            <a:ext cx="2074459" cy="2392002"/>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44441" y="4308254"/>
            <a:ext cx="2105811" cy="2325397"/>
          </a:xfrm>
          <a:prstGeom prst="rect">
            <a:avLst/>
          </a:prstGeom>
        </p:spPr>
      </p:pic>
      <p:sp>
        <p:nvSpPr>
          <p:cNvPr id="7" name="Title 1"/>
          <p:cNvSpPr txBox="1">
            <a:spLocks/>
          </p:cNvSpPr>
          <p:nvPr/>
        </p:nvSpPr>
        <p:spPr>
          <a:xfrm>
            <a:off x="0" y="0"/>
            <a:ext cx="12192000" cy="84952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THE MAIN NEUROTIC PROBLEMS THAT FACED REACTOR NEPTUNE, AND THE PROPOSALS TO SOLVE THEM. </a:t>
            </a:r>
            <a:endParaRPr lang="ru-RU" sz="3200" b="1" dirty="0">
              <a:latin typeface="Times New Roman" panose="02020603050405020304" pitchFamily="18" charset="0"/>
              <a:cs typeface="Times New Roman" panose="02020603050405020304" pitchFamily="18" charset="0"/>
            </a:endParaRPr>
          </a:p>
        </p:txBody>
      </p:sp>
      <p:pic>
        <p:nvPicPr>
          <p:cNvPr id="8" name="Рисунок 4">
            <a:extLst>
              <a:ext uri="{FF2B5EF4-FFF2-40B4-BE49-F238E27FC236}">
                <a16:creationId xmlns:a16="http://schemas.microsoft.com/office/drawing/2014/main" id="{5D11DD31-BC13-4FDF-9651-4BCB4062C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252" y="1443909"/>
            <a:ext cx="10138874" cy="5189742"/>
          </a:xfrm>
          <a:prstGeom prst="rect">
            <a:avLst/>
          </a:prstGeom>
        </p:spPr>
      </p:pic>
    </p:spTree>
    <p:extLst>
      <p:ext uri="{BB962C8B-B14F-4D97-AF65-F5344CB8AC3E}">
        <p14:creationId xmlns:p14="http://schemas.microsoft.com/office/powerpoint/2010/main" val="3501932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1828</Words>
  <Application>Microsoft Office PowerPoint</Application>
  <PresentationFormat>Widescreen</PresentationFormat>
  <Paragraphs>317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 Math</vt:lpstr>
      <vt:lpstr>Symbol</vt:lpstr>
      <vt:lpstr>Times New Roman</vt:lpstr>
      <vt:lpstr>Тема Office</vt:lpstr>
      <vt:lpstr>Research reactor "NEPTUN" status report</vt:lpstr>
      <vt:lpstr>Neutron Sources</vt:lpstr>
      <vt:lpstr>B) Denes sources : 2- Periodic Pulsed power reactors:  </vt:lpstr>
      <vt:lpstr>B) Denes sources : 2- Periodic Pulsed power reactors:  </vt:lpstr>
      <vt:lpstr>How can this goal (〖10〗^14  n/(〖cm〗^2.s)) achieve????</vt:lpstr>
      <vt:lpstr>PowerPoint Presentation</vt:lpstr>
      <vt:lpstr>The main parameters of the reactor</vt:lpstr>
      <vt:lpstr>THE MAIN NEUROTIC PROBLEMS THAT FACED REACTOR NEPTUNE, AND THE PROPOSALS TO SOLVE THEM. </vt:lpstr>
      <vt:lpstr>1- The problem of non-stationary in reactor’s power:</vt:lpstr>
      <vt:lpstr>2- The problem of low efficiency of reactor rods:</vt:lpstr>
      <vt:lpstr>3- The problem of using high enriched U (90%) to increase the generation time: nonproliferation laws prohibit the use of enriched U higher than 20% in research reactors.</vt:lpstr>
      <vt:lpstr>PowerPoint Presentation</vt:lpstr>
      <vt:lpstr>4- Reduced heat load on Ti𝐇𝟐 in the MR: The slide shows that the temperature of titanium TiH2 at the edges of the empty sector reaches 700 degrees, and it is known that the use of TiH2 is limited to a temperature of 500 degrees. After that, the hydrogen content in it decreases.  Reducing the thermal load on titanium hydride leads to a significant extension of the service life of the reactivity modulator.</vt:lpstr>
      <vt:lpstr>4- Reduced heat load on Ti𝐇𝟐 in the MR:                                                                    Solution</vt:lpstr>
      <vt:lpstr>PowerPoint Presentation</vt:lpstr>
      <vt:lpstr>Удельные тепловыделения в диске модулятора без установки дополнительного никелевого отражателя, Вт∙см-3 </vt:lpstr>
      <vt:lpstr>Удельные тепловыделения в диске модулятора с установкой 10 см дополнительного никелевого отражателя, Вт∙см-3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reactor "NEPTUN" status report</dc:title>
  <dc:creator>Ahmed Hassan</dc:creator>
  <cp:lastModifiedBy>Ahmed</cp:lastModifiedBy>
  <cp:revision>32</cp:revision>
  <dcterms:created xsi:type="dcterms:W3CDTF">2023-06-01T11:18:13Z</dcterms:created>
  <dcterms:modified xsi:type="dcterms:W3CDTF">2023-06-05T10:58:47Z</dcterms:modified>
</cp:coreProperties>
</file>