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0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ti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Рисунок 13"/>
          <p:cNvGrpSpPr/>
          <p:nvPr/>
        </p:nvGrpSpPr>
        <p:grpSpPr>
          <a:xfrm>
            <a:off x="-1" y="-43542"/>
            <a:ext cx="7725570" cy="6893625"/>
            <a:chOff x="0" y="0"/>
            <a:chExt cx="7725568" cy="6893624"/>
          </a:xfrm>
        </p:grpSpPr>
        <p:sp>
          <p:nvSpPr>
            <p:cNvPr id="94" name="Shape"/>
            <p:cNvSpPr/>
            <p:nvPr/>
          </p:nvSpPr>
          <p:spPr>
            <a:xfrm>
              <a:off x="-1" y="-1"/>
              <a:ext cx="7725412" cy="6893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31"/>
                  </a:lnTo>
                  <a:lnTo>
                    <a:pt x="14137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95" name="image1.tif" descr="image1.tif"/>
            <p:cNvPicPr>
              <a:picLocks noChangeAspect="1"/>
            </p:cNvPicPr>
            <p:nvPr/>
          </p:nvPicPr>
          <p:blipFill>
            <a:blip r:embed="rId2"/>
            <a:srcRect l="17049" t="476" r="8668"/>
            <a:stretch>
              <a:fillRect/>
            </a:stretch>
          </p:blipFill>
          <p:spPr>
            <a:xfrm>
              <a:off x="0" y="-1"/>
              <a:ext cx="7725569" cy="6893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4137" y="21600"/>
                  </a:lnTo>
                  <a:lnTo>
                    <a:pt x="21600" y="132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97" name="Заголовок 1"/>
          <p:cNvSpPr txBox="1">
            <a:spLocks noGrp="1"/>
          </p:cNvSpPr>
          <p:nvPr>
            <p:ph type="ctrTitle"/>
          </p:nvPr>
        </p:nvSpPr>
        <p:spPr>
          <a:xfrm>
            <a:off x="457200" y="1214437"/>
            <a:ext cx="11277600" cy="2387601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r>
              <a:rPr dirty="0"/>
              <a:t>Comparison of two methods for processing signals from neutron counters based on a scintillator  6LiF/ZnS(Ag) and optical fibers</a:t>
            </a:r>
          </a:p>
        </p:txBody>
      </p:sp>
      <p:sp>
        <p:nvSpPr>
          <p:cNvPr id="98" name="Подзаголовок 2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4171950"/>
            <a:ext cx="9144000" cy="685800"/>
          </a:xfrm>
          <a:prstGeom prst="rect">
            <a:avLst/>
          </a:prstGeom>
        </p:spPr>
        <p:txBody>
          <a:bodyPr anchor="ctr"/>
          <a:lstStyle/>
          <a:p>
            <a:pPr>
              <a:defRPr sz="3200" u="sng"/>
            </a:pPr>
            <a:r>
              <a:rPr dirty="0"/>
              <a:t>Podlesnyy M. M.</a:t>
            </a:r>
            <a:r>
              <a:rPr u="none" dirty="0"/>
              <a:t>, </a:t>
            </a:r>
            <a:r>
              <a:rPr u="none" dirty="0" err="1"/>
              <a:t>Bogdzel</a:t>
            </a:r>
            <a:r>
              <a:rPr u="none" dirty="0"/>
              <a:t> А. А</a:t>
            </a:r>
            <a:r>
              <a:rPr lang="en-US" u="none" dirty="0"/>
              <a:t>.</a:t>
            </a:r>
            <a:r>
              <a:rPr u="none" dirty="0"/>
              <a:t>, </a:t>
            </a:r>
            <a:r>
              <a:rPr u="none" dirty="0" err="1"/>
              <a:t>Milkov</a:t>
            </a:r>
            <a:r>
              <a:rPr u="none" dirty="0"/>
              <a:t> V. M.</a:t>
            </a:r>
          </a:p>
        </p:txBody>
      </p:sp>
      <p:pic>
        <p:nvPicPr>
          <p:cNvPr id="99" name="Рисунок 4" descr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8064" y="6025789"/>
            <a:ext cx="2120394" cy="809781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Alushta-2023"/>
          <p:cNvSpPr txBox="1"/>
          <p:nvPr/>
        </p:nvSpPr>
        <p:spPr>
          <a:xfrm>
            <a:off x="5224631" y="6324847"/>
            <a:ext cx="1742738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r>
              <a:t>Alushta-2023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Рисунок 8"/>
          <p:cNvGrpSpPr/>
          <p:nvPr/>
        </p:nvGrpSpPr>
        <p:grpSpPr>
          <a:xfrm>
            <a:off x="-1" y="-39551"/>
            <a:ext cx="7725570" cy="6893625"/>
            <a:chOff x="0" y="0"/>
            <a:chExt cx="7725568" cy="6893624"/>
          </a:xfrm>
        </p:grpSpPr>
        <p:sp>
          <p:nvSpPr>
            <p:cNvPr id="212" name="Shape"/>
            <p:cNvSpPr/>
            <p:nvPr/>
          </p:nvSpPr>
          <p:spPr>
            <a:xfrm>
              <a:off x="-1" y="-1"/>
              <a:ext cx="7725412" cy="6893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31"/>
                  </a:lnTo>
                  <a:lnTo>
                    <a:pt x="14137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213" name="image4.tif" descr="image4.tif"/>
            <p:cNvPicPr>
              <a:picLocks noChangeAspect="1"/>
            </p:cNvPicPr>
            <p:nvPr/>
          </p:nvPicPr>
          <p:blipFill>
            <a:blip r:embed="rId2"/>
            <a:srcRect l="17049" t="476" r="8668"/>
            <a:stretch>
              <a:fillRect/>
            </a:stretch>
          </p:blipFill>
          <p:spPr>
            <a:xfrm>
              <a:off x="0" y="-1"/>
              <a:ext cx="7725569" cy="6893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4137" y="21600"/>
                  </a:lnTo>
                  <a:lnTo>
                    <a:pt x="21600" y="132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215" name="Заголовок 1"/>
          <p:cNvSpPr txBox="1">
            <a:spLocks noGrp="1"/>
          </p:cNvSpPr>
          <p:nvPr>
            <p:ph type="title"/>
          </p:nvPr>
        </p:nvSpPr>
        <p:spPr>
          <a:xfrm>
            <a:off x="561773" y="89662"/>
            <a:ext cx="10515601" cy="1325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Measurements with a neutron generator and ASTRA-M counter </a:t>
            </a:r>
          </a:p>
        </p:txBody>
      </p:sp>
      <p:pic>
        <p:nvPicPr>
          <p:cNvPr id="216" name="Рисунок 5" descr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7177" y="53498"/>
            <a:ext cx="2120394" cy="809780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TextBox 6"/>
          <p:cNvSpPr txBox="1"/>
          <p:nvPr/>
        </p:nvSpPr>
        <p:spPr>
          <a:xfrm>
            <a:off x="417150" y="3220041"/>
            <a:ext cx="4838270" cy="1167170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285750" indent="-285750">
              <a:buSzPct val="100000"/>
              <a:buFont typeface="Arial"/>
              <a:buChar char="•"/>
              <a:defRPr sz="2400"/>
            </a:lvl1pPr>
          </a:lstStyle>
          <a:p>
            <a:r>
              <a:t>filtered events trigger dead time lasting ~20% of the entire measurement</a:t>
            </a:r>
          </a:p>
        </p:txBody>
      </p:sp>
      <p:sp>
        <p:nvSpPr>
          <p:cNvPr id="218" name="TextBox 9"/>
          <p:cNvSpPr txBox="1"/>
          <p:nvPr/>
        </p:nvSpPr>
        <p:spPr>
          <a:xfrm>
            <a:off x="561773" y="1310972"/>
            <a:ext cx="4325260" cy="3924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r>
              <a:t>Shaping time 45 ns</a:t>
            </a:r>
          </a:p>
        </p:txBody>
      </p:sp>
      <p:grpSp>
        <p:nvGrpSpPr>
          <p:cNvPr id="221" name="Рисунок 13"/>
          <p:cNvGrpSpPr/>
          <p:nvPr/>
        </p:nvGrpSpPr>
        <p:grpSpPr>
          <a:xfrm>
            <a:off x="5561826" y="2000250"/>
            <a:ext cx="6566856" cy="4448975"/>
            <a:chOff x="0" y="0"/>
            <a:chExt cx="6566855" cy="4448974"/>
          </a:xfrm>
        </p:grpSpPr>
        <p:sp>
          <p:nvSpPr>
            <p:cNvPr id="219" name="Rectangle"/>
            <p:cNvSpPr/>
            <p:nvPr/>
          </p:nvSpPr>
          <p:spPr>
            <a:xfrm>
              <a:off x="0" y="0"/>
              <a:ext cx="6566856" cy="444897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220" name="image31.png" descr="image31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6566856" cy="44489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2" name="t of measurement = 100 s…"/>
          <p:cNvSpPr txBox="1"/>
          <p:nvPr/>
        </p:nvSpPr>
        <p:spPr>
          <a:xfrm>
            <a:off x="754037" y="2101523"/>
            <a:ext cx="2640332" cy="714088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sz="2400"/>
              <a:t>t</a:t>
            </a:r>
            <a:r>
              <a:t> of measurement = 100 s</a:t>
            </a:r>
          </a:p>
          <a:p>
            <a:r>
              <a:t>Threshold = 21 mV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Рисунок 8"/>
          <p:cNvGrpSpPr/>
          <p:nvPr/>
        </p:nvGrpSpPr>
        <p:grpSpPr>
          <a:xfrm>
            <a:off x="-1" y="-39551"/>
            <a:ext cx="7725570" cy="6893625"/>
            <a:chOff x="0" y="0"/>
            <a:chExt cx="7725568" cy="6893624"/>
          </a:xfrm>
        </p:grpSpPr>
        <p:sp>
          <p:nvSpPr>
            <p:cNvPr id="224" name="Shape"/>
            <p:cNvSpPr/>
            <p:nvPr/>
          </p:nvSpPr>
          <p:spPr>
            <a:xfrm>
              <a:off x="-1" y="-1"/>
              <a:ext cx="7725412" cy="6893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31"/>
                  </a:lnTo>
                  <a:lnTo>
                    <a:pt x="14137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225" name="image4.tif" descr="image4.tif"/>
            <p:cNvPicPr>
              <a:picLocks noChangeAspect="1"/>
            </p:cNvPicPr>
            <p:nvPr/>
          </p:nvPicPr>
          <p:blipFill>
            <a:blip r:embed="rId2"/>
            <a:srcRect l="17049" t="476" r="8668"/>
            <a:stretch>
              <a:fillRect/>
            </a:stretch>
          </p:blipFill>
          <p:spPr>
            <a:xfrm>
              <a:off x="0" y="-1"/>
              <a:ext cx="7725569" cy="6893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4137" y="21600"/>
                  </a:lnTo>
                  <a:lnTo>
                    <a:pt x="21600" y="132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227" name="Заголовок 1"/>
          <p:cNvSpPr txBox="1">
            <a:spLocks noGrp="1"/>
          </p:cNvSpPr>
          <p:nvPr>
            <p:ph type="title"/>
          </p:nvPr>
        </p:nvSpPr>
        <p:spPr>
          <a:xfrm>
            <a:off x="561773" y="89662"/>
            <a:ext cx="10515601" cy="1325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Measurements with a neutron generator and ASTRA-M counter </a:t>
            </a:r>
          </a:p>
        </p:txBody>
      </p:sp>
      <p:pic>
        <p:nvPicPr>
          <p:cNvPr id="228" name="Рисунок 5" descr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7177" y="53498"/>
            <a:ext cx="2120394" cy="809780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TextBox 6"/>
          <p:cNvSpPr txBox="1"/>
          <p:nvPr/>
        </p:nvSpPr>
        <p:spPr>
          <a:xfrm>
            <a:off x="417150" y="3220041"/>
            <a:ext cx="4838270" cy="798870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285750" indent="-285750">
              <a:buSzPct val="100000"/>
              <a:buFont typeface="Arial"/>
              <a:buChar char="•"/>
              <a:defRPr sz="2400"/>
            </a:lvl1pPr>
          </a:lstStyle>
          <a:p>
            <a:r>
              <a:t>an increase in shaping time led to a decrease in the efficiency by 33%</a:t>
            </a:r>
          </a:p>
        </p:txBody>
      </p:sp>
      <p:sp>
        <p:nvSpPr>
          <p:cNvPr id="230" name="TextBox 9"/>
          <p:cNvSpPr txBox="1"/>
          <p:nvPr/>
        </p:nvSpPr>
        <p:spPr>
          <a:xfrm>
            <a:off x="561773" y="1310972"/>
            <a:ext cx="4325260" cy="3924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r>
              <a:t>Shaping time 300 ns</a:t>
            </a:r>
          </a:p>
        </p:txBody>
      </p:sp>
      <p:pic>
        <p:nvPicPr>
          <p:cNvPr id="231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1451" y="1224554"/>
            <a:ext cx="6670351" cy="4365415"/>
          </a:xfrm>
          <a:prstGeom prst="rect">
            <a:avLst/>
          </a:prstGeom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</p:pic>
      <p:sp>
        <p:nvSpPr>
          <p:cNvPr id="232" name="t of measurement = 100 s…"/>
          <p:cNvSpPr txBox="1"/>
          <p:nvPr/>
        </p:nvSpPr>
        <p:spPr>
          <a:xfrm>
            <a:off x="751810" y="2095173"/>
            <a:ext cx="2637273" cy="714088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sz="2400"/>
              <a:t>t</a:t>
            </a:r>
            <a:r>
              <a:t> of measurement = 100 s</a:t>
            </a:r>
          </a:p>
          <a:p>
            <a:r>
              <a:t>Threshold = 21 mV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Рисунок 5" descr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7177" y="53498"/>
            <a:ext cx="2120394" cy="8097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7" name="Рисунок 8"/>
          <p:cNvGrpSpPr/>
          <p:nvPr/>
        </p:nvGrpSpPr>
        <p:grpSpPr>
          <a:xfrm>
            <a:off x="-1" y="-39551"/>
            <a:ext cx="7725570" cy="6893625"/>
            <a:chOff x="0" y="0"/>
            <a:chExt cx="7725568" cy="6893624"/>
          </a:xfrm>
        </p:grpSpPr>
        <p:sp>
          <p:nvSpPr>
            <p:cNvPr id="235" name="Shape"/>
            <p:cNvSpPr/>
            <p:nvPr/>
          </p:nvSpPr>
          <p:spPr>
            <a:xfrm>
              <a:off x="-1" y="-1"/>
              <a:ext cx="7725412" cy="6893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31"/>
                  </a:lnTo>
                  <a:lnTo>
                    <a:pt x="14137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236" name="image4.tif" descr="image4.tif"/>
            <p:cNvPicPr>
              <a:picLocks noChangeAspect="1"/>
            </p:cNvPicPr>
            <p:nvPr/>
          </p:nvPicPr>
          <p:blipFill>
            <a:blip r:embed="rId3"/>
            <a:srcRect l="17049" t="476" r="8668"/>
            <a:stretch>
              <a:fillRect/>
            </a:stretch>
          </p:blipFill>
          <p:spPr>
            <a:xfrm>
              <a:off x="0" y="-1"/>
              <a:ext cx="7725569" cy="6893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4137" y="21600"/>
                  </a:lnTo>
                  <a:lnTo>
                    <a:pt x="21600" y="132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238" name="Заголовок 1"/>
          <p:cNvSpPr txBox="1">
            <a:spLocks noGrp="1"/>
          </p:cNvSpPr>
          <p:nvPr>
            <p:ph type="title"/>
          </p:nvPr>
        </p:nvSpPr>
        <p:spPr>
          <a:xfrm>
            <a:off x="561773" y="89662"/>
            <a:ext cx="10515601" cy="1325563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t>MPD-32 counting curves with different thresholds</a:t>
            </a:r>
          </a:p>
        </p:txBody>
      </p:sp>
      <p:sp>
        <p:nvSpPr>
          <p:cNvPr id="239" name="TextBox 9"/>
          <p:cNvSpPr txBox="1"/>
          <p:nvPr/>
        </p:nvSpPr>
        <p:spPr>
          <a:xfrm>
            <a:off x="561773" y="1310972"/>
            <a:ext cx="4325260" cy="3924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r>
              <a:t>Shaping time 45 ns</a:t>
            </a:r>
          </a:p>
        </p:txBody>
      </p:sp>
      <p:grpSp>
        <p:nvGrpSpPr>
          <p:cNvPr id="242" name="Рисунок 3"/>
          <p:cNvGrpSpPr/>
          <p:nvPr/>
        </p:nvGrpSpPr>
        <p:grpSpPr>
          <a:xfrm>
            <a:off x="4596348" y="1834394"/>
            <a:ext cx="7096326" cy="4957925"/>
            <a:chOff x="0" y="0"/>
            <a:chExt cx="7096325" cy="4957924"/>
          </a:xfrm>
        </p:grpSpPr>
        <p:sp>
          <p:nvSpPr>
            <p:cNvPr id="240" name="Rectangle"/>
            <p:cNvSpPr/>
            <p:nvPr/>
          </p:nvSpPr>
          <p:spPr>
            <a:xfrm>
              <a:off x="0" y="0"/>
              <a:ext cx="7096326" cy="49579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241" name="image38.png" descr="image38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7096326" cy="49579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3" name="TextBox 10"/>
          <p:cNvSpPr txBox="1"/>
          <p:nvPr/>
        </p:nvSpPr>
        <p:spPr>
          <a:xfrm>
            <a:off x="417151" y="2130052"/>
            <a:ext cx="3831000" cy="2272071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2400"/>
            </a:pPr>
            <a:r>
              <a:t>MPD-32 counts ~9kHz properly, then curve falls (66% loss)</a:t>
            </a:r>
          </a:p>
          <a:p>
            <a:pPr marL="285750" indent="-285750">
              <a:buSzPct val="100000"/>
              <a:buFont typeface="Arial"/>
              <a:buChar char="•"/>
              <a:defRPr sz="2400"/>
            </a:pPr>
            <a:endParaRPr/>
          </a:p>
          <a:p>
            <a:pPr marL="285750" indent="-285750">
              <a:buSzPct val="100000"/>
              <a:buFont typeface="Arial"/>
              <a:buChar char="•"/>
              <a:defRPr sz="2400"/>
            </a:pPr>
            <a:r>
              <a:t>Digitiser counts neutrons properly 2 times more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Рисунок 5" descr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7177" y="53498"/>
            <a:ext cx="2120394" cy="8097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8" name="Рисунок 8"/>
          <p:cNvGrpSpPr/>
          <p:nvPr/>
        </p:nvGrpSpPr>
        <p:grpSpPr>
          <a:xfrm>
            <a:off x="-1" y="-39551"/>
            <a:ext cx="7725570" cy="6893625"/>
            <a:chOff x="0" y="0"/>
            <a:chExt cx="7725568" cy="6893624"/>
          </a:xfrm>
        </p:grpSpPr>
        <p:sp>
          <p:nvSpPr>
            <p:cNvPr id="246" name="Shape"/>
            <p:cNvSpPr/>
            <p:nvPr/>
          </p:nvSpPr>
          <p:spPr>
            <a:xfrm>
              <a:off x="-1" y="-1"/>
              <a:ext cx="7725412" cy="6893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31"/>
                  </a:lnTo>
                  <a:lnTo>
                    <a:pt x="14137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247" name="image4.tif" descr="image4.tif"/>
            <p:cNvPicPr>
              <a:picLocks noChangeAspect="1"/>
            </p:cNvPicPr>
            <p:nvPr/>
          </p:nvPicPr>
          <p:blipFill>
            <a:blip r:embed="rId3"/>
            <a:srcRect l="17049" t="476" r="8668"/>
            <a:stretch>
              <a:fillRect/>
            </a:stretch>
          </p:blipFill>
          <p:spPr>
            <a:xfrm>
              <a:off x="0" y="-1"/>
              <a:ext cx="7725569" cy="6893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4137" y="21600"/>
                  </a:lnTo>
                  <a:lnTo>
                    <a:pt x="21600" y="132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249" name="Заголовок 1"/>
          <p:cNvSpPr txBox="1">
            <a:spLocks noGrp="1"/>
          </p:cNvSpPr>
          <p:nvPr>
            <p:ph type="title"/>
          </p:nvPr>
        </p:nvSpPr>
        <p:spPr>
          <a:xfrm>
            <a:off x="561773" y="89662"/>
            <a:ext cx="10515601" cy="1325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Conclusion</a:t>
            </a:r>
          </a:p>
        </p:txBody>
      </p:sp>
      <p:sp>
        <p:nvSpPr>
          <p:cNvPr id="250" name="TextBox 10"/>
          <p:cNvSpPr txBox="1"/>
          <p:nvPr/>
        </p:nvSpPr>
        <p:spPr>
          <a:xfrm>
            <a:off x="236172" y="1206126"/>
            <a:ext cx="10841201" cy="267765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2400"/>
            </a:pPr>
            <a:r>
              <a:rPr dirty="0"/>
              <a:t>PSD method work properly at high neutron flux.</a:t>
            </a:r>
          </a:p>
          <a:p>
            <a:pPr>
              <a:defRPr sz="2400"/>
            </a:pPr>
            <a:endParaRPr dirty="0"/>
          </a:p>
          <a:p>
            <a:pPr marL="285750" indent="-285750">
              <a:buSzPct val="100000"/>
              <a:buFont typeface="Arial"/>
              <a:buChar char="•"/>
              <a:defRPr sz="2400"/>
            </a:pPr>
            <a:r>
              <a:rPr dirty="0"/>
              <a:t>PSD method with low threshold requires minimum dead time 5 ≥ </a:t>
            </a:r>
            <a:r>
              <a:rPr dirty="0" err="1"/>
              <a:t>mks</a:t>
            </a:r>
            <a:r>
              <a:rPr lang="en-US" dirty="0"/>
              <a:t> (~12% loss)</a:t>
            </a:r>
            <a:endParaRPr dirty="0"/>
          </a:p>
          <a:p>
            <a:pPr marL="285750" indent="-285750">
              <a:buSzPct val="100000"/>
              <a:buFont typeface="Arial"/>
              <a:buChar char="•"/>
              <a:defRPr sz="2400"/>
            </a:pPr>
            <a:r>
              <a:rPr dirty="0"/>
              <a:t>Real efficiency loss due to signal processing is </a:t>
            </a:r>
            <a:r>
              <a:rPr lang="en-US" dirty="0"/>
              <a:t>~</a:t>
            </a:r>
            <a:r>
              <a:rPr dirty="0"/>
              <a:t>20</a:t>
            </a:r>
            <a:r>
              <a:rPr lang="en-US" dirty="0"/>
              <a:t>-33</a:t>
            </a:r>
            <a:r>
              <a:rPr dirty="0"/>
              <a:t>%.</a:t>
            </a:r>
          </a:p>
          <a:p>
            <a:pPr>
              <a:defRPr sz="2400"/>
            </a:pPr>
            <a:endParaRPr dirty="0"/>
          </a:p>
          <a:p>
            <a:pPr marL="285750" indent="-285750">
              <a:buSzPct val="100000"/>
              <a:buFont typeface="Arial"/>
              <a:buChar char="•"/>
              <a:defRPr sz="2400"/>
            </a:pPr>
            <a:r>
              <a:rPr dirty="0"/>
              <a:t>MPD-32 is very sensitive to setup and has a high losses at high neutron flux</a:t>
            </a:r>
            <a:r>
              <a:rPr lang="en-US" dirty="0"/>
              <a:t> (~66%)</a:t>
            </a:r>
            <a:r>
              <a:rPr dirty="0"/>
              <a:t>. </a:t>
            </a:r>
            <a:r>
              <a:rPr dirty="0">
                <a:solidFill>
                  <a:srgbClr val="C3C3C3"/>
                </a:solidFill>
              </a:rPr>
              <a:t>Why?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Рисунок 3" descr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4606" t="2808" r="24606" b="15223"/>
          <a:stretch>
            <a:fillRect/>
          </a:stretch>
        </p:blipFill>
        <p:spPr>
          <a:xfrm>
            <a:off x="4994091" y="-11375"/>
            <a:ext cx="7285640" cy="68807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5" name="Рисунок 13"/>
          <p:cNvGrpSpPr/>
          <p:nvPr/>
        </p:nvGrpSpPr>
        <p:grpSpPr>
          <a:xfrm>
            <a:off x="-1" y="-43542"/>
            <a:ext cx="7725570" cy="6893625"/>
            <a:chOff x="0" y="0"/>
            <a:chExt cx="7725568" cy="6893624"/>
          </a:xfrm>
        </p:grpSpPr>
        <p:sp>
          <p:nvSpPr>
            <p:cNvPr id="253" name="Shape"/>
            <p:cNvSpPr/>
            <p:nvPr/>
          </p:nvSpPr>
          <p:spPr>
            <a:xfrm>
              <a:off x="-1" y="-1"/>
              <a:ext cx="7725412" cy="6893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31"/>
                  </a:lnTo>
                  <a:lnTo>
                    <a:pt x="14137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254" name="image1.tif" descr="image1.tif"/>
            <p:cNvPicPr>
              <a:picLocks noChangeAspect="1"/>
            </p:cNvPicPr>
            <p:nvPr/>
          </p:nvPicPr>
          <p:blipFill>
            <a:blip r:embed="rId4"/>
            <a:srcRect l="17049" t="476" r="8668"/>
            <a:stretch>
              <a:fillRect/>
            </a:stretch>
          </p:blipFill>
          <p:spPr>
            <a:xfrm>
              <a:off x="0" y="-1"/>
              <a:ext cx="7725569" cy="6893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4137" y="21600"/>
                  </a:lnTo>
                  <a:lnTo>
                    <a:pt x="21600" y="132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256" name="Заголовок 1"/>
          <p:cNvSpPr txBox="1">
            <a:spLocks noGrp="1"/>
          </p:cNvSpPr>
          <p:nvPr>
            <p:ph type="ctrTitle"/>
          </p:nvPr>
        </p:nvSpPr>
        <p:spPr>
          <a:xfrm>
            <a:off x="828675" y="1519237"/>
            <a:ext cx="11277600" cy="2387601"/>
          </a:xfrm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r>
              <a:t>Thanks for your attention!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Заголовок 1"/>
          <p:cNvSpPr txBox="1">
            <a:spLocks noGrp="1"/>
          </p:cNvSpPr>
          <p:nvPr>
            <p:ph type="title"/>
          </p:nvPr>
        </p:nvSpPr>
        <p:spPr>
          <a:xfrm>
            <a:off x="838200" y="-13017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Discussions, discussions, discussions…</a:t>
            </a:r>
          </a:p>
        </p:txBody>
      </p:sp>
      <p:pic>
        <p:nvPicPr>
          <p:cNvPr id="259" name="Рисунок 4" descr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57262"/>
            <a:ext cx="8534400" cy="5705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Рисунок 5" descr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7177" y="53498"/>
            <a:ext cx="2120394" cy="8097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4" name="Рисунок 8"/>
          <p:cNvGrpSpPr/>
          <p:nvPr/>
        </p:nvGrpSpPr>
        <p:grpSpPr>
          <a:xfrm>
            <a:off x="-1" y="-39551"/>
            <a:ext cx="7725570" cy="6893625"/>
            <a:chOff x="0" y="0"/>
            <a:chExt cx="7725568" cy="6893624"/>
          </a:xfrm>
        </p:grpSpPr>
        <p:sp>
          <p:nvSpPr>
            <p:cNvPr id="262" name="Shape"/>
            <p:cNvSpPr/>
            <p:nvPr/>
          </p:nvSpPr>
          <p:spPr>
            <a:xfrm>
              <a:off x="-1" y="-1"/>
              <a:ext cx="7725412" cy="6893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31"/>
                  </a:lnTo>
                  <a:lnTo>
                    <a:pt x="14137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263" name="image4.tif" descr="image4.tif"/>
            <p:cNvPicPr>
              <a:picLocks noChangeAspect="1"/>
            </p:cNvPicPr>
            <p:nvPr/>
          </p:nvPicPr>
          <p:blipFill>
            <a:blip r:embed="rId3"/>
            <a:srcRect l="17049" t="476" r="8668"/>
            <a:stretch>
              <a:fillRect/>
            </a:stretch>
          </p:blipFill>
          <p:spPr>
            <a:xfrm>
              <a:off x="0" y="-1"/>
              <a:ext cx="7725569" cy="6893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4137" y="21600"/>
                  </a:lnTo>
                  <a:lnTo>
                    <a:pt x="21600" y="132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265" name="Заголовок 1"/>
          <p:cNvSpPr txBox="1">
            <a:spLocks noGrp="1"/>
          </p:cNvSpPr>
          <p:nvPr>
            <p:ph type="title"/>
          </p:nvPr>
        </p:nvSpPr>
        <p:spPr>
          <a:xfrm>
            <a:off x="561773" y="89662"/>
            <a:ext cx="10515601" cy="1325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Measurements with neutron generator and a small counter</a:t>
            </a:r>
          </a:p>
        </p:txBody>
      </p:sp>
      <p:sp>
        <p:nvSpPr>
          <p:cNvPr id="266" name="TextBox 9"/>
          <p:cNvSpPr txBox="1"/>
          <p:nvPr/>
        </p:nvSpPr>
        <p:spPr>
          <a:xfrm>
            <a:off x="561773" y="1310972"/>
            <a:ext cx="4325260" cy="3924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r>
              <a:t>Shaping time 45 ns</a:t>
            </a:r>
          </a:p>
        </p:txBody>
      </p:sp>
      <p:grpSp>
        <p:nvGrpSpPr>
          <p:cNvPr id="269" name="Рисунок 3"/>
          <p:cNvGrpSpPr/>
          <p:nvPr/>
        </p:nvGrpSpPr>
        <p:grpSpPr>
          <a:xfrm>
            <a:off x="3354855" y="1747084"/>
            <a:ext cx="7055377" cy="4561280"/>
            <a:chOff x="0" y="0"/>
            <a:chExt cx="7055376" cy="4561278"/>
          </a:xfrm>
        </p:grpSpPr>
        <p:sp>
          <p:nvSpPr>
            <p:cNvPr id="267" name="Rectangle"/>
            <p:cNvSpPr/>
            <p:nvPr/>
          </p:nvSpPr>
          <p:spPr>
            <a:xfrm>
              <a:off x="0" y="0"/>
              <a:ext cx="7055377" cy="456127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268" name="image33.png" descr="image33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7055377" cy="45612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Рисунок 4"/>
          <p:cNvGrpSpPr/>
          <p:nvPr/>
        </p:nvGrpSpPr>
        <p:grpSpPr>
          <a:xfrm>
            <a:off x="-1" y="-39551"/>
            <a:ext cx="7725570" cy="6893625"/>
            <a:chOff x="0" y="0"/>
            <a:chExt cx="7725568" cy="6893624"/>
          </a:xfrm>
        </p:grpSpPr>
        <p:sp>
          <p:nvSpPr>
            <p:cNvPr id="271" name="Shape"/>
            <p:cNvSpPr/>
            <p:nvPr/>
          </p:nvSpPr>
          <p:spPr>
            <a:xfrm>
              <a:off x="-1" y="-1"/>
              <a:ext cx="7725412" cy="6893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31"/>
                  </a:lnTo>
                  <a:lnTo>
                    <a:pt x="14137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272" name="image4.tif" descr="image4.tif"/>
            <p:cNvPicPr>
              <a:picLocks noChangeAspect="1"/>
            </p:cNvPicPr>
            <p:nvPr/>
          </p:nvPicPr>
          <p:blipFill>
            <a:blip r:embed="rId2"/>
            <a:srcRect l="17049" t="476" r="8668"/>
            <a:stretch>
              <a:fillRect/>
            </a:stretch>
          </p:blipFill>
          <p:spPr>
            <a:xfrm>
              <a:off x="0" y="-1"/>
              <a:ext cx="7725569" cy="6893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4137" y="21600"/>
                  </a:lnTo>
                  <a:lnTo>
                    <a:pt x="21600" y="132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27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Time filter method</a:t>
            </a:r>
          </a:p>
        </p:txBody>
      </p:sp>
      <p:pic>
        <p:nvPicPr>
          <p:cNvPr id="275" name="Рисунок 3" descr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3038"/>
            <a:ext cx="12192000" cy="56927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Рисунок 5" descr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7177" y="53498"/>
            <a:ext cx="2120394" cy="809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Рисунок 7" descr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0209" y="4034197"/>
            <a:ext cx="5552411" cy="19931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Рисунок 5"/>
          <p:cNvGrpSpPr/>
          <p:nvPr/>
        </p:nvGrpSpPr>
        <p:grpSpPr>
          <a:xfrm>
            <a:off x="-1" y="-39551"/>
            <a:ext cx="7725570" cy="6893625"/>
            <a:chOff x="0" y="0"/>
            <a:chExt cx="7725568" cy="6893624"/>
          </a:xfrm>
        </p:grpSpPr>
        <p:sp>
          <p:nvSpPr>
            <p:cNvPr id="279" name="Shape"/>
            <p:cNvSpPr/>
            <p:nvPr/>
          </p:nvSpPr>
          <p:spPr>
            <a:xfrm>
              <a:off x="-1" y="-1"/>
              <a:ext cx="7725412" cy="6893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31"/>
                  </a:lnTo>
                  <a:lnTo>
                    <a:pt x="14137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280" name="image4.tif" descr="image4.tif"/>
            <p:cNvPicPr>
              <a:picLocks noChangeAspect="1"/>
            </p:cNvPicPr>
            <p:nvPr/>
          </p:nvPicPr>
          <p:blipFill>
            <a:blip r:embed="rId2"/>
            <a:srcRect l="17049" t="476" r="8668"/>
            <a:stretch>
              <a:fillRect/>
            </a:stretch>
          </p:blipFill>
          <p:spPr>
            <a:xfrm>
              <a:off x="0" y="-1"/>
              <a:ext cx="7725569" cy="6893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4137" y="21600"/>
                  </a:lnTo>
                  <a:lnTo>
                    <a:pt x="21600" y="132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282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PSD method</a:t>
            </a:r>
          </a:p>
        </p:txBody>
      </p:sp>
      <p:pic>
        <p:nvPicPr>
          <p:cNvPr id="283" name="Объект 4" descr="Объект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95" y="1690688"/>
            <a:ext cx="9267291" cy="45661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Рисунок 4" descr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5486" y="2589244"/>
            <a:ext cx="4300046" cy="4303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Рисунок 6" descr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7177" y="53498"/>
            <a:ext cx="2120394" cy="8097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Outline</a:t>
            </a:r>
          </a:p>
        </p:txBody>
      </p:sp>
      <p:sp>
        <p:nvSpPr>
          <p:cNvPr id="103" name="Объект 2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6048375" cy="4351338"/>
          </a:xfrm>
          <a:prstGeom prst="rect">
            <a:avLst/>
          </a:prstGeom>
        </p:spPr>
        <p:txBody>
          <a:bodyPr/>
          <a:lstStyle/>
          <a:p>
            <a:pPr>
              <a:defRPr sz="3800"/>
            </a:pPr>
            <a:r>
              <a:t>Introduction</a:t>
            </a:r>
          </a:p>
          <a:p>
            <a:pPr>
              <a:defRPr sz="3800"/>
            </a:pPr>
            <a:r>
              <a:t>Experimental setup</a:t>
            </a:r>
          </a:p>
          <a:p>
            <a:pPr>
              <a:defRPr sz="3800"/>
            </a:pPr>
            <a:r>
              <a:t>Results</a:t>
            </a:r>
          </a:p>
          <a:p>
            <a:pPr>
              <a:defRPr sz="3800"/>
            </a:pPr>
            <a:r>
              <a:t>Conclusion</a:t>
            </a:r>
          </a:p>
        </p:txBody>
      </p:sp>
      <p:pic>
        <p:nvPicPr>
          <p:cNvPr id="104" name="Рисунок 4" descr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8064" y="6025789"/>
            <a:ext cx="2120394" cy="8097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16D6F9-10EF-47B7-460D-CB434CAFC7B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77701">
            <a:off x="6153502" y="800232"/>
            <a:ext cx="3812460" cy="3812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Рисунок 3"/>
          <p:cNvGrpSpPr/>
          <p:nvPr/>
        </p:nvGrpSpPr>
        <p:grpSpPr>
          <a:xfrm>
            <a:off x="-1" y="-43542"/>
            <a:ext cx="7725570" cy="6893625"/>
            <a:chOff x="0" y="0"/>
            <a:chExt cx="7725568" cy="6893624"/>
          </a:xfrm>
        </p:grpSpPr>
        <p:sp>
          <p:nvSpPr>
            <p:cNvPr id="108" name="Shape"/>
            <p:cNvSpPr/>
            <p:nvPr/>
          </p:nvSpPr>
          <p:spPr>
            <a:xfrm>
              <a:off x="-1" y="-1"/>
              <a:ext cx="7725412" cy="6893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31"/>
                  </a:lnTo>
                  <a:lnTo>
                    <a:pt x="14137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09" name="image1.tif" descr="image1.tif"/>
            <p:cNvPicPr>
              <a:picLocks noChangeAspect="1"/>
            </p:cNvPicPr>
            <p:nvPr/>
          </p:nvPicPr>
          <p:blipFill>
            <a:blip r:embed="rId2"/>
            <a:srcRect l="17049" t="476" r="8668"/>
            <a:stretch>
              <a:fillRect/>
            </a:stretch>
          </p:blipFill>
          <p:spPr>
            <a:xfrm>
              <a:off x="0" y="-1"/>
              <a:ext cx="7725569" cy="6893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4137" y="21600"/>
                  </a:lnTo>
                  <a:lnTo>
                    <a:pt x="21600" y="132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111" name="Рисунок 4" descr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8064" y="6025789"/>
            <a:ext cx="2120394" cy="809781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Detector efficiency</a:t>
            </a:r>
          </a:p>
        </p:txBody>
      </p:sp>
      <p:pic>
        <p:nvPicPr>
          <p:cNvPr id="113" name="Рисунок 2" descr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293" y="1501765"/>
            <a:ext cx="3956610" cy="2559469"/>
          </a:xfrm>
          <a:prstGeom prst="rect">
            <a:avLst/>
          </a:prstGeom>
          <a:ln w="12700">
            <a:solidFill>
              <a:schemeClr val="accent1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</p:pic>
      <p:sp>
        <p:nvSpPr>
          <p:cNvPr id="114" name="Efftotal= Effconv * Effsignal"/>
          <p:cNvSpPr txBox="1"/>
          <p:nvPr/>
        </p:nvSpPr>
        <p:spPr>
          <a:xfrm>
            <a:off x="1100358" y="4747600"/>
            <a:ext cx="4348243" cy="60723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miter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800"/>
            </a:pPr>
            <a:r>
              <a:t>Eff</a:t>
            </a:r>
            <a:r>
              <a:rPr baseline="-5999"/>
              <a:t>total</a:t>
            </a:r>
            <a:r>
              <a:t>= Eff</a:t>
            </a:r>
            <a:r>
              <a:rPr baseline="-5999"/>
              <a:t>conv</a:t>
            </a:r>
            <a:r>
              <a:t> </a:t>
            </a:r>
            <a:r>
              <a:rPr sz="1800"/>
              <a:t>*</a:t>
            </a:r>
            <a:r>
              <a:t> </a:t>
            </a:r>
            <a:r>
              <a:rPr b="1">
                <a:solidFill>
                  <a:srgbClr val="06680A"/>
                </a:solidFill>
              </a:rPr>
              <a:t>Eff</a:t>
            </a:r>
            <a:r>
              <a:rPr b="1" baseline="-5999">
                <a:solidFill>
                  <a:srgbClr val="06680A"/>
                </a:solidFill>
              </a:rPr>
              <a:t>signal</a:t>
            </a:r>
          </a:p>
        </p:txBody>
      </p:sp>
      <p:pic>
        <p:nvPicPr>
          <p:cNvPr id="115" name="Рисунок 3" descr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2868" y="256607"/>
            <a:ext cx="5938934" cy="2659037"/>
          </a:xfrm>
          <a:prstGeom prst="rect">
            <a:avLst/>
          </a:prstGeom>
          <a:ln w="12700">
            <a:solidFill>
              <a:schemeClr val="accent1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</p:pic>
      <p:pic>
        <p:nvPicPr>
          <p:cNvPr id="116" name="Рисунок 4" descr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2868" y="3032643"/>
            <a:ext cx="5938934" cy="2803452"/>
          </a:xfrm>
          <a:prstGeom prst="rect">
            <a:avLst/>
          </a:prstGeom>
          <a:ln w="12700">
            <a:solidFill>
              <a:schemeClr val="accent1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</p:pic>
      <p:sp>
        <p:nvSpPr>
          <p:cNvPr id="117" name="TextBox 5"/>
          <p:cNvSpPr txBox="1"/>
          <p:nvPr/>
        </p:nvSpPr>
        <p:spPr>
          <a:xfrm>
            <a:off x="6582857" y="2005469"/>
            <a:ext cx="4938957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/>
            </a:lvl1pPr>
          </a:lstStyle>
          <a:p>
            <a:r>
              <a:t>1 signal</a:t>
            </a:r>
          </a:p>
        </p:txBody>
      </p:sp>
      <p:sp>
        <p:nvSpPr>
          <p:cNvPr id="118" name="TextBox 6"/>
          <p:cNvSpPr txBox="1"/>
          <p:nvPr/>
        </p:nvSpPr>
        <p:spPr>
          <a:xfrm>
            <a:off x="6855844" y="4973034"/>
            <a:ext cx="4938957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/>
            </a:lvl1pPr>
          </a:lstStyle>
          <a:p>
            <a:r>
              <a:t>Mean signal (500 avg.)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Рисунок 7"/>
          <p:cNvGrpSpPr/>
          <p:nvPr/>
        </p:nvGrpSpPr>
        <p:grpSpPr>
          <a:xfrm>
            <a:off x="-1" y="-39551"/>
            <a:ext cx="7725570" cy="6893625"/>
            <a:chOff x="0" y="0"/>
            <a:chExt cx="7725568" cy="6893624"/>
          </a:xfrm>
        </p:grpSpPr>
        <p:sp>
          <p:nvSpPr>
            <p:cNvPr id="120" name="Shape"/>
            <p:cNvSpPr/>
            <p:nvPr/>
          </p:nvSpPr>
          <p:spPr>
            <a:xfrm>
              <a:off x="-1" y="-1"/>
              <a:ext cx="7725412" cy="6893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31"/>
                  </a:lnTo>
                  <a:lnTo>
                    <a:pt x="14137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21" name="image4.tif" descr="image4.tif"/>
            <p:cNvPicPr>
              <a:picLocks noChangeAspect="1"/>
            </p:cNvPicPr>
            <p:nvPr/>
          </p:nvPicPr>
          <p:blipFill>
            <a:blip r:embed="rId2"/>
            <a:srcRect l="17049" t="476" r="8668"/>
            <a:stretch>
              <a:fillRect/>
            </a:stretch>
          </p:blipFill>
          <p:spPr>
            <a:xfrm>
              <a:off x="0" y="-1"/>
              <a:ext cx="7725569" cy="6893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4137" y="21600"/>
                  </a:lnTo>
                  <a:lnTo>
                    <a:pt x="21600" y="132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123" name="Заголовок 1"/>
          <p:cNvSpPr txBox="1">
            <a:spLocks noGrp="1"/>
          </p:cNvSpPr>
          <p:nvPr>
            <p:ph type="title"/>
          </p:nvPr>
        </p:nvSpPr>
        <p:spPr>
          <a:xfrm>
            <a:off x="605971" y="-26762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Comparison of 2 methods</a:t>
            </a:r>
          </a:p>
        </p:txBody>
      </p:sp>
      <p:sp>
        <p:nvSpPr>
          <p:cNvPr id="124" name="TextBox 12"/>
          <p:cNvSpPr txBox="1"/>
          <p:nvPr/>
        </p:nvSpPr>
        <p:spPr>
          <a:xfrm>
            <a:off x="5724775" y="1227217"/>
            <a:ext cx="6232586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r>
              <a:t>Pulse shape discrimination method (PSD)</a:t>
            </a:r>
          </a:p>
        </p:txBody>
      </p:sp>
      <p:sp>
        <p:nvSpPr>
          <p:cNvPr id="125" name="TextBox 19"/>
          <p:cNvSpPr txBox="1"/>
          <p:nvPr/>
        </p:nvSpPr>
        <p:spPr>
          <a:xfrm>
            <a:off x="5635823" y="5310721"/>
            <a:ext cx="1719094" cy="1308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800"/>
            </a:pPr>
            <a:r>
              <a:t>Digitiser </a:t>
            </a:r>
          </a:p>
          <a:p>
            <a:pPr algn="ctr">
              <a:defRPr sz="2800"/>
            </a:pPr>
            <a:r>
              <a:t>N6730,</a:t>
            </a:r>
          </a:p>
          <a:p>
            <a:pPr algn="ctr">
              <a:defRPr sz="2800"/>
            </a:pPr>
            <a:r>
              <a:t>Caen</a:t>
            </a:r>
          </a:p>
        </p:txBody>
      </p:sp>
      <p:pic>
        <p:nvPicPr>
          <p:cNvPr id="126" name="Рисунок 21" descr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268" y="1733334"/>
            <a:ext cx="6397600" cy="3142926"/>
          </a:xfrm>
          <a:prstGeom prst="rect">
            <a:avLst/>
          </a:prstGeom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</p:pic>
      <p:pic>
        <p:nvPicPr>
          <p:cNvPr id="127" name="Группа 22" descr="Группа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3437" y="4773342"/>
            <a:ext cx="596061" cy="1928026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TextBox 27"/>
          <p:cNvSpPr txBox="1"/>
          <p:nvPr/>
        </p:nvSpPr>
        <p:spPr>
          <a:xfrm>
            <a:off x="1772250" y="1639111"/>
            <a:ext cx="2120394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r>
              <a:t>Timing filter</a:t>
            </a:r>
          </a:p>
        </p:txBody>
      </p:sp>
      <p:pic>
        <p:nvPicPr>
          <p:cNvPr id="129" name="Рисунок 30" descr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989" y="2158869"/>
            <a:ext cx="5458316" cy="1959395"/>
          </a:xfrm>
          <a:prstGeom prst="rect">
            <a:avLst/>
          </a:prstGeom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</p:pic>
      <p:pic>
        <p:nvPicPr>
          <p:cNvPr id="130" name="Рисунок 31" descr="Рисунок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343" y="3700238"/>
            <a:ext cx="1357691" cy="2741658"/>
          </a:xfrm>
          <a:prstGeom prst="rect">
            <a:avLst/>
          </a:prstGeom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</p:pic>
      <p:sp>
        <p:nvSpPr>
          <p:cNvPr id="131" name="TextBox 32"/>
          <p:cNvSpPr txBox="1"/>
          <p:nvPr/>
        </p:nvSpPr>
        <p:spPr>
          <a:xfrm>
            <a:off x="2120957" y="5321443"/>
            <a:ext cx="2016243" cy="444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r>
              <a:t>MPD-32</a:t>
            </a:r>
          </a:p>
        </p:txBody>
      </p:sp>
      <p:pic>
        <p:nvPicPr>
          <p:cNvPr id="132" name="Рисунок 33" descr="Рисунок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7177" y="53498"/>
            <a:ext cx="2120394" cy="80978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PSD = Q2/Q1"/>
          <p:cNvSpPr txBox="1"/>
          <p:nvPr/>
        </p:nvSpPr>
        <p:spPr>
          <a:xfrm>
            <a:off x="6568912" y="2534545"/>
            <a:ext cx="1864084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/>
            </a:pPr>
            <a:r>
              <a:t>PSD = Q</a:t>
            </a:r>
            <a:r>
              <a:rPr baseline="-5999"/>
              <a:t>2</a:t>
            </a:r>
            <a:r>
              <a:t>/Q</a:t>
            </a:r>
            <a:r>
              <a:rPr baseline="-5999"/>
              <a:t>1</a:t>
            </a:r>
          </a:p>
        </p:txBody>
      </p:sp>
      <p:pic>
        <p:nvPicPr>
          <p:cNvPr id="134" name="Рисунок 4" descr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1300" y="2837381"/>
            <a:ext cx="3895893" cy="3899209"/>
          </a:xfrm>
          <a:prstGeom prst="rect">
            <a:avLst/>
          </a:prstGeom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</p:pic>
      <p:sp>
        <p:nvSpPr>
          <p:cNvPr id="135" name="t &gt; tveto"/>
          <p:cNvSpPr txBox="1"/>
          <p:nvPr/>
        </p:nvSpPr>
        <p:spPr>
          <a:xfrm>
            <a:off x="3146330" y="2145228"/>
            <a:ext cx="960994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t &gt; t</a:t>
            </a:r>
            <a:r>
              <a:rPr baseline="-5999"/>
              <a:t>veto</a:t>
            </a:r>
          </a:p>
        </p:txBody>
      </p:sp>
      <p:sp>
        <p:nvSpPr>
          <p:cNvPr id="136" name="tdead time"/>
          <p:cNvSpPr txBox="1"/>
          <p:nvPr/>
        </p:nvSpPr>
        <p:spPr>
          <a:xfrm>
            <a:off x="3105699" y="3633061"/>
            <a:ext cx="1042255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t</a:t>
            </a:r>
            <a:r>
              <a:rPr baseline="-5999"/>
              <a:t>dead time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Рисунок 3"/>
          <p:cNvGrpSpPr/>
          <p:nvPr/>
        </p:nvGrpSpPr>
        <p:grpSpPr>
          <a:xfrm>
            <a:off x="-1" y="-39551"/>
            <a:ext cx="7725570" cy="6893625"/>
            <a:chOff x="0" y="0"/>
            <a:chExt cx="7725568" cy="6893624"/>
          </a:xfrm>
        </p:grpSpPr>
        <p:sp>
          <p:nvSpPr>
            <p:cNvPr id="138" name="Shape"/>
            <p:cNvSpPr/>
            <p:nvPr/>
          </p:nvSpPr>
          <p:spPr>
            <a:xfrm>
              <a:off x="-1" y="-1"/>
              <a:ext cx="7725412" cy="6893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31"/>
                  </a:lnTo>
                  <a:lnTo>
                    <a:pt x="14137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39" name="image4.tif" descr="image4.tif"/>
            <p:cNvPicPr>
              <a:picLocks noChangeAspect="1"/>
            </p:cNvPicPr>
            <p:nvPr/>
          </p:nvPicPr>
          <p:blipFill>
            <a:blip r:embed="rId2"/>
            <a:srcRect l="17049" t="476" r="8668"/>
            <a:stretch>
              <a:fillRect/>
            </a:stretch>
          </p:blipFill>
          <p:spPr>
            <a:xfrm>
              <a:off x="0" y="-1"/>
              <a:ext cx="7725569" cy="6893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4137" y="21600"/>
                  </a:lnTo>
                  <a:lnTo>
                    <a:pt x="21600" y="132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141" name="Рисунок 4" descr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7177" y="53498"/>
            <a:ext cx="2120394" cy="809780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Formulation of the experiment</a:t>
            </a:r>
          </a:p>
        </p:txBody>
      </p:sp>
      <p:sp>
        <p:nvSpPr>
          <p:cNvPr id="143" name="Объект 2"/>
          <p:cNvSpPr txBox="1">
            <a:spLocks noGrp="1"/>
          </p:cNvSpPr>
          <p:nvPr>
            <p:ph type="body" sz="quarter" idx="1"/>
          </p:nvPr>
        </p:nvSpPr>
        <p:spPr>
          <a:xfrm>
            <a:off x="812800" y="1825625"/>
            <a:ext cx="10515600" cy="444758"/>
          </a:xfrm>
          <a:prstGeom prst="rect">
            <a:avLst/>
          </a:prstGeom>
          <a:solidFill>
            <a:srgbClr val="FFFFFF"/>
          </a:solidFill>
          <a:effectLst>
            <a:outerShdw blurRad="190500" dist="12700" dir="5400000" rotWithShape="0">
              <a:srgbClr val="000000"/>
            </a:outerShdw>
          </a:effectLst>
        </p:spPr>
        <p:txBody>
          <a:bodyPr/>
          <a:lstStyle>
            <a:lvl1pPr marL="0" indent="0">
              <a:lnSpc>
                <a:spcPct val="81000"/>
              </a:lnSpc>
              <a:buSzTx/>
              <a:buNone/>
            </a:lvl1pPr>
          </a:lstStyle>
          <a:p>
            <a:r>
              <a:t>Goal – comparison of 2 methods at different neutron flux.</a:t>
            </a:r>
          </a:p>
        </p:txBody>
      </p:sp>
      <p:grpSp>
        <p:nvGrpSpPr>
          <p:cNvPr id="146" name="Объект 2"/>
          <p:cNvGrpSpPr/>
          <p:nvPr/>
        </p:nvGrpSpPr>
        <p:grpSpPr>
          <a:xfrm>
            <a:off x="812761" y="4174257"/>
            <a:ext cx="10566478" cy="444759"/>
            <a:chOff x="0" y="0"/>
            <a:chExt cx="10566477" cy="444758"/>
          </a:xfrm>
        </p:grpSpPr>
        <p:sp>
          <p:nvSpPr>
            <p:cNvPr id="144" name="Rectangle"/>
            <p:cNvSpPr/>
            <p:nvPr/>
          </p:nvSpPr>
          <p:spPr>
            <a:xfrm>
              <a:off x="0" y="0"/>
              <a:ext cx="10566478" cy="44475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  <a:defRPr sz="2800"/>
              </a:pPr>
              <a:endParaRPr/>
            </a:p>
          </p:txBody>
        </p:sp>
        <p:sp>
          <p:nvSpPr>
            <p:cNvPr id="145" name="Input parameters should be the same for both methods."/>
            <p:cNvSpPr txBox="1"/>
            <p:nvPr/>
          </p:nvSpPr>
          <p:spPr>
            <a:xfrm>
              <a:off x="46045" y="0"/>
              <a:ext cx="10474595" cy="44475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190500" dist="12700" dir="5400000" rotWithShape="0">
                <a:srgbClr val="000000"/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rmAutofit lnSpcReduction="10000"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defRPr sz="2800"/>
              </a:lvl1pPr>
            </a:lstStyle>
            <a:p>
              <a:r>
                <a:t>Input parameters should be the same for both methods.</a:t>
              </a:r>
            </a:p>
          </p:txBody>
        </p:sp>
      </p:grpSp>
      <p:sp>
        <p:nvSpPr>
          <p:cNvPr id="147" name="Прямоугольник 7"/>
          <p:cNvSpPr/>
          <p:nvPr/>
        </p:nvSpPr>
        <p:spPr>
          <a:xfrm>
            <a:off x="827874" y="5036674"/>
            <a:ext cx="11037509" cy="44475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r>
              <a:t>Criteria for false event identification should be the same for both methods.</a:t>
            </a:r>
          </a:p>
        </p:txBody>
      </p:sp>
      <p:sp>
        <p:nvSpPr>
          <p:cNvPr id="148" name="Subject – neutron count rate, percentage of false counts."/>
          <p:cNvSpPr txBox="1"/>
          <p:nvPr/>
        </p:nvSpPr>
        <p:spPr>
          <a:xfrm>
            <a:off x="824694" y="2608502"/>
            <a:ext cx="10515601" cy="44475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1000"/>
              </a:lnSpc>
              <a:spcBef>
                <a:spcPts val="1000"/>
              </a:spcBef>
              <a:buFont typeface="Arial"/>
              <a:defRPr sz="2800"/>
            </a:lvl1pPr>
          </a:lstStyle>
          <a:p>
            <a:r>
              <a:t>Subject – neutron count rate, percentage of false counts.</a:t>
            </a:r>
          </a:p>
        </p:txBody>
      </p:sp>
      <p:sp>
        <p:nvSpPr>
          <p:cNvPr id="149" name="Variables: Dead time, Analog shaping time."/>
          <p:cNvSpPr txBox="1"/>
          <p:nvPr/>
        </p:nvSpPr>
        <p:spPr>
          <a:xfrm>
            <a:off x="842288" y="3391379"/>
            <a:ext cx="10507423" cy="44475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r>
              <a:t>Variables: Dead time, Analog shaping time.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Рисунок 3"/>
          <p:cNvGrpSpPr/>
          <p:nvPr/>
        </p:nvGrpSpPr>
        <p:grpSpPr>
          <a:xfrm>
            <a:off x="-1" y="-39551"/>
            <a:ext cx="7725570" cy="6893625"/>
            <a:chOff x="0" y="0"/>
            <a:chExt cx="7725568" cy="6893624"/>
          </a:xfrm>
        </p:grpSpPr>
        <p:sp>
          <p:nvSpPr>
            <p:cNvPr id="151" name="Shape"/>
            <p:cNvSpPr/>
            <p:nvPr/>
          </p:nvSpPr>
          <p:spPr>
            <a:xfrm>
              <a:off x="-1" y="-1"/>
              <a:ext cx="7725412" cy="6893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31"/>
                  </a:lnTo>
                  <a:lnTo>
                    <a:pt x="14137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52" name="image4.tif" descr="image4.tif"/>
            <p:cNvPicPr>
              <a:picLocks noChangeAspect="1"/>
            </p:cNvPicPr>
            <p:nvPr/>
          </p:nvPicPr>
          <p:blipFill>
            <a:blip r:embed="rId2"/>
            <a:srcRect l="17049" t="476" r="8668"/>
            <a:stretch>
              <a:fillRect/>
            </a:stretch>
          </p:blipFill>
          <p:spPr>
            <a:xfrm>
              <a:off x="0" y="-1"/>
              <a:ext cx="7725569" cy="6893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4137" y="21600"/>
                  </a:lnTo>
                  <a:lnTo>
                    <a:pt x="21600" y="132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154" name="Рисунок 4" descr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7177" y="53498"/>
            <a:ext cx="2120394" cy="80978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False event criteria</a:t>
            </a:r>
          </a:p>
        </p:txBody>
      </p:sp>
      <p:sp>
        <p:nvSpPr>
          <p:cNvPr id="156" name="Объект 2"/>
          <p:cNvSpPr txBox="1">
            <a:spLocks noGrp="1"/>
          </p:cNvSpPr>
          <p:nvPr>
            <p:ph type="body" sz="half" idx="1"/>
          </p:nvPr>
        </p:nvSpPr>
        <p:spPr>
          <a:xfrm>
            <a:off x="838200" y="1528991"/>
            <a:ext cx="5753730" cy="3386155"/>
          </a:xfrm>
          <a:prstGeom prst="rect">
            <a:avLst/>
          </a:prstGeom>
          <a:solidFill>
            <a:srgbClr val="FFFFFF"/>
          </a:solidFill>
          <a:effectLst>
            <a:outerShdw blurRad="190500" dist="12700" dir="5400000" rotWithShape="0">
              <a:srgbClr val="000000"/>
            </a:outerShdw>
          </a:effectLst>
        </p:spPr>
        <p:txBody>
          <a:bodyPr/>
          <a:lstStyle/>
          <a:p>
            <a:pPr>
              <a:defRPr>
                <a:solidFill>
                  <a:srgbClr val="FF0000"/>
                </a:solidFill>
              </a:defRPr>
            </a:pPr>
            <a:r>
              <a:t>Recording shape of signals </a:t>
            </a:r>
            <a:r>
              <a:rPr>
                <a:solidFill>
                  <a:srgbClr val="000000"/>
                </a:solidFill>
              </a:rPr>
              <a:t>(too long and difficult)</a:t>
            </a:r>
            <a:endParaRPr strike="sngStrike"/>
          </a:p>
          <a:p>
            <a:pPr>
              <a:defRPr>
                <a:solidFill>
                  <a:srgbClr val="FF0000"/>
                </a:solidFill>
              </a:defRPr>
            </a:pPr>
            <a:r>
              <a:t>Δt between consecutive signals </a:t>
            </a:r>
            <a:r>
              <a:rPr>
                <a:solidFill>
                  <a:srgbClr val="000000"/>
                </a:solidFill>
              </a:rPr>
              <a:t>(MPD-32)</a:t>
            </a:r>
          </a:p>
          <a:p>
            <a:pPr>
              <a:defRPr>
                <a:solidFill>
                  <a:schemeClr val="accent6"/>
                </a:solidFill>
              </a:defRPr>
            </a:pPr>
            <a:r>
              <a:t>Comparison events count rate with «non-paralyzable dead time curve»:  N = n*t/(1+n𝜏)</a:t>
            </a:r>
          </a:p>
        </p:txBody>
      </p:sp>
      <p:sp>
        <p:nvSpPr>
          <p:cNvPr id="157" name="Объект 2"/>
          <p:cNvSpPr txBox="1"/>
          <p:nvPr/>
        </p:nvSpPr>
        <p:spPr>
          <a:xfrm>
            <a:off x="838199" y="6069572"/>
            <a:ext cx="10515601" cy="49215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81000"/>
              </a:lnSpc>
              <a:spcBef>
                <a:spcPts val="1000"/>
              </a:spcBef>
              <a:defRPr sz="2800"/>
            </a:lvl1pPr>
          </a:lstStyle>
          <a:p>
            <a:r>
              <a:t>The main problem is to guarantee right identification of neutron events</a:t>
            </a:r>
          </a:p>
        </p:txBody>
      </p:sp>
      <p:pic>
        <p:nvPicPr>
          <p:cNvPr id="158" name="Рисунок 3" descr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5183" y="94816"/>
            <a:ext cx="3959803" cy="1772922"/>
          </a:xfrm>
          <a:prstGeom prst="rect">
            <a:avLst/>
          </a:prstGeom>
          <a:ln w="12700">
            <a:solidFill>
              <a:schemeClr val="accent1"/>
            </a:solidFill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</p:pic>
      <p:sp>
        <p:nvSpPr>
          <p:cNvPr id="159" name="Line"/>
          <p:cNvSpPr/>
          <p:nvPr/>
        </p:nvSpPr>
        <p:spPr>
          <a:xfrm flipV="1">
            <a:off x="6383127" y="1189810"/>
            <a:ext cx="788453" cy="788453"/>
          </a:xfrm>
          <a:prstGeom prst="line">
            <a:avLst/>
          </a:prstGeom>
          <a:ln w="60325">
            <a:solidFill>
              <a:srgbClr val="D024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60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1592" y="2040889"/>
            <a:ext cx="4218125" cy="1459268"/>
          </a:xfrm>
          <a:prstGeom prst="rect">
            <a:avLst/>
          </a:prstGeom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</p:pic>
      <p:sp>
        <p:nvSpPr>
          <p:cNvPr id="161" name="Line"/>
          <p:cNvSpPr/>
          <p:nvPr/>
        </p:nvSpPr>
        <p:spPr>
          <a:xfrm>
            <a:off x="5866403" y="2624868"/>
            <a:ext cx="1314838" cy="227550"/>
          </a:xfrm>
          <a:prstGeom prst="line">
            <a:avLst/>
          </a:prstGeom>
          <a:ln w="60325">
            <a:solidFill>
              <a:srgbClr val="D024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64" name="Рисунок 13"/>
          <p:cNvGrpSpPr/>
          <p:nvPr/>
        </p:nvGrpSpPr>
        <p:grpSpPr>
          <a:xfrm>
            <a:off x="7720745" y="3526127"/>
            <a:ext cx="3442284" cy="2332111"/>
            <a:chOff x="0" y="0"/>
            <a:chExt cx="3442283" cy="2332109"/>
          </a:xfrm>
        </p:grpSpPr>
        <p:sp>
          <p:nvSpPr>
            <p:cNvPr id="162" name="Rectangle"/>
            <p:cNvSpPr/>
            <p:nvPr/>
          </p:nvSpPr>
          <p:spPr>
            <a:xfrm>
              <a:off x="0" y="0"/>
              <a:ext cx="3442284" cy="233211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63" name="image31.png" descr="image31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442284" cy="23321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5" name="Line"/>
          <p:cNvSpPr/>
          <p:nvPr/>
        </p:nvSpPr>
        <p:spPr>
          <a:xfrm>
            <a:off x="6338425" y="4180770"/>
            <a:ext cx="1303686" cy="408860"/>
          </a:xfrm>
          <a:prstGeom prst="line">
            <a:avLst/>
          </a:prstGeom>
          <a:ln w="60325">
            <a:solidFill>
              <a:srgbClr val="D024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Рисунок 5"/>
          <p:cNvGrpSpPr/>
          <p:nvPr/>
        </p:nvGrpSpPr>
        <p:grpSpPr>
          <a:xfrm>
            <a:off x="-1" y="-39551"/>
            <a:ext cx="7725570" cy="6893625"/>
            <a:chOff x="0" y="0"/>
            <a:chExt cx="7725568" cy="6893624"/>
          </a:xfrm>
        </p:grpSpPr>
        <p:sp>
          <p:nvSpPr>
            <p:cNvPr id="167" name="Shape"/>
            <p:cNvSpPr/>
            <p:nvPr/>
          </p:nvSpPr>
          <p:spPr>
            <a:xfrm>
              <a:off x="-1" y="-1"/>
              <a:ext cx="7725412" cy="6893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31"/>
                  </a:lnTo>
                  <a:lnTo>
                    <a:pt x="14137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68" name="image4.tif" descr="image4.tif"/>
            <p:cNvPicPr>
              <a:picLocks noChangeAspect="1"/>
            </p:cNvPicPr>
            <p:nvPr/>
          </p:nvPicPr>
          <p:blipFill>
            <a:blip r:embed="rId2"/>
            <a:srcRect l="17049" t="476" r="8668"/>
            <a:stretch>
              <a:fillRect/>
            </a:stretch>
          </p:blipFill>
          <p:spPr>
            <a:xfrm>
              <a:off x="0" y="-1"/>
              <a:ext cx="7725569" cy="6893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4137" y="21600"/>
                  </a:lnTo>
                  <a:lnTo>
                    <a:pt x="21600" y="132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170" name="Рисунок 4" descr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7177" y="53498"/>
            <a:ext cx="2120394" cy="809780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Experimental setup</a:t>
            </a:r>
          </a:p>
        </p:txBody>
      </p:sp>
      <p:sp>
        <p:nvSpPr>
          <p:cNvPr id="172" name="Объект 2"/>
          <p:cNvSpPr txBox="1">
            <a:spLocks noGrp="1"/>
          </p:cNvSpPr>
          <p:nvPr>
            <p:ph type="body" sz="half" idx="1"/>
          </p:nvPr>
        </p:nvSpPr>
        <p:spPr>
          <a:xfrm>
            <a:off x="170460" y="1825624"/>
            <a:ext cx="5967000" cy="3457576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satOff val="-19091"/>
                <a:lumOff val="-11921"/>
              </a:schemeClr>
            </a:solidFill>
            <a:miter lim="8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210311" indent="-210311" defTabSz="841247">
              <a:spcBef>
                <a:spcPts val="900"/>
              </a:spcBef>
              <a:defRPr sz="2576"/>
            </a:pPr>
            <a:r>
              <a:t>2 neutron sources (</a:t>
            </a:r>
            <a:r>
              <a:rPr baseline="29826"/>
              <a:t>252</a:t>
            </a:r>
            <a:r>
              <a:t>Cf incapsulated and neutron generator)</a:t>
            </a:r>
          </a:p>
          <a:p>
            <a:pPr marL="210311" indent="-210311" defTabSz="841247">
              <a:spcBef>
                <a:spcPts val="900"/>
              </a:spcBef>
              <a:defRPr sz="2576"/>
            </a:pPr>
            <a:r>
              <a:t>2 neutron counters (50 cm</a:t>
            </a:r>
            <a:r>
              <a:rPr baseline="29826"/>
              <a:t>2</a:t>
            </a:r>
            <a:r>
              <a:t> and 1400 cm</a:t>
            </a:r>
            <a:r>
              <a:rPr baseline="29826"/>
              <a:t>2</a:t>
            </a:r>
            <a:r>
              <a:t>)</a:t>
            </a:r>
          </a:p>
          <a:p>
            <a:pPr marL="210311" indent="-210311" defTabSz="841247">
              <a:spcBef>
                <a:spcPts val="900"/>
              </a:spcBef>
              <a:defRPr sz="2576"/>
            </a:pPr>
            <a:r>
              <a:t>PMT signal supplies on amplifier (х50) with implemented RC integrated chain (45, 130, 300 ns), then doubled and supplies on MPD-32 and digitiser N6730, Caen</a:t>
            </a:r>
          </a:p>
        </p:txBody>
      </p:sp>
      <p:grpSp>
        <p:nvGrpSpPr>
          <p:cNvPr id="175" name="Рисунок 11"/>
          <p:cNvGrpSpPr/>
          <p:nvPr/>
        </p:nvGrpSpPr>
        <p:grpSpPr>
          <a:xfrm>
            <a:off x="6663502" y="1388139"/>
            <a:ext cx="4610101" cy="3457576"/>
            <a:chOff x="0" y="0"/>
            <a:chExt cx="4610099" cy="3457575"/>
          </a:xfrm>
        </p:grpSpPr>
        <p:sp>
          <p:nvSpPr>
            <p:cNvPr id="173" name="Rectangle"/>
            <p:cNvSpPr/>
            <p:nvPr/>
          </p:nvSpPr>
          <p:spPr>
            <a:xfrm>
              <a:off x="0" y="0"/>
              <a:ext cx="4610100" cy="3457575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74" name="image30.png" descr="image30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4610100" cy="345757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254000" dist="127000" dir="16200000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76" name="Line"/>
          <p:cNvSpPr/>
          <p:nvPr/>
        </p:nvSpPr>
        <p:spPr>
          <a:xfrm flipH="1" flipV="1">
            <a:off x="9456132" y="2998984"/>
            <a:ext cx="588815" cy="2191650"/>
          </a:xfrm>
          <a:prstGeom prst="line">
            <a:avLst/>
          </a:prstGeom>
          <a:ln w="60325">
            <a:solidFill>
              <a:srgbClr val="D024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7" name="Line"/>
          <p:cNvSpPr/>
          <p:nvPr/>
        </p:nvSpPr>
        <p:spPr>
          <a:xfrm flipV="1">
            <a:off x="7324295" y="3356239"/>
            <a:ext cx="693104" cy="2175146"/>
          </a:xfrm>
          <a:prstGeom prst="line">
            <a:avLst/>
          </a:prstGeom>
          <a:ln w="60325">
            <a:solidFill>
              <a:srgbClr val="D024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8" name="ASTRA-M detector element (1400 cm2)"/>
          <p:cNvSpPr txBox="1"/>
          <p:nvPr/>
        </p:nvSpPr>
        <p:spPr>
          <a:xfrm>
            <a:off x="5901173" y="5553493"/>
            <a:ext cx="2657945" cy="62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/>
            <a:r>
              <a:t>ASTRA-M detector element (1400 cm</a:t>
            </a:r>
            <a:r>
              <a:rPr baseline="28888"/>
              <a:t>2</a:t>
            </a:r>
            <a:r>
              <a:t>)</a:t>
            </a:r>
          </a:p>
        </p:txBody>
      </p:sp>
      <p:sp>
        <p:nvSpPr>
          <p:cNvPr id="179" name="Neutron generator (~ 2*107 n/s in 4pi)"/>
          <p:cNvSpPr txBox="1"/>
          <p:nvPr/>
        </p:nvSpPr>
        <p:spPr>
          <a:xfrm>
            <a:off x="8235776" y="5266961"/>
            <a:ext cx="3924301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/>
            <a:r>
              <a:t>Neutron generator (~ 2*10</a:t>
            </a:r>
            <a:r>
              <a:rPr baseline="31999"/>
              <a:t>7</a:t>
            </a:r>
            <a:r>
              <a:t> n/s in 4pi)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Рисунок 7"/>
          <p:cNvGrpSpPr/>
          <p:nvPr/>
        </p:nvGrpSpPr>
        <p:grpSpPr>
          <a:xfrm>
            <a:off x="-1" y="-39551"/>
            <a:ext cx="7725570" cy="6893625"/>
            <a:chOff x="0" y="0"/>
            <a:chExt cx="7725568" cy="6893624"/>
          </a:xfrm>
        </p:grpSpPr>
        <p:sp>
          <p:nvSpPr>
            <p:cNvPr id="181" name="Shape"/>
            <p:cNvSpPr/>
            <p:nvPr/>
          </p:nvSpPr>
          <p:spPr>
            <a:xfrm>
              <a:off x="-1" y="-1"/>
              <a:ext cx="7725412" cy="6893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31"/>
                  </a:lnTo>
                  <a:lnTo>
                    <a:pt x="14137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82" name="image4.tif" descr="image4.tif"/>
            <p:cNvPicPr>
              <a:picLocks noChangeAspect="1"/>
            </p:cNvPicPr>
            <p:nvPr/>
          </p:nvPicPr>
          <p:blipFill>
            <a:blip r:embed="rId2"/>
            <a:srcRect l="17049" t="476" r="8668"/>
            <a:stretch>
              <a:fillRect/>
            </a:stretch>
          </p:blipFill>
          <p:spPr>
            <a:xfrm>
              <a:off x="0" y="-1"/>
              <a:ext cx="7725569" cy="6893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4137" y="21600"/>
                  </a:lnTo>
                  <a:lnTo>
                    <a:pt x="21600" y="132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184" name="Рисунок 4" descr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7177" y="53498"/>
            <a:ext cx="2120394" cy="80978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Заголовок 1"/>
          <p:cNvSpPr txBox="1">
            <a:spLocks noGrp="1"/>
          </p:cNvSpPr>
          <p:nvPr>
            <p:ph type="title"/>
          </p:nvPr>
        </p:nvSpPr>
        <p:spPr>
          <a:xfrm>
            <a:off x="561773" y="89662"/>
            <a:ext cx="10515601" cy="1325563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t>Measurements with </a:t>
            </a:r>
            <a:r>
              <a:rPr baseline="30000"/>
              <a:t>252</a:t>
            </a:r>
            <a:r>
              <a:t>Cf and a test counter (~100 n/s)</a:t>
            </a:r>
          </a:p>
        </p:txBody>
      </p:sp>
      <p:grpSp>
        <p:nvGrpSpPr>
          <p:cNvPr id="188" name="Рисунок 5"/>
          <p:cNvGrpSpPr/>
          <p:nvPr/>
        </p:nvGrpSpPr>
        <p:grpSpPr>
          <a:xfrm>
            <a:off x="4635365" y="1415224"/>
            <a:ext cx="7382135" cy="4751721"/>
            <a:chOff x="0" y="0"/>
            <a:chExt cx="7382134" cy="4751720"/>
          </a:xfrm>
        </p:grpSpPr>
        <p:sp>
          <p:nvSpPr>
            <p:cNvPr id="186" name="Rectangle"/>
            <p:cNvSpPr/>
            <p:nvPr/>
          </p:nvSpPr>
          <p:spPr>
            <a:xfrm>
              <a:off x="0" y="0"/>
              <a:ext cx="7382135" cy="47517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190500" dist="12700" dir="5400000" rotWithShape="0">
                <a:srgbClr val="000000"/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87" name="image14.png" descr="image1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7382135" cy="47517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9" name="TextBox 6"/>
          <p:cNvSpPr txBox="1"/>
          <p:nvPr/>
        </p:nvSpPr>
        <p:spPr>
          <a:xfrm>
            <a:off x="95753" y="1100236"/>
            <a:ext cx="4325260" cy="33388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2400"/>
            </a:pPr>
            <a:r>
              <a:t>T</a:t>
            </a:r>
            <a:r>
              <a:rPr baseline="-5999"/>
              <a:t>shaping</a:t>
            </a:r>
            <a:r>
              <a:t> = 45 ns</a:t>
            </a:r>
          </a:p>
          <a:p>
            <a:pPr marL="285750" indent="-285750">
              <a:buSzPct val="100000"/>
              <a:buFont typeface="Arial"/>
              <a:buChar char="•"/>
              <a:defRPr sz="2400"/>
            </a:pPr>
            <a:r>
              <a:t>t of measurement = 1000 s</a:t>
            </a:r>
          </a:p>
          <a:p>
            <a:pPr marL="285750" indent="-285750">
              <a:buSzPct val="100000"/>
              <a:buFont typeface="Arial"/>
              <a:buChar char="•"/>
              <a:defRPr sz="2400"/>
            </a:pPr>
            <a:r>
              <a:t>Threshold = 21 mV</a:t>
            </a:r>
          </a:p>
          <a:p>
            <a:pPr marL="285750" indent="-285750">
              <a:buSzPct val="100000"/>
              <a:buFont typeface="Arial"/>
              <a:buChar char="•"/>
              <a:defRPr sz="2400"/>
            </a:pPr>
            <a:endParaRPr/>
          </a:p>
          <a:p>
            <a:pPr>
              <a:defRPr sz="2400" b="1"/>
            </a:pPr>
            <a:r>
              <a:t>MPD-32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t>t</a:t>
            </a:r>
            <a:r>
              <a:rPr baseline="-5999"/>
              <a:t>veto</a:t>
            </a:r>
            <a:r>
              <a:t> = 96 ns</a:t>
            </a:r>
          </a:p>
          <a:p>
            <a:pPr>
              <a:defRPr sz="2400"/>
            </a:pPr>
            <a:endParaRPr/>
          </a:p>
          <a:p>
            <a:pPr>
              <a:defRPr sz="2400" b="1"/>
            </a:pPr>
            <a:r>
              <a:t>Дигитайзер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t>Gates 100 ns и 1000 ns</a:t>
            </a:r>
          </a:p>
        </p:txBody>
      </p:sp>
      <p:pic>
        <p:nvPicPr>
          <p:cNvPr id="190" name="Рисунок 4" descr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5929" y="4500836"/>
            <a:ext cx="2360385" cy="2362395"/>
          </a:xfrm>
          <a:prstGeom prst="rect">
            <a:avLst/>
          </a:prstGeom>
          <a:ln w="12700">
            <a:miter lim="400000"/>
          </a:ln>
          <a:effectLst>
            <a:outerShdw blurRad="190500" dist="12700" dir="5400000" rotWithShape="0">
              <a:srgbClr val="000000"/>
            </a:outerShdw>
          </a:effectLst>
        </p:spPr>
      </p:pic>
      <p:sp>
        <p:nvSpPr>
          <p:cNvPr id="191" name="Line"/>
          <p:cNvSpPr/>
          <p:nvPr/>
        </p:nvSpPr>
        <p:spPr>
          <a:xfrm flipV="1">
            <a:off x="3766855" y="3760399"/>
            <a:ext cx="2491837" cy="2104855"/>
          </a:xfrm>
          <a:prstGeom prst="line">
            <a:avLst/>
          </a:prstGeom>
          <a:ln w="60325">
            <a:solidFill>
              <a:srgbClr val="D024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Рисунок 8"/>
          <p:cNvGrpSpPr/>
          <p:nvPr/>
        </p:nvGrpSpPr>
        <p:grpSpPr>
          <a:xfrm>
            <a:off x="-1" y="-39551"/>
            <a:ext cx="7725570" cy="6893625"/>
            <a:chOff x="0" y="0"/>
            <a:chExt cx="7725568" cy="6893624"/>
          </a:xfrm>
        </p:grpSpPr>
        <p:sp>
          <p:nvSpPr>
            <p:cNvPr id="193" name="Shape"/>
            <p:cNvSpPr/>
            <p:nvPr/>
          </p:nvSpPr>
          <p:spPr>
            <a:xfrm>
              <a:off x="-1" y="-1"/>
              <a:ext cx="7725412" cy="6893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31"/>
                  </a:lnTo>
                  <a:lnTo>
                    <a:pt x="14137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94" name="image4.tif" descr="image4.tif"/>
            <p:cNvPicPr>
              <a:picLocks noChangeAspect="1"/>
            </p:cNvPicPr>
            <p:nvPr/>
          </p:nvPicPr>
          <p:blipFill>
            <a:blip r:embed="rId2"/>
            <a:srcRect l="17049" t="476" r="8668"/>
            <a:stretch>
              <a:fillRect/>
            </a:stretch>
          </p:blipFill>
          <p:spPr>
            <a:xfrm>
              <a:off x="0" y="-1"/>
              <a:ext cx="7725569" cy="6893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4137" y="21600"/>
                  </a:lnTo>
                  <a:lnTo>
                    <a:pt x="21600" y="132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196" name="Заголовок 1"/>
          <p:cNvSpPr txBox="1">
            <a:spLocks noGrp="1"/>
          </p:cNvSpPr>
          <p:nvPr>
            <p:ph type="title"/>
          </p:nvPr>
        </p:nvSpPr>
        <p:spPr>
          <a:xfrm>
            <a:off x="561773" y="89662"/>
            <a:ext cx="10515601" cy="1325563"/>
          </a:xfrm>
          <a:prstGeom prst="rect">
            <a:avLst/>
          </a:prstGeom>
        </p:spPr>
        <p:txBody>
          <a:bodyPr/>
          <a:lstStyle/>
          <a:p>
            <a:pPr>
              <a:defRPr sz="3200"/>
            </a:pPr>
            <a:r>
              <a:t>Measurements with </a:t>
            </a:r>
            <a:r>
              <a:rPr baseline="30000"/>
              <a:t>252</a:t>
            </a:r>
            <a:r>
              <a:t>Cf and a test counter (~100 n/s)</a:t>
            </a:r>
          </a:p>
        </p:txBody>
      </p:sp>
      <p:pic>
        <p:nvPicPr>
          <p:cNvPr id="197" name="Рисунок 5" descr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7177" y="53498"/>
            <a:ext cx="2120394" cy="809780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TextBox 6"/>
          <p:cNvSpPr txBox="1"/>
          <p:nvPr/>
        </p:nvSpPr>
        <p:spPr>
          <a:xfrm>
            <a:off x="140077" y="1232058"/>
            <a:ext cx="5700827" cy="1535471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2400"/>
            </a:pPr>
            <a:r>
              <a:t>% of false counts with low sample rate &lt;6% for MPD-32</a:t>
            </a:r>
          </a:p>
          <a:p>
            <a:pPr>
              <a:defRPr sz="2400"/>
            </a:pPr>
            <a:endParaRPr/>
          </a:p>
          <a:p>
            <a:pPr marL="285750" indent="-285750">
              <a:buSzPct val="100000"/>
              <a:buFont typeface="Arial"/>
              <a:buChar char="•"/>
              <a:defRPr sz="2400"/>
            </a:pPr>
            <a:r>
              <a:t>PSD method work properly for d.t.≥ 5 mks</a:t>
            </a:r>
          </a:p>
        </p:txBody>
      </p:sp>
      <p:sp>
        <p:nvSpPr>
          <p:cNvPr id="199" name="Rectangle"/>
          <p:cNvSpPr/>
          <p:nvPr/>
        </p:nvSpPr>
        <p:spPr>
          <a:xfrm>
            <a:off x="44720" y="2969722"/>
            <a:ext cx="5891541" cy="3807422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  <a:effectLst>
            <a:outerShdw blurRad="190500" dist="12700" dir="5400000" rotWithShape="0">
              <a:srgbClr val="000000"/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pic>
        <p:nvPicPr>
          <p:cNvPr id="200" name="Рисунок 1" descr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26" y="3013478"/>
            <a:ext cx="5841128" cy="372008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3" name="Рисунок 3"/>
          <p:cNvGrpSpPr/>
          <p:nvPr/>
        </p:nvGrpSpPr>
        <p:grpSpPr>
          <a:xfrm>
            <a:off x="6017552" y="943202"/>
            <a:ext cx="6082423" cy="4126401"/>
            <a:chOff x="0" y="0"/>
            <a:chExt cx="6082421" cy="4126400"/>
          </a:xfrm>
        </p:grpSpPr>
        <p:sp>
          <p:nvSpPr>
            <p:cNvPr id="201" name="Rectangle"/>
            <p:cNvSpPr/>
            <p:nvPr/>
          </p:nvSpPr>
          <p:spPr>
            <a:xfrm>
              <a:off x="0" y="0"/>
              <a:ext cx="6082422" cy="41264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202" name="image18.png" descr="image18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0"/>
              <a:ext cx="6082422" cy="4126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4" name="Amplitude spectrum"/>
          <p:cNvSpPr txBox="1"/>
          <p:nvPr/>
        </p:nvSpPr>
        <p:spPr>
          <a:xfrm>
            <a:off x="2194069" y="3354558"/>
            <a:ext cx="2005160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Amplitude spectrum</a:t>
            </a:r>
          </a:p>
        </p:txBody>
      </p:sp>
      <p:sp>
        <p:nvSpPr>
          <p:cNvPr id="205" name="% of false counts"/>
          <p:cNvSpPr txBox="1"/>
          <p:nvPr/>
        </p:nvSpPr>
        <p:spPr>
          <a:xfrm>
            <a:off x="8345864" y="1144110"/>
            <a:ext cx="2182228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r>
              <a:t>% of false counts</a:t>
            </a:r>
          </a:p>
        </p:txBody>
      </p:sp>
      <p:sp>
        <p:nvSpPr>
          <p:cNvPr id="206" name="Line"/>
          <p:cNvSpPr/>
          <p:nvPr/>
        </p:nvSpPr>
        <p:spPr>
          <a:xfrm flipV="1">
            <a:off x="10590789" y="4611129"/>
            <a:ext cx="719256" cy="934242"/>
          </a:xfrm>
          <a:prstGeom prst="line">
            <a:avLst/>
          </a:prstGeom>
          <a:ln w="60325">
            <a:solidFill>
              <a:srgbClr val="D024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7" name="Dead time"/>
          <p:cNvSpPr txBox="1"/>
          <p:nvPr/>
        </p:nvSpPr>
        <p:spPr>
          <a:xfrm>
            <a:off x="8998102" y="4091374"/>
            <a:ext cx="1065199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Dead time</a:t>
            </a:r>
          </a:p>
        </p:txBody>
      </p:sp>
      <p:sp>
        <p:nvSpPr>
          <p:cNvPr id="208" name="Additional amplitude filter"/>
          <p:cNvSpPr txBox="1"/>
          <p:nvPr/>
        </p:nvSpPr>
        <p:spPr>
          <a:xfrm>
            <a:off x="8975077" y="5530467"/>
            <a:ext cx="2554001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Additional amplitude filter</a:t>
            </a:r>
          </a:p>
        </p:txBody>
      </p:sp>
      <p:sp>
        <p:nvSpPr>
          <p:cNvPr id="209" name="Line"/>
          <p:cNvSpPr/>
          <p:nvPr/>
        </p:nvSpPr>
        <p:spPr>
          <a:xfrm flipV="1">
            <a:off x="6109736" y="5737714"/>
            <a:ext cx="2702314" cy="369630"/>
          </a:xfrm>
          <a:prstGeom prst="line">
            <a:avLst/>
          </a:prstGeom>
          <a:ln w="60325">
            <a:solidFill>
              <a:srgbClr val="D024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0" name="Oval"/>
          <p:cNvSpPr/>
          <p:nvPr/>
        </p:nvSpPr>
        <p:spPr>
          <a:xfrm>
            <a:off x="855900" y="5294454"/>
            <a:ext cx="1027099" cy="934557"/>
          </a:xfrm>
          <a:prstGeom prst="ellipse">
            <a:avLst/>
          </a:prstGeom>
          <a:ln w="38100">
            <a:solidFill>
              <a:schemeClr val="accent4">
                <a:lumOff val="-9999"/>
              </a:schemeClr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550</Words>
  <Application>Microsoft Office PowerPoint</Application>
  <PresentationFormat>Широкоэкранный</PresentationFormat>
  <Paragraphs>85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Comparison of two methods for processing signals from neutron counters based on a scintillator  6LiF/ZnS(Ag) and optical fibers</vt:lpstr>
      <vt:lpstr>Outline</vt:lpstr>
      <vt:lpstr>Detector efficiency</vt:lpstr>
      <vt:lpstr>Comparison of 2 methods</vt:lpstr>
      <vt:lpstr>Formulation of the experiment</vt:lpstr>
      <vt:lpstr>False event criteria</vt:lpstr>
      <vt:lpstr>Experimental setup</vt:lpstr>
      <vt:lpstr>Measurements with 252Cf and a test counter (~100 n/s)</vt:lpstr>
      <vt:lpstr>Measurements with 252Cf and a test counter (~100 n/s)</vt:lpstr>
      <vt:lpstr>Measurements with a neutron generator and ASTRA-M counter </vt:lpstr>
      <vt:lpstr>Measurements with a neutron generator and ASTRA-M counter </vt:lpstr>
      <vt:lpstr>MPD-32 counting curves with different thresholds</vt:lpstr>
      <vt:lpstr>Conclusion</vt:lpstr>
      <vt:lpstr>Thanks for your attention!</vt:lpstr>
      <vt:lpstr>Discussions, discussions, discussions…</vt:lpstr>
      <vt:lpstr>Measurements with neutron generator and a small counter</vt:lpstr>
      <vt:lpstr>Time filter method</vt:lpstr>
      <vt:lpstr>PSD method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of two methods for processing signals from neutron counters based on a scintillator  6LiF/ZnS(Ag) and optical fibers</dc:title>
  <cp:lastModifiedBy>Maxim Podlesnyy</cp:lastModifiedBy>
  <cp:revision>2</cp:revision>
  <dcterms:modified xsi:type="dcterms:W3CDTF">2023-06-05T21:17:55Z</dcterms:modified>
</cp:coreProperties>
</file>