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7" r:id="rId3"/>
    <p:sldId id="279" r:id="rId4"/>
    <p:sldId id="268" r:id="rId5"/>
    <p:sldId id="263" r:id="rId6"/>
    <p:sldId id="264" r:id="rId7"/>
    <p:sldId id="278" r:id="rId8"/>
    <p:sldId id="271" r:id="rId9"/>
    <p:sldId id="273" r:id="rId10"/>
    <p:sldId id="272" r:id="rId11"/>
    <p:sldId id="274" r:id="rId12"/>
    <p:sldId id="276" r:id="rId13"/>
    <p:sldId id="269" r:id="rId14"/>
    <p:sldId id="277"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68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404" autoAdjust="0"/>
  </p:normalViewPr>
  <p:slideViewPr>
    <p:cSldViewPr snapToGrid="0">
      <p:cViewPr varScale="1">
        <p:scale>
          <a:sx n="70" d="100"/>
          <a:sy n="70" d="100"/>
        </p:scale>
        <p:origin x="179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SELITRENNOYE SETTLEMENT</a:t>
            </a:r>
            <a:endParaRPr lang="ru-RU" b="1"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ru-RU"/>
        </a:p>
      </c:txPr>
    </c:title>
    <c:autoTitleDeleted val="0"/>
    <c:plotArea>
      <c:layout/>
      <c:barChart>
        <c:barDir val="col"/>
        <c:grouping val="percentStacked"/>
        <c:varyColors val="0"/>
        <c:ser>
          <c:idx val="0"/>
          <c:order val="0"/>
          <c:tx>
            <c:strRef>
              <c:f>Лист1!$B$1</c:f>
              <c:strCache>
                <c:ptCount val="1"/>
                <c:pt idx="0">
                  <c:v>Total volume, mm3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3</c:v>
                </c:pt>
                <c:pt idx="1">
                  <c:v>5</c:v>
                </c:pt>
                <c:pt idx="2">
                  <c:v>6</c:v>
                </c:pt>
                <c:pt idx="3">
                  <c:v>7</c:v>
                </c:pt>
                <c:pt idx="4">
                  <c:v>8</c:v>
                </c:pt>
              </c:numCache>
            </c:numRef>
          </c:cat>
          <c:val>
            <c:numRef>
              <c:f>Лист1!$B$2:$B$6</c:f>
              <c:numCache>
                <c:formatCode>0</c:formatCode>
                <c:ptCount val="5"/>
                <c:pt idx="0">
                  <c:v>5400</c:v>
                </c:pt>
                <c:pt idx="1">
                  <c:v>5300</c:v>
                </c:pt>
                <c:pt idx="2">
                  <c:v>37000</c:v>
                </c:pt>
                <c:pt idx="3">
                  <c:v>330000</c:v>
                </c:pt>
                <c:pt idx="4">
                  <c:v>43000</c:v>
                </c:pt>
              </c:numCache>
            </c:numRef>
          </c:val>
          <c:extLst>
            <c:ext xmlns:c16="http://schemas.microsoft.com/office/drawing/2014/chart" uri="{C3380CC4-5D6E-409C-BE32-E72D297353CC}">
              <c16:uniqueId val="{00000000-133C-4333-A8A2-BF2F782834E0}"/>
            </c:ext>
          </c:extLst>
        </c:ser>
        <c:ser>
          <c:idx val="1"/>
          <c:order val="1"/>
          <c:tx>
            <c:strRef>
              <c:f>Лист1!$C$1</c:f>
              <c:strCache>
                <c:ptCount val="1"/>
                <c:pt idx="0">
                  <c:v>Pores volume, mm3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3</c:v>
                </c:pt>
                <c:pt idx="1">
                  <c:v>5</c:v>
                </c:pt>
                <c:pt idx="2">
                  <c:v>6</c:v>
                </c:pt>
                <c:pt idx="3">
                  <c:v>7</c:v>
                </c:pt>
                <c:pt idx="4">
                  <c:v>8</c:v>
                </c:pt>
              </c:numCache>
            </c:numRef>
          </c:cat>
          <c:val>
            <c:numRef>
              <c:f>Лист1!$C$2:$C$6</c:f>
              <c:numCache>
                <c:formatCode>0</c:formatCode>
                <c:ptCount val="5"/>
                <c:pt idx="0">
                  <c:v>70</c:v>
                </c:pt>
                <c:pt idx="1">
                  <c:v>420</c:v>
                </c:pt>
                <c:pt idx="2">
                  <c:v>100</c:v>
                </c:pt>
                <c:pt idx="3">
                  <c:v>17000</c:v>
                </c:pt>
                <c:pt idx="4">
                  <c:v>1000</c:v>
                </c:pt>
              </c:numCache>
            </c:numRef>
          </c:val>
          <c:extLst>
            <c:ext xmlns:c16="http://schemas.microsoft.com/office/drawing/2014/chart" uri="{C3380CC4-5D6E-409C-BE32-E72D297353CC}">
              <c16:uniqueId val="{00000001-133C-4333-A8A2-BF2F782834E0}"/>
            </c:ext>
          </c:extLst>
        </c:ser>
        <c:ser>
          <c:idx val="2"/>
          <c:order val="2"/>
          <c:tx>
            <c:strRef>
              <c:f>Лист1!$D$1</c:f>
              <c:strCache>
                <c:ptCount val="1"/>
                <c:pt idx="0">
                  <c:v>Столбец1</c:v>
                </c:pt>
              </c:strCache>
            </c:strRef>
          </c:tx>
          <c:spPr>
            <a:solidFill>
              <a:schemeClr val="accent3"/>
            </a:solidFill>
            <a:ln>
              <a:noFill/>
            </a:ln>
            <a:effectLst/>
          </c:spPr>
          <c:invertIfNegative val="0"/>
          <c:cat>
            <c:numRef>
              <c:f>Лист1!$A$2:$A$6</c:f>
              <c:numCache>
                <c:formatCode>General</c:formatCode>
                <c:ptCount val="5"/>
                <c:pt idx="0">
                  <c:v>3</c:v>
                </c:pt>
                <c:pt idx="1">
                  <c:v>5</c:v>
                </c:pt>
                <c:pt idx="2">
                  <c:v>6</c:v>
                </c:pt>
                <c:pt idx="3">
                  <c:v>7</c:v>
                </c:pt>
                <c:pt idx="4">
                  <c:v>8</c:v>
                </c:pt>
              </c:numCache>
            </c:numRef>
          </c:cat>
          <c:val>
            <c:numRef>
              <c:f>Лист1!$D$2:$D$6</c:f>
              <c:numCache>
                <c:formatCode>General</c:formatCode>
                <c:ptCount val="5"/>
              </c:numCache>
            </c:numRef>
          </c:val>
          <c:extLst>
            <c:ext xmlns:c16="http://schemas.microsoft.com/office/drawing/2014/chart" uri="{C3380CC4-5D6E-409C-BE32-E72D297353CC}">
              <c16:uniqueId val="{00000002-133C-4333-A8A2-BF2F782834E0}"/>
            </c:ext>
          </c:extLst>
        </c:ser>
        <c:dLbls>
          <c:showLegendKey val="0"/>
          <c:showVal val="0"/>
          <c:showCatName val="0"/>
          <c:showSerName val="0"/>
          <c:showPercent val="0"/>
          <c:showBubbleSize val="0"/>
        </c:dLbls>
        <c:gapWidth val="150"/>
        <c:overlap val="100"/>
        <c:axId val="469741808"/>
        <c:axId val="416560792"/>
      </c:barChart>
      <c:catAx>
        <c:axId val="46974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16560792"/>
        <c:crosses val="autoZero"/>
        <c:auto val="1"/>
        <c:lblAlgn val="ctr"/>
        <c:lblOffset val="100"/>
        <c:noMultiLvlLbl val="0"/>
      </c:catAx>
      <c:valAx>
        <c:axId val="416560792"/>
        <c:scaling>
          <c:orientation val="minMax"/>
          <c:max val="1"/>
          <c:min val="0.86000000000000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974180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dirty="0"/>
              <a:t>BOLGAR SETTLEMENT</a:t>
            </a:r>
            <a:endParaRPr lang="ru-RU" b="1"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ru-RU"/>
        </a:p>
      </c:txPr>
    </c:title>
    <c:autoTitleDeleted val="0"/>
    <c:plotArea>
      <c:layout/>
      <c:barChart>
        <c:barDir val="col"/>
        <c:grouping val="percentStacked"/>
        <c:varyColors val="0"/>
        <c:ser>
          <c:idx val="0"/>
          <c:order val="0"/>
          <c:tx>
            <c:strRef>
              <c:f>Лист1!$B$1</c:f>
              <c:strCache>
                <c:ptCount val="1"/>
                <c:pt idx="0">
                  <c:v>Total volume, mm3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25</c:v>
                </c:pt>
                <c:pt idx="1">
                  <c:v>48</c:v>
                </c:pt>
                <c:pt idx="2">
                  <c:v>65</c:v>
                </c:pt>
                <c:pt idx="3">
                  <c:v>69</c:v>
                </c:pt>
                <c:pt idx="4">
                  <c:v>73</c:v>
                </c:pt>
              </c:numCache>
            </c:numRef>
          </c:cat>
          <c:val>
            <c:numRef>
              <c:f>Лист1!$B$2:$B$6</c:f>
              <c:numCache>
                <c:formatCode>0</c:formatCode>
                <c:ptCount val="5"/>
                <c:pt idx="0">
                  <c:v>1200</c:v>
                </c:pt>
                <c:pt idx="1">
                  <c:v>3800</c:v>
                </c:pt>
                <c:pt idx="2">
                  <c:v>21000</c:v>
                </c:pt>
                <c:pt idx="3">
                  <c:v>1400</c:v>
                </c:pt>
                <c:pt idx="4">
                  <c:v>1000</c:v>
                </c:pt>
              </c:numCache>
            </c:numRef>
          </c:val>
          <c:extLst>
            <c:ext xmlns:c16="http://schemas.microsoft.com/office/drawing/2014/chart" uri="{C3380CC4-5D6E-409C-BE32-E72D297353CC}">
              <c16:uniqueId val="{00000000-6058-4A35-96D9-F69B054215E0}"/>
            </c:ext>
          </c:extLst>
        </c:ser>
        <c:ser>
          <c:idx val="1"/>
          <c:order val="1"/>
          <c:tx>
            <c:strRef>
              <c:f>Лист1!$C$1</c:f>
              <c:strCache>
                <c:ptCount val="1"/>
                <c:pt idx="0">
                  <c:v>Pores volume, mm3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25</c:v>
                </c:pt>
                <c:pt idx="1">
                  <c:v>48</c:v>
                </c:pt>
                <c:pt idx="2">
                  <c:v>65</c:v>
                </c:pt>
                <c:pt idx="3">
                  <c:v>69</c:v>
                </c:pt>
                <c:pt idx="4">
                  <c:v>73</c:v>
                </c:pt>
              </c:numCache>
            </c:numRef>
          </c:cat>
          <c:val>
            <c:numRef>
              <c:f>Лист1!$C$2:$C$6</c:f>
              <c:numCache>
                <c:formatCode>0</c:formatCode>
                <c:ptCount val="5"/>
                <c:pt idx="0">
                  <c:v>0</c:v>
                </c:pt>
                <c:pt idx="1">
                  <c:v>0</c:v>
                </c:pt>
                <c:pt idx="2">
                  <c:v>65</c:v>
                </c:pt>
                <c:pt idx="3">
                  <c:v>2</c:v>
                </c:pt>
                <c:pt idx="4">
                  <c:v>14</c:v>
                </c:pt>
              </c:numCache>
            </c:numRef>
          </c:val>
          <c:extLst>
            <c:ext xmlns:c16="http://schemas.microsoft.com/office/drawing/2014/chart" uri="{C3380CC4-5D6E-409C-BE32-E72D297353CC}">
              <c16:uniqueId val="{00000001-6058-4A35-96D9-F69B054215E0}"/>
            </c:ext>
          </c:extLst>
        </c:ser>
        <c:ser>
          <c:idx val="2"/>
          <c:order val="2"/>
          <c:tx>
            <c:strRef>
              <c:f>Лист1!$D$1</c:f>
              <c:strCache>
                <c:ptCount val="1"/>
                <c:pt idx="0">
                  <c:v>Столбец1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25</c:v>
                </c:pt>
                <c:pt idx="1">
                  <c:v>48</c:v>
                </c:pt>
                <c:pt idx="2">
                  <c:v>65</c:v>
                </c:pt>
                <c:pt idx="3">
                  <c:v>69</c:v>
                </c:pt>
                <c:pt idx="4">
                  <c:v>73</c:v>
                </c:pt>
              </c:numCache>
            </c:numRef>
          </c:cat>
          <c:val>
            <c:numRef>
              <c:f>Лист1!$D$2:$D$6</c:f>
              <c:numCache>
                <c:formatCode>General</c:formatCode>
                <c:ptCount val="5"/>
              </c:numCache>
            </c:numRef>
          </c:val>
          <c:extLst>
            <c:ext xmlns:c16="http://schemas.microsoft.com/office/drawing/2014/chart" uri="{C3380CC4-5D6E-409C-BE32-E72D297353CC}">
              <c16:uniqueId val="{00000002-6058-4A35-96D9-F69B054215E0}"/>
            </c:ext>
          </c:extLst>
        </c:ser>
        <c:dLbls>
          <c:dLblPos val="ctr"/>
          <c:showLegendKey val="0"/>
          <c:showVal val="1"/>
          <c:showCatName val="0"/>
          <c:showSerName val="0"/>
          <c:showPercent val="0"/>
          <c:showBubbleSize val="0"/>
        </c:dLbls>
        <c:gapWidth val="150"/>
        <c:overlap val="100"/>
        <c:axId val="728819656"/>
        <c:axId val="728821456"/>
      </c:barChart>
      <c:catAx>
        <c:axId val="72881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728821456"/>
        <c:crosses val="autoZero"/>
        <c:auto val="1"/>
        <c:lblAlgn val="ctr"/>
        <c:lblOffset val="100"/>
        <c:noMultiLvlLbl val="0"/>
      </c:catAx>
      <c:valAx>
        <c:axId val="728821456"/>
        <c:scaling>
          <c:orientation val="minMax"/>
          <c:max val="1"/>
          <c:min val="0.86000000000000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728819656"/>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FEEC-2493-44B8-A642-C3387FC8A1F6}" type="datetimeFigureOut">
              <a:rPr lang="ru-RU" smtClean="0"/>
              <a:t>06.06.2023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36D59-D62F-4FE8-8D74-9CE4F981EEA5}" type="slidenum">
              <a:rPr lang="ru-RU" smtClean="0"/>
              <a:t>‹#›</a:t>
            </a:fld>
            <a:endParaRPr lang="ru-RU"/>
          </a:p>
        </p:txBody>
      </p:sp>
    </p:spTree>
    <p:extLst>
      <p:ext uri="{BB962C8B-B14F-4D97-AF65-F5344CB8AC3E}">
        <p14:creationId xmlns:p14="http://schemas.microsoft.com/office/powerpoint/2010/main" val="8476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настоящее время возрос интерес к исследованию археологических и культурных материалов естественнонаучными методами. Среди них следует отметить методы неразрушающей диагностики конструкций, которые очень бережно относятся к ценным объектам культурного наследия. </a:t>
            </a:r>
            <a:r>
              <a:rPr lang="ru-RU" dirty="0">
                <a:solidFill>
                  <a:srgbClr val="FF0000"/>
                </a:solidFill>
              </a:rPr>
              <a:t>В связи с чем в ЛНФ проводятся подобные исследования. Сегодня я хочу поговорить с вами об исследованиях чугунных изделий, так как изменения в историко-культурном быте национальных групп и общностей отчетливо реконструируются по эволюции технологий обработки, таких, в частности, как литье и ковка металлических изделий: украшений, оружия и утвари, которой, как известно, при раскопках находят чаще всего. </a:t>
            </a:r>
          </a:p>
          <a:p>
            <a:r>
              <a:rPr lang="ru-RU" dirty="0">
                <a:solidFill>
                  <a:srgbClr val="FF0000"/>
                </a:solidFill>
              </a:rPr>
              <a:t>Структурные исследования археологических металлических материалов сосредоточены на поиске некоторых структурных маркеров, по которым можно восстановить информацию о местонахождении рудника или кузницы, путях завоза металлического сырья, выявлении особенностей литейных процессов. С этой точки зрения чугунные изделия являются не только культурно-историческими памятниками, но и удобными модельными объектами для изучения процессов распространения коррозии и трещин в металлических изделиях, особенностей литья и штамповки, способов химической обработки металлических изделий.</a:t>
            </a:r>
          </a:p>
          <a:p>
            <a:endParaRPr lang="ru-RU" dirty="0">
              <a:solidFill>
                <a:srgbClr val="FF0000"/>
              </a:solidFill>
            </a:endParaRPr>
          </a:p>
          <a:p>
            <a:r>
              <a:rPr lang="en-US" dirty="0"/>
              <a:t> Now, there has been a growing interest in the research of archaeological and cultural materials using natural scientific methods [1,6–9]. Among them, the methods for non-destructive structural diagnostics should be noted, which are very careful with valuable objects of cultural heritage </a:t>
            </a:r>
            <a:endParaRPr lang="ru-RU" dirty="0"/>
          </a:p>
        </p:txBody>
      </p:sp>
      <p:sp>
        <p:nvSpPr>
          <p:cNvPr id="4" name="Номер слайда 3"/>
          <p:cNvSpPr>
            <a:spLocks noGrp="1"/>
          </p:cNvSpPr>
          <p:nvPr>
            <p:ph type="sldNum" sz="quarter" idx="5"/>
          </p:nvPr>
        </p:nvSpPr>
        <p:spPr/>
        <p:txBody>
          <a:bodyPr/>
          <a:lstStyle/>
          <a:p>
            <a:fld id="{59036D59-D62F-4FE8-8D74-9CE4F981EEA5}" type="slidenum">
              <a:rPr lang="ru-RU" smtClean="0"/>
              <a:t>2</a:t>
            </a:fld>
            <a:endParaRPr lang="ru-RU"/>
          </a:p>
        </p:txBody>
      </p:sp>
    </p:spTree>
    <p:extLst>
      <p:ext uri="{BB962C8B-B14F-4D97-AF65-F5344CB8AC3E}">
        <p14:creationId xmlns:p14="http://schemas.microsoft.com/office/powerpoint/2010/main" val="193260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Пространственная ориентация удлиненных пор может быть получена с помощью тензора инерции [56,57]. Компоненты тензора момента инерции были определены как три ортонормированные оси [47,57] для каждой поры. Ось Z — это ось вращения поворотного стола в томографической установке. В качестве главной оси выбираем оси </a:t>
            </a:r>
            <a:r>
              <a:rPr lang="ru-RU" dirty="0" err="1"/>
              <a:t>Imin</a:t>
            </a:r>
            <a:r>
              <a:rPr lang="ru-RU" dirty="0"/>
              <a:t> вдоль оси Z или ось вращения в томографических экспериментах, а ось </a:t>
            </a:r>
            <a:r>
              <a:rPr lang="ru-RU" dirty="0" err="1"/>
              <a:t>Imax</a:t>
            </a:r>
            <a:r>
              <a:rPr lang="ru-RU" dirty="0"/>
              <a:t> перпендикулярна оси Z [47].Полученные </a:t>
            </a:r>
            <a:r>
              <a:rPr lang="ru-RU" dirty="0" err="1"/>
              <a:t>стереографики</a:t>
            </a:r>
            <a:r>
              <a:rPr lang="ru-RU" dirty="0"/>
              <a:t> (рис. 7а–г) неравномерны, что свидетельствует о наличии ткани формы [57–59]. Такие конфигурации предпочтительных ориентировок в мелких порах внутри чугунных фрагментов могут свидетельствовать о некотором ориентировании пор по криволинейным формам на поверхности фрагментов, что характерно для форм чугунных фрагментов. Вполне возможно, что такая преимущественная ориентация обусловлена механическими воздействиями при ковке или ковке, но более вероятно, что это связано с процессами неравномерного охлаждения чугунных котлов.</a:t>
            </a:r>
          </a:p>
        </p:txBody>
      </p:sp>
      <p:sp>
        <p:nvSpPr>
          <p:cNvPr id="4" name="Номер слайда 3"/>
          <p:cNvSpPr>
            <a:spLocks noGrp="1"/>
          </p:cNvSpPr>
          <p:nvPr>
            <p:ph type="sldNum" sz="quarter" idx="5"/>
          </p:nvPr>
        </p:nvSpPr>
        <p:spPr/>
        <p:txBody>
          <a:bodyPr/>
          <a:lstStyle/>
          <a:p>
            <a:fld id="{59036D59-D62F-4FE8-8D74-9CE4F981EEA5}" type="slidenum">
              <a:rPr lang="ru-RU" smtClean="0"/>
              <a:t>11</a:t>
            </a:fld>
            <a:endParaRPr lang="ru-RU"/>
          </a:p>
        </p:txBody>
      </p:sp>
    </p:spTree>
    <p:extLst>
      <p:ext uri="{BB962C8B-B14F-4D97-AF65-F5344CB8AC3E}">
        <p14:creationId xmlns:p14="http://schemas.microsoft.com/office/powerpoint/2010/main" val="108434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Опять же, помимо распределения по размерам и удлинениям, ориентационные структурные особенности указывают на два типа пор, которые образуются в фрагментах чугуна. Их различие может свидетельствовать о различии причин и механизмов их формирования. Первую группу составляют мелкие поры, присутствующие во всех исследованных фрагментах из поселения </a:t>
            </a:r>
            <a:r>
              <a:rPr lang="ru-RU" sz="1800" kern="100" dirty="0" err="1">
                <a:effectLst/>
                <a:latin typeface="Calibri" panose="020F0502020204030204" pitchFamily="34" charset="0"/>
                <a:ea typeface="Calibri" panose="020F0502020204030204" pitchFamily="34" charset="0"/>
                <a:cs typeface="Times New Roman" panose="02020603050405020304" pitchFamily="18" charset="0"/>
              </a:rPr>
              <a:t>Селитренное</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и в образце БС-65 из поселения Болгар. </a:t>
            </a:r>
          </a:p>
          <a:p>
            <a:pPr>
              <a:lnSpc>
                <a:spcPct val="107000"/>
              </a:lnSpc>
              <a:spcAft>
                <a:spcPts val="800"/>
              </a:spcAft>
            </a:pP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Наблюдаемые мелкие поры могут возникать при литье средневековых изделий, а их образование может быть связано с двумя процессами при охлаждении чугунного изделия. В системе Fe-C происходит образование различных фаз, в том числе графита от избыточного содержания углерода, неравномерного охлаждения отливки котлов. Более интересным является тот факт наличия крупных пор или полостей. Это так называемая </a:t>
            </a:r>
            <a:r>
              <a:rPr lang="ru-RU" sz="1800" kern="100" dirty="0" err="1">
                <a:effectLst/>
                <a:latin typeface="Calibri" panose="020F0502020204030204" pitchFamily="34" charset="0"/>
                <a:ea typeface="Calibri" panose="020F0502020204030204" pitchFamily="34" charset="0"/>
                <a:cs typeface="Times New Roman" panose="02020603050405020304" pitchFamily="18" charset="0"/>
              </a:rPr>
              <a:t>газоусадочная</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пористость. При измельчении сырья и его загрузке в горн мелкие частицы рудного вещества могут попадать в плавильное вещество и служить источником попутного газа в процессе плавки. Причем, если в изделиях из Селитренного городища наряду с мелкими порами существуют крупные полости, то в чугунных обломках из Болгарского набора наблюдаются только крупные поры.</a:t>
            </a:r>
          </a:p>
        </p:txBody>
      </p:sp>
      <p:sp>
        <p:nvSpPr>
          <p:cNvPr id="4" name="Номер слайда 3"/>
          <p:cNvSpPr>
            <a:spLocks noGrp="1"/>
          </p:cNvSpPr>
          <p:nvPr>
            <p:ph type="sldNum" sz="quarter" idx="5"/>
          </p:nvPr>
        </p:nvSpPr>
        <p:spPr/>
        <p:txBody>
          <a:bodyPr/>
          <a:lstStyle/>
          <a:p>
            <a:fld id="{59036D59-D62F-4FE8-8D74-9CE4F981EEA5}" type="slidenum">
              <a:rPr lang="ru-RU" smtClean="0"/>
              <a:t>12</a:t>
            </a:fld>
            <a:endParaRPr lang="ru-RU"/>
          </a:p>
        </p:txBody>
      </p:sp>
    </p:spTree>
    <p:extLst>
      <p:ext uri="{BB962C8B-B14F-4D97-AF65-F5344CB8AC3E}">
        <p14:creationId xmlns:p14="http://schemas.microsoft.com/office/powerpoint/2010/main" val="3729390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Проведены нейтронно-томографические исследования фрагментов чугунных котлов древнего золотоордынского государства. На основании полученных данных 3D нейтронной томографии удалось выявить и выделить внутренние поры внутри этих чугунных изделий. На первый взгляд наличие или отсутствие мелких внутренних пор можно связать с расположением и технологическими процессами литейных цехов. Анализ трехмерных данных нейтронной томографии для получения распределения по размерам, некоторых морфологических характеристик и ориентации внутренних пор в чугунных фрагментах может дать не только качественные, но и количественные маркеры структуры чугунных изделий. Мы предполагаем, что многогранность процессов </a:t>
            </a:r>
            <a:r>
              <a:rPr lang="ru-RU" dirty="0" err="1"/>
              <a:t>газоусадочной</a:t>
            </a:r>
            <a:r>
              <a:rPr lang="ru-RU" dirty="0"/>
              <a:t> пористости при обработке чугуна в древних мастерских может служить структурными маркерами для выявления местонахождения производителей чугуна, наличия дополнительной поковки чугунных изделий, а также особенностей и первичных состав литейных форм</a:t>
            </a:r>
          </a:p>
        </p:txBody>
      </p:sp>
      <p:sp>
        <p:nvSpPr>
          <p:cNvPr id="4" name="Номер слайда 3"/>
          <p:cNvSpPr>
            <a:spLocks noGrp="1"/>
          </p:cNvSpPr>
          <p:nvPr>
            <p:ph type="sldNum" sz="quarter" idx="5"/>
          </p:nvPr>
        </p:nvSpPr>
        <p:spPr/>
        <p:txBody>
          <a:bodyPr/>
          <a:lstStyle/>
          <a:p>
            <a:fld id="{59036D59-D62F-4FE8-8D74-9CE4F981EEA5}" type="slidenum">
              <a:rPr lang="ru-RU" smtClean="0"/>
              <a:t>13</a:t>
            </a:fld>
            <a:endParaRPr lang="ru-RU"/>
          </a:p>
        </p:txBody>
      </p:sp>
    </p:spTree>
    <p:extLst>
      <p:ext uri="{BB962C8B-B14F-4D97-AF65-F5344CB8AC3E}">
        <p14:creationId xmlns:p14="http://schemas.microsoft.com/office/powerpoint/2010/main" val="343155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настоящее время возрос интерес к исследованию археологических и культурных материалов естественнонаучными методами. Среди них следует отметить методы неразрушающей диагностики конструкций, которые очень бережно относятся к ценным объектам культурного наследия. </a:t>
            </a:r>
            <a:r>
              <a:rPr lang="ru-RU" dirty="0">
                <a:solidFill>
                  <a:srgbClr val="FF0000"/>
                </a:solidFill>
              </a:rPr>
              <a:t>В связи с чем в ЛНФ проводятся подобные исследования. Сегодня я хочу поговорить с вами об исследованиях чугунных изделий, так как изменения в историко-культурном быте национальных групп и общностей отчетливо реконструируются по эволюции технологий обработки, таких, в частности, как литье и ковка металлических изделий: украшений, оружия и утвари, которой, как известно, при раскопках находят чаще всего. </a:t>
            </a:r>
          </a:p>
          <a:p>
            <a:r>
              <a:rPr lang="ru-RU" dirty="0">
                <a:solidFill>
                  <a:srgbClr val="FF0000"/>
                </a:solidFill>
              </a:rPr>
              <a:t>Структурные исследования археологических металлических материалов сосредоточены на поиске некоторых структурных маркеров, по которым можно восстановить информацию о местонахождении рудника или кузницы, путях завоза металлического сырья, выявлении особенностей литейных процессов. С этой точки зрения чугунные изделия являются не только культурно-историческими памятниками, но и удобными модельными объектами для изучения процессов распространения коррозии и трещин в металлических изделиях, особенностей литья и штамповки, способов химической обработки металлических изделий.</a:t>
            </a:r>
          </a:p>
          <a:p>
            <a:endParaRPr lang="ru-RU" dirty="0">
              <a:solidFill>
                <a:srgbClr val="FF0000"/>
              </a:solidFill>
            </a:endParaRPr>
          </a:p>
          <a:p>
            <a:r>
              <a:rPr lang="en-US" dirty="0"/>
              <a:t> Now, there has been a growing interest in the research of archaeological and cultural materials using natural scientific methods [1,6–9]. Among them, the methods for non-destructive structural diagnostics should be noted, which are very careful with valuable objects of cultural heritage </a:t>
            </a:r>
            <a:endParaRPr lang="ru-RU" dirty="0"/>
          </a:p>
        </p:txBody>
      </p:sp>
      <p:sp>
        <p:nvSpPr>
          <p:cNvPr id="4" name="Номер слайда 3"/>
          <p:cNvSpPr>
            <a:spLocks noGrp="1"/>
          </p:cNvSpPr>
          <p:nvPr>
            <p:ph type="sldNum" sz="quarter" idx="5"/>
          </p:nvPr>
        </p:nvSpPr>
        <p:spPr/>
        <p:txBody>
          <a:bodyPr/>
          <a:lstStyle/>
          <a:p>
            <a:fld id="{59036D59-D62F-4FE8-8D74-9CE4F981EEA5}" type="slidenum">
              <a:rPr lang="ru-RU" smtClean="0"/>
              <a:t>3</a:t>
            </a:fld>
            <a:endParaRPr lang="ru-RU"/>
          </a:p>
        </p:txBody>
      </p:sp>
    </p:spTree>
    <p:extLst>
      <p:ext uri="{BB962C8B-B14F-4D97-AF65-F5344CB8AC3E}">
        <p14:creationId xmlns:p14="http://schemas.microsoft.com/office/powerpoint/2010/main" val="131942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нашей работе мы попытались выявить особенности строения фрагментов чугунных котлов средневековой Золотой Орды, как представителей изделий древнего чугунолитейного процесса. Нами выделены две группы </a:t>
            </a:r>
            <a:r>
              <a:rPr lang="ru-RU" dirty="0" err="1"/>
              <a:t>чугунолитых</a:t>
            </a:r>
            <a:r>
              <a:rPr lang="ru-RU" dirty="0"/>
              <a:t> фрагментов из городища </a:t>
            </a:r>
            <a:r>
              <a:rPr lang="ru-RU" dirty="0" err="1"/>
              <a:t>Селитренное</a:t>
            </a:r>
            <a:r>
              <a:rPr lang="ru-RU" dirty="0"/>
              <a:t> в низовьях Волги и городища Болгар в Среднем Поволжье. Оба городища были столицами Золотой Орды в XIII–XV вв. н.э., но разница в географическом положении и историческом ареале определяет их как мануфактурные центры с измененными технологическими приемами литья и обработки чугуна в границах одного древнего государства в аналогичный исторический период. Мы ожидаем различия в структурных особенностях внутреннего строения фрагментов от чугунных котлов. </a:t>
            </a:r>
          </a:p>
          <a:p>
            <a:endParaRPr lang="ru-RU" dirty="0"/>
          </a:p>
          <a:p>
            <a:r>
              <a:rPr lang="en-US" dirty="0"/>
              <a:t>In our work, we tried to identify the structural features of fragments from cast iron cauldrons of the medieval Golden Horde, as a representative of the products from the ancient iron casting process. We have selected two groups of iron-cast fragments from the Selitrennoye settlement in the lower parts of the Volga River and the Bolgar settlement in the central Volga region.</a:t>
            </a:r>
            <a:r>
              <a:rPr lang="ru-RU" dirty="0"/>
              <a:t> </a:t>
            </a:r>
            <a:r>
              <a:rPr lang="en-US" dirty="0"/>
              <a:t>Both settlements were capitals of the Golden Horde during the 13–15th centuries AD, but the difference in geographic location and historical area appoints them as </a:t>
            </a:r>
            <a:r>
              <a:rPr lang="en-US" dirty="0" err="1"/>
              <a:t>manufacto-ry</a:t>
            </a:r>
            <a:r>
              <a:rPr lang="en-US" dirty="0"/>
              <a:t> centers with modified technological approaches for casting and processing cast iron within the borders of one ancient state in a similar historical period. We expect [4] a difference in the structural features of the internal structure of the fragments from cast iron cauldrons. </a:t>
            </a:r>
            <a:endParaRPr lang="ru-RU" dirty="0"/>
          </a:p>
          <a:p>
            <a:endParaRPr lang="ru-RU" dirty="0"/>
          </a:p>
        </p:txBody>
      </p:sp>
      <p:sp>
        <p:nvSpPr>
          <p:cNvPr id="4" name="Номер слайда 3"/>
          <p:cNvSpPr>
            <a:spLocks noGrp="1"/>
          </p:cNvSpPr>
          <p:nvPr>
            <p:ph type="sldNum" sz="quarter" idx="5"/>
          </p:nvPr>
        </p:nvSpPr>
        <p:spPr/>
        <p:txBody>
          <a:bodyPr/>
          <a:lstStyle/>
          <a:p>
            <a:fld id="{59036D59-D62F-4FE8-8D74-9CE4F981EEA5}" type="slidenum">
              <a:rPr lang="ru-RU" smtClean="0"/>
              <a:t>4</a:t>
            </a:fld>
            <a:endParaRPr lang="ru-RU"/>
          </a:p>
        </p:txBody>
      </p:sp>
    </p:spTree>
    <p:extLst>
      <p:ext uri="{BB962C8B-B14F-4D97-AF65-F5344CB8AC3E}">
        <p14:creationId xmlns:p14="http://schemas.microsoft.com/office/powerpoint/2010/main" val="181800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Традиционная металлография, </a:t>
            </a:r>
            <a:r>
              <a:rPr lang="ru-RU" dirty="0" err="1">
                <a:solidFill>
                  <a:srgbClr val="FF0000"/>
                </a:solidFill>
              </a:rPr>
              <a:t>рентгенофлуоресцентный</a:t>
            </a:r>
            <a:r>
              <a:rPr lang="ru-RU" dirty="0">
                <a:solidFill>
                  <a:srgbClr val="FF0000"/>
                </a:solidFill>
              </a:rPr>
              <a:t> анализ и методы сканирующей электронной микроскопии позволяют получить подробные структурные данные об элементном и фазовом составе, но только с поверхности или механического среза изделия из чугуна. Поэтому использовался метод нейтронной томографии, который чувствителен к легким элементам, имеет заметную разницу в контрасте между изотопами и высокий проникающий эффект через металлы или тяжелые элементы.</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Так как реактор ИБР-2 находится на модернизации, эксперимент был проведен нашими коллегами из Курчатовского института на установке для нейтронной томографии ДРАКОН на реакторе ИР-8</a:t>
            </a:r>
          </a:p>
          <a:p>
            <a:endParaRPr lang="ru-RU" dirty="0"/>
          </a:p>
        </p:txBody>
      </p:sp>
      <p:sp>
        <p:nvSpPr>
          <p:cNvPr id="4" name="Номер слайда 3"/>
          <p:cNvSpPr>
            <a:spLocks noGrp="1"/>
          </p:cNvSpPr>
          <p:nvPr>
            <p:ph type="sldNum" sz="quarter" idx="5"/>
          </p:nvPr>
        </p:nvSpPr>
        <p:spPr/>
        <p:txBody>
          <a:bodyPr/>
          <a:lstStyle/>
          <a:p>
            <a:fld id="{59036D59-D62F-4FE8-8D74-9CE4F981EEA5}" type="slidenum">
              <a:rPr lang="ru-RU" smtClean="0"/>
              <a:t>5</a:t>
            </a:fld>
            <a:endParaRPr lang="ru-RU"/>
          </a:p>
        </p:txBody>
      </p:sp>
    </p:spTree>
    <p:extLst>
      <p:ext uri="{BB962C8B-B14F-4D97-AF65-F5344CB8AC3E}">
        <p14:creationId xmlns:p14="http://schemas.microsoft.com/office/powerpoint/2010/main" val="424342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данных 3D нейтронной томографии, используемых при исследовании пористых материалов, чрезвычайно важен выбор процедуры сегментации пор. Существует большое количество методов сегментации и их модификаций, используемых для анализа изображений в различных областях исследований. Качество сегментации пор в трехмерных реконструированных данных значительно страдает из-за эффектов размытия и артефактов в данных нейтронной томографии. В нашем исследовании мы предлагаем ввести маркерное изображение для сегментации пор. Такой алгоритм представляет собой добавление бинарного изображения, показывающего примерное расположение пор на исходном изображении. Это можно представить в виде изображения семян, расположенных в местах расположения пор. Идея метода заключается в вычислении локального порога для каждой сегментированной поры. Пороговое значение определяется как минимум среди значений серого исходного или отфильтрованного изображения. Эта операция помогает предотвратить или, по крайней мере, свести к минимуму ложную сегментацию, возникающую из-за наличия некорректных максимумов в градиентном изображении.</a:t>
            </a:r>
          </a:p>
        </p:txBody>
      </p:sp>
      <p:sp>
        <p:nvSpPr>
          <p:cNvPr id="4" name="Номер слайда 3"/>
          <p:cNvSpPr>
            <a:spLocks noGrp="1"/>
          </p:cNvSpPr>
          <p:nvPr>
            <p:ph type="sldNum" sz="quarter" idx="5"/>
          </p:nvPr>
        </p:nvSpPr>
        <p:spPr/>
        <p:txBody>
          <a:bodyPr/>
          <a:lstStyle/>
          <a:p>
            <a:fld id="{59036D59-D62F-4FE8-8D74-9CE4F981EEA5}" type="slidenum">
              <a:rPr lang="ru-RU" smtClean="0"/>
              <a:t>6</a:t>
            </a:fld>
            <a:endParaRPr lang="ru-RU"/>
          </a:p>
        </p:txBody>
      </p:sp>
    </p:spTree>
    <p:extLst>
      <p:ext uri="{BB962C8B-B14F-4D97-AF65-F5344CB8AC3E}">
        <p14:creationId xmlns:p14="http://schemas.microsoft.com/office/powerpoint/2010/main" val="23901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Помимо сегментации чугунных компонентов и поверхностного слоя коррозии на исследованных фрагментах, по данным нейтронной томографии удалось однозначно выделить некоторые структурные особенности. Это развитое поровое пространство. При этом если в большинстве чугунных обломков с поселения Болгар наблюдалось равномерное распределение материала внутри объема образцов с отдельными единичными крупными порами или пустотами, то почти во всех обломках с Селитренного поселения, обнаружено большое поровое пространство.</a:t>
            </a:r>
          </a:p>
          <a:p>
            <a:r>
              <a:rPr lang="ru-RU" dirty="0"/>
              <a:t>Кроме того, в некоторых образцах из </a:t>
            </a:r>
            <a:r>
              <a:rPr lang="ru-RU" dirty="0" err="1"/>
              <a:t>Болгара</a:t>
            </a:r>
            <a:r>
              <a:rPr lang="ru-RU" dirty="0"/>
              <a:t> наблюдалась продолговатая линейная область с коэффициентами ослабления нейтронов, отличными от коэффициентов чугунного материала. Это след от </a:t>
            </a:r>
            <a:r>
              <a:rPr lang="ru-RU" dirty="0" err="1"/>
              <a:t>обожига</a:t>
            </a:r>
            <a:r>
              <a:rPr lang="ru-RU" dirty="0"/>
              <a:t> огнём или другим высокотемпературным воздействием. Различие коэффициентов ослабления нейтронов связано с сильными окислительными процессами в этой области котла. </a:t>
            </a:r>
          </a:p>
        </p:txBody>
      </p:sp>
      <p:sp>
        <p:nvSpPr>
          <p:cNvPr id="4" name="Номер слайда 3"/>
          <p:cNvSpPr>
            <a:spLocks noGrp="1"/>
          </p:cNvSpPr>
          <p:nvPr>
            <p:ph type="sldNum" sz="quarter" idx="5"/>
          </p:nvPr>
        </p:nvSpPr>
        <p:spPr/>
        <p:txBody>
          <a:bodyPr/>
          <a:lstStyle/>
          <a:p>
            <a:fld id="{59036D59-D62F-4FE8-8D74-9CE4F981EEA5}" type="slidenum">
              <a:rPr lang="ru-RU" smtClean="0"/>
              <a:t>7</a:t>
            </a:fld>
            <a:endParaRPr lang="ru-RU"/>
          </a:p>
        </p:txBody>
      </p:sp>
    </p:spTree>
    <p:extLst>
      <p:ext uri="{BB962C8B-B14F-4D97-AF65-F5344CB8AC3E}">
        <p14:creationId xmlns:p14="http://schemas.microsoft.com/office/powerpoint/2010/main" val="324875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Объемные и морфологические особенности пор внутри фрагментов чугуна были проанализированы с использованием полученных 3D-нейтронных данных. Объемы реконструированных 3D-моделей, объемы пор и расчетные значения пористости для фрагментов чугуна приведены в табл.</a:t>
            </a:r>
          </a:p>
          <a:p>
            <a:r>
              <a:rPr lang="ru-RU" dirty="0"/>
              <a:t>В первом представлении высокая пористость наблюдается только в обломках </a:t>
            </a:r>
            <a:r>
              <a:rPr lang="ru-RU" dirty="0" err="1"/>
              <a:t>селитренного</a:t>
            </a:r>
            <a:r>
              <a:rPr lang="ru-RU" dirty="0"/>
              <a:t> городища; в то же время образцы из района Булгар практически не имеют внутренних крупных пор, за исключением образца БС-65. В качестве промежуточного вывода в качестве структурного маркера можно выделить наличие или отсутствие пор внутри объема археологических чугунных материалов или изделий.</a:t>
            </a:r>
          </a:p>
        </p:txBody>
      </p:sp>
      <p:sp>
        <p:nvSpPr>
          <p:cNvPr id="4" name="Номер слайда 3"/>
          <p:cNvSpPr>
            <a:spLocks noGrp="1"/>
          </p:cNvSpPr>
          <p:nvPr>
            <p:ph type="sldNum" sz="quarter" idx="5"/>
          </p:nvPr>
        </p:nvSpPr>
        <p:spPr/>
        <p:txBody>
          <a:bodyPr/>
          <a:lstStyle/>
          <a:p>
            <a:fld id="{59036D59-D62F-4FE8-8D74-9CE4F981EEA5}" type="slidenum">
              <a:rPr lang="ru-RU" smtClean="0"/>
              <a:t>8</a:t>
            </a:fld>
            <a:endParaRPr lang="ru-RU"/>
          </a:p>
        </p:txBody>
      </p:sp>
    </p:spTree>
    <p:extLst>
      <p:ext uri="{BB962C8B-B14F-4D97-AF65-F5344CB8AC3E}">
        <p14:creationId xmlns:p14="http://schemas.microsoft.com/office/powerpoint/2010/main" val="192247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Алгоритмы и расчеты анализа 3D-моделей фрагментов позволяют получить некоторые морфологические параметры разделенных пор, а также их взаимную пространственную ориентацию. Размеры пор оценивали с помощью параметра эквивалентного диаметра, который соответствует диаметру сферы того же объема, что и пора. Полученные распределения эквивалентных диаметров пор для образцов СС-3, СС-5, СС-6, СС-7, СС-8 и БС-65 представлены на рисунке. Размер большинства пор находится в диапазоне 0,8–2 мм, но несколько крупных пор находятся в диапазоне 5–8 мм. Следует отметить, что в чугунном фрагменте БС-65 из Булгара наблюдалось наличие большого количества мелких пор. Предполагается, что соответствующий котел мог быть доставлен по активно развивавшемуся в это время речному торговому пути</a:t>
            </a:r>
            <a:r>
              <a:rPr lang="en-US" dirty="0"/>
              <a:t>. </a:t>
            </a:r>
            <a:r>
              <a:rPr lang="ru-RU" dirty="0"/>
              <a:t>Однако статистическая выборка очень мала, поэтому делать более точные выводы излишне.</a:t>
            </a:r>
          </a:p>
        </p:txBody>
      </p:sp>
      <p:sp>
        <p:nvSpPr>
          <p:cNvPr id="4" name="Номер слайда 3"/>
          <p:cNvSpPr>
            <a:spLocks noGrp="1"/>
          </p:cNvSpPr>
          <p:nvPr>
            <p:ph type="sldNum" sz="quarter" idx="5"/>
          </p:nvPr>
        </p:nvSpPr>
        <p:spPr/>
        <p:txBody>
          <a:bodyPr/>
          <a:lstStyle/>
          <a:p>
            <a:fld id="{59036D59-D62F-4FE8-8D74-9CE4F981EEA5}" type="slidenum">
              <a:rPr lang="ru-RU" smtClean="0"/>
              <a:t>9</a:t>
            </a:fld>
            <a:endParaRPr lang="ru-RU"/>
          </a:p>
        </p:txBody>
      </p:sp>
    </p:spTree>
    <p:extLst>
      <p:ext uri="{BB962C8B-B14F-4D97-AF65-F5344CB8AC3E}">
        <p14:creationId xmlns:p14="http://schemas.microsoft.com/office/powerpoint/2010/main" val="291998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Анализ формы разделенных пор проводился в приближении удлинения, которое представляет собой эллипсоидную форму пор. Вытянутость пор представляет собой отношение полуосей </a:t>
            </a:r>
            <a:r>
              <a:rPr lang="ru-RU" dirty="0" err="1"/>
              <a:t>лежандровского</a:t>
            </a:r>
            <a:r>
              <a:rPr lang="ru-RU" dirty="0"/>
              <a:t> эллипсоида. Простым описанием средней формы пор является уплощение вытянутых частиц вдоль одной из осей эллипсоида. Полученные распределения параметра удлинения пор и их средние значения представлены на рис. Приближение нормального распределения плотности дает широкие асимметричные дуплеты и триплеты, что может указывать на различия в форме пор и удлинении от фрагмента к фрагменту. Такой сложный вид распределения может свидетельствовать о нескольких наборах пор внутри фрагментов чугуна, природу которых обсудим позже.</a:t>
            </a:r>
          </a:p>
        </p:txBody>
      </p:sp>
      <p:sp>
        <p:nvSpPr>
          <p:cNvPr id="4" name="Номер слайда 3"/>
          <p:cNvSpPr>
            <a:spLocks noGrp="1"/>
          </p:cNvSpPr>
          <p:nvPr>
            <p:ph type="sldNum" sz="quarter" idx="5"/>
          </p:nvPr>
        </p:nvSpPr>
        <p:spPr/>
        <p:txBody>
          <a:bodyPr/>
          <a:lstStyle/>
          <a:p>
            <a:fld id="{59036D59-D62F-4FE8-8D74-9CE4F981EEA5}" type="slidenum">
              <a:rPr lang="ru-RU" smtClean="0"/>
              <a:t>10</a:t>
            </a:fld>
            <a:endParaRPr lang="ru-RU"/>
          </a:p>
        </p:txBody>
      </p:sp>
    </p:spTree>
    <p:extLst>
      <p:ext uri="{BB962C8B-B14F-4D97-AF65-F5344CB8AC3E}">
        <p14:creationId xmlns:p14="http://schemas.microsoft.com/office/powerpoint/2010/main" val="149993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14962B6-082D-4C73-A451-E2A8770E6CA0}" type="datetimeFigureOut">
              <a:rPr lang="ru-RU" smtClean="0"/>
              <a:t>06.06.2023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105743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14962B6-082D-4C73-A451-E2A8770E6CA0}" type="datetimeFigureOut">
              <a:rPr lang="ru-RU" smtClean="0"/>
              <a:t>06.06.2023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103363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14962B6-082D-4C73-A451-E2A8770E6CA0}" type="datetimeFigureOut">
              <a:rPr lang="ru-RU" smtClean="0"/>
              <a:t>06.06.2023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407819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14962B6-082D-4C73-A451-E2A8770E6CA0}" type="datetimeFigureOut">
              <a:rPr lang="ru-RU" smtClean="0"/>
              <a:t>06.06.2023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40603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14962B6-082D-4C73-A451-E2A8770E6CA0}" type="datetimeFigureOut">
              <a:rPr lang="ru-RU" smtClean="0"/>
              <a:t>06.06.2023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352739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14962B6-082D-4C73-A451-E2A8770E6CA0}" type="datetimeFigureOut">
              <a:rPr lang="ru-RU" smtClean="0"/>
              <a:t>06.06.2023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396876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14962B6-082D-4C73-A451-E2A8770E6CA0}" type="datetimeFigureOut">
              <a:rPr lang="ru-RU" smtClean="0"/>
              <a:t>06.06.2023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401250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14962B6-082D-4C73-A451-E2A8770E6CA0}" type="datetimeFigureOut">
              <a:rPr lang="ru-RU" smtClean="0"/>
              <a:t>06.06.2023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9622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962B6-082D-4C73-A451-E2A8770E6CA0}" type="datetimeFigureOut">
              <a:rPr lang="ru-RU" smtClean="0"/>
              <a:t>06.06.2023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1938913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14962B6-082D-4C73-A451-E2A8770E6CA0}" type="datetimeFigureOut">
              <a:rPr lang="ru-RU" smtClean="0"/>
              <a:t>06.06.2023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207785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14962B6-082D-4C73-A451-E2A8770E6CA0}" type="datetimeFigureOut">
              <a:rPr lang="ru-RU" smtClean="0"/>
              <a:t>06.06.2023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68C17B-7918-4755-BDF0-4A7761473F48}" type="slidenum">
              <a:rPr lang="ru-RU" smtClean="0"/>
              <a:t>‹#›</a:t>
            </a:fld>
            <a:endParaRPr lang="ru-RU"/>
          </a:p>
        </p:txBody>
      </p:sp>
    </p:spTree>
    <p:extLst>
      <p:ext uri="{BB962C8B-B14F-4D97-AF65-F5344CB8AC3E}">
        <p14:creationId xmlns:p14="http://schemas.microsoft.com/office/powerpoint/2010/main" val="356334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962B6-082D-4C73-A451-E2A8770E6CA0}" type="datetimeFigureOut">
              <a:rPr lang="ru-RU" smtClean="0"/>
              <a:t>06.06.2023</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8C17B-7918-4755-BDF0-4A7761473F48}" type="slidenum">
              <a:rPr lang="ru-RU" smtClean="0"/>
              <a:t>‹#›</a:t>
            </a:fld>
            <a:endParaRPr lang="ru-RU"/>
          </a:p>
        </p:txBody>
      </p:sp>
    </p:spTree>
    <p:extLst>
      <p:ext uri="{BB962C8B-B14F-4D97-AF65-F5344CB8AC3E}">
        <p14:creationId xmlns:p14="http://schemas.microsoft.com/office/powerpoint/2010/main" val="2102732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oleObject" Target="../embeddings/oleObject3.bin"/><Relationship Id="rId4" Type="http://schemas.openxmlformats.org/officeDocument/2006/relationships/image" Target="../media/image45.wm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gif"/><Relationship Id="rId7" Type="http://schemas.openxmlformats.org/officeDocument/2006/relationships/image" Target="../media/image56.gif"/><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4244" y="388035"/>
            <a:ext cx="8491019" cy="634019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ea typeface="Times New Roman" panose="02020603050405020304" pitchFamily="18" charset="0"/>
              </a:rPr>
              <a:t>JINR ASSOCIATION OF YOUNG SCIENTISTS AND </a:t>
            </a:r>
            <a:endParaRPr lang="ru-RU" sz="2400" dirty="0">
              <a:ea typeface="Times New Roman" panose="02020603050405020304" pitchFamily="18" charset="0"/>
            </a:endParaRPr>
          </a:p>
          <a:p>
            <a:pPr algn="ctr"/>
            <a:r>
              <a:rPr lang="en-US" sz="2400" dirty="0">
                <a:ea typeface="Times New Roman" panose="02020603050405020304" pitchFamily="18" charset="0"/>
              </a:rPr>
              <a:t>SPECIALISTS CONFERENCE "ALUSHTA-2023"</a:t>
            </a:r>
          </a:p>
          <a:p>
            <a:pPr algn="ctr"/>
            <a:endParaRPr lang="ru-RU" sz="1050" dirty="0"/>
          </a:p>
          <a:p>
            <a:pPr algn="ctr"/>
            <a:endParaRPr lang="ru-RU" sz="1050" dirty="0"/>
          </a:p>
          <a:p>
            <a:pPr algn="ctr"/>
            <a:endParaRPr lang="ru-RU" sz="1050" dirty="0"/>
          </a:p>
          <a:p>
            <a:pPr algn="ctr"/>
            <a:endParaRPr lang="en-US" sz="1050" dirty="0"/>
          </a:p>
          <a:p>
            <a:pPr algn="ctr"/>
            <a:endParaRPr lang="en-US" sz="2400" dirty="0"/>
          </a:p>
          <a:p>
            <a:pPr algn="ctr"/>
            <a:r>
              <a:rPr lang="en-US" sz="4000" b="1" kern="0" dirty="0"/>
              <a:t>STRUCTURAL FUTURES OF THE FRAGMENT OF CAST IRON CAULDRONS OF MEDIEVAL GOLDEN HORDE: NEUTRON TOMOGRAPHY DATA</a:t>
            </a:r>
            <a:endParaRPr lang="ru-RU" sz="1050" dirty="0"/>
          </a:p>
          <a:p>
            <a:pPr algn="ctr"/>
            <a:endParaRPr lang="ru-RU" sz="2000" u="sng" dirty="0"/>
          </a:p>
          <a:p>
            <a:pPr algn="ctr"/>
            <a:endParaRPr lang="ru-RU" sz="2000" u="sng" dirty="0"/>
          </a:p>
          <a:p>
            <a:pPr algn="ctr"/>
            <a:r>
              <a:rPr lang="en-US" sz="2000" u="sng" dirty="0"/>
              <a:t>V.S. Smirnova</a:t>
            </a:r>
            <a:r>
              <a:rPr lang="en-US" sz="2000" dirty="0"/>
              <a:t>, B.A. </a:t>
            </a:r>
            <a:r>
              <a:rPr lang="en-US" sz="2000" dirty="0" err="1"/>
              <a:t>Bakirov</a:t>
            </a:r>
            <a:r>
              <a:rPr lang="en-US" sz="2000" dirty="0"/>
              <a:t>, S.E. </a:t>
            </a:r>
            <a:r>
              <a:rPr lang="en-US" sz="2000" dirty="0" err="1"/>
              <a:t>Kichanov</a:t>
            </a:r>
            <a:r>
              <a:rPr lang="en-US" sz="2000" dirty="0"/>
              <a:t>, E.F. </a:t>
            </a:r>
            <a:r>
              <a:rPr lang="en-US" sz="2000" dirty="0" err="1"/>
              <a:t>Shaikhutdinova</a:t>
            </a:r>
            <a:r>
              <a:rPr lang="en-US" sz="2000" dirty="0"/>
              <a:t>, M.M. </a:t>
            </a:r>
            <a:r>
              <a:rPr lang="en-US" sz="2000" dirty="0" err="1"/>
              <a:t>Murashev</a:t>
            </a:r>
            <a:r>
              <a:rPr lang="en-US" sz="2000" dirty="0"/>
              <a:t>, D.P. </a:t>
            </a:r>
            <a:r>
              <a:rPr lang="en-US" sz="2000" dirty="0" err="1"/>
              <a:t>Kozlenko</a:t>
            </a:r>
            <a:r>
              <a:rPr lang="en-US" sz="2000" dirty="0"/>
              <a:t>, A.G. </a:t>
            </a:r>
            <a:r>
              <a:rPr lang="en-US" sz="2000" dirty="0" err="1"/>
              <a:t>Sitdikov</a:t>
            </a:r>
            <a:endParaRPr lang="ru-RU" sz="2000" dirty="0"/>
          </a:p>
          <a:p>
            <a:pPr algn="ctr"/>
            <a:endParaRPr lang="en-US" sz="2000" dirty="0"/>
          </a:p>
          <a:p>
            <a:pPr algn="ctr"/>
            <a:endParaRPr lang="ru-RU" sz="1600" dirty="0"/>
          </a:p>
          <a:p>
            <a:pPr algn="ctr"/>
            <a:r>
              <a:rPr lang="en-US" sz="1600" b="0" i="0" dirty="0">
                <a:solidFill>
                  <a:schemeClr val="tx1"/>
                </a:solidFill>
                <a:effectLst/>
              </a:rPr>
              <a:t>4–11 JUN 2023</a:t>
            </a:r>
            <a:r>
              <a:rPr lang="en-US" sz="1600" dirty="0">
                <a:solidFill>
                  <a:schemeClr val="tx1"/>
                </a:solidFill>
              </a:rPr>
              <a:t>, ALUSHTA</a:t>
            </a:r>
          </a:p>
        </p:txBody>
      </p:sp>
      <p:cxnSp>
        <p:nvCxnSpPr>
          <p:cNvPr id="3" name="Прямая соединительная линия 2">
            <a:extLst>
              <a:ext uri="{FF2B5EF4-FFF2-40B4-BE49-F238E27FC236}">
                <a16:creationId xmlns:a16="http://schemas.microsoft.com/office/drawing/2014/main" id="{3E3C1183-B11B-4F77-8424-DD39BDFF70A5}"/>
              </a:ext>
            </a:extLst>
          </p:cNvPr>
          <p:cNvCxnSpPr>
            <a:cxnSpLocks/>
          </p:cNvCxnSpPr>
          <p:nvPr/>
        </p:nvCxnSpPr>
        <p:spPr>
          <a:xfrm>
            <a:off x="-83890" y="1818822"/>
            <a:ext cx="9311780"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2" name="Рисунок 1">
            <a:extLst>
              <a:ext uri="{FF2B5EF4-FFF2-40B4-BE49-F238E27FC236}">
                <a16:creationId xmlns:a16="http://schemas.microsoft.com/office/drawing/2014/main" id="{CDDEB014-8797-D3E8-D5B8-1AA66CE3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14" y="337517"/>
            <a:ext cx="952500" cy="866775"/>
          </a:xfrm>
          <a:prstGeom prst="rect">
            <a:avLst/>
          </a:prstGeom>
        </p:spPr>
      </p:pic>
      <p:pic>
        <p:nvPicPr>
          <p:cNvPr id="5" name="Рисунок 4">
            <a:extLst>
              <a:ext uri="{FF2B5EF4-FFF2-40B4-BE49-F238E27FC236}">
                <a16:creationId xmlns:a16="http://schemas.microsoft.com/office/drawing/2014/main" id="{2E1FD37D-064B-1590-1F21-D59EE842D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16" y="376899"/>
            <a:ext cx="1470921" cy="827393"/>
          </a:xfrm>
          <a:prstGeom prst="rect">
            <a:avLst/>
          </a:prstGeom>
        </p:spPr>
      </p:pic>
    </p:spTree>
    <p:extLst>
      <p:ext uri="{BB962C8B-B14F-4D97-AF65-F5344CB8AC3E}">
        <p14:creationId xmlns:p14="http://schemas.microsoft.com/office/powerpoint/2010/main" val="292078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ELONGATION</a:t>
              </a:r>
              <a:endParaRPr lang="ru-RU" sz="3600" b="1" dirty="0">
                <a:solidFill>
                  <a:schemeClr val="tx1">
                    <a:lumMod val="85000"/>
                    <a:lumOff val="15000"/>
                  </a:schemeClr>
                </a:solidFill>
                <a:cs typeface="Times New Roman" panose="02020603050405020304" pitchFamily="18" charset="0"/>
              </a:endParaRPr>
            </a:p>
          </p:txBody>
        </p:sp>
      </p:grpSp>
      <p:graphicFrame>
        <p:nvGraphicFramePr>
          <p:cNvPr id="3" name="Объект 2">
            <a:extLst>
              <a:ext uri="{FF2B5EF4-FFF2-40B4-BE49-F238E27FC236}">
                <a16:creationId xmlns:a16="http://schemas.microsoft.com/office/drawing/2014/main" id="{CA7476B1-118A-F6A6-7ED9-E97E249C29C9}"/>
              </a:ext>
            </a:extLst>
          </p:cNvPr>
          <p:cNvGraphicFramePr>
            <a:graphicFrameLocks noChangeAspect="1"/>
          </p:cNvGraphicFramePr>
          <p:nvPr>
            <p:extLst>
              <p:ext uri="{D42A27DB-BD31-4B8C-83A1-F6EECF244321}">
                <p14:modId xmlns:p14="http://schemas.microsoft.com/office/powerpoint/2010/main" val="3909840222"/>
              </p:ext>
            </p:extLst>
          </p:nvPr>
        </p:nvGraphicFramePr>
        <p:xfrm>
          <a:off x="4492476" y="1157004"/>
          <a:ext cx="4383247" cy="3244209"/>
        </p:xfrm>
        <a:graphic>
          <a:graphicData uri="http://schemas.openxmlformats.org/presentationml/2006/ole">
            <mc:AlternateContent xmlns:mc="http://schemas.openxmlformats.org/markup-compatibility/2006">
              <mc:Choice xmlns:v="urn:schemas-microsoft-com:vml" Requires="v">
                <p:oleObj name="Graph" r:id="rId3" imgW="3367440" imgH="2615760" progId="Origin95.Graph">
                  <p:embed/>
                </p:oleObj>
              </mc:Choice>
              <mc:Fallback>
                <p:oleObj name="Graph" r:id="rId3" imgW="3367440" imgH="2615760" progId="Origin95.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476" y="1157004"/>
                        <a:ext cx="4383247" cy="3244209"/>
                      </a:xfrm>
                      <a:prstGeom prst="rect">
                        <a:avLst/>
                      </a:prstGeom>
                      <a:noFill/>
                    </p:spPr>
                  </p:pic>
                </p:oleObj>
              </mc:Fallback>
            </mc:AlternateContent>
          </a:graphicData>
        </a:graphic>
      </p:graphicFrame>
      <p:graphicFrame>
        <p:nvGraphicFramePr>
          <p:cNvPr id="4" name="Объект 3">
            <a:extLst>
              <a:ext uri="{FF2B5EF4-FFF2-40B4-BE49-F238E27FC236}">
                <a16:creationId xmlns:a16="http://schemas.microsoft.com/office/drawing/2014/main" id="{2BBCA864-D21F-9F27-BF52-F9F648312D55}"/>
              </a:ext>
            </a:extLst>
          </p:cNvPr>
          <p:cNvGraphicFramePr>
            <a:graphicFrameLocks noChangeAspect="1"/>
          </p:cNvGraphicFramePr>
          <p:nvPr>
            <p:extLst>
              <p:ext uri="{D42A27DB-BD31-4B8C-83A1-F6EECF244321}">
                <p14:modId xmlns:p14="http://schemas.microsoft.com/office/powerpoint/2010/main" val="159073900"/>
              </p:ext>
            </p:extLst>
          </p:nvPr>
        </p:nvGraphicFramePr>
        <p:xfrm>
          <a:off x="365034" y="1157004"/>
          <a:ext cx="3916392" cy="3138301"/>
        </p:xfrm>
        <a:graphic>
          <a:graphicData uri="http://schemas.openxmlformats.org/presentationml/2006/ole">
            <mc:AlternateContent xmlns:mc="http://schemas.openxmlformats.org/markup-compatibility/2006">
              <mc:Choice xmlns:v="urn:schemas-microsoft-com:vml" Requires="v">
                <p:oleObj name="Graph" r:id="rId5" imgW="3123360" imgH="2498400" progId="Origin95.Graph">
                  <p:embed/>
                </p:oleObj>
              </mc:Choice>
              <mc:Fallback>
                <p:oleObj name="Graph" r:id="rId5" imgW="3123360" imgH="2498400" progId="Origin95.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34" y="1157004"/>
                        <a:ext cx="3916392" cy="3138301"/>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49602510-A828-A410-463C-EA0A899BAE11}"/>
              </a:ext>
            </a:extLst>
          </p:cNvPr>
          <p:cNvSpPr txBox="1"/>
          <p:nvPr/>
        </p:nvSpPr>
        <p:spPr>
          <a:xfrm>
            <a:off x="655608" y="4295305"/>
            <a:ext cx="3625818" cy="2492990"/>
          </a:xfrm>
          <a:prstGeom prst="rect">
            <a:avLst/>
          </a:prstGeom>
          <a:noFill/>
        </p:spPr>
        <p:txBody>
          <a:bodyPr wrap="square">
            <a:spAutoFit/>
          </a:bodyPr>
          <a:lstStyle/>
          <a:p>
            <a:pPr algn="just"/>
            <a:r>
              <a:rPr lang="en-US" sz="2800" b="1" dirty="0"/>
              <a:t>▪</a:t>
            </a:r>
            <a:r>
              <a:rPr lang="en-US" dirty="0"/>
              <a:t> experimental data from the analysis of the 3D models</a:t>
            </a:r>
          </a:p>
          <a:p>
            <a:pPr algn="just"/>
            <a:r>
              <a:rPr lang="en-US" sz="2800" b="1" dirty="0">
                <a:solidFill>
                  <a:srgbClr val="FF0000"/>
                </a:solidFill>
              </a:rPr>
              <a:t>▪</a:t>
            </a:r>
            <a:r>
              <a:rPr lang="en-US" dirty="0">
                <a:solidFill>
                  <a:srgbClr val="FF0000"/>
                </a:solidFill>
              </a:rPr>
              <a:t> </a:t>
            </a:r>
            <a:r>
              <a:rPr lang="en-US" dirty="0"/>
              <a:t>the mean value of the elongation parameters. These parameters are labeled at the top. </a:t>
            </a:r>
          </a:p>
          <a:p>
            <a:pPr algn="just"/>
            <a:r>
              <a:rPr lang="en-US" sz="2800" b="1" dirty="0"/>
              <a:t>-</a:t>
            </a:r>
            <a:r>
              <a:rPr lang="en-US" dirty="0"/>
              <a:t> the median value of the elongation parameter. </a:t>
            </a:r>
            <a:endParaRPr lang="ru-RU" dirty="0"/>
          </a:p>
        </p:txBody>
      </p:sp>
      <p:sp>
        <p:nvSpPr>
          <p:cNvPr id="12" name="TextBox 11">
            <a:extLst>
              <a:ext uri="{FF2B5EF4-FFF2-40B4-BE49-F238E27FC236}">
                <a16:creationId xmlns:a16="http://schemas.microsoft.com/office/drawing/2014/main" id="{65D35B46-1691-3297-4742-4E010CCCF37E}"/>
              </a:ext>
            </a:extLst>
          </p:cNvPr>
          <p:cNvSpPr txBox="1"/>
          <p:nvPr/>
        </p:nvSpPr>
        <p:spPr>
          <a:xfrm>
            <a:off x="4862574" y="4446994"/>
            <a:ext cx="4057188" cy="1200329"/>
          </a:xfrm>
          <a:prstGeom prst="rect">
            <a:avLst/>
          </a:prstGeom>
          <a:noFill/>
        </p:spPr>
        <p:txBody>
          <a:bodyPr wrap="square">
            <a:spAutoFit/>
          </a:bodyPr>
          <a:lstStyle/>
          <a:p>
            <a:pPr algn="just"/>
            <a:r>
              <a:rPr lang="ru-RU" dirty="0"/>
              <a:t>The distribution of elongation of the pores in the cast iron fragments shown as the normal distribution approximation with Kernel Smooth mode.</a:t>
            </a:r>
          </a:p>
        </p:txBody>
      </p:sp>
    </p:spTree>
    <p:extLst>
      <p:ext uri="{BB962C8B-B14F-4D97-AF65-F5344CB8AC3E}">
        <p14:creationId xmlns:p14="http://schemas.microsoft.com/office/powerpoint/2010/main" val="1596007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STEREOPLOTS</a:t>
              </a:r>
              <a:endParaRPr lang="ru-RU" sz="3600" b="1" dirty="0">
                <a:solidFill>
                  <a:schemeClr val="tx1">
                    <a:lumMod val="85000"/>
                    <a:lumOff val="15000"/>
                  </a:schemeClr>
                </a:solidFill>
                <a:cs typeface="Times New Roman" panose="02020603050405020304" pitchFamily="18" charset="0"/>
              </a:endParaRPr>
            </a:p>
          </p:txBody>
        </p:sp>
      </p:grpSp>
      <p:pic>
        <p:nvPicPr>
          <p:cNvPr id="11" name="Рисунок 10" descr="Shape&#10;&#10;Description automatically generated with medium confidence">
            <a:extLst>
              <a:ext uri="{FF2B5EF4-FFF2-40B4-BE49-F238E27FC236}">
                <a16:creationId xmlns:a16="http://schemas.microsoft.com/office/drawing/2014/main" id="{24F50C4D-E6CD-346C-6630-C75B77A658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162" y="1564105"/>
            <a:ext cx="5742838" cy="4685784"/>
          </a:xfrm>
          <a:prstGeom prst="rect">
            <a:avLst/>
          </a:prstGeom>
          <a:noFill/>
          <a:ln>
            <a:noFill/>
          </a:ln>
        </p:spPr>
      </p:pic>
      <p:sp>
        <p:nvSpPr>
          <p:cNvPr id="2" name="Прямоугольник 1">
            <a:extLst>
              <a:ext uri="{FF2B5EF4-FFF2-40B4-BE49-F238E27FC236}">
                <a16:creationId xmlns:a16="http://schemas.microsoft.com/office/drawing/2014/main" id="{4D6E1314-0CB9-2FAA-BDFF-F67C548946C8}"/>
              </a:ext>
            </a:extLst>
          </p:cNvPr>
          <p:cNvSpPr/>
          <p:nvPr/>
        </p:nvSpPr>
        <p:spPr>
          <a:xfrm>
            <a:off x="3012598" y="4034705"/>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BS-65</a:t>
            </a:r>
            <a:endParaRPr lang="ru-RU" dirty="0">
              <a:solidFill>
                <a:srgbClr val="00B050"/>
              </a:solidFill>
            </a:endParaRPr>
          </a:p>
        </p:txBody>
      </p:sp>
      <p:sp>
        <p:nvSpPr>
          <p:cNvPr id="3" name="Прямоугольник 2">
            <a:extLst>
              <a:ext uri="{FF2B5EF4-FFF2-40B4-BE49-F238E27FC236}">
                <a16:creationId xmlns:a16="http://schemas.microsoft.com/office/drawing/2014/main" id="{60BB8030-E4CD-773A-AB12-A214254CD426}"/>
              </a:ext>
            </a:extLst>
          </p:cNvPr>
          <p:cNvSpPr/>
          <p:nvPr/>
        </p:nvSpPr>
        <p:spPr>
          <a:xfrm>
            <a:off x="3012598" y="1545274"/>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SS-5</a:t>
            </a:r>
            <a:endParaRPr lang="ru-RU" dirty="0">
              <a:solidFill>
                <a:srgbClr val="0070C0"/>
              </a:solidFill>
            </a:endParaRPr>
          </a:p>
        </p:txBody>
      </p:sp>
      <p:sp>
        <p:nvSpPr>
          <p:cNvPr id="4" name="Прямоугольник 3">
            <a:extLst>
              <a:ext uri="{FF2B5EF4-FFF2-40B4-BE49-F238E27FC236}">
                <a16:creationId xmlns:a16="http://schemas.microsoft.com/office/drawing/2014/main" id="{26F0E113-80C0-5F0C-4252-15CEA2C9E0DD}"/>
              </a:ext>
            </a:extLst>
          </p:cNvPr>
          <p:cNvSpPr/>
          <p:nvPr/>
        </p:nvSpPr>
        <p:spPr>
          <a:xfrm>
            <a:off x="5689735" y="1545273"/>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SS-7</a:t>
            </a:r>
            <a:endParaRPr lang="ru-RU" dirty="0">
              <a:solidFill>
                <a:srgbClr val="0070C0"/>
              </a:solidFill>
            </a:endParaRPr>
          </a:p>
        </p:txBody>
      </p:sp>
      <p:sp>
        <p:nvSpPr>
          <p:cNvPr id="5" name="Прямоугольник 4">
            <a:extLst>
              <a:ext uri="{FF2B5EF4-FFF2-40B4-BE49-F238E27FC236}">
                <a16:creationId xmlns:a16="http://schemas.microsoft.com/office/drawing/2014/main" id="{B97286C3-E198-CA13-88B5-C95DFBA50FC4}"/>
              </a:ext>
            </a:extLst>
          </p:cNvPr>
          <p:cNvSpPr/>
          <p:nvPr/>
        </p:nvSpPr>
        <p:spPr>
          <a:xfrm>
            <a:off x="5689735" y="4034705"/>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SS-8</a:t>
            </a:r>
            <a:endParaRPr lang="ru-RU" dirty="0">
              <a:solidFill>
                <a:srgbClr val="0070C0"/>
              </a:solidFill>
            </a:endParaRPr>
          </a:p>
        </p:txBody>
      </p:sp>
      <p:pic>
        <p:nvPicPr>
          <p:cNvPr id="10" name="Рисунок 9">
            <a:extLst>
              <a:ext uri="{FF2B5EF4-FFF2-40B4-BE49-F238E27FC236}">
                <a16:creationId xmlns:a16="http://schemas.microsoft.com/office/drawing/2014/main" id="{27A56A7E-6CD4-4255-9305-D251DFA9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93084"/>
            <a:ext cx="2953465" cy="2953465"/>
          </a:xfrm>
          <a:prstGeom prst="rect">
            <a:avLst/>
          </a:prstGeom>
        </p:spPr>
      </p:pic>
    </p:spTree>
    <p:extLst>
      <p:ext uri="{BB962C8B-B14F-4D97-AF65-F5344CB8AC3E}">
        <p14:creationId xmlns:p14="http://schemas.microsoft.com/office/powerpoint/2010/main" val="130230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ED8941F0-55D2-B2F7-F84B-07DF231AE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191125"/>
            <a:ext cx="3384406" cy="4836695"/>
          </a:xfrm>
          <a:prstGeom prst="rect">
            <a:avLst/>
          </a:prstGeom>
        </p:spPr>
      </p:pic>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PORES DIFFERENTIATION</a:t>
              </a:r>
              <a:endParaRPr lang="ru-RU" sz="3600" b="1" dirty="0">
                <a:solidFill>
                  <a:schemeClr val="tx1">
                    <a:lumMod val="85000"/>
                    <a:lumOff val="15000"/>
                  </a:schemeClr>
                </a:solidFill>
                <a:cs typeface="Times New Roman" panose="02020603050405020304" pitchFamily="18" charset="0"/>
              </a:endParaRPr>
            </a:p>
          </p:txBody>
        </p:sp>
      </p:grpSp>
      <p:pic>
        <p:nvPicPr>
          <p:cNvPr id="3" name="Рисунок 2" descr="Diagram&#10;&#10;Description automatically generated">
            <a:extLst>
              <a:ext uri="{FF2B5EF4-FFF2-40B4-BE49-F238E27FC236}">
                <a16:creationId xmlns:a16="http://schemas.microsoft.com/office/drawing/2014/main" id="{46E06850-7DB2-46DE-EADD-CE12A085FF9F}"/>
              </a:ext>
            </a:extLst>
          </p:cNvPr>
          <p:cNvPicPr>
            <a:picLocks noChangeAspect="1"/>
          </p:cNvPicPr>
          <p:nvPr/>
        </p:nvPicPr>
        <p:blipFill>
          <a:blip r:embed="rId4"/>
          <a:stretch>
            <a:fillRect/>
          </a:stretch>
        </p:blipFill>
        <p:spPr>
          <a:xfrm>
            <a:off x="5248859" y="1850151"/>
            <a:ext cx="3895141" cy="3518644"/>
          </a:xfrm>
          <a:prstGeom prst="rect">
            <a:avLst/>
          </a:prstGeom>
        </p:spPr>
      </p:pic>
      <p:sp>
        <p:nvSpPr>
          <p:cNvPr id="12" name="TextBox 11">
            <a:extLst>
              <a:ext uri="{FF2B5EF4-FFF2-40B4-BE49-F238E27FC236}">
                <a16:creationId xmlns:a16="http://schemas.microsoft.com/office/drawing/2014/main" id="{DCE990BC-6A1E-9218-1EBD-EFE004AE5DAA}"/>
              </a:ext>
            </a:extLst>
          </p:cNvPr>
          <p:cNvSpPr txBox="1"/>
          <p:nvPr/>
        </p:nvSpPr>
        <p:spPr>
          <a:xfrm>
            <a:off x="3134227" y="2088178"/>
            <a:ext cx="1311442" cy="707886"/>
          </a:xfrm>
          <a:prstGeom prst="rect">
            <a:avLst/>
          </a:prstGeom>
          <a:noFill/>
        </p:spPr>
        <p:txBody>
          <a:bodyPr wrap="square" rtlCol="0">
            <a:spAutoFit/>
          </a:bodyPr>
          <a:lstStyle/>
          <a:p>
            <a:r>
              <a:rPr lang="en-US" sz="2000" dirty="0">
                <a:solidFill>
                  <a:srgbClr val="000000"/>
                </a:solidFill>
                <a:effectLst/>
                <a:ea typeface="SimSun" panose="02010600030101010101" pitchFamily="2" charset="-122"/>
                <a:cs typeface="Times New Roman" panose="02020603050405020304" pitchFamily="18" charset="0"/>
              </a:rPr>
              <a:t>COOLING  POROSITY</a:t>
            </a:r>
            <a:endParaRPr lang="ru-RU" sz="2000" dirty="0"/>
          </a:p>
        </p:txBody>
      </p:sp>
      <p:sp>
        <p:nvSpPr>
          <p:cNvPr id="16" name="TextBox 15">
            <a:extLst>
              <a:ext uri="{FF2B5EF4-FFF2-40B4-BE49-F238E27FC236}">
                <a16:creationId xmlns:a16="http://schemas.microsoft.com/office/drawing/2014/main" id="{3B4F0207-2F75-4D25-389A-4AE9DB6A926B}"/>
              </a:ext>
            </a:extLst>
          </p:cNvPr>
          <p:cNvSpPr txBox="1"/>
          <p:nvPr/>
        </p:nvSpPr>
        <p:spPr>
          <a:xfrm>
            <a:off x="3134227" y="4328511"/>
            <a:ext cx="1949116" cy="707886"/>
          </a:xfrm>
          <a:prstGeom prst="rect">
            <a:avLst/>
          </a:prstGeom>
          <a:noFill/>
        </p:spPr>
        <p:txBody>
          <a:bodyPr wrap="square">
            <a:spAutoFit/>
          </a:bodyPr>
          <a:lstStyle/>
          <a:p>
            <a:r>
              <a:rPr lang="en-US" sz="2000" dirty="0"/>
              <a:t>GAS–SHRINKAGE POROSITY </a:t>
            </a:r>
            <a:endParaRPr lang="ru-RU" sz="2000" dirty="0"/>
          </a:p>
        </p:txBody>
      </p:sp>
      <p:sp>
        <p:nvSpPr>
          <p:cNvPr id="19" name="Прямоугольник 18">
            <a:extLst>
              <a:ext uri="{FF2B5EF4-FFF2-40B4-BE49-F238E27FC236}">
                <a16:creationId xmlns:a16="http://schemas.microsoft.com/office/drawing/2014/main" id="{4FE1C5D6-F8E3-DB1F-373E-BBE1C7495331}"/>
              </a:ext>
            </a:extLst>
          </p:cNvPr>
          <p:cNvSpPr/>
          <p:nvPr/>
        </p:nvSpPr>
        <p:spPr>
          <a:xfrm>
            <a:off x="5695861" y="3609472"/>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SS-3</a:t>
            </a:r>
            <a:endParaRPr lang="ru-RU" dirty="0">
              <a:solidFill>
                <a:srgbClr val="0070C0"/>
              </a:solidFill>
            </a:endParaRPr>
          </a:p>
        </p:txBody>
      </p:sp>
      <p:sp>
        <p:nvSpPr>
          <p:cNvPr id="20" name="Прямоугольник 19">
            <a:extLst>
              <a:ext uri="{FF2B5EF4-FFF2-40B4-BE49-F238E27FC236}">
                <a16:creationId xmlns:a16="http://schemas.microsoft.com/office/drawing/2014/main" id="{5465CE8B-A452-D8D3-8A3F-4F0851CB8D4B}"/>
              </a:ext>
            </a:extLst>
          </p:cNvPr>
          <p:cNvSpPr/>
          <p:nvPr/>
        </p:nvSpPr>
        <p:spPr>
          <a:xfrm>
            <a:off x="8264757" y="2442121"/>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SS-6</a:t>
            </a:r>
            <a:endParaRPr lang="ru-RU" dirty="0">
              <a:solidFill>
                <a:srgbClr val="0070C0"/>
              </a:solidFill>
            </a:endParaRPr>
          </a:p>
        </p:txBody>
      </p:sp>
      <p:sp>
        <p:nvSpPr>
          <p:cNvPr id="21" name="Прямоугольник 20">
            <a:extLst>
              <a:ext uri="{FF2B5EF4-FFF2-40B4-BE49-F238E27FC236}">
                <a16:creationId xmlns:a16="http://schemas.microsoft.com/office/drawing/2014/main" id="{CE66560F-F27B-4F18-811A-3AABA7519FEA}"/>
              </a:ext>
            </a:extLst>
          </p:cNvPr>
          <p:cNvSpPr/>
          <p:nvPr/>
        </p:nvSpPr>
        <p:spPr>
          <a:xfrm>
            <a:off x="6304051" y="2088178"/>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BS-73</a:t>
            </a:r>
            <a:endParaRPr lang="ru-RU" dirty="0">
              <a:solidFill>
                <a:srgbClr val="00B050"/>
              </a:solidFill>
            </a:endParaRPr>
          </a:p>
        </p:txBody>
      </p:sp>
    </p:spTree>
    <p:extLst>
      <p:ext uri="{BB962C8B-B14F-4D97-AF65-F5344CB8AC3E}">
        <p14:creationId xmlns:p14="http://schemas.microsoft.com/office/powerpoint/2010/main" val="2579893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DDBF363-DAFF-4F27-B52D-04B34035DE71}"/>
              </a:ext>
            </a:extLst>
          </p:cNvPr>
          <p:cNvSpPr/>
          <p:nvPr/>
        </p:nvSpPr>
        <p:spPr>
          <a:xfrm>
            <a:off x="2286000" y="1175297"/>
            <a:ext cx="6262382" cy="1200329"/>
          </a:xfrm>
          <a:prstGeom prst="rect">
            <a:avLst/>
          </a:prstGeom>
        </p:spPr>
        <p:txBody>
          <a:bodyPr wrap="square">
            <a:spAutoFit/>
          </a:bodyPr>
          <a:lstStyle/>
          <a:p>
            <a:pPr lvl="0" algn="just">
              <a:spcAft>
                <a:spcPts val="600"/>
              </a:spcAft>
            </a:pPr>
            <a:r>
              <a:rPr lang="en-US" sz="2400" dirty="0">
                <a:ea typeface="Times New Roman" panose="02020603050405020304" pitchFamily="18" charset="0"/>
              </a:rPr>
              <a:t>NT studies of the fragments from cast iron cauldrons of the ancient Golden Horde state were performed</a:t>
            </a:r>
          </a:p>
        </p:txBody>
      </p:sp>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CONCLUSIONS</a:t>
              </a:r>
              <a:endParaRPr lang="ru-RU" sz="3600" b="1" dirty="0">
                <a:solidFill>
                  <a:schemeClr val="tx1">
                    <a:lumMod val="85000"/>
                    <a:lumOff val="15000"/>
                  </a:schemeClr>
                </a:solidFill>
                <a:cs typeface="Times New Roman" panose="02020603050405020304" pitchFamily="18" charset="0"/>
              </a:endParaRPr>
            </a:p>
          </p:txBody>
        </p:sp>
      </p:grpSp>
      <p:sp>
        <p:nvSpPr>
          <p:cNvPr id="4" name="TextBox 3">
            <a:extLst>
              <a:ext uri="{FF2B5EF4-FFF2-40B4-BE49-F238E27FC236}">
                <a16:creationId xmlns:a16="http://schemas.microsoft.com/office/drawing/2014/main" id="{E70DF036-582A-632A-60CE-3BBF1028A230}"/>
              </a:ext>
            </a:extLst>
          </p:cNvPr>
          <p:cNvSpPr txBox="1"/>
          <p:nvPr/>
        </p:nvSpPr>
        <p:spPr>
          <a:xfrm>
            <a:off x="2286000" y="2570659"/>
            <a:ext cx="6262382" cy="1200329"/>
          </a:xfrm>
          <a:prstGeom prst="rect">
            <a:avLst/>
          </a:prstGeom>
          <a:noFill/>
        </p:spPr>
        <p:txBody>
          <a:bodyPr wrap="square">
            <a:spAutoFit/>
          </a:bodyPr>
          <a:lstStyle/>
          <a:p>
            <a:pPr lvl="0" algn="just">
              <a:spcAft>
                <a:spcPts val="600"/>
              </a:spcAft>
            </a:pPr>
            <a:r>
              <a:rPr lang="en-US" sz="2400" dirty="0">
                <a:ea typeface="Times New Roman" panose="02020603050405020304" pitchFamily="18" charset="0"/>
              </a:rPr>
              <a:t>Based on the obtained 3D neutron tomography data, it was possible to identify and separate the internal pores inside these cast iron products</a:t>
            </a:r>
          </a:p>
        </p:txBody>
      </p:sp>
      <p:sp>
        <p:nvSpPr>
          <p:cNvPr id="9" name="TextBox 8">
            <a:extLst>
              <a:ext uri="{FF2B5EF4-FFF2-40B4-BE49-F238E27FC236}">
                <a16:creationId xmlns:a16="http://schemas.microsoft.com/office/drawing/2014/main" id="{7C0073EC-D6C7-E904-A7F9-820D7BDF98F6}"/>
              </a:ext>
            </a:extLst>
          </p:cNvPr>
          <p:cNvSpPr txBox="1"/>
          <p:nvPr/>
        </p:nvSpPr>
        <p:spPr>
          <a:xfrm>
            <a:off x="2286000" y="3966021"/>
            <a:ext cx="6262382" cy="1200329"/>
          </a:xfrm>
          <a:prstGeom prst="rect">
            <a:avLst/>
          </a:prstGeom>
          <a:noFill/>
        </p:spPr>
        <p:txBody>
          <a:bodyPr wrap="square">
            <a:spAutoFit/>
          </a:bodyPr>
          <a:lstStyle/>
          <a:p>
            <a:pPr lvl="0" algn="just">
              <a:spcAft>
                <a:spcPts val="600"/>
              </a:spcAft>
            </a:pPr>
            <a:r>
              <a:rPr lang="en-US" sz="2400" dirty="0">
                <a:ea typeface="Times New Roman" panose="02020603050405020304" pitchFamily="18" charset="0"/>
              </a:rPr>
              <a:t>Qualitative and quantitative markers of the structure of cast iron products have been obtained</a:t>
            </a:r>
          </a:p>
        </p:txBody>
      </p:sp>
      <p:sp>
        <p:nvSpPr>
          <p:cNvPr id="10" name="Стрелка: вправо 9">
            <a:extLst>
              <a:ext uri="{FF2B5EF4-FFF2-40B4-BE49-F238E27FC236}">
                <a16:creationId xmlns:a16="http://schemas.microsoft.com/office/drawing/2014/main" id="{C3DF875D-128C-A7E1-458A-5113270E747B}"/>
              </a:ext>
            </a:extLst>
          </p:cNvPr>
          <p:cNvSpPr/>
          <p:nvPr/>
        </p:nvSpPr>
        <p:spPr>
          <a:xfrm>
            <a:off x="771788" y="1358057"/>
            <a:ext cx="1371600" cy="83480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1" name="Стрелка: вправо 10">
            <a:extLst>
              <a:ext uri="{FF2B5EF4-FFF2-40B4-BE49-F238E27FC236}">
                <a16:creationId xmlns:a16="http://schemas.microsoft.com/office/drawing/2014/main" id="{3DABDEC8-1804-0042-6BBF-65911326C47F}"/>
              </a:ext>
            </a:extLst>
          </p:cNvPr>
          <p:cNvSpPr/>
          <p:nvPr/>
        </p:nvSpPr>
        <p:spPr>
          <a:xfrm>
            <a:off x="771788" y="4148781"/>
            <a:ext cx="1371600" cy="83480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2" name="Стрелка: вправо 11">
            <a:extLst>
              <a:ext uri="{FF2B5EF4-FFF2-40B4-BE49-F238E27FC236}">
                <a16:creationId xmlns:a16="http://schemas.microsoft.com/office/drawing/2014/main" id="{C9BA0E5B-8F65-2BED-1FEE-B3923F2DC43E}"/>
              </a:ext>
            </a:extLst>
          </p:cNvPr>
          <p:cNvSpPr/>
          <p:nvPr/>
        </p:nvSpPr>
        <p:spPr>
          <a:xfrm>
            <a:off x="771788" y="2734050"/>
            <a:ext cx="1371600" cy="83480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TextBox 13">
            <a:extLst>
              <a:ext uri="{FF2B5EF4-FFF2-40B4-BE49-F238E27FC236}">
                <a16:creationId xmlns:a16="http://schemas.microsoft.com/office/drawing/2014/main" id="{76A5ECC0-8C64-6177-DE4A-0BD4BF3AE2B7}"/>
              </a:ext>
            </a:extLst>
          </p:cNvPr>
          <p:cNvSpPr txBox="1"/>
          <p:nvPr/>
        </p:nvSpPr>
        <p:spPr>
          <a:xfrm>
            <a:off x="2285999" y="5375142"/>
            <a:ext cx="6262381" cy="830997"/>
          </a:xfrm>
          <a:prstGeom prst="rect">
            <a:avLst/>
          </a:prstGeom>
          <a:noFill/>
        </p:spPr>
        <p:txBody>
          <a:bodyPr wrap="square">
            <a:spAutoFit/>
          </a:bodyPr>
          <a:lstStyle/>
          <a:p>
            <a:pPr algn="just"/>
            <a:r>
              <a:rPr lang="ru-RU" sz="2400" dirty="0"/>
              <a:t>Сast-iron craft in Bolgar was </a:t>
            </a:r>
            <a:r>
              <a:rPr lang="en-US" sz="2400" dirty="0"/>
              <a:t>more</a:t>
            </a:r>
            <a:r>
              <a:rPr lang="ru-RU" sz="2400" dirty="0"/>
              <a:t> developed in comparison with the Selitrennoye settlement</a:t>
            </a:r>
          </a:p>
        </p:txBody>
      </p:sp>
      <p:sp>
        <p:nvSpPr>
          <p:cNvPr id="15" name="Стрелка: вправо 14">
            <a:extLst>
              <a:ext uri="{FF2B5EF4-FFF2-40B4-BE49-F238E27FC236}">
                <a16:creationId xmlns:a16="http://schemas.microsoft.com/office/drawing/2014/main" id="{C97F4A9E-D4BC-EC05-537D-EDEBF11FBCA4}"/>
              </a:ext>
            </a:extLst>
          </p:cNvPr>
          <p:cNvSpPr/>
          <p:nvPr/>
        </p:nvSpPr>
        <p:spPr>
          <a:xfrm>
            <a:off x="771788" y="5375142"/>
            <a:ext cx="1371600" cy="83480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740174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THANK YOU FOR ATTENTION!</a:t>
              </a:r>
              <a:endParaRPr lang="ru-RU" sz="3600" b="1" dirty="0">
                <a:solidFill>
                  <a:schemeClr val="tx1">
                    <a:lumMod val="85000"/>
                    <a:lumOff val="15000"/>
                  </a:schemeClr>
                </a:solidFill>
                <a:cs typeface="Times New Roman" panose="02020603050405020304" pitchFamily="18" charset="0"/>
              </a:endParaRPr>
            </a:p>
          </p:txBody>
        </p:sp>
      </p:grpSp>
      <p:pic>
        <p:nvPicPr>
          <p:cNvPr id="3" name="Рисунок 2">
            <a:extLst>
              <a:ext uri="{FF2B5EF4-FFF2-40B4-BE49-F238E27FC236}">
                <a16:creationId xmlns:a16="http://schemas.microsoft.com/office/drawing/2014/main" id="{66EC6442-C9DB-E2F8-ED05-BF9EBC605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089" y="1487072"/>
            <a:ext cx="2910873" cy="2318421"/>
          </a:xfrm>
          <a:prstGeom prst="rect">
            <a:avLst/>
          </a:prstGeom>
        </p:spPr>
      </p:pic>
      <p:pic>
        <p:nvPicPr>
          <p:cNvPr id="5" name="Рисунок 4">
            <a:extLst>
              <a:ext uri="{FF2B5EF4-FFF2-40B4-BE49-F238E27FC236}">
                <a16:creationId xmlns:a16="http://schemas.microsoft.com/office/drawing/2014/main" id="{EE6F2FDD-72C0-5C25-3565-58F034DCE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8" y="1487073"/>
            <a:ext cx="2318421" cy="2318421"/>
          </a:xfrm>
          <a:prstGeom prst="rect">
            <a:avLst/>
          </a:prstGeom>
        </p:spPr>
      </p:pic>
      <p:pic>
        <p:nvPicPr>
          <p:cNvPr id="11" name="Рисунок 10">
            <a:extLst>
              <a:ext uri="{FF2B5EF4-FFF2-40B4-BE49-F238E27FC236}">
                <a16:creationId xmlns:a16="http://schemas.microsoft.com/office/drawing/2014/main" id="{051FE4DF-6F98-9833-3F11-5BF76CAED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827" y="3709358"/>
            <a:ext cx="2612183" cy="2579295"/>
          </a:xfrm>
          <a:prstGeom prst="rect">
            <a:avLst/>
          </a:prstGeom>
        </p:spPr>
      </p:pic>
      <p:pic>
        <p:nvPicPr>
          <p:cNvPr id="15" name="Рисунок 14">
            <a:extLst>
              <a:ext uri="{FF2B5EF4-FFF2-40B4-BE49-F238E27FC236}">
                <a16:creationId xmlns:a16="http://schemas.microsoft.com/office/drawing/2014/main" id="{3D64BD64-D262-D610-BDD7-785ED5BA8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5011" y="3795287"/>
            <a:ext cx="2629254" cy="2483159"/>
          </a:xfrm>
          <a:prstGeom prst="rect">
            <a:avLst/>
          </a:prstGeom>
        </p:spPr>
      </p:pic>
      <p:pic>
        <p:nvPicPr>
          <p:cNvPr id="17" name="Рисунок 16">
            <a:extLst>
              <a:ext uri="{FF2B5EF4-FFF2-40B4-BE49-F238E27FC236}">
                <a16:creationId xmlns:a16="http://schemas.microsoft.com/office/drawing/2014/main" id="{F4EB6A37-3E6E-7602-C7A8-2D34207D2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963" y="1487072"/>
            <a:ext cx="2495302" cy="2404350"/>
          </a:xfrm>
          <a:prstGeom prst="rect">
            <a:avLst/>
          </a:prstGeom>
        </p:spPr>
      </p:pic>
      <p:pic>
        <p:nvPicPr>
          <p:cNvPr id="19" name="Рисунок 18">
            <a:extLst>
              <a:ext uri="{FF2B5EF4-FFF2-40B4-BE49-F238E27FC236}">
                <a16:creationId xmlns:a16="http://schemas.microsoft.com/office/drawing/2014/main" id="{0F20AE64-E993-C6B1-BC7C-824555F0D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69" y="3805494"/>
            <a:ext cx="2483159" cy="2483159"/>
          </a:xfrm>
          <a:prstGeom prst="rect">
            <a:avLst/>
          </a:prstGeom>
        </p:spPr>
      </p:pic>
    </p:spTree>
    <p:extLst>
      <p:ext uri="{BB962C8B-B14F-4D97-AF65-F5344CB8AC3E}">
        <p14:creationId xmlns:p14="http://schemas.microsoft.com/office/powerpoint/2010/main" val="176834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вал 51">
            <a:extLst>
              <a:ext uri="{FF2B5EF4-FFF2-40B4-BE49-F238E27FC236}">
                <a16:creationId xmlns:a16="http://schemas.microsoft.com/office/drawing/2014/main" id="{73F79591-873D-2C21-3F12-60564BB5CDD4}"/>
              </a:ext>
            </a:extLst>
          </p:cNvPr>
          <p:cNvSpPr/>
          <p:nvPr/>
        </p:nvSpPr>
        <p:spPr>
          <a:xfrm>
            <a:off x="469782" y="1049168"/>
            <a:ext cx="8200882" cy="5655331"/>
          </a:xfrm>
          <a:prstGeom prst="ellipse">
            <a:avLst/>
          </a:prstGeom>
          <a:solidFill>
            <a:srgbClr val="FFD68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53" name="Овал 52">
            <a:extLst>
              <a:ext uri="{FF2B5EF4-FFF2-40B4-BE49-F238E27FC236}">
                <a16:creationId xmlns:a16="http://schemas.microsoft.com/office/drawing/2014/main" id="{D22DC4F2-BB3E-D8BD-3B87-332C7A4EAB46}"/>
              </a:ext>
            </a:extLst>
          </p:cNvPr>
          <p:cNvSpPr/>
          <p:nvPr/>
        </p:nvSpPr>
        <p:spPr>
          <a:xfrm>
            <a:off x="1220126" y="1581374"/>
            <a:ext cx="6703748" cy="4591109"/>
          </a:xfrm>
          <a:prstGeom prst="ellipse">
            <a:avLst/>
          </a:prstGeom>
          <a:solidFill>
            <a:schemeClr val="bg1"/>
          </a:solidFill>
          <a:ln>
            <a:solidFill>
              <a:srgbClr val="FFD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t>INTRODUCTION</a:t>
              </a:r>
              <a:endParaRPr lang="ru-RU" sz="3600" b="1" dirty="0"/>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endParaRPr lang="ru-RU" sz="3600" b="1" dirty="0">
                <a:solidFill>
                  <a:schemeClr val="tx1">
                    <a:lumMod val="85000"/>
                    <a:lumOff val="15000"/>
                  </a:schemeClr>
                </a:solidFill>
                <a:cs typeface="Times New Roman" panose="02020603050405020304" pitchFamily="18" charset="0"/>
              </a:endParaRPr>
            </a:p>
          </p:txBody>
        </p:sp>
      </p:grpSp>
      <p:pic>
        <p:nvPicPr>
          <p:cNvPr id="13" name="Рисунок 12">
            <a:extLst>
              <a:ext uri="{FF2B5EF4-FFF2-40B4-BE49-F238E27FC236}">
                <a16:creationId xmlns:a16="http://schemas.microsoft.com/office/drawing/2014/main" id="{C399434B-AA9C-C309-6A78-3BCB4586FF1D}"/>
              </a:ext>
            </a:extLst>
          </p:cNvPr>
          <p:cNvPicPr>
            <a:picLocks noChangeAspect="1"/>
          </p:cNvPicPr>
          <p:nvPr/>
        </p:nvPicPr>
        <p:blipFill>
          <a:blip r:embed="rId3"/>
          <a:stretch>
            <a:fillRect/>
          </a:stretch>
        </p:blipFill>
        <p:spPr>
          <a:xfrm>
            <a:off x="2837675" y="2274637"/>
            <a:ext cx="3593953" cy="3534195"/>
          </a:xfrm>
          <a:prstGeom prst="rect">
            <a:avLst/>
          </a:prstGeom>
        </p:spPr>
      </p:pic>
      <p:pic>
        <p:nvPicPr>
          <p:cNvPr id="21" name="Рисунок 20">
            <a:extLst>
              <a:ext uri="{FF2B5EF4-FFF2-40B4-BE49-F238E27FC236}">
                <a16:creationId xmlns:a16="http://schemas.microsoft.com/office/drawing/2014/main" id="{2A8B5A87-3632-64A7-5E11-246A1E1166E0}"/>
              </a:ext>
            </a:extLst>
          </p:cNvPr>
          <p:cNvPicPr>
            <a:picLocks noChangeAspect="1"/>
          </p:cNvPicPr>
          <p:nvPr/>
        </p:nvPicPr>
        <p:blipFill>
          <a:blip r:embed="rId4"/>
          <a:stretch>
            <a:fillRect/>
          </a:stretch>
        </p:blipFill>
        <p:spPr>
          <a:xfrm>
            <a:off x="5304547" y="2413133"/>
            <a:ext cx="971460" cy="1082854"/>
          </a:xfrm>
          <a:prstGeom prst="rect">
            <a:avLst/>
          </a:prstGeom>
        </p:spPr>
      </p:pic>
      <p:pic>
        <p:nvPicPr>
          <p:cNvPr id="27" name="Рисунок 26">
            <a:extLst>
              <a:ext uri="{FF2B5EF4-FFF2-40B4-BE49-F238E27FC236}">
                <a16:creationId xmlns:a16="http://schemas.microsoft.com/office/drawing/2014/main" id="{B0EA881E-F3E2-AFE0-4C4B-34B057D8AF99}"/>
              </a:ext>
            </a:extLst>
          </p:cNvPr>
          <p:cNvPicPr>
            <a:picLocks noChangeAspect="1"/>
          </p:cNvPicPr>
          <p:nvPr/>
        </p:nvPicPr>
        <p:blipFill>
          <a:blip r:embed="rId5"/>
          <a:stretch>
            <a:fillRect/>
          </a:stretch>
        </p:blipFill>
        <p:spPr>
          <a:xfrm>
            <a:off x="2947275" y="2351974"/>
            <a:ext cx="1085321" cy="1082854"/>
          </a:xfrm>
          <a:prstGeom prst="rect">
            <a:avLst/>
          </a:prstGeom>
        </p:spPr>
      </p:pic>
      <p:pic>
        <p:nvPicPr>
          <p:cNvPr id="29" name="Рисунок 28">
            <a:extLst>
              <a:ext uri="{FF2B5EF4-FFF2-40B4-BE49-F238E27FC236}">
                <a16:creationId xmlns:a16="http://schemas.microsoft.com/office/drawing/2014/main" id="{933BBC32-5475-560F-F7FF-0CD4D53498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95652">
            <a:off x="1791555" y="1309805"/>
            <a:ext cx="933627" cy="1127789"/>
          </a:xfrm>
          <a:prstGeom prst="rect">
            <a:avLst/>
          </a:prstGeom>
        </p:spPr>
      </p:pic>
      <p:pic>
        <p:nvPicPr>
          <p:cNvPr id="31" name="Рисунок 30">
            <a:extLst>
              <a:ext uri="{FF2B5EF4-FFF2-40B4-BE49-F238E27FC236}">
                <a16:creationId xmlns:a16="http://schemas.microsoft.com/office/drawing/2014/main" id="{7EBC14EA-970C-DD75-F124-68BB4C7BB0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032" y="2284355"/>
            <a:ext cx="825646" cy="817004"/>
          </a:xfrm>
          <a:prstGeom prst="rect">
            <a:avLst/>
          </a:prstGeom>
        </p:spPr>
      </p:pic>
      <p:pic>
        <p:nvPicPr>
          <p:cNvPr id="33" name="Рисунок 32">
            <a:extLst>
              <a:ext uri="{FF2B5EF4-FFF2-40B4-BE49-F238E27FC236}">
                <a16:creationId xmlns:a16="http://schemas.microsoft.com/office/drawing/2014/main" id="{B8C55F4E-D86F-641D-FCD8-5848D229EE2B}"/>
              </a:ext>
            </a:extLst>
          </p:cNvPr>
          <p:cNvPicPr>
            <a:picLocks noChangeAspect="1"/>
          </p:cNvPicPr>
          <p:nvPr/>
        </p:nvPicPr>
        <p:blipFill>
          <a:blip r:embed="rId8"/>
          <a:stretch>
            <a:fillRect/>
          </a:stretch>
        </p:blipFill>
        <p:spPr>
          <a:xfrm>
            <a:off x="407185" y="3483992"/>
            <a:ext cx="1081144" cy="632981"/>
          </a:xfrm>
          <a:prstGeom prst="rect">
            <a:avLst/>
          </a:prstGeom>
        </p:spPr>
      </p:pic>
      <p:pic>
        <p:nvPicPr>
          <p:cNvPr id="34" name="Рисунок 33">
            <a:extLst>
              <a:ext uri="{FF2B5EF4-FFF2-40B4-BE49-F238E27FC236}">
                <a16:creationId xmlns:a16="http://schemas.microsoft.com/office/drawing/2014/main" id="{A89C1FCC-0859-E393-76FA-5D05E892F2E3}"/>
              </a:ext>
            </a:extLst>
          </p:cNvPr>
          <p:cNvPicPr>
            <a:picLocks noChangeAspect="1"/>
          </p:cNvPicPr>
          <p:nvPr/>
        </p:nvPicPr>
        <p:blipFill>
          <a:blip r:embed="rId9"/>
          <a:stretch>
            <a:fillRect/>
          </a:stretch>
        </p:blipFill>
        <p:spPr>
          <a:xfrm>
            <a:off x="5475169" y="1176809"/>
            <a:ext cx="1132837" cy="757358"/>
          </a:xfrm>
          <a:prstGeom prst="rect">
            <a:avLst/>
          </a:prstGeom>
        </p:spPr>
      </p:pic>
      <p:pic>
        <p:nvPicPr>
          <p:cNvPr id="36" name="Рисунок 35">
            <a:extLst>
              <a:ext uri="{FF2B5EF4-FFF2-40B4-BE49-F238E27FC236}">
                <a16:creationId xmlns:a16="http://schemas.microsoft.com/office/drawing/2014/main" id="{E7D2C070-0C27-716C-3A13-7FCF2AB1DF39}"/>
              </a:ext>
            </a:extLst>
          </p:cNvPr>
          <p:cNvPicPr>
            <a:picLocks noChangeAspect="1"/>
          </p:cNvPicPr>
          <p:nvPr/>
        </p:nvPicPr>
        <p:blipFill>
          <a:blip r:embed="rId10"/>
          <a:stretch>
            <a:fillRect/>
          </a:stretch>
        </p:blipFill>
        <p:spPr>
          <a:xfrm rot="6160469">
            <a:off x="3514295" y="5704340"/>
            <a:ext cx="426088" cy="1299488"/>
          </a:xfrm>
          <a:prstGeom prst="rect">
            <a:avLst/>
          </a:prstGeom>
        </p:spPr>
      </p:pic>
      <p:pic>
        <p:nvPicPr>
          <p:cNvPr id="38" name="Рисунок 37">
            <a:extLst>
              <a:ext uri="{FF2B5EF4-FFF2-40B4-BE49-F238E27FC236}">
                <a16:creationId xmlns:a16="http://schemas.microsoft.com/office/drawing/2014/main" id="{6BCCE8D0-91CE-9C9E-E771-ABA11F149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5729" y="1114778"/>
            <a:ext cx="777405" cy="719812"/>
          </a:xfrm>
          <a:prstGeom prst="rect">
            <a:avLst/>
          </a:prstGeom>
        </p:spPr>
      </p:pic>
      <p:pic>
        <p:nvPicPr>
          <p:cNvPr id="40" name="Рисунок 39">
            <a:extLst>
              <a:ext uri="{FF2B5EF4-FFF2-40B4-BE49-F238E27FC236}">
                <a16:creationId xmlns:a16="http://schemas.microsoft.com/office/drawing/2014/main" id="{41B6B20E-D6AC-7E25-7320-33A2A06B85C5}"/>
              </a:ext>
            </a:extLst>
          </p:cNvPr>
          <p:cNvPicPr>
            <a:picLocks noChangeAspect="1"/>
          </p:cNvPicPr>
          <p:nvPr/>
        </p:nvPicPr>
        <p:blipFill>
          <a:blip r:embed="rId12"/>
          <a:stretch>
            <a:fillRect/>
          </a:stretch>
        </p:blipFill>
        <p:spPr>
          <a:xfrm>
            <a:off x="7692772" y="3101359"/>
            <a:ext cx="1053008" cy="1080448"/>
          </a:xfrm>
          <a:prstGeom prst="rect">
            <a:avLst/>
          </a:prstGeom>
        </p:spPr>
      </p:pic>
      <p:pic>
        <p:nvPicPr>
          <p:cNvPr id="42" name="Рисунок 41">
            <a:extLst>
              <a:ext uri="{FF2B5EF4-FFF2-40B4-BE49-F238E27FC236}">
                <a16:creationId xmlns:a16="http://schemas.microsoft.com/office/drawing/2014/main" id="{29579228-BDDA-32BF-4595-5E01A64CE9E4}"/>
              </a:ext>
            </a:extLst>
          </p:cNvPr>
          <p:cNvPicPr>
            <a:picLocks noChangeAspect="1"/>
          </p:cNvPicPr>
          <p:nvPr/>
        </p:nvPicPr>
        <p:blipFill>
          <a:blip r:embed="rId13"/>
          <a:stretch>
            <a:fillRect/>
          </a:stretch>
        </p:blipFill>
        <p:spPr>
          <a:xfrm rot="19288567">
            <a:off x="2025879" y="5303937"/>
            <a:ext cx="652317" cy="1070178"/>
          </a:xfrm>
          <a:prstGeom prst="rect">
            <a:avLst/>
          </a:prstGeom>
        </p:spPr>
      </p:pic>
      <p:pic>
        <p:nvPicPr>
          <p:cNvPr id="44" name="Рисунок 43">
            <a:extLst>
              <a:ext uri="{FF2B5EF4-FFF2-40B4-BE49-F238E27FC236}">
                <a16:creationId xmlns:a16="http://schemas.microsoft.com/office/drawing/2014/main" id="{DBA46DD0-88B8-A863-0EED-C8CD5D99CB18}"/>
              </a:ext>
            </a:extLst>
          </p:cNvPr>
          <p:cNvPicPr>
            <a:picLocks noChangeAspect="1"/>
          </p:cNvPicPr>
          <p:nvPr/>
        </p:nvPicPr>
        <p:blipFill>
          <a:blip r:embed="rId14"/>
          <a:stretch>
            <a:fillRect/>
          </a:stretch>
        </p:blipFill>
        <p:spPr>
          <a:xfrm>
            <a:off x="5014137" y="6016223"/>
            <a:ext cx="633677" cy="675722"/>
          </a:xfrm>
          <a:prstGeom prst="rect">
            <a:avLst/>
          </a:prstGeom>
        </p:spPr>
      </p:pic>
      <p:pic>
        <p:nvPicPr>
          <p:cNvPr id="46" name="Рисунок 45">
            <a:extLst>
              <a:ext uri="{FF2B5EF4-FFF2-40B4-BE49-F238E27FC236}">
                <a16:creationId xmlns:a16="http://schemas.microsoft.com/office/drawing/2014/main" id="{C676AFBD-EBBE-7EA4-A064-B93B608AA061}"/>
              </a:ext>
            </a:extLst>
          </p:cNvPr>
          <p:cNvPicPr>
            <a:picLocks noChangeAspect="1"/>
          </p:cNvPicPr>
          <p:nvPr/>
        </p:nvPicPr>
        <p:blipFill>
          <a:blip r:embed="rId15"/>
          <a:stretch>
            <a:fillRect/>
          </a:stretch>
        </p:blipFill>
        <p:spPr>
          <a:xfrm rot="20918807">
            <a:off x="6795058" y="1447679"/>
            <a:ext cx="1175114" cy="1448547"/>
          </a:xfrm>
          <a:prstGeom prst="rect">
            <a:avLst/>
          </a:prstGeom>
        </p:spPr>
      </p:pic>
      <p:pic>
        <p:nvPicPr>
          <p:cNvPr id="47" name="Рисунок 46">
            <a:extLst>
              <a:ext uri="{FF2B5EF4-FFF2-40B4-BE49-F238E27FC236}">
                <a16:creationId xmlns:a16="http://schemas.microsoft.com/office/drawing/2014/main" id="{5A0D62A6-3790-8C25-1E43-5413B0CA9A2C}"/>
              </a:ext>
            </a:extLst>
          </p:cNvPr>
          <p:cNvPicPr>
            <a:picLocks noChangeAspect="1"/>
          </p:cNvPicPr>
          <p:nvPr/>
        </p:nvPicPr>
        <p:blipFill rotWithShape="1">
          <a:blip r:embed="rId16"/>
          <a:srcRect r="51922"/>
          <a:stretch/>
        </p:blipFill>
        <p:spPr>
          <a:xfrm rot="1324698">
            <a:off x="7235156" y="4450375"/>
            <a:ext cx="763657" cy="1623504"/>
          </a:xfrm>
          <a:prstGeom prst="rect">
            <a:avLst/>
          </a:prstGeom>
        </p:spPr>
      </p:pic>
      <p:pic>
        <p:nvPicPr>
          <p:cNvPr id="48" name="Рисунок 47">
            <a:extLst>
              <a:ext uri="{FF2B5EF4-FFF2-40B4-BE49-F238E27FC236}">
                <a16:creationId xmlns:a16="http://schemas.microsoft.com/office/drawing/2014/main" id="{00DEC7F5-06D6-A0C7-7085-1AAFAEDEF873}"/>
              </a:ext>
            </a:extLst>
          </p:cNvPr>
          <p:cNvPicPr>
            <a:picLocks noChangeAspect="1"/>
          </p:cNvPicPr>
          <p:nvPr/>
        </p:nvPicPr>
        <p:blipFill>
          <a:blip r:embed="rId17"/>
          <a:stretch>
            <a:fillRect/>
          </a:stretch>
        </p:blipFill>
        <p:spPr>
          <a:xfrm flipH="1">
            <a:off x="6249968" y="5699227"/>
            <a:ext cx="438437" cy="670040"/>
          </a:xfrm>
          <a:prstGeom prst="rect">
            <a:avLst/>
          </a:prstGeom>
        </p:spPr>
      </p:pic>
      <p:pic>
        <p:nvPicPr>
          <p:cNvPr id="49" name="Объект 9">
            <a:extLst>
              <a:ext uri="{FF2B5EF4-FFF2-40B4-BE49-F238E27FC236}">
                <a16:creationId xmlns:a16="http://schemas.microsoft.com/office/drawing/2014/main" id="{9754A959-C920-7F8D-3909-A51158FEDD3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44194" flipH="1">
            <a:off x="1066936" y="4362709"/>
            <a:ext cx="485839" cy="1156885"/>
          </a:xfrm>
          <a:prstGeom prst="rect">
            <a:avLst/>
          </a:prstGeom>
        </p:spPr>
      </p:pic>
      <p:pic>
        <p:nvPicPr>
          <p:cNvPr id="51" name="Рисунок 50">
            <a:extLst>
              <a:ext uri="{FF2B5EF4-FFF2-40B4-BE49-F238E27FC236}">
                <a16:creationId xmlns:a16="http://schemas.microsoft.com/office/drawing/2014/main" id="{A2E90B24-4A5F-6323-95C6-337D83BFDA7E}"/>
              </a:ext>
            </a:extLst>
          </p:cNvPr>
          <p:cNvPicPr>
            <a:picLocks noChangeAspect="1"/>
          </p:cNvPicPr>
          <p:nvPr/>
        </p:nvPicPr>
        <p:blipFill>
          <a:blip r:embed="rId19"/>
          <a:stretch>
            <a:fillRect/>
          </a:stretch>
        </p:blipFill>
        <p:spPr>
          <a:xfrm>
            <a:off x="4119373" y="1058020"/>
            <a:ext cx="922981" cy="640260"/>
          </a:xfrm>
          <a:prstGeom prst="rect">
            <a:avLst/>
          </a:prstGeom>
        </p:spPr>
      </p:pic>
    </p:spTree>
    <p:extLst>
      <p:ext uri="{BB962C8B-B14F-4D97-AF65-F5344CB8AC3E}">
        <p14:creationId xmlns:p14="http://schemas.microsoft.com/office/powerpoint/2010/main" val="619181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t>VOCABULARY</a:t>
              </a:r>
              <a:endParaRPr lang="ru-RU" sz="3600" b="1" dirty="0"/>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endParaRPr lang="ru-RU" sz="3600" b="1" dirty="0">
                <a:solidFill>
                  <a:schemeClr val="tx1">
                    <a:lumMod val="85000"/>
                    <a:lumOff val="15000"/>
                  </a:schemeClr>
                </a:solidFill>
                <a:cs typeface="Times New Roman" panose="02020603050405020304" pitchFamily="18" charset="0"/>
              </a:endParaRPr>
            </a:p>
          </p:txBody>
        </p:sp>
      </p:grpSp>
      <p:sp>
        <p:nvSpPr>
          <p:cNvPr id="3" name="TextBox 2">
            <a:extLst>
              <a:ext uri="{FF2B5EF4-FFF2-40B4-BE49-F238E27FC236}">
                <a16:creationId xmlns:a16="http://schemas.microsoft.com/office/drawing/2014/main" id="{CECC9582-3FB6-BFE8-2F90-0B5A7700905D}"/>
              </a:ext>
            </a:extLst>
          </p:cNvPr>
          <p:cNvSpPr txBox="1"/>
          <p:nvPr/>
        </p:nvSpPr>
        <p:spPr>
          <a:xfrm>
            <a:off x="849085" y="1459077"/>
            <a:ext cx="5497285" cy="2677656"/>
          </a:xfrm>
          <a:prstGeom prst="rect">
            <a:avLst/>
          </a:prstGeom>
          <a:noFill/>
        </p:spPr>
        <p:txBody>
          <a:bodyPr wrap="square">
            <a:spAutoFit/>
          </a:bodyPr>
          <a:lstStyle/>
          <a:p>
            <a:r>
              <a:rPr lang="en-US" sz="2800" b="1" dirty="0"/>
              <a:t>C</a:t>
            </a:r>
            <a:r>
              <a:rPr lang="ru-RU" sz="2800" b="1" dirty="0"/>
              <a:t>auldron </a:t>
            </a:r>
            <a:r>
              <a:rPr lang="ru-RU" sz="2800" dirty="0"/>
              <a:t>– казан, котелок</a:t>
            </a:r>
          </a:p>
          <a:p>
            <a:r>
              <a:rPr lang="en-US" sz="2800" b="1" dirty="0"/>
              <a:t>Cast iron </a:t>
            </a:r>
            <a:r>
              <a:rPr lang="en-US" sz="2800" dirty="0"/>
              <a:t>– </a:t>
            </a:r>
            <a:r>
              <a:rPr lang="ru-RU" sz="2800" dirty="0"/>
              <a:t>чугун</a:t>
            </a:r>
          </a:p>
          <a:p>
            <a:r>
              <a:rPr lang="en-US" sz="2800" b="1" dirty="0"/>
              <a:t>Casting</a:t>
            </a:r>
            <a:r>
              <a:rPr lang="en-US" sz="2800" dirty="0"/>
              <a:t> – </a:t>
            </a:r>
            <a:r>
              <a:rPr lang="ru-RU" sz="2800" dirty="0"/>
              <a:t>литье</a:t>
            </a:r>
            <a:endParaRPr lang="en-US" sz="2800" dirty="0"/>
          </a:p>
          <a:p>
            <a:r>
              <a:rPr lang="en-US" sz="2800" b="1" dirty="0"/>
              <a:t>Forging</a:t>
            </a:r>
            <a:r>
              <a:rPr lang="ru-RU" sz="2800" dirty="0"/>
              <a:t> – ковка</a:t>
            </a:r>
          </a:p>
          <a:p>
            <a:r>
              <a:rPr lang="en-US" sz="2800" b="1" dirty="0"/>
              <a:t>Utensils</a:t>
            </a:r>
            <a:r>
              <a:rPr lang="en-US" sz="2800" dirty="0"/>
              <a:t> – </a:t>
            </a:r>
            <a:r>
              <a:rPr lang="ru-RU" sz="2800" dirty="0"/>
              <a:t>утварь, посуда</a:t>
            </a:r>
          </a:p>
          <a:p>
            <a:r>
              <a:rPr lang="en-US" sz="2800" dirty="0"/>
              <a:t> </a:t>
            </a:r>
            <a:endParaRPr lang="ru-RU" sz="2800" dirty="0"/>
          </a:p>
        </p:txBody>
      </p:sp>
      <p:pic>
        <p:nvPicPr>
          <p:cNvPr id="5" name="Рисунок 4">
            <a:extLst>
              <a:ext uri="{FF2B5EF4-FFF2-40B4-BE49-F238E27FC236}">
                <a16:creationId xmlns:a16="http://schemas.microsoft.com/office/drawing/2014/main" id="{519DF323-0DEF-C14D-5D23-E5019610E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497" y="2765364"/>
            <a:ext cx="3592885" cy="3515694"/>
          </a:xfrm>
          <a:prstGeom prst="rect">
            <a:avLst/>
          </a:prstGeom>
        </p:spPr>
      </p:pic>
    </p:spTree>
    <p:extLst>
      <p:ext uri="{BB962C8B-B14F-4D97-AF65-F5344CB8AC3E}">
        <p14:creationId xmlns:p14="http://schemas.microsoft.com/office/powerpoint/2010/main" val="149265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OBJECTIVES</a:t>
              </a:r>
              <a:endParaRPr lang="ru-RU" sz="3600" b="1" dirty="0">
                <a:solidFill>
                  <a:schemeClr val="tx1">
                    <a:lumMod val="85000"/>
                    <a:lumOff val="15000"/>
                  </a:schemeClr>
                </a:solidFill>
                <a:cs typeface="Times New Roman" panose="02020603050405020304" pitchFamily="18" charset="0"/>
              </a:endParaRPr>
            </a:p>
          </p:txBody>
        </p:sp>
      </p:grpSp>
      <p:pic>
        <p:nvPicPr>
          <p:cNvPr id="5" name="Рисунок 4">
            <a:extLst>
              <a:ext uri="{FF2B5EF4-FFF2-40B4-BE49-F238E27FC236}">
                <a16:creationId xmlns:a16="http://schemas.microsoft.com/office/drawing/2014/main" id="{3E36E6C2-932D-4CF2-E709-E0A0B525E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87" y="1231768"/>
            <a:ext cx="3901440" cy="2598420"/>
          </a:xfrm>
          <a:prstGeom prst="rect">
            <a:avLst/>
          </a:prstGeom>
        </p:spPr>
      </p:pic>
      <p:pic>
        <p:nvPicPr>
          <p:cNvPr id="10" name="Рисунок 9">
            <a:extLst>
              <a:ext uri="{FF2B5EF4-FFF2-40B4-BE49-F238E27FC236}">
                <a16:creationId xmlns:a16="http://schemas.microsoft.com/office/drawing/2014/main" id="{AF4FCD34-A300-0796-4E0E-7D66C2DB8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274" y="1227200"/>
            <a:ext cx="3901440" cy="2594719"/>
          </a:xfrm>
          <a:prstGeom prst="rect">
            <a:avLst/>
          </a:prstGeom>
        </p:spPr>
      </p:pic>
      <p:sp>
        <p:nvSpPr>
          <p:cNvPr id="11" name="TextBox 10">
            <a:extLst>
              <a:ext uri="{FF2B5EF4-FFF2-40B4-BE49-F238E27FC236}">
                <a16:creationId xmlns:a16="http://schemas.microsoft.com/office/drawing/2014/main" id="{DF187D29-7A5C-0A96-D796-4C573BAE26DA}"/>
              </a:ext>
            </a:extLst>
          </p:cNvPr>
          <p:cNvSpPr txBox="1"/>
          <p:nvPr/>
        </p:nvSpPr>
        <p:spPr>
          <a:xfrm>
            <a:off x="1402082" y="1235063"/>
            <a:ext cx="1761849" cy="646331"/>
          </a:xfrm>
          <a:prstGeom prst="rect">
            <a:avLst/>
          </a:prstGeom>
          <a:noFill/>
        </p:spPr>
        <p:txBody>
          <a:bodyPr wrap="square" rtlCol="0">
            <a:spAutoFit/>
          </a:bodyPr>
          <a:lstStyle/>
          <a:p>
            <a:r>
              <a:rPr lang="en-US" sz="3600" b="1" dirty="0"/>
              <a:t>BOLGAR</a:t>
            </a:r>
            <a:endParaRPr lang="ru-RU" sz="3600" b="1" dirty="0"/>
          </a:p>
        </p:txBody>
      </p:sp>
      <p:sp>
        <p:nvSpPr>
          <p:cNvPr id="12" name="TextBox 11">
            <a:extLst>
              <a:ext uri="{FF2B5EF4-FFF2-40B4-BE49-F238E27FC236}">
                <a16:creationId xmlns:a16="http://schemas.microsoft.com/office/drawing/2014/main" id="{CE590E98-DB87-8BB1-7B46-C23FBDE164C4}"/>
              </a:ext>
            </a:extLst>
          </p:cNvPr>
          <p:cNvSpPr txBox="1"/>
          <p:nvPr/>
        </p:nvSpPr>
        <p:spPr>
          <a:xfrm>
            <a:off x="4873723" y="1208368"/>
            <a:ext cx="4016157" cy="1077218"/>
          </a:xfrm>
          <a:prstGeom prst="rect">
            <a:avLst/>
          </a:prstGeom>
          <a:noFill/>
        </p:spPr>
        <p:txBody>
          <a:bodyPr wrap="square" rtlCol="0">
            <a:spAutoFit/>
          </a:bodyPr>
          <a:lstStyle/>
          <a:p>
            <a:r>
              <a:rPr lang="en-US" sz="3600" b="1" dirty="0"/>
              <a:t>SARAY BATU </a:t>
            </a:r>
            <a:r>
              <a:rPr lang="en-US" sz="2800" b="1" dirty="0"/>
              <a:t>(Selitrennoye settlement)</a:t>
            </a:r>
            <a:endParaRPr lang="ru-RU" sz="3600" b="1" dirty="0"/>
          </a:p>
        </p:txBody>
      </p:sp>
      <p:pic>
        <p:nvPicPr>
          <p:cNvPr id="17" name="Рисунок 16">
            <a:extLst>
              <a:ext uri="{FF2B5EF4-FFF2-40B4-BE49-F238E27FC236}">
                <a16:creationId xmlns:a16="http://schemas.microsoft.com/office/drawing/2014/main" id="{005E83A4-A63A-B0E3-5FA3-804D8BA32452}"/>
              </a:ext>
            </a:extLst>
          </p:cNvPr>
          <p:cNvPicPr>
            <a:picLocks noChangeAspect="1"/>
          </p:cNvPicPr>
          <p:nvPr/>
        </p:nvPicPr>
        <p:blipFill>
          <a:blip r:embed="rId5"/>
          <a:stretch>
            <a:fillRect/>
          </a:stretch>
        </p:blipFill>
        <p:spPr>
          <a:xfrm>
            <a:off x="6273980" y="4032125"/>
            <a:ext cx="2537734" cy="1288388"/>
          </a:xfrm>
          <a:prstGeom prst="rect">
            <a:avLst/>
          </a:prstGeom>
        </p:spPr>
      </p:pic>
      <p:pic>
        <p:nvPicPr>
          <p:cNvPr id="19" name="Рисунок 18">
            <a:extLst>
              <a:ext uri="{FF2B5EF4-FFF2-40B4-BE49-F238E27FC236}">
                <a16:creationId xmlns:a16="http://schemas.microsoft.com/office/drawing/2014/main" id="{A296BDA4-1C46-F5DD-2B3E-2AED539B3D2E}"/>
              </a:ext>
            </a:extLst>
          </p:cNvPr>
          <p:cNvPicPr>
            <a:picLocks noChangeAspect="1"/>
          </p:cNvPicPr>
          <p:nvPr/>
        </p:nvPicPr>
        <p:blipFill>
          <a:blip r:embed="rId6"/>
          <a:stretch>
            <a:fillRect/>
          </a:stretch>
        </p:blipFill>
        <p:spPr>
          <a:xfrm>
            <a:off x="5094910" y="3954041"/>
            <a:ext cx="1179070" cy="1444556"/>
          </a:xfrm>
          <a:prstGeom prst="rect">
            <a:avLst/>
          </a:prstGeom>
        </p:spPr>
      </p:pic>
      <p:pic>
        <p:nvPicPr>
          <p:cNvPr id="21" name="Рисунок 20">
            <a:extLst>
              <a:ext uri="{FF2B5EF4-FFF2-40B4-BE49-F238E27FC236}">
                <a16:creationId xmlns:a16="http://schemas.microsoft.com/office/drawing/2014/main" id="{981772CF-DF77-7C9C-77A9-532FA9F11664}"/>
              </a:ext>
            </a:extLst>
          </p:cNvPr>
          <p:cNvPicPr>
            <a:picLocks noChangeAspect="1"/>
          </p:cNvPicPr>
          <p:nvPr/>
        </p:nvPicPr>
        <p:blipFill>
          <a:blip r:embed="rId7"/>
          <a:stretch>
            <a:fillRect/>
          </a:stretch>
        </p:blipFill>
        <p:spPr>
          <a:xfrm rot="15809804">
            <a:off x="6438667" y="5376287"/>
            <a:ext cx="819884" cy="1304005"/>
          </a:xfrm>
          <a:prstGeom prst="rect">
            <a:avLst/>
          </a:prstGeom>
        </p:spPr>
      </p:pic>
      <p:pic>
        <p:nvPicPr>
          <p:cNvPr id="23" name="Рисунок 22">
            <a:extLst>
              <a:ext uri="{FF2B5EF4-FFF2-40B4-BE49-F238E27FC236}">
                <a16:creationId xmlns:a16="http://schemas.microsoft.com/office/drawing/2014/main" id="{638B277C-DBE7-E9C0-8A58-F927E5EFB2F5}"/>
              </a:ext>
            </a:extLst>
          </p:cNvPr>
          <p:cNvPicPr>
            <a:picLocks noChangeAspect="1"/>
          </p:cNvPicPr>
          <p:nvPr/>
        </p:nvPicPr>
        <p:blipFill>
          <a:blip r:embed="rId8"/>
          <a:stretch>
            <a:fillRect/>
          </a:stretch>
        </p:blipFill>
        <p:spPr>
          <a:xfrm rot="5400000">
            <a:off x="8081166" y="5828588"/>
            <a:ext cx="476313" cy="1093177"/>
          </a:xfrm>
          <a:prstGeom prst="rect">
            <a:avLst/>
          </a:prstGeom>
        </p:spPr>
      </p:pic>
      <p:pic>
        <p:nvPicPr>
          <p:cNvPr id="25" name="Рисунок 24">
            <a:extLst>
              <a:ext uri="{FF2B5EF4-FFF2-40B4-BE49-F238E27FC236}">
                <a16:creationId xmlns:a16="http://schemas.microsoft.com/office/drawing/2014/main" id="{5E76975B-2C5F-A7EA-1320-D2341B1C7540}"/>
              </a:ext>
            </a:extLst>
          </p:cNvPr>
          <p:cNvPicPr>
            <a:picLocks noChangeAspect="1"/>
          </p:cNvPicPr>
          <p:nvPr/>
        </p:nvPicPr>
        <p:blipFill>
          <a:blip r:embed="rId9"/>
          <a:stretch>
            <a:fillRect/>
          </a:stretch>
        </p:blipFill>
        <p:spPr>
          <a:xfrm rot="15831758">
            <a:off x="7580385" y="5316293"/>
            <a:ext cx="866734" cy="835500"/>
          </a:xfrm>
          <a:prstGeom prst="rect">
            <a:avLst/>
          </a:prstGeom>
        </p:spPr>
      </p:pic>
      <p:pic>
        <p:nvPicPr>
          <p:cNvPr id="27" name="Рисунок 26">
            <a:extLst>
              <a:ext uri="{FF2B5EF4-FFF2-40B4-BE49-F238E27FC236}">
                <a16:creationId xmlns:a16="http://schemas.microsoft.com/office/drawing/2014/main" id="{15F92154-5A25-5E97-57BF-F1874E5597C3}"/>
              </a:ext>
            </a:extLst>
          </p:cNvPr>
          <p:cNvPicPr>
            <a:picLocks noChangeAspect="1"/>
          </p:cNvPicPr>
          <p:nvPr/>
        </p:nvPicPr>
        <p:blipFill>
          <a:blip r:embed="rId10"/>
          <a:stretch>
            <a:fillRect/>
          </a:stretch>
        </p:blipFill>
        <p:spPr>
          <a:xfrm>
            <a:off x="4768513" y="6402891"/>
            <a:ext cx="1382089" cy="203019"/>
          </a:xfrm>
          <a:prstGeom prst="rect">
            <a:avLst/>
          </a:prstGeom>
        </p:spPr>
      </p:pic>
      <p:pic>
        <p:nvPicPr>
          <p:cNvPr id="29" name="Рисунок 28">
            <a:extLst>
              <a:ext uri="{FF2B5EF4-FFF2-40B4-BE49-F238E27FC236}">
                <a16:creationId xmlns:a16="http://schemas.microsoft.com/office/drawing/2014/main" id="{2ED8268C-C97B-8997-DE10-C7580186DA94}"/>
              </a:ext>
            </a:extLst>
          </p:cNvPr>
          <p:cNvPicPr>
            <a:picLocks noChangeAspect="1"/>
          </p:cNvPicPr>
          <p:nvPr/>
        </p:nvPicPr>
        <p:blipFill>
          <a:blip r:embed="rId11"/>
          <a:stretch>
            <a:fillRect/>
          </a:stretch>
        </p:blipFill>
        <p:spPr>
          <a:xfrm>
            <a:off x="3077195" y="3932132"/>
            <a:ext cx="1386936" cy="1767498"/>
          </a:xfrm>
          <a:prstGeom prst="rect">
            <a:avLst/>
          </a:prstGeom>
        </p:spPr>
      </p:pic>
      <p:pic>
        <p:nvPicPr>
          <p:cNvPr id="31" name="Рисунок 30">
            <a:extLst>
              <a:ext uri="{FF2B5EF4-FFF2-40B4-BE49-F238E27FC236}">
                <a16:creationId xmlns:a16="http://schemas.microsoft.com/office/drawing/2014/main" id="{80D0D260-C62E-E307-E115-132D3956AB1F}"/>
              </a:ext>
            </a:extLst>
          </p:cNvPr>
          <p:cNvPicPr>
            <a:picLocks noChangeAspect="1"/>
          </p:cNvPicPr>
          <p:nvPr/>
        </p:nvPicPr>
        <p:blipFill>
          <a:blip r:embed="rId12"/>
          <a:stretch>
            <a:fillRect/>
          </a:stretch>
        </p:blipFill>
        <p:spPr>
          <a:xfrm>
            <a:off x="1675448" y="4028455"/>
            <a:ext cx="1251626" cy="1632188"/>
          </a:xfrm>
          <a:prstGeom prst="rect">
            <a:avLst/>
          </a:prstGeom>
        </p:spPr>
      </p:pic>
      <p:pic>
        <p:nvPicPr>
          <p:cNvPr id="33" name="Рисунок 32">
            <a:extLst>
              <a:ext uri="{FF2B5EF4-FFF2-40B4-BE49-F238E27FC236}">
                <a16:creationId xmlns:a16="http://schemas.microsoft.com/office/drawing/2014/main" id="{DD97AD33-2EC3-A266-21F9-69471014F9A5}"/>
              </a:ext>
            </a:extLst>
          </p:cNvPr>
          <p:cNvPicPr>
            <a:picLocks noChangeAspect="1"/>
          </p:cNvPicPr>
          <p:nvPr/>
        </p:nvPicPr>
        <p:blipFill>
          <a:blip r:embed="rId13"/>
          <a:stretch>
            <a:fillRect/>
          </a:stretch>
        </p:blipFill>
        <p:spPr>
          <a:xfrm>
            <a:off x="523102" y="4049156"/>
            <a:ext cx="1040203" cy="1209341"/>
          </a:xfrm>
          <a:prstGeom prst="rect">
            <a:avLst/>
          </a:prstGeom>
        </p:spPr>
      </p:pic>
      <p:pic>
        <p:nvPicPr>
          <p:cNvPr id="35" name="Рисунок 34">
            <a:extLst>
              <a:ext uri="{FF2B5EF4-FFF2-40B4-BE49-F238E27FC236}">
                <a16:creationId xmlns:a16="http://schemas.microsoft.com/office/drawing/2014/main" id="{2DE1C87E-15E1-145B-8B7D-A4A90825DEFA}"/>
              </a:ext>
            </a:extLst>
          </p:cNvPr>
          <p:cNvPicPr>
            <a:picLocks noChangeAspect="1"/>
          </p:cNvPicPr>
          <p:nvPr/>
        </p:nvPicPr>
        <p:blipFill>
          <a:blip r:embed="rId14"/>
          <a:stretch>
            <a:fillRect/>
          </a:stretch>
        </p:blipFill>
        <p:spPr>
          <a:xfrm rot="6084973">
            <a:off x="3231539" y="5811570"/>
            <a:ext cx="845694" cy="913349"/>
          </a:xfrm>
          <a:prstGeom prst="rect">
            <a:avLst/>
          </a:prstGeom>
        </p:spPr>
      </p:pic>
      <p:pic>
        <p:nvPicPr>
          <p:cNvPr id="37" name="Рисунок 36">
            <a:extLst>
              <a:ext uri="{FF2B5EF4-FFF2-40B4-BE49-F238E27FC236}">
                <a16:creationId xmlns:a16="http://schemas.microsoft.com/office/drawing/2014/main" id="{B31FFF33-41DB-F4B9-D191-441FC025F34F}"/>
              </a:ext>
            </a:extLst>
          </p:cNvPr>
          <p:cNvPicPr>
            <a:picLocks noChangeAspect="1"/>
          </p:cNvPicPr>
          <p:nvPr/>
        </p:nvPicPr>
        <p:blipFill>
          <a:blip r:embed="rId15"/>
          <a:stretch>
            <a:fillRect/>
          </a:stretch>
        </p:blipFill>
        <p:spPr>
          <a:xfrm rot="16479743">
            <a:off x="1962225" y="5656556"/>
            <a:ext cx="887978" cy="1057116"/>
          </a:xfrm>
          <a:prstGeom prst="rect">
            <a:avLst/>
          </a:prstGeom>
        </p:spPr>
      </p:pic>
      <p:pic>
        <p:nvPicPr>
          <p:cNvPr id="39" name="Рисунок 38">
            <a:extLst>
              <a:ext uri="{FF2B5EF4-FFF2-40B4-BE49-F238E27FC236}">
                <a16:creationId xmlns:a16="http://schemas.microsoft.com/office/drawing/2014/main" id="{7BB2360E-A30D-FC88-5224-5F8D072809A5}"/>
              </a:ext>
            </a:extLst>
          </p:cNvPr>
          <p:cNvPicPr>
            <a:picLocks noChangeAspect="1"/>
          </p:cNvPicPr>
          <p:nvPr/>
        </p:nvPicPr>
        <p:blipFill>
          <a:blip r:embed="rId16"/>
          <a:stretch>
            <a:fillRect/>
          </a:stretch>
        </p:blipFill>
        <p:spPr>
          <a:xfrm>
            <a:off x="253667" y="6334254"/>
            <a:ext cx="1353110" cy="279079"/>
          </a:xfrm>
          <a:prstGeom prst="rect">
            <a:avLst/>
          </a:prstGeom>
        </p:spPr>
      </p:pic>
      <p:sp>
        <p:nvSpPr>
          <p:cNvPr id="40" name="TextBox 39">
            <a:extLst>
              <a:ext uri="{FF2B5EF4-FFF2-40B4-BE49-F238E27FC236}">
                <a16:creationId xmlns:a16="http://schemas.microsoft.com/office/drawing/2014/main" id="{0A3EEF26-5A37-4AA9-A944-69442F1F886C}"/>
              </a:ext>
            </a:extLst>
          </p:cNvPr>
          <p:cNvSpPr txBox="1"/>
          <p:nvPr/>
        </p:nvSpPr>
        <p:spPr>
          <a:xfrm>
            <a:off x="394340" y="5851956"/>
            <a:ext cx="1069161" cy="523220"/>
          </a:xfrm>
          <a:prstGeom prst="rect">
            <a:avLst/>
          </a:prstGeom>
          <a:noFill/>
        </p:spPr>
        <p:txBody>
          <a:bodyPr wrap="square" rtlCol="0">
            <a:spAutoFit/>
          </a:bodyPr>
          <a:lstStyle/>
          <a:p>
            <a:r>
              <a:rPr lang="en-US" sz="2800" dirty="0"/>
              <a:t>2 CM</a:t>
            </a:r>
            <a:endParaRPr lang="ru-RU" sz="2800" dirty="0"/>
          </a:p>
        </p:txBody>
      </p:sp>
      <p:sp>
        <p:nvSpPr>
          <p:cNvPr id="41" name="TextBox 40">
            <a:extLst>
              <a:ext uri="{FF2B5EF4-FFF2-40B4-BE49-F238E27FC236}">
                <a16:creationId xmlns:a16="http://schemas.microsoft.com/office/drawing/2014/main" id="{17B820B1-3E9E-E400-9F6C-8BA7C3D8AE44}"/>
              </a:ext>
            </a:extLst>
          </p:cNvPr>
          <p:cNvSpPr txBox="1"/>
          <p:nvPr/>
        </p:nvSpPr>
        <p:spPr>
          <a:xfrm>
            <a:off x="4930710" y="5928785"/>
            <a:ext cx="1040203" cy="523220"/>
          </a:xfrm>
          <a:prstGeom prst="rect">
            <a:avLst/>
          </a:prstGeom>
          <a:noFill/>
        </p:spPr>
        <p:txBody>
          <a:bodyPr wrap="square" rtlCol="0">
            <a:spAutoFit/>
          </a:bodyPr>
          <a:lstStyle/>
          <a:p>
            <a:r>
              <a:rPr lang="en-US" sz="2800" dirty="0"/>
              <a:t>5 CM</a:t>
            </a:r>
            <a:endParaRPr lang="ru-RU" sz="2800" dirty="0"/>
          </a:p>
        </p:txBody>
      </p:sp>
      <p:sp>
        <p:nvSpPr>
          <p:cNvPr id="2" name="Прямоугольник 1">
            <a:extLst>
              <a:ext uri="{FF2B5EF4-FFF2-40B4-BE49-F238E27FC236}">
                <a16:creationId xmlns:a16="http://schemas.microsoft.com/office/drawing/2014/main" id="{1A352D38-D4C6-396D-D4E9-8A8CD1A73454}"/>
              </a:ext>
            </a:extLst>
          </p:cNvPr>
          <p:cNvSpPr/>
          <p:nvPr/>
        </p:nvSpPr>
        <p:spPr>
          <a:xfrm>
            <a:off x="78467" y="5088844"/>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BS-25</a:t>
            </a:r>
            <a:endParaRPr lang="ru-RU" dirty="0">
              <a:solidFill>
                <a:srgbClr val="00B050"/>
              </a:solidFill>
            </a:endParaRPr>
          </a:p>
        </p:txBody>
      </p:sp>
      <p:sp>
        <p:nvSpPr>
          <p:cNvPr id="3" name="Прямоугольник 2">
            <a:extLst>
              <a:ext uri="{FF2B5EF4-FFF2-40B4-BE49-F238E27FC236}">
                <a16:creationId xmlns:a16="http://schemas.microsoft.com/office/drawing/2014/main" id="{19599E4A-435D-9952-EC6A-7791B5624839}"/>
              </a:ext>
            </a:extLst>
          </p:cNvPr>
          <p:cNvSpPr/>
          <p:nvPr/>
        </p:nvSpPr>
        <p:spPr>
          <a:xfrm>
            <a:off x="1286775" y="3928819"/>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BS-65</a:t>
            </a:r>
            <a:endParaRPr lang="ru-RU" dirty="0">
              <a:solidFill>
                <a:srgbClr val="00B050"/>
              </a:solidFill>
            </a:endParaRPr>
          </a:p>
        </p:txBody>
      </p:sp>
      <p:sp>
        <p:nvSpPr>
          <p:cNvPr id="4" name="Прямоугольник 3">
            <a:extLst>
              <a:ext uri="{FF2B5EF4-FFF2-40B4-BE49-F238E27FC236}">
                <a16:creationId xmlns:a16="http://schemas.microsoft.com/office/drawing/2014/main" id="{E5D0135B-798B-8BBB-39EA-52F397B09653}"/>
              </a:ext>
            </a:extLst>
          </p:cNvPr>
          <p:cNvSpPr/>
          <p:nvPr/>
        </p:nvSpPr>
        <p:spPr>
          <a:xfrm>
            <a:off x="2869978" y="3945310"/>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BS-48</a:t>
            </a:r>
            <a:endParaRPr lang="ru-RU" dirty="0">
              <a:solidFill>
                <a:srgbClr val="00B050"/>
              </a:solidFill>
            </a:endParaRPr>
          </a:p>
        </p:txBody>
      </p:sp>
      <p:sp>
        <p:nvSpPr>
          <p:cNvPr id="9" name="Прямоугольник 8">
            <a:extLst>
              <a:ext uri="{FF2B5EF4-FFF2-40B4-BE49-F238E27FC236}">
                <a16:creationId xmlns:a16="http://schemas.microsoft.com/office/drawing/2014/main" id="{2F0C8024-E6D3-183C-70C6-A7A5DE377EB8}"/>
              </a:ext>
            </a:extLst>
          </p:cNvPr>
          <p:cNvSpPr/>
          <p:nvPr/>
        </p:nvSpPr>
        <p:spPr>
          <a:xfrm>
            <a:off x="7152361" y="6364668"/>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SS-5</a:t>
            </a:r>
            <a:endParaRPr lang="ru-RU" dirty="0">
              <a:solidFill>
                <a:srgbClr val="0070C0"/>
              </a:solidFill>
            </a:endParaRPr>
          </a:p>
        </p:txBody>
      </p:sp>
      <p:sp>
        <p:nvSpPr>
          <p:cNvPr id="13" name="Прямоугольник 12">
            <a:extLst>
              <a:ext uri="{FF2B5EF4-FFF2-40B4-BE49-F238E27FC236}">
                <a16:creationId xmlns:a16="http://schemas.microsoft.com/office/drawing/2014/main" id="{925F2F74-1DCB-B2C1-1510-873671246D1D}"/>
              </a:ext>
            </a:extLst>
          </p:cNvPr>
          <p:cNvSpPr/>
          <p:nvPr/>
        </p:nvSpPr>
        <p:spPr>
          <a:xfrm>
            <a:off x="8366872" y="5286981"/>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SS-3</a:t>
            </a:r>
            <a:endParaRPr lang="ru-RU" dirty="0">
              <a:solidFill>
                <a:srgbClr val="0070C0"/>
              </a:solidFill>
            </a:endParaRPr>
          </a:p>
        </p:txBody>
      </p:sp>
      <p:sp>
        <p:nvSpPr>
          <p:cNvPr id="14" name="Прямоугольник 13">
            <a:extLst>
              <a:ext uri="{FF2B5EF4-FFF2-40B4-BE49-F238E27FC236}">
                <a16:creationId xmlns:a16="http://schemas.microsoft.com/office/drawing/2014/main" id="{91764F60-B6B6-49DA-F77F-82A71315EC37}"/>
              </a:ext>
            </a:extLst>
          </p:cNvPr>
          <p:cNvSpPr/>
          <p:nvPr/>
        </p:nvSpPr>
        <p:spPr>
          <a:xfrm>
            <a:off x="5906567" y="5511368"/>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SS-6</a:t>
            </a:r>
            <a:endParaRPr lang="ru-RU" dirty="0">
              <a:solidFill>
                <a:srgbClr val="0070C0"/>
              </a:solidFill>
            </a:endParaRPr>
          </a:p>
        </p:txBody>
      </p:sp>
      <p:sp>
        <p:nvSpPr>
          <p:cNvPr id="15" name="Прямоугольник 14">
            <a:extLst>
              <a:ext uri="{FF2B5EF4-FFF2-40B4-BE49-F238E27FC236}">
                <a16:creationId xmlns:a16="http://schemas.microsoft.com/office/drawing/2014/main" id="{71F54C94-B4A3-583F-A325-7272008FC570}"/>
              </a:ext>
            </a:extLst>
          </p:cNvPr>
          <p:cNvSpPr/>
          <p:nvPr/>
        </p:nvSpPr>
        <p:spPr>
          <a:xfrm>
            <a:off x="6514008" y="3989984"/>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SS-7</a:t>
            </a:r>
            <a:endParaRPr lang="ru-RU" dirty="0">
              <a:solidFill>
                <a:srgbClr val="0070C0"/>
              </a:solidFill>
            </a:endParaRPr>
          </a:p>
        </p:txBody>
      </p:sp>
      <p:sp>
        <p:nvSpPr>
          <p:cNvPr id="16" name="Прямоугольник 15">
            <a:extLst>
              <a:ext uri="{FF2B5EF4-FFF2-40B4-BE49-F238E27FC236}">
                <a16:creationId xmlns:a16="http://schemas.microsoft.com/office/drawing/2014/main" id="{107F1C62-6CC1-AE47-99D8-41CB44E7009D}"/>
              </a:ext>
            </a:extLst>
          </p:cNvPr>
          <p:cNvSpPr/>
          <p:nvPr/>
        </p:nvSpPr>
        <p:spPr>
          <a:xfrm>
            <a:off x="4660085" y="4049156"/>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SS-8</a:t>
            </a:r>
            <a:endParaRPr lang="ru-RU" dirty="0">
              <a:solidFill>
                <a:srgbClr val="0070C0"/>
              </a:solidFill>
            </a:endParaRPr>
          </a:p>
        </p:txBody>
      </p:sp>
      <p:sp>
        <p:nvSpPr>
          <p:cNvPr id="18" name="Прямоугольник 17">
            <a:extLst>
              <a:ext uri="{FF2B5EF4-FFF2-40B4-BE49-F238E27FC236}">
                <a16:creationId xmlns:a16="http://schemas.microsoft.com/office/drawing/2014/main" id="{26276A5E-D1DB-A486-304F-61CCC71376FE}"/>
              </a:ext>
            </a:extLst>
          </p:cNvPr>
          <p:cNvSpPr/>
          <p:nvPr/>
        </p:nvSpPr>
        <p:spPr>
          <a:xfrm>
            <a:off x="1420740" y="5748079"/>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BS-69</a:t>
            </a:r>
            <a:endParaRPr lang="ru-RU" dirty="0">
              <a:solidFill>
                <a:srgbClr val="00B050"/>
              </a:solidFill>
            </a:endParaRPr>
          </a:p>
        </p:txBody>
      </p:sp>
      <p:sp>
        <p:nvSpPr>
          <p:cNvPr id="20" name="Прямоугольник 19">
            <a:extLst>
              <a:ext uri="{FF2B5EF4-FFF2-40B4-BE49-F238E27FC236}">
                <a16:creationId xmlns:a16="http://schemas.microsoft.com/office/drawing/2014/main" id="{BAC828B0-6AB1-EE63-AC0B-775B41F4AA24}"/>
              </a:ext>
            </a:extLst>
          </p:cNvPr>
          <p:cNvSpPr/>
          <p:nvPr/>
        </p:nvSpPr>
        <p:spPr>
          <a:xfrm>
            <a:off x="3912102" y="5767498"/>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BS-73</a:t>
            </a:r>
            <a:endParaRPr lang="ru-RU" dirty="0">
              <a:solidFill>
                <a:srgbClr val="00B050"/>
              </a:solidFill>
            </a:endParaRPr>
          </a:p>
        </p:txBody>
      </p:sp>
    </p:spTree>
    <p:extLst>
      <p:ext uri="{BB962C8B-B14F-4D97-AF65-F5344CB8AC3E}">
        <p14:creationId xmlns:p14="http://schemas.microsoft.com/office/powerpoint/2010/main" val="242239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DDBF363-DAFF-4F27-B52D-04B34035DE71}"/>
              </a:ext>
            </a:extLst>
          </p:cNvPr>
          <p:cNvSpPr/>
          <p:nvPr/>
        </p:nvSpPr>
        <p:spPr>
          <a:xfrm>
            <a:off x="690113" y="1116185"/>
            <a:ext cx="7858269" cy="1077218"/>
          </a:xfrm>
          <a:prstGeom prst="rect">
            <a:avLst/>
          </a:prstGeom>
        </p:spPr>
        <p:txBody>
          <a:bodyPr wrap="square">
            <a:spAutoFit/>
          </a:bodyPr>
          <a:lstStyle/>
          <a:p>
            <a:pPr lvl="0" algn="just">
              <a:spcAft>
                <a:spcPts val="600"/>
              </a:spcAft>
            </a:pPr>
            <a:r>
              <a:rPr lang="en-US" dirty="0">
                <a:effectLst/>
                <a:ea typeface="Calibri" panose="020F0502020204030204" pitchFamily="34" charset="0"/>
              </a:rPr>
              <a:t>The method of </a:t>
            </a:r>
            <a:r>
              <a:rPr lang="en-US" b="1" dirty="0">
                <a:effectLst/>
                <a:ea typeface="Calibri" panose="020F0502020204030204" pitchFamily="34" charset="0"/>
              </a:rPr>
              <a:t>Neutron Radiography And Tomography</a:t>
            </a:r>
            <a:r>
              <a:rPr lang="en-US" dirty="0">
                <a:effectLst/>
                <a:ea typeface="Calibri" panose="020F0502020204030204" pitchFamily="34" charset="0"/>
              </a:rPr>
              <a:t>:</a:t>
            </a:r>
          </a:p>
          <a:p>
            <a:pPr lvl="0" algn="just">
              <a:spcAft>
                <a:spcPts val="600"/>
              </a:spcAft>
            </a:pPr>
            <a:r>
              <a:rPr lang="en-US" b="1" dirty="0">
                <a:effectLst/>
                <a:ea typeface="Calibri" panose="020F0502020204030204" pitchFamily="34" charset="0"/>
              </a:rPr>
              <a:t>DRAGON</a:t>
            </a:r>
            <a:r>
              <a:rPr lang="en-US" dirty="0">
                <a:effectLst/>
                <a:ea typeface="Calibri" panose="020F0502020204030204" pitchFamily="34" charset="0"/>
              </a:rPr>
              <a:t> facility on the IR-8 reactor at the NRC "Kurchatov Institute" </a:t>
            </a:r>
          </a:p>
          <a:p>
            <a:pPr lvl="0" algn="just">
              <a:spcAft>
                <a:spcPts val="600"/>
              </a:spcAft>
            </a:pPr>
            <a:endParaRPr lang="en-US" dirty="0">
              <a:ea typeface="Times New Roman" panose="02020603050405020304" pitchFamily="18" charset="0"/>
            </a:endParaRPr>
          </a:p>
        </p:txBody>
      </p:sp>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METHOD</a:t>
              </a:r>
              <a:endParaRPr lang="ru-RU" sz="3600" b="1" dirty="0">
                <a:solidFill>
                  <a:schemeClr val="tx1">
                    <a:lumMod val="85000"/>
                    <a:lumOff val="15000"/>
                  </a:schemeClr>
                </a:solidFill>
                <a:cs typeface="Times New Roman" panose="02020603050405020304" pitchFamily="18" charset="0"/>
              </a:endParaRPr>
            </a:p>
          </p:txBody>
        </p:sp>
      </p:grpSp>
      <p:cxnSp>
        <p:nvCxnSpPr>
          <p:cNvPr id="10" name="Прямая соединительная линия 9">
            <a:extLst>
              <a:ext uri="{FF2B5EF4-FFF2-40B4-BE49-F238E27FC236}">
                <a16:creationId xmlns:a16="http://schemas.microsoft.com/office/drawing/2014/main" id="{6DEC9FF0-8C04-48F3-8B30-3E81E0DB5FF5}"/>
              </a:ext>
            </a:extLst>
          </p:cNvPr>
          <p:cNvCxnSpPr>
            <a:cxnSpLocks/>
          </p:cNvCxnSpPr>
          <p:nvPr/>
        </p:nvCxnSpPr>
        <p:spPr>
          <a:xfrm>
            <a:off x="771788" y="1830278"/>
            <a:ext cx="6310499" cy="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2" name="Прямоугольник 11">
            <a:extLst>
              <a:ext uri="{FF2B5EF4-FFF2-40B4-BE49-F238E27FC236}">
                <a16:creationId xmlns:a16="http://schemas.microsoft.com/office/drawing/2014/main" id="{C6B24A09-B8E6-49B0-8E9D-21BDBF4448FD}"/>
              </a:ext>
            </a:extLst>
          </p:cNvPr>
          <p:cNvSpPr/>
          <p:nvPr/>
        </p:nvSpPr>
        <p:spPr>
          <a:xfrm>
            <a:off x="331758" y="2016735"/>
            <a:ext cx="4076340" cy="4585871"/>
          </a:xfrm>
          <a:prstGeom prst="rect">
            <a:avLst/>
          </a:prstGeom>
        </p:spPr>
        <p:txBody>
          <a:bodyPr wrap="square">
            <a:spAutoFit/>
          </a:bodyPr>
          <a:lstStyle/>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L/D of the facility collimator – 150;</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beam size on the sample</a:t>
            </a:r>
            <a:r>
              <a:rPr lang="ru-RU" sz="1800" dirty="0">
                <a:effectLst/>
                <a:ea typeface="Calibri" panose="020F0502020204030204" pitchFamily="34" charset="0"/>
              </a:rPr>
              <a:t> –</a:t>
            </a:r>
            <a:r>
              <a:rPr lang="en-US" sz="1800" dirty="0">
                <a:effectLst/>
                <a:ea typeface="Calibri" panose="020F0502020204030204" pitchFamily="34" charset="0"/>
              </a:rPr>
              <a:t> 7 </a:t>
            </a:r>
            <a:r>
              <a:rPr lang="ru-RU" sz="1800" dirty="0">
                <a:effectLst/>
                <a:ea typeface="Calibri" panose="020F0502020204030204" pitchFamily="34" charset="0"/>
                <a:cs typeface="Times New Roman" panose="02020603050405020304" pitchFamily="18" charset="0"/>
                <a:sym typeface="Symbol" panose="05050102010706020507" pitchFamily="18" charset="2"/>
              </a:rPr>
              <a:t></a:t>
            </a:r>
            <a:r>
              <a:rPr lang="en-US" sz="1800" dirty="0">
                <a:effectLst/>
                <a:ea typeface="Calibri" panose="020F0502020204030204" pitchFamily="34" charset="0"/>
              </a:rPr>
              <a:t> 7 cm</a:t>
            </a:r>
            <a:r>
              <a:rPr lang="en-US" dirty="0">
                <a:ea typeface="Calibri" panose="020F0502020204030204" pitchFamily="34" charset="0"/>
              </a:rPr>
              <a:t>;</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thermal neutron flux in the sample position ~ 3.6 </a:t>
            </a:r>
            <a:r>
              <a:rPr lang="ru-RU" sz="1800" dirty="0">
                <a:effectLst/>
                <a:ea typeface="Calibri" panose="020F0502020204030204" pitchFamily="34" charset="0"/>
                <a:cs typeface="Times New Roman" panose="02020603050405020304" pitchFamily="18" charset="0"/>
                <a:sym typeface="Symbol" panose="05050102010706020507" pitchFamily="18" charset="2"/>
              </a:rPr>
              <a:t></a:t>
            </a:r>
            <a:r>
              <a:rPr lang="en-US" sz="1800" dirty="0">
                <a:effectLst/>
                <a:ea typeface="Calibri" panose="020F0502020204030204" pitchFamily="34" charset="0"/>
              </a:rPr>
              <a:t> 10</a:t>
            </a:r>
            <a:r>
              <a:rPr lang="en-US" sz="1800" baseline="30000" dirty="0">
                <a:effectLst/>
                <a:ea typeface="Calibri" panose="020F0502020204030204" pitchFamily="34" charset="0"/>
              </a:rPr>
              <a:t>6</a:t>
            </a:r>
            <a:r>
              <a:rPr lang="en-US" sz="1800" dirty="0">
                <a:effectLst/>
                <a:ea typeface="Calibri" panose="020F0502020204030204" pitchFamily="34" charset="0"/>
              </a:rPr>
              <a:t> n/(cm</a:t>
            </a:r>
            <a:r>
              <a:rPr lang="en-US" sz="1800" baseline="30000" dirty="0">
                <a:effectLst/>
                <a:ea typeface="Calibri" panose="020F0502020204030204" pitchFamily="34" charset="0"/>
              </a:rPr>
              <a:t>2</a:t>
            </a:r>
            <a:r>
              <a:rPr lang="en-US" sz="1800" dirty="0">
                <a:effectLst/>
                <a:ea typeface="Calibri" panose="020F0502020204030204" pitchFamily="34" charset="0"/>
              </a:rPr>
              <a:t> s);</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neutron wavelength </a:t>
            </a:r>
            <a:r>
              <a:rPr lang="ru-RU" dirty="0">
                <a:ea typeface="Calibri" panose="020F0502020204030204" pitchFamily="34" charset="0"/>
              </a:rPr>
              <a:t>– </a:t>
            </a:r>
            <a:r>
              <a:rPr lang="en-US" sz="1800" dirty="0">
                <a:effectLst/>
                <a:ea typeface="Calibri" panose="020F0502020204030204" pitchFamily="34" charset="0"/>
              </a:rPr>
              <a:t> 2.4 Å;</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CCD camera ATIK-4000 with the Nikon lens;</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exposure time </a:t>
            </a:r>
            <a:r>
              <a:rPr lang="en-US" dirty="0">
                <a:ea typeface="Calibri" panose="020F0502020204030204" pitchFamily="34" charset="0"/>
              </a:rPr>
              <a:t>– 120 s;</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set of 360 angular image projections with a step of 0.5 degree</a:t>
            </a:r>
            <a:r>
              <a:rPr lang="en-US" dirty="0">
                <a:ea typeface="Calibri" panose="020F0502020204030204" pitchFamily="34" charset="0"/>
              </a:rPr>
              <a:t>;</a:t>
            </a:r>
          </a:p>
          <a:p>
            <a:pPr marL="342900" indent="-342900" algn="just">
              <a:spcAft>
                <a:spcPts val="600"/>
              </a:spcAft>
              <a:buFont typeface="Symbol" panose="05050102010706020507" pitchFamily="18" charset="2"/>
              <a:buChar char=""/>
            </a:pPr>
            <a:r>
              <a:rPr lang="en-US" sz="1800" dirty="0">
                <a:effectLst/>
                <a:ea typeface="Calibri" panose="020F0502020204030204" pitchFamily="34" charset="0"/>
              </a:rPr>
              <a:t>Simultaneous Iterative Reconstruction Technique (SIRT) algorithm of the SYRMEP </a:t>
            </a:r>
            <a:r>
              <a:rPr lang="en-US" sz="1800" dirty="0" err="1">
                <a:effectLst/>
                <a:ea typeface="Calibri" panose="020F0502020204030204" pitchFamily="34" charset="0"/>
              </a:rPr>
              <a:t>Tomo</a:t>
            </a:r>
            <a:r>
              <a:rPr lang="en-US" sz="1800" dirty="0">
                <a:effectLst/>
                <a:ea typeface="Calibri" panose="020F0502020204030204" pitchFamily="34" charset="0"/>
              </a:rPr>
              <a:t> Project software;</a:t>
            </a:r>
          </a:p>
          <a:p>
            <a:pPr marL="342900" indent="-342900" algn="just">
              <a:spcAft>
                <a:spcPts val="600"/>
              </a:spcAft>
              <a:buFont typeface="Symbol" panose="05050102010706020507" pitchFamily="18" charset="2"/>
              <a:buChar char=""/>
            </a:pPr>
            <a:r>
              <a:rPr lang="en-US" sz="1800" dirty="0" err="1">
                <a:effectLst/>
                <a:ea typeface="Calibri" panose="020F0502020204030204" pitchFamily="34" charset="0"/>
              </a:rPr>
              <a:t>VGStudio</a:t>
            </a:r>
            <a:r>
              <a:rPr lang="en-US" sz="1800" dirty="0">
                <a:effectLst/>
                <a:ea typeface="Calibri" panose="020F0502020204030204" pitchFamily="34" charset="0"/>
              </a:rPr>
              <a:t> MAX 2.2 software</a:t>
            </a:r>
          </a:p>
        </p:txBody>
      </p:sp>
      <p:pic>
        <p:nvPicPr>
          <p:cNvPr id="11" name="Рисунок 10">
            <a:extLst>
              <a:ext uri="{FF2B5EF4-FFF2-40B4-BE49-F238E27FC236}">
                <a16:creationId xmlns:a16="http://schemas.microsoft.com/office/drawing/2014/main" id="{AFF561EF-641D-167D-2265-501A1AD7DF35}"/>
              </a:ext>
            </a:extLst>
          </p:cNvPr>
          <p:cNvPicPr>
            <a:picLocks noChangeAspect="1"/>
          </p:cNvPicPr>
          <p:nvPr/>
        </p:nvPicPr>
        <p:blipFill rotWithShape="1">
          <a:blip r:embed="rId3">
            <a:extLst>
              <a:ext uri="{28A0092B-C50C-407E-A947-70E740481C1C}">
                <a14:useLocalDpi xmlns:a14="http://schemas.microsoft.com/office/drawing/2010/main" val="0"/>
              </a:ext>
            </a:extLst>
          </a:blip>
          <a:srcRect t="4102" r="27987"/>
          <a:stretch/>
        </p:blipFill>
        <p:spPr>
          <a:xfrm>
            <a:off x="4572000" y="2016735"/>
            <a:ext cx="3976382" cy="4463201"/>
          </a:xfrm>
          <a:prstGeom prst="rect">
            <a:avLst/>
          </a:prstGeom>
        </p:spPr>
      </p:pic>
    </p:spTree>
    <p:extLst>
      <p:ext uri="{BB962C8B-B14F-4D97-AF65-F5344CB8AC3E}">
        <p14:creationId xmlns:p14="http://schemas.microsoft.com/office/powerpoint/2010/main" val="94636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AB0E7C53-9B4F-CB88-C718-89C080C22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276" y="644778"/>
            <a:ext cx="4833112" cy="3027483"/>
          </a:xfrm>
          <a:prstGeom prst="rect">
            <a:avLst/>
          </a:prstGeom>
        </p:spPr>
      </p:pic>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3D MODELS</a:t>
              </a:r>
              <a:r>
                <a:rPr lang="ru-RU" sz="3600" b="1" dirty="0">
                  <a:solidFill>
                    <a:schemeClr val="tx1">
                      <a:lumMod val="85000"/>
                      <a:lumOff val="15000"/>
                    </a:schemeClr>
                  </a:solidFill>
                  <a:cs typeface="Times New Roman" panose="02020603050405020304" pitchFamily="18" charset="0"/>
                </a:rPr>
                <a:t> </a:t>
              </a:r>
              <a:r>
                <a:rPr lang="en-US" sz="3600" b="1" dirty="0">
                  <a:solidFill>
                    <a:schemeClr val="tx1">
                      <a:lumMod val="85000"/>
                      <a:lumOff val="15000"/>
                    </a:schemeClr>
                  </a:solidFill>
                  <a:cs typeface="Times New Roman" panose="02020603050405020304" pitchFamily="18" charset="0"/>
                </a:rPr>
                <a:t>SEGMENTATION</a:t>
              </a:r>
              <a:endParaRPr lang="ru-RU" sz="3600" b="1" dirty="0">
                <a:solidFill>
                  <a:schemeClr val="tx1">
                    <a:lumMod val="85000"/>
                    <a:lumOff val="15000"/>
                  </a:schemeClr>
                </a:solidFill>
                <a:cs typeface="Times New Roman" panose="02020603050405020304" pitchFamily="18" charset="0"/>
              </a:endParaRPr>
            </a:p>
          </p:txBody>
        </p:sp>
      </p:grpSp>
      <p:pic>
        <p:nvPicPr>
          <p:cNvPr id="12" name="Рисунок 11">
            <a:extLst>
              <a:ext uri="{FF2B5EF4-FFF2-40B4-BE49-F238E27FC236}">
                <a16:creationId xmlns:a16="http://schemas.microsoft.com/office/drawing/2014/main" id="{4A44D1A2-35E5-1878-AABA-690478FD63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44" r="19327"/>
          <a:stretch/>
        </p:blipFill>
        <p:spPr>
          <a:xfrm>
            <a:off x="6053413" y="3425131"/>
            <a:ext cx="3589181" cy="3635917"/>
          </a:xfrm>
          <a:prstGeom prst="rect">
            <a:avLst/>
          </a:prstGeom>
        </p:spPr>
      </p:pic>
      <p:pic>
        <p:nvPicPr>
          <p:cNvPr id="14" name="Рисунок 13">
            <a:extLst>
              <a:ext uri="{FF2B5EF4-FFF2-40B4-BE49-F238E27FC236}">
                <a16:creationId xmlns:a16="http://schemas.microsoft.com/office/drawing/2014/main" id="{D452CC7C-62F1-A167-F5D4-5807BE37C9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85" r="21179" b="18030"/>
          <a:stretch/>
        </p:blipFill>
        <p:spPr>
          <a:xfrm>
            <a:off x="1692213" y="3409232"/>
            <a:ext cx="3065714" cy="2887213"/>
          </a:xfrm>
          <a:prstGeom prst="rect">
            <a:avLst/>
          </a:prstGeom>
        </p:spPr>
      </p:pic>
      <p:pic>
        <p:nvPicPr>
          <p:cNvPr id="18" name="Рисунок 17">
            <a:extLst>
              <a:ext uri="{FF2B5EF4-FFF2-40B4-BE49-F238E27FC236}">
                <a16:creationId xmlns:a16="http://schemas.microsoft.com/office/drawing/2014/main" id="{801DD172-905F-8B77-D4B6-1C0B7C607F82}"/>
              </a:ext>
            </a:extLst>
          </p:cNvPr>
          <p:cNvPicPr>
            <a:picLocks noChangeAspect="1"/>
          </p:cNvPicPr>
          <p:nvPr/>
        </p:nvPicPr>
        <p:blipFill>
          <a:blip r:embed="rId6"/>
          <a:stretch>
            <a:fillRect/>
          </a:stretch>
        </p:blipFill>
        <p:spPr>
          <a:xfrm flipH="1">
            <a:off x="0" y="1447657"/>
            <a:ext cx="3621505" cy="1321642"/>
          </a:xfrm>
          <a:prstGeom prst="rect">
            <a:avLst/>
          </a:prstGeom>
        </p:spPr>
      </p:pic>
      <p:pic>
        <p:nvPicPr>
          <p:cNvPr id="20" name="Рисунок 19">
            <a:extLst>
              <a:ext uri="{FF2B5EF4-FFF2-40B4-BE49-F238E27FC236}">
                <a16:creationId xmlns:a16="http://schemas.microsoft.com/office/drawing/2014/main" id="{0CECFDC8-6075-498F-6A8C-32974A91E5D8}"/>
              </a:ext>
            </a:extLst>
          </p:cNvPr>
          <p:cNvPicPr>
            <a:picLocks noChangeAspect="1"/>
          </p:cNvPicPr>
          <p:nvPr/>
        </p:nvPicPr>
        <p:blipFill>
          <a:blip r:embed="rId7"/>
          <a:stretch>
            <a:fillRect/>
          </a:stretch>
        </p:blipFill>
        <p:spPr>
          <a:xfrm rot="5400000">
            <a:off x="-236855" y="4139681"/>
            <a:ext cx="2268156" cy="1508207"/>
          </a:xfrm>
          <a:prstGeom prst="rect">
            <a:avLst/>
          </a:prstGeom>
        </p:spPr>
      </p:pic>
      <p:pic>
        <p:nvPicPr>
          <p:cNvPr id="24" name="Рисунок 23">
            <a:extLst>
              <a:ext uri="{FF2B5EF4-FFF2-40B4-BE49-F238E27FC236}">
                <a16:creationId xmlns:a16="http://schemas.microsoft.com/office/drawing/2014/main" id="{0F5EDCB3-14C8-D6E9-4E82-46806CDD78A9}"/>
              </a:ext>
            </a:extLst>
          </p:cNvPr>
          <p:cNvPicPr>
            <a:picLocks noChangeAspect="1"/>
          </p:cNvPicPr>
          <p:nvPr/>
        </p:nvPicPr>
        <p:blipFill>
          <a:blip r:embed="rId8"/>
          <a:stretch>
            <a:fillRect/>
          </a:stretch>
        </p:blipFill>
        <p:spPr>
          <a:xfrm>
            <a:off x="5159429" y="3425131"/>
            <a:ext cx="2105319" cy="2324424"/>
          </a:xfrm>
          <a:prstGeom prst="rect">
            <a:avLst/>
          </a:prstGeom>
        </p:spPr>
      </p:pic>
      <p:sp>
        <p:nvSpPr>
          <p:cNvPr id="25" name="Стрелка: вправо 24">
            <a:extLst>
              <a:ext uri="{FF2B5EF4-FFF2-40B4-BE49-F238E27FC236}">
                <a16:creationId xmlns:a16="http://schemas.microsoft.com/office/drawing/2014/main" id="{CD2E7827-2C20-ADCF-2580-1C363482ED19}"/>
              </a:ext>
            </a:extLst>
          </p:cNvPr>
          <p:cNvSpPr/>
          <p:nvPr/>
        </p:nvSpPr>
        <p:spPr>
          <a:xfrm>
            <a:off x="3523620" y="1936259"/>
            <a:ext cx="936641" cy="328413"/>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6" name="Стрелка: вправо 25">
            <a:extLst>
              <a:ext uri="{FF2B5EF4-FFF2-40B4-BE49-F238E27FC236}">
                <a16:creationId xmlns:a16="http://schemas.microsoft.com/office/drawing/2014/main" id="{33DCECD5-06CB-B107-6978-93B512A7E23C}"/>
              </a:ext>
            </a:extLst>
          </p:cNvPr>
          <p:cNvSpPr/>
          <p:nvPr/>
        </p:nvSpPr>
        <p:spPr>
          <a:xfrm>
            <a:off x="1570968" y="4258930"/>
            <a:ext cx="936641" cy="328413"/>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7" name="Стрелка: вправо 26">
            <a:extLst>
              <a:ext uri="{FF2B5EF4-FFF2-40B4-BE49-F238E27FC236}">
                <a16:creationId xmlns:a16="http://schemas.microsoft.com/office/drawing/2014/main" id="{849665CC-8433-F08C-7ABE-D7628104769F}"/>
              </a:ext>
            </a:extLst>
          </p:cNvPr>
          <p:cNvSpPr/>
          <p:nvPr/>
        </p:nvSpPr>
        <p:spPr>
          <a:xfrm>
            <a:off x="6170075" y="5009480"/>
            <a:ext cx="936641" cy="328413"/>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id="{8E47B796-8637-788C-19F9-54BB1625FDBA}"/>
              </a:ext>
            </a:extLst>
          </p:cNvPr>
          <p:cNvSpPr/>
          <p:nvPr/>
        </p:nvSpPr>
        <p:spPr>
          <a:xfrm>
            <a:off x="69264" y="3323733"/>
            <a:ext cx="777128" cy="435973"/>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BS-65</a:t>
            </a:r>
            <a:endParaRPr lang="ru-RU" dirty="0">
              <a:solidFill>
                <a:srgbClr val="00B050"/>
              </a:solidFill>
            </a:endParaRPr>
          </a:p>
        </p:txBody>
      </p:sp>
      <p:sp>
        <p:nvSpPr>
          <p:cNvPr id="29" name="Прямоугольник 28">
            <a:extLst>
              <a:ext uri="{FF2B5EF4-FFF2-40B4-BE49-F238E27FC236}">
                <a16:creationId xmlns:a16="http://schemas.microsoft.com/office/drawing/2014/main" id="{DA0207FF-9FE6-0CAF-0036-30D7A56B8EF7}"/>
              </a:ext>
            </a:extLst>
          </p:cNvPr>
          <p:cNvSpPr/>
          <p:nvPr/>
        </p:nvSpPr>
        <p:spPr>
          <a:xfrm>
            <a:off x="4484079" y="3270615"/>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SS-3</a:t>
            </a:r>
            <a:endParaRPr lang="ru-RU" dirty="0">
              <a:solidFill>
                <a:srgbClr val="0070C0"/>
              </a:solidFill>
            </a:endParaRPr>
          </a:p>
        </p:txBody>
      </p:sp>
      <p:sp>
        <p:nvSpPr>
          <p:cNvPr id="30" name="Прямоугольник 29">
            <a:extLst>
              <a:ext uri="{FF2B5EF4-FFF2-40B4-BE49-F238E27FC236}">
                <a16:creationId xmlns:a16="http://schemas.microsoft.com/office/drawing/2014/main" id="{385422A9-B82E-4800-FD9A-791BE443B7EB}"/>
              </a:ext>
            </a:extLst>
          </p:cNvPr>
          <p:cNvSpPr/>
          <p:nvPr/>
        </p:nvSpPr>
        <p:spPr>
          <a:xfrm>
            <a:off x="152337" y="1237729"/>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SS-7</a:t>
            </a:r>
            <a:endParaRPr lang="ru-RU" dirty="0">
              <a:solidFill>
                <a:srgbClr val="0070C0"/>
              </a:solidFill>
            </a:endParaRPr>
          </a:p>
        </p:txBody>
      </p:sp>
    </p:spTree>
    <p:extLst>
      <p:ext uri="{BB962C8B-B14F-4D97-AF65-F5344CB8AC3E}">
        <p14:creationId xmlns:p14="http://schemas.microsoft.com/office/powerpoint/2010/main" val="1575483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99725A-02E0-9501-E3DE-EF21DC890D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751" y="4291733"/>
            <a:ext cx="4467225" cy="1845945"/>
          </a:xfrm>
          <a:prstGeom prst="rect">
            <a:avLst/>
          </a:prstGeom>
          <a:noFill/>
          <a:ln>
            <a:noFill/>
          </a:ln>
        </p:spPr>
      </p:pic>
      <p:pic>
        <p:nvPicPr>
          <p:cNvPr id="5" name="Рисунок 4">
            <a:extLst>
              <a:ext uri="{FF2B5EF4-FFF2-40B4-BE49-F238E27FC236}">
                <a16:creationId xmlns:a16="http://schemas.microsoft.com/office/drawing/2014/main" id="{E5BB7CF7-CE80-FE13-8D62-638BEC30B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200" y="1285420"/>
            <a:ext cx="4374329" cy="2396249"/>
          </a:xfrm>
          <a:prstGeom prst="rect">
            <a:avLst/>
          </a:prstGeom>
        </p:spPr>
      </p:pic>
      <p:grpSp>
        <p:nvGrpSpPr>
          <p:cNvPr id="6" name="Группа 5">
            <a:extLst>
              <a:ext uri="{FF2B5EF4-FFF2-40B4-BE49-F238E27FC236}">
                <a16:creationId xmlns:a16="http://schemas.microsoft.com/office/drawing/2014/main" id="{C2176894-6FC1-1903-4E32-B1CBCE51C6EA}"/>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21D9B12B-C3A4-A6D2-0A0D-28AB9ABCD82C}"/>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E9BDC03-5E18-3EEA-56F8-951B406FF759}"/>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3D MODELS</a:t>
              </a:r>
              <a:endParaRPr lang="ru-RU" sz="3600" b="1" dirty="0">
                <a:solidFill>
                  <a:schemeClr val="tx1">
                    <a:lumMod val="85000"/>
                    <a:lumOff val="15000"/>
                  </a:schemeClr>
                </a:solidFill>
                <a:cs typeface="Times New Roman" panose="02020603050405020304" pitchFamily="18" charset="0"/>
              </a:endParaRPr>
            </a:p>
          </p:txBody>
        </p:sp>
      </p:grpSp>
      <p:sp>
        <p:nvSpPr>
          <p:cNvPr id="14" name="TextBox 13">
            <a:extLst>
              <a:ext uri="{FF2B5EF4-FFF2-40B4-BE49-F238E27FC236}">
                <a16:creationId xmlns:a16="http://schemas.microsoft.com/office/drawing/2014/main" id="{AB51F161-91D7-E32F-3689-97F4545CD88C}"/>
              </a:ext>
            </a:extLst>
          </p:cNvPr>
          <p:cNvSpPr txBox="1"/>
          <p:nvPr/>
        </p:nvSpPr>
        <p:spPr>
          <a:xfrm>
            <a:off x="6445344" y="1848696"/>
            <a:ext cx="2229424" cy="830997"/>
          </a:xfrm>
          <a:prstGeom prst="rect">
            <a:avLst/>
          </a:prstGeom>
          <a:noFill/>
        </p:spPr>
        <p:txBody>
          <a:bodyPr wrap="square">
            <a:spAutoFit/>
          </a:bodyPr>
          <a:lstStyle/>
          <a:p>
            <a:r>
              <a:rPr lang="en-US" sz="2400" dirty="0"/>
              <a:t>DEVELOPED PORE SPACE</a:t>
            </a:r>
            <a:endParaRPr lang="ru-RU" sz="2400" dirty="0"/>
          </a:p>
        </p:txBody>
      </p:sp>
      <p:sp>
        <p:nvSpPr>
          <p:cNvPr id="15" name="Стрелка: вправо 14">
            <a:extLst>
              <a:ext uri="{FF2B5EF4-FFF2-40B4-BE49-F238E27FC236}">
                <a16:creationId xmlns:a16="http://schemas.microsoft.com/office/drawing/2014/main" id="{D7FB011B-3E2F-2694-66A4-4BCDCADD4AC9}"/>
              </a:ext>
            </a:extLst>
          </p:cNvPr>
          <p:cNvSpPr/>
          <p:nvPr/>
        </p:nvSpPr>
        <p:spPr>
          <a:xfrm flipH="1">
            <a:off x="5149515" y="2017745"/>
            <a:ext cx="1082843" cy="48463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9" name="TextBox 18">
            <a:extLst>
              <a:ext uri="{FF2B5EF4-FFF2-40B4-BE49-F238E27FC236}">
                <a16:creationId xmlns:a16="http://schemas.microsoft.com/office/drawing/2014/main" id="{8D32B2EA-97DA-9D97-2A96-AD31CFE8F04C}"/>
              </a:ext>
            </a:extLst>
          </p:cNvPr>
          <p:cNvSpPr txBox="1"/>
          <p:nvPr/>
        </p:nvSpPr>
        <p:spPr>
          <a:xfrm>
            <a:off x="6617368" y="4291733"/>
            <a:ext cx="2526632" cy="1200329"/>
          </a:xfrm>
          <a:prstGeom prst="rect">
            <a:avLst/>
          </a:prstGeom>
          <a:noFill/>
        </p:spPr>
        <p:txBody>
          <a:bodyPr wrap="square">
            <a:spAutoFit/>
          </a:bodyPr>
          <a:lstStyle/>
          <a:p>
            <a:r>
              <a:rPr lang="en-US" sz="2400" dirty="0"/>
              <a:t>STRONG OXIDATION PROCESSES </a:t>
            </a:r>
            <a:endParaRPr lang="ru-RU" sz="2400" dirty="0"/>
          </a:p>
        </p:txBody>
      </p:sp>
      <p:sp>
        <p:nvSpPr>
          <p:cNvPr id="20" name="Стрелка: вправо 19">
            <a:extLst>
              <a:ext uri="{FF2B5EF4-FFF2-40B4-BE49-F238E27FC236}">
                <a16:creationId xmlns:a16="http://schemas.microsoft.com/office/drawing/2014/main" id="{D03FAD54-2F7F-E86A-B816-5F2A91878D9D}"/>
              </a:ext>
            </a:extLst>
          </p:cNvPr>
          <p:cNvSpPr/>
          <p:nvPr/>
        </p:nvSpPr>
        <p:spPr>
          <a:xfrm flipH="1">
            <a:off x="5149515" y="4734213"/>
            <a:ext cx="1082843" cy="48463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3F00D194-4EC8-4562-65E6-04437CFF4D72}"/>
              </a:ext>
            </a:extLst>
          </p:cNvPr>
          <p:cNvSpPr/>
          <p:nvPr/>
        </p:nvSpPr>
        <p:spPr>
          <a:xfrm>
            <a:off x="269619" y="4136026"/>
            <a:ext cx="777128" cy="435973"/>
          </a:xfrm>
          <a:prstGeom prst="rect">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BS-25</a:t>
            </a:r>
            <a:endParaRPr lang="ru-RU" dirty="0">
              <a:solidFill>
                <a:srgbClr val="00B050"/>
              </a:solidFill>
            </a:endParaRPr>
          </a:p>
        </p:txBody>
      </p:sp>
      <p:sp>
        <p:nvSpPr>
          <p:cNvPr id="22" name="Прямоугольник 21">
            <a:extLst>
              <a:ext uri="{FF2B5EF4-FFF2-40B4-BE49-F238E27FC236}">
                <a16:creationId xmlns:a16="http://schemas.microsoft.com/office/drawing/2014/main" id="{22A1C91A-404D-93F7-3B0F-CAC89A4E1107}"/>
              </a:ext>
            </a:extLst>
          </p:cNvPr>
          <p:cNvSpPr/>
          <p:nvPr/>
        </p:nvSpPr>
        <p:spPr>
          <a:xfrm>
            <a:off x="2598822" y="4136026"/>
            <a:ext cx="777128" cy="435973"/>
          </a:xfrm>
          <a:prstGeom prst="rect">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BS-75</a:t>
            </a:r>
            <a:endParaRPr lang="ru-RU" dirty="0">
              <a:solidFill>
                <a:srgbClr val="00B050"/>
              </a:solidFill>
            </a:endParaRPr>
          </a:p>
        </p:txBody>
      </p:sp>
      <p:sp>
        <p:nvSpPr>
          <p:cNvPr id="23" name="Прямоугольник 22">
            <a:extLst>
              <a:ext uri="{FF2B5EF4-FFF2-40B4-BE49-F238E27FC236}">
                <a16:creationId xmlns:a16="http://schemas.microsoft.com/office/drawing/2014/main" id="{C258462B-522D-FC2E-F85F-CD6F0316F3AC}"/>
              </a:ext>
            </a:extLst>
          </p:cNvPr>
          <p:cNvSpPr/>
          <p:nvPr/>
        </p:nvSpPr>
        <p:spPr>
          <a:xfrm>
            <a:off x="250762" y="1115712"/>
            <a:ext cx="777128" cy="43597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rPr>
              <a:t>SS-8</a:t>
            </a:r>
            <a:endParaRPr lang="ru-RU" dirty="0">
              <a:solidFill>
                <a:srgbClr val="0070C0"/>
              </a:solidFill>
            </a:endParaRPr>
          </a:p>
        </p:txBody>
      </p:sp>
    </p:spTree>
    <p:extLst>
      <p:ext uri="{BB962C8B-B14F-4D97-AF65-F5344CB8AC3E}">
        <p14:creationId xmlns:p14="http://schemas.microsoft.com/office/powerpoint/2010/main" val="2198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POROSITY</a:t>
              </a:r>
              <a:endParaRPr lang="ru-RU" sz="3600" b="1" dirty="0">
                <a:solidFill>
                  <a:schemeClr val="tx1">
                    <a:lumMod val="85000"/>
                    <a:lumOff val="15000"/>
                  </a:schemeClr>
                </a:solidFill>
                <a:cs typeface="Times New Roman" panose="02020603050405020304" pitchFamily="18" charset="0"/>
              </a:endParaRPr>
            </a:p>
          </p:txBody>
        </p:sp>
      </p:grpSp>
      <p:graphicFrame>
        <p:nvGraphicFramePr>
          <p:cNvPr id="11" name="Диаграмма 10">
            <a:extLst>
              <a:ext uri="{FF2B5EF4-FFF2-40B4-BE49-F238E27FC236}">
                <a16:creationId xmlns:a16="http://schemas.microsoft.com/office/drawing/2014/main" id="{6F18841C-BE4F-4710-C00D-2D85D4CD4A4D}"/>
              </a:ext>
            </a:extLst>
          </p:cNvPr>
          <p:cNvGraphicFramePr/>
          <p:nvPr>
            <p:extLst>
              <p:ext uri="{D42A27DB-BD31-4B8C-83A1-F6EECF244321}">
                <p14:modId xmlns:p14="http://schemas.microsoft.com/office/powerpoint/2010/main" val="4058028802"/>
              </p:ext>
            </p:extLst>
          </p:nvPr>
        </p:nvGraphicFramePr>
        <p:xfrm>
          <a:off x="276116" y="1208798"/>
          <a:ext cx="4069976"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a:extLst>
              <a:ext uri="{FF2B5EF4-FFF2-40B4-BE49-F238E27FC236}">
                <a16:creationId xmlns:a16="http://schemas.microsoft.com/office/drawing/2014/main" id="{C4B3755C-450F-67CE-6AC2-13B6D5EED527}"/>
              </a:ext>
            </a:extLst>
          </p:cNvPr>
          <p:cNvGraphicFramePr/>
          <p:nvPr>
            <p:extLst>
              <p:ext uri="{D42A27DB-BD31-4B8C-83A1-F6EECF244321}">
                <p14:modId xmlns:p14="http://schemas.microsoft.com/office/powerpoint/2010/main" val="1146818644"/>
              </p:ext>
            </p:extLst>
          </p:nvPr>
        </p:nvGraphicFramePr>
        <p:xfrm>
          <a:off x="4636548" y="1198040"/>
          <a:ext cx="4145281" cy="40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Таблица 14">
            <a:extLst>
              <a:ext uri="{FF2B5EF4-FFF2-40B4-BE49-F238E27FC236}">
                <a16:creationId xmlns:a16="http://schemas.microsoft.com/office/drawing/2014/main" id="{75126A80-FC02-8B76-BAE5-6B93B77C11B0}"/>
              </a:ext>
            </a:extLst>
          </p:cNvPr>
          <p:cNvGraphicFramePr>
            <a:graphicFrameLocks noGrp="1"/>
          </p:cNvGraphicFramePr>
          <p:nvPr>
            <p:extLst>
              <p:ext uri="{D42A27DB-BD31-4B8C-83A1-F6EECF244321}">
                <p14:modId xmlns:p14="http://schemas.microsoft.com/office/powerpoint/2010/main" val="3444375483"/>
              </p:ext>
            </p:extLst>
          </p:nvPr>
        </p:nvGraphicFramePr>
        <p:xfrm>
          <a:off x="677072" y="5659960"/>
          <a:ext cx="7789856" cy="851535"/>
        </p:xfrm>
        <a:graphic>
          <a:graphicData uri="http://schemas.openxmlformats.org/drawingml/2006/table">
            <a:tbl>
              <a:tblPr firstRow="1" firstCol="1" bandRow="1">
                <a:tableStyleId>{C4B1156A-380E-4F78-BDF5-A606A8083BF9}</a:tableStyleId>
              </a:tblPr>
              <a:tblGrid>
                <a:gridCol w="1184001">
                  <a:extLst>
                    <a:ext uri="{9D8B030D-6E8A-4147-A177-3AD203B41FA5}">
                      <a16:colId xmlns:a16="http://schemas.microsoft.com/office/drawing/2014/main" val="3667266179"/>
                    </a:ext>
                  </a:extLst>
                </a:gridCol>
                <a:gridCol w="731520">
                  <a:extLst>
                    <a:ext uri="{9D8B030D-6E8A-4147-A177-3AD203B41FA5}">
                      <a16:colId xmlns:a16="http://schemas.microsoft.com/office/drawing/2014/main" val="1085748126"/>
                    </a:ext>
                  </a:extLst>
                </a:gridCol>
                <a:gridCol w="613186">
                  <a:extLst>
                    <a:ext uri="{9D8B030D-6E8A-4147-A177-3AD203B41FA5}">
                      <a16:colId xmlns:a16="http://schemas.microsoft.com/office/drawing/2014/main" val="877752746"/>
                    </a:ext>
                  </a:extLst>
                </a:gridCol>
                <a:gridCol w="710005">
                  <a:extLst>
                    <a:ext uri="{9D8B030D-6E8A-4147-A177-3AD203B41FA5}">
                      <a16:colId xmlns:a16="http://schemas.microsoft.com/office/drawing/2014/main" val="2703260742"/>
                    </a:ext>
                  </a:extLst>
                </a:gridCol>
                <a:gridCol w="656216">
                  <a:extLst>
                    <a:ext uri="{9D8B030D-6E8A-4147-A177-3AD203B41FA5}">
                      <a16:colId xmlns:a16="http://schemas.microsoft.com/office/drawing/2014/main" val="1371006290"/>
                    </a:ext>
                  </a:extLst>
                </a:gridCol>
                <a:gridCol w="645459">
                  <a:extLst>
                    <a:ext uri="{9D8B030D-6E8A-4147-A177-3AD203B41FA5}">
                      <a16:colId xmlns:a16="http://schemas.microsoft.com/office/drawing/2014/main" val="572159126"/>
                    </a:ext>
                  </a:extLst>
                </a:gridCol>
                <a:gridCol w="645459">
                  <a:extLst>
                    <a:ext uri="{9D8B030D-6E8A-4147-A177-3AD203B41FA5}">
                      <a16:colId xmlns:a16="http://schemas.microsoft.com/office/drawing/2014/main" val="1234172215"/>
                    </a:ext>
                  </a:extLst>
                </a:gridCol>
                <a:gridCol w="645458">
                  <a:extLst>
                    <a:ext uri="{9D8B030D-6E8A-4147-A177-3AD203B41FA5}">
                      <a16:colId xmlns:a16="http://schemas.microsoft.com/office/drawing/2014/main" val="4040536969"/>
                    </a:ext>
                  </a:extLst>
                </a:gridCol>
                <a:gridCol w="645459">
                  <a:extLst>
                    <a:ext uri="{9D8B030D-6E8A-4147-A177-3AD203B41FA5}">
                      <a16:colId xmlns:a16="http://schemas.microsoft.com/office/drawing/2014/main" val="4093113359"/>
                    </a:ext>
                  </a:extLst>
                </a:gridCol>
                <a:gridCol w="666974">
                  <a:extLst>
                    <a:ext uri="{9D8B030D-6E8A-4147-A177-3AD203B41FA5}">
                      <a16:colId xmlns:a16="http://schemas.microsoft.com/office/drawing/2014/main" val="3368448193"/>
                    </a:ext>
                  </a:extLst>
                </a:gridCol>
                <a:gridCol w="646119">
                  <a:extLst>
                    <a:ext uri="{9D8B030D-6E8A-4147-A177-3AD203B41FA5}">
                      <a16:colId xmlns:a16="http://schemas.microsoft.com/office/drawing/2014/main" val="1376821824"/>
                    </a:ext>
                  </a:extLst>
                </a:gridCol>
              </a:tblGrid>
              <a:tr h="190500">
                <a:tc>
                  <a:txBody>
                    <a:bodyPr/>
                    <a:lstStyle/>
                    <a:p>
                      <a:pPr algn="ctr" fontAlgn="b"/>
                      <a:r>
                        <a:rPr lang="en-US" sz="1800" b="1" i="0" u="none" strike="noStrike" dirty="0">
                          <a:solidFill>
                            <a:srgbClr val="000000"/>
                          </a:solidFill>
                          <a:effectLst/>
                          <a:latin typeface="Calibri" panose="020F0502020204030204" pitchFamily="34" charset="0"/>
                        </a:rPr>
                        <a:t>Settlement</a:t>
                      </a:r>
                    </a:p>
                  </a:txBody>
                  <a:tcPr marL="9525" marR="9525" marT="9525" marB="0" anchor="b"/>
                </a:tc>
                <a:tc gridSpan="5">
                  <a:txBody>
                    <a:bodyPr/>
                    <a:lstStyle/>
                    <a:p>
                      <a:pPr algn="ctr" fontAlgn="b"/>
                      <a:r>
                        <a:rPr lang="en-US" b="1" dirty="0">
                          <a:solidFill>
                            <a:schemeClr val="tx1"/>
                          </a:solidFill>
                        </a:rPr>
                        <a:t>SELITRENNOYE</a:t>
                      </a:r>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gridSpan="5">
                  <a:txBody>
                    <a:bodyPr/>
                    <a:lstStyle/>
                    <a:p>
                      <a:pPr algn="ctr" fontAlgn="b"/>
                      <a:r>
                        <a:rPr lang="en-US" dirty="0"/>
                        <a:t>BOLGAR</a:t>
                      </a:r>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5692365"/>
                  </a:ext>
                </a:extLst>
              </a:tr>
              <a:tr h="190500">
                <a:tc>
                  <a:txBody>
                    <a:bodyPr/>
                    <a:lstStyle/>
                    <a:p>
                      <a:pPr algn="ctr" fontAlgn="b"/>
                      <a:r>
                        <a:rPr lang="en-US" sz="1800" u="none" strike="noStrike" dirty="0">
                          <a:effectLst/>
                        </a:rPr>
                        <a:t>Fragment</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65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69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73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91960614"/>
                  </a:ext>
                </a:extLst>
              </a:tr>
              <a:tr h="190500">
                <a:tc>
                  <a:txBody>
                    <a:bodyPr/>
                    <a:lstStyle/>
                    <a:p>
                      <a:pPr algn="ctr" fontAlgn="b"/>
                      <a:r>
                        <a:rPr lang="en-US" sz="1800" u="none" strike="noStrike">
                          <a:effectLst/>
                        </a:rPr>
                        <a:t>Porosity,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70C0"/>
                          </a:solidFill>
                          <a:effectLst/>
                        </a:rPr>
                        <a:t>1.3</a:t>
                      </a:r>
                      <a:endParaRPr lang="ru-RU" sz="1800" b="1" i="0" u="none" strike="noStrike" dirty="0">
                        <a:solidFill>
                          <a:srgbClr val="0070C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70C0"/>
                          </a:solidFill>
                          <a:effectLst/>
                        </a:rPr>
                        <a:t>7.3</a:t>
                      </a:r>
                      <a:endParaRPr lang="ru-RU" sz="1800" b="1" i="0" u="none" strike="noStrike" dirty="0">
                        <a:solidFill>
                          <a:srgbClr val="0070C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70C0"/>
                          </a:solidFill>
                          <a:effectLst/>
                        </a:rPr>
                        <a:t>0.3</a:t>
                      </a:r>
                      <a:endParaRPr lang="ru-RU" sz="1800" b="1" i="0" u="none" strike="noStrike" dirty="0">
                        <a:solidFill>
                          <a:srgbClr val="0070C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70C0"/>
                          </a:solidFill>
                          <a:effectLst/>
                        </a:rPr>
                        <a:t>4.9</a:t>
                      </a:r>
                      <a:endParaRPr lang="ru-RU" sz="1800" b="1" i="0" u="none" strike="noStrike" dirty="0">
                        <a:solidFill>
                          <a:srgbClr val="0070C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70C0"/>
                          </a:solidFill>
                          <a:effectLst/>
                        </a:rPr>
                        <a:t>2.3</a:t>
                      </a:r>
                      <a:endParaRPr lang="ru-RU" sz="1800" b="1" i="0" u="none" strike="noStrike" dirty="0">
                        <a:solidFill>
                          <a:srgbClr val="0070C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B050"/>
                          </a:solidFill>
                          <a:effectLst/>
                        </a:rPr>
                        <a:t>0</a:t>
                      </a:r>
                      <a:endParaRPr lang="ru-RU" sz="1800" b="1" i="0" u="none" strike="noStrike" dirty="0">
                        <a:solidFill>
                          <a:srgbClr val="00B05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B050"/>
                          </a:solidFill>
                          <a:effectLst/>
                        </a:rPr>
                        <a:t>0</a:t>
                      </a:r>
                      <a:endParaRPr lang="ru-RU" sz="1800" b="1" i="0" u="none" strike="noStrike" dirty="0">
                        <a:solidFill>
                          <a:srgbClr val="00B05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B050"/>
                          </a:solidFill>
                          <a:effectLst/>
                        </a:rPr>
                        <a:t>0.3</a:t>
                      </a:r>
                      <a:endParaRPr lang="ru-RU" sz="1800" b="1" i="0" u="none" strike="noStrike" dirty="0">
                        <a:solidFill>
                          <a:srgbClr val="00B05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B050"/>
                          </a:solidFill>
                          <a:effectLst/>
                        </a:rPr>
                        <a:t>0.1</a:t>
                      </a:r>
                      <a:endParaRPr lang="ru-RU" sz="1800" b="1" i="0" u="none" strike="noStrike" dirty="0">
                        <a:solidFill>
                          <a:srgbClr val="00B050"/>
                        </a:solidFill>
                        <a:effectLst/>
                        <a:latin typeface="Calibri" panose="020F0502020204030204" pitchFamily="34" charset="0"/>
                      </a:endParaRPr>
                    </a:p>
                  </a:txBody>
                  <a:tcPr marL="9525" marR="9525" marT="9525" marB="0" anchor="b"/>
                </a:tc>
                <a:tc>
                  <a:txBody>
                    <a:bodyPr/>
                    <a:lstStyle/>
                    <a:p>
                      <a:pPr algn="ctr" fontAlgn="b"/>
                      <a:r>
                        <a:rPr lang="ru-RU" sz="1800" b="1" u="none" strike="noStrike" dirty="0">
                          <a:solidFill>
                            <a:srgbClr val="00B050"/>
                          </a:solidFill>
                          <a:effectLst/>
                        </a:rPr>
                        <a:t>1.3</a:t>
                      </a:r>
                      <a:endParaRPr lang="ru-RU" sz="1800" b="1" i="0" u="none" strike="noStrike" dirty="0">
                        <a:solidFill>
                          <a:srgbClr val="00B05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7321131"/>
                  </a:ext>
                </a:extLst>
              </a:tr>
            </a:tbl>
          </a:graphicData>
        </a:graphic>
      </p:graphicFrame>
    </p:spTree>
    <p:extLst>
      <p:ext uri="{BB962C8B-B14F-4D97-AF65-F5344CB8AC3E}">
        <p14:creationId xmlns:p14="http://schemas.microsoft.com/office/powerpoint/2010/main" val="4292198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4C448ACD-07A6-4AF1-8D06-1FB32D8DC574}"/>
              </a:ext>
            </a:extLst>
          </p:cNvPr>
          <p:cNvGrpSpPr/>
          <p:nvPr/>
        </p:nvGrpSpPr>
        <p:grpSpPr>
          <a:xfrm>
            <a:off x="469782" y="282529"/>
            <a:ext cx="8405941" cy="659092"/>
            <a:chOff x="587228" y="307696"/>
            <a:chExt cx="8405941" cy="659092"/>
          </a:xfrm>
        </p:grpSpPr>
        <p:sp>
          <p:nvSpPr>
            <p:cNvPr id="7" name="Прямоугольник: скругленные углы 6">
              <a:extLst>
                <a:ext uri="{FF2B5EF4-FFF2-40B4-BE49-F238E27FC236}">
                  <a16:creationId xmlns:a16="http://schemas.microsoft.com/office/drawing/2014/main" id="{0FED42E3-0847-4501-9F36-957AAA0CFFB4}"/>
                </a:ext>
              </a:extLst>
            </p:cNvPr>
            <p:cNvSpPr/>
            <p:nvPr/>
          </p:nvSpPr>
          <p:spPr>
            <a:xfrm>
              <a:off x="889234" y="307696"/>
              <a:ext cx="7776594" cy="640260"/>
            </a:xfrm>
            <a:prstGeom prst="roundRect">
              <a:avLst>
                <a:gd name="adj" fmla="val 25121"/>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07C662E8-BE56-476D-B84D-C27670D8590F}"/>
                </a:ext>
              </a:extLst>
            </p:cNvPr>
            <p:cNvSpPr/>
            <p:nvPr/>
          </p:nvSpPr>
          <p:spPr>
            <a:xfrm>
              <a:off x="587228" y="320457"/>
              <a:ext cx="8405941" cy="646331"/>
            </a:xfrm>
            <a:prstGeom prst="rect">
              <a:avLst/>
            </a:prstGeom>
          </p:spPr>
          <p:txBody>
            <a:bodyPr wrap="square">
              <a:spAutoFit/>
            </a:bodyPr>
            <a:lstStyle/>
            <a:p>
              <a:pPr algn="ctr"/>
              <a:r>
                <a:rPr lang="en-US" sz="3600" b="1" dirty="0">
                  <a:solidFill>
                    <a:schemeClr val="tx1">
                      <a:lumMod val="85000"/>
                      <a:lumOff val="15000"/>
                    </a:schemeClr>
                  </a:solidFill>
                  <a:cs typeface="Times New Roman" panose="02020603050405020304" pitchFamily="18" charset="0"/>
                </a:rPr>
                <a:t>RESULTS: EQUIVALENT DIAMETER</a:t>
              </a:r>
              <a:endParaRPr lang="ru-RU" sz="3600" b="1" dirty="0">
                <a:solidFill>
                  <a:schemeClr val="tx1">
                    <a:lumMod val="85000"/>
                    <a:lumOff val="15000"/>
                  </a:schemeClr>
                </a:solidFill>
                <a:cs typeface="Times New Roman" panose="02020603050405020304" pitchFamily="18" charset="0"/>
              </a:endParaRPr>
            </a:p>
          </p:txBody>
        </p:sp>
      </p:grpSp>
      <p:graphicFrame>
        <p:nvGraphicFramePr>
          <p:cNvPr id="2" name="Объект 1">
            <a:extLst>
              <a:ext uri="{FF2B5EF4-FFF2-40B4-BE49-F238E27FC236}">
                <a16:creationId xmlns:a16="http://schemas.microsoft.com/office/drawing/2014/main" id="{764C8546-DCBD-1D11-0262-2F77FE39EC50}"/>
              </a:ext>
            </a:extLst>
          </p:cNvPr>
          <p:cNvGraphicFramePr>
            <a:graphicFrameLocks noChangeAspect="1"/>
          </p:cNvGraphicFramePr>
          <p:nvPr>
            <p:extLst>
              <p:ext uri="{D42A27DB-BD31-4B8C-83A1-F6EECF244321}">
                <p14:modId xmlns:p14="http://schemas.microsoft.com/office/powerpoint/2010/main" val="2591365242"/>
              </p:ext>
            </p:extLst>
          </p:nvPr>
        </p:nvGraphicFramePr>
        <p:xfrm>
          <a:off x="469782" y="1229227"/>
          <a:ext cx="4261015" cy="3152991"/>
        </p:xfrm>
        <a:graphic>
          <a:graphicData uri="http://schemas.openxmlformats.org/presentationml/2006/ole">
            <mc:AlternateContent xmlns:mc="http://schemas.openxmlformats.org/markup-compatibility/2006">
              <mc:Choice xmlns:v="urn:schemas-microsoft-com:vml" Requires="v">
                <p:oleObj name="Graph" r:id="rId3" imgW="3448800" imgH="2660040" progId="Origin95.Graph">
                  <p:embed/>
                </p:oleObj>
              </mc:Choice>
              <mc:Fallback>
                <p:oleObj name="Graph" r:id="rId3" imgW="3448800" imgH="2660040" progId="Origin95.Graph">
                  <p:embed/>
                  <p:pic>
                    <p:nvPicPr>
                      <p:cNvPr id="2" name="Объект 1">
                        <a:extLst>
                          <a:ext uri="{FF2B5EF4-FFF2-40B4-BE49-F238E27FC236}">
                            <a16:creationId xmlns:a16="http://schemas.microsoft.com/office/drawing/2014/main" id="{764C8546-DCBD-1D11-0262-2F77FE39E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82" y="1229227"/>
                        <a:ext cx="4261015" cy="3152991"/>
                      </a:xfrm>
                      <a:prstGeom prst="rect">
                        <a:avLst/>
                      </a:prstGeom>
                      <a:noFill/>
                    </p:spPr>
                  </p:pic>
                </p:oleObj>
              </mc:Fallback>
            </mc:AlternateContent>
          </a:graphicData>
        </a:graphic>
      </p:graphicFrame>
      <p:graphicFrame>
        <p:nvGraphicFramePr>
          <p:cNvPr id="3" name="Таблица 2">
            <a:extLst>
              <a:ext uri="{FF2B5EF4-FFF2-40B4-BE49-F238E27FC236}">
                <a16:creationId xmlns:a16="http://schemas.microsoft.com/office/drawing/2014/main" id="{97E8B5C0-F4D5-77D5-9EA5-645CBD5668E1}"/>
              </a:ext>
            </a:extLst>
          </p:cNvPr>
          <p:cNvGraphicFramePr>
            <a:graphicFrameLocks noGrp="1"/>
          </p:cNvGraphicFramePr>
          <p:nvPr>
            <p:extLst>
              <p:ext uri="{D42A27DB-BD31-4B8C-83A1-F6EECF244321}">
                <p14:modId xmlns:p14="http://schemas.microsoft.com/office/powerpoint/2010/main" val="739857917"/>
              </p:ext>
            </p:extLst>
          </p:nvPr>
        </p:nvGraphicFramePr>
        <p:xfrm>
          <a:off x="4916662" y="1315492"/>
          <a:ext cx="3631720" cy="5037829"/>
        </p:xfrm>
        <a:graphic>
          <a:graphicData uri="http://schemas.openxmlformats.org/drawingml/2006/table">
            <a:tbl>
              <a:tblPr firstRow="1" firstCol="1" bandRow="1">
                <a:tableStyleId>{C4B1156A-380E-4F78-BDF5-A606A8083BF9}</a:tableStyleId>
              </a:tblPr>
              <a:tblGrid>
                <a:gridCol w="744637">
                  <a:extLst>
                    <a:ext uri="{9D8B030D-6E8A-4147-A177-3AD203B41FA5}">
                      <a16:colId xmlns:a16="http://schemas.microsoft.com/office/drawing/2014/main" val="1778883361"/>
                    </a:ext>
                  </a:extLst>
                </a:gridCol>
                <a:gridCol w="1377461">
                  <a:extLst>
                    <a:ext uri="{9D8B030D-6E8A-4147-A177-3AD203B41FA5}">
                      <a16:colId xmlns:a16="http://schemas.microsoft.com/office/drawing/2014/main" val="2390691916"/>
                    </a:ext>
                  </a:extLst>
                </a:gridCol>
                <a:gridCol w="1509622">
                  <a:extLst>
                    <a:ext uri="{9D8B030D-6E8A-4147-A177-3AD203B41FA5}">
                      <a16:colId xmlns:a16="http://schemas.microsoft.com/office/drawing/2014/main" val="1635263779"/>
                    </a:ext>
                  </a:extLst>
                </a:gridCol>
              </a:tblGrid>
              <a:tr h="669199">
                <a:tc>
                  <a:txBody>
                    <a:bodyPr/>
                    <a:lstStyle/>
                    <a:p>
                      <a:pPr marL="0" indent="0" algn="ctr" defTabSz="896938">
                        <a:lnSpc>
                          <a:spcPct val="150000"/>
                        </a:lnSpc>
                        <a:spcBef>
                          <a:spcPts val="600"/>
                        </a:spcBef>
                        <a:spcAft>
                          <a:spcPts val="600"/>
                        </a:spcAft>
                      </a:pPr>
                      <a:r>
                        <a:rPr lang="ru-RU" sz="1600" dirty="0">
                          <a:effectLst/>
                          <a:latin typeface="+mn-lt"/>
                          <a:ea typeface="Calibri" panose="020F0502020204030204" pitchFamily="34" charset="0"/>
                          <a:cs typeface="Times New Roman" panose="02020603050405020304" pitchFamily="18" charset="0"/>
                        </a:rPr>
                        <a:t>№</a:t>
                      </a:r>
                    </a:p>
                  </a:txBody>
                  <a:tcPr marL="54730" marR="54730" marT="0" marB="0"/>
                </a:tc>
                <a:tc>
                  <a:txBody>
                    <a:bodyPr/>
                    <a:lstStyle/>
                    <a:p>
                      <a:pPr marL="0" indent="0" algn="ctr">
                        <a:lnSpc>
                          <a:spcPct val="150000"/>
                        </a:lnSpc>
                        <a:spcBef>
                          <a:spcPts val="600"/>
                        </a:spcBef>
                        <a:spcAft>
                          <a:spcPts val="600"/>
                        </a:spcAft>
                      </a:pPr>
                      <a:r>
                        <a:rPr lang="en-US" sz="1600" dirty="0">
                          <a:effectLst/>
                        </a:rPr>
                        <a:t>ED Mean, mm</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ED Median, mm</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481678668"/>
                  </a:ext>
                </a:extLst>
              </a:tr>
              <a:tr h="436863">
                <a:tc>
                  <a:txBody>
                    <a:bodyPr/>
                    <a:lstStyle/>
                    <a:p>
                      <a:pPr marL="0" indent="0" algn="ctr">
                        <a:lnSpc>
                          <a:spcPct val="150000"/>
                        </a:lnSpc>
                        <a:spcBef>
                          <a:spcPts val="600"/>
                        </a:spcBef>
                        <a:spcAft>
                          <a:spcPts val="600"/>
                        </a:spcAft>
                      </a:pPr>
                      <a:r>
                        <a:rPr lang="en-US" sz="1600" dirty="0">
                          <a:solidFill>
                            <a:srgbClr val="0070C0"/>
                          </a:solidFill>
                          <a:effectLst/>
                        </a:rPr>
                        <a:t>SS-3</a:t>
                      </a:r>
                      <a:endParaRPr lang="ru-RU"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1.02(1)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0.92(8)</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546237712"/>
                  </a:ext>
                </a:extLst>
              </a:tr>
              <a:tr h="436863">
                <a:tc>
                  <a:txBody>
                    <a:bodyPr/>
                    <a:lstStyle/>
                    <a:p>
                      <a:pPr marL="0" indent="0" algn="ctr">
                        <a:lnSpc>
                          <a:spcPct val="150000"/>
                        </a:lnSpc>
                        <a:spcBef>
                          <a:spcPts val="600"/>
                        </a:spcBef>
                        <a:spcAft>
                          <a:spcPts val="600"/>
                        </a:spcAft>
                      </a:pPr>
                      <a:r>
                        <a:rPr lang="en-US" sz="1600" dirty="0">
                          <a:solidFill>
                            <a:srgbClr val="0070C0"/>
                          </a:solidFill>
                          <a:effectLst/>
                        </a:rPr>
                        <a:t>SS-5</a:t>
                      </a:r>
                      <a:endParaRPr lang="ru-RU"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0.92(1)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0.81(9)</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904339889"/>
                  </a:ext>
                </a:extLst>
              </a:tr>
              <a:tr h="436863">
                <a:tc>
                  <a:txBody>
                    <a:bodyPr/>
                    <a:lstStyle/>
                    <a:p>
                      <a:pPr marL="0" indent="0" algn="ctr">
                        <a:lnSpc>
                          <a:spcPct val="150000"/>
                        </a:lnSpc>
                        <a:spcBef>
                          <a:spcPts val="600"/>
                        </a:spcBef>
                        <a:spcAft>
                          <a:spcPts val="600"/>
                        </a:spcAft>
                      </a:pPr>
                      <a:r>
                        <a:rPr lang="en-US" sz="1600" dirty="0">
                          <a:solidFill>
                            <a:srgbClr val="0070C0"/>
                          </a:solidFill>
                          <a:effectLst/>
                        </a:rPr>
                        <a:t>SS-6</a:t>
                      </a:r>
                      <a:endParaRPr lang="ru-RU"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1.17(6)</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0.96(9)</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3381069416"/>
                  </a:ext>
                </a:extLst>
              </a:tr>
              <a:tr h="436863">
                <a:tc>
                  <a:txBody>
                    <a:bodyPr/>
                    <a:lstStyle/>
                    <a:p>
                      <a:pPr marL="0" indent="0" algn="ctr">
                        <a:lnSpc>
                          <a:spcPct val="150000"/>
                        </a:lnSpc>
                        <a:spcBef>
                          <a:spcPts val="600"/>
                        </a:spcBef>
                        <a:spcAft>
                          <a:spcPts val="600"/>
                        </a:spcAft>
                      </a:pPr>
                      <a:r>
                        <a:rPr lang="en-US" sz="1600" dirty="0">
                          <a:solidFill>
                            <a:srgbClr val="0070C0"/>
                          </a:solidFill>
                          <a:effectLst/>
                        </a:rPr>
                        <a:t>SS-7</a:t>
                      </a:r>
                      <a:endParaRPr lang="ru-RU"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2.69(3)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2.01(9)</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2980962116"/>
                  </a:ext>
                </a:extLst>
              </a:tr>
              <a:tr h="436863">
                <a:tc>
                  <a:txBody>
                    <a:bodyPr/>
                    <a:lstStyle/>
                    <a:p>
                      <a:pPr marL="0" indent="0" algn="ctr">
                        <a:lnSpc>
                          <a:spcPct val="150000"/>
                        </a:lnSpc>
                        <a:spcBef>
                          <a:spcPts val="600"/>
                        </a:spcBef>
                        <a:spcAft>
                          <a:spcPts val="600"/>
                        </a:spcAft>
                      </a:pPr>
                      <a:r>
                        <a:rPr lang="en-US" sz="1600" dirty="0">
                          <a:solidFill>
                            <a:srgbClr val="0070C0"/>
                          </a:solidFill>
                          <a:effectLst/>
                        </a:rPr>
                        <a:t>SS-8</a:t>
                      </a:r>
                      <a:endParaRPr lang="ru-RU"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B w="12700" cap="flat" cmpd="sng" algn="ctr">
                      <a:solidFill>
                        <a:schemeClr val="tx1"/>
                      </a:solidFill>
                      <a:prstDash val="solid"/>
                      <a:round/>
                      <a:headEnd type="none" w="med" len="med"/>
                      <a:tailEnd type="none" w="med" len="med"/>
                    </a:lnB>
                  </a:tcPr>
                </a:tc>
                <a:tc>
                  <a:txBody>
                    <a:bodyPr/>
                    <a:lstStyle/>
                    <a:p>
                      <a:pPr marL="0" indent="0" algn="ctr">
                        <a:lnSpc>
                          <a:spcPct val="150000"/>
                        </a:lnSpc>
                        <a:spcBef>
                          <a:spcPts val="600"/>
                        </a:spcBef>
                        <a:spcAft>
                          <a:spcPts val="600"/>
                        </a:spcAft>
                      </a:pPr>
                      <a:r>
                        <a:rPr lang="en-US" sz="1600" dirty="0">
                          <a:effectLst/>
                        </a:rPr>
                        <a:t>1.59(5)</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B w="12700" cap="flat" cmpd="sng" algn="ctr">
                      <a:solidFill>
                        <a:schemeClr val="tx1"/>
                      </a:solidFill>
                      <a:prstDash val="solid"/>
                      <a:round/>
                      <a:headEnd type="none" w="med" len="med"/>
                      <a:tailEnd type="none" w="med" len="med"/>
                    </a:lnB>
                  </a:tcPr>
                </a:tc>
                <a:tc>
                  <a:txBody>
                    <a:bodyPr/>
                    <a:lstStyle/>
                    <a:p>
                      <a:pPr marL="0" indent="0" algn="ctr">
                        <a:lnSpc>
                          <a:spcPct val="150000"/>
                        </a:lnSpc>
                        <a:spcBef>
                          <a:spcPts val="600"/>
                        </a:spcBef>
                        <a:spcAft>
                          <a:spcPts val="600"/>
                        </a:spcAft>
                      </a:pPr>
                      <a:r>
                        <a:rPr lang="en-US" sz="1600" dirty="0">
                          <a:effectLst/>
                        </a:rPr>
                        <a:t>1.22(8)</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5710288"/>
                  </a:ext>
                </a:extLst>
              </a:tr>
              <a:tr h="436863">
                <a:tc>
                  <a:txBody>
                    <a:bodyPr/>
                    <a:lstStyle/>
                    <a:p>
                      <a:pPr marL="0" indent="0" algn="ctr">
                        <a:lnSpc>
                          <a:spcPct val="150000"/>
                        </a:lnSpc>
                        <a:spcBef>
                          <a:spcPts val="600"/>
                        </a:spcBef>
                        <a:spcAft>
                          <a:spcPts val="600"/>
                        </a:spcAft>
                      </a:pPr>
                      <a:r>
                        <a:rPr lang="en-US" sz="1600" dirty="0">
                          <a:solidFill>
                            <a:srgbClr val="00B050"/>
                          </a:solidFill>
                          <a:effectLst/>
                        </a:rPr>
                        <a:t>BS-25</a:t>
                      </a:r>
                      <a:endParaRPr lang="ru-RU" sz="16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T w="12700" cap="flat" cmpd="sng" algn="ctr">
                      <a:solidFill>
                        <a:schemeClr val="tx1"/>
                      </a:solidFill>
                      <a:prstDash val="solid"/>
                      <a:round/>
                      <a:headEnd type="none" w="med" len="med"/>
                      <a:tailEnd type="none" w="med" len="med"/>
                    </a:lnT>
                  </a:tcPr>
                </a:tc>
                <a:tc>
                  <a:txBody>
                    <a:bodyPr/>
                    <a:lstStyle/>
                    <a:p>
                      <a:pPr marL="0" indent="0" algn="ctr">
                        <a:lnSpc>
                          <a:spcPct val="150000"/>
                        </a:lnSpc>
                        <a:spcBef>
                          <a:spcPts val="600"/>
                        </a:spcBef>
                        <a:spcAft>
                          <a:spcPts val="600"/>
                        </a:spcAft>
                      </a:pPr>
                      <a:r>
                        <a:rPr lang="en-US"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T w="12700" cap="flat" cmpd="sng" algn="ctr">
                      <a:solidFill>
                        <a:schemeClr val="tx1"/>
                      </a:solidFill>
                      <a:prstDash val="solid"/>
                      <a:round/>
                      <a:headEnd type="none" w="med" len="med"/>
                      <a:tailEnd type="none" w="med" len="med"/>
                    </a:lnT>
                  </a:tcPr>
                </a:tc>
                <a:tc>
                  <a:txBody>
                    <a:bodyPr/>
                    <a:lstStyle/>
                    <a:p>
                      <a:pPr marL="0" indent="0" algn="ctr">
                        <a:lnSpc>
                          <a:spcPct val="150000"/>
                        </a:lnSpc>
                        <a:spcBef>
                          <a:spcPts val="600"/>
                        </a:spcBef>
                        <a:spcAft>
                          <a:spcPts val="600"/>
                        </a:spcAft>
                      </a:pPr>
                      <a:r>
                        <a:rPr lang="en-US"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4339620"/>
                  </a:ext>
                </a:extLst>
              </a:tr>
              <a:tr h="436863">
                <a:tc>
                  <a:txBody>
                    <a:bodyPr/>
                    <a:lstStyle/>
                    <a:p>
                      <a:pPr marL="0" indent="0" algn="ctr">
                        <a:lnSpc>
                          <a:spcPct val="150000"/>
                        </a:lnSpc>
                        <a:spcBef>
                          <a:spcPts val="600"/>
                        </a:spcBef>
                        <a:spcAft>
                          <a:spcPts val="600"/>
                        </a:spcAft>
                      </a:pPr>
                      <a:r>
                        <a:rPr lang="en-US" sz="1600" dirty="0">
                          <a:solidFill>
                            <a:srgbClr val="00B050"/>
                          </a:solidFill>
                          <a:effectLst/>
                        </a:rPr>
                        <a:t>BS-48</a:t>
                      </a:r>
                      <a:endParaRPr lang="ru-RU" sz="16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4148347472"/>
                  </a:ext>
                </a:extLst>
              </a:tr>
              <a:tr h="436863">
                <a:tc>
                  <a:txBody>
                    <a:bodyPr/>
                    <a:lstStyle/>
                    <a:p>
                      <a:pPr marL="0" indent="0" algn="ctr">
                        <a:lnSpc>
                          <a:spcPct val="150000"/>
                        </a:lnSpc>
                        <a:spcBef>
                          <a:spcPts val="600"/>
                        </a:spcBef>
                        <a:spcAft>
                          <a:spcPts val="600"/>
                        </a:spcAft>
                      </a:pPr>
                      <a:r>
                        <a:rPr lang="en-US" sz="1600" dirty="0">
                          <a:solidFill>
                            <a:srgbClr val="00B050"/>
                          </a:solidFill>
                          <a:effectLst/>
                        </a:rPr>
                        <a:t>BS-65</a:t>
                      </a:r>
                      <a:endParaRPr lang="ru-RU" sz="16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1.09(2)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en-US" sz="1600" dirty="0">
                          <a:effectLst/>
                        </a:rPr>
                        <a:t>1.00(1)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3795880643"/>
                  </a:ext>
                </a:extLst>
              </a:tr>
              <a:tr h="436863">
                <a:tc>
                  <a:txBody>
                    <a:bodyPr/>
                    <a:lstStyle/>
                    <a:p>
                      <a:pPr marL="0" indent="0" algn="ctr">
                        <a:lnSpc>
                          <a:spcPct val="150000"/>
                        </a:lnSpc>
                        <a:spcBef>
                          <a:spcPts val="600"/>
                        </a:spcBef>
                        <a:spcAft>
                          <a:spcPts val="600"/>
                        </a:spcAft>
                      </a:pPr>
                      <a:r>
                        <a:rPr lang="en-US" sz="1600" dirty="0">
                          <a:solidFill>
                            <a:srgbClr val="00B050"/>
                          </a:solidFill>
                          <a:effectLst/>
                        </a:rPr>
                        <a:t>BS-69</a:t>
                      </a:r>
                      <a:endParaRPr lang="ru-RU" sz="16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ru-RU"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ru-RU"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1820796208"/>
                  </a:ext>
                </a:extLst>
              </a:tr>
              <a:tr h="436863">
                <a:tc>
                  <a:txBody>
                    <a:bodyPr/>
                    <a:lstStyle/>
                    <a:p>
                      <a:pPr marL="0" indent="0" algn="ctr">
                        <a:lnSpc>
                          <a:spcPct val="150000"/>
                        </a:lnSpc>
                        <a:spcBef>
                          <a:spcPts val="600"/>
                        </a:spcBef>
                        <a:spcAft>
                          <a:spcPts val="600"/>
                        </a:spcAft>
                      </a:pPr>
                      <a:r>
                        <a:rPr lang="en-US" sz="1600" dirty="0">
                          <a:solidFill>
                            <a:srgbClr val="00B050"/>
                          </a:solidFill>
                          <a:effectLst/>
                        </a:rPr>
                        <a:t>ВS-73</a:t>
                      </a:r>
                      <a:endParaRPr lang="ru-RU" sz="16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ru-RU"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tc>
                  <a:txBody>
                    <a:bodyPr/>
                    <a:lstStyle/>
                    <a:p>
                      <a:pPr marL="0" indent="0" algn="ctr">
                        <a:lnSpc>
                          <a:spcPct val="150000"/>
                        </a:lnSpc>
                        <a:spcBef>
                          <a:spcPts val="600"/>
                        </a:spcBef>
                        <a:spcAft>
                          <a:spcPts val="600"/>
                        </a:spcAft>
                      </a:pPr>
                      <a:r>
                        <a:rPr lang="ru-RU" sz="1600" dirty="0">
                          <a:effectLst/>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30" marR="54730" marT="0" marB="0"/>
                </a:tc>
                <a:extLst>
                  <a:ext uri="{0D108BD9-81ED-4DB2-BD59-A6C34878D82A}">
                    <a16:rowId xmlns:a16="http://schemas.microsoft.com/office/drawing/2014/main" val="786463047"/>
                  </a:ext>
                </a:extLst>
              </a:tr>
            </a:tbl>
          </a:graphicData>
        </a:graphic>
      </p:graphicFrame>
      <p:sp>
        <p:nvSpPr>
          <p:cNvPr id="10" name="TextBox 9">
            <a:extLst>
              <a:ext uri="{FF2B5EF4-FFF2-40B4-BE49-F238E27FC236}">
                <a16:creationId xmlns:a16="http://schemas.microsoft.com/office/drawing/2014/main" id="{5D6AA9DC-88B8-E18B-7738-8E116869A5C6}"/>
              </a:ext>
            </a:extLst>
          </p:cNvPr>
          <p:cNvSpPr txBox="1"/>
          <p:nvPr/>
        </p:nvSpPr>
        <p:spPr>
          <a:xfrm>
            <a:off x="595618" y="4669824"/>
            <a:ext cx="3976382" cy="923330"/>
          </a:xfrm>
          <a:prstGeom prst="rect">
            <a:avLst/>
          </a:prstGeom>
          <a:noFill/>
        </p:spPr>
        <p:txBody>
          <a:bodyPr wrap="square">
            <a:spAutoFit/>
          </a:bodyPr>
          <a:lstStyle/>
          <a:p>
            <a:r>
              <a:rPr lang="en-US" dirty="0"/>
              <a:t>Most of the pore sizes fall into the range of </a:t>
            </a:r>
            <a:r>
              <a:rPr lang="en-US" b="1" dirty="0"/>
              <a:t>0.8–2 mm</a:t>
            </a:r>
            <a:r>
              <a:rPr lang="en-US" dirty="0"/>
              <a:t>, but several large pores are in the range of </a:t>
            </a:r>
            <a:r>
              <a:rPr lang="en-US" b="1" dirty="0"/>
              <a:t>5–8 mm</a:t>
            </a:r>
            <a:r>
              <a:rPr lang="ru-RU" dirty="0"/>
              <a:t>.</a:t>
            </a:r>
          </a:p>
        </p:txBody>
      </p:sp>
    </p:spTree>
    <p:extLst>
      <p:ext uri="{BB962C8B-B14F-4D97-AF65-F5344CB8AC3E}">
        <p14:creationId xmlns:p14="http://schemas.microsoft.com/office/powerpoint/2010/main" val="1391781591"/>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4028</TotalTime>
  <Words>2321</Words>
  <Application>Microsoft Office PowerPoint</Application>
  <PresentationFormat>Экран (4:3)</PresentationFormat>
  <Paragraphs>181</Paragraphs>
  <Slides>14</Slides>
  <Notes>12</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21" baseType="lpstr">
      <vt:lpstr>Arial</vt:lpstr>
      <vt:lpstr>Calibri</vt:lpstr>
      <vt:lpstr>Calibri Light</vt:lpstr>
      <vt:lpstr>Symbol</vt:lpstr>
      <vt:lpstr>Times New Roman</vt:lpstr>
      <vt:lpstr>Тема Office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Sergey Kichanov</dc:creator>
  <cp:lastModifiedBy>user</cp:lastModifiedBy>
  <cp:revision>99</cp:revision>
  <dcterms:created xsi:type="dcterms:W3CDTF">2014-08-01T07:24:36Z</dcterms:created>
  <dcterms:modified xsi:type="dcterms:W3CDTF">2023-06-06T06:14:57Z</dcterms:modified>
</cp:coreProperties>
</file>