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30"/>
  </p:notesMasterIdLst>
  <p:sldIdLst>
    <p:sldId id="257" r:id="rId2"/>
    <p:sldId id="609" r:id="rId3"/>
    <p:sldId id="626" r:id="rId4"/>
    <p:sldId id="623" r:id="rId5"/>
    <p:sldId id="610" r:id="rId6"/>
    <p:sldId id="612" r:id="rId7"/>
    <p:sldId id="611" r:id="rId8"/>
    <p:sldId id="613" r:id="rId9"/>
    <p:sldId id="614" r:id="rId10"/>
    <p:sldId id="615" r:id="rId11"/>
    <p:sldId id="617" r:id="rId12"/>
    <p:sldId id="619" r:id="rId13"/>
    <p:sldId id="620" r:id="rId14"/>
    <p:sldId id="621" r:id="rId15"/>
    <p:sldId id="622" r:id="rId16"/>
    <p:sldId id="502" r:id="rId17"/>
    <p:sldId id="624" r:id="rId18"/>
    <p:sldId id="327" r:id="rId19"/>
    <p:sldId id="596" r:id="rId20"/>
    <p:sldId id="597" r:id="rId21"/>
    <p:sldId id="598" r:id="rId22"/>
    <p:sldId id="599" r:id="rId23"/>
    <p:sldId id="600" r:id="rId24"/>
    <p:sldId id="601" r:id="rId25"/>
    <p:sldId id="602" r:id="rId26"/>
    <p:sldId id="604" r:id="rId27"/>
    <p:sldId id="605" r:id="rId28"/>
    <p:sldId id="550" r:id="rId29"/>
  </p:sldIdLst>
  <p:sldSz cx="9144000" cy="6858000" type="screen4x3"/>
  <p:notesSz cx="6858000" cy="9144000"/>
  <p:embeddedFontLst>
    <p:embeddedFont>
      <p:font typeface="Agency FB" panose="020B050302020202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Comfortaa" panose="020B0604020202020204" charset="0"/>
      <p:regular r:id="rId38"/>
    </p:embeddedFont>
    <p:embeddedFont>
      <p:font typeface="Consolas" panose="020B0609020204030204" pitchFamily="49" charset="0"/>
      <p:regular r:id="rId39"/>
      <p:bold r:id="rId40"/>
      <p:italic r:id="rId41"/>
      <p:boldItalic r:id="rId42"/>
    </p:embeddedFont>
    <p:embeddedFont>
      <p:font typeface="Liberation Sans" panose="020B0604020202020204" charset="0"/>
      <p:regular r:id="rId43"/>
    </p:embeddedFont>
    <p:embeddedFont>
      <p:font typeface="Roboto Slab" pitchFamily="2" charset="0"/>
      <p:regular r:id="rId44"/>
      <p:bold r:id="rId45"/>
    </p:embeddedFont>
    <p:embeddedFont>
      <p:font typeface="Segoe UI" panose="020B0502040204020203" pitchFamily="34" charset="0"/>
      <p:regular r:id="rId46"/>
      <p:bold r:id="rId47"/>
      <p:italic r:id="rId48"/>
      <p:boldItalic r:id="rId49"/>
    </p:embeddedFont>
    <p:embeddedFont>
      <p:font typeface="Segoe UI Light" panose="020B0502040204020203" pitchFamily="34" charset="0"/>
      <p:regular r:id="rId50"/>
      <p:italic r:id="rId51"/>
    </p:embeddedFont>
    <p:embeddedFont>
      <p:font typeface="Wingdings 3" panose="05040102010807070707" pitchFamily="18" charset="2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FF"/>
    <a:srgbClr val="00FF99"/>
    <a:srgbClr val="9933FF"/>
    <a:srgbClr val="0055A0"/>
    <a:srgbClr val="104282"/>
    <a:srgbClr val="FF8001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197" autoAdjust="0"/>
  </p:normalViewPr>
  <p:slideViewPr>
    <p:cSldViewPr snapToGrid="0" snapToObjects="1">
      <p:cViewPr>
        <p:scale>
          <a:sx n="66" d="100"/>
          <a:sy n="66" d="100"/>
        </p:scale>
        <p:origin x="1042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4" descr="bande-01.eps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6"/>
          <a:stretch/>
        </p:blipFill>
        <p:spPr>
          <a:xfrm>
            <a:off x="0" y="6150798"/>
            <a:ext cx="695325" cy="707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0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6" y="6235237"/>
            <a:ext cx="720482" cy="5019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7451" y="329142"/>
            <a:ext cx="7669098" cy="4151158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0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BM@N Run 8 raw data production on distributed infrastructure with DIRAC</a:t>
            </a:r>
            <a:endParaRPr lang="en-US" sz="3200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4439979" y="2832266"/>
            <a:ext cx="5658772" cy="86142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ea typeface="Roboto Slab" pitchFamily="2" charset="0"/>
                <a:cs typeface="Tahoma" panose="020B0604030504040204" pitchFamily="34" charset="0"/>
              </a:rPr>
              <a:t>Konstantin Gertsenberger </a:t>
            </a:r>
            <a:endParaRPr lang="ru-RU" sz="1800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ea typeface="Roboto Slab" pitchFamily="2" charset="0"/>
              <a:cs typeface="Tahoma" panose="020B0604030504040204" pitchFamily="34" charset="0"/>
            </a:endParaRPr>
          </a:p>
          <a:p>
            <a:pPr marL="36576" indent="0" algn="ctr">
              <a:buNone/>
            </a:pPr>
            <a:endParaRPr lang="ru-RU" sz="18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  <a:p>
            <a:pPr marL="36576" indent="0" algn="ctr">
              <a:buNone/>
            </a:pPr>
            <a:endParaRPr lang="ru-RU" sz="18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  <a:p>
            <a:pPr marL="36576" indent="0" algn="ctr">
              <a:buNone/>
            </a:pPr>
            <a:endParaRPr lang="en-US" sz="18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  <a:p>
            <a:pPr marL="36576" indent="0" algn="ctr">
              <a:buNone/>
            </a:pPr>
            <a:r>
              <a:rPr lang="en-US" sz="1800" b="1" u="sng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ea typeface="Roboto Slab" pitchFamily="2" charset="0"/>
                <a:cs typeface="Tahoma" panose="020B0604030504040204" pitchFamily="34" charset="0"/>
              </a:rPr>
              <a:t>Igor Pelevanyuk </a:t>
            </a:r>
            <a:endParaRPr lang="ru-RU" sz="3200" b="1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ea typeface="Roboto Slab" pitchFamily="2" charset="0"/>
              <a:cs typeface="Tahoma" panose="020B0604030504040204" pitchFamily="34" charset="0"/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5467863" y="3155387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+mn-lt"/>
                <a:ea typeface="Roboto Slab" pitchFamily="2" charset="0"/>
              </a:rPr>
              <a:t>LHEP</a:t>
            </a:r>
            <a:endParaRPr lang="ru-RU" cap="none" dirty="0">
              <a:solidFill>
                <a:srgbClr val="0055A0"/>
              </a:solidFill>
              <a:latin typeface="+mn-lt"/>
              <a:ea typeface="Roboto Slab" pitchFamily="2" charset="0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5467863" y="4449844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u="sng" cap="none" dirty="0">
                <a:solidFill>
                  <a:srgbClr val="0055A0"/>
                </a:solidFill>
                <a:latin typeface="+mn-lt"/>
                <a:ea typeface="Roboto Slab" pitchFamily="2" charset="0"/>
              </a:rPr>
              <a:t>MLIT</a:t>
            </a:r>
            <a:endParaRPr lang="ru-RU" b="1" u="sng" cap="none" dirty="0">
              <a:solidFill>
                <a:srgbClr val="0055A0"/>
              </a:solidFill>
              <a:latin typeface="+mn-lt"/>
              <a:ea typeface="Roboto Slab" pitchFamily="2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1610593" y="5987962"/>
            <a:ext cx="5658772" cy="450737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AYSS Alushta-2023, 4-11 June 2023 </a:t>
            </a:r>
            <a:endParaRPr lang="ru-RU" sz="32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C2DC17-4469-4556-AFC8-38D917ABB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18"/>
          <a:stretch/>
        </p:blipFill>
        <p:spPr>
          <a:xfrm>
            <a:off x="422314" y="2271007"/>
            <a:ext cx="4853159" cy="31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2: Raw file size sorted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6488" y="1609990"/>
            <a:ext cx="8674854" cy="36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ая соединительная линия 7"/>
          <p:cNvSpPr/>
          <p:nvPr/>
        </p:nvSpPr>
        <p:spPr>
          <a:xfrm flipV="1">
            <a:off x="2016299" y="1380515"/>
            <a:ext cx="0" cy="3717720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Прямая соединительная линия 8"/>
          <p:cNvSpPr/>
          <p:nvPr/>
        </p:nvSpPr>
        <p:spPr>
          <a:xfrm flipV="1">
            <a:off x="8293281" y="1571830"/>
            <a:ext cx="0" cy="3717720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0778" y="3302566"/>
            <a:ext cx="885511" cy="661134"/>
          </a:xfrm>
          <a:prstGeom prst="rect">
            <a:avLst/>
          </a:prstGeom>
          <a:solidFill>
            <a:schemeClr val="bg1"/>
          </a:solidFill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1%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&gt; 16 GB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0184" y="3302566"/>
            <a:ext cx="1011699" cy="661134"/>
          </a:xfrm>
          <a:prstGeom prst="rect">
            <a:avLst/>
          </a:prstGeom>
          <a:solidFill>
            <a:schemeClr val="bg1"/>
          </a:solidFill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84%</a:t>
            </a:r>
            <a:br>
              <a:rPr lang="ru-RU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</a:br>
            <a:r>
              <a:rPr lang="ru-RU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14-16 GB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7152" y="3278797"/>
            <a:ext cx="947967" cy="661134"/>
          </a:xfrm>
          <a:prstGeom prst="rect">
            <a:avLst/>
          </a:prstGeom>
          <a:solidFill>
            <a:schemeClr val="bg1"/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15%</a:t>
            </a:r>
            <a:br>
              <a:rPr lang="ru-RU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</a:br>
            <a:r>
              <a:rPr lang="ru-RU" sz="16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&lt; 14 GB</a:t>
            </a:r>
          </a:p>
        </p:txBody>
      </p:sp>
      <p:sp>
        <p:nvSpPr>
          <p:cNvPr id="15" name="Прямая соединительная линия 14"/>
          <p:cNvSpPr/>
          <p:nvPr/>
        </p:nvSpPr>
        <p:spPr>
          <a:xfrm flipV="1">
            <a:off x="7943218" y="3603810"/>
            <a:ext cx="350063" cy="0"/>
          </a:xfrm>
          <a:prstGeom prst="line">
            <a:avLst/>
          </a:prstGeom>
          <a:noFill/>
          <a:ln w="2916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7153" y="4062486"/>
            <a:ext cx="7316128" cy="424402"/>
          </a:xfrm>
          <a:prstGeom prst="rect">
            <a:avLst/>
          </a:prstGeom>
          <a:solidFill>
            <a:schemeClr val="bg1"/>
          </a:solidFill>
          <a:ln w="29160">
            <a:solidFill>
              <a:srgbClr val="00B05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algn="ctr"/>
            <a:r>
              <a:rPr lang="en-US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Tier1, NICA cluster</a:t>
            </a:r>
            <a:endParaRPr lang="ru-RU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43217" y="2266817"/>
            <a:ext cx="1174376" cy="424402"/>
          </a:xfrm>
          <a:prstGeom prst="rect">
            <a:avLst/>
          </a:prstGeom>
          <a:solidFill>
            <a:schemeClr val="bg1"/>
          </a:solidFill>
          <a:ln w="29160">
            <a:solidFill>
              <a:srgbClr val="00B05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algn="ctr"/>
            <a:r>
              <a:rPr lang="en-US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Govorun</a:t>
            </a:r>
            <a:endParaRPr lang="ru-RU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3730" y="5276248"/>
            <a:ext cx="4024541" cy="1200329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laborateLight" panose="02000503040000020004" pitchFamily="2" charset="0"/>
              </a:rPr>
              <a:t>Only Govorun can efficiently process jobs with more than 30 GB of disk usage per one CPU core due to avalability of Luster storage attached to each worknode.</a:t>
            </a:r>
            <a:endParaRPr lang="en-US" b="1" dirty="0">
              <a:latin typeface="ColaborateLight" panose="0200050304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39160" y="5277893"/>
            <a:ext cx="3350416" cy="1200329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laborateLight" panose="02000503040000020004" pitchFamily="2" charset="0"/>
              </a:rPr>
              <a:t>Luckly, in run 8 it is just 1% of all files that are larger than 16 GB. They can be processed on </a:t>
            </a:r>
            <a:r>
              <a:rPr lang="en-US" b="1" dirty="0">
                <a:latin typeface="ColaborateLight" panose="02000503040000020004" pitchFamily="2" charset="0"/>
              </a:rPr>
              <a:t>Tier1</a:t>
            </a:r>
            <a:r>
              <a:rPr lang="en-US" dirty="0">
                <a:latin typeface="ColaborateLight" panose="02000503040000020004" pitchFamily="2" charset="0"/>
              </a:rPr>
              <a:t> and </a:t>
            </a:r>
            <a:r>
              <a:rPr lang="en-US" b="1" dirty="0">
                <a:latin typeface="ColaborateLight" panose="02000503040000020004" pitchFamily="2" charset="0"/>
              </a:rPr>
              <a:t>NICA cluster</a:t>
            </a:r>
            <a:r>
              <a:rPr lang="en-US" dirty="0">
                <a:latin typeface="ColaborateLight" panose="02000503040000020004" pitchFamily="2" charset="0"/>
              </a:rPr>
              <a:t>(150 slots)</a:t>
            </a:r>
            <a:endParaRPr lang="en-US" b="1" dirty="0">
              <a:latin typeface="ColaborateLight" panose="02000503040000020004" pitchFamily="2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618565" y="4603932"/>
            <a:ext cx="8122023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41195" y="4463507"/>
            <a:ext cx="3097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olaborateLight" panose="02000503040000020004" pitchFamily="2" charset="0"/>
              </a:rPr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49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3: Massive production Raw2Digi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85176" y="1408362"/>
            <a:ext cx="8527130" cy="441964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1504243" y="3382800"/>
            <a:ext cx="1174366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Tier1 old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 cores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60109" y="4337057"/>
            <a:ext cx="2373532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Tier1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 </a:t>
            </a: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new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 cores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and 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NICA cluster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58563" y="3421621"/>
            <a:ext cx="1526765" cy="424402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Govorun</a:t>
            </a:r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1774497" y="5872904"/>
            <a:ext cx="5548488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CPU core performance on benchmarks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707912" y="5881869"/>
            <a:ext cx="8104394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367253" y="1497106"/>
            <a:ext cx="0" cy="414169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116027" y="1744691"/>
            <a:ext cx="3156091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Duration of a job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2563391" y="2519572"/>
            <a:ext cx="5782750" cy="6326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Each point is a job with particular duration on a core with particular perfomance the benchmark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7912" y="910139"/>
            <a:ext cx="7726118" cy="52590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24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Total duration of Raw2Digi campaign – 35 hours</a:t>
            </a:r>
            <a:endParaRPr lang="ru-RU" sz="24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4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  <p:bldP spid="28" grpId="0"/>
      <p:bldP spid="29" grpId="0"/>
      <p:bldP spid="29" grpId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Step 3: Network usage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6488" y="1037712"/>
            <a:ext cx="8754644" cy="4130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973766" y="5435878"/>
            <a:ext cx="1775370" cy="6508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300 </a:t>
            </a: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jobs running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 MB/s per job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Прямая соединительная линия 13"/>
          <p:cNvSpPr/>
          <p:nvPr/>
        </p:nvSpPr>
        <p:spPr>
          <a:xfrm flipH="1" flipV="1">
            <a:off x="2509459" y="4333875"/>
            <a:ext cx="1" cy="1102004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25638" y="4333875"/>
            <a:ext cx="32670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23889" y="5435880"/>
            <a:ext cx="2356164" cy="6508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1580 </a:t>
            </a: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jobs running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4.1 MB/s per job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Прямая соединительная линия 15"/>
          <p:cNvSpPr/>
          <p:nvPr/>
        </p:nvSpPr>
        <p:spPr>
          <a:xfrm flipH="1" flipV="1">
            <a:off x="7243692" y="2124076"/>
            <a:ext cx="0" cy="3311804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901903" y="2124076"/>
            <a:ext cx="249802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60401" y="5435880"/>
            <a:ext cx="1486829" cy="385417"/>
          </a:xfrm>
          <a:prstGeom prst="rect">
            <a:avLst/>
          </a:prstGeom>
          <a:noFill/>
          <a:ln w="19050">
            <a:solidFill>
              <a:srgbClr val="FFC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NICA Cluster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9" name="Прямая соединительная линия 18"/>
          <p:cNvSpPr/>
          <p:nvPr/>
        </p:nvSpPr>
        <p:spPr>
          <a:xfrm flipH="1" flipV="1">
            <a:off x="4181381" y="4778843"/>
            <a:ext cx="0" cy="657035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3249" y="5435880"/>
            <a:ext cx="1029876" cy="385417"/>
          </a:xfrm>
          <a:prstGeom prst="rect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Tier1</a:t>
            </a:r>
          </a:p>
        </p:txBody>
      </p:sp>
      <p:sp>
        <p:nvSpPr>
          <p:cNvPr id="21" name="Прямая соединительная линия 20"/>
          <p:cNvSpPr/>
          <p:nvPr/>
        </p:nvSpPr>
        <p:spPr>
          <a:xfrm flipH="1" flipV="1">
            <a:off x="5901903" y="3814354"/>
            <a:ext cx="0" cy="1621524"/>
          </a:xfrm>
          <a:prstGeom prst="line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0016" y="6254852"/>
            <a:ext cx="7914428" cy="414849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Maximal transfer speed (Read+Write) with EOS in MLIT – 7.5 GB/s</a:t>
            </a:r>
            <a:endParaRPr lang="ru-RU" sz="20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416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Step 4: Digi2Dst profiling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" y="922712"/>
            <a:ext cx="6947647" cy="27454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" y="3714909"/>
            <a:ext cx="6947647" cy="27529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77805" y="2843357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Read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24" name="Прямая со стрелкой 23"/>
          <p:cNvCxnSpPr>
            <a:stCxn id="23" idx="1"/>
          </p:cNvCxnSpPr>
          <p:nvPr/>
        </p:nvCxnSpPr>
        <p:spPr>
          <a:xfrm flipH="1" flipV="1">
            <a:off x="4267201" y="2474260"/>
            <a:ext cx="310604" cy="561806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87727" y="1369192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Write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26" name="Прямая со стрелкой 25"/>
          <p:cNvCxnSpPr>
            <a:stCxn id="25" idx="1"/>
          </p:cNvCxnSpPr>
          <p:nvPr/>
        </p:nvCxnSpPr>
        <p:spPr>
          <a:xfrm flipH="1" flipV="1">
            <a:off x="4267201" y="1236463"/>
            <a:ext cx="320526" cy="32543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77804" y="2082942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28" name="Прямая со стрелкой 27"/>
          <p:cNvCxnSpPr>
            <a:stCxn id="27" idx="1"/>
          </p:cNvCxnSpPr>
          <p:nvPr/>
        </p:nvCxnSpPr>
        <p:spPr>
          <a:xfrm flipH="1" flipV="1">
            <a:off x="4329953" y="1746002"/>
            <a:ext cx="247851" cy="52964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955280" y="5685169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Read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65202" y="4211004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Write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55279" y="4924754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41" name="Прямая со стрелкой 40"/>
          <p:cNvCxnSpPr>
            <a:stCxn id="38" idx="1"/>
          </p:cNvCxnSpPr>
          <p:nvPr/>
        </p:nvCxnSpPr>
        <p:spPr>
          <a:xfrm flipH="1">
            <a:off x="4329954" y="4403713"/>
            <a:ext cx="635248" cy="132473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39" idx="1"/>
          </p:cNvCxnSpPr>
          <p:nvPr/>
        </p:nvCxnSpPr>
        <p:spPr>
          <a:xfrm flipH="1" flipV="1">
            <a:off x="4329953" y="4273908"/>
            <a:ext cx="625326" cy="843555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37" idx="1"/>
          </p:cNvCxnSpPr>
          <p:nvPr/>
        </p:nvCxnSpPr>
        <p:spPr>
          <a:xfrm flipH="1" flipV="1">
            <a:off x="4314928" y="5477436"/>
            <a:ext cx="640352" cy="40044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418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egoe UI Light" panose="020B0502040204020203" pitchFamily="34" charset="0"/>
              </a:rPr>
              <a:t>Step 5: </a:t>
            </a:r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Massive production Digi2Dst</a:t>
            </a:r>
            <a:endParaRPr lang="en-US" sz="4400" dirty="0">
              <a:latin typeface="Segoe UI Light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2" y="879594"/>
            <a:ext cx="8552329" cy="54199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58774" y="3371684"/>
            <a:ext cx="1174366" cy="650875"/>
          </a:xfrm>
          <a:prstGeom prst="rect">
            <a:avLst/>
          </a:prstGeom>
          <a:noFill/>
          <a:ln w="29160">
            <a:solidFill>
              <a:srgbClr val="9933FF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Tier1 old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cores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6749" y="3829850"/>
            <a:ext cx="4179392" cy="385417"/>
          </a:xfrm>
          <a:prstGeom prst="rect">
            <a:avLst/>
          </a:prstGeom>
          <a:noFill/>
          <a:ln w="29160">
            <a:solidFill>
              <a:srgbClr val="FF00FF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NICA Cluster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8774" y="2910067"/>
            <a:ext cx="3728952" cy="385417"/>
          </a:xfrm>
          <a:prstGeom prst="rect">
            <a:avLst/>
          </a:prstGeom>
          <a:noFill/>
          <a:ln w="29160">
            <a:solidFill>
              <a:srgbClr val="00FF99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Tier2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66749" y="3371684"/>
            <a:ext cx="3238097" cy="385417"/>
          </a:xfrm>
          <a:prstGeom prst="rect">
            <a:avLst/>
          </a:prstGeom>
          <a:noFill/>
          <a:ln w="29160">
            <a:solidFill>
              <a:srgbClr val="9933FF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Tier1 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new cores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10399" y="2910067"/>
            <a:ext cx="1901877" cy="385417"/>
          </a:xfrm>
          <a:prstGeom prst="rect">
            <a:avLst/>
          </a:prstGeom>
          <a:noFill/>
          <a:ln w="29160">
            <a:solidFill>
              <a:srgbClr val="0070C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Govorun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37672" y="6124094"/>
            <a:ext cx="1775370" cy="65087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~3100 Running jobs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1" name="Прямая соединительная линия 30"/>
          <p:cNvSpPr/>
          <p:nvPr/>
        </p:nvSpPr>
        <p:spPr>
          <a:xfrm flipH="1" flipV="1">
            <a:off x="5073362" y="5570794"/>
            <a:ext cx="1" cy="553301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3329568" y="5570794"/>
            <a:ext cx="32670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70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egoe UI Light" panose="020B0502040204020203" pitchFamily="34" charset="0"/>
              </a:rPr>
              <a:t>Step 5: Digi2Dst job’s segregation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051"/>
            <a:ext cx="9144000" cy="46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37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75114" y="1214293"/>
            <a:ext cx="8226854" cy="1143426"/>
          </a:xfrm>
        </p:spPr>
        <p:txBody>
          <a:bodyPr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First time JINR computing infrastructure united by DIRAC was used for raw data reconstruction not in test mode but in production.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75114" y="2428585"/>
            <a:ext cx="8226854" cy="1954032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Full BM@N run8 reconstruction takes considerable amount of resources. And, what’s more important, specific computing resources that can sustain high load on disks. Up to now ~ 20 CPU core years has been consumed.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575114" y="4382617"/>
            <a:ext cx="8226854" cy="197373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Now, we have new experience. With all NICA computing resources available through DIRAC, presuming they are free from other’s experiments work, it would take around 1 week to repeat all reconstruction(if code does not change). </a:t>
            </a:r>
          </a:p>
        </p:txBody>
      </p:sp>
    </p:spTree>
    <p:extLst>
      <p:ext uri="{BB962C8B-B14F-4D97-AF65-F5344CB8AC3E}">
        <p14:creationId xmlns:p14="http://schemas.microsoft.com/office/powerpoint/2010/main" val="2992734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12046" y="1231083"/>
            <a:ext cx="8226854" cy="5507183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Pelevanyk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Konstantin Gertsenberger 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Responsible for resources: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Tier-1,Tier-2, EOS: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Valery Mitsyn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Dmitry Podgainy, Dmitry Belyakov, Aleksandr Kokorev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NICA cluster: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Ivan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Slepov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Network: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Dolbilov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List of participants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69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Individual CPU core performance study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90945" y="982800"/>
            <a:ext cx="8329353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Centralized job management gives possibility for centralized and unified performance study of different computing resources.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Before running user jobs DIRAC Pilots execute benchmark for CPU core they are running on. 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Benchmark is DiracBenchmark2012 or DB12. It  evaluate just CPU core performance. Disk I/O, RAM speed, Network, CPU caches and other highly important aspects of performance are </a:t>
            </a:r>
            <a:r>
              <a:rPr lang="en-US" sz="2400" b="1" dirty="0">
                <a:latin typeface="Segoe UI Light" panose="020B0502040204020203" pitchFamily="34" charset="0"/>
              </a:rPr>
              <a:t>neglected by DB12.</a:t>
            </a:r>
          </a:p>
        </p:txBody>
      </p:sp>
    </p:spTree>
    <p:extLst>
      <p:ext uri="{BB962C8B-B14F-4D97-AF65-F5344CB8AC3E}">
        <p14:creationId xmlns:p14="http://schemas.microsoft.com/office/powerpoint/2010/main" val="3193928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Run8 Data collection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" y="900150"/>
            <a:ext cx="7535844" cy="58317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37671" y="3936956"/>
            <a:ext cx="2947807" cy="444408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lvl="0" algn="ctr" hangingPunct="0"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Total raw size ~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436 TB</a:t>
            </a:r>
            <a:endParaRPr lang="ru-RU" sz="2200" b="1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5077" y="1396491"/>
            <a:ext cx="2196897" cy="444408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Total 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files: </a:t>
            </a:r>
            <a:r>
              <a:rPr lang="ru-RU" sz="22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31306</a:t>
            </a:r>
          </a:p>
        </p:txBody>
      </p:sp>
    </p:spTree>
    <p:extLst>
      <p:ext uri="{BB962C8B-B14F-4D97-AF65-F5344CB8AC3E}">
        <p14:creationId xmlns:p14="http://schemas.microsoft.com/office/powerpoint/2010/main" val="2034566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DB12 benchmark study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07912" y="1627540"/>
            <a:ext cx="33819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Piece of road from point  A to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5" y="1627540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Monte-Carlo task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4089862" y="1812175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4" y="2278704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of the computer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07912" y="2278704"/>
            <a:ext cx="33819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Speed of the car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4089862" y="2463370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5" y="2920602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 to complete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1080655" y="2916077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 to complete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4089862" y="3097019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8A6AA9-E19D-40BD-B5B3-90BA08F9A114}"/>
                  </a:ext>
                </a:extLst>
              </p:cNvPr>
              <p:cNvSpPr txBox="1"/>
              <p:nvPr/>
            </p:nvSpPr>
            <p:spPr>
              <a:xfrm>
                <a:off x="2626147" y="3871099"/>
                <a:ext cx="3891706" cy="766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𝐴𝑚𝑜𝑢𝑛𝑡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𝑤𝑜𝑟𝑘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𝑆𝑝𝑒𝑒𝑑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𝑐𝑜𝑚𝑝𝑢𝑡𝑒𝑟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8A6AA9-E19D-40BD-B5B3-90BA08F9A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147" y="3871099"/>
                <a:ext cx="3891706" cy="7668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1571105" y="4637976"/>
            <a:ext cx="6184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gives results like: 10(old slow core), 17 (standard server core), 27 (high performance core)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71105" y="5279894"/>
            <a:ext cx="6184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we build a plot, where X is DB12 result, Y is time in seconds. Then, every point on the plot represent one job.</a:t>
            </a:r>
          </a:p>
          <a:p>
            <a:pPr algn="just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would be mostly useless if all jobs were unique and different. But, in the real life there are usually many similar jobs.</a:t>
            </a:r>
          </a:p>
        </p:txBody>
      </p:sp>
    </p:spTree>
    <p:extLst>
      <p:ext uri="{BB962C8B-B14F-4D97-AF65-F5344CB8AC3E}">
        <p14:creationId xmlns:p14="http://schemas.microsoft.com/office/powerpoint/2010/main" val="461450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Performance analysis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BDE0E-90C6-754B-A712-706CB7A78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825855"/>
            <a:ext cx="8473446" cy="5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0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Performance analysis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323413-3E05-B119-E4A2-A4AFAED4E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9" y="898946"/>
            <a:ext cx="8603673" cy="5875113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B7C875D-0AFD-E733-9390-4FD780075196}"/>
              </a:ext>
            </a:extLst>
          </p:cNvPr>
          <p:cNvSpPr/>
          <p:nvPr/>
        </p:nvSpPr>
        <p:spPr>
          <a:xfrm>
            <a:off x="1942352" y="5851346"/>
            <a:ext cx="6342611" cy="216131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5D616-3BD3-59A2-6F75-499A2FE22793}"/>
              </a:ext>
            </a:extLst>
          </p:cNvPr>
          <p:cNvSpPr txBox="1"/>
          <p:nvPr/>
        </p:nvSpPr>
        <p:spPr>
          <a:xfrm>
            <a:off x="5943587" y="5234619"/>
            <a:ext cx="242731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Immediate errors  or short jobs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CF0BE8A1-4278-A235-F01F-715B5C0CC37D}"/>
              </a:ext>
            </a:extLst>
          </p:cNvPr>
          <p:cNvSpPr/>
          <p:nvPr/>
        </p:nvSpPr>
        <p:spPr>
          <a:xfrm>
            <a:off x="2908071" y="4543877"/>
            <a:ext cx="278532" cy="120177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E5DC312-8AB7-B558-7636-228BC687506F}"/>
              </a:ext>
            </a:extLst>
          </p:cNvPr>
          <p:cNvSpPr/>
          <p:nvPr/>
        </p:nvSpPr>
        <p:spPr>
          <a:xfrm>
            <a:off x="3486526" y="4625803"/>
            <a:ext cx="278532" cy="120177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82030D3-B44E-A20F-D018-AAE959B39F58}"/>
              </a:ext>
            </a:extLst>
          </p:cNvPr>
          <p:cNvSpPr/>
          <p:nvPr/>
        </p:nvSpPr>
        <p:spPr>
          <a:xfrm>
            <a:off x="3970658" y="4808683"/>
            <a:ext cx="922713" cy="936967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5CADD02-10CF-96D9-DC99-9A8C53C7FB5B}"/>
              </a:ext>
            </a:extLst>
          </p:cNvPr>
          <p:cNvSpPr/>
          <p:nvPr/>
        </p:nvSpPr>
        <p:spPr>
          <a:xfrm>
            <a:off x="5065251" y="4970597"/>
            <a:ext cx="792396" cy="856979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03F4F78-1065-1EFD-3DBA-D5502B2826CA}"/>
              </a:ext>
            </a:extLst>
          </p:cNvPr>
          <p:cNvCxnSpPr/>
          <p:nvPr/>
        </p:nvCxnSpPr>
        <p:spPr>
          <a:xfrm flipH="1">
            <a:off x="953498" y="4970597"/>
            <a:ext cx="1954573" cy="4284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2A2100E-A060-A5D9-B3AC-7E7C58EFB874}"/>
              </a:ext>
            </a:extLst>
          </p:cNvPr>
          <p:cNvCxnSpPr/>
          <p:nvPr/>
        </p:nvCxnSpPr>
        <p:spPr>
          <a:xfrm flipH="1">
            <a:off x="953498" y="4961682"/>
            <a:ext cx="2544418" cy="449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7F97F8B-DF62-DE1D-DAEE-AFFAC2F8610A}"/>
              </a:ext>
            </a:extLst>
          </p:cNvPr>
          <p:cNvCxnSpPr/>
          <p:nvPr/>
        </p:nvCxnSpPr>
        <p:spPr>
          <a:xfrm flipH="1">
            <a:off x="953498" y="4970597"/>
            <a:ext cx="3017160" cy="44037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C3A961F-A657-DDA6-0F6C-236CFBD23038}"/>
              </a:ext>
            </a:extLst>
          </p:cNvPr>
          <p:cNvCxnSpPr/>
          <p:nvPr/>
        </p:nvCxnSpPr>
        <p:spPr>
          <a:xfrm flipH="1">
            <a:off x="953498" y="5243632"/>
            <a:ext cx="4160160" cy="1673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A4D0174B-1987-B29B-4F3E-448E2B4C7A31}"/>
              </a:ext>
            </a:extLst>
          </p:cNvPr>
          <p:cNvSpPr/>
          <p:nvPr/>
        </p:nvSpPr>
        <p:spPr>
          <a:xfrm>
            <a:off x="1342981" y="2743821"/>
            <a:ext cx="7095344" cy="2490798"/>
          </a:xfrm>
          <a:custGeom>
            <a:avLst/>
            <a:gdLst>
              <a:gd name="connsiteX0" fmla="*/ 316739 w 7095344"/>
              <a:gd name="connsiteY0" fmla="*/ 106631 h 2490798"/>
              <a:gd name="connsiteX1" fmla="*/ 1779779 w 7095344"/>
              <a:gd name="connsiteY1" fmla="*/ 912965 h 2490798"/>
              <a:gd name="connsiteX2" fmla="*/ 2852120 w 7095344"/>
              <a:gd name="connsiteY2" fmla="*/ 1395103 h 2490798"/>
              <a:gd name="connsiteX3" fmla="*/ 4672608 w 7095344"/>
              <a:gd name="connsiteY3" fmla="*/ 1636173 h 2490798"/>
              <a:gd name="connsiteX4" fmla="*/ 5969393 w 7095344"/>
              <a:gd name="connsiteY4" fmla="*/ 1794114 h 2490798"/>
              <a:gd name="connsiteX5" fmla="*/ 7033422 w 7095344"/>
              <a:gd name="connsiteY5" fmla="*/ 2051809 h 2490798"/>
              <a:gd name="connsiteX6" fmla="*/ 6750790 w 7095344"/>
              <a:gd name="connsiteY6" fmla="*/ 2484071 h 2490798"/>
              <a:gd name="connsiteX7" fmla="*/ 4955240 w 7095344"/>
              <a:gd name="connsiteY7" fmla="*/ 2301191 h 2490798"/>
              <a:gd name="connsiteX8" fmla="*/ 3733270 w 7095344"/>
              <a:gd name="connsiteY8" fmla="*/ 2109998 h 2490798"/>
              <a:gd name="connsiteX9" fmla="*/ 2394920 w 7095344"/>
              <a:gd name="connsiteY9" fmla="*/ 1885554 h 2490798"/>
              <a:gd name="connsiteX10" fmla="*/ 1073197 w 7095344"/>
              <a:gd name="connsiteY10" fmla="*/ 1469918 h 2490798"/>
              <a:gd name="connsiteX11" fmla="*/ 449742 w 7095344"/>
              <a:gd name="connsiteY11" fmla="*/ 1021031 h 2490798"/>
              <a:gd name="connsiteX12" fmla="*/ 9168 w 7095344"/>
              <a:gd name="connsiteY12" fmla="*/ 414202 h 2490798"/>
              <a:gd name="connsiteX13" fmla="*/ 167110 w 7095344"/>
              <a:gd name="connsiteY13" fmla="*/ 40129 h 2490798"/>
              <a:gd name="connsiteX14" fmla="*/ 316739 w 7095344"/>
              <a:gd name="connsiteY14" fmla="*/ 106631 h 249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95344" h="2490798">
                <a:moveTo>
                  <a:pt x="316739" y="106631"/>
                </a:moveTo>
                <a:cubicBezTo>
                  <a:pt x="585517" y="252104"/>
                  <a:pt x="1357216" y="698220"/>
                  <a:pt x="1779779" y="912965"/>
                </a:cubicBezTo>
                <a:cubicBezTo>
                  <a:pt x="2202343" y="1127710"/>
                  <a:pt x="2369982" y="1274568"/>
                  <a:pt x="2852120" y="1395103"/>
                </a:cubicBezTo>
                <a:cubicBezTo>
                  <a:pt x="3334258" y="1515638"/>
                  <a:pt x="4672608" y="1636173"/>
                  <a:pt x="4672608" y="1636173"/>
                </a:cubicBezTo>
                <a:cubicBezTo>
                  <a:pt x="5192153" y="1702675"/>
                  <a:pt x="5575924" y="1724841"/>
                  <a:pt x="5969393" y="1794114"/>
                </a:cubicBezTo>
                <a:cubicBezTo>
                  <a:pt x="6362862" y="1863387"/>
                  <a:pt x="6903189" y="1936816"/>
                  <a:pt x="7033422" y="2051809"/>
                </a:cubicBezTo>
                <a:cubicBezTo>
                  <a:pt x="7163655" y="2166802"/>
                  <a:pt x="7097154" y="2442507"/>
                  <a:pt x="6750790" y="2484071"/>
                </a:cubicBezTo>
                <a:cubicBezTo>
                  <a:pt x="6404426" y="2525635"/>
                  <a:pt x="5458160" y="2363536"/>
                  <a:pt x="4955240" y="2301191"/>
                </a:cubicBezTo>
                <a:cubicBezTo>
                  <a:pt x="4452320" y="2238846"/>
                  <a:pt x="3733270" y="2109998"/>
                  <a:pt x="3733270" y="2109998"/>
                </a:cubicBezTo>
                <a:cubicBezTo>
                  <a:pt x="3306550" y="2040725"/>
                  <a:pt x="2838266" y="1992234"/>
                  <a:pt x="2394920" y="1885554"/>
                </a:cubicBezTo>
                <a:cubicBezTo>
                  <a:pt x="1951575" y="1778874"/>
                  <a:pt x="1397393" y="1614005"/>
                  <a:pt x="1073197" y="1469918"/>
                </a:cubicBezTo>
                <a:cubicBezTo>
                  <a:pt x="749001" y="1325831"/>
                  <a:pt x="627080" y="1196984"/>
                  <a:pt x="449742" y="1021031"/>
                </a:cubicBezTo>
                <a:cubicBezTo>
                  <a:pt x="272404" y="845078"/>
                  <a:pt x="56273" y="577686"/>
                  <a:pt x="9168" y="414202"/>
                </a:cubicBezTo>
                <a:cubicBezTo>
                  <a:pt x="-37937" y="250718"/>
                  <a:pt x="108921" y="88620"/>
                  <a:pt x="167110" y="40129"/>
                </a:cubicBezTo>
                <a:cubicBezTo>
                  <a:pt x="225299" y="-8362"/>
                  <a:pt x="47961" y="-38842"/>
                  <a:pt x="316739" y="106631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7CAF7C-CADC-1621-9D54-9E15497E0F31}"/>
              </a:ext>
            </a:extLst>
          </p:cNvPr>
          <p:cNvSpPr txBox="1"/>
          <p:nvPr/>
        </p:nvSpPr>
        <p:spPr>
          <a:xfrm>
            <a:off x="7516602" y="4353870"/>
            <a:ext cx="15708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 MC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16A86EC-B88B-CA7B-4F52-2AAF4B5EF7B9}"/>
              </a:ext>
            </a:extLst>
          </p:cNvPr>
          <p:cNvSpPr/>
          <p:nvPr/>
        </p:nvSpPr>
        <p:spPr>
          <a:xfrm>
            <a:off x="3186603" y="1242907"/>
            <a:ext cx="2346848" cy="3048217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D9D2E-C924-45CD-039B-14F757784E56}"/>
              </a:ext>
            </a:extLst>
          </p:cNvPr>
          <p:cNvSpPr txBox="1"/>
          <p:nvPr/>
        </p:nvSpPr>
        <p:spPr>
          <a:xfrm>
            <a:off x="229531" y="1155257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endParaRPr lang="en-US" b="1" dirty="0">
              <a:solidFill>
                <a:srgbClr val="0055A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CB224-83DD-57F9-FB38-615E6FD2781D}"/>
              </a:ext>
            </a:extLst>
          </p:cNvPr>
          <p:cNvSpPr txBox="1"/>
          <p:nvPr/>
        </p:nvSpPr>
        <p:spPr>
          <a:xfrm>
            <a:off x="50083" y="5450341"/>
            <a:ext cx="15708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Errors during execution</a:t>
            </a:r>
          </a:p>
        </p:txBody>
      </p:sp>
    </p:spTree>
    <p:extLst>
      <p:ext uri="{BB962C8B-B14F-4D97-AF65-F5344CB8AC3E}">
        <p14:creationId xmlns:p14="http://schemas.microsoft.com/office/powerpoint/2010/main" val="280141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10" grpId="0" animBg="1"/>
      <p:bldP spid="11" grpId="0" animBg="1"/>
      <p:bldP spid="16" grpId="0" animBg="1"/>
      <p:bldP spid="17" grpId="0"/>
      <p:bldP spid="18" grpId="0" animBg="1"/>
      <p:bldP spid="19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Discoveries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DF501-23EB-47FA-ACE0-9FA7A7FA8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9"/>
          <a:stretch/>
        </p:blipFill>
        <p:spPr>
          <a:xfrm>
            <a:off x="0" y="1752599"/>
            <a:ext cx="9144000" cy="44681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D85D91-1E80-4EB3-BBEA-7D56A5BC14EC}"/>
              </a:ext>
            </a:extLst>
          </p:cNvPr>
          <p:cNvSpPr/>
          <p:nvPr/>
        </p:nvSpPr>
        <p:spPr>
          <a:xfrm>
            <a:off x="2228850" y="4248150"/>
            <a:ext cx="188595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223D98-5E82-4692-8B9F-4F167219FFDE}"/>
              </a:ext>
            </a:extLst>
          </p:cNvPr>
          <p:cNvSpPr/>
          <p:nvPr/>
        </p:nvSpPr>
        <p:spPr>
          <a:xfrm>
            <a:off x="7458074" y="2914651"/>
            <a:ext cx="647701" cy="1943100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84FFD6-6FB5-4C8A-AEEF-A3D234FC2AC9}"/>
              </a:ext>
            </a:extLst>
          </p:cNvPr>
          <p:cNvSpPr/>
          <p:nvPr/>
        </p:nvSpPr>
        <p:spPr>
          <a:xfrm>
            <a:off x="6724650" y="4371975"/>
            <a:ext cx="1800225" cy="638176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кругленный прямоугольник 16">
            <a:extLst>
              <a:ext uri="{FF2B5EF4-FFF2-40B4-BE49-F238E27FC236}">
                <a16:creationId xmlns:a16="http://schemas.microsoft.com/office/drawing/2014/main" id="{2F1F0F28-8B33-482C-8DE9-AB4FEFD3CE35}"/>
              </a:ext>
            </a:extLst>
          </p:cNvPr>
          <p:cNvSpPr/>
          <p:nvPr/>
        </p:nvSpPr>
        <p:spPr>
          <a:xfrm>
            <a:off x="608347" y="922712"/>
            <a:ext cx="3753196" cy="10295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Wrong AMD processors estimation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2" name="Прямая со стрелкой 17">
            <a:extLst>
              <a:ext uri="{FF2B5EF4-FFF2-40B4-BE49-F238E27FC236}">
                <a16:creationId xmlns:a16="http://schemas.microsoft.com/office/drawing/2014/main" id="{8B8AB3D8-2D84-4CBE-9CD0-A8C7799CCB1E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495550" y="1952290"/>
            <a:ext cx="676275" cy="22958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Скругленный прямоугольник 16">
            <a:extLst>
              <a:ext uri="{FF2B5EF4-FFF2-40B4-BE49-F238E27FC236}">
                <a16:creationId xmlns:a16="http://schemas.microsoft.com/office/drawing/2014/main" id="{9758C42F-FB4B-405A-9658-29E1E7EF6A4B}"/>
              </a:ext>
            </a:extLst>
          </p:cNvPr>
          <p:cNvSpPr/>
          <p:nvPr/>
        </p:nvSpPr>
        <p:spPr>
          <a:xfrm>
            <a:off x="4969890" y="955341"/>
            <a:ext cx="3753196" cy="102957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C000"/>
                </a:solidFill>
                <a:latin typeface="+mj-lt"/>
              </a:rPr>
              <a:t>Occasional speed loss on high ram </a:t>
            </a:r>
            <a:r>
              <a:rPr lang="en-US" sz="2000" dirty="0" err="1">
                <a:solidFill>
                  <a:srgbClr val="FFC000"/>
                </a:solidFill>
                <a:latin typeface="+mj-lt"/>
              </a:rPr>
              <a:t>Govorun</a:t>
            </a:r>
            <a:r>
              <a:rPr lang="en-US" sz="2000" dirty="0">
                <a:solidFill>
                  <a:srgbClr val="FFC000"/>
                </a:solidFill>
                <a:latin typeface="+mj-lt"/>
              </a:rPr>
              <a:t> nodes</a:t>
            </a:r>
            <a:endParaRPr lang="ru-RU" sz="2000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6" name="Прямая со стрелкой 17">
            <a:extLst>
              <a:ext uri="{FF2B5EF4-FFF2-40B4-BE49-F238E27FC236}">
                <a16:creationId xmlns:a16="http://schemas.microsoft.com/office/drawing/2014/main" id="{44C11147-6A8B-423E-8C60-AC564128E413}"/>
              </a:ext>
            </a:extLst>
          </p:cNvPr>
          <p:cNvCxnSpPr>
            <a:cxnSpLocks/>
          </p:cNvCxnSpPr>
          <p:nvPr/>
        </p:nvCxnSpPr>
        <p:spPr>
          <a:xfrm>
            <a:off x="5743574" y="1981410"/>
            <a:ext cx="1714500" cy="136186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540570E-2E7D-B44A-881D-3598D614CD3A}"/>
              </a:ext>
            </a:extLst>
          </p:cNvPr>
          <p:cNvCxnSpPr/>
          <p:nvPr/>
        </p:nvCxnSpPr>
        <p:spPr>
          <a:xfrm>
            <a:off x="413657" y="5823857"/>
            <a:ext cx="86604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80">
            <a:extLst>
              <a:ext uri="{FF2B5EF4-FFF2-40B4-BE49-F238E27FC236}">
                <a16:creationId xmlns:a16="http://schemas.microsoft.com/office/drawing/2014/main" id="{1F3ED65F-8021-B140-A937-B48EB010978C}"/>
              </a:ext>
            </a:extLst>
          </p:cNvPr>
          <p:cNvSpPr/>
          <p:nvPr/>
        </p:nvSpPr>
        <p:spPr>
          <a:xfrm>
            <a:off x="3298676" y="5976877"/>
            <a:ext cx="251062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benchmark</a:t>
            </a:r>
          </a:p>
        </p:txBody>
      </p:sp>
      <p:sp>
        <p:nvSpPr>
          <p:cNvPr id="18" name="Rectangle 80">
            <a:extLst>
              <a:ext uri="{FF2B5EF4-FFF2-40B4-BE49-F238E27FC236}">
                <a16:creationId xmlns:a16="http://schemas.microsoft.com/office/drawing/2014/main" id="{E9804061-8D04-6F40-BE96-A29990A74ECF}"/>
              </a:ext>
            </a:extLst>
          </p:cNvPr>
          <p:cNvSpPr/>
          <p:nvPr/>
        </p:nvSpPr>
        <p:spPr>
          <a:xfrm rot="16200000">
            <a:off x="-471968" y="3454992"/>
            <a:ext cx="137230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Walltime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888595D-49D9-C244-B6A0-8E9A595321DC}"/>
              </a:ext>
            </a:extLst>
          </p:cNvPr>
          <p:cNvCxnSpPr>
            <a:cxnSpLocks/>
          </p:cNvCxnSpPr>
          <p:nvPr/>
        </p:nvCxnSpPr>
        <p:spPr>
          <a:xfrm flipV="1">
            <a:off x="423931" y="1752599"/>
            <a:ext cx="0" cy="407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912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CPU core performance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C4B0EE-4E41-F55E-D401-DF424D5A5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4"/>
          <a:stretch/>
        </p:blipFill>
        <p:spPr>
          <a:xfrm>
            <a:off x="584396" y="1014323"/>
            <a:ext cx="7656927" cy="51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91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Total CPU performance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C4B0EE-4E41-F55E-D401-DF424D5A5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4"/>
          <a:stretch/>
        </p:blipFill>
        <p:spPr>
          <a:xfrm>
            <a:off x="584396" y="1014323"/>
            <a:ext cx="7656927" cy="5133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50CAF1-2275-9D75-66EC-CC6851D21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2"/>
          <a:stretch/>
        </p:blipFill>
        <p:spPr>
          <a:xfrm>
            <a:off x="584395" y="1014323"/>
            <a:ext cx="7656927" cy="5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82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5245894" y="2071657"/>
            <a:ext cx="2347912" cy="14525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User job monitoring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71575" y="2155780"/>
            <a:ext cx="1352550" cy="790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User job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(root)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09562" y="1565216"/>
            <a:ext cx="40433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$ root macro.c(input)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695700" y="1215995"/>
            <a:ext cx="0" cy="5126067"/>
          </a:xfrm>
          <a:prstGeom prst="line">
            <a:avLst/>
          </a:prstGeom>
          <a:ln>
            <a:solidFill>
              <a:srgbClr val="0055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848100" y="1565216"/>
            <a:ext cx="51435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$ job_monitoring root macro.c(input)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53137" y="2628075"/>
            <a:ext cx="1352550" cy="790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User job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(root)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76863" y="2155780"/>
            <a:ext cx="168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job_monitoring</a:t>
            </a:r>
            <a:endParaRPr lang="ru-RU" dirty="0"/>
          </a:p>
        </p:txBody>
      </p:sp>
      <p:sp>
        <p:nvSpPr>
          <p:cNvPr id="20" name="Цилиндр 19"/>
          <p:cNvSpPr/>
          <p:nvPr/>
        </p:nvSpPr>
        <p:spPr>
          <a:xfrm>
            <a:off x="5245894" y="4572000"/>
            <a:ext cx="1814512" cy="1533525"/>
          </a:xfrm>
          <a:prstGeom prst="can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Monitoring DB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(InfluxDB)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862637" y="3524250"/>
            <a:ext cx="0" cy="122872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050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User job monitoring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C3E1D-68B7-4B60-8493-47C05ACA8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374"/>
            <a:ext cx="9144000" cy="3724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0C3CE-9B83-4A68-A993-0FF2C3CA46BB}"/>
              </a:ext>
            </a:extLst>
          </p:cNvPr>
          <p:cNvSpPr/>
          <p:nvPr/>
        </p:nvSpPr>
        <p:spPr>
          <a:xfrm>
            <a:off x="1710916" y="3257550"/>
            <a:ext cx="1460916" cy="400050"/>
          </a:xfrm>
          <a:prstGeom prst="rect">
            <a:avLst/>
          </a:prstGeom>
          <a:solidFill>
            <a:srgbClr val="FF800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Disk write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9033C1-21F5-47A7-9A47-24E226B9DB92}"/>
              </a:ext>
            </a:extLst>
          </p:cNvPr>
          <p:cNvSpPr/>
          <p:nvPr/>
        </p:nvSpPr>
        <p:spPr>
          <a:xfrm>
            <a:off x="6940141" y="3409950"/>
            <a:ext cx="1460916" cy="40005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Disk read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D81394-06FC-4A40-8C90-3939F674FC0E}"/>
              </a:ext>
            </a:extLst>
          </p:cNvPr>
          <p:cNvSpPr/>
          <p:nvPr/>
        </p:nvSpPr>
        <p:spPr>
          <a:xfrm>
            <a:off x="3574842" y="5178831"/>
            <a:ext cx="1460916" cy="4000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RAM usage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E9DAAC-497E-444A-BFFD-A2670D4F764D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305300" y="4714875"/>
            <a:ext cx="504825" cy="463956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07">
            <a:extLst>
              <a:ext uri="{FF2B5EF4-FFF2-40B4-BE49-F238E27FC236}">
                <a16:creationId xmlns:a16="http://schemas.microsoft.com/office/drawing/2014/main" id="{B1617867-E208-44FF-A660-9AADBCE4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583" y="958256"/>
            <a:ext cx="3540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GenToDst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job on 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93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Detailed articles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011208"/>
            <a:ext cx="7762875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Gergel, V., V.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Sapunov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 P.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Zrelov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2017.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Hybrid Distributed Computing Service Based on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system as a mediator between hybrid resources and data intensive domains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73.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Balashov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Kuchumov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R.I.,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I.S.,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Petrunin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V.N.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A.Y.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 integration within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256.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2020,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the JINR hybrid computing resources with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data intensive applications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Podgayny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Shchinov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B.,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Trofimov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2021,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Distributed Heterogeneous Computing Resources for the MPD Experiment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Physics of Particles and Nuclei, vol. 52, no. 4, pp. 835-841.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evaluation of computing resources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AIP Conference Proceedings 2377, 040006 (2021)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57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Workflow of production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5AC9C8E-498A-9C05-B886-3ADAEA3C6FAE}"/>
              </a:ext>
            </a:extLst>
          </p:cNvPr>
          <p:cNvSpPr/>
          <p:nvPr/>
        </p:nvSpPr>
        <p:spPr>
          <a:xfrm>
            <a:off x="1810138" y="1917441"/>
            <a:ext cx="2062065" cy="1062528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RawToDigi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699E04-882F-9C8B-E539-4ECE07F3A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18"/>
          <a:stretch/>
        </p:blipFill>
        <p:spPr>
          <a:xfrm>
            <a:off x="296349" y="4423620"/>
            <a:ext cx="2544821" cy="16358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C6447EF-D0D4-1003-6C63-53B46C50F1BF}"/>
              </a:ext>
            </a:extLst>
          </p:cNvPr>
          <p:cNvSpPr/>
          <p:nvPr/>
        </p:nvSpPr>
        <p:spPr>
          <a:xfrm>
            <a:off x="5442856" y="1942716"/>
            <a:ext cx="2062065" cy="1062528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DigiToDst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505503-1C5E-9CD2-E1AF-1D2C0393C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0" y="3308311"/>
            <a:ext cx="772138" cy="772138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3954A9A-1B72-0F03-4600-B696248587A4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1127789" y="4080449"/>
            <a:ext cx="0" cy="4638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135C37D-3792-4F45-3676-523E5B231CE4}"/>
              </a:ext>
            </a:extLst>
          </p:cNvPr>
          <p:cNvCxnSpPr>
            <a:cxnSpLocks/>
            <a:stCxn id="8" idx="0"/>
            <a:endCxn id="4" idx="1"/>
          </p:cNvCxnSpPr>
          <p:nvPr/>
        </p:nvCxnSpPr>
        <p:spPr>
          <a:xfrm flipV="1">
            <a:off x="1127789" y="2448705"/>
            <a:ext cx="682349" cy="8596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C9479C-D951-32BB-56BE-E909E3C5A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76" y="3269129"/>
            <a:ext cx="772138" cy="772138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94EE002-1D43-FE40-57E1-9A6B25E15216}"/>
              </a:ext>
            </a:extLst>
          </p:cNvPr>
          <p:cNvSpPr/>
          <p:nvPr/>
        </p:nvSpPr>
        <p:spPr>
          <a:xfrm>
            <a:off x="4473590" y="3359288"/>
            <a:ext cx="521970" cy="257175"/>
          </a:xfrm>
          <a:prstGeom prst="roundRect">
            <a:avLst>
              <a:gd name="adj" fmla="val 6296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9DAF71-4789-F995-EF9D-4D5DCFBAEE74}"/>
              </a:ext>
            </a:extLst>
          </p:cNvPr>
          <p:cNvSpPr txBox="1"/>
          <p:nvPr/>
        </p:nvSpPr>
        <p:spPr>
          <a:xfrm>
            <a:off x="4391484" y="3303209"/>
            <a:ext cx="77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DIGI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362B9F2-CFC6-2ED3-C255-C845AE409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66" y="3307864"/>
            <a:ext cx="772138" cy="772138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58F4014-DAA2-95D6-2487-BA0AC43A8FEF}"/>
              </a:ext>
            </a:extLst>
          </p:cNvPr>
          <p:cNvSpPr/>
          <p:nvPr/>
        </p:nvSpPr>
        <p:spPr>
          <a:xfrm>
            <a:off x="7909180" y="3398023"/>
            <a:ext cx="521970" cy="257175"/>
          </a:xfrm>
          <a:prstGeom prst="roundRect">
            <a:avLst>
              <a:gd name="adj" fmla="val 6296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95B3A2-E72D-CDAA-114D-5DD6AF34AA82}"/>
              </a:ext>
            </a:extLst>
          </p:cNvPr>
          <p:cNvSpPr txBox="1"/>
          <p:nvPr/>
        </p:nvSpPr>
        <p:spPr>
          <a:xfrm>
            <a:off x="7877032" y="3326555"/>
            <a:ext cx="772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DST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16A53D4-63D8-9C02-DB11-268EF890E1D6}"/>
              </a:ext>
            </a:extLst>
          </p:cNvPr>
          <p:cNvCxnSpPr>
            <a:cxnSpLocks/>
            <a:stCxn id="22" idx="0"/>
            <a:endCxn id="6" idx="1"/>
          </p:cNvCxnSpPr>
          <p:nvPr/>
        </p:nvCxnSpPr>
        <p:spPr>
          <a:xfrm flipV="1">
            <a:off x="4777553" y="2473980"/>
            <a:ext cx="665303" cy="8292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03D2C51-13D9-60D2-9441-CE32B40020F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872203" y="2448705"/>
            <a:ext cx="601387" cy="8382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B4E4BCB3-1370-EE1A-4D7E-A965CAE35363}"/>
              </a:ext>
            </a:extLst>
          </p:cNvPr>
          <p:cNvCxnSpPr>
            <a:cxnSpLocks/>
            <a:stCxn id="6" idx="3"/>
            <a:endCxn id="23" idx="0"/>
          </p:cNvCxnSpPr>
          <p:nvPr/>
        </p:nvCxnSpPr>
        <p:spPr>
          <a:xfrm>
            <a:off x="7504921" y="2473980"/>
            <a:ext cx="626114" cy="833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411FEFF-5CC6-9FC0-DC43-4F8C8E68F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680" y="4468367"/>
            <a:ext cx="1468709" cy="1468709"/>
          </a:xfrm>
          <a:prstGeom prst="rect">
            <a:avLst/>
          </a:prstGeom>
        </p:spPr>
      </p:pic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EE69B7BE-EDAF-9119-A4E1-243D205AAD1E}"/>
              </a:ext>
            </a:extLst>
          </p:cNvPr>
          <p:cNvCxnSpPr>
            <a:cxnSpLocks/>
            <a:stCxn id="23" idx="2"/>
            <a:endCxn id="37" idx="0"/>
          </p:cNvCxnSpPr>
          <p:nvPr/>
        </p:nvCxnSpPr>
        <p:spPr>
          <a:xfrm>
            <a:off x="8131035" y="4080002"/>
            <a:ext cx="0" cy="3883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45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95631" y="796910"/>
            <a:ext cx="7705481" cy="5613100"/>
            <a:chOff x="384135" y="688417"/>
            <a:chExt cx="8537261" cy="609371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152364" y="2863082"/>
              <a:ext cx="1245704" cy="1595377"/>
              <a:chOff x="4590325" y="9284375"/>
              <a:chExt cx="986681" cy="1263645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" t="10195" r="75605" b="11467"/>
              <a:stretch/>
            </p:blipFill>
            <p:spPr bwMode="auto">
              <a:xfrm>
                <a:off x="4590325" y="9535095"/>
                <a:ext cx="983220" cy="1012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Прямоугольник 7"/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602356" y="9284375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Tier-1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4487315" y="2863082"/>
              <a:ext cx="1236623" cy="1597638"/>
              <a:chOff x="5629442" y="9284375"/>
              <a:chExt cx="979488" cy="1265436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87" t="9644" r="50706" b="11467"/>
              <a:stretch/>
            </p:blipFill>
            <p:spPr bwMode="auto">
              <a:xfrm>
                <a:off x="5629442" y="9535095"/>
                <a:ext cx="976313" cy="1014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2" name="Группа 11"/>
              <p:cNvGrpSpPr/>
              <p:nvPr/>
            </p:nvGrpSpPr>
            <p:grpSpPr>
              <a:xfrm>
                <a:off x="5629913" y="9284375"/>
                <a:ext cx="979017" cy="1263645"/>
                <a:chOff x="4597989" y="9284375"/>
                <a:chExt cx="979017" cy="1263645"/>
              </a:xfrm>
            </p:grpSpPr>
            <p:sp>
              <p:nvSpPr>
                <p:cNvPr id="14" name="Прямоугольник 13"/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602356" y="9284375"/>
                  <a:ext cx="974650" cy="2803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Tier-2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6" name="Группа 15"/>
            <p:cNvGrpSpPr/>
            <p:nvPr/>
          </p:nvGrpSpPr>
          <p:grpSpPr>
            <a:xfrm>
              <a:off x="6057699" y="2864022"/>
              <a:ext cx="2351214" cy="1595377"/>
              <a:chOff x="6645272" y="9284375"/>
              <a:chExt cx="1862318" cy="1263645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69" t="7796" r="352" b="14163"/>
              <a:stretch/>
            </p:blipFill>
            <p:spPr bwMode="auto">
              <a:xfrm>
                <a:off x="6645272" y="9535095"/>
                <a:ext cx="979218" cy="1009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8" name="Группа 17"/>
              <p:cNvGrpSpPr/>
              <p:nvPr/>
            </p:nvGrpSpPr>
            <p:grpSpPr>
              <a:xfrm>
                <a:off x="6645607" y="9284375"/>
                <a:ext cx="1861983" cy="1263645"/>
                <a:chOff x="4597988" y="9284375"/>
                <a:chExt cx="1861983" cy="1263645"/>
              </a:xfrm>
            </p:grpSpPr>
            <p:sp>
              <p:nvSpPr>
                <p:cNvPr id="19" name="Прямоугольник 18"/>
                <p:cNvSpPr/>
                <p:nvPr/>
              </p:nvSpPr>
              <p:spPr>
                <a:xfrm>
                  <a:off x="4597988" y="9321908"/>
                  <a:ext cx="1861983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099571" y="9284375"/>
                  <a:ext cx="974650" cy="2803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Govorun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1" name="Группа 20"/>
            <p:cNvGrpSpPr/>
            <p:nvPr/>
          </p:nvGrpSpPr>
          <p:grpSpPr>
            <a:xfrm>
              <a:off x="1823408" y="2873252"/>
              <a:ext cx="1236028" cy="1590540"/>
              <a:chOff x="7672366" y="9289405"/>
              <a:chExt cx="979017" cy="1259814"/>
            </a:xfrm>
          </p:grpSpPr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19" t="10059" r="25572" b="11466"/>
              <a:stretch/>
            </p:blipFill>
            <p:spPr bwMode="auto">
              <a:xfrm>
                <a:off x="7672367" y="9534525"/>
                <a:ext cx="976334" cy="10146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3" name="Группа 22"/>
              <p:cNvGrpSpPr/>
              <p:nvPr/>
            </p:nvGrpSpPr>
            <p:grpSpPr>
              <a:xfrm>
                <a:off x="7672366" y="9289405"/>
                <a:ext cx="979017" cy="1258615"/>
                <a:chOff x="4597989" y="9289405"/>
                <a:chExt cx="979017" cy="1258615"/>
              </a:xfrm>
            </p:grpSpPr>
            <p:sp>
              <p:nvSpPr>
                <p:cNvPr id="24" name="Прямоугольник 23"/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602356" y="9289405"/>
                  <a:ext cx="974650" cy="304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Clouds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6" name="Группа 25"/>
            <p:cNvGrpSpPr/>
            <p:nvPr/>
          </p:nvGrpSpPr>
          <p:grpSpPr>
            <a:xfrm>
              <a:off x="391981" y="2485792"/>
              <a:ext cx="1230901" cy="1602188"/>
              <a:chOff x="8705110" y="9272576"/>
              <a:chExt cx="974956" cy="1269041"/>
            </a:xfrm>
          </p:grpSpPr>
          <p:grpSp>
            <p:nvGrpSpPr>
              <p:cNvPr id="27" name="Группа 26"/>
              <p:cNvGrpSpPr/>
              <p:nvPr/>
            </p:nvGrpSpPr>
            <p:grpSpPr>
              <a:xfrm>
                <a:off x="8705110" y="9272576"/>
                <a:ext cx="974650" cy="1269041"/>
                <a:chOff x="4597989" y="9278979"/>
                <a:chExt cx="974650" cy="1269041"/>
              </a:xfrm>
            </p:grpSpPr>
            <p:sp>
              <p:nvSpPr>
                <p:cNvPr id="31" name="Прямоугольник 30"/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4619933" y="9278979"/>
                  <a:ext cx="943839" cy="280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NICA cluster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8" name="Прямоугольник 27"/>
              <p:cNvSpPr/>
              <p:nvPr/>
            </p:nvSpPr>
            <p:spPr>
              <a:xfrm>
                <a:off x="8705416" y="9534525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8713361" y="9566152"/>
                <a:ext cx="943838" cy="9438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30" name="Picture 4" descr="https://bmn.jinr.ru/wp-content/uploads/2019/08/ncx_cluster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00" b="6330"/>
              <a:stretch/>
            </p:blipFill>
            <p:spPr bwMode="auto">
              <a:xfrm>
                <a:off x="8727055" y="9572618"/>
                <a:ext cx="923925" cy="93090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BB5B8B09-AE65-FB07-AFF2-4BF38E78D7AB}"/>
                </a:ext>
              </a:extLst>
            </p:cNvPr>
            <p:cNvGrpSpPr/>
            <p:nvPr/>
          </p:nvGrpSpPr>
          <p:grpSpPr>
            <a:xfrm>
              <a:off x="395649" y="852580"/>
              <a:ext cx="1239683" cy="1587920"/>
              <a:chOff x="-9325797" y="239907"/>
              <a:chExt cx="981912" cy="1257739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9F8DCC4B-760C-14E8-1480-452F156C8D4B}"/>
                  </a:ext>
                </a:extLst>
              </p:cNvPr>
              <p:cNvGrpSpPr/>
              <p:nvPr/>
            </p:nvGrpSpPr>
            <p:grpSpPr>
              <a:xfrm>
                <a:off x="-9325797" y="239907"/>
                <a:ext cx="981912" cy="1257739"/>
                <a:chOff x="4597989" y="9290281"/>
                <a:chExt cx="981912" cy="1257739"/>
              </a:xfrm>
            </p:grpSpPr>
            <p:sp>
              <p:nvSpPr>
                <p:cNvPr id="37" name="Прямоугольник 36">
                  <a:extLst>
                    <a:ext uri="{FF2B5EF4-FFF2-40B4-BE49-F238E27FC236}">
                      <a16:creationId xmlns:a16="http://schemas.microsoft.com/office/drawing/2014/main" id="{4EBDA698-9984-5EA2-59E3-DFC97F568709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AC85D56-757A-3F18-D8EE-C420EFFCAC3D}"/>
                    </a:ext>
                  </a:extLst>
                </p:cNvPr>
                <p:cNvSpPr txBox="1"/>
                <p:nvPr/>
              </p:nvSpPr>
              <p:spPr>
                <a:xfrm>
                  <a:off x="4605251" y="9290281"/>
                  <a:ext cx="974650" cy="280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UNAM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DCFDA7D9-5916-3BB4-D3AF-6F9FC46BC4AF}"/>
                  </a:ext>
                </a:extLst>
              </p:cNvPr>
              <p:cNvSpPr/>
              <p:nvPr/>
            </p:nvSpPr>
            <p:spPr>
              <a:xfrm>
                <a:off x="-9324088" y="490554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36" name="Picture 2" descr="National Autonomous University of Mexico | university, Mexico City, Mexico  | Britannica">
                <a:extLst>
                  <a:ext uri="{FF2B5EF4-FFF2-40B4-BE49-F238E27FC236}">
                    <a16:creationId xmlns:a16="http://schemas.microsoft.com/office/drawing/2014/main" id="{50FF068C-71A5-2A0F-3A4B-39034124D876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73" r="14017"/>
              <a:stretch/>
            </p:blipFill>
            <p:spPr bwMode="auto">
              <a:xfrm>
                <a:off x="-9325797" y="506253"/>
                <a:ext cx="974650" cy="9746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4D650820-995E-36FB-EBD4-3EFFA7D5D51C}"/>
                </a:ext>
              </a:extLst>
            </p:cNvPr>
            <p:cNvGrpSpPr/>
            <p:nvPr/>
          </p:nvGrpSpPr>
          <p:grpSpPr>
            <a:xfrm>
              <a:off x="7501281" y="713643"/>
              <a:ext cx="1395279" cy="1061805"/>
              <a:chOff x="-9885141" y="3641429"/>
              <a:chExt cx="1105153" cy="841021"/>
            </a:xfrm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38828FE2-9D19-FA14-D913-D4EA8C67E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9206047" y="4056391"/>
                <a:ext cx="426059" cy="426059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122E0AF9-A8A9-3FC2-9496-9A78D34F4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9885141" y="3641429"/>
                <a:ext cx="713010" cy="713010"/>
              </a:xfrm>
              <a:prstGeom prst="rect">
                <a:avLst/>
              </a:prstGeom>
            </p:spPr>
          </p:pic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B5BDBE37-861A-D88D-F67A-89F46B800E0B}"/>
                </a:ext>
              </a:extLst>
            </p:cNvPr>
            <p:cNvGrpSpPr/>
            <p:nvPr/>
          </p:nvGrpSpPr>
          <p:grpSpPr>
            <a:xfrm>
              <a:off x="7304352" y="1692238"/>
              <a:ext cx="1223028" cy="1189628"/>
              <a:chOff x="-7792661" y="5048063"/>
              <a:chExt cx="968720" cy="942264"/>
            </a:xfrm>
          </p:grpSpPr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E2D63DE1-9D73-06A0-6A33-D4217101F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7718063" y="5048063"/>
                <a:ext cx="552015" cy="637695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A83E7A3F-A1E4-24ED-A48A-193835A22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47057" y="5315606"/>
                <a:ext cx="373567" cy="373567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B0F93D1-88DC-F0AA-E3FA-EDC75320A48E}"/>
                  </a:ext>
                </a:extLst>
              </p:cNvPr>
              <p:cNvSpPr txBox="1"/>
              <p:nvPr/>
            </p:nvSpPr>
            <p:spPr>
              <a:xfrm>
                <a:off x="-7792661" y="5673413"/>
                <a:ext cx="968720" cy="316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gency FB" panose="00010606040000040003" pitchFamily="2" charset="0"/>
                  </a:rPr>
                  <a:t>MLIT EOS</a:t>
                </a:r>
                <a:endParaRPr lang="ru-RU" sz="2000" dirty="0"/>
              </a:p>
            </p:txBody>
          </p:sp>
        </p:grp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191F8DCE-790D-0DDE-D8D9-B34CC5C6FF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6164" y="1378851"/>
              <a:ext cx="2303453" cy="40004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6FB312FC-B9D9-93AA-DD8E-FC8EB7054C00}"/>
                </a:ext>
              </a:extLst>
            </p:cNvPr>
            <p:cNvCxnSpPr>
              <a:cxnSpLocks/>
              <a:stCxn id="73" idx="1"/>
            </p:cNvCxnSpPr>
            <p:nvPr/>
          </p:nvCxnSpPr>
          <p:spPr>
            <a:xfrm flipH="1">
              <a:off x="1594015" y="1622914"/>
              <a:ext cx="2409263" cy="1083485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>
              <a:extLst>
                <a:ext uri="{FF2B5EF4-FFF2-40B4-BE49-F238E27FC236}">
                  <a16:creationId xmlns:a16="http://schemas.microsoft.com/office/drawing/2014/main" id="{DDC78937-D3B6-97E1-3E55-0533B365DE9E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2444180" y="1868776"/>
              <a:ext cx="1593678" cy="1004476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>
              <a:extLst>
                <a:ext uri="{FF2B5EF4-FFF2-40B4-BE49-F238E27FC236}">
                  <a16:creationId xmlns:a16="http://schemas.microsoft.com/office/drawing/2014/main" id="{1CB23A05-0E33-A392-682B-E27DDE1213ED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>
              <a:off x="3782811" y="1960333"/>
              <a:ext cx="438765" cy="902749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>
              <a:extLst>
                <a:ext uri="{FF2B5EF4-FFF2-40B4-BE49-F238E27FC236}">
                  <a16:creationId xmlns:a16="http://schemas.microsoft.com/office/drawing/2014/main" id="{BA8454A2-9657-E354-A71E-CDD7E716BCE0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5103167" y="1940167"/>
              <a:ext cx="5514" cy="922915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>
              <a:extLst>
                <a:ext uri="{FF2B5EF4-FFF2-40B4-BE49-F238E27FC236}">
                  <a16:creationId xmlns:a16="http://schemas.microsoft.com/office/drawing/2014/main" id="{9A771E8D-E07E-85CF-0429-DC430C51E9E0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>
              <a:off x="6555191" y="1626501"/>
              <a:ext cx="778632" cy="443102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BA8454A2-9657-E354-A71E-CDD7E716BCE0}"/>
                </a:ext>
              </a:extLst>
            </p:cNvPr>
            <p:cNvCxnSpPr>
              <a:cxnSpLocks/>
            </p:cNvCxnSpPr>
            <p:nvPr/>
          </p:nvCxnSpPr>
          <p:spPr>
            <a:xfrm>
              <a:off x="6229055" y="1933034"/>
              <a:ext cx="626418" cy="940218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>
              <a:extLst>
                <a:ext uri="{FF2B5EF4-FFF2-40B4-BE49-F238E27FC236}">
                  <a16:creationId xmlns:a16="http://schemas.microsoft.com/office/drawing/2014/main" id="{314455B0-5E35-90CA-143B-204F3CD0FC0C}"/>
                </a:ext>
              </a:extLst>
            </p:cNvPr>
            <p:cNvCxnSpPr>
              <a:cxnSpLocks/>
            </p:cNvCxnSpPr>
            <p:nvPr/>
          </p:nvCxnSpPr>
          <p:spPr>
            <a:xfrm>
              <a:off x="6555191" y="1322110"/>
              <a:ext cx="1036686" cy="2457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2970C7D5-4FC2-3B29-88AB-354921E46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324" y="6212824"/>
              <a:ext cx="1418591" cy="569303"/>
            </a:xfrm>
            <a:prstGeom prst="rect">
              <a:avLst/>
            </a:prstGeom>
          </p:spPr>
        </p:pic>
        <p:grpSp>
          <p:nvGrpSpPr>
            <p:cNvPr id="55" name="Группа 54"/>
            <p:cNvGrpSpPr/>
            <p:nvPr/>
          </p:nvGrpSpPr>
          <p:grpSpPr>
            <a:xfrm>
              <a:off x="5942658" y="4659667"/>
              <a:ext cx="1238125" cy="1576313"/>
              <a:chOff x="5888878" y="10903033"/>
              <a:chExt cx="980678" cy="1248543"/>
            </a:xfrm>
          </p:grpSpPr>
          <p:grpSp>
            <p:nvGrpSpPr>
              <p:cNvPr id="56" name="Группа 55"/>
              <p:cNvGrpSpPr/>
              <p:nvPr/>
            </p:nvGrpSpPr>
            <p:grpSpPr>
              <a:xfrm>
                <a:off x="5889184" y="10903033"/>
                <a:ext cx="980372" cy="1248543"/>
                <a:chOff x="8705108" y="9293072"/>
                <a:chExt cx="980372" cy="1248545"/>
              </a:xfrm>
            </p:grpSpPr>
            <p:grpSp>
              <p:nvGrpSpPr>
                <p:cNvPr id="58" name="Группа 57"/>
                <p:cNvGrpSpPr/>
                <p:nvPr/>
              </p:nvGrpSpPr>
              <p:grpSpPr>
                <a:xfrm>
                  <a:off x="8705108" y="9293072"/>
                  <a:ext cx="980372" cy="1248542"/>
                  <a:chOff x="4597989" y="9299478"/>
                  <a:chExt cx="980372" cy="1248542"/>
                </a:xfrm>
              </p:grpSpPr>
              <p:sp>
                <p:nvSpPr>
                  <p:cNvPr id="61" name="Прямоугольник 60"/>
                  <p:cNvSpPr/>
                  <p:nvPr/>
                </p:nvSpPr>
                <p:spPr>
                  <a:xfrm>
                    <a:off x="4597989" y="9321908"/>
                    <a:ext cx="974650" cy="12261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4F81B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00"/>
                  </a:p>
                </p:txBody>
              </p: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4603711" y="9299478"/>
                    <a:ext cx="974650" cy="2803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700" dirty="0">
                        <a:latin typeface="Agency FB" panose="00010606040000040003" pitchFamily="2" charset="0"/>
                        <a:cs typeface="Times New Roman" panose="02020603050405020304" pitchFamily="18" charset="0"/>
                      </a:rPr>
                      <a:t>Polytech</a:t>
                    </a:r>
                    <a:endParaRPr lang="ru-RU" sz="1700" dirty="0"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9" name="Прямоугольник 58"/>
                <p:cNvSpPr/>
                <p:nvPr/>
              </p:nvSpPr>
              <p:spPr>
                <a:xfrm>
                  <a:off x="8705416" y="9534525"/>
                  <a:ext cx="974650" cy="1007092"/>
                </a:xfrm>
                <a:prstGeom prst="rect">
                  <a:avLst/>
                </a:prstGeom>
                <a:solidFill>
                  <a:srgbClr val="4F81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60" name="Овал 59"/>
                <p:cNvSpPr/>
                <p:nvPr/>
              </p:nvSpPr>
              <p:spPr>
                <a:xfrm>
                  <a:off x="8713361" y="9566152"/>
                  <a:ext cx="943838" cy="9438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</p:grpSp>
          <p:sp>
            <p:nvSpPr>
              <p:cNvPr id="57" name="Овал 56"/>
              <p:cNvSpPr/>
              <p:nvPr/>
            </p:nvSpPr>
            <p:spPr>
              <a:xfrm>
                <a:off x="5888878" y="11171406"/>
                <a:ext cx="962794" cy="962794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</p:grpSp>
        <p:grpSp>
          <p:nvGrpSpPr>
            <p:cNvPr id="63" name="Группа 62"/>
            <p:cNvGrpSpPr/>
            <p:nvPr/>
          </p:nvGrpSpPr>
          <p:grpSpPr>
            <a:xfrm>
              <a:off x="7317271" y="4664100"/>
              <a:ext cx="1231287" cy="1576309"/>
              <a:chOff x="7230338" y="11293532"/>
              <a:chExt cx="975262" cy="1248542"/>
            </a:xfrm>
          </p:grpSpPr>
          <p:grpSp>
            <p:nvGrpSpPr>
              <p:cNvPr id="64" name="Группа 63"/>
              <p:cNvGrpSpPr/>
              <p:nvPr/>
            </p:nvGrpSpPr>
            <p:grpSpPr>
              <a:xfrm>
                <a:off x="7230338" y="11293532"/>
                <a:ext cx="975262" cy="1248542"/>
                <a:chOff x="8704804" y="9293075"/>
                <a:chExt cx="975262" cy="1248542"/>
              </a:xfrm>
            </p:grpSpPr>
            <p:grpSp>
              <p:nvGrpSpPr>
                <p:cNvPr id="66" name="Группа 65"/>
                <p:cNvGrpSpPr/>
                <p:nvPr/>
              </p:nvGrpSpPr>
              <p:grpSpPr>
                <a:xfrm>
                  <a:off x="8704804" y="9293075"/>
                  <a:ext cx="974956" cy="1248542"/>
                  <a:chOff x="4597683" y="9299478"/>
                  <a:chExt cx="974956" cy="1248542"/>
                </a:xfrm>
              </p:grpSpPr>
              <p:sp>
                <p:nvSpPr>
                  <p:cNvPr id="69" name="Прямоугольник 68"/>
                  <p:cNvSpPr/>
                  <p:nvPr/>
                </p:nvSpPr>
                <p:spPr>
                  <a:xfrm>
                    <a:off x="4597989" y="9321908"/>
                    <a:ext cx="974650" cy="12261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4F81B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00"/>
                  </a:p>
                </p:txBody>
              </p:sp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4597683" y="9299478"/>
                    <a:ext cx="974650" cy="2803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700" dirty="0">
                        <a:latin typeface="Agency FB" panose="00010606040000040003" pitchFamily="2" charset="0"/>
                        <a:cs typeface="Times New Roman" panose="02020603050405020304" pitchFamily="18" charset="0"/>
                      </a:rPr>
                      <a:t>MSC</a:t>
                    </a:r>
                    <a:endParaRPr lang="ru-RU" sz="1700" dirty="0"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67" name="Прямоугольник 66"/>
                <p:cNvSpPr/>
                <p:nvPr/>
              </p:nvSpPr>
              <p:spPr>
                <a:xfrm>
                  <a:off x="8705416" y="9534525"/>
                  <a:ext cx="974650" cy="1007092"/>
                </a:xfrm>
                <a:prstGeom prst="rect">
                  <a:avLst/>
                </a:prstGeom>
                <a:solidFill>
                  <a:srgbClr val="4F81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68" name="Овал 67"/>
                <p:cNvSpPr/>
                <p:nvPr/>
              </p:nvSpPr>
              <p:spPr>
                <a:xfrm>
                  <a:off x="8713361" y="9566152"/>
                  <a:ext cx="943838" cy="9438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</p:grpSp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16969" y="11651353"/>
                <a:ext cx="749897" cy="656886"/>
              </a:xfrm>
              <a:prstGeom prst="rect">
                <a:avLst/>
              </a:prstGeom>
            </p:spPr>
          </p:pic>
        </p:grpSp>
        <p:grpSp>
          <p:nvGrpSpPr>
            <p:cNvPr id="71" name="Группа 70"/>
            <p:cNvGrpSpPr/>
            <p:nvPr/>
          </p:nvGrpSpPr>
          <p:grpSpPr>
            <a:xfrm>
              <a:off x="3929617" y="1220070"/>
              <a:ext cx="2625574" cy="812861"/>
              <a:chOff x="24928292" y="7418529"/>
              <a:chExt cx="2625574" cy="812861"/>
            </a:xfrm>
          </p:grpSpPr>
          <p:sp>
            <p:nvSpPr>
              <p:cNvPr id="72" name="Скругленный прямоугольник 71">
                <a:extLst>
                  <a:ext uri="{FF2B5EF4-FFF2-40B4-BE49-F238E27FC236}">
                    <a16:creationId xmlns:a16="http://schemas.microsoft.com/office/drawing/2014/main" id="{D86AC00E-759A-A03C-D40E-4048559044ED}"/>
                  </a:ext>
                </a:extLst>
              </p:cNvPr>
              <p:cNvSpPr/>
              <p:nvPr/>
            </p:nvSpPr>
            <p:spPr>
              <a:xfrm>
                <a:off x="24928292" y="7418529"/>
                <a:ext cx="2625574" cy="81286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A3392D5D-F298-F654-2B6F-E5C1415FB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01953" y="7438695"/>
                <a:ext cx="2487203" cy="765356"/>
              </a:xfrm>
              <a:prstGeom prst="rect">
                <a:avLst/>
              </a:prstGeom>
            </p:spPr>
          </p:pic>
        </p:grpSp>
        <p:grpSp>
          <p:nvGrpSpPr>
            <p:cNvPr id="74" name="Группа 73"/>
            <p:cNvGrpSpPr/>
            <p:nvPr/>
          </p:nvGrpSpPr>
          <p:grpSpPr>
            <a:xfrm>
              <a:off x="7180783" y="3116943"/>
              <a:ext cx="1341328" cy="1168724"/>
              <a:chOff x="29147222" y="9656339"/>
              <a:chExt cx="1341328" cy="1168724"/>
            </a:xfrm>
          </p:grpSpPr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94407" y="9656339"/>
                <a:ext cx="761648" cy="761648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B0F93D1-88DC-F0AA-E3FA-EDC75320A48E}"/>
                  </a:ext>
                </a:extLst>
              </p:cNvPr>
              <p:cNvSpPr txBox="1"/>
              <p:nvPr/>
            </p:nvSpPr>
            <p:spPr>
              <a:xfrm>
                <a:off x="29147222" y="10301843"/>
                <a:ext cx="13413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/>
                  <a:t>Lustre</a:t>
                </a:r>
              </a:p>
              <a:p>
                <a:pPr algn="ctr"/>
                <a:r>
                  <a:rPr lang="en-US" sz="1100" dirty="0"/>
                  <a:t>Ultra-fast storage</a:t>
                </a:r>
                <a:endParaRPr lang="ru-RU" sz="1100" dirty="0"/>
              </a:p>
            </p:txBody>
          </p:sp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94785" y="9923669"/>
                <a:ext cx="479170" cy="479170"/>
              </a:xfrm>
              <a:prstGeom prst="rect">
                <a:avLst/>
              </a:prstGeom>
            </p:spPr>
          </p:pic>
        </p:grpSp>
        <p:sp>
          <p:nvSpPr>
            <p:cNvPr id="78" name="Скругленный прямоугольник 77"/>
            <p:cNvSpPr/>
            <p:nvPr/>
          </p:nvSpPr>
          <p:spPr>
            <a:xfrm>
              <a:off x="1715593" y="688417"/>
              <a:ext cx="7205803" cy="3887349"/>
            </a:xfrm>
            <a:prstGeom prst="roundRect">
              <a:avLst>
                <a:gd name="adj" fmla="val 6656"/>
              </a:avLst>
            </a:prstGeom>
            <a:noFill/>
            <a:ln w="44450">
              <a:solidFill>
                <a:srgbClr val="0055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55A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001582" y="714755"/>
              <a:ext cx="22413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4F81BD"/>
                  </a:solidFill>
                  <a:latin typeface="Agency FB" panose="00010606040000040003" pitchFamily="2" charset="0"/>
                </a:rPr>
                <a:t>MICC basic facility</a:t>
              </a:r>
              <a:endParaRPr lang="ru-RU" sz="2800" b="1" dirty="0">
                <a:solidFill>
                  <a:srgbClr val="4F81BD"/>
                </a:solidFill>
              </a:endParaRPr>
            </a:p>
          </p:txBody>
        </p:sp>
        <p:cxnSp>
          <p:nvCxnSpPr>
            <p:cNvPr id="80" name="Прямая соединительная линия 79"/>
            <p:cNvCxnSpPr/>
            <p:nvPr/>
          </p:nvCxnSpPr>
          <p:spPr>
            <a:xfrm>
              <a:off x="6052186" y="3175297"/>
              <a:ext cx="235672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Дуга 80"/>
            <p:cNvSpPr/>
            <p:nvPr/>
          </p:nvSpPr>
          <p:spPr>
            <a:xfrm rot="3885867">
              <a:off x="7459895" y="2496162"/>
              <a:ext cx="1442551" cy="1183603"/>
            </a:xfrm>
            <a:prstGeom prst="arc">
              <a:avLst>
                <a:gd name="adj1" fmla="val 14582821"/>
                <a:gd name="adj2" fmla="val 0"/>
              </a:avLst>
            </a:prstGeom>
            <a:ln w="57150">
              <a:solidFill>
                <a:srgbClr val="0055A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55A0"/>
                </a:solidFill>
              </a:endParaRPr>
            </a:p>
          </p:txBody>
        </p:sp>
        <p:sp>
          <p:nvSpPr>
            <p:cNvPr id="82" name="Скругленный прямоугольник 81"/>
            <p:cNvSpPr/>
            <p:nvPr/>
          </p:nvSpPr>
          <p:spPr>
            <a:xfrm>
              <a:off x="5854913" y="2840583"/>
              <a:ext cx="2793529" cy="3887350"/>
            </a:xfrm>
            <a:prstGeom prst="roundRect">
              <a:avLst>
                <a:gd name="adj" fmla="val 6656"/>
              </a:avLst>
            </a:prstGeom>
            <a:noFill/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4135" y="4783154"/>
              <a:ext cx="5362818" cy="1938992"/>
            </a:xfrm>
            <a:prstGeom prst="rect">
              <a:avLst/>
            </a:prstGeom>
            <a:noFill/>
            <a:ln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laborateLight" panose="02000503040000020004" pitchFamily="2" charset="0"/>
                </a:rPr>
                <a:t>NRCN</a:t>
              </a:r>
              <a:r>
                <a:rPr lang="ru-RU" dirty="0">
                  <a:latin typeface="ColaborateLight" panose="02000503040000020004" pitchFamily="2" charset="0"/>
                </a:rPr>
                <a:t> </a:t>
              </a:r>
              <a:r>
                <a:rPr lang="en-US" dirty="0">
                  <a:latin typeface="ColaborateLight" panose="02000503040000020004" pitchFamily="2" charset="0"/>
                </a:rPr>
                <a:t>(National Research Computer Network) is the Russia's largest research and education (R&amp;E) network. May allow execution of jobs submitted to Govorun on a resources of the network. Massive tests with MPD jobs were performed successfully  in the beginning of 2022</a:t>
              </a:r>
              <a:endParaRPr lang="ru-RU" dirty="0"/>
            </a:p>
          </p:txBody>
        </p:sp>
      </p:grpSp>
      <p:sp>
        <p:nvSpPr>
          <p:cNvPr id="84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1304"/>
            <a:ext cx="9141942" cy="100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DIRAC in JINR</a:t>
            </a:r>
          </a:p>
        </p:txBody>
      </p:sp>
    </p:spTree>
    <p:extLst>
      <p:ext uri="{BB962C8B-B14F-4D97-AF65-F5344CB8AC3E}">
        <p14:creationId xmlns:p14="http://schemas.microsoft.com/office/powerpoint/2010/main" val="21815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General scheme of resources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791" y="1974049"/>
            <a:ext cx="1106836" cy="1106836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5696708" y="3071517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EOS LHEP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151" y="1667994"/>
            <a:ext cx="972951" cy="429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89" y="1983417"/>
            <a:ext cx="1106836" cy="1106836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635605" y="3080885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EOS MLIT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049" y="1677362"/>
            <a:ext cx="972951" cy="429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57" y="4339071"/>
            <a:ext cx="810304" cy="8103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67" y="4339071"/>
            <a:ext cx="810304" cy="810304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6594864" y="5191124"/>
            <a:ext cx="1806692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NICA Cluster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1" y="4339071"/>
            <a:ext cx="810304" cy="810304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833571" y="5201374"/>
            <a:ext cx="81030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Tier1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97" y="4341083"/>
            <a:ext cx="810304" cy="810304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2098897" y="5203386"/>
            <a:ext cx="81030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Tier2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3101642" y="5203386"/>
            <a:ext cx="134615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Govorun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594204" y="1633592"/>
            <a:ext cx="8002923" cy="4142438"/>
            <a:chOff x="594204" y="1633592"/>
            <a:chExt cx="8002923" cy="4142438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906492" y="1633592"/>
              <a:ext cx="461458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594218" y="1956120"/>
              <a:ext cx="0" cy="34645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Дуга 25"/>
            <p:cNvSpPr/>
            <p:nvPr/>
          </p:nvSpPr>
          <p:spPr>
            <a:xfrm>
              <a:off x="594204" y="1633592"/>
              <a:ext cx="624577" cy="645056"/>
            </a:xfrm>
            <a:prstGeom prst="arc">
              <a:avLst>
                <a:gd name="adj1" fmla="val 10711886"/>
                <a:gd name="adj2" fmla="val 16127728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Дуга 28"/>
            <p:cNvSpPr/>
            <p:nvPr/>
          </p:nvSpPr>
          <p:spPr>
            <a:xfrm flipV="1">
              <a:off x="594458" y="5064343"/>
              <a:ext cx="683906" cy="706330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>
              <a:endCxn id="33" idx="2"/>
            </p:cNvCxnSpPr>
            <p:nvPr/>
          </p:nvCxnSpPr>
          <p:spPr>
            <a:xfrm>
              <a:off x="917255" y="5770673"/>
              <a:ext cx="7327859" cy="519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Дуга 32"/>
            <p:cNvSpPr/>
            <p:nvPr/>
          </p:nvSpPr>
          <p:spPr>
            <a:xfrm flipH="1" flipV="1">
              <a:off x="7914125" y="5070633"/>
              <a:ext cx="683002" cy="705397"/>
            </a:xfrm>
            <a:prstGeom prst="arc">
              <a:avLst>
                <a:gd name="adj1" fmla="val 10711886"/>
                <a:gd name="adj2" fmla="val 163024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>
              <a:off x="8597127" y="4277844"/>
              <a:ext cx="0" cy="116073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Дуга 37"/>
            <p:cNvSpPr/>
            <p:nvPr/>
          </p:nvSpPr>
          <p:spPr>
            <a:xfrm flipH="1">
              <a:off x="7980540" y="3959275"/>
              <a:ext cx="616587" cy="636804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>
              <a:off x="6164557" y="3959275"/>
              <a:ext cx="212427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Дуга 40"/>
            <p:cNvSpPr/>
            <p:nvPr/>
          </p:nvSpPr>
          <p:spPr>
            <a:xfrm flipV="1">
              <a:off x="5822604" y="3252945"/>
              <a:ext cx="683906" cy="706330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2" name="Прямая соединительная линия 41"/>
            <p:cNvCxnSpPr>
              <a:stCxn id="44" idx="0"/>
            </p:cNvCxnSpPr>
            <p:nvPr/>
          </p:nvCxnSpPr>
          <p:spPr>
            <a:xfrm flipH="1">
              <a:off x="5822604" y="1958285"/>
              <a:ext cx="6705" cy="164782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Дуга 43"/>
            <p:cNvSpPr/>
            <p:nvPr/>
          </p:nvSpPr>
          <p:spPr>
            <a:xfrm flipH="1">
              <a:off x="5212782" y="1633592"/>
              <a:ext cx="616587" cy="636804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Documentation — DIRAC Document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121" y="1707733"/>
            <a:ext cx="1771587" cy="5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52" y="2018538"/>
            <a:ext cx="530759" cy="53075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52" y="2170938"/>
            <a:ext cx="530759" cy="53075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52" y="2323338"/>
            <a:ext cx="530759" cy="530759"/>
          </a:xfrm>
          <a:prstGeom prst="rect">
            <a:avLst/>
          </a:prstGeom>
        </p:spPr>
      </p:pic>
      <p:cxnSp>
        <p:nvCxnSpPr>
          <p:cNvPr id="52" name="Прямая со стрелкой 51"/>
          <p:cNvCxnSpPr/>
          <p:nvPr/>
        </p:nvCxnSpPr>
        <p:spPr>
          <a:xfrm flipH="1">
            <a:off x="3229342" y="2701697"/>
            <a:ext cx="28745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3350849" y="2330021"/>
            <a:ext cx="2509226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Step 1: data transfer</a:t>
            </a:r>
            <a:endParaRPr lang="ru-RU" b="1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V="1">
            <a:off x="1218781" y="3442447"/>
            <a:ext cx="1201690" cy="83539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2504049" y="3442447"/>
            <a:ext cx="0" cy="83539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2597121" y="3442448"/>
            <a:ext cx="1271957" cy="83522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7498209" y="3501035"/>
            <a:ext cx="0" cy="71727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3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1: Data transfer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031" y="1304265"/>
            <a:ext cx="1106836" cy="1106836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5685948" y="2401733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EOS LHEP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391" y="998210"/>
            <a:ext cx="972951" cy="429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29" y="1313633"/>
            <a:ext cx="1106836" cy="1106836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624845" y="2411101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EOS MLIT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289" y="1007578"/>
            <a:ext cx="972951" cy="429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97" y="3669287"/>
            <a:ext cx="810304" cy="8103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07" y="3669287"/>
            <a:ext cx="810304" cy="810304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6584104" y="4521340"/>
            <a:ext cx="1806692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NICA Cluster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11" y="3669287"/>
            <a:ext cx="810304" cy="810304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822811" y="4531590"/>
            <a:ext cx="81030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Tier1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37" y="3671299"/>
            <a:ext cx="810304" cy="810304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2088137" y="4533602"/>
            <a:ext cx="81030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Tier2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3090882" y="4533602"/>
            <a:ext cx="134615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Govorun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583444" y="963808"/>
            <a:ext cx="8002923" cy="4142438"/>
            <a:chOff x="594204" y="1633592"/>
            <a:chExt cx="8002923" cy="4142438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906492" y="1633592"/>
              <a:ext cx="461458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594218" y="1956120"/>
              <a:ext cx="0" cy="34645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Дуга 25"/>
            <p:cNvSpPr/>
            <p:nvPr/>
          </p:nvSpPr>
          <p:spPr>
            <a:xfrm>
              <a:off x="594204" y="1633592"/>
              <a:ext cx="624577" cy="645056"/>
            </a:xfrm>
            <a:prstGeom prst="arc">
              <a:avLst>
                <a:gd name="adj1" fmla="val 10711886"/>
                <a:gd name="adj2" fmla="val 16127728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Дуга 28"/>
            <p:cNvSpPr/>
            <p:nvPr/>
          </p:nvSpPr>
          <p:spPr>
            <a:xfrm flipV="1">
              <a:off x="594458" y="5064343"/>
              <a:ext cx="683906" cy="706330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>
              <a:endCxn id="33" idx="2"/>
            </p:cNvCxnSpPr>
            <p:nvPr/>
          </p:nvCxnSpPr>
          <p:spPr>
            <a:xfrm>
              <a:off x="917255" y="5770673"/>
              <a:ext cx="7327859" cy="519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Дуга 32"/>
            <p:cNvSpPr/>
            <p:nvPr/>
          </p:nvSpPr>
          <p:spPr>
            <a:xfrm flipH="1" flipV="1">
              <a:off x="7914125" y="5070633"/>
              <a:ext cx="683002" cy="705397"/>
            </a:xfrm>
            <a:prstGeom prst="arc">
              <a:avLst>
                <a:gd name="adj1" fmla="val 10711886"/>
                <a:gd name="adj2" fmla="val 163024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>
              <a:off x="8597127" y="4277844"/>
              <a:ext cx="0" cy="116073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Дуга 37"/>
            <p:cNvSpPr/>
            <p:nvPr/>
          </p:nvSpPr>
          <p:spPr>
            <a:xfrm flipH="1">
              <a:off x="7980540" y="3959275"/>
              <a:ext cx="616587" cy="636804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>
              <a:off x="6164557" y="3959275"/>
              <a:ext cx="212427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Дуга 40"/>
            <p:cNvSpPr/>
            <p:nvPr/>
          </p:nvSpPr>
          <p:spPr>
            <a:xfrm flipV="1">
              <a:off x="5822604" y="3252945"/>
              <a:ext cx="683906" cy="706330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2" name="Прямая соединительная линия 41"/>
            <p:cNvCxnSpPr>
              <a:stCxn id="44" idx="0"/>
            </p:cNvCxnSpPr>
            <p:nvPr/>
          </p:nvCxnSpPr>
          <p:spPr>
            <a:xfrm flipH="1">
              <a:off x="5822604" y="1958285"/>
              <a:ext cx="6705" cy="164782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Дуга 43"/>
            <p:cNvSpPr/>
            <p:nvPr/>
          </p:nvSpPr>
          <p:spPr>
            <a:xfrm flipH="1">
              <a:off x="5212782" y="1633592"/>
              <a:ext cx="616587" cy="636804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Documentation — DIRAC Document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61" y="1037949"/>
            <a:ext cx="1771587" cy="5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92" y="1348754"/>
            <a:ext cx="530759" cy="53075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92" y="1501154"/>
            <a:ext cx="530759" cy="53075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92" y="1653554"/>
            <a:ext cx="530759" cy="530759"/>
          </a:xfrm>
          <a:prstGeom prst="rect">
            <a:avLst/>
          </a:prstGeom>
        </p:spPr>
      </p:pic>
      <p:cxnSp>
        <p:nvCxnSpPr>
          <p:cNvPr id="55" name="Прямая соединительная линия 54"/>
          <p:cNvCxnSpPr/>
          <p:nvPr/>
        </p:nvCxnSpPr>
        <p:spPr>
          <a:xfrm flipV="1">
            <a:off x="1208021" y="2772663"/>
            <a:ext cx="1201690" cy="83539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2493289" y="2772663"/>
            <a:ext cx="0" cy="83539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2586361" y="2772664"/>
            <a:ext cx="1271957" cy="83522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7487449" y="2831251"/>
            <a:ext cx="0" cy="71727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733933" y="4042600"/>
            <a:ext cx="2173546" cy="458194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lvl="0" algn="ctr" hangingPunct="0">
              <a:defRPr sz="2200">
                <a:solidFill>
                  <a:srgbClr val="000000"/>
                </a:solidFill>
              </a:defRPr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20 DIRAC Jobs</a:t>
            </a:r>
            <a:endParaRPr lang="ru-RU" sz="2000" b="1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6297273" y="2184313"/>
            <a:ext cx="159656" cy="182547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6153797" y="2020510"/>
            <a:ext cx="143477" cy="198928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6014121" y="1879513"/>
            <a:ext cx="139489" cy="213027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 flipV="1">
            <a:off x="3109878" y="2202382"/>
            <a:ext cx="3187395" cy="180741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 flipV="1">
            <a:off x="3262282" y="2354785"/>
            <a:ext cx="2891328" cy="165500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 flipV="1">
            <a:off x="3414681" y="2507184"/>
            <a:ext cx="2599438" cy="150260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07912" y="5189578"/>
            <a:ext cx="7819429" cy="1754326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laborateLight" panose="02000503040000020004" pitchFamily="2" charset="0"/>
              </a:rPr>
              <a:t>Single stream of xrootd transfer can not exceed 100MB/s. </a:t>
            </a:r>
            <a:r>
              <a:rPr lang="en-US" b="1" dirty="0">
                <a:latin typeface="ColaborateLight" panose="02000503040000020004" pitchFamily="2" charset="0"/>
              </a:rPr>
              <a:t>Transfer would take ~ 50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laborateLight" panose="02000503040000020004" pitchFamily="2" charset="0"/>
              </a:rPr>
              <a:t>NCX interface node can sustain not more than 10 streams(1GB/s total). And that would overload its network. </a:t>
            </a:r>
            <a:endParaRPr lang="en-US" dirty="0"/>
          </a:p>
          <a:p>
            <a:r>
              <a:rPr lang="en-US" b="1" dirty="0">
                <a:latin typeface="ColaborateLight" panose="02000503040000020004" pitchFamily="2" charset="0"/>
              </a:rPr>
              <a:t>So, 20 independent DIRAC jobs were sent to NICA cluster to perform transfers with one stream each.</a:t>
            </a:r>
          </a:p>
        </p:txBody>
      </p:sp>
    </p:spTree>
    <p:extLst>
      <p:ext uri="{BB962C8B-B14F-4D97-AF65-F5344CB8AC3E}">
        <p14:creationId xmlns:p14="http://schemas.microsoft.com/office/powerpoint/2010/main" val="1080150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1: Data transfer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60" y="982126"/>
            <a:ext cx="8960760" cy="3166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5535" y="4270300"/>
            <a:ext cx="4435920" cy="20930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5637958" y="5410376"/>
            <a:ext cx="2746725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Total transfer duration:</a:t>
            </a:r>
            <a:b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</a:b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2d 15h</a:t>
            </a:r>
            <a:endParaRPr lang="ru-RU" sz="1800" b="1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8350" y="4279594"/>
            <a:ext cx="4311513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Average transfer speed on 20 streams</a:t>
            </a:r>
            <a:b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</a:b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1.92 GB/s</a:t>
            </a:r>
          </a:p>
        </p:txBody>
      </p:sp>
    </p:spTree>
    <p:extLst>
      <p:ext uri="{BB962C8B-B14F-4D97-AF65-F5344CB8AC3E}">
        <p14:creationId xmlns:p14="http://schemas.microsoft.com/office/powerpoint/2010/main" val="1661553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2: Estimate the load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1" y="1066800"/>
            <a:ext cx="7907620" cy="4749970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2597707" y="5804548"/>
            <a:ext cx="3946528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Size of files created during Run 8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50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2: Raw2Digi job profiling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44001" y="983495"/>
            <a:ext cx="8801948" cy="353471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45106" y="4672075"/>
            <a:ext cx="4141115" cy="1337729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Disk usage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Temporary file: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+8 GB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Result file: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800MB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Total disk usage per 15 GB job: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25 GB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5107" y="6134003"/>
            <a:ext cx="4141116" cy="424402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RAM usage 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~2GB</a:t>
            </a: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1541930" y="1485518"/>
            <a:ext cx="0" cy="129223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1541930" y="1485518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7713" y="1322238"/>
            <a:ext cx="1473233" cy="65087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Bites read from disk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1541930" y="2777747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4320988" y="1485518"/>
            <a:ext cx="0" cy="129223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10" idx="3"/>
          </p:cNvCxnSpPr>
          <p:nvPr/>
        </p:nvCxnSpPr>
        <p:spPr>
          <a:xfrm>
            <a:off x="2370946" y="1647676"/>
            <a:ext cx="623266" cy="32543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23346" y="2425415"/>
            <a:ext cx="1473233" cy="65087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Bites written to disk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996580" y="3076291"/>
            <a:ext cx="216832" cy="25858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39129" y="3464457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412362" y="3657165"/>
            <a:ext cx="245238" cy="23028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52888" y="2777747"/>
            <a:ext cx="689041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1541929" y="2777747"/>
            <a:ext cx="0" cy="129222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4001" y="4961155"/>
            <a:ext cx="2043387" cy="1200329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laborateLight" panose="02000503040000020004" pitchFamily="2" charset="0"/>
              </a:rPr>
              <a:t>Initial read of 15GB raw file and creation of temporary 8 GB file</a:t>
            </a:r>
            <a:endParaRPr lang="en-US" b="1" dirty="0">
              <a:latin typeface="ColaborateLight" panose="02000503040000020004" pitchFamily="2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541929" y="4069976"/>
            <a:ext cx="645459" cy="89117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861852" y="2777746"/>
            <a:ext cx="0" cy="129222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144001" y="4069976"/>
            <a:ext cx="708887" cy="89117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24927" y="1808467"/>
            <a:ext cx="204338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olaborateLight" panose="02000503040000020004" pitchFamily="2" charset="0"/>
              </a:rPr>
              <a:t>Read raw file and temporary file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ColaborateLight" panose="02000503040000020004" pitchFamily="2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4332198" y="1485518"/>
            <a:ext cx="592730" cy="32295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4320988" y="2454798"/>
            <a:ext cx="603939" cy="32295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>
            <a:off x="1549216" y="3413583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>
            <a:off x="1549216" y="3334871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4332198" y="3334871"/>
            <a:ext cx="0" cy="78712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4328274" y="3205581"/>
            <a:ext cx="660423" cy="12929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988697" y="3189561"/>
            <a:ext cx="248388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olaborateLight" panose="02000503040000020004" pitchFamily="2" charset="0"/>
              </a:rPr>
              <a:t>Write resulting Digi file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ColaborateLight" panose="02000503040000020004" pitchFamily="2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 flipV="1">
            <a:off x="4335560" y="3413583"/>
            <a:ext cx="657062" cy="14531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4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0" grpId="0" animBg="1"/>
      <p:bldP spid="12" grpId="0" animBg="1"/>
      <p:bldP spid="15" grpId="0" animBg="1"/>
      <p:bldP spid="26" grpId="0" animBg="1"/>
      <p:bldP spid="42" grpId="0" animBg="1"/>
      <p:bldP spid="60" grpId="0" animBg="1"/>
    </p:bld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23191</TotalTime>
  <Words>1268</Words>
  <Application>Microsoft Office PowerPoint</Application>
  <PresentationFormat>Экран (4:3)</PresentationFormat>
  <Paragraphs>193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4" baseType="lpstr">
      <vt:lpstr>Comfortaa</vt:lpstr>
      <vt:lpstr>Consolas</vt:lpstr>
      <vt:lpstr>Courier New</vt:lpstr>
      <vt:lpstr>Liberation Sans</vt:lpstr>
      <vt:lpstr>Calibri</vt:lpstr>
      <vt:lpstr>Wingdings 3</vt:lpstr>
      <vt:lpstr>Roboto Slab</vt:lpstr>
      <vt:lpstr>Times New Roman</vt:lpstr>
      <vt:lpstr>Agency FB</vt:lpstr>
      <vt:lpstr>Segoe UI Light</vt:lpstr>
      <vt:lpstr>Optima</vt:lpstr>
      <vt:lpstr>Cambria Math</vt:lpstr>
      <vt:lpstr>Arial</vt:lpstr>
      <vt:lpstr>ColaborateLight</vt:lpstr>
      <vt:lpstr>Segoe UI</vt:lpstr>
      <vt:lpstr>CERNCorporate4-3</vt:lpstr>
      <vt:lpstr>BM@N Run 8 raw data production on distributed infrastructure with DIRAC</vt:lpstr>
      <vt:lpstr>Run8 Data collection</vt:lpstr>
      <vt:lpstr>Workflow of production</vt:lpstr>
      <vt:lpstr>DIRAC in JINR</vt:lpstr>
      <vt:lpstr>General scheme of resources</vt:lpstr>
      <vt:lpstr>Step 1: Data transfer</vt:lpstr>
      <vt:lpstr>Step 1: Data transfer</vt:lpstr>
      <vt:lpstr>Step 2: Estimate the load</vt:lpstr>
      <vt:lpstr>Step 2: Raw2Digi job profiling</vt:lpstr>
      <vt:lpstr>Step 2: Raw file size sorted</vt:lpstr>
      <vt:lpstr>Step 3: Massive production Raw2Digi</vt:lpstr>
      <vt:lpstr>Презентация PowerPoint</vt:lpstr>
      <vt:lpstr>Презентация PowerPoint</vt:lpstr>
      <vt:lpstr>Презентация PowerPoint</vt:lpstr>
      <vt:lpstr>Презентация PowerPoint</vt:lpstr>
      <vt:lpstr>First time JINR computing infrastructure united by DIRAC was used for raw data reconstruction not in test mode but in production.</vt:lpstr>
      <vt:lpstr>DIRAC: Igor Pelevanyk BM@N: Konstantin Gertsenberger  Responsible for resources: Tier-1,Tier-2, EOS: Valery Mitsyn Govorun: Dmitry Podgainy, Dmitry Belyakov, Aleksandr Kokorev NICA cluster: Ivan Slepov Network: Andrey Dolbilov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user</cp:lastModifiedBy>
  <cp:revision>602</cp:revision>
  <dcterms:created xsi:type="dcterms:W3CDTF">2012-11-30T11:04:26Z</dcterms:created>
  <dcterms:modified xsi:type="dcterms:W3CDTF">2023-06-06T07:19:56Z</dcterms:modified>
</cp:coreProperties>
</file>