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300" r:id="rId3"/>
    <p:sldId id="301" r:id="rId4"/>
    <p:sldId id="257" r:id="rId5"/>
    <p:sldId id="258" r:id="rId6"/>
    <p:sldId id="260" r:id="rId7"/>
    <p:sldId id="261" r:id="rId8"/>
    <p:sldId id="262" r:id="rId9"/>
    <p:sldId id="263" r:id="rId10"/>
    <p:sldId id="264" r:id="rId11"/>
    <p:sldId id="265" r:id="rId12"/>
    <p:sldId id="266" r:id="rId13"/>
    <p:sldId id="267" r:id="rId14"/>
    <p:sldId id="273" r:id="rId15"/>
    <p:sldId id="275" r:id="rId16"/>
    <p:sldId id="298" r:id="rId17"/>
    <p:sldId id="299" r:id="rId18"/>
    <p:sldId id="277" r:id="rId19"/>
    <p:sldId id="278" r:id="rId20"/>
    <p:sldId id="279" r:id="rId21"/>
    <p:sldId id="280" r:id="rId22"/>
    <p:sldId id="281" r:id="rId23"/>
    <p:sldId id="282" r:id="rId24"/>
    <p:sldId id="283" r:id="rId25"/>
    <p:sldId id="296" r:id="rId26"/>
    <p:sldId id="295" r:id="rId27"/>
    <p:sldId id="297" r:id="rId28"/>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00C83E-4C39-444D-B71C-B40E64412294}" type="datetimeFigureOut">
              <a:rPr lang="ru-RU" smtClean="0"/>
              <a:t>08.06.2023</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18D243-B260-4F43-B9D4-C783B4AE4964}" type="slidenum">
              <a:rPr lang="ru-RU" smtClean="0"/>
              <a:t>‹#›</a:t>
            </a:fld>
            <a:endParaRPr lang="ru-RU"/>
          </a:p>
        </p:txBody>
      </p:sp>
    </p:spTree>
    <p:extLst>
      <p:ext uri="{BB962C8B-B14F-4D97-AF65-F5344CB8AC3E}">
        <p14:creationId xmlns:p14="http://schemas.microsoft.com/office/powerpoint/2010/main" val="31813678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E1781BB-183F-B291-D7C0-35CB0A184073}"/>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44A7CED6-B6A5-733D-D5F1-C8544D8CE59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7B056B4E-3059-9F02-17BB-0F28E6AEE086}"/>
              </a:ext>
            </a:extLst>
          </p:cNvPr>
          <p:cNvSpPr>
            <a:spLocks noGrp="1"/>
          </p:cNvSpPr>
          <p:nvPr>
            <p:ph type="dt" sz="half" idx="10"/>
          </p:nvPr>
        </p:nvSpPr>
        <p:spPr/>
        <p:txBody>
          <a:bodyPr/>
          <a:lstStyle/>
          <a:p>
            <a:fld id="{36ED27B6-CE6E-4A3F-9E55-39D052456D32}" type="datetime1">
              <a:rPr lang="ru-RU" smtClean="0"/>
              <a:t>08.06.2023</a:t>
            </a:fld>
            <a:endParaRPr lang="ru-RU"/>
          </a:p>
        </p:txBody>
      </p:sp>
      <p:sp>
        <p:nvSpPr>
          <p:cNvPr id="5" name="Нижний колонтитул 4">
            <a:extLst>
              <a:ext uri="{FF2B5EF4-FFF2-40B4-BE49-F238E27FC236}">
                <a16:creationId xmlns:a16="http://schemas.microsoft.com/office/drawing/2014/main" id="{B6379A88-20D1-FE27-592A-BE99B46ACC10}"/>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4ED40B98-285E-8E59-DA6E-B07A4B98DFD7}"/>
              </a:ext>
            </a:extLst>
          </p:cNvPr>
          <p:cNvSpPr>
            <a:spLocks noGrp="1"/>
          </p:cNvSpPr>
          <p:nvPr>
            <p:ph type="sldNum" sz="quarter" idx="12"/>
          </p:nvPr>
        </p:nvSpPr>
        <p:spPr/>
        <p:txBody>
          <a:bodyPr/>
          <a:lstStyle/>
          <a:p>
            <a:fld id="{0808F1DD-DB5D-4CA4-B293-6C4DDDE53672}" type="slidenum">
              <a:rPr lang="ru-RU" smtClean="0"/>
              <a:t>‹#›</a:t>
            </a:fld>
            <a:endParaRPr lang="ru-RU"/>
          </a:p>
        </p:txBody>
      </p:sp>
    </p:spTree>
    <p:extLst>
      <p:ext uri="{BB962C8B-B14F-4D97-AF65-F5344CB8AC3E}">
        <p14:creationId xmlns:p14="http://schemas.microsoft.com/office/powerpoint/2010/main" val="8053584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AC85E98-3696-DBC3-2832-5B7CBB4C6668}"/>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CB9F2648-9A75-8611-0FB9-EFAB53D845DB}"/>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A2535B2B-DEED-ECA3-3DDC-5159912B916B}"/>
              </a:ext>
            </a:extLst>
          </p:cNvPr>
          <p:cNvSpPr>
            <a:spLocks noGrp="1"/>
          </p:cNvSpPr>
          <p:nvPr>
            <p:ph type="dt" sz="half" idx="10"/>
          </p:nvPr>
        </p:nvSpPr>
        <p:spPr/>
        <p:txBody>
          <a:bodyPr/>
          <a:lstStyle/>
          <a:p>
            <a:fld id="{B59436A4-92B8-4DE7-B058-6B6D8CEBC7AE}" type="datetime1">
              <a:rPr lang="ru-RU" smtClean="0"/>
              <a:t>08.06.2023</a:t>
            </a:fld>
            <a:endParaRPr lang="ru-RU"/>
          </a:p>
        </p:txBody>
      </p:sp>
      <p:sp>
        <p:nvSpPr>
          <p:cNvPr id="5" name="Нижний колонтитул 4">
            <a:extLst>
              <a:ext uri="{FF2B5EF4-FFF2-40B4-BE49-F238E27FC236}">
                <a16:creationId xmlns:a16="http://schemas.microsoft.com/office/drawing/2014/main" id="{61235204-CE28-60F2-EEC1-54CB3EA5DC89}"/>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F818D2C4-B642-8D1A-855A-84681EA7F759}"/>
              </a:ext>
            </a:extLst>
          </p:cNvPr>
          <p:cNvSpPr>
            <a:spLocks noGrp="1"/>
          </p:cNvSpPr>
          <p:nvPr>
            <p:ph type="sldNum" sz="quarter" idx="12"/>
          </p:nvPr>
        </p:nvSpPr>
        <p:spPr/>
        <p:txBody>
          <a:bodyPr/>
          <a:lstStyle/>
          <a:p>
            <a:fld id="{0808F1DD-DB5D-4CA4-B293-6C4DDDE53672}" type="slidenum">
              <a:rPr lang="ru-RU" smtClean="0"/>
              <a:t>‹#›</a:t>
            </a:fld>
            <a:endParaRPr lang="ru-RU"/>
          </a:p>
        </p:txBody>
      </p:sp>
    </p:spTree>
    <p:extLst>
      <p:ext uri="{BB962C8B-B14F-4D97-AF65-F5344CB8AC3E}">
        <p14:creationId xmlns:p14="http://schemas.microsoft.com/office/powerpoint/2010/main" val="15277188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90140412-AB0D-6A7B-312A-67E811492FFD}"/>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D308F04D-9B66-BF0F-A0CB-40379388A7DB}"/>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A5EBC08D-5A3A-7529-9891-DEA6D33773B4}"/>
              </a:ext>
            </a:extLst>
          </p:cNvPr>
          <p:cNvSpPr>
            <a:spLocks noGrp="1"/>
          </p:cNvSpPr>
          <p:nvPr>
            <p:ph type="dt" sz="half" idx="10"/>
          </p:nvPr>
        </p:nvSpPr>
        <p:spPr/>
        <p:txBody>
          <a:bodyPr/>
          <a:lstStyle/>
          <a:p>
            <a:fld id="{3AEFE911-9BDE-4BB7-8A26-DC800B7C5062}" type="datetime1">
              <a:rPr lang="ru-RU" smtClean="0"/>
              <a:t>08.06.2023</a:t>
            </a:fld>
            <a:endParaRPr lang="ru-RU"/>
          </a:p>
        </p:txBody>
      </p:sp>
      <p:sp>
        <p:nvSpPr>
          <p:cNvPr id="5" name="Нижний колонтитул 4">
            <a:extLst>
              <a:ext uri="{FF2B5EF4-FFF2-40B4-BE49-F238E27FC236}">
                <a16:creationId xmlns:a16="http://schemas.microsoft.com/office/drawing/2014/main" id="{3F19D80A-04DC-A4C2-C40F-74C10D67715F}"/>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F8A1CFBD-BF44-0923-A271-2438A4A201BB}"/>
              </a:ext>
            </a:extLst>
          </p:cNvPr>
          <p:cNvSpPr>
            <a:spLocks noGrp="1"/>
          </p:cNvSpPr>
          <p:nvPr>
            <p:ph type="sldNum" sz="quarter" idx="12"/>
          </p:nvPr>
        </p:nvSpPr>
        <p:spPr/>
        <p:txBody>
          <a:bodyPr/>
          <a:lstStyle/>
          <a:p>
            <a:fld id="{0808F1DD-DB5D-4CA4-B293-6C4DDDE53672}" type="slidenum">
              <a:rPr lang="ru-RU" smtClean="0"/>
              <a:t>‹#›</a:t>
            </a:fld>
            <a:endParaRPr lang="ru-RU"/>
          </a:p>
        </p:txBody>
      </p:sp>
    </p:spTree>
    <p:extLst>
      <p:ext uri="{BB962C8B-B14F-4D97-AF65-F5344CB8AC3E}">
        <p14:creationId xmlns:p14="http://schemas.microsoft.com/office/powerpoint/2010/main" val="31322809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3CC8835-F98A-4959-E1C3-73CEBDC74F6E}"/>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47EDC84E-FF58-3DF5-B44C-6962420ED3BF}"/>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BEE5460D-4382-8374-92F8-394565632376}"/>
              </a:ext>
            </a:extLst>
          </p:cNvPr>
          <p:cNvSpPr>
            <a:spLocks noGrp="1"/>
          </p:cNvSpPr>
          <p:nvPr>
            <p:ph type="dt" sz="half" idx="10"/>
          </p:nvPr>
        </p:nvSpPr>
        <p:spPr/>
        <p:txBody>
          <a:bodyPr/>
          <a:lstStyle/>
          <a:p>
            <a:fld id="{42E8D5A0-32F9-49FD-B095-8F9CF72AB977}" type="datetime1">
              <a:rPr lang="ru-RU" smtClean="0"/>
              <a:t>08.06.2023</a:t>
            </a:fld>
            <a:endParaRPr lang="ru-RU"/>
          </a:p>
        </p:txBody>
      </p:sp>
      <p:sp>
        <p:nvSpPr>
          <p:cNvPr id="5" name="Нижний колонтитул 4">
            <a:extLst>
              <a:ext uri="{FF2B5EF4-FFF2-40B4-BE49-F238E27FC236}">
                <a16:creationId xmlns:a16="http://schemas.microsoft.com/office/drawing/2014/main" id="{12650C16-BC47-8DE5-F3A0-CCC85832E571}"/>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B64FE459-4273-EBD3-4A11-BD4E341B5799}"/>
              </a:ext>
            </a:extLst>
          </p:cNvPr>
          <p:cNvSpPr>
            <a:spLocks noGrp="1"/>
          </p:cNvSpPr>
          <p:nvPr>
            <p:ph type="sldNum" sz="quarter" idx="12"/>
          </p:nvPr>
        </p:nvSpPr>
        <p:spPr/>
        <p:txBody>
          <a:bodyPr/>
          <a:lstStyle/>
          <a:p>
            <a:fld id="{0808F1DD-DB5D-4CA4-B293-6C4DDDE53672}" type="slidenum">
              <a:rPr lang="ru-RU" smtClean="0"/>
              <a:t>‹#›</a:t>
            </a:fld>
            <a:endParaRPr lang="ru-RU"/>
          </a:p>
        </p:txBody>
      </p:sp>
    </p:spTree>
    <p:extLst>
      <p:ext uri="{BB962C8B-B14F-4D97-AF65-F5344CB8AC3E}">
        <p14:creationId xmlns:p14="http://schemas.microsoft.com/office/powerpoint/2010/main" val="40788299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CF40323-4718-DE7E-ABCA-3B4F5DB3F84E}"/>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58619D95-5A63-E0C4-9D7B-B63F7BD97F8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8ABB5EDD-9277-5924-6002-BDF82D02B16E}"/>
              </a:ext>
            </a:extLst>
          </p:cNvPr>
          <p:cNvSpPr>
            <a:spLocks noGrp="1"/>
          </p:cNvSpPr>
          <p:nvPr>
            <p:ph type="dt" sz="half" idx="10"/>
          </p:nvPr>
        </p:nvSpPr>
        <p:spPr/>
        <p:txBody>
          <a:bodyPr/>
          <a:lstStyle/>
          <a:p>
            <a:fld id="{C413D557-37F4-4421-AAB9-0B977A19FE83}" type="datetime1">
              <a:rPr lang="ru-RU" smtClean="0"/>
              <a:t>08.06.2023</a:t>
            </a:fld>
            <a:endParaRPr lang="ru-RU"/>
          </a:p>
        </p:txBody>
      </p:sp>
      <p:sp>
        <p:nvSpPr>
          <p:cNvPr id="5" name="Нижний колонтитул 4">
            <a:extLst>
              <a:ext uri="{FF2B5EF4-FFF2-40B4-BE49-F238E27FC236}">
                <a16:creationId xmlns:a16="http://schemas.microsoft.com/office/drawing/2014/main" id="{712B9321-0AAF-E1AE-76DE-4D8AEC153823}"/>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D81A79A2-C977-24C3-1270-33B6C44E318B}"/>
              </a:ext>
            </a:extLst>
          </p:cNvPr>
          <p:cNvSpPr>
            <a:spLocks noGrp="1"/>
          </p:cNvSpPr>
          <p:nvPr>
            <p:ph type="sldNum" sz="quarter" idx="12"/>
          </p:nvPr>
        </p:nvSpPr>
        <p:spPr/>
        <p:txBody>
          <a:bodyPr/>
          <a:lstStyle/>
          <a:p>
            <a:fld id="{0808F1DD-DB5D-4CA4-B293-6C4DDDE53672}" type="slidenum">
              <a:rPr lang="ru-RU" smtClean="0"/>
              <a:t>‹#›</a:t>
            </a:fld>
            <a:endParaRPr lang="ru-RU"/>
          </a:p>
        </p:txBody>
      </p:sp>
    </p:spTree>
    <p:extLst>
      <p:ext uri="{BB962C8B-B14F-4D97-AF65-F5344CB8AC3E}">
        <p14:creationId xmlns:p14="http://schemas.microsoft.com/office/powerpoint/2010/main" val="6004074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68DE75F-EAB4-22E0-5234-5744155271CD}"/>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CC3839FE-AE41-F3B8-0967-A34318B07B24}"/>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AC76C0B3-0FDA-309A-FE1F-52055A200DB9}"/>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1645E495-6C58-F58D-C921-AF27097E7689}"/>
              </a:ext>
            </a:extLst>
          </p:cNvPr>
          <p:cNvSpPr>
            <a:spLocks noGrp="1"/>
          </p:cNvSpPr>
          <p:nvPr>
            <p:ph type="dt" sz="half" idx="10"/>
          </p:nvPr>
        </p:nvSpPr>
        <p:spPr/>
        <p:txBody>
          <a:bodyPr/>
          <a:lstStyle/>
          <a:p>
            <a:fld id="{08895922-D8BD-4452-9057-2AEBB69CFBAE}" type="datetime1">
              <a:rPr lang="ru-RU" smtClean="0"/>
              <a:t>08.06.2023</a:t>
            </a:fld>
            <a:endParaRPr lang="ru-RU"/>
          </a:p>
        </p:txBody>
      </p:sp>
      <p:sp>
        <p:nvSpPr>
          <p:cNvPr id="6" name="Нижний колонтитул 5">
            <a:extLst>
              <a:ext uri="{FF2B5EF4-FFF2-40B4-BE49-F238E27FC236}">
                <a16:creationId xmlns:a16="http://schemas.microsoft.com/office/drawing/2014/main" id="{DEFDF728-15FF-EB73-34BB-769DC7D134A9}"/>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AEEBA129-BB87-D0CA-D83A-2BEA53AA3D61}"/>
              </a:ext>
            </a:extLst>
          </p:cNvPr>
          <p:cNvSpPr>
            <a:spLocks noGrp="1"/>
          </p:cNvSpPr>
          <p:nvPr>
            <p:ph type="sldNum" sz="quarter" idx="12"/>
          </p:nvPr>
        </p:nvSpPr>
        <p:spPr/>
        <p:txBody>
          <a:bodyPr/>
          <a:lstStyle/>
          <a:p>
            <a:fld id="{0808F1DD-DB5D-4CA4-B293-6C4DDDE53672}" type="slidenum">
              <a:rPr lang="ru-RU" smtClean="0"/>
              <a:t>‹#›</a:t>
            </a:fld>
            <a:endParaRPr lang="ru-RU"/>
          </a:p>
        </p:txBody>
      </p:sp>
    </p:spTree>
    <p:extLst>
      <p:ext uri="{BB962C8B-B14F-4D97-AF65-F5344CB8AC3E}">
        <p14:creationId xmlns:p14="http://schemas.microsoft.com/office/powerpoint/2010/main" val="9273617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DEE013B-ECCE-2BFD-FB0C-4109B8B3A8F6}"/>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F9DB3520-D096-6BE8-FA87-3AC25504B1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6508B68F-6CD4-2A97-4539-86B112F076F1}"/>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0EF395FB-8A39-EA03-CB38-B7C44D1AFB3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0596FA2F-D871-645A-E6F5-CF08E4CD9A07}"/>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97A69A06-5776-D83F-655A-AC5FCC91376D}"/>
              </a:ext>
            </a:extLst>
          </p:cNvPr>
          <p:cNvSpPr>
            <a:spLocks noGrp="1"/>
          </p:cNvSpPr>
          <p:nvPr>
            <p:ph type="dt" sz="half" idx="10"/>
          </p:nvPr>
        </p:nvSpPr>
        <p:spPr/>
        <p:txBody>
          <a:bodyPr/>
          <a:lstStyle/>
          <a:p>
            <a:fld id="{54872602-D791-495C-AE02-3F1E3BACE949}" type="datetime1">
              <a:rPr lang="ru-RU" smtClean="0"/>
              <a:t>08.06.2023</a:t>
            </a:fld>
            <a:endParaRPr lang="ru-RU"/>
          </a:p>
        </p:txBody>
      </p:sp>
      <p:sp>
        <p:nvSpPr>
          <p:cNvPr id="8" name="Нижний колонтитул 7">
            <a:extLst>
              <a:ext uri="{FF2B5EF4-FFF2-40B4-BE49-F238E27FC236}">
                <a16:creationId xmlns:a16="http://schemas.microsoft.com/office/drawing/2014/main" id="{63C6DF37-362F-169A-35AC-86FF86EF660D}"/>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D1D1ED59-1869-1779-60C0-3D25663D752E}"/>
              </a:ext>
            </a:extLst>
          </p:cNvPr>
          <p:cNvSpPr>
            <a:spLocks noGrp="1"/>
          </p:cNvSpPr>
          <p:nvPr>
            <p:ph type="sldNum" sz="quarter" idx="12"/>
          </p:nvPr>
        </p:nvSpPr>
        <p:spPr/>
        <p:txBody>
          <a:bodyPr/>
          <a:lstStyle/>
          <a:p>
            <a:fld id="{0808F1DD-DB5D-4CA4-B293-6C4DDDE53672}" type="slidenum">
              <a:rPr lang="ru-RU" smtClean="0"/>
              <a:t>‹#›</a:t>
            </a:fld>
            <a:endParaRPr lang="ru-RU"/>
          </a:p>
        </p:txBody>
      </p:sp>
    </p:spTree>
    <p:extLst>
      <p:ext uri="{BB962C8B-B14F-4D97-AF65-F5344CB8AC3E}">
        <p14:creationId xmlns:p14="http://schemas.microsoft.com/office/powerpoint/2010/main" val="2409262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4DBC601-6ABA-77A0-8638-D75F7DCB90BB}"/>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ACE6FDBE-6B7E-6F58-6EBB-2AF0DA1D6EB5}"/>
              </a:ext>
            </a:extLst>
          </p:cNvPr>
          <p:cNvSpPr>
            <a:spLocks noGrp="1"/>
          </p:cNvSpPr>
          <p:nvPr>
            <p:ph type="dt" sz="half" idx="10"/>
          </p:nvPr>
        </p:nvSpPr>
        <p:spPr/>
        <p:txBody>
          <a:bodyPr/>
          <a:lstStyle/>
          <a:p>
            <a:fld id="{17CBC45D-04AF-472C-8AE5-280BFB82C9E9}" type="datetime1">
              <a:rPr lang="ru-RU" smtClean="0"/>
              <a:t>08.06.2023</a:t>
            </a:fld>
            <a:endParaRPr lang="ru-RU"/>
          </a:p>
        </p:txBody>
      </p:sp>
      <p:sp>
        <p:nvSpPr>
          <p:cNvPr id="4" name="Нижний колонтитул 3">
            <a:extLst>
              <a:ext uri="{FF2B5EF4-FFF2-40B4-BE49-F238E27FC236}">
                <a16:creationId xmlns:a16="http://schemas.microsoft.com/office/drawing/2014/main" id="{97FAE488-C325-6BD1-D00C-56EF8AA2C222}"/>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8ACCB9E2-E85F-E8A2-F33F-690F1C790E5B}"/>
              </a:ext>
            </a:extLst>
          </p:cNvPr>
          <p:cNvSpPr>
            <a:spLocks noGrp="1"/>
          </p:cNvSpPr>
          <p:nvPr>
            <p:ph type="sldNum" sz="quarter" idx="12"/>
          </p:nvPr>
        </p:nvSpPr>
        <p:spPr/>
        <p:txBody>
          <a:bodyPr/>
          <a:lstStyle/>
          <a:p>
            <a:fld id="{0808F1DD-DB5D-4CA4-B293-6C4DDDE53672}" type="slidenum">
              <a:rPr lang="ru-RU" smtClean="0"/>
              <a:t>‹#›</a:t>
            </a:fld>
            <a:endParaRPr lang="ru-RU"/>
          </a:p>
        </p:txBody>
      </p:sp>
    </p:spTree>
    <p:extLst>
      <p:ext uri="{BB962C8B-B14F-4D97-AF65-F5344CB8AC3E}">
        <p14:creationId xmlns:p14="http://schemas.microsoft.com/office/powerpoint/2010/main" val="4882353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0AF9B715-2BFF-5236-565F-8AE97C36D3A3}"/>
              </a:ext>
            </a:extLst>
          </p:cNvPr>
          <p:cNvSpPr>
            <a:spLocks noGrp="1"/>
          </p:cNvSpPr>
          <p:nvPr>
            <p:ph type="dt" sz="half" idx="10"/>
          </p:nvPr>
        </p:nvSpPr>
        <p:spPr/>
        <p:txBody>
          <a:bodyPr/>
          <a:lstStyle/>
          <a:p>
            <a:fld id="{159CD410-64B1-4E44-BED7-01656A5C624C}" type="datetime1">
              <a:rPr lang="ru-RU" smtClean="0"/>
              <a:t>08.06.2023</a:t>
            </a:fld>
            <a:endParaRPr lang="ru-RU"/>
          </a:p>
        </p:txBody>
      </p:sp>
      <p:sp>
        <p:nvSpPr>
          <p:cNvPr id="3" name="Нижний колонтитул 2">
            <a:extLst>
              <a:ext uri="{FF2B5EF4-FFF2-40B4-BE49-F238E27FC236}">
                <a16:creationId xmlns:a16="http://schemas.microsoft.com/office/drawing/2014/main" id="{2F4D78BC-8C7F-79D3-0813-B9FE42AA2FB3}"/>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DAA4643D-FB31-5695-B28E-48409FEF78E9}"/>
              </a:ext>
            </a:extLst>
          </p:cNvPr>
          <p:cNvSpPr>
            <a:spLocks noGrp="1"/>
          </p:cNvSpPr>
          <p:nvPr>
            <p:ph type="sldNum" sz="quarter" idx="12"/>
          </p:nvPr>
        </p:nvSpPr>
        <p:spPr/>
        <p:txBody>
          <a:bodyPr/>
          <a:lstStyle/>
          <a:p>
            <a:fld id="{0808F1DD-DB5D-4CA4-B293-6C4DDDE53672}" type="slidenum">
              <a:rPr lang="ru-RU" smtClean="0"/>
              <a:t>‹#›</a:t>
            </a:fld>
            <a:endParaRPr lang="ru-RU"/>
          </a:p>
        </p:txBody>
      </p:sp>
    </p:spTree>
    <p:extLst>
      <p:ext uri="{BB962C8B-B14F-4D97-AF65-F5344CB8AC3E}">
        <p14:creationId xmlns:p14="http://schemas.microsoft.com/office/powerpoint/2010/main" val="42879273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B2D5B2A-9182-1B9C-2A79-F280B9270CC8}"/>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7D0F5D64-B482-938B-442D-8AE9B0F0DEA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7199C970-05F1-3F07-9DB2-FA5781269B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9E4C060D-887B-1F86-497A-9B905805CD00}"/>
              </a:ext>
            </a:extLst>
          </p:cNvPr>
          <p:cNvSpPr>
            <a:spLocks noGrp="1"/>
          </p:cNvSpPr>
          <p:nvPr>
            <p:ph type="dt" sz="half" idx="10"/>
          </p:nvPr>
        </p:nvSpPr>
        <p:spPr/>
        <p:txBody>
          <a:bodyPr/>
          <a:lstStyle/>
          <a:p>
            <a:fld id="{27887B59-D6D9-42E2-928C-51AB9BB4CEBE}" type="datetime1">
              <a:rPr lang="ru-RU" smtClean="0"/>
              <a:t>08.06.2023</a:t>
            </a:fld>
            <a:endParaRPr lang="ru-RU"/>
          </a:p>
        </p:txBody>
      </p:sp>
      <p:sp>
        <p:nvSpPr>
          <p:cNvPr id="6" name="Нижний колонтитул 5">
            <a:extLst>
              <a:ext uri="{FF2B5EF4-FFF2-40B4-BE49-F238E27FC236}">
                <a16:creationId xmlns:a16="http://schemas.microsoft.com/office/drawing/2014/main" id="{6A45506B-9313-1E37-2A57-412E020872D5}"/>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FE6338BF-2D3B-2A46-8672-FD969BF3F959}"/>
              </a:ext>
            </a:extLst>
          </p:cNvPr>
          <p:cNvSpPr>
            <a:spLocks noGrp="1"/>
          </p:cNvSpPr>
          <p:nvPr>
            <p:ph type="sldNum" sz="quarter" idx="12"/>
          </p:nvPr>
        </p:nvSpPr>
        <p:spPr/>
        <p:txBody>
          <a:bodyPr/>
          <a:lstStyle/>
          <a:p>
            <a:fld id="{0808F1DD-DB5D-4CA4-B293-6C4DDDE53672}" type="slidenum">
              <a:rPr lang="ru-RU" smtClean="0"/>
              <a:t>‹#›</a:t>
            </a:fld>
            <a:endParaRPr lang="ru-RU"/>
          </a:p>
        </p:txBody>
      </p:sp>
    </p:spTree>
    <p:extLst>
      <p:ext uri="{BB962C8B-B14F-4D97-AF65-F5344CB8AC3E}">
        <p14:creationId xmlns:p14="http://schemas.microsoft.com/office/powerpoint/2010/main" val="37575280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64B6022-E010-2CCD-7B04-063BDA3BCD6A}"/>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87C88B50-9FE5-5590-1A24-4E7A83BE309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9DF0954E-A745-EA71-46E8-D8D0C827CA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A07967BD-B193-3211-79B0-4471E26A6E41}"/>
              </a:ext>
            </a:extLst>
          </p:cNvPr>
          <p:cNvSpPr>
            <a:spLocks noGrp="1"/>
          </p:cNvSpPr>
          <p:nvPr>
            <p:ph type="dt" sz="half" idx="10"/>
          </p:nvPr>
        </p:nvSpPr>
        <p:spPr/>
        <p:txBody>
          <a:bodyPr/>
          <a:lstStyle/>
          <a:p>
            <a:fld id="{5112EE59-C470-4B25-9B5F-64C472834B84}" type="datetime1">
              <a:rPr lang="ru-RU" smtClean="0"/>
              <a:t>08.06.2023</a:t>
            </a:fld>
            <a:endParaRPr lang="ru-RU"/>
          </a:p>
        </p:txBody>
      </p:sp>
      <p:sp>
        <p:nvSpPr>
          <p:cNvPr id="6" name="Нижний колонтитул 5">
            <a:extLst>
              <a:ext uri="{FF2B5EF4-FFF2-40B4-BE49-F238E27FC236}">
                <a16:creationId xmlns:a16="http://schemas.microsoft.com/office/drawing/2014/main" id="{84905ABA-04D2-C2ED-6670-E69B4682DD03}"/>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68F3D4BC-85C0-85A6-6F5E-EE946F4E8433}"/>
              </a:ext>
            </a:extLst>
          </p:cNvPr>
          <p:cNvSpPr>
            <a:spLocks noGrp="1"/>
          </p:cNvSpPr>
          <p:nvPr>
            <p:ph type="sldNum" sz="quarter" idx="12"/>
          </p:nvPr>
        </p:nvSpPr>
        <p:spPr/>
        <p:txBody>
          <a:bodyPr/>
          <a:lstStyle/>
          <a:p>
            <a:fld id="{0808F1DD-DB5D-4CA4-B293-6C4DDDE53672}" type="slidenum">
              <a:rPr lang="ru-RU" smtClean="0"/>
              <a:t>‹#›</a:t>
            </a:fld>
            <a:endParaRPr lang="ru-RU"/>
          </a:p>
        </p:txBody>
      </p:sp>
    </p:spTree>
    <p:extLst>
      <p:ext uri="{BB962C8B-B14F-4D97-AF65-F5344CB8AC3E}">
        <p14:creationId xmlns:p14="http://schemas.microsoft.com/office/powerpoint/2010/main" val="26029054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D01D4AA-2226-2BFB-813A-E0AC7A5532F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B1991234-1430-701A-2142-CB88577C452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B19E29FC-5E29-DE81-A4CF-DB31C2DE5AA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6437DE-2A5A-4715-82D8-99E18C317273}" type="datetime1">
              <a:rPr lang="ru-RU" smtClean="0"/>
              <a:t>08.06.2023</a:t>
            </a:fld>
            <a:endParaRPr lang="ru-RU"/>
          </a:p>
        </p:txBody>
      </p:sp>
      <p:sp>
        <p:nvSpPr>
          <p:cNvPr id="5" name="Нижний колонтитул 4">
            <a:extLst>
              <a:ext uri="{FF2B5EF4-FFF2-40B4-BE49-F238E27FC236}">
                <a16:creationId xmlns:a16="http://schemas.microsoft.com/office/drawing/2014/main" id="{7F7E03D4-59C1-02E6-B6A4-E73A4D3A4E8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8ED98DEA-6719-8311-EA25-8DE41096D8E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08F1DD-DB5D-4CA4-B293-6C4DDDE53672}" type="slidenum">
              <a:rPr lang="ru-RU" smtClean="0"/>
              <a:t>‹#›</a:t>
            </a:fld>
            <a:endParaRPr lang="ru-RU"/>
          </a:p>
        </p:txBody>
      </p:sp>
    </p:spTree>
    <p:extLst>
      <p:ext uri="{BB962C8B-B14F-4D97-AF65-F5344CB8AC3E}">
        <p14:creationId xmlns:p14="http://schemas.microsoft.com/office/powerpoint/2010/main" val="37849376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0.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2" Type="http://schemas.openxmlformats.org/officeDocument/2006/relationships/image" Target="../media/image16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одзаголовок 2">
            <a:extLst>
              <a:ext uri="{FF2B5EF4-FFF2-40B4-BE49-F238E27FC236}">
                <a16:creationId xmlns:a16="http://schemas.microsoft.com/office/drawing/2014/main" id="{7789A52B-32BD-4F62-4E6E-3A160A9DA9D5}"/>
              </a:ext>
            </a:extLst>
          </p:cNvPr>
          <p:cNvSpPr txBox="1">
            <a:spLocks/>
          </p:cNvSpPr>
          <p:nvPr/>
        </p:nvSpPr>
        <p:spPr>
          <a:xfrm>
            <a:off x="1523999" y="470517"/>
            <a:ext cx="9715131" cy="3438333"/>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7100" b="0" i="0" dirty="0">
                <a:solidFill>
                  <a:schemeClr val="accent1"/>
                </a:solidFill>
                <a:effectLst/>
                <a:latin typeface="arial" panose="020B0604020202020204" pitchFamily="34" charset="0"/>
              </a:rPr>
              <a:t>Studying the possibility of hyperon reconstruction in the BM@N experiment at the NICA complex</a:t>
            </a:r>
            <a:endParaRPr lang="ru-RU" sz="7100" dirty="0">
              <a:solidFill>
                <a:schemeClr val="accent1"/>
              </a:solidFill>
            </a:endParaRPr>
          </a:p>
        </p:txBody>
      </p:sp>
      <p:sp>
        <p:nvSpPr>
          <p:cNvPr id="6" name="TextBox 5">
            <a:extLst>
              <a:ext uri="{FF2B5EF4-FFF2-40B4-BE49-F238E27FC236}">
                <a16:creationId xmlns:a16="http://schemas.microsoft.com/office/drawing/2014/main" id="{E92F5127-ABFB-0BFA-899A-8202A1698F35}"/>
              </a:ext>
            </a:extLst>
          </p:cNvPr>
          <p:cNvSpPr txBox="1"/>
          <p:nvPr/>
        </p:nvSpPr>
        <p:spPr>
          <a:xfrm>
            <a:off x="4662256" y="4981177"/>
            <a:ext cx="2867487" cy="1754326"/>
          </a:xfrm>
          <a:prstGeom prst="rect">
            <a:avLst/>
          </a:prstGeom>
          <a:noFill/>
        </p:spPr>
        <p:txBody>
          <a:bodyPr wrap="square">
            <a:spAutoFit/>
          </a:bodyPr>
          <a:lstStyle/>
          <a:p>
            <a:pPr algn="ctr"/>
            <a:br>
              <a:rPr lang="en-US" sz="1800" b="0" i="0" u="none" strike="noStrike" dirty="0">
                <a:solidFill>
                  <a:srgbClr val="1A64A0"/>
                </a:solidFill>
                <a:effectLst/>
                <a:latin typeface="Roboto" panose="02000000000000000000" pitchFamily="2" charset="0"/>
              </a:rPr>
            </a:br>
            <a:r>
              <a:rPr lang="en-US" sz="1800" b="0" i="0" u="none" strike="noStrike" dirty="0">
                <a:effectLst/>
                <a:latin typeface="Roboto" panose="02000000000000000000" pitchFamily="2" charset="0"/>
              </a:rPr>
              <a:t>JINR Association of Young Scientists and Specialists Conference "Alushta-2023"</a:t>
            </a:r>
            <a:r>
              <a:rPr lang="en-US" dirty="0"/>
              <a:t>, </a:t>
            </a:r>
            <a:r>
              <a:rPr lang="en-US" b="0" i="0" dirty="0">
                <a:effectLst/>
                <a:latin typeface="Liberation Sans"/>
              </a:rPr>
              <a:t>4–11 Jun 2023</a:t>
            </a:r>
            <a:endParaRPr lang="ru-RU" dirty="0"/>
          </a:p>
        </p:txBody>
      </p:sp>
      <p:sp>
        <p:nvSpPr>
          <p:cNvPr id="7" name="TextBox 6">
            <a:extLst>
              <a:ext uri="{FF2B5EF4-FFF2-40B4-BE49-F238E27FC236}">
                <a16:creationId xmlns:a16="http://schemas.microsoft.com/office/drawing/2014/main" id="{3EA55896-2A6C-B1F2-69BF-80546EAF7D7E}"/>
              </a:ext>
            </a:extLst>
          </p:cNvPr>
          <p:cNvSpPr txBox="1"/>
          <p:nvPr/>
        </p:nvSpPr>
        <p:spPr>
          <a:xfrm>
            <a:off x="5666173" y="3811012"/>
            <a:ext cx="6094520" cy="1569660"/>
          </a:xfrm>
          <a:prstGeom prst="rect">
            <a:avLst/>
          </a:prstGeom>
          <a:noFill/>
        </p:spPr>
        <p:txBody>
          <a:bodyPr wrap="square">
            <a:spAutoFit/>
          </a:bodyPr>
          <a:lstStyle/>
          <a:p>
            <a:pPr marL="180975" indent="0" algn="r" eaLnBrk="1" hangingPunct="1">
              <a:buNone/>
              <a:defRPr/>
            </a:pPr>
            <a:r>
              <a:rPr lang="nl-NL" sz="1800" dirty="0">
                <a:solidFill>
                  <a:schemeClr val="tx1">
                    <a:lumMod val="50000"/>
                  </a:schemeClr>
                </a:solidFill>
              </a:rPr>
              <a:t> </a:t>
            </a:r>
            <a:r>
              <a:rPr lang="en-US" sz="2400" dirty="0">
                <a:solidFill>
                  <a:schemeClr val="tx1">
                    <a:lumMod val="50000"/>
                  </a:schemeClr>
                </a:solidFill>
              </a:rPr>
              <a:t>Made by</a:t>
            </a:r>
            <a:r>
              <a:rPr lang="ru-RU" sz="2400" dirty="0">
                <a:solidFill>
                  <a:schemeClr val="tx1">
                    <a:lumMod val="50000"/>
                  </a:schemeClr>
                </a:solidFill>
              </a:rPr>
              <a:t>:</a:t>
            </a:r>
          </a:p>
          <a:p>
            <a:pPr marL="180975" indent="0" algn="r" eaLnBrk="1" hangingPunct="1">
              <a:buNone/>
              <a:defRPr/>
            </a:pPr>
            <a:r>
              <a:rPr lang="en-US" sz="2400" dirty="0">
                <a:solidFill>
                  <a:schemeClr val="tx1">
                    <a:lumMod val="50000"/>
                  </a:schemeClr>
                </a:solidFill>
              </a:rPr>
              <a:t>Barak R</a:t>
            </a:r>
            <a:r>
              <a:rPr lang="ru-RU" sz="2400" dirty="0">
                <a:solidFill>
                  <a:schemeClr val="tx1">
                    <a:lumMod val="50000"/>
                  </a:schemeClr>
                </a:solidFill>
              </a:rPr>
              <a:t>.</a:t>
            </a:r>
          </a:p>
          <a:p>
            <a:pPr marL="180975" indent="0" algn="r" eaLnBrk="1" hangingPunct="1">
              <a:buNone/>
              <a:defRPr/>
            </a:pPr>
            <a:r>
              <a:rPr lang="en-US" sz="2400" dirty="0">
                <a:solidFill>
                  <a:schemeClr val="tx1">
                    <a:lumMod val="50000"/>
                  </a:schemeClr>
                </a:solidFill>
              </a:rPr>
              <a:t>Supervised by:</a:t>
            </a:r>
          </a:p>
          <a:p>
            <a:pPr marL="180975" indent="0" algn="r" eaLnBrk="1" hangingPunct="1">
              <a:buNone/>
              <a:defRPr/>
            </a:pPr>
            <a:r>
              <a:rPr lang="en-US" sz="2400" dirty="0" err="1">
                <a:solidFill>
                  <a:schemeClr val="tx1">
                    <a:lumMod val="50000"/>
                  </a:schemeClr>
                </a:solidFill>
              </a:rPr>
              <a:t>Merts</a:t>
            </a:r>
            <a:r>
              <a:rPr lang="en-US" sz="2400">
                <a:solidFill>
                  <a:schemeClr val="tx1">
                    <a:lumMod val="50000"/>
                  </a:schemeClr>
                </a:solidFill>
              </a:rPr>
              <a:t> S.P.</a:t>
            </a:r>
            <a:endParaRPr lang="ru-RU" sz="2400" dirty="0">
              <a:solidFill>
                <a:schemeClr val="tx1">
                  <a:lumMod val="50000"/>
                </a:schemeClr>
              </a:solidFill>
            </a:endParaRPr>
          </a:p>
        </p:txBody>
      </p:sp>
      <p:sp>
        <p:nvSpPr>
          <p:cNvPr id="2" name="Номер слайда 1">
            <a:extLst>
              <a:ext uri="{FF2B5EF4-FFF2-40B4-BE49-F238E27FC236}">
                <a16:creationId xmlns:a16="http://schemas.microsoft.com/office/drawing/2014/main" id="{4BBBD585-7D4A-3CC6-D285-97DAFE08CC5A}"/>
              </a:ext>
            </a:extLst>
          </p:cNvPr>
          <p:cNvSpPr>
            <a:spLocks noGrp="1"/>
          </p:cNvSpPr>
          <p:nvPr>
            <p:ph type="sldNum" sz="quarter" idx="12"/>
          </p:nvPr>
        </p:nvSpPr>
        <p:spPr/>
        <p:txBody>
          <a:bodyPr/>
          <a:lstStyle/>
          <a:p>
            <a:fld id="{0808F1DD-DB5D-4CA4-B293-6C4DDDE53672}" type="slidenum">
              <a:rPr lang="ru-RU" smtClean="0"/>
              <a:t>1</a:t>
            </a:fld>
            <a:endParaRPr lang="ru-RU"/>
          </a:p>
        </p:txBody>
      </p:sp>
    </p:spTree>
    <p:extLst>
      <p:ext uri="{BB962C8B-B14F-4D97-AF65-F5344CB8AC3E}">
        <p14:creationId xmlns:p14="http://schemas.microsoft.com/office/powerpoint/2010/main" val="5107144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1">
            <a:extLst>
              <a:ext uri="{FF2B5EF4-FFF2-40B4-BE49-F238E27FC236}">
                <a16:creationId xmlns:a16="http://schemas.microsoft.com/office/drawing/2014/main" id="{1F7FAC76-BF23-408D-44FD-6715E796BA08}"/>
              </a:ext>
            </a:extLst>
          </p:cNvPr>
          <p:cNvSpPr>
            <a:spLocks noGrp="1"/>
          </p:cNvSpPr>
          <p:nvPr>
            <p:ph type="title"/>
          </p:nvPr>
        </p:nvSpPr>
        <p:spPr>
          <a:xfrm>
            <a:off x="838200" y="365125"/>
            <a:ext cx="10515600" cy="1325563"/>
          </a:xfrm>
        </p:spPr>
        <p:txBody>
          <a:bodyPr/>
          <a:lstStyle/>
          <a:p>
            <a:pPr algn="ctr"/>
            <a:r>
              <a:rPr lang="en-US" sz="4400" b="0" i="0" dirty="0">
                <a:solidFill>
                  <a:srgbClr val="0070C0"/>
                </a:solidFill>
                <a:effectLst/>
                <a:latin typeface="Arial" panose="020B0604020202020204" pitchFamily="34" charset="0"/>
              </a:rPr>
              <a:t>Results </a:t>
            </a:r>
            <a:br>
              <a:rPr lang="en-US" sz="2800" dirty="0">
                <a:solidFill>
                  <a:schemeClr val="accent1"/>
                </a:solidFill>
              </a:rPr>
            </a:br>
            <a:r>
              <a:rPr lang="en-US" sz="3200" dirty="0">
                <a:solidFill>
                  <a:schemeClr val="accent1"/>
                </a:solidFill>
              </a:rPr>
              <a:t>Lambda hyperons</a:t>
            </a:r>
            <a:endParaRPr lang="ru-RU" dirty="0"/>
          </a:p>
        </p:txBody>
      </p:sp>
      <p:graphicFrame>
        <p:nvGraphicFramePr>
          <p:cNvPr id="8" name="Таблица 7">
            <a:extLst>
              <a:ext uri="{FF2B5EF4-FFF2-40B4-BE49-F238E27FC236}">
                <a16:creationId xmlns:a16="http://schemas.microsoft.com/office/drawing/2014/main" id="{A0B82F22-AFD1-7C1C-CB73-55F4A26F6AF7}"/>
              </a:ext>
            </a:extLst>
          </p:cNvPr>
          <p:cNvGraphicFramePr>
            <a:graphicFrameLocks noGrp="1"/>
          </p:cNvGraphicFramePr>
          <p:nvPr>
            <p:extLst>
              <p:ext uri="{D42A27DB-BD31-4B8C-83A1-F6EECF244321}">
                <p14:modId xmlns:p14="http://schemas.microsoft.com/office/powerpoint/2010/main" val="1642865847"/>
              </p:ext>
            </p:extLst>
          </p:nvPr>
        </p:nvGraphicFramePr>
        <p:xfrm>
          <a:off x="838200" y="1825625"/>
          <a:ext cx="10515596" cy="3413760"/>
        </p:xfrm>
        <a:graphic>
          <a:graphicData uri="http://schemas.openxmlformats.org/drawingml/2006/table">
            <a:tbl>
              <a:tblPr firstRow="1" bandRow="1">
                <a:tableStyleId>{5C22544A-7EE6-4342-B048-85BDC9FD1C3A}</a:tableStyleId>
              </a:tblPr>
              <a:tblGrid>
                <a:gridCol w="1502228">
                  <a:extLst>
                    <a:ext uri="{9D8B030D-6E8A-4147-A177-3AD203B41FA5}">
                      <a16:colId xmlns:a16="http://schemas.microsoft.com/office/drawing/2014/main" val="1638857837"/>
                    </a:ext>
                  </a:extLst>
                </a:gridCol>
                <a:gridCol w="1502228">
                  <a:extLst>
                    <a:ext uri="{9D8B030D-6E8A-4147-A177-3AD203B41FA5}">
                      <a16:colId xmlns:a16="http://schemas.microsoft.com/office/drawing/2014/main" val="2146289762"/>
                    </a:ext>
                  </a:extLst>
                </a:gridCol>
                <a:gridCol w="1502228">
                  <a:extLst>
                    <a:ext uri="{9D8B030D-6E8A-4147-A177-3AD203B41FA5}">
                      <a16:colId xmlns:a16="http://schemas.microsoft.com/office/drawing/2014/main" val="899712047"/>
                    </a:ext>
                  </a:extLst>
                </a:gridCol>
                <a:gridCol w="1502228">
                  <a:extLst>
                    <a:ext uri="{9D8B030D-6E8A-4147-A177-3AD203B41FA5}">
                      <a16:colId xmlns:a16="http://schemas.microsoft.com/office/drawing/2014/main" val="3351843742"/>
                    </a:ext>
                  </a:extLst>
                </a:gridCol>
                <a:gridCol w="1502228">
                  <a:extLst>
                    <a:ext uri="{9D8B030D-6E8A-4147-A177-3AD203B41FA5}">
                      <a16:colId xmlns:a16="http://schemas.microsoft.com/office/drawing/2014/main" val="3867866044"/>
                    </a:ext>
                  </a:extLst>
                </a:gridCol>
                <a:gridCol w="1502228">
                  <a:extLst>
                    <a:ext uri="{9D8B030D-6E8A-4147-A177-3AD203B41FA5}">
                      <a16:colId xmlns:a16="http://schemas.microsoft.com/office/drawing/2014/main" val="2525693723"/>
                    </a:ext>
                  </a:extLst>
                </a:gridCol>
                <a:gridCol w="1502228">
                  <a:extLst>
                    <a:ext uri="{9D8B030D-6E8A-4147-A177-3AD203B41FA5}">
                      <a16:colId xmlns:a16="http://schemas.microsoft.com/office/drawing/2014/main" val="4282173976"/>
                    </a:ext>
                  </a:extLst>
                </a:gridCol>
              </a:tblGrid>
              <a:tr h="370840">
                <a:tc>
                  <a:txBody>
                    <a:bodyPr/>
                    <a:lstStyle/>
                    <a:p>
                      <a:endParaRPr lang="ru-RU"/>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i="0" dirty="0">
                          <a:solidFill>
                            <a:schemeClr val="bg1"/>
                          </a:solidFill>
                          <a:effectLst/>
                          <a:latin typeface="+mn-lt"/>
                        </a:rPr>
                        <a:t>Ideal case</a:t>
                      </a:r>
                      <a:endParaRPr lang="ru-RU" sz="1800" b="1" dirty="0">
                        <a:solidFill>
                          <a:schemeClr val="bg1"/>
                        </a:solidFill>
                        <a:latin typeface="+mn-lt"/>
                      </a:endParaRPr>
                    </a:p>
                    <a:p>
                      <a:endParaRPr lang="ru-RU" b="1" dirty="0">
                        <a:solidFill>
                          <a:schemeClr val="bg1"/>
                        </a:solidFill>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err="1">
                          <a:solidFill>
                            <a:schemeClr val="bg1"/>
                          </a:solidFill>
                          <a:latin typeface="+mn-lt"/>
                        </a:rPr>
                        <a:t>SiMD</a:t>
                      </a:r>
                      <a:r>
                        <a:rPr lang="en-US" sz="1800" b="1" dirty="0">
                          <a:solidFill>
                            <a:schemeClr val="bg1"/>
                          </a:solidFill>
                          <a:latin typeface="+mn-lt"/>
                        </a:rPr>
                        <a:t>, BD, target </a:t>
                      </a:r>
                      <a:r>
                        <a:rPr lang="ru-RU" sz="1800" b="1" dirty="0">
                          <a:solidFill>
                            <a:schemeClr val="bg1"/>
                          </a:solidFill>
                          <a:latin typeface="+mn-lt"/>
                        </a:rPr>
                        <a:t>и</a:t>
                      </a:r>
                      <a:r>
                        <a:rPr lang="en-US" sz="1800" b="1" dirty="0">
                          <a:solidFill>
                            <a:schemeClr val="bg1"/>
                          </a:solidFill>
                          <a:latin typeface="+mn-lt"/>
                        </a:rPr>
                        <a:t> </a:t>
                      </a:r>
                      <a:r>
                        <a:rPr lang="ru-RU" sz="1800" b="1" dirty="0">
                          <a:solidFill>
                            <a:schemeClr val="bg1"/>
                          </a:solidFill>
                          <a:latin typeface="+mn-lt"/>
                        </a:rPr>
                        <a:t>р</a:t>
                      </a:r>
                      <a:r>
                        <a:rPr lang="ru-RU" sz="1800" b="1" i="0" dirty="0">
                          <a:solidFill>
                            <a:schemeClr val="bg1"/>
                          </a:solidFill>
                          <a:effectLst/>
                          <a:latin typeface="+mn-lt"/>
                        </a:rPr>
                        <a:t>азмытие пучка</a:t>
                      </a:r>
                      <a:endParaRPr lang="ru-RU" sz="1800" b="1" dirty="0">
                        <a:solidFill>
                          <a:schemeClr val="bg1"/>
                        </a:solidFill>
                        <a:latin typeface="+mn-lt"/>
                      </a:endParaRPr>
                    </a:p>
                  </a:txBody>
                  <a:tcPr/>
                </a:tc>
                <a:tc>
                  <a:txBody>
                    <a:bodyPr/>
                    <a:lstStyle/>
                    <a:p>
                      <a:r>
                        <a:rPr lang="en-US" dirty="0" err="1"/>
                        <a:t>SiMD</a:t>
                      </a:r>
                      <a:endParaRPr lang="ru-RU" dirty="0"/>
                    </a:p>
                  </a:txBody>
                  <a:tcPr/>
                </a:tc>
                <a:tc>
                  <a:txBody>
                    <a:bodyPr/>
                    <a:lstStyle/>
                    <a:p>
                      <a:r>
                        <a:rPr lang="en-US" dirty="0"/>
                        <a:t>BD</a:t>
                      </a:r>
                      <a:endParaRPr lang="ru-RU" dirty="0"/>
                    </a:p>
                  </a:txBody>
                  <a:tcPr/>
                </a:tc>
                <a:tc>
                  <a:txBody>
                    <a:bodyPr/>
                    <a:lstStyle/>
                    <a:p>
                      <a:r>
                        <a:rPr lang="en-US" dirty="0"/>
                        <a:t>Target</a:t>
                      </a:r>
                      <a:endParaRPr lang="ru-RU"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i="0" dirty="0">
                          <a:solidFill>
                            <a:schemeClr val="bg1"/>
                          </a:solidFill>
                          <a:effectLst/>
                          <a:latin typeface="Arial" panose="020B0604020202020204" pitchFamily="34" charset="0"/>
                        </a:rPr>
                        <a:t>Beam blurring</a:t>
                      </a:r>
                      <a:endParaRPr lang="ru-RU" sz="1800" b="1" dirty="0">
                        <a:solidFill>
                          <a:schemeClr val="bg1"/>
                        </a:solidFill>
                      </a:endParaRPr>
                    </a:p>
                    <a:p>
                      <a:endParaRPr lang="ru-RU" b="1" dirty="0"/>
                    </a:p>
                  </a:txBody>
                  <a:tcPr/>
                </a:tc>
                <a:extLst>
                  <a:ext uri="{0D108BD9-81ED-4DB2-BD59-A6C34878D82A}">
                    <a16:rowId xmlns:a16="http://schemas.microsoft.com/office/drawing/2014/main" val="4069218250"/>
                  </a:ext>
                </a:extLst>
              </a:tr>
              <a:tr h="370840">
                <a:tc>
                  <a:txBody>
                    <a:bodyPr/>
                    <a:lstStyle/>
                    <a:p>
                      <a:r>
                        <a:rPr lang="ru-RU" dirty="0"/>
                        <a:t>µ (</a:t>
                      </a:r>
                      <a:r>
                        <a:rPr lang="en-US" dirty="0"/>
                        <a:t>GeV</a:t>
                      </a:r>
                      <a:r>
                        <a:rPr lang="ru-RU" dirty="0"/>
                        <a:t>)</a:t>
                      </a:r>
                    </a:p>
                  </a:txBody>
                  <a:tcPr/>
                </a:tc>
                <a:tc>
                  <a:txBody>
                    <a:bodyPr/>
                    <a:lstStyle/>
                    <a:p>
                      <a:r>
                        <a:rPr lang="ru-RU" dirty="0"/>
                        <a:t>1</a:t>
                      </a:r>
                      <a:r>
                        <a:rPr lang="en-US" dirty="0"/>
                        <a:t>.</a:t>
                      </a:r>
                      <a:r>
                        <a:rPr lang="ru-RU" dirty="0"/>
                        <a:t>115</a:t>
                      </a:r>
                    </a:p>
                  </a:txBody>
                  <a:tcPr/>
                </a:tc>
                <a:tc>
                  <a:txBody>
                    <a:bodyPr/>
                    <a:lstStyle/>
                    <a:p>
                      <a:r>
                        <a:rPr lang="en-US" dirty="0"/>
                        <a:t>1.115</a:t>
                      </a:r>
                      <a:endParaRPr lang="ru-RU" dirty="0"/>
                    </a:p>
                  </a:txBody>
                  <a:tcPr/>
                </a:tc>
                <a:tc>
                  <a:txBody>
                    <a:bodyPr/>
                    <a:lstStyle/>
                    <a:p>
                      <a:r>
                        <a:rPr lang="en-US" dirty="0">
                          <a:solidFill>
                            <a:schemeClr val="tx1"/>
                          </a:solidFill>
                        </a:rPr>
                        <a:t>1.115</a:t>
                      </a:r>
                      <a:endParaRPr lang="ru-RU" dirty="0">
                        <a:solidFill>
                          <a:schemeClr val="tx1"/>
                        </a:solidFill>
                      </a:endParaRPr>
                    </a:p>
                  </a:txBody>
                  <a:tcPr/>
                </a:tc>
                <a:tc>
                  <a:txBody>
                    <a:bodyPr/>
                    <a:lstStyle/>
                    <a:p>
                      <a:r>
                        <a:rPr lang="en-US" dirty="0"/>
                        <a:t>1.115</a:t>
                      </a:r>
                      <a:endParaRPr lang="ru-RU" dirty="0"/>
                    </a:p>
                  </a:txBody>
                  <a:tcPr/>
                </a:tc>
                <a:tc>
                  <a:txBody>
                    <a:bodyPr/>
                    <a:lstStyle/>
                    <a:p>
                      <a:r>
                        <a:rPr lang="en-US" dirty="0"/>
                        <a:t>1.115</a:t>
                      </a:r>
                      <a:endParaRPr lang="ru-RU" dirty="0"/>
                    </a:p>
                  </a:txBody>
                  <a:tcPr/>
                </a:tc>
                <a:tc>
                  <a:txBody>
                    <a:bodyPr/>
                    <a:lstStyle/>
                    <a:p>
                      <a:r>
                        <a:rPr lang="en-US" dirty="0"/>
                        <a:t>1.115</a:t>
                      </a:r>
                      <a:endParaRPr lang="ru-RU" dirty="0"/>
                    </a:p>
                  </a:txBody>
                  <a:tcPr/>
                </a:tc>
                <a:extLst>
                  <a:ext uri="{0D108BD9-81ED-4DB2-BD59-A6C34878D82A}">
                    <a16:rowId xmlns:a16="http://schemas.microsoft.com/office/drawing/2014/main" val="1143404144"/>
                  </a:ext>
                </a:extLst>
              </a:tr>
              <a:tr h="370840">
                <a:tc>
                  <a:txBody>
                    <a:bodyPr/>
                    <a:lstStyle/>
                    <a:p>
                      <a:r>
                        <a:rPr lang="el-GR" sz="1800" b="0" i="0" kern="1200" dirty="0">
                          <a:solidFill>
                            <a:schemeClr val="dk1"/>
                          </a:solidFill>
                          <a:effectLst/>
                          <a:latin typeface="+mn-lt"/>
                          <a:ea typeface="+mn-ea"/>
                          <a:cs typeface="+mn-cs"/>
                        </a:rPr>
                        <a:t>σ</a:t>
                      </a:r>
                      <a:r>
                        <a:rPr lang="ru-RU" sz="1800" b="0" i="0" kern="1200" dirty="0">
                          <a:solidFill>
                            <a:schemeClr val="dk1"/>
                          </a:solidFill>
                          <a:effectLst/>
                          <a:latin typeface="+mn-lt"/>
                          <a:ea typeface="+mn-ea"/>
                          <a:cs typeface="+mn-cs"/>
                        </a:rPr>
                        <a:t> </a:t>
                      </a:r>
                      <a:r>
                        <a:rPr lang="ru-RU" dirty="0"/>
                        <a:t>(</a:t>
                      </a:r>
                      <a:r>
                        <a:rPr lang="en-US" dirty="0"/>
                        <a:t>GeV</a:t>
                      </a:r>
                      <a:r>
                        <a:rPr lang="ru-RU" dirty="0"/>
                        <a:t>)</a:t>
                      </a:r>
                      <a:endParaRPr lang="ru-RU" b="0" dirty="0"/>
                    </a:p>
                  </a:txBody>
                  <a:tcPr/>
                </a:tc>
                <a:tc>
                  <a:txBody>
                    <a:bodyPr/>
                    <a:lstStyle/>
                    <a:p>
                      <a:r>
                        <a:rPr lang="en-US" dirty="0"/>
                        <a:t>0.003</a:t>
                      </a:r>
                      <a:endParaRPr lang="ru-RU" dirty="0"/>
                    </a:p>
                  </a:txBody>
                  <a:tcPr/>
                </a:tc>
                <a:tc>
                  <a:txBody>
                    <a:bodyPr/>
                    <a:lstStyle/>
                    <a:p>
                      <a:r>
                        <a:rPr lang="en-US" dirty="0"/>
                        <a:t>0.003</a:t>
                      </a:r>
                      <a:endParaRPr lang="ru-RU" dirty="0"/>
                    </a:p>
                  </a:txBody>
                  <a:tcPr/>
                </a:tc>
                <a:tc>
                  <a:txBody>
                    <a:bodyPr/>
                    <a:lstStyle/>
                    <a:p>
                      <a:r>
                        <a:rPr lang="en-US" dirty="0">
                          <a:solidFill>
                            <a:schemeClr val="tx1"/>
                          </a:solidFill>
                        </a:rPr>
                        <a:t>0.003</a:t>
                      </a:r>
                      <a:endParaRPr lang="ru-RU" dirty="0">
                        <a:solidFill>
                          <a:schemeClr val="tx1"/>
                        </a:solidFill>
                      </a:endParaRPr>
                    </a:p>
                  </a:txBody>
                  <a:tcPr/>
                </a:tc>
                <a:tc>
                  <a:txBody>
                    <a:bodyPr/>
                    <a:lstStyle/>
                    <a:p>
                      <a:r>
                        <a:rPr lang="en-US" dirty="0"/>
                        <a:t>0.003</a:t>
                      </a:r>
                      <a:endParaRPr lang="ru-RU" dirty="0"/>
                    </a:p>
                  </a:txBody>
                  <a:tcPr/>
                </a:tc>
                <a:tc>
                  <a:txBody>
                    <a:bodyPr/>
                    <a:lstStyle/>
                    <a:p>
                      <a:r>
                        <a:rPr lang="en-US" dirty="0"/>
                        <a:t>0.003</a:t>
                      </a:r>
                      <a:endParaRPr lang="ru-RU" dirty="0"/>
                    </a:p>
                  </a:txBody>
                  <a:tcPr/>
                </a:tc>
                <a:tc>
                  <a:txBody>
                    <a:bodyPr/>
                    <a:lstStyle/>
                    <a:p>
                      <a:r>
                        <a:rPr lang="en-US" dirty="0"/>
                        <a:t>0.003</a:t>
                      </a:r>
                      <a:endParaRPr lang="ru-RU" dirty="0"/>
                    </a:p>
                  </a:txBody>
                  <a:tcPr/>
                </a:tc>
                <a:extLst>
                  <a:ext uri="{0D108BD9-81ED-4DB2-BD59-A6C34878D82A}">
                    <a16:rowId xmlns:a16="http://schemas.microsoft.com/office/drawing/2014/main" val="2678640247"/>
                  </a:ext>
                </a:extLst>
              </a:tr>
              <a:tr h="370840">
                <a:tc>
                  <a:txBody>
                    <a:bodyPr/>
                    <a:lstStyle/>
                    <a:p>
                      <a:r>
                        <a:rPr lang="en-US" dirty="0"/>
                        <a:t>S</a:t>
                      </a:r>
                      <a:endParaRPr lang="ru-RU" dirty="0"/>
                    </a:p>
                  </a:txBody>
                  <a:tcPr/>
                </a:tc>
                <a:tc>
                  <a:txBody>
                    <a:bodyPr/>
                    <a:lstStyle/>
                    <a:p>
                      <a:r>
                        <a:rPr lang="en-US" dirty="0"/>
                        <a:t>3713</a:t>
                      </a:r>
                      <a:endParaRPr lang="ru-RU" dirty="0"/>
                    </a:p>
                  </a:txBody>
                  <a:tcPr/>
                </a:tc>
                <a:tc>
                  <a:txBody>
                    <a:bodyPr/>
                    <a:lstStyle/>
                    <a:p>
                      <a:r>
                        <a:rPr lang="en-US" dirty="0">
                          <a:solidFill>
                            <a:schemeClr val="tx1"/>
                          </a:solidFill>
                        </a:rPr>
                        <a:t>3466</a:t>
                      </a:r>
                      <a:endParaRPr lang="ru-RU" dirty="0">
                        <a:solidFill>
                          <a:schemeClr val="tx1"/>
                        </a:solidFill>
                      </a:endParaRPr>
                    </a:p>
                  </a:txBody>
                  <a:tcPr/>
                </a:tc>
                <a:tc>
                  <a:txBody>
                    <a:bodyPr/>
                    <a:lstStyle/>
                    <a:p>
                      <a:r>
                        <a:rPr lang="en-US" dirty="0">
                          <a:solidFill>
                            <a:schemeClr val="tx1"/>
                          </a:solidFill>
                        </a:rPr>
                        <a:t>3606</a:t>
                      </a:r>
                      <a:endParaRPr lang="ru-RU" dirty="0">
                        <a:solidFill>
                          <a:schemeClr val="tx1"/>
                        </a:solidFill>
                      </a:endParaRPr>
                    </a:p>
                  </a:txBody>
                  <a:tcPr/>
                </a:tc>
                <a:tc>
                  <a:txBody>
                    <a:bodyPr/>
                    <a:lstStyle/>
                    <a:p>
                      <a:r>
                        <a:rPr lang="en-US" dirty="0"/>
                        <a:t>3720</a:t>
                      </a:r>
                      <a:endParaRPr lang="ru-RU" dirty="0"/>
                    </a:p>
                  </a:txBody>
                  <a:tcPr/>
                </a:tc>
                <a:tc>
                  <a:txBody>
                    <a:bodyPr/>
                    <a:lstStyle/>
                    <a:p>
                      <a:r>
                        <a:rPr lang="en-US" dirty="0">
                          <a:solidFill>
                            <a:srgbClr val="00B050"/>
                          </a:solidFill>
                        </a:rPr>
                        <a:t>3733</a:t>
                      </a:r>
                      <a:endParaRPr lang="ru-RU" dirty="0">
                        <a:solidFill>
                          <a:srgbClr val="00B050"/>
                        </a:solidFill>
                      </a:endParaRPr>
                    </a:p>
                  </a:txBody>
                  <a:tcPr/>
                </a:tc>
                <a:tc>
                  <a:txBody>
                    <a:bodyPr/>
                    <a:lstStyle/>
                    <a:p>
                      <a:r>
                        <a:rPr lang="en-US" dirty="0">
                          <a:solidFill>
                            <a:srgbClr val="FF0000"/>
                          </a:solidFill>
                        </a:rPr>
                        <a:t>3480</a:t>
                      </a:r>
                      <a:endParaRPr lang="ru-RU" dirty="0">
                        <a:solidFill>
                          <a:srgbClr val="FF0000"/>
                        </a:solidFill>
                      </a:endParaRPr>
                    </a:p>
                  </a:txBody>
                  <a:tcPr/>
                </a:tc>
                <a:extLst>
                  <a:ext uri="{0D108BD9-81ED-4DB2-BD59-A6C34878D82A}">
                    <a16:rowId xmlns:a16="http://schemas.microsoft.com/office/drawing/2014/main" val="895127782"/>
                  </a:ext>
                </a:extLst>
              </a:tr>
              <a:tr h="370840">
                <a:tc>
                  <a:txBody>
                    <a:bodyPr/>
                    <a:lstStyle/>
                    <a:p>
                      <a:r>
                        <a:rPr lang="en-US" dirty="0"/>
                        <a:t>B</a:t>
                      </a:r>
                      <a:endParaRPr lang="ru-RU" dirty="0"/>
                    </a:p>
                  </a:txBody>
                  <a:tcPr/>
                </a:tc>
                <a:tc>
                  <a:txBody>
                    <a:bodyPr/>
                    <a:lstStyle/>
                    <a:p>
                      <a:r>
                        <a:rPr lang="en-US" dirty="0">
                          <a:solidFill>
                            <a:srgbClr val="00B050"/>
                          </a:solidFill>
                        </a:rPr>
                        <a:t>3574</a:t>
                      </a:r>
                      <a:endParaRPr lang="ru-RU" dirty="0">
                        <a:solidFill>
                          <a:srgbClr val="00B050"/>
                        </a:solidFill>
                      </a:endParaRPr>
                    </a:p>
                  </a:txBody>
                  <a:tcPr/>
                </a:tc>
                <a:tc>
                  <a:txBody>
                    <a:bodyPr/>
                    <a:lstStyle/>
                    <a:p>
                      <a:r>
                        <a:rPr lang="en-US" dirty="0">
                          <a:solidFill>
                            <a:schemeClr val="tx1"/>
                          </a:solidFill>
                        </a:rPr>
                        <a:t>4353</a:t>
                      </a:r>
                      <a:endParaRPr lang="ru-RU" dirty="0">
                        <a:solidFill>
                          <a:schemeClr val="tx1"/>
                        </a:solidFill>
                      </a:endParaRPr>
                    </a:p>
                  </a:txBody>
                  <a:tcPr/>
                </a:tc>
                <a:tc>
                  <a:txBody>
                    <a:bodyPr/>
                    <a:lstStyle/>
                    <a:p>
                      <a:r>
                        <a:rPr lang="en-US" dirty="0">
                          <a:solidFill>
                            <a:schemeClr val="tx1"/>
                          </a:solidFill>
                        </a:rPr>
                        <a:t>3730</a:t>
                      </a:r>
                      <a:endParaRPr lang="ru-RU" dirty="0">
                        <a:solidFill>
                          <a:schemeClr val="tx1"/>
                        </a:solidFill>
                      </a:endParaRPr>
                    </a:p>
                  </a:txBody>
                  <a:tcPr/>
                </a:tc>
                <a:tc>
                  <a:txBody>
                    <a:bodyPr/>
                    <a:lstStyle/>
                    <a:p>
                      <a:r>
                        <a:rPr lang="en-US" dirty="0"/>
                        <a:t>3588</a:t>
                      </a:r>
                      <a:endParaRPr lang="ru-RU" dirty="0"/>
                    </a:p>
                  </a:txBody>
                  <a:tcPr/>
                </a:tc>
                <a:tc>
                  <a:txBody>
                    <a:bodyPr/>
                    <a:lstStyle/>
                    <a:p>
                      <a:r>
                        <a:rPr lang="en-US" dirty="0"/>
                        <a:t>3881</a:t>
                      </a:r>
                      <a:endParaRPr lang="ru-RU" dirty="0"/>
                    </a:p>
                  </a:txBody>
                  <a:tcPr/>
                </a:tc>
                <a:tc>
                  <a:txBody>
                    <a:bodyPr/>
                    <a:lstStyle/>
                    <a:p>
                      <a:r>
                        <a:rPr lang="en-US" dirty="0">
                          <a:solidFill>
                            <a:srgbClr val="FF0000"/>
                          </a:solidFill>
                        </a:rPr>
                        <a:t>4067</a:t>
                      </a:r>
                      <a:endParaRPr lang="ru-RU" dirty="0">
                        <a:solidFill>
                          <a:srgbClr val="FF0000"/>
                        </a:solidFill>
                      </a:endParaRPr>
                    </a:p>
                  </a:txBody>
                  <a:tcPr/>
                </a:tc>
                <a:extLst>
                  <a:ext uri="{0D108BD9-81ED-4DB2-BD59-A6C34878D82A}">
                    <a16:rowId xmlns:a16="http://schemas.microsoft.com/office/drawing/2014/main" val="3798480132"/>
                  </a:ext>
                </a:extLst>
              </a:tr>
              <a:tr h="370840">
                <a:tc>
                  <a:txBody>
                    <a:bodyPr/>
                    <a:lstStyle/>
                    <a:p>
                      <a:r>
                        <a:rPr lang="en-US" dirty="0"/>
                        <a:t>S/B</a:t>
                      </a:r>
                      <a:endParaRPr lang="ru-RU" dirty="0"/>
                    </a:p>
                  </a:txBody>
                  <a:tcPr/>
                </a:tc>
                <a:tc>
                  <a:txBody>
                    <a:bodyPr/>
                    <a:lstStyle/>
                    <a:p>
                      <a:r>
                        <a:rPr lang="en-US" dirty="0">
                          <a:solidFill>
                            <a:srgbClr val="00B050"/>
                          </a:solidFill>
                        </a:rPr>
                        <a:t>1.039</a:t>
                      </a:r>
                      <a:endParaRPr lang="ru-RU" dirty="0">
                        <a:solidFill>
                          <a:srgbClr val="00B050"/>
                        </a:solidFill>
                      </a:endParaRPr>
                    </a:p>
                  </a:txBody>
                  <a:tcPr/>
                </a:tc>
                <a:tc>
                  <a:txBody>
                    <a:bodyPr/>
                    <a:lstStyle/>
                    <a:p>
                      <a:r>
                        <a:rPr lang="en-US" dirty="0">
                          <a:solidFill>
                            <a:schemeClr val="tx1"/>
                          </a:solidFill>
                        </a:rPr>
                        <a:t>0.796</a:t>
                      </a:r>
                      <a:endParaRPr lang="ru-RU" dirty="0">
                        <a:solidFill>
                          <a:schemeClr val="tx1"/>
                        </a:solidFill>
                      </a:endParaRPr>
                    </a:p>
                  </a:txBody>
                  <a:tcPr/>
                </a:tc>
                <a:tc>
                  <a:txBody>
                    <a:bodyPr/>
                    <a:lstStyle/>
                    <a:p>
                      <a:r>
                        <a:rPr lang="en-US" dirty="0">
                          <a:solidFill>
                            <a:schemeClr val="tx1"/>
                          </a:solidFill>
                        </a:rPr>
                        <a:t>0.967</a:t>
                      </a:r>
                      <a:endParaRPr lang="ru-RU" dirty="0">
                        <a:solidFill>
                          <a:schemeClr val="tx1"/>
                        </a:solidFill>
                      </a:endParaRPr>
                    </a:p>
                  </a:txBody>
                  <a:tcPr/>
                </a:tc>
                <a:tc>
                  <a:txBody>
                    <a:bodyPr/>
                    <a:lstStyle/>
                    <a:p>
                      <a:r>
                        <a:rPr lang="en-US" dirty="0"/>
                        <a:t>1.037</a:t>
                      </a:r>
                      <a:endParaRPr lang="ru-RU" dirty="0"/>
                    </a:p>
                  </a:txBody>
                  <a:tcPr/>
                </a:tc>
                <a:tc>
                  <a:txBody>
                    <a:bodyPr/>
                    <a:lstStyle/>
                    <a:p>
                      <a:r>
                        <a:rPr lang="en-US" dirty="0"/>
                        <a:t>0.962</a:t>
                      </a:r>
                      <a:endParaRPr lang="ru-RU" dirty="0"/>
                    </a:p>
                  </a:txBody>
                  <a:tcPr/>
                </a:tc>
                <a:tc>
                  <a:txBody>
                    <a:bodyPr/>
                    <a:lstStyle/>
                    <a:p>
                      <a:r>
                        <a:rPr lang="en-US" dirty="0">
                          <a:solidFill>
                            <a:srgbClr val="FF0000"/>
                          </a:solidFill>
                        </a:rPr>
                        <a:t>0.856</a:t>
                      </a:r>
                      <a:endParaRPr lang="ru-RU" dirty="0">
                        <a:solidFill>
                          <a:srgbClr val="FF0000"/>
                        </a:solidFill>
                      </a:endParaRPr>
                    </a:p>
                  </a:txBody>
                  <a:tcPr/>
                </a:tc>
                <a:extLst>
                  <a:ext uri="{0D108BD9-81ED-4DB2-BD59-A6C34878D82A}">
                    <a16:rowId xmlns:a16="http://schemas.microsoft.com/office/drawing/2014/main" val="495884816"/>
                  </a:ext>
                </a:extLst>
              </a:tr>
              <a:tr h="370840">
                <a:tc>
                  <a:txBody>
                    <a:bodyPr/>
                    <a:lstStyle/>
                    <a:p>
                      <a:r>
                        <a:rPr lang="en-US" dirty="0"/>
                        <a:t>Efficiency</a:t>
                      </a:r>
                      <a:r>
                        <a:rPr lang="ru-RU" dirty="0"/>
                        <a:t> (%)</a:t>
                      </a:r>
                    </a:p>
                  </a:txBody>
                  <a:tcPr/>
                </a:tc>
                <a:tc>
                  <a:txBody>
                    <a:bodyPr/>
                    <a:lstStyle/>
                    <a:p>
                      <a:r>
                        <a:rPr lang="en-US" dirty="0"/>
                        <a:t>3.3</a:t>
                      </a:r>
                      <a:r>
                        <a:rPr lang="ru-RU" dirty="0"/>
                        <a:t>0</a:t>
                      </a:r>
                    </a:p>
                  </a:txBody>
                  <a:tcPr/>
                </a:tc>
                <a:tc>
                  <a:txBody>
                    <a:bodyPr/>
                    <a:lstStyle/>
                    <a:p>
                      <a:r>
                        <a:rPr lang="en-US" dirty="0">
                          <a:solidFill>
                            <a:schemeClr val="tx1"/>
                          </a:solidFill>
                        </a:rPr>
                        <a:t>3.</a:t>
                      </a:r>
                      <a:r>
                        <a:rPr lang="ru-RU" dirty="0">
                          <a:solidFill>
                            <a:schemeClr val="tx1"/>
                          </a:solidFill>
                        </a:rPr>
                        <a:t>07</a:t>
                      </a:r>
                    </a:p>
                  </a:txBody>
                  <a:tcPr/>
                </a:tc>
                <a:tc>
                  <a:txBody>
                    <a:bodyPr/>
                    <a:lstStyle/>
                    <a:p>
                      <a:r>
                        <a:rPr lang="en-US" dirty="0">
                          <a:solidFill>
                            <a:srgbClr val="FF0000"/>
                          </a:solidFill>
                        </a:rPr>
                        <a:t>3.</a:t>
                      </a:r>
                      <a:r>
                        <a:rPr lang="ru-RU" dirty="0">
                          <a:solidFill>
                            <a:srgbClr val="FF0000"/>
                          </a:solidFill>
                        </a:rPr>
                        <a:t>21</a:t>
                      </a:r>
                    </a:p>
                  </a:txBody>
                  <a:tcPr/>
                </a:tc>
                <a:tc>
                  <a:txBody>
                    <a:bodyPr/>
                    <a:lstStyle/>
                    <a:p>
                      <a:r>
                        <a:rPr lang="en-US" dirty="0"/>
                        <a:t>3.30</a:t>
                      </a:r>
                      <a:endParaRPr lang="ru-RU" dirty="0"/>
                    </a:p>
                  </a:txBody>
                  <a:tcPr/>
                </a:tc>
                <a:tc>
                  <a:txBody>
                    <a:bodyPr/>
                    <a:lstStyle/>
                    <a:p>
                      <a:r>
                        <a:rPr lang="en-US" dirty="0">
                          <a:solidFill>
                            <a:srgbClr val="00B050"/>
                          </a:solidFill>
                        </a:rPr>
                        <a:t>3.3</a:t>
                      </a:r>
                      <a:r>
                        <a:rPr lang="ru-RU" dirty="0">
                          <a:solidFill>
                            <a:srgbClr val="00B050"/>
                          </a:solidFill>
                        </a:rPr>
                        <a:t>2</a:t>
                      </a:r>
                    </a:p>
                  </a:txBody>
                  <a:tcPr/>
                </a:tc>
                <a:tc>
                  <a:txBody>
                    <a:bodyPr/>
                    <a:lstStyle/>
                    <a:p>
                      <a:r>
                        <a:rPr lang="en-US" dirty="0"/>
                        <a:t>3.</a:t>
                      </a:r>
                      <a:r>
                        <a:rPr lang="ru-RU" dirty="0"/>
                        <a:t>26</a:t>
                      </a:r>
                    </a:p>
                  </a:txBody>
                  <a:tcPr/>
                </a:tc>
                <a:extLst>
                  <a:ext uri="{0D108BD9-81ED-4DB2-BD59-A6C34878D82A}">
                    <a16:rowId xmlns:a16="http://schemas.microsoft.com/office/drawing/2014/main" val="1767182456"/>
                  </a:ext>
                </a:extLst>
              </a:tr>
            </a:tbl>
          </a:graphicData>
        </a:graphic>
      </p:graphicFrame>
      <p:sp>
        <p:nvSpPr>
          <p:cNvPr id="2" name="Номер слайда 1">
            <a:extLst>
              <a:ext uri="{FF2B5EF4-FFF2-40B4-BE49-F238E27FC236}">
                <a16:creationId xmlns:a16="http://schemas.microsoft.com/office/drawing/2014/main" id="{A4A5865E-4562-BC69-4FB6-297F5884F5CC}"/>
              </a:ext>
            </a:extLst>
          </p:cNvPr>
          <p:cNvSpPr>
            <a:spLocks noGrp="1"/>
          </p:cNvSpPr>
          <p:nvPr>
            <p:ph type="sldNum" sz="quarter" idx="12"/>
          </p:nvPr>
        </p:nvSpPr>
        <p:spPr/>
        <p:txBody>
          <a:bodyPr/>
          <a:lstStyle/>
          <a:p>
            <a:fld id="{0808F1DD-DB5D-4CA4-B293-6C4DDDE53672}" type="slidenum">
              <a:rPr lang="ru-RU" smtClean="0"/>
              <a:t>10</a:t>
            </a:fld>
            <a:endParaRPr lang="ru-RU"/>
          </a:p>
        </p:txBody>
      </p:sp>
    </p:spTree>
    <p:extLst>
      <p:ext uri="{BB962C8B-B14F-4D97-AF65-F5344CB8AC3E}">
        <p14:creationId xmlns:p14="http://schemas.microsoft.com/office/powerpoint/2010/main" val="39019813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Заголовок 1">
                <a:extLst>
                  <a:ext uri="{FF2B5EF4-FFF2-40B4-BE49-F238E27FC236}">
                    <a16:creationId xmlns:a16="http://schemas.microsoft.com/office/drawing/2014/main" id="{59A29802-99C6-1035-B7E2-0EAF4FE4EF2C}"/>
                  </a:ext>
                </a:extLst>
              </p:cNvPr>
              <p:cNvSpPr>
                <a:spLocks noGrp="1"/>
              </p:cNvSpPr>
              <p:nvPr>
                <p:ph type="title"/>
              </p:nvPr>
            </p:nvSpPr>
            <p:spPr>
              <a:xfrm>
                <a:off x="838200" y="79461"/>
                <a:ext cx="10515600" cy="1325563"/>
              </a:xfrm>
            </p:spPr>
            <p:txBody>
              <a:bodyPr>
                <a:normAutofit/>
              </a:bodyPr>
              <a:lstStyle/>
              <a:p>
                <a:pPr algn="ctr"/>
                <a:r>
                  <a:rPr lang="en-US" dirty="0">
                    <a:solidFill>
                      <a:srgbClr val="0070C0"/>
                    </a:solidFill>
                    <a:latin typeface="Arial" panose="020B0604020202020204" pitchFamily="34" charset="0"/>
                  </a:rPr>
                  <a:t>Results</a:t>
                </a:r>
                <a:br>
                  <a:rPr lang="en-US" i="1" dirty="0">
                    <a:solidFill>
                      <a:schemeClr val="accent1"/>
                    </a:solidFill>
                    <a:latin typeface="Cambria Math" panose="02040503050406030204" pitchFamily="18" charset="0"/>
                  </a:rPr>
                </a:br>
                <a14:m>
                  <m:oMathPara xmlns:m="http://schemas.openxmlformats.org/officeDocument/2006/math">
                    <m:oMathParaPr>
                      <m:jc m:val="centerGroup"/>
                    </m:oMathParaPr>
                    <m:oMath xmlns:m="http://schemas.openxmlformats.org/officeDocument/2006/math">
                      <m:sSubSup>
                        <m:sSubSupPr>
                          <m:ctrlPr>
                            <a:rPr lang="en-US" sz="3600" i="1" dirty="0" smtClean="0">
                              <a:solidFill>
                                <a:schemeClr val="accent1"/>
                              </a:solidFill>
                              <a:latin typeface="Cambria Math" panose="02040503050406030204" pitchFamily="18" charset="0"/>
                            </a:rPr>
                          </m:ctrlPr>
                        </m:sSubSupPr>
                        <m:e>
                          <m:r>
                            <m:rPr>
                              <m:sty m:val="p"/>
                            </m:rPr>
                            <a:rPr lang="en-US" sz="3600" b="0" i="0" dirty="0" smtClean="0">
                              <a:solidFill>
                                <a:schemeClr val="accent1"/>
                              </a:solidFill>
                              <a:latin typeface="Cambria Math" panose="02040503050406030204" pitchFamily="18" charset="0"/>
                            </a:rPr>
                            <m:t>K</m:t>
                          </m:r>
                        </m:e>
                        <m:sub>
                          <m:r>
                            <m:rPr>
                              <m:sty m:val="p"/>
                            </m:rPr>
                            <a:rPr lang="en-US" sz="3600" b="0" i="0" dirty="0" smtClean="0">
                              <a:solidFill>
                                <a:schemeClr val="accent1"/>
                              </a:solidFill>
                              <a:latin typeface="Cambria Math" panose="02040503050406030204" pitchFamily="18" charset="0"/>
                            </a:rPr>
                            <m:t>S</m:t>
                          </m:r>
                        </m:sub>
                        <m:sup>
                          <m:r>
                            <a:rPr lang="en-US" sz="3600" b="0" i="0" dirty="0" smtClean="0">
                              <a:solidFill>
                                <a:schemeClr val="accent1"/>
                              </a:solidFill>
                              <a:latin typeface="Cambria Math" panose="02040503050406030204" pitchFamily="18" charset="0"/>
                            </a:rPr>
                            <m:t>0</m:t>
                          </m:r>
                        </m:sup>
                      </m:sSubSup>
                    </m:oMath>
                  </m:oMathPara>
                </a14:m>
                <a:endParaRPr lang="ru-RU" sz="3600" dirty="0">
                  <a:solidFill>
                    <a:schemeClr val="accent1"/>
                  </a:solidFill>
                </a:endParaRPr>
              </a:p>
            </p:txBody>
          </p:sp>
        </mc:Choice>
        <mc:Fallback xmlns="">
          <p:sp>
            <p:nvSpPr>
              <p:cNvPr id="4" name="Заголовок 1">
                <a:extLst>
                  <a:ext uri="{FF2B5EF4-FFF2-40B4-BE49-F238E27FC236}">
                    <a16:creationId xmlns:a16="http://schemas.microsoft.com/office/drawing/2014/main" id="{59A29802-99C6-1035-B7E2-0EAF4FE4EF2C}"/>
                  </a:ext>
                </a:extLst>
              </p:cNvPr>
              <p:cNvSpPr>
                <a:spLocks noGrp="1" noRot="1" noChangeAspect="1" noMove="1" noResize="1" noEditPoints="1" noAdjustHandles="1" noChangeArrowheads="1" noChangeShapeType="1" noTextEdit="1"/>
              </p:cNvSpPr>
              <p:nvPr>
                <p:ph type="title"/>
              </p:nvPr>
            </p:nvSpPr>
            <p:spPr>
              <a:xfrm>
                <a:off x="838200" y="79461"/>
                <a:ext cx="10515600" cy="1325563"/>
              </a:xfrm>
              <a:blipFill>
                <a:blip r:embed="rId2"/>
                <a:stretch>
                  <a:fillRect t="-10599"/>
                </a:stretch>
              </a:blipFill>
            </p:spPr>
            <p:txBody>
              <a:bodyPr/>
              <a:lstStyle/>
              <a:p>
                <a:r>
                  <a:rPr lang="ru-RU">
                    <a:noFill/>
                  </a:rPr>
                  <a:t> </a:t>
                </a:r>
              </a:p>
            </p:txBody>
          </p:sp>
        </mc:Fallback>
      </mc:AlternateContent>
      <p:sp>
        <p:nvSpPr>
          <p:cNvPr id="5" name="TextBox 4">
            <a:extLst>
              <a:ext uri="{FF2B5EF4-FFF2-40B4-BE49-F238E27FC236}">
                <a16:creationId xmlns:a16="http://schemas.microsoft.com/office/drawing/2014/main" id="{4A45DC9E-E723-0231-1CD9-27E5696D5E17}"/>
              </a:ext>
            </a:extLst>
          </p:cNvPr>
          <p:cNvSpPr txBox="1"/>
          <p:nvPr/>
        </p:nvSpPr>
        <p:spPr>
          <a:xfrm>
            <a:off x="1874750" y="4022562"/>
            <a:ext cx="1413207" cy="461665"/>
          </a:xfrm>
          <a:prstGeom prst="rect">
            <a:avLst/>
          </a:prstGeom>
          <a:noFill/>
        </p:spPr>
        <p:txBody>
          <a:bodyPr wrap="none" rtlCol="0">
            <a:spAutoFit/>
          </a:bodyPr>
          <a:lstStyle/>
          <a:p>
            <a:r>
              <a:rPr lang="en-US" sz="2400" b="0" i="0" dirty="0">
                <a:solidFill>
                  <a:schemeClr val="accent2"/>
                </a:solidFill>
                <a:effectLst/>
                <a:latin typeface="-apple-system"/>
              </a:rPr>
              <a:t>Ideal case</a:t>
            </a:r>
            <a:endParaRPr lang="ru-RU" sz="2400" dirty="0">
              <a:solidFill>
                <a:schemeClr val="accent2"/>
              </a:solidFill>
            </a:endParaRPr>
          </a:p>
        </p:txBody>
      </p:sp>
      <p:sp>
        <p:nvSpPr>
          <p:cNvPr id="6" name="TextBox 5">
            <a:extLst>
              <a:ext uri="{FF2B5EF4-FFF2-40B4-BE49-F238E27FC236}">
                <a16:creationId xmlns:a16="http://schemas.microsoft.com/office/drawing/2014/main" id="{1EFE00D3-9B94-3529-A906-F535692FD9C5}"/>
              </a:ext>
            </a:extLst>
          </p:cNvPr>
          <p:cNvSpPr txBox="1"/>
          <p:nvPr/>
        </p:nvSpPr>
        <p:spPr>
          <a:xfrm>
            <a:off x="7089874" y="3907412"/>
            <a:ext cx="4597797" cy="461665"/>
          </a:xfrm>
          <a:prstGeom prst="rect">
            <a:avLst/>
          </a:prstGeom>
          <a:noFill/>
        </p:spPr>
        <p:txBody>
          <a:bodyPr wrap="none" rtlCol="0">
            <a:spAutoFit/>
          </a:bodyPr>
          <a:lstStyle/>
          <a:p>
            <a:r>
              <a:rPr lang="en-US" sz="2400" dirty="0" err="1">
                <a:solidFill>
                  <a:schemeClr val="accent2"/>
                </a:solidFill>
              </a:rPr>
              <a:t>SiMD</a:t>
            </a:r>
            <a:r>
              <a:rPr lang="en-US" sz="2400" dirty="0">
                <a:solidFill>
                  <a:schemeClr val="accent2"/>
                </a:solidFill>
              </a:rPr>
              <a:t>, BD, target and beam blurring</a:t>
            </a:r>
            <a:endParaRPr lang="ru-RU" sz="2400" dirty="0">
              <a:solidFill>
                <a:schemeClr val="accent2"/>
              </a:solidFill>
            </a:endParaRPr>
          </a:p>
        </p:txBody>
      </p:sp>
      <p:sp>
        <p:nvSpPr>
          <p:cNvPr id="7" name="Объект 2">
            <a:extLst>
              <a:ext uri="{FF2B5EF4-FFF2-40B4-BE49-F238E27FC236}">
                <a16:creationId xmlns:a16="http://schemas.microsoft.com/office/drawing/2014/main" id="{5C9455D3-FF6A-065A-ED58-7640F3F6D37D}"/>
              </a:ext>
            </a:extLst>
          </p:cNvPr>
          <p:cNvSpPr>
            <a:spLocks noGrp="1"/>
          </p:cNvSpPr>
          <p:nvPr>
            <p:ph idx="1"/>
          </p:nvPr>
        </p:nvSpPr>
        <p:spPr>
          <a:xfrm>
            <a:off x="838200" y="4369077"/>
            <a:ext cx="10515600" cy="2488923"/>
          </a:xfrm>
        </p:spPr>
        <p:txBody>
          <a:bodyPr>
            <a:normAutofit/>
          </a:bodyPr>
          <a:lstStyle/>
          <a:p>
            <a:r>
              <a:rPr lang="en-US" dirty="0">
                <a:solidFill>
                  <a:schemeClr val="accent6"/>
                </a:solidFill>
              </a:rPr>
              <a:t>Cuts</a:t>
            </a:r>
            <a:endParaRPr lang="ru-RU" dirty="0">
              <a:solidFill>
                <a:schemeClr val="accent6"/>
              </a:solidFill>
            </a:endParaRPr>
          </a:p>
          <a:p>
            <a:pPr lvl="1"/>
            <a:r>
              <a:rPr lang="ru-RU" dirty="0"/>
              <a:t>1</a:t>
            </a:r>
            <a:r>
              <a:rPr lang="en-US" dirty="0"/>
              <a:t>.0</a:t>
            </a:r>
            <a:r>
              <a:rPr lang="ru-RU" dirty="0"/>
              <a:t> </a:t>
            </a:r>
            <a:r>
              <a:rPr lang="en-US" dirty="0"/>
              <a:t>&lt; path &lt; 20	</a:t>
            </a:r>
          </a:p>
          <a:p>
            <a:pPr lvl="1"/>
            <a:r>
              <a:rPr lang="en-US" dirty="0"/>
              <a:t>0.0</a:t>
            </a:r>
            <a:r>
              <a:rPr lang="ru-RU" dirty="0"/>
              <a:t> </a:t>
            </a:r>
            <a:r>
              <a:rPr lang="en-US" dirty="0"/>
              <a:t>&lt;</a:t>
            </a:r>
            <a:r>
              <a:rPr lang="ru-RU" dirty="0"/>
              <a:t> </a:t>
            </a:r>
            <a:r>
              <a:rPr lang="en-US" dirty="0"/>
              <a:t>DCA12 &lt; 0.</a:t>
            </a:r>
            <a:r>
              <a:rPr lang="ru-RU" dirty="0"/>
              <a:t>3</a:t>
            </a:r>
            <a:r>
              <a:rPr lang="en-US" dirty="0"/>
              <a:t>	</a:t>
            </a:r>
          </a:p>
          <a:p>
            <a:pPr lvl="1"/>
            <a:r>
              <a:rPr lang="en-US" dirty="0"/>
              <a:t>0.0</a:t>
            </a:r>
            <a:r>
              <a:rPr lang="ru-RU" dirty="0"/>
              <a:t> </a:t>
            </a:r>
            <a:r>
              <a:rPr lang="en-US" dirty="0"/>
              <a:t>&lt;</a:t>
            </a:r>
            <a:r>
              <a:rPr lang="ru-RU" dirty="0"/>
              <a:t> </a:t>
            </a:r>
            <a:r>
              <a:rPr lang="en-US" dirty="0"/>
              <a:t>DCA0 &lt; 0.2	</a:t>
            </a:r>
          </a:p>
          <a:p>
            <a:pPr lvl="1"/>
            <a:r>
              <a:rPr lang="en-US" dirty="0"/>
              <a:t>0.</a:t>
            </a:r>
            <a:r>
              <a:rPr lang="ru-RU" dirty="0"/>
              <a:t>2 </a:t>
            </a:r>
            <a:r>
              <a:rPr lang="en-US" dirty="0"/>
              <a:t>&lt;</a:t>
            </a:r>
            <a:r>
              <a:rPr lang="ru-RU" dirty="0"/>
              <a:t> </a:t>
            </a:r>
            <a:r>
              <a:rPr lang="en-US" dirty="0"/>
              <a:t>DCA1 &lt; 3.0</a:t>
            </a:r>
          </a:p>
          <a:p>
            <a:pPr lvl="1"/>
            <a:r>
              <a:rPr lang="en-US" dirty="0"/>
              <a:t>0.</a:t>
            </a:r>
            <a:r>
              <a:rPr lang="ru-RU" dirty="0"/>
              <a:t>2 </a:t>
            </a:r>
            <a:r>
              <a:rPr lang="en-US" dirty="0"/>
              <a:t>&lt;</a:t>
            </a:r>
            <a:r>
              <a:rPr lang="ru-RU" dirty="0"/>
              <a:t> </a:t>
            </a:r>
            <a:r>
              <a:rPr lang="en-US" dirty="0"/>
              <a:t>DCA2 &lt; 3.0</a:t>
            </a:r>
            <a:endParaRPr lang="ru-RU" dirty="0"/>
          </a:p>
        </p:txBody>
      </p:sp>
      <p:pic>
        <p:nvPicPr>
          <p:cNvPr id="8" name="Рисунок 7">
            <a:extLst>
              <a:ext uri="{FF2B5EF4-FFF2-40B4-BE49-F238E27FC236}">
                <a16:creationId xmlns:a16="http://schemas.microsoft.com/office/drawing/2014/main" id="{60FBE7C9-6A7D-BEFE-8E3E-52BF7E1A41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230" y="1312849"/>
            <a:ext cx="6195035" cy="2793317"/>
          </a:xfrm>
          <a:prstGeom prst="rect">
            <a:avLst/>
          </a:prstGeom>
        </p:spPr>
      </p:pic>
      <p:pic>
        <p:nvPicPr>
          <p:cNvPr id="9" name="Рисунок 8">
            <a:extLst>
              <a:ext uri="{FF2B5EF4-FFF2-40B4-BE49-F238E27FC236}">
                <a16:creationId xmlns:a16="http://schemas.microsoft.com/office/drawing/2014/main" id="{42ED9F8B-4C26-5C0D-7B61-01061413C7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94265" y="1405024"/>
            <a:ext cx="5799122" cy="2605700"/>
          </a:xfrm>
          <a:prstGeom prst="rect">
            <a:avLst/>
          </a:prstGeom>
        </p:spPr>
      </p:pic>
      <p:sp>
        <p:nvSpPr>
          <p:cNvPr id="2" name="Номер слайда 1">
            <a:extLst>
              <a:ext uri="{FF2B5EF4-FFF2-40B4-BE49-F238E27FC236}">
                <a16:creationId xmlns:a16="http://schemas.microsoft.com/office/drawing/2014/main" id="{EE187124-0BD8-8177-54F3-67A9FFBDAF8D}"/>
              </a:ext>
            </a:extLst>
          </p:cNvPr>
          <p:cNvSpPr>
            <a:spLocks noGrp="1"/>
          </p:cNvSpPr>
          <p:nvPr>
            <p:ph type="sldNum" sz="quarter" idx="12"/>
          </p:nvPr>
        </p:nvSpPr>
        <p:spPr/>
        <p:txBody>
          <a:bodyPr/>
          <a:lstStyle/>
          <a:p>
            <a:fld id="{0808F1DD-DB5D-4CA4-B293-6C4DDDE53672}" type="slidenum">
              <a:rPr lang="ru-RU" smtClean="0"/>
              <a:t>11</a:t>
            </a:fld>
            <a:endParaRPr lang="ru-RU"/>
          </a:p>
        </p:txBody>
      </p:sp>
    </p:spTree>
    <p:extLst>
      <p:ext uri="{BB962C8B-B14F-4D97-AF65-F5344CB8AC3E}">
        <p14:creationId xmlns:p14="http://schemas.microsoft.com/office/powerpoint/2010/main" val="24693993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Заголовок 1">
                <a:extLst>
                  <a:ext uri="{FF2B5EF4-FFF2-40B4-BE49-F238E27FC236}">
                    <a16:creationId xmlns:a16="http://schemas.microsoft.com/office/drawing/2014/main" id="{E44282E8-2EFD-7434-5693-075D73393A53}"/>
                  </a:ext>
                </a:extLst>
              </p:cNvPr>
              <p:cNvSpPr>
                <a:spLocks noGrp="1"/>
              </p:cNvSpPr>
              <p:nvPr>
                <p:ph type="title"/>
              </p:nvPr>
            </p:nvSpPr>
            <p:spPr>
              <a:xfrm>
                <a:off x="838200" y="228273"/>
                <a:ext cx="10515600" cy="558794"/>
              </a:xfrm>
            </p:spPr>
            <p:txBody>
              <a:bodyPr>
                <a:normAutofit fontScale="90000"/>
              </a:bodyPr>
              <a:lstStyle/>
              <a:p>
                <a:pPr algn="ctr"/>
                <a:r>
                  <a:rPr lang="en-US" sz="3600" dirty="0">
                    <a:solidFill>
                      <a:srgbClr val="0070C0"/>
                    </a:solidFill>
                    <a:latin typeface="Arial" panose="020B0604020202020204" pitchFamily="34" charset="0"/>
                  </a:rPr>
                  <a:t>Results</a:t>
                </a:r>
                <a:br>
                  <a:rPr lang="en-US" sz="2800" dirty="0">
                    <a:solidFill>
                      <a:schemeClr val="accent1"/>
                    </a:solidFill>
                    <a:latin typeface="Cambria Math" panose="02040503050406030204" pitchFamily="18" charset="0"/>
                  </a:rPr>
                </a:br>
                <a14:m>
                  <m:oMathPara xmlns:m="http://schemas.openxmlformats.org/officeDocument/2006/math">
                    <m:oMathParaPr>
                      <m:jc m:val="centerGroup"/>
                    </m:oMathParaPr>
                    <m:oMath xmlns:m="http://schemas.openxmlformats.org/officeDocument/2006/math">
                      <m:sSubSup>
                        <m:sSubSupPr>
                          <m:ctrlPr>
                            <a:rPr lang="en-US" sz="3100" i="1" dirty="0" smtClean="0">
                              <a:solidFill>
                                <a:schemeClr val="accent1"/>
                              </a:solidFill>
                              <a:latin typeface="Cambria Math" panose="02040503050406030204" pitchFamily="18" charset="0"/>
                            </a:rPr>
                          </m:ctrlPr>
                        </m:sSubSupPr>
                        <m:e>
                          <m:r>
                            <m:rPr>
                              <m:sty m:val="p"/>
                            </m:rPr>
                            <a:rPr lang="en-US" sz="3100" b="0" i="0" dirty="0" smtClean="0">
                              <a:solidFill>
                                <a:schemeClr val="accent1"/>
                              </a:solidFill>
                              <a:latin typeface="Cambria Math" panose="02040503050406030204" pitchFamily="18" charset="0"/>
                            </a:rPr>
                            <m:t>K</m:t>
                          </m:r>
                        </m:e>
                        <m:sub>
                          <m:r>
                            <m:rPr>
                              <m:sty m:val="p"/>
                            </m:rPr>
                            <a:rPr lang="en-US" sz="3100" b="0" i="0" dirty="0" smtClean="0">
                              <a:solidFill>
                                <a:schemeClr val="accent1"/>
                              </a:solidFill>
                              <a:latin typeface="Cambria Math" panose="02040503050406030204" pitchFamily="18" charset="0"/>
                            </a:rPr>
                            <m:t>S</m:t>
                          </m:r>
                        </m:sub>
                        <m:sup>
                          <m:r>
                            <a:rPr lang="en-US" sz="3100" b="0" i="0" dirty="0" smtClean="0">
                              <a:solidFill>
                                <a:schemeClr val="accent1"/>
                              </a:solidFill>
                              <a:latin typeface="Cambria Math" panose="02040503050406030204" pitchFamily="18" charset="0"/>
                            </a:rPr>
                            <m:t>0</m:t>
                          </m:r>
                        </m:sup>
                      </m:sSubSup>
                    </m:oMath>
                  </m:oMathPara>
                </a14:m>
                <a:endParaRPr lang="ru-RU" sz="3100" dirty="0"/>
              </a:p>
            </p:txBody>
          </p:sp>
        </mc:Choice>
        <mc:Fallback xmlns="">
          <p:sp>
            <p:nvSpPr>
              <p:cNvPr id="4" name="Заголовок 1">
                <a:extLst>
                  <a:ext uri="{FF2B5EF4-FFF2-40B4-BE49-F238E27FC236}">
                    <a16:creationId xmlns:a16="http://schemas.microsoft.com/office/drawing/2014/main" id="{E44282E8-2EFD-7434-5693-075D73393A53}"/>
                  </a:ext>
                </a:extLst>
              </p:cNvPr>
              <p:cNvSpPr>
                <a:spLocks noGrp="1" noRot="1" noChangeAspect="1" noMove="1" noResize="1" noEditPoints="1" noAdjustHandles="1" noChangeArrowheads="1" noChangeShapeType="1" noTextEdit="1"/>
              </p:cNvSpPr>
              <p:nvPr>
                <p:ph type="title"/>
              </p:nvPr>
            </p:nvSpPr>
            <p:spPr>
              <a:xfrm>
                <a:off x="838200" y="228273"/>
                <a:ext cx="10515600" cy="558794"/>
              </a:xfrm>
              <a:blipFill>
                <a:blip r:embed="rId2"/>
                <a:stretch>
                  <a:fillRect t="-55435" b="-25000"/>
                </a:stretch>
              </a:blipFill>
            </p:spPr>
            <p:txBody>
              <a:bodyPr/>
              <a:lstStyle/>
              <a:p>
                <a:r>
                  <a:rPr lang="ru-RU">
                    <a:noFill/>
                  </a:rPr>
                  <a:t> </a:t>
                </a:r>
              </a:p>
            </p:txBody>
          </p:sp>
        </mc:Fallback>
      </mc:AlternateContent>
      <p:sp>
        <p:nvSpPr>
          <p:cNvPr id="5" name="TextBox 4">
            <a:extLst>
              <a:ext uri="{FF2B5EF4-FFF2-40B4-BE49-F238E27FC236}">
                <a16:creationId xmlns:a16="http://schemas.microsoft.com/office/drawing/2014/main" id="{BB497269-E18D-AB86-63AB-9A8912D9A765}"/>
              </a:ext>
            </a:extLst>
          </p:cNvPr>
          <p:cNvSpPr txBox="1"/>
          <p:nvPr/>
        </p:nvSpPr>
        <p:spPr>
          <a:xfrm>
            <a:off x="2621352" y="3503192"/>
            <a:ext cx="739305" cy="400110"/>
          </a:xfrm>
          <a:prstGeom prst="rect">
            <a:avLst/>
          </a:prstGeom>
          <a:noFill/>
        </p:spPr>
        <p:txBody>
          <a:bodyPr wrap="none" rtlCol="0">
            <a:spAutoFit/>
          </a:bodyPr>
          <a:lstStyle/>
          <a:p>
            <a:r>
              <a:rPr lang="en-US" sz="2000" dirty="0" err="1">
                <a:solidFill>
                  <a:schemeClr val="accent2"/>
                </a:solidFill>
              </a:rPr>
              <a:t>SiMD</a:t>
            </a:r>
            <a:endParaRPr lang="ru-RU" sz="2000" dirty="0">
              <a:solidFill>
                <a:schemeClr val="accent2"/>
              </a:solidFill>
            </a:endParaRPr>
          </a:p>
        </p:txBody>
      </p:sp>
      <p:sp>
        <p:nvSpPr>
          <p:cNvPr id="6" name="TextBox 5">
            <a:extLst>
              <a:ext uri="{FF2B5EF4-FFF2-40B4-BE49-F238E27FC236}">
                <a16:creationId xmlns:a16="http://schemas.microsoft.com/office/drawing/2014/main" id="{1A1E2072-A14C-2DCF-96E1-A54EB824EEFD}"/>
              </a:ext>
            </a:extLst>
          </p:cNvPr>
          <p:cNvSpPr txBox="1"/>
          <p:nvPr/>
        </p:nvSpPr>
        <p:spPr>
          <a:xfrm>
            <a:off x="8960384" y="3421228"/>
            <a:ext cx="481222" cy="400110"/>
          </a:xfrm>
          <a:prstGeom prst="rect">
            <a:avLst/>
          </a:prstGeom>
          <a:noFill/>
        </p:spPr>
        <p:txBody>
          <a:bodyPr wrap="none" rtlCol="0">
            <a:spAutoFit/>
          </a:bodyPr>
          <a:lstStyle/>
          <a:p>
            <a:r>
              <a:rPr lang="en-US" sz="2000" dirty="0">
                <a:solidFill>
                  <a:schemeClr val="accent2"/>
                </a:solidFill>
              </a:rPr>
              <a:t>BD</a:t>
            </a:r>
            <a:endParaRPr lang="ru-RU" sz="2000" dirty="0">
              <a:solidFill>
                <a:schemeClr val="accent2"/>
              </a:solidFill>
            </a:endParaRPr>
          </a:p>
        </p:txBody>
      </p:sp>
      <p:sp>
        <p:nvSpPr>
          <p:cNvPr id="7" name="TextBox 6">
            <a:extLst>
              <a:ext uri="{FF2B5EF4-FFF2-40B4-BE49-F238E27FC236}">
                <a16:creationId xmlns:a16="http://schemas.microsoft.com/office/drawing/2014/main" id="{C25A6BE6-3876-0BB5-29F1-D6C4463117AE}"/>
              </a:ext>
            </a:extLst>
          </p:cNvPr>
          <p:cNvSpPr txBox="1"/>
          <p:nvPr/>
        </p:nvSpPr>
        <p:spPr>
          <a:xfrm>
            <a:off x="1976204" y="6457890"/>
            <a:ext cx="1781257" cy="400110"/>
          </a:xfrm>
          <a:prstGeom prst="rect">
            <a:avLst/>
          </a:prstGeom>
          <a:noFill/>
        </p:spPr>
        <p:txBody>
          <a:bodyPr wrap="none" rtlCol="0">
            <a:spAutoFit/>
          </a:bodyPr>
          <a:lstStyle/>
          <a:p>
            <a:r>
              <a:rPr lang="en-US" sz="2000" b="0" i="0" dirty="0">
                <a:solidFill>
                  <a:schemeClr val="accent2"/>
                </a:solidFill>
                <a:effectLst/>
                <a:latin typeface="Arial" panose="020B0604020202020204" pitchFamily="34" charset="0"/>
              </a:rPr>
              <a:t>Beam blurring</a:t>
            </a:r>
            <a:endParaRPr lang="ru-RU" sz="2000" dirty="0">
              <a:solidFill>
                <a:schemeClr val="accent2"/>
              </a:solidFill>
            </a:endParaRPr>
          </a:p>
        </p:txBody>
      </p:sp>
      <p:sp>
        <p:nvSpPr>
          <p:cNvPr id="8" name="TextBox 7">
            <a:extLst>
              <a:ext uri="{FF2B5EF4-FFF2-40B4-BE49-F238E27FC236}">
                <a16:creationId xmlns:a16="http://schemas.microsoft.com/office/drawing/2014/main" id="{27601BFD-99F1-929A-649B-55A4308A2FBE}"/>
              </a:ext>
            </a:extLst>
          </p:cNvPr>
          <p:cNvSpPr txBox="1"/>
          <p:nvPr/>
        </p:nvSpPr>
        <p:spPr>
          <a:xfrm>
            <a:off x="8746753" y="6457890"/>
            <a:ext cx="908482" cy="400110"/>
          </a:xfrm>
          <a:prstGeom prst="rect">
            <a:avLst/>
          </a:prstGeom>
          <a:noFill/>
        </p:spPr>
        <p:txBody>
          <a:bodyPr wrap="square" rtlCol="0">
            <a:spAutoFit/>
          </a:bodyPr>
          <a:lstStyle/>
          <a:p>
            <a:r>
              <a:rPr lang="en-US" sz="2000" dirty="0">
                <a:solidFill>
                  <a:schemeClr val="accent2"/>
                </a:solidFill>
              </a:rPr>
              <a:t>Target</a:t>
            </a:r>
            <a:endParaRPr lang="ru-RU" sz="2000" dirty="0">
              <a:solidFill>
                <a:schemeClr val="accent2"/>
              </a:solidFill>
            </a:endParaRPr>
          </a:p>
        </p:txBody>
      </p:sp>
      <p:pic>
        <p:nvPicPr>
          <p:cNvPr id="9" name="Рисунок 8">
            <a:extLst>
              <a:ext uri="{FF2B5EF4-FFF2-40B4-BE49-F238E27FC236}">
                <a16:creationId xmlns:a16="http://schemas.microsoft.com/office/drawing/2014/main" id="{A5D0C075-F46B-6DA3-67DA-FBE634C82F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23" y="626868"/>
            <a:ext cx="5783764" cy="2973508"/>
          </a:xfrm>
          <a:prstGeom prst="rect">
            <a:avLst/>
          </a:prstGeom>
        </p:spPr>
      </p:pic>
      <p:pic>
        <p:nvPicPr>
          <p:cNvPr id="10" name="Рисунок 9">
            <a:extLst>
              <a:ext uri="{FF2B5EF4-FFF2-40B4-BE49-F238E27FC236}">
                <a16:creationId xmlns:a16="http://schemas.microsoft.com/office/drawing/2014/main" id="{6229DEDE-7783-71F7-13EA-C155DB38D0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09113" y="813504"/>
            <a:ext cx="5783764" cy="2582480"/>
          </a:xfrm>
          <a:prstGeom prst="rect">
            <a:avLst/>
          </a:prstGeom>
        </p:spPr>
      </p:pic>
      <p:pic>
        <p:nvPicPr>
          <p:cNvPr id="11" name="Рисунок 10">
            <a:extLst>
              <a:ext uri="{FF2B5EF4-FFF2-40B4-BE49-F238E27FC236}">
                <a16:creationId xmlns:a16="http://schemas.microsoft.com/office/drawing/2014/main" id="{5A8162DA-5417-D8D3-C1F1-562BE755E12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579" y="3835712"/>
            <a:ext cx="6008544" cy="2729202"/>
          </a:xfrm>
          <a:prstGeom prst="rect">
            <a:avLst/>
          </a:prstGeom>
        </p:spPr>
      </p:pic>
      <p:pic>
        <p:nvPicPr>
          <p:cNvPr id="12" name="Рисунок 11">
            <a:extLst>
              <a:ext uri="{FF2B5EF4-FFF2-40B4-BE49-F238E27FC236}">
                <a16:creationId xmlns:a16="http://schemas.microsoft.com/office/drawing/2014/main" id="{A0C92F65-0726-C360-290E-00BBD0E4E40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59304" y="3934311"/>
            <a:ext cx="5683381" cy="2563013"/>
          </a:xfrm>
          <a:prstGeom prst="rect">
            <a:avLst/>
          </a:prstGeom>
        </p:spPr>
      </p:pic>
      <p:sp>
        <p:nvSpPr>
          <p:cNvPr id="2" name="Номер слайда 1">
            <a:extLst>
              <a:ext uri="{FF2B5EF4-FFF2-40B4-BE49-F238E27FC236}">
                <a16:creationId xmlns:a16="http://schemas.microsoft.com/office/drawing/2014/main" id="{623CEB9C-8002-8EA5-3DFC-9223A4245663}"/>
              </a:ext>
            </a:extLst>
          </p:cNvPr>
          <p:cNvSpPr>
            <a:spLocks noGrp="1"/>
          </p:cNvSpPr>
          <p:nvPr>
            <p:ph type="sldNum" sz="quarter" idx="12"/>
          </p:nvPr>
        </p:nvSpPr>
        <p:spPr/>
        <p:txBody>
          <a:bodyPr/>
          <a:lstStyle/>
          <a:p>
            <a:fld id="{0808F1DD-DB5D-4CA4-B293-6C4DDDE53672}" type="slidenum">
              <a:rPr lang="ru-RU" smtClean="0"/>
              <a:t>12</a:t>
            </a:fld>
            <a:endParaRPr lang="ru-RU"/>
          </a:p>
        </p:txBody>
      </p:sp>
    </p:spTree>
    <p:extLst>
      <p:ext uri="{BB962C8B-B14F-4D97-AF65-F5344CB8AC3E}">
        <p14:creationId xmlns:p14="http://schemas.microsoft.com/office/powerpoint/2010/main" val="35953929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Заголовок 1">
                <a:extLst>
                  <a:ext uri="{FF2B5EF4-FFF2-40B4-BE49-F238E27FC236}">
                    <a16:creationId xmlns:a16="http://schemas.microsoft.com/office/drawing/2014/main" id="{F1AE272A-9EA5-1EEC-9380-0E748893E437}"/>
                  </a:ext>
                </a:extLst>
              </p:cNvPr>
              <p:cNvSpPr>
                <a:spLocks noGrp="1"/>
              </p:cNvSpPr>
              <p:nvPr>
                <p:ph type="title"/>
              </p:nvPr>
            </p:nvSpPr>
            <p:spPr>
              <a:xfrm>
                <a:off x="838200" y="365125"/>
                <a:ext cx="10515600" cy="1325563"/>
              </a:xfrm>
            </p:spPr>
            <p:txBody>
              <a:bodyPr/>
              <a:lstStyle/>
              <a:p>
                <a:pPr algn="ctr"/>
                <a:r>
                  <a:rPr lang="en-US" sz="4400" b="0" i="0" dirty="0">
                    <a:solidFill>
                      <a:srgbClr val="0070C0"/>
                    </a:solidFill>
                    <a:effectLst/>
                    <a:latin typeface="Arial" panose="020B0604020202020204" pitchFamily="34" charset="0"/>
                  </a:rPr>
                  <a:t>Results</a:t>
                </a:r>
                <a:br>
                  <a:rPr lang="en-US" sz="2800" dirty="0">
                    <a:solidFill>
                      <a:schemeClr val="accent1"/>
                    </a:solidFill>
                  </a:rPr>
                </a:br>
                <a14:m>
                  <m:oMathPara xmlns:m="http://schemas.openxmlformats.org/officeDocument/2006/math">
                    <m:oMathParaPr>
                      <m:jc m:val="centerGroup"/>
                    </m:oMathParaPr>
                    <m:oMath xmlns:m="http://schemas.openxmlformats.org/officeDocument/2006/math">
                      <m:sSubSup>
                        <m:sSubSupPr>
                          <m:ctrlPr>
                            <a:rPr lang="en-US" sz="3600" i="1" dirty="0" smtClean="0">
                              <a:solidFill>
                                <a:schemeClr val="accent1"/>
                              </a:solidFill>
                              <a:latin typeface="Cambria Math" panose="02040503050406030204" pitchFamily="18" charset="0"/>
                            </a:rPr>
                          </m:ctrlPr>
                        </m:sSubSupPr>
                        <m:e>
                          <m:r>
                            <m:rPr>
                              <m:sty m:val="p"/>
                            </m:rPr>
                            <a:rPr lang="en-US" sz="3600" b="0" i="0" dirty="0" smtClean="0">
                              <a:solidFill>
                                <a:schemeClr val="accent1"/>
                              </a:solidFill>
                              <a:latin typeface="Cambria Math" panose="02040503050406030204" pitchFamily="18" charset="0"/>
                            </a:rPr>
                            <m:t>K</m:t>
                          </m:r>
                        </m:e>
                        <m:sub>
                          <m:r>
                            <m:rPr>
                              <m:sty m:val="p"/>
                            </m:rPr>
                            <a:rPr lang="en-US" sz="3600" b="0" i="0" dirty="0" smtClean="0">
                              <a:solidFill>
                                <a:schemeClr val="accent1"/>
                              </a:solidFill>
                              <a:latin typeface="Cambria Math" panose="02040503050406030204" pitchFamily="18" charset="0"/>
                            </a:rPr>
                            <m:t>S</m:t>
                          </m:r>
                        </m:sub>
                        <m:sup>
                          <m:r>
                            <a:rPr lang="en-US" sz="3600" b="0" i="0" dirty="0" smtClean="0">
                              <a:solidFill>
                                <a:schemeClr val="accent1"/>
                              </a:solidFill>
                              <a:latin typeface="Cambria Math" panose="02040503050406030204" pitchFamily="18" charset="0"/>
                            </a:rPr>
                            <m:t>0</m:t>
                          </m:r>
                        </m:sup>
                      </m:sSubSup>
                    </m:oMath>
                  </m:oMathPara>
                </a14:m>
                <a:endParaRPr lang="ru-RU" sz="3600" dirty="0"/>
              </a:p>
            </p:txBody>
          </p:sp>
        </mc:Choice>
        <mc:Fallback xmlns="">
          <p:sp>
            <p:nvSpPr>
              <p:cNvPr id="4" name="Заголовок 1">
                <a:extLst>
                  <a:ext uri="{FF2B5EF4-FFF2-40B4-BE49-F238E27FC236}">
                    <a16:creationId xmlns:a16="http://schemas.microsoft.com/office/drawing/2014/main" id="{F1AE272A-9EA5-1EEC-9380-0E748893E437}"/>
                  </a:ext>
                </a:extLst>
              </p:cNvPr>
              <p:cNvSpPr>
                <a:spLocks noGrp="1" noRot="1" noChangeAspect="1" noMove="1" noResize="1" noEditPoints="1" noAdjustHandles="1" noChangeArrowheads="1" noChangeShapeType="1" noTextEdit="1"/>
              </p:cNvSpPr>
              <p:nvPr>
                <p:ph type="title"/>
              </p:nvPr>
            </p:nvSpPr>
            <p:spPr>
              <a:xfrm>
                <a:off x="838200" y="365125"/>
                <a:ext cx="10515600" cy="1325563"/>
              </a:xfrm>
              <a:blipFill>
                <a:blip r:embed="rId2"/>
                <a:stretch>
                  <a:fillRect t="-11982"/>
                </a:stretch>
              </a:blipFill>
            </p:spPr>
            <p:txBody>
              <a:bodyPr/>
              <a:lstStyle/>
              <a:p>
                <a:r>
                  <a:rPr lang="ru-RU">
                    <a:noFill/>
                  </a:rPr>
                  <a:t> </a:t>
                </a:r>
              </a:p>
            </p:txBody>
          </p:sp>
        </mc:Fallback>
      </mc:AlternateContent>
      <p:graphicFrame>
        <p:nvGraphicFramePr>
          <p:cNvPr id="5" name="Таблица 4">
            <a:extLst>
              <a:ext uri="{FF2B5EF4-FFF2-40B4-BE49-F238E27FC236}">
                <a16:creationId xmlns:a16="http://schemas.microsoft.com/office/drawing/2014/main" id="{CB478C78-464A-EA6A-DB6B-7B844175B84C}"/>
              </a:ext>
            </a:extLst>
          </p:cNvPr>
          <p:cNvGraphicFramePr>
            <a:graphicFrameLocks noGrp="1"/>
          </p:cNvGraphicFramePr>
          <p:nvPr>
            <p:extLst>
              <p:ext uri="{D42A27DB-BD31-4B8C-83A1-F6EECF244321}">
                <p14:modId xmlns:p14="http://schemas.microsoft.com/office/powerpoint/2010/main" val="1288901621"/>
              </p:ext>
            </p:extLst>
          </p:nvPr>
        </p:nvGraphicFramePr>
        <p:xfrm>
          <a:off x="838202" y="1870013"/>
          <a:ext cx="10515596" cy="3413760"/>
        </p:xfrm>
        <a:graphic>
          <a:graphicData uri="http://schemas.openxmlformats.org/drawingml/2006/table">
            <a:tbl>
              <a:tblPr firstRow="1" bandRow="1">
                <a:tableStyleId>{5C22544A-7EE6-4342-B048-85BDC9FD1C3A}</a:tableStyleId>
              </a:tblPr>
              <a:tblGrid>
                <a:gridCol w="1502228">
                  <a:extLst>
                    <a:ext uri="{9D8B030D-6E8A-4147-A177-3AD203B41FA5}">
                      <a16:colId xmlns:a16="http://schemas.microsoft.com/office/drawing/2014/main" val="1565064676"/>
                    </a:ext>
                  </a:extLst>
                </a:gridCol>
                <a:gridCol w="1502228">
                  <a:extLst>
                    <a:ext uri="{9D8B030D-6E8A-4147-A177-3AD203B41FA5}">
                      <a16:colId xmlns:a16="http://schemas.microsoft.com/office/drawing/2014/main" val="86488887"/>
                    </a:ext>
                  </a:extLst>
                </a:gridCol>
                <a:gridCol w="1502228">
                  <a:extLst>
                    <a:ext uri="{9D8B030D-6E8A-4147-A177-3AD203B41FA5}">
                      <a16:colId xmlns:a16="http://schemas.microsoft.com/office/drawing/2014/main" val="992551913"/>
                    </a:ext>
                  </a:extLst>
                </a:gridCol>
                <a:gridCol w="1502228">
                  <a:extLst>
                    <a:ext uri="{9D8B030D-6E8A-4147-A177-3AD203B41FA5}">
                      <a16:colId xmlns:a16="http://schemas.microsoft.com/office/drawing/2014/main" val="2612461629"/>
                    </a:ext>
                  </a:extLst>
                </a:gridCol>
                <a:gridCol w="1502228">
                  <a:extLst>
                    <a:ext uri="{9D8B030D-6E8A-4147-A177-3AD203B41FA5}">
                      <a16:colId xmlns:a16="http://schemas.microsoft.com/office/drawing/2014/main" val="2127207937"/>
                    </a:ext>
                  </a:extLst>
                </a:gridCol>
                <a:gridCol w="1502228">
                  <a:extLst>
                    <a:ext uri="{9D8B030D-6E8A-4147-A177-3AD203B41FA5}">
                      <a16:colId xmlns:a16="http://schemas.microsoft.com/office/drawing/2014/main" val="207883846"/>
                    </a:ext>
                  </a:extLst>
                </a:gridCol>
                <a:gridCol w="1502228">
                  <a:extLst>
                    <a:ext uri="{9D8B030D-6E8A-4147-A177-3AD203B41FA5}">
                      <a16:colId xmlns:a16="http://schemas.microsoft.com/office/drawing/2014/main" val="890325459"/>
                    </a:ext>
                  </a:extLst>
                </a:gridCol>
              </a:tblGrid>
              <a:tr h="370840">
                <a:tc>
                  <a:txBody>
                    <a:bodyPr/>
                    <a:lstStyle/>
                    <a:p>
                      <a:endParaRPr lang="ru-RU"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i="0" dirty="0">
                          <a:solidFill>
                            <a:schemeClr val="bg1"/>
                          </a:solidFill>
                          <a:effectLst/>
                          <a:latin typeface="+mn-lt"/>
                        </a:rPr>
                        <a:t>Ideal case</a:t>
                      </a:r>
                      <a:endParaRPr lang="ru-RU" sz="1800" b="1" dirty="0">
                        <a:solidFill>
                          <a:schemeClr val="bg1"/>
                        </a:solidFill>
                        <a:latin typeface="+mn-lt"/>
                      </a:endParaRPr>
                    </a:p>
                    <a:p>
                      <a:endParaRPr lang="ru-RU" b="1" dirty="0">
                        <a:solidFill>
                          <a:schemeClr val="bg1"/>
                        </a:solidFill>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err="1">
                          <a:solidFill>
                            <a:schemeClr val="bg1"/>
                          </a:solidFill>
                          <a:latin typeface="+mn-lt"/>
                        </a:rPr>
                        <a:t>SiMD</a:t>
                      </a:r>
                      <a:r>
                        <a:rPr lang="en-US" sz="1800" b="1" dirty="0">
                          <a:solidFill>
                            <a:schemeClr val="bg1"/>
                          </a:solidFill>
                          <a:latin typeface="+mn-lt"/>
                        </a:rPr>
                        <a:t>, BD, target </a:t>
                      </a:r>
                      <a:r>
                        <a:rPr lang="ru-RU" sz="1800" b="1" dirty="0">
                          <a:solidFill>
                            <a:schemeClr val="bg1"/>
                          </a:solidFill>
                          <a:latin typeface="+mn-lt"/>
                        </a:rPr>
                        <a:t>и</a:t>
                      </a:r>
                      <a:r>
                        <a:rPr lang="en-US" sz="1800" b="1" dirty="0">
                          <a:solidFill>
                            <a:schemeClr val="bg1"/>
                          </a:solidFill>
                          <a:latin typeface="+mn-lt"/>
                        </a:rPr>
                        <a:t> </a:t>
                      </a:r>
                      <a:r>
                        <a:rPr lang="ru-RU" sz="1800" b="1" dirty="0">
                          <a:solidFill>
                            <a:schemeClr val="bg1"/>
                          </a:solidFill>
                          <a:latin typeface="+mn-lt"/>
                        </a:rPr>
                        <a:t>р</a:t>
                      </a:r>
                      <a:r>
                        <a:rPr lang="ru-RU" sz="1800" b="1" i="0" dirty="0">
                          <a:solidFill>
                            <a:schemeClr val="bg1"/>
                          </a:solidFill>
                          <a:effectLst/>
                          <a:latin typeface="+mn-lt"/>
                        </a:rPr>
                        <a:t>азмытие пучка</a:t>
                      </a:r>
                      <a:endParaRPr lang="ru-RU" sz="1800" b="1" dirty="0">
                        <a:solidFill>
                          <a:schemeClr val="bg1"/>
                        </a:solidFill>
                        <a:latin typeface="+mn-lt"/>
                      </a:endParaRPr>
                    </a:p>
                  </a:txBody>
                  <a:tcPr/>
                </a:tc>
                <a:tc>
                  <a:txBody>
                    <a:bodyPr/>
                    <a:lstStyle/>
                    <a:p>
                      <a:r>
                        <a:rPr lang="en-US" dirty="0" err="1"/>
                        <a:t>SiMD</a:t>
                      </a:r>
                      <a:endParaRPr lang="ru-RU" dirty="0"/>
                    </a:p>
                  </a:txBody>
                  <a:tcPr/>
                </a:tc>
                <a:tc>
                  <a:txBody>
                    <a:bodyPr/>
                    <a:lstStyle/>
                    <a:p>
                      <a:r>
                        <a:rPr lang="en-US" dirty="0"/>
                        <a:t>BD</a:t>
                      </a:r>
                      <a:endParaRPr lang="ru-RU" dirty="0"/>
                    </a:p>
                  </a:txBody>
                  <a:tcPr/>
                </a:tc>
                <a:tc>
                  <a:txBody>
                    <a:bodyPr/>
                    <a:lstStyle/>
                    <a:p>
                      <a:r>
                        <a:rPr lang="en-US" dirty="0"/>
                        <a:t>Target</a:t>
                      </a:r>
                      <a:endParaRPr lang="ru-RU"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i="0" dirty="0">
                          <a:solidFill>
                            <a:schemeClr val="bg1"/>
                          </a:solidFill>
                          <a:effectLst/>
                          <a:latin typeface="Arial" panose="020B0604020202020204" pitchFamily="34" charset="0"/>
                        </a:rPr>
                        <a:t>Beam blurring</a:t>
                      </a:r>
                      <a:endParaRPr lang="ru-RU" sz="1800" b="1" dirty="0">
                        <a:solidFill>
                          <a:schemeClr val="bg1"/>
                        </a:solidFill>
                      </a:endParaRPr>
                    </a:p>
                    <a:p>
                      <a:endParaRPr lang="ru-RU" b="1" dirty="0"/>
                    </a:p>
                  </a:txBody>
                  <a:tcPr/>
                </a:tc>
                <a:extLst>
                  <a:ext uri="{0D108BD9-81ED-4DB2-BD59-A6C34878D82A}">
                    <a16:rowId xmlns:a16="http://schemas.microsoft.com/office/drawing/2014/main" val="169919559"/>
                  </a:ext>
                </a:extLst>
              </a:tr>
              <a:tr h="370840">
                <a:tc>
                  <a:txBody>
                    <a:bodyPr/>
                    <a:lstStyle/>
                    <a:p>
                      <a:r>
                        <a:rPr lang="ru-RU" dirty="0"/>
                        <a:t>µ (</a:t>
                      </a:r>
                      <a:r>
                        <a:rPr lang="en-US" dirty="0"/>
                        <a:t>GeV</a:t>
                      </a:r>
                      <a:r>
                        <a:rPr lang="ru-RU" dirty="0"/>
                        <a:t>)</a:t>
                      </a:r>
                    </a:p>
                  </a:txBody>
                  <a:tcPr/>
                </a:tc>
                <a:tc>
                  <a:txBody>
                    <a:bodyPr/>
                    <a:lstStyle/>
                    <a:p>
                      <a:r>
                        <a:rPr lang="en-US" dirty="0"/>
                        <a:t>0.497</a:t>
                      </a:r>
                      <a:endParaRPr lang="ru-RU" dirty="0"/>
                    </a:p>
                  </a:txBody>
                  <a:tcPr/>
                </a:tc>
                <a:tc>
                  <a:txBody>
                    <a:bodyPr/>
                    <a:lstStyle/>
                    <a:p>
                      <a:r>
                        <a:rPr lang="en-US" dirty="0"/>
                        <a:t>0.497</a:t>
                      </a:r>
                      <a:endParaRPr lang="ru-RU" dirty="0"/>
                    </a:p>
                  </a:txBody>
                  <a:tcPr/>
                </a:tc>
                <a:tc>
                  <a:txBody>
                    <a:bodyPr/>
                    <a:lstStyle/>
                    <a:p>
                      <a:r>
                        <a:rPr lang="en-US" dirty="0">
                          <a:solidFill>
                            <a:schemeClr val="tx1"/>
                          </a:solidFill>
                        </a:rPr>
                        <a:t>0.497</a:t>
                      </a:r>
                      <a:endParaRPr lang="ru-RU" dirty="0">
                        <a:solidFill>
                          <a:schemeClr val="tx1"/>
                        </a:solidFill>
                      </a:endParaRPr>
                    </a:p>
                  </a:txBody>
                  <a:tcPr/>
                </a:tc>
                <a:tc>
                  <a:txBody>
                    <a:bodyPr/>
                    <a:lstStyle/>
                    <a:p>
                      <a:r>
                        <a:rPr lang="en-US" dirty="0"/>
                        <a:t>0.497</a:t>
                      </a:r>
                      <a:endParaRPr lang="ru-RU" dirty="0"/>
                    </a:p>
                  </a:txBody>
                  <a:tcPr/>
                </a:tc>
                <a:tc>
                  <a:txBody>
                    <a:bodyPr/>
                    <a:lstStyle/>
                    <a:p>
                      <a:r>
                        <a:rPr lang="en-US" dirty="0"/>
                        <a:t>0.497</a:t>
                      </a:r>
                      <a:endParaRPr lang="ru-RU" dirty="0"/>
                    </a:p>
                  </a:txBody>
                  <a:tcPr/>
                </a:tc>
                <a:tc>
                  <a:txBody>
                    <a:bodyPr/>
                    <a:lstStyle/>
                    <a:p>
                      <a:r>
                        <a:rPr lang="en-US" dirty="0"/>
                        <a:t>0.497</a:t>
                      </a:r>
                      <a:endParaRPr lang="ru-RU" dirty="0"/>
                    </a:p>
                  </a:txBody>
                  <a:tcPr/>
                </a:tc>
                <a:extLst>
                  <a:ext uri="{0D108BD9-81ED-4DB2-BD59-A6C34878D82A}">
                    <a16:rowId xmlns:a16="http://schemas.microsoft.com/office/drawing/2014/main" val="4089617655"/>
                  </a:ext>
                </a:extLst>
              </a:tr>
              <a:tr h="370840">
                <a:tc>
                  <a:txBody>
                    <a:bodyPr/>
                    <a:lstStyle/>
                    <a:p>
                      <a:r>
                        <a:rPr lang="el-GR" sz="1800" b="0" i="0" kern="1200" dirty="0">
                          <a:solidFill>
                            <a:schemeClr val="dk1"/>
                          </a:solidFill>
                          <a:effectLst/>
                          <a:latin typeface="+mn-lt"/>
                          <a:ea typeface="+mn-ea"/>
                          <a:cs typeface="+mn-cs"/>
                        </a:rPr>
                        <a:t>σ</a:t>
                      </a:r>
                      <a:r>
                        <a:rPr lang="ru-RU" sz="1800" b="0" i="0" kern="1200" dirty="0">
                          <a:solidFill>
                            <a:schemeClr val="dk1"/>
                          </a:solidFill>
                          <a:effectLst/>
                          <a:latin typeface="+mn-lt"/>
                          <a:ea typeface="+mn-ea"/>
                          <a:cs typeface="+mn-cs"/>
                        </a:rPr>
                        <a:t> </a:t>
                      </a:r>
                      <a:r>
                        <a:rPr lang="ru-RU" dirty="0"/>
                        <a:t>(</a:t>
                      </a:r>
                      <a:r>
                        <a:rPr lang="en-US" dirty="0"/>
                        <a:t>GeV</a:t>
                      </a:r>
                      <a:r>
                        <a:rPr lang="ru-RU" dirty="0"/>
                        <a:t>)</a:t>
                      </a:r>
                      <a:endParaRPr lang="ru-RU" b="0" dirty="0"/>
                    </a:p>
                  </a:txBody>
                  <a:tcPr/>
                </a:tc>
                <a:tc>
                  <a:txBody>
                    <a:bodyPr/>
                    <a:lstStyle/>
                    <a:p>
                      <a:r>
                        <a:rPr lang="en-US" dirty="0"/>
                        <a:t>0.004</a:t>
                      </a:r>
                      <a:endParaRPr lang="ru-RU" dirty="0"/>
                    </a:p>
                  </a:txBody>
                  <a:tcPr/>
                </a:tc>
                <a:tc>
                  <a:txBody>
                    <a:bodyPr/>
                    <a:lstStyle/>
                    <a:p>
                      <a:r>
                        <a:rPr lang="en-US" dirty="0"/>
                        <a:t>0.004</a:t>
                      </a:r>
                      <a:endParaRPr lang="ru-RU" dirty="0"/>
                    </a:p>
                  </a:txBody>
                  <a:tcPr/>
                </a:tc>
                <a:tc>
                  <a:txBody>
                    <a:bodyPr/>
                    <a:lstStyle/>
                    <a:p>
                      <a:r>
                        <a:rPr lang="en-US" dirty="0">
                          <a:solidFill>
                            <a:schemeClr val="tx1"/>
                          </a:solidFill>
                        </a:rPr>
                        <a:t>0.004</a:t>
                      </a:r>
                      <a:endParaRPr lang="ru-RU" dirty="0">
                        <a:solidFill>
                          <a:schemeClr val="tx1"/>
                        </a:solidFill>
                      </a:endParaRPr>
                    </a:p>
                  </a:txBody>
                  <a:tcPr/>
                </a:tc>
                <a:tc>
                  <a:txBody>
                    <a:bodyPr/>
                    <a:lstStyle/>
                    <a:p>
                      <a:r>
                        <a:rPr lang="en-US" dirty="0"/>
                        <a:t>0.004</a:t>
                      </a:r>
                      <a:endParaRPr lang="ru-RU" dirty="0"/>
                    </a:p>
                  </a:txBody>
                  <a:tcPr/>
                </a:tc>
                <a:tc>
                  <a:txBody>
                    <a:bodyPr/>
                    <a:lstStyle/>
                    <a:p>
                      <a:r>
                        <a:rPr lang="en-US" dirty="0"/>
                        <a:t>0.004</a:t>
                      </a:r>
                      <a:endParaRPr lang="ru-RU" dirty="0"/>
                    </a:p>
                  </a:txBody>
                  <a:tcPr/>
                </a:tc>
                <a:tc>
                  <a:txBody>
                    <a:bodyPr/>
                    <a:lstStyle/>
                    <a:p>
                      <a:r>
                        <a:rPr lang="en-US" dirty="0"/>
                        <a:t>0.004</a:t>
                      </a:r>
                      <a:endParaRPr lang="ru-RU" dirty="0"/>
                    </a:p>
                  </a:txBody>
                  <a:tcPr/>
                </a:tc>
                <a:extLst>
                  <a:ext uri="{0D108BD9-81ED-4DB2-BD59-A6C34878D82A}">
                    <a16:rowId xmlns:a16="http://schemas.microsoft.com/office/drawing/2014/main" val="1658311114"/>
                  </a:ext>
                </a:extLst>
              </a:tr>
              <a:tr h="370840">
                <a:tc>
                  <a:txBody>
                    <a:bodyPr/>
                    <a:lstStyle/>
                    <a:p>
                      <a:r>
                        <a:rPr lang="en-US" dirty="0"/>
                        <a:t>S</a:t>
                      </a:r>
                      <a:endParaRPr lang="ru-RU" dirty="0"/>
                    </a:p>
                  </a:txBody>
                  <a:tcPr/>
                </a:tc>
                <a:tc>
                  <a:txBody>
                    <a:bodyPr/>
                    <a:lstStyle/>
                    <a:p>
                      <a:r>
                        <a:rPr lang="en-US" dirty="0"/>
                        <a:t>380</a:t>
                      </a:r>
                      <a:endParaRPr lang="ru-RU" dirty="0"/>
                    </a:p>
                  </a:txBody>
                  <a:tcPr/>
                </a:tc>
                <a:tc>
                  <a:txBody>
                    <a:bodyPr/>
                    <a:lstStyle/>
                    <a:p>
                      <a:r>
                        <a:rPr lang="en-US" dirty="0"/>
                        <a:t>323</a:t>
                      </a:r>
                      <a:endParaRPr lang="ru-RU" dirty="0"/>
                    </a:p>
                  </a:txBody>
                  <a:tcPr/>
                </a:tc>
                <a:tc>
                  <a:txBody>
                    <a:bodyPr/>
                    <a:lstStyle/>
                    <a:p>
                      <a:r>
                        <a:rPr lang="en-US" dirty="0">
                          <a:solidFill>
                            <a:schemeClr val="tx1"/>
                          </a:solidFill>
                        </a:rPr>
                        <a:t>318</a:t>
                      </a:r>
                      <a:endParaRPr lang="ru-RU" dirty="0">
                        <a:solidFill>
                          <a:schemeClr val="tx1"/>
                        </a:solidFill>
                      </a:endParaRPr>
                    </a:p>
                  </a:txBody>
                  <a:tcPr/>
                </a:tc>
                <a:tc>
                  <a:txBody>
                    <a:bodyPr/>
                    <a:lstStyle/>
                    <a:p>
                      <a:r>
                        <a:rPr lang="en-US" dirty="0">
                          <a:solidFill>
                            <a:srgbClr val="00B050"/>
                          </a:solidFill>
                        </a:rPr>
                        <a:t>391</a:t>
                      </a:r>
                      <a:endParaRPr lang="ru-RU" dirty="0">
                        <a:solidFill>
                          <a:srgbClr val="00B050"/>
                        </a:solidFill>
                      </a:endParaRPr>
                    </a:p>
                  </a:txBody>
                  <a:tcPr/>
                </a:tc>
                <a:tc>
                  <a:txBody>
                    <a:bodyPr/>
                    <a:lstStyle/>
                    <a:p>
                      <a:r>
                        <a:rPr lang="en-US" dirty="0"/>
                        <a:t>389</a:t>
                      </a:r>
                      <a:endParaRPr lang="ru-RU" dirty="0"/>
                    </a:p>
                  </a:txBody>
                  <a:tcPr/>
                </a:tc>
                <a:tc>
                  <a:txBody>
                    <a:bodyPr/>
                    <a:lstStyle/>
                    <a:p>
                      <a:r>
                        <a:rPr lang="en-US" dirty="0">
                          <a:solidFill>
                            <a:srgbClr val="FF0000"/>
                          </a:solidFill>
                        </a:rPr>
                        <a:t>295</a:t>
                      </a:r>
                      <a:endParaRPr lang="ru-RU" dirty="0">
                        <a:solidFill>
                          <a:srgbClr val="FF0000"/>
                        </a:solidFill>
                      </a:endParaRPr>
                    </a:p>
                  </a:txBody>
                  <a:tcPr/>
                </a:tc>
                <a:extLst>
                  <a:ext uri="{0D108BD9-81ED-4DB2-BD59-A6C34878D82A}">
                    <a16:rowId xmlns:a16="http://schemas.microsoft.com/office/drawing/2014/main" val="698396892"/>
                  </a:ext>
                </a:extLst>
              </a:tr>
              <a:tr h="370840">
                <a:tc>
                  <a:txBody>
                    <a:bodyPr/>
                    <a:lstStyle/>
                    <a:p>
                      <a:r>
                        <a:rPr lang="en-US" dirty="0"/>
                        <a:t>B</a:t>
                      </a:r>
                      <a:endParaRPr lang="ru-RU" dirty="0"/>
                    </a:p>
                  </a:txBody>
                  <a:tcPr/>
                </a:tc>
                <a:tc>
                  <a:txBody>
                    <a:bodyPr/>
                    <a:lstStyle/>
                    <a:p>
                      <a:r>
                        <a:rPr lang="en-US" dirty="0">
                          <a:solidFill>
                            <a:srgbClr val="00B050"/>
                          </a:solidFill>
                        </a:rPr>
                        <a:t>1574</a:t>
                      </a:r>
                      <a:endParaRPr lang="ru-RU" dirty="0">
                        <a:solidFill>
                          <a:srgbClr val="00B050"/>
                        </a:solidFill>
                      </a:endParaRPr>
                    </a:p>
                  </a:txBody>
                  <a:tcPr/>
                </a:tc>
                <a:tc>
                  <a:txBody>
                    <a:bodyPr/>
                    <a:lstStyle/>
                    <a:p>
                      <a:r>
                        <a:rPr lang="en-US" dirty="0">
                          <a:solidFill>
                            <a:schemeClr val="tx1"/>
                          </a:solidFill>
                        </a:rPr>
                        <a:t>1882</a:t>
                      </a:r>
                      <a:endParaRPr lang="ru-RU" dirty="0">
                        <a:solidFill>
                          <a:schemeClr val="tx1"/>
                        </a:solidFill>
                      </a:endParaRPr>
                    </a:p>
                  </a:txBody>
                  <a:tcPr/>
                </a:tc>
                <a:tc>
                  <a:txBody>
                    <a:bodyPr/>
                    <a:lstStyle/>
                    <a:p>
                      <a:r>
                        <a:rPr lang="en-US" dirty="0">
                          <a:solidFill>
                            <a:schemeClr val="tx1"/>
                          </a:solidFill>
                        </a:rPr>
                        <a:t>1607</a:t>
                      </a:r>
                      <a:endParaRPr lang="ru-RU" dirty="0">
                        <a:solidFill>
                          <a:schemeClr val="tx1"/>
                        </a:solidFill>
                      </a:endParaRPr>
                    </a:p>
                  </a:txBody>
                  <a:tcPr/>
                </a:tc>
                <a:tc>
                  <a:txBody>
                    <a:bodyPr/>
                    <a:lstStyle/>
                    <a:p>
                      <a:r>
                        <a:rPr lang="en-US" dirty="0"/>
                        <a:t>1598</a:t>
                      </a:r>
                      <a:endParaRPr lang="ru-RU" dirty="0"/>
                    </a:p>
                  </a:txBody>
                  <a:tcPr/>
                </a:tc>
                <a:tc>
                  <a:txBody>
                    <a:bodyPr/>
                    <a:lstStyle/>
                    <a:p>
                      <a:r>
                        <a:rPr lang="en-US" dirty="0"/>
                        <a:t>1617</a:t>
                      </a:r>
                      <a:endParaRPr lang="ru-RU" dirty="0"/>
                    </a:p>
                  </a:txBody>
                  <a:tcPr/>
                </a:tc>
                <a:tc>
                  <a:txBody>
                    <a:bodyPr/>
                    <a:lstStyle/>
                    <a:p>
                      <a:r>
                        <a:rPr lang="en-US" dirty="0">
                          <a:solidFill>
                            <a:srgbClr val="FF0000"/>
                          </a:solidFill>
                        </a:rPr>
                        <a:t>1761</a:t>
                      </a:r>
                      <a:endParaRPr lang="ru-RU" dirty="0">
                        <a:solidFill>
                          <a:srgbClr val="FF0000"/>
                        </a:solidFill>
                      </a:endParaRPr>
                    </a:p>
                  </a:txBody>
                  <a:tcPr/>
                </a:tc>
                <a:extLst>
                  <a:ext uri="{0D108BD9-81ED-4DB2-BD59-A6C34878D82A}">
                    <a16:rowId xmlns:a16="http://schemas.microsoft.com/office/drawing/2014/main" val="2074823526"/>
                  </a:ext>
                </a:extLst>
              </a:tr>
              <a:tr h="370840">
                <a:tc>
                  <a:txBody>
                    <a:bodyPr/>
                    <a:lstStyle/>
                    <a:p>
                      <a:r>
                        <a:rPr lang="en-US" dirty="0"/>
                        <a:t>S/B</a:t>
                      </a:r>
                      <a:endParaRPr lang="ru-RU" dirty="0"/>
                    </a:p>
                  </a:txBody>
                  <a:tcPr/>
                </a:tc>
                <a:tc>
                  <a:txBody>
                    <a:bodyPr/>
                    <a:lstStyle/>
                    <a:p>
                      <a:r>
                        <a:rPr lang="en-US" dirty="0"/>
                        <a:t>0.241</a:t>
                      </a:r>
                      <a:endParaRPr lang="ru-RU" dirty="0"/>
                    </a:p>
                  </a:txBody>
                  <a:tcPr/>
                </a:tc>
                <a:tc>
                  <a:txBody>
                    <a:bodyPr/>
                    <a:lstStyle/>
                    <a:p>
                      <a:r>
                        <a:rPr lang="en-US" dirty="0"/>
                        <a:t>0.172</a:t>
                      </a:r>
                      <a:endParaRPr lang="ru-RU" dirty="0"/>
                    </a:p>
                  </a:txBody>
                  <a:tcPr/>
                </a:tc>
                <a:tc>
                  <a:txBody>
                    <a:bodyPr/>
                    <a:lstStyle/>
                    <a:p>
                      <a:r>
                        <a:rPr lang="en-US" dirty="0">
                          <a:solidFill>
                            <a:schemeClr val="tx1"/>
                          </a:solidFill>
                        </a:rPr>
                        <a:t>0.198</a:t>
                      </a:r>
                      <a:endParaRPr lang="ru-RU" dirty="0">
                        <a:solidFill>
                          <a:schemeClr val="tx1"/>
                        </a:solidFill>
                      </a:endParaRPr>
                    </a:p>
                  </a:txBody>
                  <a:tcPr/>
                </a:tc>
                <a:tc>
                  <a:txBody>
                    <a:bodyPr/>
                    <a:lstStyle/>
                    <a:p>
                      <a:r>
                        <a:rPr lang="en-US" dirty="0">
                          <a:solidFill>
                            <a:srgbClr val="00B050"/>
                          </a:solidFill>
                        </a:rPr>
                        <a:t>0.244</a:t>
                      </a:r>
                      <a:endParaRPr lang="ru-RU" dirty="0">
                        <a:solidFill>
                          <a:srgbClr val="00B050"/>
                        </a:solidFill>
                      </a:endParaRPr>
                    </a:p>
                  </a:txBody>
                  <a:tcPr/>
                </a:tc>
                <a:tc>
                  <a:txBody>
                    <a:bodyPr/>
                    <a:lstStyle/>
                    <a:p>
                      <a:r>
                        <a:rPr lang="en-US" dirty="0"/>
                        <a:t>0.241</a:t>
                      </a:r>
                      <a:endParaRPr lang="ru-RU" dirty="0"/>
                    </a:p>
                  </a:txBody>
                  <a:tcPr/>
                </a:tc>
                <a:tc>
                  <a:txBody>
                    <a:bodyPr/>
                    <a:lstStyle/>
                    <a:p>
                      <a:r>
                        <a:rPr lang="en-US" dirty="0">
                          <a:solidFill>
                            <a:srgbClr val="FF0000"/>
                          </a:solidFill>
                        </a:rPr>
                        <a:t>0.167</a:t>
                      </a:r>
                      <a:endParaRPr lang="ru-RU" dirty="0">
                        <a:solidFill>
                          <a:srgbClr val="FF0000"/>
                        </a:solidFill>
                      </a:endParaRPr>
                    </a:p>
                  </a:txBody>
                  <a:tcPr/>
                </a:tc>
                <a:extLst>
                  <a:ext uri="{0D108BD9-81ED-4DB2-BD59-A6C34878D82A}">
                    <a16:rowId xmlns:a16="http://schemas.microsoft.com/office/drawing/2014/main" val="1183270887"/>
                  </a:ext>
                </a:extLst>
              </a:tr>
              <a:tr h="370840">
                <a:tc>
                  <a:txBody>
                    <a:bodyPr/>
                    <a:lstStyle/>
                    <a:p>
                      <a:r>
                        <a:rPr lang="en-US" dirty="0"/>
                        <a:t>Efficiency</a:t>
                      </a:r>
                      <a:r>
                        <a:rPr lang="ru-RU" dirty="0"/>
                        <a:t> (%)</a:t>
                      </a:r>
                    </a:p>
                  </a:txBody>
                  <a:tcPr/>
                </a:tc>
                <a:tc>
                  <a:txBody>
                    <a:bodyPr/>
                    <a:lstStyle/>
                    <a:p>
                      <a:r>
                        <a:rPr lang="en-US" dirty="0"/>
                        <a:t>0.40</a:t>
                      </a:r>
                      <a:endParaRPr lang="ru-RU" dirty="0"/>
                    </a:p>
                  </a:txBody>
                  <a:tcPr/>
                </a:tc>
                <a:tc>
                  <a:txBody>
                    <a:bodyPr/>
                    <a:lstStyle/>
                    <a:p>
                      <a:r>
                        <a:rPr lang="en-US" dirty="0"/>
                        <a:t>0.34</a:t>
                      </a:r>
                      <a:endParaRPr lang="ru-RU" dirty="0"/>
                    </a:p>
                  </a:txBody>
                  <a:tcPr/>
                </a:tc>
                <a:tc>
                  <a:txBody>
                    <a:bodyPr/>
                    <a:lstStyle/>
                    <a:p>
                      <a:r>
                        <a:rPr lang="en-US" dirty="0">
                          <a:solidFill>
                            <a:schemeClr val="tx1"/>
                          </a:solidFill>
                        </a:rPr>
                        <a:t>0.33</a:t>
                      </a:r>
                      <a:endParaRPr lang="ru-RU" dirty="0">
                        <a:solidFill>
                          <a:schemeClr val="tx1"/>
                        </a:solidFill>
                      </a:endParaRPr>
                    </a:p>
                  </a:txBody>
                  <a:tcPr/>
                </a:tc>
                <a:tc>
                  <a:txBody>
                    <a:bodyPr/>
                    <a:lstStyle/>
                    <a:p>
                      <a:r>
                        <a:rPr lang="en-US" dirty="0">
                          <a:solidFill>
                            <a:srgbClr val="00B050"/>
                          </a:solidFill>
                        </a:rPr>
                        <a:t>0.41</a:t>
                      </a:r>
                      <a:endParaRPr lang="ru-RU" dirty="0">
                        <a:solidFill>
                          <a:srgbClr val="00B050"/>
                        </a:solidFill>
                      </a:endParaRPr>
                    </a:p>
                  </a:txBody>
                  <a:tcPr/>
                </a:tc>
                <a:tc>
                  <a:txBody>
                    <a:bodyPr/>
                    <a:lstStyle/>
                    <a:p>
                      <a:r>
                        <a:rPr lang="en-US" dirty="0"/>
                        <a:t>0.40</a:t>
                      </a:r>
                      <a:endParaRPr lang="ru-RU" dirty="0"/>
                    </a:p>
                  </a:txBody>
                  <a:tcPr/>
                </a:tc>
                <a:tc>
                  <a:txBody>
                    <a:bodyPr/>
                    <a:lstStyle/>
                    <a:p>
                      <a:r>
                        <a:rPr lang="en-US" dirty="0">
                          <a:solidFill>
                            <a:srgbClr val="FF0000"/>
                          </a:solidFill>
                        </a:rPr>
                        <a:t>0.32</a:t>
                      </a:r>
                      <a:endParaRPr lang="ru-RU" dirty="0">
                        <a:solidFill>
                          <a:srgbClr val="FF0000"/>
                        </a:solidFill>
                      </a:endParaRPr>
                    </a:p>
                  </a:txBody>
                  <a:tcPr/>
                </a:tc>
                <a:extLst>
                  <a:ext uri="{0D108BD9-81ED-4DB2-BD59-A6C34878D82A}">
                    <a16:rowId xmlns:a16="http://schemas.microsoft.com/office/drawing/2014/main" val="228802686"/>
                  </a:ext>
                </a:extLst>
              </a:tr>
            </a:tbl>
          </a:graphicData>
        </a:graphic>
      </p:graphicFrame>
      <p:sp>
        <p:nvSpPr>
          <p:cNvPr id="2" name="Номер слайда 1">
            <a:extLst>
              <a:ext uri="{FF2B5EF4-FFF2-40B4-BE49-F238E27FC236}">
                <a16:creationId xmlns:a16="http://schemas.microsoft.com/office/drawing/2014/main" id="{EB1BD5C8-CC1A-8098-3050-8A8BBFC00170}"/>
              </a:ext>
            </a:extLst>
          </p:cNvPr>
          <p:cNvSpPr>
            <a:spLocks noGrp="1"/>
          </p:cNvSpPr>
          <p:nvPr>
            <p:ph type="sldNum" sz="quarter" idx="12"/>
          </p:nvPr>
        </p:nvSpPr>
        <p:spPr/>
        <p:txBody>
          <a:bodyPr/>
          <a:lstStyle/>
          <a:p>
            <a:fld id="{0808F1DD-DB5D-4CA4-B293-6C4DDDE53672}" type="slidenum">
              <a:rPr lang="ru-RU" smtClean="0"/>
              <a:t>13</a:t>
            </a:fld>
            <a:endParaRPr lang="ru-RU"/>
          </a:p>
        </p:txBody>
      </p:sp>
    </p:spTree>
    <p:extLst>
      <p:ext uri="{BB962C8B-B14F-4D97-AF65-F5344CB8AC3E}">
        <p14:creationId xmlns:p14="http://schemas.microsoft.com/office/powerpoint/2010/main" val="25877158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a:extLst>
              <a:ext uri="{FF2B5EF4-FFF2-40B4-BE49-F238E27FC236}">
                <a16:creationId xmlns:a16="http://schemas.microsoft.com/office/drawing/2014/main" id="{53C21D11-C3DB-17E7-F4DF-D21A15E301D5}"/>
              </a:ext>
            </a:extLst>
          </p:cNvPr>
          <p:cNvSpPr>
            <a:spLocks noGrp="1"/>
          </p:cNvSpPr>
          <p:nvPr>
            <p:ph type="title"/>
          </p:nvPr>
        </p:nvSpPr>
        <p:spPr>
          <a:xfrm>
            <a:off x="838200" y="365125"/>
            <a:ext cx="10515600" cy="1325563"/>
          </a:xfrm>
        </p:spPr>
        <p:txBody>
          <a:bodyPr>
            <a:normAutofit/>
          </a:bodyPr>
          <a:lstStyle/>
          <a:p>
            <a:pPr algn="ctr"/>
            <a:r>
              <a:rPr lang="en-US" sz="4000" b="0" i="0" dirty="0">
                <a:solidFill>
                  <a:srgbClr val="0070C0"/>
                </a:solidFill>
                <a:effectLst/>
                <a:latin typeface="Arial" panose="020B0604020202020204" pitchFamily="34" charset="0"/>
              </a:rPr>
              <a:t>Results</a:t>
            </a:r>
            <a:br>
              <a:rPr lang="en-US" sz="4000" b="0" i="0" dirty="0">
                <a:solidFill>
                  <a:srgbClr val="0070C0"/>
                </a:solidFill>
                <a:effectLst/>
                <a:latin typeface="Arial" panose="020B0604020202020204" pitchFamily="34" charset="0"/>
              </a:rPr>
            </a:br>
            <a:r>
              <a:rPr lang="en-US" sz="3200" dirty="0">
                <a:solidFill>
                  <a:schemeClr val="accent1"/>
                </a:solidFill>
              </a:rPr>
              <a:t>Lambda hyperons</a:t>
            </a:r>
            <a:endParaRPr lang="ru-RU" sz="3200" dirty="0"/>
          </a:p>
        </p:txBody>
      </p:sp>
      <p:pic>
        <p:nvPicPr>
          <p:cNvPr id="5" name="Рисунок 4">
            <a:extLst>
              <a:ext uri="{FF2B5EF4-FFF2-40B4-BE49-F238E27FC236}">
                <a16:creationId xmlns:a16="http://schemas.microsoft.com/office/drawing/2014/main" id="{59B038F8-7AF1-9E38-CC2A-309D908A7E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409" y="1546933"/>
            <a:ext cx="6096000" cy="2920198"/>
          </a:xfrm>
          <a:prstGeom prst="rect">
            <a:avLst/>
          </a:prstGeom>
        </p:spPr>
      </p:pic>
      <p:pic>
        <p:nvPicPr>
          <p:cNvPr id="6" name="Рисунок 5">
            <a:extLst>
              <a:ext uri="{FF2B5EF4-FFF2-40B4-BE49-F238E27FC236}">
                <a16:creationId xmlns:a16="http://schemas.microsoft.com/office/drawing/2014/main" id="{7BF68E39-0DDC-821A-E8FD-1AD69D2539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4849" y="4021584"/>
            <a:ext cx="5957151" cy="2836416"/>
          </a:xfrm>
          <a:prstGeom prst="rect">
            <a:avLst/>
          </a:prstGeom>
        </p:spPr>
      </p:pic>
      <p:sp>
        <p:nvSpPr>
          <p:cNvPr id="2" name="Номер слайда 1">
            <a:extLst>
              <a:ext uri="{FF2B5EF4-FFF2-40B4-BE49-F238E27FC236}">
                <a16:creationId xmlns:a16="http://schemas.microsoft.com/office/drawing/2014/main" id="{A42C53C7-C093-8CA3-4BCA-C2C65A5C8733}"/>
              </a:ext>
            </a:extLst>
          </p:cNvPr>
          <p:cNvSpPr>
            <a:spLocks noGrp="1"/>
          </p:cNvSpPr>
          <p:nvPr>
            <p:ph type="sldNum" sz="quarter" idx="12"/>
          </p:nvPr>
        </p:nvSpPr>
        <p:spPr/>
        <p:txBody>
          <a:bodyPr/>
          <a:lstStyle/>
          <a:p>
            <a:fld id="{0808F1DD-DB5D-4CA4-B293-6C4DDDE53672}" type="slidenum">
              <a:rPr lang="ru-RU" smtClean="0"/>
              <a:t>14</a:t>
            </a:fld>
            <a:endParaRPr lang="ru-RU"/>
          </a:p>
        </p:txBody>
      </p:sp>
    </p:spTree>
    <p:extLst>
      <p:ext uri="{BB962C8B-B14F-4D97-AF65-F5344CB8AC3E}">
        <p14:creationId xmlns:p14="http://schemas.microsoft.com/office/powerpoint/2010/main" val="19091110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a:extLst>
              <a:ext uri="{FF2B5EF4-FFF2-40B4-BE49-F238E27FC236}">
                <a16:creationId xmlns:a16="http://schemas.microsoft.com/office/drawing/2014/main" id="{0CD6A9B6-C5F9-809D-FD9A-76D24665CE0E}"/>
              </a:ext>
            </a:extLst>
          </p:cNvPr>
          <p:cNvSpPr>
            <a:spLocks noGrp="1"/>
          </p:cNvSpPr>
          <p:nvPr>
            <p:ph type="title"/>
          </p:nvPr>
        </p:nvSpPr>
        <p:spPr>
          <a:xfrm>
            <a:off x="838200" y="365125"/>
            <a:ext cx="10515600" cy="1325563"/>
          </a:xfrm>
        </p:spPr>
        <p:txBody>
          <a:bodyPr>
            <a:normAutofit/>
          </a:bodyPr>
          <a:lstStyle/>
          <a:p>
            <a:pPr algn="ctr"/>
            <a:r>
              <a:rPr lang="en-US" sz="4000" b="0" i="0" dirty="0">
                <a:solidFill>
                  <a:srgbClr val="0070C0"/>
                </a:solidFill>
                <a:effectLst/>
                <a:latin typeface="Arial" panose="020B0604020202020204" pitchFamily="34" charset="0"/>
              </a:rPr>
              <a:t>Results</a:t>
            </a:r>
            <a:br>
              <a:rPr lang="en-US" sz="4000" b="0" i="0" dirty="0">
                <a:solidFill>
                  <a:srgbClr val="0070C0"/>
                </a:solidFill>
                <a:effectLst/>
                <a:latin typeface="Arial" panose="020B0604020202020204" pitchFamily="34" charset="0"/>
              </a:rPr>
            </a:br>
            <a:r>
              <a:rPr lang="en-US" sz="3200" dirty="0">
                <a:solidFill>
                  <a:schemeClr val="accent1"/>
                </a:solidFill>
              </a:rPr>
              <a:t>Lambda hyperons</a:t>
            </a:r>
            <a:endParaRPr lang="ru-RU" sz="3200" dirty="0"/>
          </a:p>
        </p:txBody>
      </p:sp>
      <p:pic>
        <p:nvPicPr>
          <p:cNvPr id="5" name="Рисунок 4">
            <a:extLst>
              <a:ext uri="{FF2B5EF4-FFF2-40B4-BE49-F238E27FC236}">
                <a16:creationId xmlns:a16="http://schemas.microsoft.com/office/drawing/2014/main" id="{0E7129A9-508D-D1AE-7BEF-FF456B33A4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32" y="1555812"/>
            <a:ext cx="6096000" cy="2886666"/>
          </a:xfrm>
          <a:prstGeom prst="rect">
            <a:avLst/>
          </a:prstGeom>
        </p:spPr>
      </p:pic>
      <p:pic>
        <p:nvPicPr>
          <p:cNvPr id="6" name="Рисунок 5">
            <a:extLst>
              <a:ext uri="{FF2B5EF4-FFF2-40B4-BE49-F238E27FC236}">
                <a16:creationId xmlns:a16="http://schemas.microsoft.com/office/drawing/2014/main" id="{67D59650-06A2-0DE5-9CFC-66AAB15030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3536" y="3971334"/>
            <a:ext cx="5958463" cy="2886666"/>
          </a:xfrm>
          <a:prstGeom prst="rect">
            <a:avLst/>
          </a:prstGeom>
        </p:spPr>
      </p:pic>
      <p:sp>
        <p:nvSpPr>
          <p:cNvPr id="2" name="Номер слайда 1">
            <a:extLst>
              <a:ext uri="{FF2B5EF4-FFF2-40B4-BE49-F238E27FC236}">
                <a16:creationId xmlns:a16="http://schemas.microsoft.com/office/drawing/2014/main" id="{5C338CD2-1DE7-9DD2-9D61-916530BA73EA}"/>
              </a:ext>
            </a:extLst>
          </p:cNvPr>
          <p:cNvSpPr>
            <a:spLocks noGrp="1"/>
          </p:cNvSpPr>
          <p:nvPr>
            <p:ph type="sldNum" sz="quarter" idx="12"/>
          </p:nvPr>
        </p:nvSpPr>
        <p:spPr/>
        <p:txBody>
          <a:bodyPr/>
          <a:lstStyle/>
          <a:p>
            <a:fld id="{0808F1DD-DB5D-4CA4-B293-6C4DDDE53672}" type="slidenum">
              <a:rPr lang="ru-RU" smtClean="0"/>
              <a:t>15</a:t>
            </a:fld>
            <a:endParaRPr lang="ru-RU"/>
          </a:p>
        </p:txBody>
      </p:sp>
    </p:spTree>
    <p:extLst>
      <p:ext uri="{BB962C8B-B14F-4D97-AF65-F5344CB8AC3E}">
        <p14:creationId xmlns:p14="http://schemas.microsoft.com/office/powerpoint/2010/main" val="40128316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Заголовок 1">
                <a:extLst>
                  <a:ext uri="{FF2B5EF4-FFF2-40B4-BE49-F238E27FC236}">
                    <a16:creationId xmlns:a16="http://schemas.microsoft.com/office/drawing/2014/main" id="{E4321EEE-F97D-4767-E51C-3C8E7FAA73C4}"/>
                  </a:ext>
                </a:extLst>
              </p:cNvPr>
              <p:cNvSpPr>
                <a:spLocks noGrp="1"/>
              </p:cNvSpPr>
              <p:nvPr>
                <p:ph type="title"/>
              </p:nvPr>
            </p:nvSpPr>
            <p:spPr>
              <a:xfrm>
                <a:off x="838200" y="365125"/>
                <a:ext cx="10515600" cy="1325563"/>
              </a:xfrm>
            </p:spPr>
            <p:txBody>
              <a:bodyPr/>
              <a:lstStyle/>
              <a:p>
                <a:pPr algn="ctr"/>
                <a:r>
                  <a:rPr lang="en-US" sz="4400" b="0" i="0" dirty="0">
                    <a:solidFill>
                      <a:srgbClr val="0070C0"/>
                    </a:solidFill>
                    <a:effectLst/>
                    <a:latin typeface="Arial" panose="020B0604020202020204" pitchFamily="34" charset="0"/>
                  </a:rPr>
                  <a:t>Results</a:t>
                </a:r>
                <a:br>
                  <a:rPr lang="en-US" sz="4400" b="0" i="0" dirty="0">
                    <a:solidFill>
                      <a:srgbClr val="0070C0"/>
                    </a:solidFill>
                    <a:effectLst/>
                    <a:latin typeface="Arial" panose="020B0604020202020204" pitchFamily="34" charset="0"/>
                  </a:rPr>
                </a:br>
                <a14:m>
                  <m:oMathPara xmlns:m="http://schemas.openxmlformats.org/officeDocument/2006/math">
                    <m:oMathParaPr>
                      <m:jc m:val="centerGroup"/>
                    </m:oMathParaPr>
                    <m:oMath xmlns:m="http://schemas.openxmlformats.org/officeDocument/2006/math">
                      <m:sSubSup>
                        <m:sSubSupPr>
                          <m:ctrlPr>
                            <a:rPr lang="en-US" sz="3600" i="1" dirty="0" smtClean="0">
                              <a:solidFill>
                                <a:schemeClr val="accent1"/>
                              </a:solidFill>
                              <a:latin typeface="Cambria Math" panose="02040503050406030204" pitchFamily="18" charset="0"/>
                            </a:rPr>
                          </m:ctrlPr>
                        </m:sSubSupPr>
                        <m:e>
                          <m:r>
                            <m:rPr>
                              <m:sty m:val="p"/>
                            </m:rPr>
                            <a:rPr lang="en-US" sz="3600" b="0" i="0" dirty="0" smtClean="0">
                              <a:solidFill>
                                <a:schemeClr val="accent1"/>
                              </a:solidFill>
                              <a:latin typeface="Cambria Math" panose="02040503050406030204" pitchFamily="18" charset="0"/>
                            </a:rPr>
                            <m:t>K</m:t>
                          </m:r>
                        </m:e>
                        <m:sub>
                          <m:r>
                            <m:rPr>
                              <m:sty m:val="p"/>
                            </m:rPr>
                            <a:rPr lang="en-US" sz="3600" b="0" i="0" dirty="0" smtClean="0">
                              <a:solidFill>
                                <a:schemeClr val="accent1"/>
                              </a:solidFill>
                              <a:latin typeface="Cambria Math" panose="02040503050406030204" pitchFamily="18" charset="0"/>
                            </a:rPr>
                            <m:t>S</m:t>
                          </m:r>
                        </m:sub>
                        <m:sup>
                          <m:r>
                            <a:rPr lang="en-US" sz="3600" b="0" i="0" dirty="0" smtClean="0">
                              <a:solidFill>
                                <a:schemeClr val="accent1"/>
                              </a:solidFill>
                              <a:latin typeface="Cambria Math" panose="02040503050406030204" pitchFamily="18" charset="0"/>
                            </a:rPr>
                            <m:t>0</m:t>
                          </m:r>
                        </m:sup>
                      </m:sSubSup>
                    </m:oMath>
                  </m:oMathPara>
                </a14:m>
                <a:endParaRPr lang="ru-RU" dirty="0"/>
              </a:p>
            </p:txBody>
          </p:sp>
        </mc:Choice>
        <mc:Fallback xmlns="">
          <p:sp>
            <p:nvSpPr>
              <p:cNvPr id="4" name="Заголовок 1">
                <a:extLst>
                  <a:ext uri="{FF2B5EF4-FFF2-40B4-BE49-F238E27FC236}">
                    <a16:creationId xmlns:a16="http://schemas.microsoft.com/office/drawing/2014/main" id="{E4321EEE-F97D-4767-E51C-3C8E7FAA73C4}"/>
                  </a:ext>
                </a:extLst>
              </p:cNvPr>
              <p:cNvSpPr>
                <a:spLocks noGrp="1" noRot="1" noChangeAspect="1" noMove="1" noResize="1" noEditPoints="1" noAdjustHandles="1" noChangeArrowheads="1" noChangeShapeType="1" noTextEdit="1"/>
              </p:cNvSpPr>
              <p:nvPr>
                <p:ph type="title"/>
              </p:nvPr>
            </p:nvSpPr>
            <p:spPr>
              <a:xfrm>
                <a:off x="838200" y="365125"/>
                <a:ext cx="10515600" cy="1325563"/>
              </a:xfrm>
              <a:blipFill>
                <a:blip r:embed="rId2"/>
                <a:stretch>
                  <a:fillRect t="-11060"/>
                </a:stretch>
              </a:blipFill>
            </p:spPr>
            <p:txBody>
              <a:bodyPr/>
              <a:lstStyle/>
              <a:p>
                <a:r>
                  <a:rPr lang="ru-RU">
                    <a:noFill/>
                  </a:rPr>
                  <a:t> </a:t>
                </a:r>
              </a:p>
            </p:txBody>
          </p:sp>
        </mc:Fallback>
      </mc:AlternateContent>
      <p:pic>
        <p:nvPicPr>
          <p:cNvPr id="5" name="Рисунок 4">
            <a:extLst>
              <a:ext uri="{FF2B5EF4-FFF2-40B4-BE49-F238E27FC236}">
                <a16:creationId xmlns:a16="http://schemas.microsoft.com/office/drawing/2014/main" id="{5CB96DC1-987B-4209-772A-F2520DB9D5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99" y="1690688"/>
            <a:ext cx="6096000" cy="2936019"/>
          </a:xfrm>
          <a:prstGeom prst="rect">
            <a:avLst/>
          </a:prstGeom>
        </p:spPr>
      </p:pic>
      <p:pic>
        <p:nvPicPr>
          <p:cNvPr id="6" name="Рисунок 5">
            <a:extLst>
              <a:ext uri="{FF2B5EF4-FFF2-40B4-BE49-F238E27FC236}">
                <a16:creationId xmlns:a16="http://schemas.microsoft.com/office/drawing/2014/main" id="{D354BF44-7891-AD5C-C3A2-464CD3CC53E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75898" y="3980286"/>
            <a:ext cx="6016101" cy="2877713"/>
          </a:xfrm>
          <a:prstGeom prst="rect">
            <a:avLst/>
          </a:prstGeom>
        </p:spPr>
      </p:pic>
      <p:sp>
        <p:nvSpPr>
          <p:cNvPr id="2" name="Номер слайда 1">
            <a:extLst>
              <a:ext uri="{FF2B5EF4-FFF2-40B4-BE49-F238E27FC236}">
                <a16:creationId xmlns:a16="http://schemas.microsoft.com/office/drawing/2014/main" id="{6930A271-E434-1EA1-1456-C38D91063A4E}"/>
              </a:ext>
            </a:extLst>
          </p:cNvPr>
          <p:cNvSpPr>
            <a:spLocks noGrp="1"/>
          </p:cNvSpPr>
          <p:nvPr>
            <p:ph type="sldNum" sz="quarter" idx="12"/>
          </p:nvPr>
        </p:nvSpPr>
        <p:spPr/>
        <p:txBody>
          <a:bodyPr/>
          <a:lstStyle/>
          <a:p>
            <a:fld id="{0808F1DD-DB5D-4CA4-B293-6C4DDDE53672}" type="slidenum">
              <a:rPr lang="ru-RU" smtClean="0"/>
              <a:t>16</a:t>
            </a:fld>
            <a:endParaRPr lang="ru-RU"/>
          </a:p>
        </p:txBody>
      </p:sp>
    </p:spTree>
    <p:extLst>
      <p:ext uri="{BB962C8B-B14F-4D97-AF65-F5344CB8AC3E}">
        <p14:creationId xmlns:p14="http://schemas.microsoft.com/office/powerpoint/2010/main" val="40453842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Заголовок 1">
                <a:extLst>
                  <a:ext uri="{FF2B5EF4-FFF2-40B4-BE49-F238E27FC236}">
                    <a16:creationId xmlns:a16="http://schemas.microsoft.com/office/drawing/2014/main" id="{889B6E99-65C8-390E-DB83-2A49FC53BAF2}"/>
                  </a:ext>
                </a:extLst>
              </p:cNvPr>
              <p:cNvSpPr>
                <a:spLocks noGrp="1"/>
              </p:cNvSpPr>
              <p:nvPr>
                <p:ph type="title"/>
              </p:nvPr>
            </p:nvSpPr>
            <p:spPr>
              <a:xfrm>
                <a:off x="838200" y="365125"/>
                <a:ext cx="10515600" cy="1325563"/>
              </a:xfrm>
            </p:spPr>
            <p:txBody>
              <a:bodyPr/>
              <a:lstStyle/>
              <a:p>
                <a:pPr algn="ctr"/>
                <a:r>
                  <a:rPr lang="en-US" sz="4400" b="0" i="0" dirty="0">
                    <a:solidFill>
                      <a:srgbClr val="0070C0"/>
                    </a:solidFill>
                    <a:effectLst/>
                    <a:latin typeface="Arial" panose="020B0604020202020204" pitchFamily="34" charset="0"/>
                  </a:rPr>
                  <a:t>Results</a:t>
                </a:r>
                <a:br>
                  <a:rPr lang="en-US" sz="4400" b="0" i="0" dirty="0">
                    <a:solidFill>
                      <a:srgbClr val="0070C0"/>
                    </a:solidFill>
                    <a:effectLst/>
                    <a:latin typeface="Arial" panose="020B0604020202020204" pitchFamily="34" charset="0"/>
                  </a:rPr>
                </a:br>
                <a14:m>
                  <m:oMathPara xmlns:m="http://schemas.openxmlformats.org/officeDocument/2006/math">
                    <m:oMathParaPr>
                      <m:jc m:val="centerGroup"/>
                    </m:oMathParaPr>
                    <m:oMath xmlns:m="http://schemas.openxmlformats.org/officeDocument/2006/math">
                      <m:sSubSup>
                        <m:sSubSupPr>
                          <m:ctrlPr>
                            <a:rPr lang="en-US" sz="3600" i="1" dirty="0" smtClean="0">
                              <a:solidFill>
                                <a:schemeClr val="accent1"/>
                              </a:solidFill>
                              <a:latin typeface="Cambria Math" panose="02040503050406030204" pitchFamily="18" charset="0"/>
                            </a:rPr>
                          </m:ctrlPr>
                        </m:sSubSupPr>
                        <m:e>
                          <m:r>
                            <m:rPr>
                              <m:sty m:val="p"/>
                            </m:rPr>
                            <a:rPr lang="en-US" sz="3600" b="0" i="0" dirty="0" smtClean="0">
                              <a:solidFill>
                                <a:schemeClr val="accent1"/>
                              </a:solidFill>
                              <a:latin typeface="Cambria Math" panose="02040503050406030204" pitchFamily="18" charset="0"/>
                            </a:rPr>
                            <m:t>K</m:t>
                          </m:r>
                        </m:e>
                        <m:sub>
                          <m:r>
                            <m:rPr>
                              <m:sty m:val="p"/>
                            </m:rPr>
                            <a:rPr lang="en-US" sz="3600" b="0" i="0" dirty="0" smtClean="0">
                              <a:solidFill>
                                <a:schemeClr val="accent1"/>
                              </a:solidFill>
                              <a:latin typeface="Cambria Math" panose="02040503050406030204" pitchFamily="18" charset="0"/>
                            </a:rPr>
                            <m:t>S</m:t>
                          </m:r>
                        </m:sub>
                        <m:sup>
                          <m:r>
                            <a:rPr lang="en-US" sz="3600" b="0" i="0" dirty="0" smtClean="0">
                              <a:solidFill>
                                <a:schemeClr val="accent1"/>
                              </a:solidFill>
                              <a:latin typeface="Cambria Math" panose="02040503050406030204" pitchFamily="18" charset="0"/>
                            </a:rPr>
                            <m:t>0</m:t>
                          </m:r>
                        </m:sup>
                      </m:sSubSup>
                    </m:oMath>
                  </m:oMathPara>
                </a14:m>
                <a:endParaRPr lang="ru-RU" dirty="0"/>
              </a:p>
            </p:txBody>
          </p:sp>
        </mc:Choice>
        <mc:Fallback xmlns="">
          <p:sp>
            <p:nvSpPr>
              <p:cNvPr id="4" name="Заголовок 1">
                <a:extLst>
                  <a:ext uri="{FF2B5EF4-FFF2-40B4-BE49-F238E27FC236}">
                    <a16:creationId xmlns:a16="http://schemas.microsoft.com/office/drawing/2014/main" id="{889B6E99-65C8-390E-DB83-2A49FC53BAF2}"/>
                  </a:ext>
                </a:extLst>
              </p:cNvPr>
              <p:cNvSpPr>
                <a:spLocks noGrp="1" noRot="1" noChangeAspect="1" noMove="1" noResize="1" noEditPoints="1" noAdjustHandles="1" noChangeArrowheads="1" noChangeShapeType="1" noTextEdit="1"/>
              </p:cNvSpPr>
              <p:nvPr>
                <p:ph type="title"/>
              </p:nvPr>
            </p:nvSpPr>
            <p:spPr>
              <a:xfrm>
                <a:off x="838200" y="365125"/>
                <a:ext cx="10515600" cy="1325563"/>
              </a:xfrm>
              <a:blipFill>
                <a:blip r:embed="rId2"/>
                <a:stretch>
                  <a:fillRect t="-11060"/>
                </a:stretch>
              </a:blipFill>
            </p:spPr>
            <p:txBody>
              <a:bodyPr/>
              <a:lstStyle/>
              <a:p>
                <a:r>
                  <a:rPr lang="ru-RU">
                    <a:noFill/>
                  </a:rPr>
                  <a:t> </a:t>
                </a:r>
              </a:p>
            </p:txBody>
          </p:sp>
        </mc:Fallback>
      </mc:AlternateContent>
      <p:pic>
        <p:nvPicPr>
          <p:cNvPr id="5" name="Рисунок 4">
            <a:extLst>
              <a:ext uri="{FF2B5EF4-FFF2-40B4-BE49-F238E27FC236}">
                <a16:creationId xmlns:a16="http://schemas.microsoft.com/office/drawing/2014/main" id="{2FAE7E82-9A73-82CE-D97F-50AA45C5C4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4365" y="3843957"/>
            <a:ext cx="6267635" cy="3014043"/>
          </a:xfrm>
          <a:prstGeom prst="rect">
            <a:avLst/>
          </a:prstGeom>
        </p:spPr>
      </p:pic>
      <p:pic>
        <p:nvPicPr>
          <p:cNvPr id="6" name="Рисунок 5">
            <a:extLst>
              <a:ext uri="{FF2B5EF4-FFF2-40B4-BE49-F238E27FC236}">
                <a16:creationId xmlns:a16="http://schemas.microsoft.com/office/drawing/2014/main" id="{B5660C3B-9E16-B1D0-16C1-CB27988F7B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690688"/>
            <a:ext cx="6186266" cy="4173696"/>
          </a:xfrm>
          <a:prstGeom prst="rect">
            <a:avLst/>
          </a:prstGeom>
        </p:spPr>
      </p:pic>
      <p:sp>
        <p:nvSpPr>
          <p:cNvPr id="2" name="Номер слайда 1">
            <a:extLst>
              <a:ext uri="{FF2B5EF4-FFF2-40B4-BE49-F238E27FC236}">
                <a16:creationId xmlns:a16="http://schemas.microsoft.com/office/drawing/2014/main" id="{0D5AA011-22F8-1EA5-D5FA-5E49AF469796}"/>
              </a:ext>
            </a:extLst>
          </p:cNvPr>
          <p:cNvSpPr>
            <a:spLocks noGrp="1"/>
          </p:cNvSpPr>
          <p:nvPr>
            <p:ph type="sldNum" sz="quarter" idx="12"/>
          </p:nvPr>
        </p:nvSpPr>
        <p:spPr/>
        <p:txBody>
          <a:bodyPr/>
          <a:lstStyle/>
          <a:p>
            <a:fld id="{0808F1DD-DB5D-4CA4-B293-6C4DDDE53672}" type="slidenum">
              <a:rPr lang="ru-RU" smtClean="0"/>
              <a:t>17</a:t>
            </a:fld>
            <a:endParaRPr lang="ru-RU"/>
          </a:p>
        </p:txBody>
      </p:sp>
    </p:spTree>
    <p:extLst>
      <p:ext uri="{BB962C8B-B14F-4D97-AF65-F5344CB8AC3E}">
        <p14:creationId xmlns:p14="http://schemas.microsoft.com/office/powerpoint/2010/main" val="33130281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97DC85F-B991-CCE1-74CC-65492F938E87}"/>
              </a:ext>
            </a:extLst>
          </p:cNvPr>
          <p:cNvSpPr>
            <a:spLocks noGrp="1"/>
          </p:cNvSpPr>
          <p:nvPr>
            <p:ph type="title"/>
          </p:nvPr>
        </p:nvSpPr>
        <p:spPr/>
        <p:txBody>
          <a:bodyPr/>
          <a:lstStyle/>
          <a:p>
            <a:pPr algn="ctr"/>
            <a:r>
              <a:rPr lang="en-US" dirty="0">
                <a:solidFill>
                  <a:schemeClr val="accent1"/>
                </a:solidFill>
                <a:latin typeface="Arial" panose="020B0604020202020204" pitchFamily="34" charset="0"/>
                <a:cs typeface="Arial" panose="020B0604020202020204" pitchFamily="34" charset="0"/>
              </a:rPr>
              <a:t>Conclusion</a:t>
            </a:r>
            <a:endParaRPr lang="ru-RU" dirty="0">
              <a:solidFill>
                <a:schemeClr val="accent1"/>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 name="Объект 2">
                <a:extLst>
                  <a:ext uri="{FF2B5EF4-FFF2-40B4-BE49-F238E27FC236}">
                    <a16:creationId xmlns:a16="http://schemas.microsoft.com/office/drawing/2014/main" id="{B4A2E504-CC0B-BEDE-5913-C8D18E2F69BD}"/>
                  </a:ext>
                </a:extLst>
              </p:cNvPr>
              <p:cNvSpPr>
                <a:spLocks noGrp="1"/>
              </p:cNvSpPr>
              <p:nvPr>
                <p:ph idx="1"/>
              </p:nvPr>
            </p:nvSpPr>
            <p:spPr>
              <a:xfrm>
                <a:off x="838200" y="1461640"/>
                <a:ext cx="10515600" cy="4351338"/>
              </a:xfrm>
            </p:spPr>
            <p:txBody>
              <a:bodyPr/>
              <a:lstStyle/>
              <a:p>
                <a:r>
                  <a:rPr lang="ru-RU" sz="2400" dirty="0" err="1">
                    <a:effectLst/>
                    <a:latin typeface="Arial" panose="020B0604020202020204" pitchFamily="34" charset="0"/>
                    <a:ea typeface="Calibri" panose="020F0502020204030204" pitchFamily="34" charset="0"/>
                    <a:cs typeface="Arial" panose="020B0604020202020204" pitchFamily="34" charset="0"/>
                  </a:rPr>
                  <a:t>Simulation</a:t>
                </a:r>
                <a:r>
                  <a:rPr lang="ru-RU" sz="2400" dirty="0">
                    <a:effectLst/>
                    <a:latin typeface="Arial" panose="020B0604020202020204" pitchFamily="34" charset="0"/>
                    <a:ea typeface="Calibri" panose="020F0502020204030204" pitchFamily="34" charset="0"/>
                    <a:cs typeface="Arial" panose="020B0604020202020204" pitchFamily="34" charset="0"/>
                  </a:rPr>
                  <a:t> </a:t>
                </a:r>
                <a:r>
                  <a:rPr lang="ru-RU" sz="2400" dirty="0" err="1">
                    <a:effectLst/>
                    <a:latin typeface="Arial" panose="020B0604020202020204" pitchFamily="34" charset="0"/>
                    <a:ea typeface="Calibri" panose="020F0502020204030204" pitchFamily="34" charset="0"/>
                    <a:cs typeface="Arial" panose="020B0604020202020204" pitchFamily="34" charset="0"/>
                  </a:rPr>
                  <a:t>and</a:t>
                </a:r>
                <a:r>
                  <a:rPr lang="ru-RU" sz="2400" dirty="0">
                    <a:effectLst/>
                    <a:latin typeface="Arial" panose="020B0604020202020204" pitchFamily="34" charset="0"/>
                    <a:ea typeface="Calibri" panose="020F0502020204030204" pitchFamily="34" charset="0"/>
                    <a:cs typeface="Arial" panose="020B0604020202020204" pitchFamily="34" charset="0"/>
                  </a:rPr>
                  <a:t> </a:t>
                </a:r>
                <a:r>
                  <a:rPr lang="ru-RU" sz="2400" dirty="0" err="1">
                    <a:effectLst/>
                    <a:latin typeface="Arial" panose="020B0604020202020204" pitchFamily="34" charset="0"/>
                    <a:ea typeface="Calibri" panose="020F0502020204030204" pitchFamily="34" charset="0"/>
                    <a:cs typeface="Arial" panose="020B0604020202020204" pitchFamily="34" charset="0"/>
                  </a:rPr>
                  <a:t>analysis</a:t>
                </a:r>
                <a:r>
                  <a:rPr lang="ru-RU" sz="2400" dirty="0">
                    <a:effectLst/>
                    <a:latin typeface="Arial" panose="020B0604020202020204" pitchFamily="34" charset="0"/>
                    <a:ea typeface="Calibri" panose="020F0502020204030204" pitchFamily="34" charset="0"/>
                    <a:cs typeface="Arial" panose="020B0604020202020204" pitchFamily="34" charset="0"/>
                  </a:rPr>
                  <a:t> </a:t>
                </a:r>
                <a:r>
                  <a:rPr lang="ru-RU" sz="2400" dirty="0" err="1">
                    <a:effectLst/>
                    <a:latin typeface="Arial" panose="020B0604020202020204" pitchFamily="34" charset="0"/>
                    <a:ea typeface="Calibri" panose="020F0502020204030204" pitchFamily="34" charset="0"/>
                    <a:cs typeface="Arial" panose="020B0604020202020204" pitchFamily="34" charset="0"/>
                  </a:rPr>
                  <a:t>of</a:t>
                </a:r>
                <a:r>
                  <a:rPr lang="ru-RU" sz="2400" dirty="0">
                    <a:effectLst/>
                    <a:latin typeface="Arial" panose="020B0604020202020204" pitchFamily="34" charset="0"/>
                    <a:ea typeface="Calibri" panose="020F0502020204030204" pitchFamily="34" charset="0"/>
                    <a:cs typeface="Arial" panose="020B0604020202020204" pitchFamily="34" charset="0"/>
                  </a:rPr>
                  <a:t> 100,000 </a:t>
                </a:r>
                <a:r>
                  <a:rPr lang="ru-RU" sz="2400" dirty="0" err="1">
                    <a:effectLst/>
                    <a:latin typeface="Arial" panose="020B0604020202020204" pitchFamily="34" charset="0"/>
                    <a:ea typeface="Calibri" panose="020F0502020204030204" pitchFamily="34" charset="0"/>
                    <a:cs typeface="Arial" panose="020B0604020202020204" pitchFamily="34" charset="0"/>
                  </a:rPr>
                  <a:t>events</a:t>
                </a:r>
                <a:r>
                  <a:rPr lang="ru-RU" sz="2400" dirty="0">
                    <a:effectLst/>
                    <a:latin typeface="Arial" panose="020B0604020202020204" pitchFamily="34" charset="0"/>
                    <a:ea typeface="Calibri" panose="020F0502020204030204" pitchFamily="34" charset="0"/>
                    <a:cs typeface="Arial" panose="020B0604020202020204" pitchFamily="34" charset="0"/>
                  </a:rPr>
                  <a:t> </a:t>
                </a:r>
                <a:r>
                  <a:rPr lang="ru-RU" sz="2400" dirty="0" err="1">
                    <a:effectLst/>
                    <a:latin typeface="Arial" panose="020B0604020202020204" pitchFamily="34" charset="0"/>
                    <a:ea typeface="Calibri" panose="020F0502020204030204" pitchFamily="34" charset="0"/>
                    <a:cs typeface="Arial" panose="020B0604020202020204" pitchFamily="34" charset="0"/>
                  </a:rPr>
                  <a:t>for</a:t>
                </a:r>
                <a:r>
                  <a:rPr lang="ru-RU" sz="2400" dirty="0">
                    <a:effectLst/>
                    <a:latin typeface="Arial" panose="020B0604020202020204" pitchFamily="34" charset="0"/>
                    <a:ea typeface="Calibri" panose="020F0502020204030204" pitchFamily="34" charset="0"/>
                    <a:cs typeface="Arial" panose="020B0604020202020204" pitchFamily="34" charset="0"/>
                  </a:rPr>
                  <a:t> </a:t>
                </a:r>
                <a:r>
                  <a:rPr lang="ru-RU" sz="2400" dirty="0" err="1">
                    <a:effectLst/>
                    <a:latin typeface="Arial" panose="020B0604020202020204" pitchFamily="34" charset="0"/>
                    <a:ea typeface="Calibri" panose="020F0502020204030204" pitchFamily="34" charset="0"/>
                    <a:cs typeface="Arial" panose="020B0604020202020204" pitchFamily="34" charset="0"/>
                  </a:rPr>
                  <a:t>the</a:t>
                </a:r>
                <a:r>
                  <a:rPr lang="ru-RU" sz="2400" dirty="0">
                    <a:effectLst/>
                    <a:latin typeface="Arial" panose="020B0604020202020204" pitchFamily="34" charset="0"/>
                    <a:ea typeface="Calibri" panose="020F0502020204030204" pitchFamily="34" charset="0"/>
                    <a:cs typeface="Arial" panose="020B0604020202020204" pitchFamily="34" charset="0"/>
                  </a:rPr>
                  <a:t> </a:t>
                </a:r>
                <a:r>
                  <a:rPr lang="ru-RU" sz="2400" dirty="0" err="1">
                    <a:effectLst/>
                    <a:latin typeface="Arial" panose="020B0604020202020204" pitchFamily="34" charset="0"/>
                    <a:ea typeface="Calibri" panose="020F0502020204030204" pitchFamily="34" charset="0"/>
                    <a:cs typeface="Arial" panose="020B0604020202020204" pitchFamily="34" charset="0"/>
                  </a:rPr>
                  <a:t>ideal</a:t>
                </a:r>
                <a:r>
                  <a:rPr lang="ru-RU" sz="2400" dirty="0">
                    <a:effectLst/>
                    <a:latin typeface="Arial" panose="020B0604020202020204" pitchFamily="34" charset="0"/>
                    <a:ea typeface="Calibri" panose="020F0502020204030204" pitchFamily="34" charset="0"/>
                    <a:cs typeface="Arial" panose="020B0604020202020204" pitchFamily="34" charset="0"/>
                  </a:rPr>
                  <a:t> </a:t>
                </a:r>
                <a:r>
                  <a:rPr lang="ru-RU" sz="2400" dirty="0" err="1">
                    <a:effectLst/>
                    <a:latin typeface="Arial" panose="020B0604020202020204" pitchFamily="34" charset="0"/>
                    <a:ea typeface="Calibri" panose="020F0502020204030204" pitchFamily="34" charset="0"/>
                    <a:cs typeface="Arial" panose="020B0604020202020204" pitchFamily="34" charset="0"/>
                  </a:rPr>
                  <a:t>case</a:t>
                </a:r>
                <a:r>
                  <a:rPr lang="ru-RU" sz="2400" dirty="0">
                    <a:effectLst/>
                    <a:latin typeface="Arial" panose="020B0604020202020204" pitchFamily="34" charset="0"/>
                    <a:ea typeface="Calibri" panose="020F0502020204030204" pitchFamily="34" charset="0"/>
                    <a:cs typeface="Arial" panose="020B0604020202020204" pitchFamily="34" charset="0"/>
                  </a:rPr>
                  <a:t> </a:t>
                </a:r>
                <a:r>
                  <a:rPr lang="ru-RU" sz="2400" dirty="0" err="1">
                    <a:effectLst/>
                    <a:latin typeface="Arial" panose="020B0604020202020204" pitchFamily="34" charset="0"/>
                    <a:ea typeface="Calibri" panose="020F0502020204030204" pitchFamily="34" charset="0"/>
                    <a:cs typeface="Arial" panose="020B0604020202020204" pitchFamily="34" charset="0"/>
                  </a:rPr>
                  <a:t>and</a:t>
                </a:r>
                <a:r>
                  <a:rPr lang="ru-RU" sz="2400" dirty="0">
                    <a:effectLst/>
                    <a:latin typeface="Arial" panose="020B0604020202020204" pitchFamily="34" charset="0"/>
                    <a:ea typeface="Calibri" panose="020F0502020204030204" pitchFamily="34" charset="0"/>
                    <a:cs typeface="Arial" panose="020B0604020202020204" pitchFamily="34" charset="0"/>
                  </a:rPr>
                  <a:t> </a:t>
                </a:r>
                <a:r>
                  <a:rPr lang="ru-RU" sz="2400" dirty="0" err="1">
                    <a:effectLst/>
                    <a:latin typeface="Arial" panose="020B0604020202020204" pitchFamily="34" charset="0"/>
                    <a:ea typeface="Calibri" panose="020F0502020204030204" pitchFamily="34" charset="0"/>
                    <a:cs typeface="Arial" panose="020B0604020202020204" pitchFamily="34" charset="0"/>
                  </a:rPr>
                  <a:t>cases</a:t>
                </a:r>
                <a:r>
                  <a:rPr lang="ru-RU" sz="2400" dirty="0">
                    <a:effectLst/>
                    <a:latin typeface="Arial" panose="020B0604020202020204" pitchFamily="34" charset="0"/>
                    <a:ea typeface="Calibri" panose="020F0502020204030204" pitchFamily="34" charset="0"/>
                    <a:cs typeface="Arial" panose="020B0604020202020204" pitchFamily="34" charset="0"/>
                  </a:rPr>
                  <a:t> </a:t>
                </a:r>
                <a:r>
                  <a:rPr lang="ru-RU" sz="2400" dirty="0" err="1">
                    <a:effectLst/>
                    <a:latin typeface="Arial" panose="020B0604020202020204" pitchFamily="34" charset="0"/>
                    <a:ea typeface="Calibri" panose="020F0502020204030204" pitchFamily="34" charset="0"/>
                    <a:cs typeface="Arial" panose="020B0604020202020204" pitchFamily="34" charset="0"/>
                  </a:rPr>
                  <a:t>with</a:t>
                </a:r>
                <a:r>
                  <a:rPr lang="ru-RU" sz="2400" dirty="0">
                    <a:effectLst/>
                    <a:latin typeface="Arial" panose="020B0604020202020204" pitchFamily="34" charset="0"/>
                    <a:ea typeface="Calibri" panose="020F0502020204030204" pitchFamily="34" charset="0"/>
                    <a:cs typeface="Arial" panose="020B0604020202020204" pitchFamily="34" charset="0"/>
                  </a:rPr>
                  <a:t> </a:t>
                </a:r>
                <a:r>
                  <a:rPr lang="ru-RU" sz="2400" dirty="0" err="1">
                    <a:effectLst/>
                    <a:latin typeface="Arial" panose="020B0604020202020204" pitchFamily="34" charset="0"/>
                    <a:ea typeface="Calibri" panose="020F0502020204030204" pitchFamily="34" charset="0"/>
                    <a:cs typeface="Arial" panose="020B0604020202020204" pitchFamily="34" charset="0"/>
                  </a:rPr>
                  <a:t>different</a:t>
                </a:r>
                <a:r>
                  <a:rPr lang="ru-RU" sz="2400" dirty="0">
                    <a:effectLst/>
                    <a:latin typeface="Arial" panose="020B0604020202020204" pitchFamily="34" charset="0"/>
                    <a:ea typeface="Calibri" panose="020F0502020204030204" pitchFamily="34" charset="0"/>
                    <a:cs typeface="Arial" panose="020B0604020202020204" pitchFamily="34" charset="0"/>
                  </a:rPr>
                  <a:t> </a:t>
                </a:r>
                <a:r>
                  <a:rPr lang="ru-RU" sz="2400" dirty="0" err="1">
                    <a:effectLst/>
                    <a:latin typeface="Arial" panose="020B0604020202020204" pitchFamily="34" charset="0"/>
                    <a:ea typeface="Calibri" panose="020F0502020204030204" pitchFamily="34" charset="0"/>
                    <a:cs typeface="Arial" panose="020B0604020202020204" pitchFamily="34" charset="0"/>
                  </a:rPr>
                  <a:t>sources</a:t>
                </a:r>
                <a:r>
                  <a:rPr lang="ru-RU" sz="2400" dirty="0">
                    <a:effectLst/>
                    <a:latin typeface="Arial" panose="020B0604020202020204" pitchFamily="34" charset="0"/>
                    <a:ea typeface="Calibri" panose="020F0502020204030204" pitchFamily="34" charset="0"/>
                    <a:cs typeface="Arial" panose="020B0604020202020204" pitchFamily="34" charset="0"/>
                  </a:rPr>
                  <a:t> </a:t>
                </a:r>
                <a:r>
                  <a:rPr lang="ru-RU" sz="2400" dirty="0" err="1">
                    <a:effectLst/>
                    <a:latin typeface="Arial" panose="020B0604020202020204" pitchFamily="34" charset="0"/>
                    <a:ea typeface="Calibri" panose="020F0502020204030204" pitchFamily="34" charset="0"/>
                    <a:cs typeface="Arial" panose="020B0604020202020204" pitchFamily="34" charset="0"/>
                  </a:rPr>
                  <a:t>of</a:t>
                </a:r>
                <a:r>
                  <a:rPr lang="ru-RU" sz="2400" dirty="0">
                    <a:effectLst/>
                    <a:latin typeface="Arial" panose="020B0604020202020204" pitchFamily="34" charset="0"/>
                    <a:ea typeface="Calibri" panose="020F0502020204030204" pitchFamily="34" charset="0"/>
                    <a:cs typeface="Arial" panose="020B0604020202020204" pitchFamily="34" charset="0"/>
                  </a:rPr>
                  <a:t> </a:t>
                </a:r>
                <a:r>
                  <a:rPr lang="ru-RU" sz="2400" dirty="0" err="1">
                    <a:effectLst/>
                    <a:latin typeface="Arial" panose="020B0604020202020204" pitchFamily="34" charset="0"/>
                    <a:ea typeface="Calibri" panose="020F0502020204030204" pitchFamily="34" charset="0"/>
                    <a:cs typeface="Arial" panose="020B0604020202020204" pitchFamily="34" charset="0"/>
                  </a:rPr>
                  <a:t>background</a:t>
                </a:r>
                <a:r>
                  <a:rPr lang="ru-RU" sz="2400" dirty="0">
                    <a:effectLst/>
                    <a:latin typeface="Arial" panose="020B0604020202020204" pitchFamily="34" charset="0"/>
                    <a:ea typeface="Calibri" panose="020F0502020204030204" pitchFamily="34" charset="0"/>
                    <a:cs typeface="Arial" panose="020B0604020202020204" pitchFamily="34" charset="0"/>
                  </a:rPr>
                  <a:t> </a:t>
                </a:r>
                <a:r>
                  <a:rPr lang="ru-RU" sz="2400" dirty="0" err="1">
                    <a:effectLst/>
                    <a:latin typeface="Arial" panose="020B0604020202020204" pitchFamily="34" charset="0"/>
                    <a:ea typeface="Calibri" panose="020F0502020204030204" pitchFamily="34" charset="0"/>
                    <a:cs typeface="Arial" panose="020B0604020202020204" pitchFamily="34" charset="0"/>
                  </a:rPr>
                  <a:t>increment</a:t>
                </a:r>
                <a:r>
                  <a:rPr lang="ru-RU" sz="2400" dirty="0">
                    <a:effectLst/>
                    <a:latin typeface="Arial" panose="020B0604020202020204" pitchFamily="34" charset="0"/>
                    <a:ea typeface="Calibri" panose="020F0502020204030204" pitchFamily="34" charset="0"/>
                    <a:cs typeface="Arial" panose="020B0604020202020204" pitchFamily="34" charset="0"/>
                  </a:rPr>
                  <a:t> </a:t>
                </a:r>
                <a:r>
                  <a:rPr lang="ru-RU" sz="2400" dirty="0" err="1">
                    <a:effectLst/>
                    <a:latin typeface="Arial" panose="020B0604020202020204" pitchFamily="34" charset="0"/>
                    <a:ea typeface="Calibri" panose="020F0502020204030204" pitchFamily="34" charset="0"/>
                    <a:cs typeface="Arial" panose="020B0604020202020204" pitchFamily="34" charset="0"/>
                  </a:rPr>
                  <a:t>were</a:t>
                </a:r>
                <a:r>
                  <a:rPr lang="ru-RU" sz="2400" dirty="0">
                    <a:effectLst/>
                    <a:latin typeface="Arial" panose="020B0604020202020204" pitchFamily="34" charset="0"/>
                    <a:ea typeface="Calibri" panose="020F0502020204030204" pitchFamily="34" charset="0"/>
                    <a:cs typeface="Arial" panose="020B0604020202020204" pitchFamily="34" charset="0"/>
                  </a:rPr>
                  <a:t> </a:t>
                </a:r>
                <a:r>
                  <a:rPr lang="ru-RU" sz="2400" dirty="0" err="1">
                    <a:effectLst/>
                    <a:latin typeface="Arial" panose="020B0604020202020204" pitchFamily="34" charset="0"/>
                    <a:ea typeface="Calibri" panose="020F0502020204030204" pitchFamily="34" charset="0"/>
                    <a:cs typeface="Arial" panose="020B0604020202020204" pitchFamily="34" charset="0"/>
                  </a:rPr>
                  <a:t>carried</a:t>
                </a:r>
                <a:r>
                  <a:rPr lang="ru-RU" sz="2400" dirty="0">
                    <a:effectLst/>
                    <a:latin typeface="Arial" panose="020B0604020202020204" pitchFamily="34" charset="0"/>
                    <a:ea typeface="Calibri" panose="020F0502020204030204" pitchFamily="34" charset="0"/>
                    <a:cs typeface="Arial" panose="020B0604020202020204" pitchFamily="34" charset="0"/>
                  </a:rPr>
                  <a:t> </a:t>
                </a:r>
                <a:r>
                  <a:rPr lang="ru-RU" sz="2400" dirty="0" err="1">
                    <a:effectLst/>
                    <a:latin typeface="Arial" panose="020B0604020202020204" pitchFamily="34" charset="0"/>
                    <a:ea typeface="Calibri" panose="020F0502020204030204" pitchFamily="34" charset="0"/>
                    <a:cs typeface="Arial" panose="020B0604020202020204" pitchFamily="34" charset="0"/>
                  </a:rPr>
                  <a:t>out</a:t>
                </a:r>
                <a:r>
                  <a:rPr lang="ru-RU" sz="2400" dirty="0">
                    <a:effectLst/>
                    <a:latin typeface="Arial" panose="020B0604020202020204" pitchFamily="34" charset="0"/>
                    <a:ea typeface="Calibri" panose="020F0502020204030204" pitchFamily="34" charset="0"/>
                    <a:cs typeface="Arial" panose="020B0604020202020204" pitchFamily="34" charset="0"/>
                  </a:rPr>
                  <a:t>.</a:t>
                </a:r>
              </a:p>
              <a:p>
                <a:pPr>
                  <a:lnSpc>
                    <a:spcPct val="107000"/>
                  </a:lnSpc>
                  <a:spcAft>
                    <a:spcPts val="800"/>
                  </a:spcAft>
                </a:pPr>
                <a:r>
                  <a:rPr lang="en-US" sz="2400" dirty="0">
                    <a:effectLst/>
                    <a:latin typeface="Arial" panose="020B0604020202020204" pitchFamily="34" charset="0"/>
                    <a:ea typeface="Calibri" panose="020F0502020204030204" pitchFamily="34" charset="0"/>
                    <a:cs typeface="Arial" panose="020B0604020202020204" pitchFamily="34" charset="0"/>
                  </a:rPr>
                  <a:t>The presence of lambda hyperon and </a:t>
                </a:r>
                <a14:m>
                  <m:oMath xmlns:m="http://schemas.openxmlformats.org/officeDocument/2006/math">
                    <m:sSubSup>
                      <m:sSubSupPr>
                        <m:ctrlPr>
                          <a:rPr lang="ru-RU" sz="2400" i="1">
                            <a:effectLst/>
                            <a:latin typeface="Cambria Math" panose="02040503050406030204" pitchFamily="18" charset="0"/>
                            <a:ea typeface="Calibri" panose="020F0502020204030204" pitchFamily="34" charset="0"/>
                            <a:cs typeface="Times New Roman" panose="02020603050405020304" pitchFamily="18" charset="0"/>
                          </a:rPr>
                        </m:ctrlPr>
                      </m:sSubSupPr>
                      <m:e>
                        <m:r>
                          <m:rPr>
                            <m:sty m:val="p"/>
                          </m:rPr>
                          <a:rPr lang="en-US" sz="2400">
                            <a:effectLst/>
                            <a:latin typeface="Cambria Math" panose="02040503050406030204" pitchFamily="18" charset="0"/>
                            <a:ea typeface="Calibri" panose="020F0502020204030204" pitchFamily="34" charset="0"/>
                            <a:cs typeface="Times New Roman" panose="02020603050405020304" pitchFamily="18" charset="0"/>
                          </a:rPr>
                          <m:t>K</m:t>
                        </m:r>
                      </m:e>
                      <m:sub>
                        <m:r>
                          <m:rPr>
                            <m:sty m:val="p"/>
                          </m:rPr>
                          <a:rPr lang="en-US" sz="2400">
                            <a:effectLst/>
                            <a:latin typeface="Cambria Math" panose="02040503050406030204" pitchFamily="18" charset="0"/>
                            <a:ea typeface="Calibri" panose="020F0502020204030204" pitchFamily="34" charset="0"/>
                            <a:cs typeface="Times New Roman" panose="02020603050405020304" pitchFamily="18" charset="0"/>
                          </a:rPr>
                          <m:t>S</m:t>
                        </m:r>
                      </m:sub>
                      <m:sup>
                        <m:r>
                          <a:rPr lang="en-US" sz="2400">
                            <a:effectLst/>
                            <a:latin typeface="Cambria Math" panose="02040503050406030204" pitchFamily="18" charset="0"/>
                            <a:ea typeface="Calibri" panose="020F0502020204030204" pitchFamily="34" charset="0"/>
                            <a:cs typeface="Times New Roman" panose="02020603050405020304" pitchFamily="18" charset="0"/>
                          </a:rPr>
                          <m:t>0</m:t>
                        </m:r>
                      </m:sup>
                    </m:sSubSup>
                  </m:oMath>
                </a14:m>
                <a:r>
                  <a:rPr lang="ru-RU" sz="2400" dirty="0">
                    <a:effectLst/>
                    <a:latin typeface="Arial" panose="020B0604020202020204" pitchFamily="34" charset="0"/>
                    <a:ea typeface="Calibri" panose="020F0502020204030204" pitchFamily="34" charset="0"/>
                    <a:cs typeface="Arial" panose="020B0604020202020204" pitchFamily="34" charset="0"/>
                  </a:rPr>
                  <a:t> </a:t>
                </a:r>
                <a:r>
                  <a:rPr lang="en-US" sz="2400" dirty="0">
                    <a:effectLst/>
                    <a:latin typeface="Arial" panose="020B0604020202020204" pitchFamily="34" charset="0"/>
                    <a:ea typeface="Calibri" panose="020F0502020204030204" pitchFamily="34" charset="0"/>
                    <a:cs typeface="Arial" panose="020B0604020202020204" pitchFamily="34" charset="0"/>
                  </a:rPr>
                  <a:t>were revealed in both cases.</a:t>
                </a:r>
                <a:endParaRPr lang="ru-RU" sz="2400" dirty="0">
                  <a:effectLst/>
                  <a:latin typeface="Arial" panose="020B0604020202020204" pitchFamily="34" charset="0"/>
                  <a:ea typeface="Calibri" panose="020F0502020204030204" pitchFamily="34" charset="0"/>
                  <a:cs typeface="Arial" panose="020B0604020202020204" pitchFamily="34" charset="0"/>
                </a:endParaRPr>
              </a:p>
              <a:p>
                <a:r>
                  <a:rPr lang="ru-RU" sz="2400" dirty="0">
                    <a:effectLst/>
                    <a:latin typeface="Arial" panose="020B0604020202020204" pitchFamily="34" charset="0"/>
                    <a:ea typeface="Calibri" panose="020F0502020204030204" pitchFamily="34" charset="0"/>
                    <a:cs typeface="Arial" panose="020B0604020202020204" pitchFamily="34" charset="0"/>
                  </a:rPr>
                  <a:t>Analysis </a:t>
                </a:r>
                <a:r>
                  <a:rPr lang="ru-RU" sz="2400" dirty="0" err="1">
                    <a:effectLst/>
                    <a:latin typeface="Arial" panose="020B0604020202020204" pitchFamily="34" charset="0"/>
                    <a:ea typeface="Calibri" panose="020F0502020204030204" pitchFamily="34" charset="0"/>
                    <a:cs typeface="Arial" panose="020B0604020202020204" pitchFamily="34" charset="0"/>
                  </a:rPr>
                  <a:t>of</a:t>
                </a:r>
                <a:r>
                  <a:rPr lang="ru-RU" sz="2400" dirty="0">
                    <a:effectLst/>
                    <a:latin typeface="Arial" panose="020B0604020202020204" pitchFamily="34" charset="0"/>
                    <a:ea typeface="Calibri" panose="020F0502020204030204" pitchFamily="34" charset="0"/>
                    <a:cs typeface="Arial" panose="020B0604020202020204" pitchFamily="34" charset="0"/>
                  </a:rPr>
                  <a:t> </a:t>
                </a:r>
                <a:r>
                  <a:rPr lang="ru-RU" sz="2400" dirty="0" err="1">
                    <a:effectLst/>
                    <a:latin typeface="Arial" panose="020B0604020202020204" pitchFamily="34" charset="0"/>
                    <a:ea typeface="Calibri" panose="020F0502020204030204" pitchFamily="34" charset="0"/>
                    <a:cs typeface="Arial" panose="020B0604020202020204" pitchFamily="34" charset="0"/>
                  </a:rPr>
                  <a:t>the</a:t>
                </a:r>
                <a:r>
                  <a:rPr lang="ru-RU" sz="2400" dirty="0">
                    <a:effectLst/>
                    <a:latin typeface="Arial" panose="020B0604020202020204" pitchFamily="34" charset="0"/>
                    <a:ea typeface="Calibri" panose="020F0502020204030204" pitchFamily="34" charset="0"/>
                    <a:cs typeface="Arial" panose="020B0604020202020204" pitchFamily="34" charset="0"/>
                  </a:rPr>
                  <a:t> </a:t>
                </a:r>
                <a:r>
                  <a:rPr lang="ru-RU" sz="2400" dirty="0" err="1">
                    <a:effectLst/>
                    <a:latin typeface="Arial" panose="020B0604020202020204" pitchFamily="34" charset="0"/>
                    <a:ea typeface="Calibri" panose="020F0502020204030204" pitchFamily="34" charset="0"/>
                    <a:cs typeface="Arial" panose="020B0604020202020204" pitchFamily="34" charset="0"/>
                  </a:rPr>
                  <a:t>influence</a:t>
                </a:r>
                <a:r>
                  <a:rPr lang="ru-RU" sz="2400" dirty="0">
                    <a:effectLst/>
                    <a:latin typeface="Arial" panose="020B0604020202020204" pitchFamily="34" charset="0"/>
                    <a:ea typeface="Calibri" panose="020F0502020204030204" pitchFamily="34" charset="0"/>
                    <a:cs typeface="Arial" panose="020B0604020202020204" pitchFamily="34" charset="0"/>
                  </a:rPr>
                  <a:t> </a:t>
                </a:r>
                <a:r>
                  <a:rPr lang="ru-RU" sz="2400" dirty="0" err="1">
                    <a:effectLst/>
                    <a:latin typeface="Arial" panose="020B0604020202020204" pitchFamily="34" charset="0"/>
                    <a:ea typeface="Calibri" panose="020F0502020204030204" pitchFamily="34" charset="0"/>
                    <a:cs typeface="Arial" panose="020B0604020202020204" pitchFamily="34" charset="0"/>
                  </a:rPr>
                  <a:t>of</a:t>
                </a:r>
                <a:r>
                  <a:rPr lang="ru-RU" sz="2400" dirty="0">
                    <a:effectLst/>
                    <a:latin typeface="Arial" panose="020B0604020202020204" pitchFamily="34" charset="0"/>
                    <a:ea typeface="Calibri" panose="020F0502020204030204" pitchFamily="34" charset="0"/>
                    <a:cs typeface="Arial" panose="020B0604020202020204" pitchFamily="34" charset="0"/>
                  </a:rPr>
                  <a:t> </a:t>
                </a:r>
                <a:r>
                  <a:rPr lang="ru-RU" sz="2400" dirty="0" err="1">
                    <a:effectLst/>
                    <a:latin typeface="Arial" panose="020B0604020202020204" pitchFamily="34" charset="0"/>
                    <a:ea typeface="Calibri" panose="020F0502020204030204" pitchFamily="34" charset="0"/>
                    <a:cs typeface="Arial" panose="020B0604020202020204" pitchFamily="34" charset="0"/>
                  </a:rPr>
                  <a:t>each</a:t>
                </a:r>
                <a:r>
                  <a:rPr lang="ru-RU" sz="2400" dirty="0">
                    <a:effectLst/>
                    <a:latin typeface="Arial" panose="020B0604020202020204" pitchFamily="34" charset="0"/>
                    <a:ea typeface="Calibri" panose="020F0502020204030204" pitchFamily="34" charset="0"/>
                    <a:cs typeface="Arial" panose="020B0604020202020204" pitchFamily="34" charset="0"/>
                  </a:rPr>
                  <a:t> </a:t>
                </a:r>
                <a:r>
                  <a:rPr lang="ru-RU" sz="2400" dirty="0" err="1">
                    <a:effectLst/>
                    <a:latin typeface="Arial" panose="020B0604020202020204" pitchFamily="34" charset="0"/>
                    <a:ea typeface="Calibri" panose="020F0502020204030204" pitchFamily="34" charset="0"/>
                    <a:cs typeface="Arial" panose="020B0604020202020204" pitchFamily="34" charset="0"/>
                  </a:rPr>
                  <a:t>source</a:t>
                </a:r>
                <a:r>
                  <a:rPr lang="ru-RU" sz="2400" dirty="0">
                    <a:effectLst/>
                    <a:latin typeface="Arial" panose="020B0604020202020204" pitchFamily="34" charset="0"/>
                    <a:ea typeface="Calibri" panose="020F0502020204030204" pitchFamily="34" charset="0"/>
                    <a:cs typeface="Arial" panose="020B0604020202020204" pitchFamily="34" charset="0"/>
                  </a:rPr>
                  <a:t> </a:t>
                </a:r>
                <a:r>
                  <a:rPr lang="ru-RU" sz="2400" dirty="0" err="1">
                    <a:effectLst/>
                    <a:latin typeface="Arial" panose="020B0604020202020204" pitchFamily="34" charset="0"/>
                    <a:ea typeface="Calibri" panose="020F0502020204030204" pitchFamily="34" charset="0"/>
                    <a:cs typeface="Arial" panose="020B0604020202020204" pitchFamily="34" charset="0"/>
                  </a:rPr>
                  <a:t>of</a:t>
                </a:r>
                <a:r>
                  <a:rPr lang="ru-RU" sz="2400" dirty="0">
                    <a:effectLst/>
                    <a:latin typeface="Arial" panose="020B0604020202020204" pitchFamily="34" charset="0"/>
                    <a:ea typeface="Calibri" panose="020F0502020204030204" pitchFamily="34" charset="0"/>
                    <a:cs typeface="Arial" panose="020B0604020202020204" pitchFamily="34" charset="0"/>
                  </a:rPr>
                  <a:t> </a:t>
                </a:r>
                <a:r>
                  <a:rPr lang="ru-RU" sz="2400" dirty="0" err="1">
                    <a:effectLst/>
                    <a:latin typeface="Arial" panose="020B0604020202020204" pitchFamily="34" charset="0"/>
                    <a:ea typeface="Calibri" panose="020F0502020204030204" pitchFamily="34" charset="0"/>
                    <a:cs typeface="Arial" panose="020B0604020202020204" pitchFamily="34" charset="0"/>
                  </a:rPr>
                  <a:t>background</a:t>
                </a:r>
                <a:r>
                  <a:rPr lang="ru-RU" sz="2400" dirty="0">
                    <a:effectLst/>
                    <a:latin typeface="Arial" panose="020B0604020202020204" pitchFamily="34" charset="0"/>
                    <a:ea typeface="Calibri" panose="020F0502020204030204" pitchFamily="34" charset="0"/>
                    <a:cs typeface="Arial" panose="020B0604020202020204" pitchFamily="34" charset="0"/>
                  </a:rPr>
                  <a:t> </a:t>
                </a:r>
                <a:r>
                  <a:rPr lang="ru-RU" sz="2400" dirty="0" err="1">
                    <a:effectLst/>
                    <a:latin typeface="Arial" panose="020B0604020202020204" pitchFamily="34" charset="0"/>
                    <a:ea typeface="Calibri" panose="020F0502020204030204" pitchFamily="34" charset="0"/>
                    <a:cs typeface="Arial" panose="020B0604020202020204" pitchFamily="34" charset="0"/>
                  </a:rPr>
                  <a:t>increment</a:t>
                </a:r>
                <a:r>
                  <a:rPr lang="ru-RU" sz="2400" dirty="0">
                    <a:effectLst/>
                    <a:latin typeface="Arial" panose="020B0604020202020204" pitchFamily="34" charset="0"/>
                    <a:ea typeface="Calibri" panose="020F0502020204030204" pitchFamily="34" charset="0"/>
                    <a:cs typeface="Arial" panose="020B0604020202020204" pitchFamily="34" charset="0"/>
                  </a:rPr>
                  <a:t> </a:t>
                </a:r>
                <a:r>
                  <a:rPr lang="ru-RU" sz="2400" dirty="0" err="1">
                    <a:effectLst/>
                    <a:latin typeface="Arial" panose="020B0604020202020204" pitchFamily="34" charset="0"/>
                    <a:ea typeface="Calibri" panose="020F0502020204030204" pitchFamily="34" charset="0"/>
                    <a:cs typeface="Arial" panose="020B0604020202020204" pitchFamily="34" charset="0"/>
                  </a:rPr>
                  <a:t>was</a:t>
                </a:r>
                <a:r>
                  <a:rPr lang="ru-RU" sz="2400" dirty="0">
                    <a:effectLst/>
                    <a:latin typeface="Arial" panose="020B0604020202020204" pitchFamily="34" charset="0"/>
                    <a:ea typeface="Calibri" panose="020F0502020204030204" pitchFamily="34" charset="0"/>
                    <a:cs typeface="Arial" panose="020B0604020202020204" pitchFamily="34" charset="0"/>
                  </a:rPr>
                  <a:t> </a:t>
                </a:r>
                <a:r>
                  <a:rPr lang="ru-RU" sz="2400" dirty="0" err="1">
                    <a:effectLst/>
                    <a:latin typeface="Arial" panose="020B0604020202020204" pitchFamily="34" charset="0"/>
                    <a:ea typeface="Calibri" panose="020F0502020204030204" pitchFamily="34" charset="0"/>
                    <a:cs typeface="Arial" panose="020B0604020202020204" pitchFamily="34" charset="0"/>
                  </a:rPr>
                  <a:t>carried</a:t>
                </a:r>
                <a:r>
                  <a:rPr lang="ru-RU" sz="2400" dirty="0">
                    <a:effectLst/>
                    <a:latin typeface="Arial" panose="020B0604020202020204" pitchFamily="34" charset="0"/>
                    <a:ea typeface="Calibri" panose="020F0502020204030204" pitchFamily="34" charset="0"/>
                    <a:cs typeface="Arial" panose="020B0604020202020204" pitchFamily="34" charset="0"/>
                  </a:rPr>
                  <a:t> </a:t>
                </a:r>
                <a:r>
                  <a:rPr lang="ru-RU" sz="2400" dirty="0" err="1">
                    <a:effectLst/>
                    <a:latin typeface="Arial" panose="020B0604020202020204" pitchFamily="34" charset="0"/>
                    <a:ea typeface="Calibri" panose="020F0502020204030204" pitchFamily="34" charset="0"/>
                    <a:cs typeface="Arial" panose="020B0604020202020204" pitchFamily="34" charset="0"/>
                  </a:rPr>
                  <a:t>out</a:t>
                </a:r>
                <a:r>
                  <a:rPr lang="ru-RU" sz="2400" dirty="0">
                    <a:effectLst/>
                    <a:latin typeface="Arial" panose="020B0604020202020204" pitchFamily="34" charset="0"/>
                    <a:ea typeface="Calibri" panose="020F0502020204030204" pitchFamily="34" charset="0"/>
                    <a:cs typeface="Arial" panose="020B0604020202020204" pitchFamily="34" charset="0"/>
                  </a:rPr>
                  <a:t> </a:t>
                </a:r>
                <a:r>
                  <a:rPr lang="ru-RU" sz="2400" dirty="0" err="1">
                    <a:effectLst/>
                    <a:latin typeface="Arial" panose="020B0604020202020204" pitchFamily="34" charset="0"/>
                    <a:ea typeface="Calibri" panose="020F0502020204030204" pitchFamily="34" charset="0"/>
                    <a:cs typeface="Arial" panose="020B0604020202020204" pitchFamily="34" charset="0"/>
                  </a:rPr>
                  <a:t>individually</a:t>
                </a:r>
                <a:r>
                  <a:rPr lang="ru-RU" sz="2400" dirty="0">
                    <a:effectLst/>
                    <a:latin typeface="Arial" panose="020B0604020202020204" pitchFamily="34" charset="0"/>
                    <a:ea typeface="Calibri" panose="020F0502020204030204" pitchFamily="34" charset="0"/>
                    <a:cs typeface="Arial" panose="020B0604020202020204" pitchFamily="34" charset="0"/>
                  </a:rPr>
                  <a:t> </a:t>
                </a:r>
                <a:r>
                  <a:rPr lang="ru-RU" sz="2400" dirty="0" err="1">
                    <a:effectLst/>
                    <a:latin typeface="Arial" panose="020B0604020202020204" pitchFamily="34" charset="0"/>
                    <a:ea typeface="Calibri" panose="020F0502020204030204" pitchFamily="34" charset="0"/>
                    <a:cs typeface="Arial" panose="020B0604020202020204" pitchFamily="34" charset="0"/>
                  </a:rPr>
                  <a:t>on</a:t>
                </a:r>
                <a:r>
                  <a:rPr lang="ru-RU" sz="2400" dirty="0">
                    <a:effectLst/>
                    <a:latin typeface="Arial" panose="020B0604020202020204" pitchFamily="34" charset="0"/>
                    <a:ea typeface="Calibri" panose="020F0502020204030204" pitchFamily="34" charset="0"/>
                    <a:cs typeface="Arial" panose="020B0604020202020204" pitchFamily="34" charset="0"/>
                  </a:rPr>
                  <a:t> 100,000 </a:t>
                </a:r>
                <a:r>
                  <a:rPr lang="ru-RU" sz="2400" dirty="0" err="1">
                    <a:effectLst/>
                    <a:latin typeface="Arial" panose="020B0604020202020204" pitchFamily="34" charset="0"/>
                    <a:ea typeface="Calibri" panose="020F0502020204030204" pitchFamily="34" charset="0"/>
                    <a:cs typeface="Arial" panose="020B0604020202020204" pitchFamily="34" charset="0"/>
                  </a:rPr>
                  <a:t>events</a:t>
                </a:r>
                <a:r>
                  <a:rPr lang="ru-RU" sz="2400" dirty="0">
                    <a:effectLst/>
                    <a:latin typeface="Arial" panose="020B0604020202020204" pitchFamily="34" charset="0"/>
                    <a:ea typeface="Calibri" panose="020F0502020204030204" pitchFamily="34" charset="0"/>
                    <a:cs typeface="Arial" panose="020B0604020202020204" pitchFamily="34" charset="0"/>
                  </a:rPr>
                  <a:t>.</a:t>
                </a:r>
              </a:p>
              <a:p>
                <a:r>
                  <a:rPr lang="en-US" sz="2400" dirty="0">
                    <a:latin typeface="Arial" panose="020B0604020202020204" pitchFamily="34" charset="0"/>
                    <a:ea typeface="Calibri" panose="020F0502020204030204" pitchFamily="34" charset="0"/>
                    <a:cs typeface="Arial" panose="020B0604020202020204" pitchFamily="34" charset="0"/>
                  </a:rPr>
                  <a:t>Efficiency depending on rapidity and transverse momentum and on both was derived for lambda hyperons and kaons.</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ru-RU" dirty="0"/>
              </a:p>
            </p:txBody>
          </p:sp>
        </mc:Choice>
        <mc:Fallback xmlns="">
          <p:sp>
            <p:nvSpPr>
              <p:cNvPr id="3" name="Объект 2">
                <a:extLst>
                  <a:ext uri="{FF2B5EF4-FFF2-40B4-BE49-F238E27FC236}">
                    <a16:creationId xmlns:a16="http://schemas.microsoft.com/office/drawing/2014/main" id="{B4A2E504-CC0B-BEDE-5913-C8D18E2F69BD}"/>
                  </a:ext>
                </a:extLst>
              </p:cNvPr>
              <p:cNvSpPr>
                <a:spLocks noGrp="1" noRot="1" noChangeAspect="1" noMove="1" noResize="1" noEditPoints="1" noAdjustHandles="1" noChangeArrowheads="1" noChangeShapeType="1" noTextEdit="1"/>
              </p:cNvSpPr>
              <p:nvPr>
                <p:ph idx="1"/>
              </p:nvPr>
            </p:nvSpPr>
            <p:spPr>
              <a:xfrm>
                <a:off x="838200" y="1461640"/>
                <a:ext cx="10515600" cy="4351338"/>
              </a:xfrm>
              <a:blipFill>
                <a:blip r:embed="rId2"/>
                <a:stretch>
                  <a:fillRect l="-812" t="-1821"/>
                </a:stretch>
              </a:blipFill>
            </p:spPr>
            <p:txBody>
              <a:bodyPr/>
              <a:lstStyle/>
              <a:p>
                <a:r>
                  <a:rPr lang="ru-RU">
                    <a:noFill/>
                  </a:rPr>
                  <a:t> </a:t>
                </a:r>
              </a:p>
            </p:txBody>
          </p:sp>
        </mc:Fallback>
      </mc:AlternateContent>
      <p:sp>
        <p:nvSpPr>
          <p:cNvPr id="4" name="Номер слайда 3">
            <a:extLst>
              <a:ext uri="{FF2B5EF4-FFF2-40B4-BE49-F238E27FC236}">
                <a16:creationId xmlns:a16="http://schemas.microsoft.com/office/drawing/2014/main" id="{D5CBBD89-A4E6-BEEE-D45B-B9108AD4BD38}"/>
              </a:ext>
            </a:extLst>
          </p:cNvPr>
          <p:cNvSpPr>
            <a:spLocks noGrp="1"/>
          </p:cNvSpPr>
          <p:nvPr>
            <p:ph type="sldNum" sz="quarter" idx="12"/>
          </p:nvPr>
        </p:nvSpPr>
        <p:spPr/>
        <p:txBody>
          <a:bodyPr/>
          <a:lstStyle/>
          <a:p>
            <a:fld id="{0808F1DD-DB5D-4CA4-B293-6C4DDDE53672}" type="slidenum">
              <a:rPr lang="ru-RU" smtClean="0"/>
              <a:t>18</a:t>
            </a:fld>
            <a:endParaRPr lang="ru-RU"/>
          </a:p>
        </p:txBody>
      </p:sp>
    </p:spTree>
    <p:extLst>
      <p:ext uri="{BB962C8B-B14F-4D97-AF65-F5344CB8AC3E}">
        <p14:creationId xmlns:p14="http://schemas.microsoft.com/office/powerpoint/2010/main" val="39587720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79DEA20-139E-245D-4181-35C77F52C87D}"/>
              </a:ext>
            </a:extLst>
          </p:cNvPr>
          <p:cNvSpPr>
            <a:spLocks noGrp="1"/>
          </p:cNvSpPr>
          <p:nvPr>
            <p:ph type="title"/>
          </p:nvPr>
        </p:nvSpPr>
        <p:spPr/>
        <p:txBody>
          <a:bodyPr/>
          <a:lstStyle/>
          <a:p>
            <a:pPr algn="ctr"/>
            <a:r>
              <a:rPr lang="en-US" dirty="0">
                <a:solidFill>
                  <a:schemeClr val="accent1"/>
                </a:solidFill>
                <a:latin typeface="Arial" panose="020B0604020202020204" pitchFamily="34" charset="0"/>
                <a:cs typeface="Arial" panose="020B0604020202020204" pitchFamily="34" charset="0"/>
              </a:rPr>
              <a:t>Future work</a:t>
            </a:r>
            <a:endParaRPr lang="ru-RU" dirty="0">
              <a:solidFill>
                <a:schemeClr val="accent1"/>
              </a:solidFill>
              <a:latin typeface="Arial" panose="020B0604020202020204" pitchFamily="34" charset="0"/>
              <a:cs typeface="Arial" panose="020B0604020202020204" pitchFamily="34" charset="0"/>
            </a:endParaRPr>
          </a:p>
        </p:txBody>
      </p:sp>
      <p:sp>
        <p:nvSpPr>
          <p:cNvPr id="3" name="Объект 2">
            <a:extLst>
              <a:ext uri="{FF2B5EF4-FFF2-40B4-BE49-F238E27FC236}">
                <a16:creationId xmlns:a16="http://schemas.microsoft.com/office/drawing/2014/main" id="{6EA49513-C4C1-3516-CBAD-A40A617BDCE0}"/>
              </a:ext>
            </a:extLst>
          </p:cNvPr>
          <p:cNvSpPr>
            <a:spLocks noGrp="1"/>
          </p:cNvSpPr>
          <p:nvPr>
            <p:ph idx="1"/>
          </p:nvPr>
        </p:nvSpPr>
        <p:spPr/>
        <p:txBody>
          <a:bodyPr/>
          <a:lstStyle/>
          <a:p>
            <a:r>
              <a:rPr lang="ru-RU" sz="2400" dirty="0">
                <a:effectLst/>
                <a:latin typeface="Arial" panose="020B0604020202020204" pitchFamily="34" charset="0"/>
                <a:ea typeface="Calibri" panose="020F0502020204030204" pitchFamily="34" charset="0"/>
                <a:cs typeface="Arial" panose="020B0604020202020204" pitchFamily="34" charset="0"/>
              </a:rPr>
              <a:t>Study </a:t>
            </a:r>
            <a:r>
              <a:rPr lang="ru-RU" sz="2400" dirty="0" err="1">
                <a:effectLst/>
                <a:latin typeface="Arial" panose="020B0604020202020204" pitchFamily="34" charset="0"/>
                <a:ea typeface="Calibri" panose="020F0502020204030204" pitchFamily="34" charset="0"/>
                <a:cs typeface="Arial" panose="020B0604020202020204" pitchFamily="34" charset="0"/>
              </a:rPr>
              <a:t>of</a:t>
            </a:r>
            <a:r>
              <a:rPr lang="ru-RU" sz="2400" dirty="0">
                <a:effectLst/>
                <a:latin typeface="Arial" panose="020B0604020202020204" pitchFamily="34" charset="0"/>
                <a:ea typeface="Calibri" panose="020F0502020204030204" pitchFamily="34" charset="0"/>
                <a:cs typeface="Arial" panose="020B0604020202020204" pitchFamily="34" charset="0"/>
              </a:rPr>
              <a:t> </a:t>
            </a:r>
            <a:r>
              <a:rPr lang="ru-RU" sz="2400" dirty="0" err="1">
                <a:effectLst/>
                <a:latin typeface="Arial" panose="020B0604020202020204" pitchFamily="34" charset="0"/>
                <a:ea typeface="Calibri" panose="020F0502020204030204" pitchFamily="34" charset="0"/>
                <a:cs typeface="Arial" panose="020B0604020202020204" pitchFamily="34" charset="0"/>
              </a:rPr>
              <a:t>the</a:t>
            </a:r>
            <a:r>
              <a:rPr lang="ru-RU" sz="2400" dirty="0">
                <a:effectLst/>
                <a:latin typeface="Arial" panose="020B0604020202020204" pitchFamily="34" charset="0"/>
                <a:ea typeface="Calibri" panose="020F0502020204030204" pitchFamily="34" charset="0"/>
                <a:cs typeface="Arial" panose="020B0604020202020204" pitchFamily="34" charset="0"/>
              </a:rPr>
              <a:t> </a:t>
            </a:r>
            <a:r>
              <a:rPr lang="ru-RU" sz="2400" dirty="0" err="1">
                <a:effectLst/>
                <a:latin typeface="Arial" panose="020B0604020202020204" pitchFamily="34" charset="0"/>
                <a:ea typeface="Calibri" panose="020F0502020204030204" pitchFamily="34" charset="0"/>
                <a:cs typeface="Arial" panose="020B0604020202020204" pitchFamily="34" charset="0"/>
              </a:rPr>
              <a:t>effects</a:t>
            </a:r>
            <a:r>
              <a:rPr lang="ru-RU" sz="2400" dirty="0">
                <a:effectLst/>
                <a:latin typeface="Arial" panose="020B0604020202020204" pitchFamily="34" charset="0"/>
                <a:ea typeface="Calibri" panose="020F0502020204030204" pitchFamily="34" charset="0"/>
                <a:cs typeface="Arial" panose="020B0604020202020204" pitchFamily="34" charset="0"/>
              </a:rPr>
              <a:t> </a:t>
            </a:r>
            <a:r>
              <a:rPr lang="ru-RU" sz="2400" dirty="0" err="1">
                <a:effectLst/>
                <a:latin typeface="Arial" panose="020B0604020202020204" pitchFamily="34" charset="0"/>
                <a:ea typeface="Calibri" panose="020F0502020204030204" pitchFamily="34" charset="0"/>
                <a:cs typeface="Arial" panose="020B0604020202020204" pitchFamily="34" charset="0"/>
              </a:rPr>
              <a:t>of</a:t>
            </a:r>
            <a:r>
              <a:rPr lang="ru-RU" sz="2400" dirty="0">
                <a:effectLst/>
                <a:latin typeface="Arial" panose="020B0604020202020204" pitchFamily="34" charset="0"/>
                <a:ea typeface="Calibri" panose="020F0502020204030204" pitchFamily="34" charset="0"/>
                <a:cs typeface="Arial" panose="020B0604020202020204" pitchFamily="34" charset="0"/>
              </a:rPr>
              <a:t> </a:t>
            </a:r>
            <a:r>
              <a:rPr lang="ru-RU" sz="2400" dirty="0" err="1">
                <a:effectLst/>
                <a:latin typeface="Arial" panose="020B0604020202020204" pitchFamily="34" charset="0"/>
                <a:ea typeface="Calibri" panose="020F0502020204030204" pitchFamily="34" charset="0"/>
                <a:cs typeface="Arial" panose="020B0604020202020204" pitchFamily="34" charset="0"/>
              </a:rPr>
              <a:t>rotating</a:t>
            </a:r>
            <a:r>
              <a:rPr lang="ru-RU" sz="2400" dirty="0">
                <a:effectLst/>
                <a:latin typeface="Arial" panose="020B0604020202020204" pitchFamily="34" charset="0"/>
                <a:ea typeface="Calibri" panose="020F0502020204030204" pitchFamily="34" charset="0"/>
                <a:cs typeface="Arial" panose="020B0604020202020204" pitchFamily="34" charset="0"/>
              </a:rPr>
              <a:t> </a:t>
            </a:r>
            <a:r>
              <a:rPr lang="ru-RU" sz="2400" dirty="0" err="1">
                <a:effectLst/>
                <a:latin typeface="Arial" panose="020B0604020202020204" pitchFamily="34" charset="0"/>
                <a:ea typeface="Calibri" panose="020F0502020204030204" pitchFamily="34" charset="0"/>
                <a:cs typeface="Arial" panose="020B0604020202020204" pitchFamily="34" charset="0"/>
              </a:rPr>
              <a:t>the</a:t>
            </a:r>
            <a:r>
              <a:rPr lang="ru-RU" sz="2400" dirty="0">
                <a:effectLst/>
                <a:latin typeface="Arial" panose="020B0604020202020204" pitchFamily="34" charset="0"/>
                <a:ea typeface="Calibri" panose="020F0502020204030204" pitchFamily="34" charset="0"/>
                <a:cs typeface="Arial" panose="020B0604020202020204" pitchFamily="34" charset="0"/>
              </a:rPr>
              <a:t> </a:t>
            </a:r>
            <a:r>
              <a:rPr lang="ru-RU" sz="2400" dirty="0" err="1">
                <a:effectLst/>
                <a:latin typeface="Arial" panose="020B0604020202020204" pitchFamily="34" charset="0"/>
                <a:ea typeface="Calibri" panose="020F0502020204030204" pitchFamily="34" charset="0"/>
                <a:cs typeface="Arial" panose="020B0604020202020204" pitchFamily="34" charset="0"/>
              </a:rPr>
              <a:t>silicon</a:t>
            </a:r>
            <a:r>
              <a:rPr lang="ru-RU" sz="2400" dirty="0">
                <a:effectLst/>
                <a:latin typeface="Arial" panose="020B0604020202020204" pitchFamily="34" charset="0"/>
                <a:ea typeface="Calibri" panose="020F0502020204030204" pitchFamily="34" charset="0"/>
                <a:cs typeface="Arial" panose="020B0604020202020204" pitchFamily="34" charset="0"/>
              </a:rPr>
              <a:t> </a:t>
            </a:r>
            <a:r>
              <a:rPr lang="ru-RU" sz="2400" dirty="0" err="1">
                <a:effectLst/>
                <a:latin typeface="Arial" panose="020B0604020202020204" pitchFamily="34" charset="0"/>
                <a:ea typeface="Calibri" panose="020F0502020204030204" pitchFamily="34" charset="0"/>
                <a:cs typeface="Arial" panose="020B0604020202020204" pitchFamily="34" charset="0"/>
              </a:rPr>
              <a:t>stations</a:t>
            </a:r>
            <a:r>
              <a:rPr lang="ru-RU" sz="2400" dirty="0">
                <a:effectLst/>
                <a:latin typeface="Arial" panose="020B0604020202020204" pitchFamily="34" charset="0"/>
                <a:ea typeface="Calibri" panose="020F0502020204030204" pitchFamily="34" charset="0"/>
                <a:cs typeface="Arial" panose="020B0604020202020204" pitchFamily="34" charset="0"/>
              </a:rPr>
              <a:t> </a:t>
            </a:r>
            <a:r>
              <a:rPr lang="ru-RU" sz="2400" dirty="0" err="1">
                <a:effectLst/>
                <a:latin typeface="Arial" panose="020B0604020202020204" pitchFamily="34" charset="0"/>
                <a:ea typeface="Calibri" panose="020F0502020204030204" pitchFamily="34" charset="0"/>
                <a:cs typeface="Arial" panose="020B0604020202020204" pitchFamily="34" charset="0"/>
              </a:rPr>
              <a:t>by</a:t>
            </a:r>
            <a:r>
              <a:rPr lang="ru-RU" sz="2400" dirty="0">
                <a:effectLst/>
                <a:latin typeface="Arial" panose="020B0604020202020204" pitchFamily="34" charset="0"/>
                <a:ea typeface="Calibri" panose="020F0502020204030204" pitchFamily="34" charset="0"/>
                <a:cs typeface="Arial" panose="020B0604020202020204" pitchFamily="34" charset="0"/>
              </a:rPr>
              <a:t> a </a:t>
            </a:r>
            <a:r>
              <a:rPr lang="ru-RU" sz="2400" dirty="0" err="1">
                <a:effectLst/>
                <a:latin typeface="Arial" panose="020B0604020202020204" pitchFamily="34" charset="0"/>
                <a:ea typeface="Calibri" panose="020F0502020204030204" pitchFamily="34" charset="0"/>
                <a:cs typeface="Arial" panose="020B0604020202020204" pitchFamily="34" charset="0"/>
              </a:rPr>
              <a:t>certain</a:t>
            </a:r>
            <a:r>
              <a:rPr lang="ru-RU" sz="2400" dirty="0">
                <a:effectLst/>
                <a:latin typeface="Arial" panose="020B0604020202020204" pitchFamily="34" charset="0"/>
                <a:ea typeface="Calibri" panose="020F0502020204030204" pitchFamily="34" charset="0"/>
                <a:cs typeface="Arial" panose="020B0604020202020204" pitchFamily="34" charset="0"/>
              </a:rPr>
              <a:t> </a:t>
            </a:r>
            <a:r>
              <a:rPr lang="ru-RU" sz="2400" dirty="0" err="1">
                <a:effectLst/>
                <a:latin typeface="Arial" panose="020B0604020202020204" pitchFamily="34" charset="0"/>
                <a:ea typeface="Calibri" panose="020F0502020204030204" pitchFamily="34" charset="0"/>
                <a:cs typeface="Arial" panose="020B0604020202020204" pitchFamily="34" charset="0"/>
              </a:rPr>
              <a:t>angle</a:t>
            </a:r>
            <a:r>
              <a:rPr lang="ru-RU" sz="2400" dirty="0">
                <a:effectLst/>
                <a:latin typeface="Arial" panose="020B0604020202020204" pitchFamily="34" charset="0"/>
                <a:ea typeface="Calibri" panose="020F0502020204030204" pitchFamily="34" charset="0"/>
                <a:cs typeface="Arial" panose="020B0604020202020204" pitchFamily="34" charset="0"/>
              </a:rPr>
              <a:t> </a:t>
            </a:r>
            <a:r>
              <a:rPr lang="ru-RU" sz="2400" dirty="0" err="1">
                <a:effectLst/>
                <a:latin typeface="Arial" panose="020B0604020202020204" pitchFamily="34" charset="0"/>
                <a:ea typeface="Calibri" panose="020F0502020204030204" pitchFamily="34" charset="0"/>
                <a:cs typeface="Arial" panose="020B0604020202020204" pitchFamily="34" charset="0"/>
              </a:rPr>
              <a:t>on</a:t>
            </a:r>
            <a:r>
              <a:rPr lang="ru-RU" sz="2400" dirty="0">
                <a:effectLst/>
                <a:latin typeface="Arial" panose="020B0604020202020204" pitchFamily="34" charset="0"/>
                <a:ea typeface="Calibri" panose="020F0502020204030204" pitchFamily="34" charset="0"/>
                <a:cs typeface="Arial" panose="020B0604020202020204" pitchFamily="34" charset="0"/>
              </a:rPr>
              <a:t> </a:t>
            </a:r>
            <a:r>
              <a:rPr lang="ru-RU" sz="2400" dirty="0" err="1">
                <a:effectLst/>
                <a:latin typeface="Arial" panose="020B0604020202020204" pitchFamily="34" charset="0"/>
                <a:ea typeface="Calibri" panose="020F0502020204030204" pitchFamily="34" charset="0"/>
                <a:cs typeface="Arial" panose="020B0604020202020204" pitchFamily="34" charset="0"/>
              </a:rPr>
              <a:t>the</a:t>
            </a:r>
            <a:r>
              <a:rPr lang="ru-RU" sz="2400" dirty="0">
                <a:effectLst/>
                <a:latin typeface="Arial" panose="020B0604020202020204" pitchFamily="34" charset="0"/>
                <a:ea typeface="Calibri" panose="020F0502020204030204" pitchFamily="34" charset="0"/>
                <a:cs typeface="Arial" panose="020B0604020202020204" pitchFamily="34" charset="0"/>
              </a:rPr>
              <a:t> </a:t>
            </a:r>
            <a:r>
              <a:rPr lang="ru-RU" sz="2400" dirty="0" err="1">
                <a:effectLst/>
                <a:latin typeface="Arial" panose="020B0604020202020204" pitchFamily="34" charset="0"/>
                <a:ea typeface="Calibri" panose="020F0502020204030204" pitchFamily="34" charset="0"/>
                <a:cs typeface="Arial" panose="020B0604020202020204" pitchFamily="34" charset="0"/>
              </a:rPr>
              <a:t>recovery</a:t>
            </a:r>
            <a:r>
              <a:rPr lang="ru-RU" sz="2400" dirty="0">
                <a:effectLst/>
                <a:latin typeface="Arial" panose="020B0604020202020204" pitchFamily="34" charset="0"/>
                <a:ea typeface="Calibri" panose="020F0502020204030204" pitchFamily="34" charset="0"/>
                <a:cs typeface="Arial" panose="020B0604020202020204" pitchFamily="34" charset="0"/>
              </a:rPr>
              <a:t> </a:t>
            </a:r>
            <a:r>
              <a:rPr lang="ru-RU" sz="2400" dirty="0" err="1">
                <a:effectLst/>
                <a:latin typeface="Arial" panose="020B0604020202020204" pitchFamily="34" charset="0"/>
                <a:ea typeface="Calibri" panose="020F0502020204030204" pitchFamily="34" charset="0"/>
                <a:cs typeface="Arial" panose="020B0604020202020204" pitchFamily="34" charset="0"/>
              </a:rPr>
              <a:t>of</a:t>
            </a:r>
            <a:r>
              <a:rPr lang="ru-RU" sz="2400" dirty="0">
                <a:effectLst/>
                <a:latin typeface="Arial" panose="020B0604020202020204" pitchFamily="34" charset="0"/>
                <a:ea typeface="Calibri" panose="020F0502020204030204" pitchFamily="34" charset="0"/>
                <a:cs typeface="Arial" panose="020B0604020202020204" pitchFamily="34" charset="0"/>
              </a:rPr>
              <a:t> </a:t>
            </a:r>
            <a:r>
              <a:rPr lang="ru-RU" sz="2400" dirty="0" err="1">
                <a:effectLst/>
                <a:latin typeface="Arial" panose="020B0604020202020204" pitchFamily="34" charset="0"/>
                <a:ea typeface="Calibri" panose="020F0502020204030204" pitchFamily="34" charset="0"/>
                <a:cs typeface="Arial" panose="020B0604020202020204" pitchFamily="34" charset="0"/>
              </a:rPr>
              <a:t>strange</a:t>
            </a:r>
            <a:r>
              <a:rPr lang="ru-RU" sz="2400" dirty="0">
                <a:effectLst/>
                <a:latin typeface="Arial" panose="020B0604020202020204" pitchFamily="34" charset="0"/>
                <a:ea typeface="Calibri" panose="020F0502020204030204" pitchFamily="34" charset="0"/>
                <a:cs typeface="Arial" panose="020B0604020202020204" pitchFamily="34" charset="0"/>
              </a:rPr>
              <a:t> </a:t>
            </a:r>
            <a:r>
              <a:rPr lang="ru-RU" sz="2400" dirty="0" err="1">
                <a:effectLst/>
                <a:latin typeface="Arial" panose="020B0604020202020204" pitchFamily="34" charset="0"/>
                <a:ea typeface="Calibri" panose="020F0502020204030204" pitchFamily="34" charset="0"/>
                <a:cs typeface="Arial" panose="020B0604020202020204" pitchFamily="34" charset="0"/>
              </a:rPr>
              <a:t>particles</a:t>
            </a:r>
            <a:r>
              <a:rPr lang="ru-RU" sz="2400" dirty="0">
                <a:effectLst/>
                <a:latin typeface="Arial" panose="020B0604020202020204" pitchFamily="34" charset="0"/>
                <a:ea typeface="Calibri" panose="020F0502020204030204" pitchFamily="34" charset="0"/>
                <a:cs typeface="Arial" panose="020B0604020202020204" pitchFamily="34" charset="0"/>
              </a:rPr>
              <a:t>. </a:t>
            </a:r>
            <a:endParaRPr lang="en-US" sz="2400" dirty="0">
              <a:effectLst/>
              <a:latin typeface="Arial" panose="020B0604020202020204" pitchFamily="34" charset="0"/>
              <a:ea typeface="Calibri" panose="020F0502020204030204" pitchFamily="34" charset="0"/>
              <a:cs typeface="Arial" panose="020B0604020202020204" pitchFamily="34" charset="0"/>
            </a:endParaRPr>
          </a:p>
          <a:p>
            <a:r>
              <a:rPr lang="ru-RU" sz="2400" dirty="0" err="1">
                <a:effectLst/>
                <a:latin typeface="Arial" panose="020B0604020202020204" pitchFamily="34" charset="0"/>
                <a:ea typeface="Calibri" panose="020F0502020204030204" pitchFamily="34" charset="0"/>
                <a:cs typeface="Arial" panose="020B0604020202020204" pitchFamily="34" charset="0"/>
              </a:rPr>
              <a:t>Verification</a:t>
            </a:r>
            <a:r>
              <a:rPr lang="ru-RU" sz="2400" dirty="0">
                <a:effectLst/>
                <a:latin typeface="Arial" panose="020B0604020202020204" pitchFamily="34" charset="0"/>
                <a:ea typeface="Calibri" panose="020F0502020204030204" pitchFamily="34" charset="0"/>
                <a:cs typeface="Arial" panose="020B0604020202020204" pitchFamily="34" charset="0"/>
              </a:rPr>
              <a:t> </a:t>
            </a:r>
            <a:r>
              <a:rPr lang="ru-RU" sz="2400" dirty="0" err="1">
                <a:effectLst/>
                <a:latin typeface="Arial" panose="020B0604020202020204" pitchFamily="34" charset="0"/>
                <a:ea typeface="Calibri" panose="020F0502020204030204" pitchFamily="34" charset="0"/>
                <a:cs typeface="Arial" panose="020B0604020202020204" pitchFamily="34" charset="0"/>
              </a:rPr>
              <a:t>of</a:t>
            </a:r>
            <a:r>
              <a:rPr lang="ru-RU" sz="2400" dirty="0">
                <a:effectLst/>
                <a:latin typeface="Arial" panose="020B0604020202020204" pitchFamily="34" charset="0"/>
                <a:ea typeface="Calibri" panose="020F0502020204030204" pitchFamily="34" charset="0"/>
                <a:cs typeface="Arial" panose="020B0604020202020204" pitchFamily="34" charset="0"/>
              </a:rPr>
              <a:t> </a:t>
            </a:r>
            <a:r>
              <a:rPr lang="ru-RU" sz="2400" dirty="0" err="1">
                <a:effectLst/>
                <a:latin typeface="Arial" panose="020B0604020202020204" pitchFamily="34" charset="0"/>
                <a:ea typeface="Calibri" panose="020F0502020204030204" pitchFamily="34" charset="0"/>
                <a:cs typeface="Arial" panose="020B0604020202020204" pitchFamily="34" charset="0"/>
              </a:rPr>
              <a:t>the</a:t>
            </a:r>
            <a:r>
              <a:rPr lang="ru-RU" sz="2400" dirty="0">
                <a:effectLst/>
                <a:latin typeface="Arial" panose="020B0604020202020204" pitchFamily="34" charset="0"/>
                <a:ea typeface="Calibri" panose="020F0502020204030204" pitchFamily="34" charset="0"/>
                <a:cs typeface="Arial" panose="020B0604020202020204" pitchFamily="34" charset="0"/>
              </a:rPr>
              <a:t> </a:t>
            </a:r>
            <a:r>
              <a:rPr lang="ru-RU" sz="2400" dirty="0" err="1">
                <a:effectLst/>
                <a:latin typeface="Arial" panose="020B0604020202020204" pitchFamily="34" charset="0"/>
                <a:ea typeface="Calibri" panose="020F0502020204030204" pitchFamily="34" charset="0"/>
                <a:cs typeface="Arial" panose="020B0604020202020204" pitchFamily="34" charset="0"/>
              </a:rPr>
              <a:t>algorithm</a:t>
            </a:r>
            <a:r>
              <a:rPr lang="ru-RU" sz="2400" dirty="0">
                <a:effectLst/>
                <a:latin typeface="Arial" panose="020B0604020202020204" pitchFamily="34" charset="0"/>
                <a:ea typeface="Calibri" panose="020F0502020204030204" pitchFamily="34" charset="0"/>
                <a:cs typeface="Arial" panose="020B0604020202020204" pitchFamily="34" charset="0"/>
              </a:rPr>
              <a:t> </a:t>
            </a:r>
            <a:r>
              <a:rPr lang="ru-RU" sz="2400" dirty="0" err="1">
                <a:effectLst/>
                <a:latin typeface="Arial" panose="020B0604020202020204" pitchFamily="34" charset="0"/>
                <a:ea typeface="Calibri" panose="020F0502020204030204" pitchFamily="34" charset="0"/>
                <a:cs typeface="Arial" panose="020B0604020202020204" pitchFamily="34" charset="0"/>
              </a:rPr>
              <a:t>on</a:t>
            </a:r>
            <a:r>
              <a:rPr lang="ru-RU" sz="2400" dirty="0">
                <a:effectLst/>
                <a:latin typeface="Arial" panose="020B0604020202020204" pitchFamily="34" charset="0"/>
                <a:ea typeface="Calibri" panose="020F0502020204030204" pitchFamily="34" charset="0"/>
                <a:cs typeface="Arial" panose="020B0604020202020204" pitchFamily="34" charset="0"/>
              </a:rPr>
              <a:t> </a:t>
            </a:r>
            <a:r>
              <a:rPr lang="ru-RU" sz="2400" dirty="0" err="1">
                <a:effectLst/>
                <a:latin typeface="Arial" panose="020B0604020202020204" pitchFamily="34" charset="0"/>
                <a:ea typeface="Calibri" panose="020F0502020204030204" pitchFamily="34" charset="0"/>
                <a:cs typeface="Arial" panose="020B0604020202020204" pitchFamily="34" charset="0"/>
              </a:rPr>
              <a:t>experimental</a:t>
            </a:r>
            <a:r>
              <a:rPr lang="ru-RU" sz="2400" dirty="0">
                <a:effectLst/>
                <a:latin typeface="Arial" panose="020B0604020202020204" pitchFamily="34" charset="0"/>
                <a:ea typeface="Calibri" panose="020F0502020204030204" pitchFamily="34" charset="0"/>
                <a:cs typeface="Arial" panose="020B0604020202020204" pitchFamily="34" charset="0"/>
              </a:rPr>
              <a:t> </a:t>
            </a:r>
            <a:r>
              <a:rPr lang="ru-RU" sz="2400" dirty="0" err="1">
                <a:effectLst/>
                <a:latin typeface="Arial" panose="020B0604020202020204" pitchFamily="34" charset="0"/>
                <a:ea typeface="Calibri" panose="020F0502020204030204" pitchFamily="34" charset="0"/>
                <a:cs typeface="Arial" panose="020B0604020202020204" pitchFamily="34" charset="0"/>
              </a:rPr>
              <a:t>data</a:t>
            </a:r>
            <a:r>
              <a:rPr lang="ru-RU" sz="2400" dirty="0">
                <a:effectLst/>
                <a:latin typeface="Arial" panose="020B0604020202020204" pitchFamily="34" charset="0"/>
                <a:ea typeface="Calibri" panose="020F0502020204030204" pitchFamily="34" charset="0"/>
                <a:cs typeface="Arial" panose="020B0604020202020204" pitchFamily="34" charset="0"/>
              </a:rPr>
              <a:t>.</a:t>
            </a:r>
          </a:p>
          <a:p>
            <a:pPr marL="0" indent="0">
              <a:buNone/>
            </a:pPr>
            <a:endParaRPr lang="ru-RU" dirty="0"/>
          </a:p>
        </p:txBody>
      </p:sp>
      <p:sp>
        <p:nvSpPr>
          <p:cNvPr id="4" name="Номер слайда 3">
            <a:extLst>
              <a:ext uri="{FF2B5EF4-FFF2-40B4-BE49-F238E27FC236}">
                <a16:creationId xmlns:a16="http://schemas.microsoft.com/office/drawing/2014/main" id="{5C2B71F7-64F2-E0F4-FA3C-FCAB706B5FFF}"/>
              </a:ext>
            </a:extLst>
          </p:cNvPr>
          <p:cNvSpPr>
            <a:spLocks noGrp="1"/>
          </p:cNvSpPr>
          <p:nvPr>
            <p:ph type="sldNum" sz="quarter" idx="12"/>
          </p:nvPr>
        </p:nvSpPr>
        <p:spPr/>
        <p:txBody>
          <a:bodyPr/>
          <a:lstStyle/>
          <a:p>
            <a:fld id="{0808F1DD-DB5D-4CA4-B293-6C4DDDE53672}" type="slidenum">
              <a:rPr lang="ru-RU" smtClean="0"/>
              <a:t>19</a:t>
            </a:fld>
            <a:endParaRPr lang="ru-RU"/>
          </a:p>
        </p:txBody>
      </p:sp>
    </p:spTree>
    <p:extLst>
      <p:ext uri="{BB962C8B-B14F-4D97-AF65-F5344CB8AC3E}">
        <p14:creationId xmlns:p14="http://schemas.microsoft.com/office/powerpoint/2010/main" val="10073191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72CD0F9-C22A-A443-9A51-10F1EEA683FF}"/>
              </a:ext>
            </a:extLst>
          </p:cNvPr>
          <p:cNvSpPr>
            <a:spLocks noGrp="1"/>
          </p:cNvSpPr>
          <p:nvPr>
            <p:ph type="title"/>
          </p:nvPr>
        </p:nvSpPr>
        <p:spPr/>
        <p:txBody>
          <a:bodyPr/>
          <a:lstStyle/>
          <a:p>
            <a:pPr algn="ctr"/>
            <a:r>
              <a:rPr lang="en-US" dirty="0">
                <a:solidFill>
                  <a:schemeClr val="accent1"/>
                </a:solidFill>
                <a:latin typeface="Arial" panose="020B0604020202020204" pitchFamily="34" charset="0"/>
                <a:cs typeface="Arial" panose="020B0604020202020204" pitchFamily="34" charset="0"/>
              </a:rPr>
              <a:t>Introduction</a:t>
            </a:r>
            <a:endParaRPr lang="ru-RU" dirty="0">
              <a:solidFill>
                <a:schemeClr val="accent1"/>
              </a:solidFill>
              <a:latin typeface="Arial" panose="020B0604020202020204" pitchFamily="34" charset="0"/>
              <a:cs typeface="Arial" panose="020B0604020202020204" pitchFamily="34" charset="0"/>
            </a:endParaRPr>
          </a:p>
        </p:txBody>
      </p:sp>
      <p:sp>
        <p:nvSpPr>
          <p:cNvPr id="3" name="Объект 2">
            <a:extLst>
              <a:ext uri="{FF2B5EF4-FFF2-40B4-BE49-F238E27FC236}">
                <a16:creationId xmlns:a16="http://schemas.microsoft.com/office/drawing/2014/main" id="{BF916E9F-A6C9-BE64-F669-C70F30A7B266}"/>
              </a:ext>
            </a:extLst>
          </p:cNvPr>
          <p:cNvSpPr>
            <a:spLocks noGrp="1"/>
          </p:cNvSpPr>
          <p:nvPr>
            <p:ph idx="1"/>
          </p:nvPr>
        </p:nvSpPr>
        <p:spPr>
          <a:xfrm>
            <a:off x="838200" y="1514907"/>
            <a:ext cx="10515600" cy="3678530"/>
          </a:xfrm>
        </p:spPr>
        <p:txBody>
          <a:bodyPr>
            <a:normAutofit fontScale="92500" lnSpcReduction="20000"/>
          </a:bodyPr>
          <a:lstStyle/>
          <a:p>
            <a:pPr>
              <a:lnSpc>
                <a:spcPct val="107000"/>
              </a:lnSpc>
              <a:spcAft>
                <a:spcPts val="800"/>
              </a:spcAft>
            </a:pPr>
            <a:r>
              <a:rPr lang="ru-RU" sz="3400" dirty="0" err="1">
                <a:effectLst/>
                <a:latin typeface="Arial" panose="020B0604020202020204" pitchFamily="34" charset="0"/>
                <a:ea typeface="Calibri" panose="020F0502020204030204" pitchFamily="34" charset="0"/>
                <a:cs typeface="Arial" panose="020B0604020202020204" pitchFamily="34" charset="0"/>
              </a:rPr>
              <a:t>Collisions</a:t>
            </a:r>
            <a:r>
              <a:rPr lang="ru-RU" sz="3400" dirty="0">
                <a:effectLst/>
                <a:latin typeface="Arial" panose="020B0604020202020204" pitchFamily="34" charset="0"/>
                <a:ea typeface="Calibri" panose="020F0502020204030204" pitchFamily="34" charset="0"/>
                <a:cs typeface="Arial" panose="020B0604020202020204" pitchFamily="34" charset="0"/>
              </a:rPr>
              <a:t> </a:t>
            </a:r>
            <a:r>
              <a:rPr lang="ru-RU" sz="3400" dirty="0" err="1">
                <a:effectLst/>
                <a:latin typeface="Arial" panose="020B0604020202020204" pitchFamily="34" charset="0"/>
                <a:ea typeface="Calibri" panose="020F0502020204030204" pitchFamily="34" charset="0"/>
                <a:cs typeface="Arial" panose="020B0604020202020204" pitchFamily="34" charset="0"/>
              </a:rPr>
              <a:t>of</a:t>
            </a:r>
            <a:r>
              <a:rPr lang="ru-RU" sz="3400" dirty="0">
                <a:effectLst/>
                <a:latin typeface="Arial" panose="020B0604020202020204" pitchFamily="34" charset="0"/>
                <a:ea typeface="Calibri" panose="020F0502020204030204" pitchFamily="34" charset="0"/>
                <a:cs typeface="Arial" panose="020B0604020202020204" pitchFamily="34" charset="0"/>
              </a:rPr>
              <a:t> </a:t>
            </a:r>
            <a:r>
              <a:rPr lang="ru-RU" sz="3400" dirty="0" err="1">
                <a:effectLst/>
                <a:latin typeface="Arial" panose="020B0604020202020204" pitchFamily="34" charset="0"/>
                <a:ea typeface="Calibri" panose="020F0502020204030204" pitchFamily="34" charset="0"/>
                <a:cs typeface="Arial" panose="020B0604020202020204" pitchFamily="34" charset="0"/>
              </a:rPr>
              <a:t>heavy</a:t>
            </a:r>
            <a:r>
              <a:rPr lang="ru-RU" sz="3400" dirty="0">
                <a:effectLst/>
                <a:latin typeface="Arial" panose="020B0604020202020204" pitchFamily="34" charset="0"/>
                <a:ea typeface="Calibri" panose="020F0502020204030204" pitchFamily="34" charset="0"/>
                <a:cs typeface="Arial" panose="020B0604020202020204" pitchFamily="34" charset="0"/>
              </a:rPr>
              <a:t> </a:t>
            </a:r>
            <a:r>
              <a:rPr lang="ru-RU" sz="3400" dirty="0" err="1">
                <a:effectLst/>
                <a:latin typeface="Arial" panose="020B0604020202020204" pitchFamily="34" charset="0"/>
                <a:ea typeface="Calibri" panose="020F0502020204030204" pitchFamily="34" charset="0"/>
                <a:cs typeface="Arial" panose="020B0604020202020204" pitchFamily="34" charset="0"/>
              </a:rPr>
              <a:t>relativistic</a:t>
            </a:r>
            <a:r>
              <a:rPr lang="ru-RU" sz="3400" dirty="0">
                <a:effectLst/>
                <a:latin typeface="Arial" panose="020B0604020202020204" pitchFamily="34" charset="0"/>
                <a:ea typeface="Calibri" panose="020F0502020204030204" pitchFamily="34" charset="0"/>
                <a:cs typeface="Arial" panose="020B0604020202020204" pitchFamily="34" charset="0"/>
              </a:rPr>
              <a:t> </a:t>
            </a:r>
            <a:r>
              <a:rPr lang="ru-RU" sz="3400" dirty="0" err="1">
                <a:effectLst/>
                <a:latin typeface="Arial" panose="020B0604020202020204" pitchFamily="34" charset="0"/>
                <a:ea typeface="Calibri" panose="020F0502020204030204" pitchFamily="34" charset="0"/>
                <a:cs typeface="Arial" panose="020B0604020202020204" pitchFamily="34" charset="0"/>
              </a:rPr>
              <a:t>ions</a:t>
            </a:r>
            <a:r>
              <a:rPr lang="ru-RU" sz="3400" dirty="0">
                <a:effectLst/>
                <a:latin typeface="Arial" panose="020B0604020202020204" pitchFamily="34" charset="0"/>
                <a:ea typeface="Calibri" panose="020F0502020204030204" pitchFamily="34" charset="0"/>
                <a:cs typeface="Arial" panose="020B0604020202020204" pitchFamily="34" charset="0"/>
              </a:rPr>
              <a:t> </a:t>
            </a:r>
            <a:r>
              <a:rPr lang="ru-RU" sz="3400" dirty="0" err="1">
                <a:effectLst/>
                <a:latin typeface="Arial" panose="020B0604020202020204" pitchFamily="34" charset="0"/>
                <a:ea typeface="Calibri" panose="020F0502020204030204" pitchFamily="34" charset="0"/>
                <a:cs typeface="Arial" panose="020B0604020202020204" pitchFamily="34" charset="0"/>
              </a:rPr>
              <a:t>allow</a:t>
            </a:r>
            <a:r>
              <a:rPr lang="ru-RU" sz="3400" dirty="0">
                <a:effectLst/>
                <a:latin typeface="Arial" panose="020B0604020202020204" pitchFamily="34" charset="0"/>
                <a:ea typeface="Calibri" panose="020F0502020204030204" pitchFamily="34" charset="0"/>
                <a:cs typeface="Arial" panose="020B0604020202020204" pitchFamily="34" charset="0"/>
              </a:rPr>
              <a:t> </a:t>
            </a:r>
            <a:r>
              <a:rPr lang="ru-RU" sz="3400" dirty="0" err="1">
                <a:effectLst/>
                <a:latin typeface="Arial" panose="020B0604020202020204" pitchFamily="34" charset="0"/>
                <a:ea typeface="Calibri" panose="020F0502020204030204" pitchFamily="34" charset="0"/>
                <a:cs typeface="Arial" panose="020B0604020202020204" pitchFamily="34" charset="0"/>
              </a:rPr>
              <a:t>us</a:t>
            </a:r>
            <a:r>
              <a:rPr lang="ru-RU" sz="3400" dirty="0">
                <a:effectLst/>
                <a:latin typeface="Arial" panose="020B0604020202020204" pitchFamily="34" charset="0"/>
                <a:ea typeface="Calibri" panose="020F0502020204030204" pitchFamily="34" charset="0"/>
                <a:cs typeface="Arial" panose="020B0604020202020204" pitchFamily="34" charset="0"/>
              </a:rPr>
              <a:t> </a:t>
            </a:r>
            <a:r>
              <a:rPr lang="ru-RU" sz="3400" dirty="0" err="1">
                <a:effectLst/>
                <a:latin typeface="Arial" panose="020B0604020202020204" pitchFamily="34" charset="0"/>
                <a:ea typeface="Calibri" panose="020F0502020204030204" pitchFamily="34" charset="0"/>
                <a:cs typeface="Arial" panose="020B0604020202020204" pitchFamily="34" charset="0"/>
              </a:rPr>
              <a:t>to</a:t>
            </a:r>
            <a:r>
              <a:rPr lang="ru-RU" sz="3400" dirty="0">
                <a:effectLst/>
                <a:latin typeface="Arial" panose="020B0604020202020204" pitchFamily="34" charset="0"/>
                <a:ea typeface="Calibri" panose="020F0502020204030204" pitchFamily="34" charset="0"/>
                <a:cs typeface="Arial" panose="020B0604020202020204" pitchFamily="34" charset="0"/>
              </a:rPr>
              <a:t> </a:t>
            </a:r>
            <a:r>
              <a:rPr lang="ru-RU" sz="3400" dirty="0" err="1">
                <a:effectLst/>
                <a:latin typeface="Arial" panose="020B0604020202020204" pitchFamily="34" charset="0"/>
                <a:ea typeface="Calibri" panose="020F0502020204030204" pitchFamily="34" charset="0"/>
                <a:cs typeface="Arial" panose="020B0604020202020204" pitchFamily="34" charset="0"/>
              </a:rPr>
              <a:t>study</a:t>
            </a:r>
            <a:r>
              <a:rPr lang="ru-RU" sz="3400" dirty="0">
                <a:effectLst/>
                <a:latin typeface="Arial" panose="020B0604020202020204" pitchFamily="34" charset="0"/>
                <a:ea typeface="Calibri" panose="020F0502020204030204" pitchFamily="34" charset="0"/>
                <a:cs typeface="Arial" panose="020B0604020202020204" pitchFamily="34" charset="0"/>
              </a:rPr>
              <a:t> </a:t>
            </a:r>
            <a:r>
              <a:rPr lang="ru-RU" sz="3400" dirty="0" err="1">
                <a:effectLst/>
                <a:latin typeface="Arial" panose="020B0604020202020204" pitchFamily="34" charset="0"/>
                <a:ea typeface="Calibri" panose="020F0502020204030204" pitchFamily="34" charset="0"/>
                <a:cs typeface="Arial" panose="020B0604020202020204" pitchFamily="34" charset="0"/>
              </a:rPr>
              <a:t>nuclear</a:t>
            </a:r>
            <a:r>
              <a:rPr lang="ru-RU" sz="3400" dirty="0">
                <a:effectLst/>
                <a:latin typeface="Arial" panose="020B0604020202020204" pitchFamily="34" charset="0"/>
                <a:ea typeface="Calibri" panose="020F0502020204030204" pitchFamily="34" charset="0"/>
                <a:cs typeface="Arial" panose="020B0604020202020204" pitchFamily="34" charset="0"/>
              </a:rPr>
              <a:t> </a:t>
            </a:r>
            <a:r>
              <a:rPr lang="ru-RU" sz="3400" dirty="0" err="1">
                <a:effectLst/>
                <a:latin typeface="Arial" panose="020B0604020202020204" pitchFamily="34" charset="0"/>
                <a:ea typeface="Calibri" panose="020F0502020204030204" pitchFamily="34" charset="0"/>
                <a:cs typeface="Arial" panose="020B0604020202020204" pitchFamily="34" charset="0"/>
              </a:rPr>
              <a:t>matter</a:t>
            </a:r>
            <a:r>
              <a:rPr lang="ru-RU" sz="3400" dirty="0">
                <a:effectLst/>
                <a:latin typeface="Arial" panose="020B0604020202020204" pitchFamily="34" charset="0"/>
                <a:ea typeface="Calibri" panose="020F0502020204030204" pitchFamily="34" charset="0"/>
                <a:cs typeface="Arial" panose="020B0604020202020204" pitchFamily="34" charset="0"/>
              </a:rPr>
              <a:t> </a:t>
            </a:r>
            <a:r>
              <a:rPr lang="ru-RU" sz="3400" dirty="0" err="1">
                <a:effectLst/>
                <a:latin typeface="Arial" panose="020B0604020202020204" pitchFamily="34" charset="0"/>
                <a:ea typeface="Calibri" panose="020F0502020204030204" pitchFamily="34" charset="0"/>
                <a:cs typeface="Arial" panose="020B0604020202020204" pitchFamily="34" charset="0"/>
              </a:rPr>
              <a:t>at</a:t>
            </a:r>
            <a:r>
              <a:rPr lang="ru-RU" sz="3400" dirty="0">
                <a:effectLst/>
                <a:latin typeface="Arial" panose="020B0604020202020204" pitchFamily="34" charset="0"/>
                <a:ea typeface="Calibri" panose="020F0502020204030204" pitchFamily="34" charset="0"/>
                <a:cs typeface="Arial" panose="020B0604020202020204" pitchFamily="34" charset="0"/>
              </a:rPr>
              <a:t> </a:t>
            </a:r>
            <a:r>
              <a:rPr lang="ru-RU" sz="3400" dirty="0" err="1">
                <a:effectLst/>
                <a:latin typeface="Arial" panose="020B0604020202020204" pitchFamily="34" charset="0"/>
                <a:ea typeface="Calibri" panose="020F0502020204030204" pitchFamily="34" charset="0"/>
                <a:cs typeface="Arial" panose="020B0604020202020204" pitchFamily="34" charset="0"/>
              </a:rPr>
              <a:t>extreme</a:t>
            </a:r>
            <a:r>
              <a:rPr lang="ru-RU" sz="3400" dirty="0">
                <a:effectLst/>
                <a:latin typeface="Arial" panose="020B0604020202020204" pitchFamily="34" charset="0"/>
                <a:ea typeface="Calibri" panose="020F0502020204030204" pitchFamily="34" charset="0"/>
                <a:cs typeface="Arial" panose="020B0604020202020204" pitchFamily="34" charset="0"/>
              </a:rPr>
              <a:t> </a:t>
            </a:r>
            <a:r>
              <a:rPr lang="ru-RU" sz="3400" dirty="0" err="1">
                <a:effectLst/>
                <a:latin typeface="Arial" panose="020B0604020202020204" pitchFamily="34" charset="0"/>
                <a:ea typeface="Calibri" panose="020F0502020204030204" pitchFamily="34" charset="0"/>
                <a:cs typeface="Arial" panose="020B0604020202020204" pitchFamily="34" charset="0"/>
              </a:rPr>
              <a:t>density</a:t>
            </a:r>
            <a:r>
              <a:rPr lang="ru-RU" sz="3400" dirty="0">
                <a:effectLst/>
                <a:latin typeface="Arial" panose="020B0604020202020204" pitchFamily="34" charset="0"/>
                <a:ea typeface="Calibri" panose="020F0502020204030204" pitchFamily="34" charset="0"/>
                <a:cs typeface="Arial" panose="020B0604020202020204" pitchFamily="34" charset="0"/>
              </a:rPr>
              <a:t> </a:t>
            </a:r>
            <a:r>
              <a:rPr lang="ru-RU" sz="3400" dirty="0" err="1">
                <a:effectLst/>
                <a:latin typeface="Arial" panose="020B0604020202020204" pitchFamily="34" charset="0"/>
                <a:ea typeface="Calibri" panose="020F0502020204030204" pitchFamily="34" charset="0"/>
                <a:cs typeface="Arial" panose="020B0604020202020204" pitchFamily="34" charset="0"/>
              </a:rPr>
              <a:t>and</a:t>
            </a:r>
            <a:r>
              <a:rPr lang="ru-RU" sz="3400" dirty="0">
                <a:effectLst/>
                <a:latin typeface="Arial" panose="020B0604020202020204" pitchFamily="34" charset="0"/>
                <a:ea typeface="Calibri" panose="020F0502020204030204" pitchFamily="34" charset="0"/>
                <a:cs typeface="Arial" panose="020B0604020202020204" pitchFamily="34" charset="0"/>
              </a:rPr>
              <a:t> </a:t>
            </a:r>
            <a:r>
              <a:rPr lang="ru-RU" sz="3400" dirty="0" err="1">
                <a:effectLst/>
                <a:latin typeface="Arial" panose="020B0604020202020204" pitchFamily="34" charset="0"/>
                <a:ea typeface="Calibri" panose="020F0502020204030204" pitchFamily="34" charset="0"/>
                <a:cs typeface="Arial" panose="020B0604020202020204" pitchFamily="34" charset="0"/>
              </a:rPr>
              <a:t>temperature</a:t>
            </a:r>
            <a:r>
              <a:rPr lang="ru-RU" sz="3400" dirty="0">
                <a:effectLst/>
                <a:latin typeface="Arial" panose="020B0604020202020204" pitchFamily="34" charset="0"/>
                <a:ea typeface="Calibri" panose="020F0502020204030204" pitchFamily="34" charset="0"/>
                <a:cs typeface="Arial" panose="020B0604020202020204" pitchFamily="34" charset="0"/>
              </a:rPr>
              <a:t>.</a:t>
            </a:r>
          </a:p>
          <a:p>
            <a:pPr>
              <a:lnSpc>
                <a:spcPct val="107000"/>
              </a:lnSpc>
              <a:spcAft>
                <a:spcPts val="800"/>
              </a:spcAft>
            </a:pPr>
            <a:r>
              <a:rPr lang="en-US" b="0" i="0">
                <a:solidFill>
                  <a:srgbClr val="202124"/>
                </a:solidFill>
                <a:effectLst/>
                <a:latin typeface="Arial" panose="020B0604020202020204" pitchFamily="34" charset="0"/>
                <a:cs typeface="Arial" panose="020B0604020202020204" pitchFamily="34" charset="0"/>
              </a:rPr>
              <a:t>At </a:t>
            </a:r>
            <a:r>
              <a:rPr lang="en-US" b="0" i="0" dirty="0">
                <a:solidFill>
                  <a:srgbClr val="202124"/>
                </a:solidFill>
                <a:effectLst/>
                <a:latin typeface="Arial" panose="020B0604020202020204" pitchFamily="34" charset="0"/>
                <a:cs typeface="Arial" panose="020B0604020202020204" pitchFamily="34" charset="0"/>
              </a:rPr>
              <a:t>sufficiently high temperature and energy density, the so-called Quark-Gluon Plasma (QGP) is formed </a:t>
            </a:r>
            <a:r>
              <a:rPr lang="en-US" b="0" i="0" dirty="0">
                <a:solidFill>
                  <a:srgbClr val="000000"/>
                </a:solidFill>
                <a:effectLst/>
                <a:latin typeface="Arial" panose="020B0604020202020204" pitchFamily="34" charset="0"/>
                <a:cs typeface="Arial" panose="020B0604020202020204" pitchFamily="34" charset="0"/>
              </a:rPr>
              <a:t>[1]:</a:t>
            </a:r>
          </a:p>
          <a:p>
            <a:pPr lvl="1">
              <a:lnSpc>
                <a:spcPct val="107000"/>
              </a:lnSpc>
              <a:spcAft>
                <a:spcPts val="800"/>
              </a:spcAft>
            </a:pPr>
            <a:r>
              <a:rPr lang="en-US" sz="2600" dirty="0">
                <a:solidFill>
                  <a:srgbClr val="000000"/>
                </a:solidFill>
                <a:latin typeface="Arial" panose="020B0604020202020204" pitchFamily="34" charset="0"/>
                <a:cs typeface="Arial" panose="020B0604020202020204" pitchFamily="34" charset="0"/>
              </a:rPr>
              <a:t>Hyperon formation.</a:t>
            </a:r>
            <a:endParaRPr lang="en-US" sz="2600" b="0" i="0" dirty="0">
              <a:solidFill>
                <a:srgbClr val="000000"/>
              </a:solidFill>
              <a:effectLst/>
              <a:latin typeface="Arial" panose="020B0604020202020204" pitchFamily="34" charset="0"/>
              <a:cs typeface="Arial" panose="020B0604020202020204" pitchFamily="34" charset="0"/>
            </a:endParaRPr>
          </a:p>
          <a:p>
            <a:r>
              <a:rPr lang="ru-RU" sz="3100" dirty="0" err="1">
                <a:effectLst/>
                <a:latin typeface="Arial" panose="020B0604020202020204" pitchFamily="34" charset="0"/>
                <a:ea typeface="Calibri" panose="020F0502020204030204" pitchFamily="34" charset="0"/>
                <a:cs typeface="Arial" panose="020B0604020202020204" pitchFamily="34" charset="0"/>
              </a:rPr>
              <a:t>Theoretical</a:t>
            </a:r>
            <a:r>
              <a:rPr lang="ru-RU" sz="3100" dirty="0">
                <a:effectLst/>
                <a:latin typeface="Arial" panose="020B0604020202020204" pitchFamily="34" charset="0"/>
                <a:ea typeface="Calibri" panose="020F0502020204030204" pitchFamily="34" charset="0"/>
                <a:cs typeface="Arial" panose="020B0604020202020204" pitchFamily="34" charset="0"/>
              </a:rPr>
              <a:t> </a:t>
            </a:r>
            <a:r>
              <a:rPr lang="ru-RU" sz="3100" dirty="0" err="1">
                <a:effectLst/>
                <a:latin typeface="Arial" panose="020B0604020202020204" pitchFamily="34" charset="0"/>
                <a:ea typeface="Calibri" panose="020F0502020204030204" pitchFamily="34" charset="0"/>
                <a:cs typeface="Arial" panose="020B0604020202020204" pitchFamily="34" charset="0"/>
              </a:rPr>
              <a:t>models</a:t>
            </a:r>
            <a:r>
              <a:rPr lang="ru-RU" sz="3100" dirty="0">
                <a:effectLst/>
                <a:latin typeface="Arial" panose="020B0604020202020204" pitchFamily="34" charset="0"/>
                <a:ea typeface="Calibri" panose="020F0502020204030204" pitchFamily="34" charset="0"/>
                <a:cs typeface="Arial" panose="020B0604020202020204" pitchFamily="34" charset="0"/>
              </a:rPr>
              <a:t> </a:t>
            </a:r>
            <a:r>
              <a:rPr lang="ru-RU" sz="3100" dirty="0" err="1">
                <a:effectLst/>
                <a:latin typeface="Arial" panose="020B0604020202020204" pitchFamily="34" charset="0"/>
                <a:ea typeface="Calibri" panose="020F0502020204030204" pitchFamily="34" charset="0"/>
                <a:cs typeface="Arial" panose="020B0604020202020204" pitchFamily="34" charset="0"/>
              </a:rPr>
              <a:t>offer</a:t>
            </a:r>
            <a:r>
              <a:rPr lang="ru-RU" sz="3100" dirty="0">
                <a:effectLst/>
                <a:latin typeface="Arial" panose="020B0604020202020204" pitchFamily="34" charset="0"/>
                <a:ea typeface="Calibri" panose="020F0502020204030204" pitchFamily="34" charset="0"/>
                <a:cs typeface="Arial" panose="020B0604020202020204" pitchFamily="34" charset="0"/>
              </a:rPr>
              <a:t> </a:t>
            </a:r>
            <a:r>
              <a:rPr lang="ru-RU" sz="3100" dirty="0" err="1">
                <a:effectLst/>
                <a:latin typeface="Arial" panose="020B0604020202020204" pitchFamily="34" charset="0"/>
                <a:ea typeface="Calibri" panose="020F0502020204030204" pitchFamily="34" charset="0"/>
                <a:cs typeface="Arial" panose="020B0604020202020204" pitchFamily="34" charset="0"/>
              </a:rPr>
              <a:t>different</a:t>
            </a:r>
            <a:r>
              <a:rPr lang="ru-RU" sz="3100" dirty="0">
                <a:effectLst/>
                <a:latin typeface="Arial" panose="020B0604020202020204" pitchFamily="34" charset="0"/>
                <a:ea typeface="Calibri" panose="020F0502020204030204" pitchFamily="34" charset="0"/>
                <a:cs typeface="Arial" panose="020B0604020202020204" pitchFamily="34" charset="0"/>
              </a:rPr>
              <a:t> </a:t>
            </a:r>
            <a:r>
              <a:rPr lang="ru-RU" sz="3100" dirty="0" err="1">
                <a:effectLst/>
                <a:latin typeface="Arial" panose="020B0604020202020204" pitchFamily="34" charset="0"/>
                <a:ea typeface="Calibri" panose="020F0502020204030204" pitchFamily="34" charset="0"/>
                <a:cs typeface="Arial" panose="020B0604020202020204" pitchFamily="34" charset="0"/>
              </a:rPr>
              <a:t>descriptions</a:t>
            </a:r>
            <a:r>
              <a:rPr lang="ru-RU" sz="3100" dirty="0">
                <a:effectLst/>
                <a:latin typeface="Arial" panose="020B0604020202020204" pitchFamily="34" charset="0"/>
                <a:ea typeface="Calibri" panose="020F0502020204030204" pitchFamily="34" charset="0"/>
                <a:cs typeface="Arial" panose="020B0604020202020204" pitchFamily="34" charset="0"/>
              </a:rPr>
              <a:t> [2],[3]:</a:t>
            </a:r>
          </a:p>
          <a:p>
            <a:pPr lvl="1"/>
            <a:endParaRPr lang="ru-RU" sz="2600" dirty="0">
              <a:effectLst/>
              <a:latin typeface="Arial" panose="020B0604020202020204" pitchFamily="34" charset="0"/>
              <a:ea typeface="Calibri" panose="020F0502020204030204" pitchFamily="34" charset="0"/>
              <a:cs typeface="Arial" panose="020B0604020202020204" pitchFamily="34" charset="0"/>
            </a:endParaRPr>
          </a:p>
          <a:p>
            <a:pPr lvl="1"/>
            <a:r>
              <a:rPr lang="en-US" sz="2600" dirty="0">
                <a:effectLst/>
                <a:latin typeface="Arial" panose="020B0604020202020204" pitchFamily="34" charset="0"/>
                <a:ea typeface="Calibri" panose="020F0502020204030204" pitchFamily="34" charset="0"/>
                <a:cs typeface="Arial" panose="020B0604020202020204" pitchFamily="34" charset="0"/>
              </a:rPr>
              <a:t>New experimental data is needed for clarification.</a:t>
            </a:r>
            <a:endParaRPr lang="ru-RU" sz="2600" dirty="0">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4990F6B1-D36A-5328-FE5D-2EA719B1AE41}"/>
              </a:ext>
            </a:extLst>
          </p:cNvPr>
          <p:cNvSpPr txBox="1"/>
          <p:nvPr/>
        </p:nvSpPr>
        <p:spPr>
          <a:xfrm>
            <a:off x="0" y="5193437"/>
            <a:ext cx="12178462" cy="1444242"/>
          </a:xfrm>
          <a:prstGeom prst="rect">
            <a:avLst/>
          </a:prstGeom>
          <a:noFill/>
        </p:spPr>
        <p:txBody>
          <a:bodyPr wrap="none" rtlCol="0">
            <a:spAutoFit/>
          </a:bodyPr>
          <a:lstStyle/>
          <a:p>
            <a:pPr marL="0" indent="0" algn="l">
              <a:buNone/>
            </a:pPr>
            <a:r>
              <a:rPr lang="en-US" dirty="0">
                <a:effectLst/>
                <a:latin typeface="Arial" panose="020B0604020202020204" pitchFamily="34" charset="0"/>
                <a:ea typeface="Calibri" panose="020F0502020204030204" pitchFamily="34" charset="0"/>
                <a:cs typeface="Arial" panose="020B0604020202020204" pitchFamily="34" charset="0"/>
              </a:rPr>
              <a:t>[1]</a:t>
            </a:r>
            <a:r>
              <a:rPr lang="en-US" b="0" i="0" u="none" strike="noStrike" baseline="0" dirty="0">
                <a:latin typeface="Arial" panose="020B0604020202020204" pitchFamily="34" charset="0"/>
                <a:cs typeface="Arial" panose="020B0604020202020204" pitchFamily="34" charset="0"/>
              </a:rPr>
              <a:t> </a:t>
            </a:r>
            <a:r>
              <a:rPr lang="en-US" b="0" i="0" u="none" strike="noStrike" baseline="0" dirty="0" err="1">
                <a:latin typeface="Arial" panose="020B0604020202020204" pitchFamily="34" charset="0"/>
                <a:cs typeface="Arial" panose="020B0604020202020204" pitchFamily="34" charset="0"/>
              </a:rPr>
              <a:t>Kapishin.M</a:t>
            </a:r>
            <a:r>
              <a:rPr lang="en-US" b="0" i="0" u="none" strike="noStrike" baseline="0" dirty="0">
                <a:latin typeface="Arial" panose="020B0604020202020204" pitchFamily="34" charset="0"/>
                <a:cs typeface="Arial" panose="020B0604020202020204" pitchFamily="34" charset="0"/>
              </a:rPr>
              <a:t>, “Studies of baryonic matter at the BM@N experiment (JINR).” Nuclear Physics A 982 (2019) 967–970.</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0" indent="0">
              <a:lnSpc>
                <a:spcPct val="107000"/>
              </a:lnSpc>
              <a:spcAft>
                <a:spcPts val="800"/>
              </a:spcAft>
              <a:buNone/>
            </a:pPr>
            <a:r>
              <a:rPr lang="en-US" dirty="0">
                <a:latin typeface="Arial" panose="020B0604020202020204" pitchFamily="34" charset="0"/>
                <a:ea typeface="Calibri" panose="020F0502020204030204" pitchFamily="34" charset="0"/>
                <a:cs typeface="Arial" panose="020B0604020202020204" pitchFamily="34" charset="0"/>
              </a:rPr>
              <a:t>[2] </a:t>
            </a:r>
            <a:r>
              <a:rPr lang="en-US" b="0" i="0" dirty="0">
                <a:effectLst/>
                <a:latin typeface="Arial" panose="020B0604020202020204" pitchFamily="34" charset="0"/>
                <a:cs typeface="Arial" panose="020B0604020202020204" pitchFamily="34" charset="0"/>
              </a:rPr>
              <a:t>J. A. et al </a:t>
            </a:r>
            <a:r>
              <a:rPr lang="en-US" b="0" i="0" dirty="0" err="1">
                <a:effectLst/>
                <a:latin typeface="Arial" panose="020B0604020202020204" pitchFamily="34" charset="0"/>
                <a:cs typeface="Arial" panose="020B0604020202020204" pitchFamily="34" charset="0"/>
              </a:rPr>
              <a:t>Nucl</a:t>
            </a:r>
            <a:r>
              <a:rPr lang="en-US" b="0" i="0" dirty="0">
                <a:effectLst/>
                <a:latin typeface="Arial" panose="020B0604020202020204" pitchFamily="34" charset="0"/>
                <a:cs typeface="Arial" panose="020B0604020202020204" pitchFamily="34" charset="0"/>
              </a:rPr>
              <a:t>. Phys., vol. A 757, pp. 102–183, 2005.</a:t>
            </a:r>
            <a:endParaRPr lang="en-US" b="0" i="0" dirty="0">
              <a:latin typeface="Arial" panose="020B0604020202020204" pitchFamily="34" charset="0"/>
              <a:cs typeface="Arial" panose="020B0604020202020204" pitchFamily="34" charset="0"/>
            </a:endParaRPr>
          </a:p>
          <a:p>
            <a:pPr marL="0" indent="0">
              <a:lnSpc>
                <a:spcPct val="107000"/>
              </a:lnSpc>
              <a:spcAft>
                <a:spcPts val="800"/>
              </a:spcAft>
              <a:buNone/>
            </a:pPr>
            <a:r>
              <a:rPr lang="en-US" dirty="0">
                <a:effectLst/>
                <a:latin typeface="Arial" panose="020B0604020202020204" pitchFamily="34" charset="0"/>
                <a:ea typeface="Calibri" panose="020F0502020204030204" pitchFamily="34" charset="0"/>
                <a:cs typeface="Arial" panose="020B0604020202020204" pitchFamily="34" charset="0"/>
              </a:rPr>
              <a:t>[3] </a:t>
            </a:r>
            <a:r>
              <a:rPr lang="en-US" b="0" i="0" dirty="0">
                <a:effectLst/>
                <a:latin typeface="Arial" panose="020B0604020202020204" pitchFamily="34" charset="0"/>
                <a:cs typeface="Arial" panose="020B0604020202020204" pitchFamily="34" charset="0"/>
              </a:rPr>
              <a:t>K. A. et al </a:t>
            </a:r>
            <a:r>
              <a:rPr lang="en-US" b="0" i="0" dirty="0" err="1">
                <a:effectLst/>
                <a:latin typeface="Arial" panose="020B0604020202020204" pitchFamily="34" charset="0"/>
                <a:cs typeface="Arial" panose="020B0604020202020204" pitchFamily="34" charset="0"/>
              </a:rPr>
              <a:t>Nucl</a:t>
            </a:r>
            <a:r>
              <a:rPr lang="en-US" b="0" i="0" dirty="0">
                <a:effectLst/>
                <a:latin typeface="Arial" panose="020B0604020202020204" pitchFamily="34" charset="0"/>
                <a:cs typeface="Arial" panose="020B0604020202020204" pitchFamily="34" charset="0"/>
              </a:rPr>
              <a:t>. Phys., vol. A 757, pp. 184–283, 2005.</a:t>
            </a:r>
            <a:endParaRPr lang="ru-RU" dirty="0">
              <a:effectLst/>
              <a:latin typeface="Arial" panose="020B0604020202020204" pitchFamily="34" charset="0"/>
              <a:ea typeface="Calibri" panose="020F0502020204030204" pitchFamily="34" charset="0"/>
              <a:cs typeface="Arial" panose="020B0604020202020204" pitchFamily="34" charset="0"/>
            </a:endParaRPr>
          </a:p>
          <a:p>
            <a:endParaRPr lang="ru-RU" dirty="0"/>
          </a:p>
        </p:txBody>
      </p:sp>
      <p:sp>
        <p:nvSpPr>
          <p:cNvPr id="4" name="Номер слайда 3">
            <a:extLst>
              <a:ext uri="{FF2B5EF4-FFF2-40B4-BE49-F238E27FC236}">
                <a16:creationId xmlns:a16="http://schemas.microsoft.com/office/drawing/2014/main" id="{7EE21A56-87CF-5CB6-5DA4-1C0756AFE0E4}"/>
              </a:ext>
            </a:extLst>
          </p:cNvPr>
          <p:cNvSpPr>
            <a:spLocks noGrp="1"/>
          </p:cNvSpPr>
          <p:nvPr>
            <p:ph type="sldNum" sz="quarter" idx="12"/>
          </p:nvPr>
        </p:nvSpPr>
        <p:spPr/>
        <p:txBody>
          <a:bodyPr/>
          <a:lstStyle/>
          <a:p>
            <a:fld id="{0808F1DD-DB5D-4CA4-B293-6C4DDDE53672}" type="slidenum">
              <a:rPr lang="ru-RU" smtClean="0"/>
              <a:t>2</a:t>
            </a:fld>
            <a:endParaRPr lang="ru-RU"/>
          </a:p>
        </p:txBody>
      </p:sp>
    </p:spTree>
    <p:extLst>
      <p:ext uri="{BB962C8B-B14F-4D97-AF65-F5344CB8AC3E}">
        <p14:creationId xmlns:p14="http://schemas.microsoft.com/office/powerpoint/2010/main" val="40059575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1D640CE-7A0A-578B-2090-7FF8E72E4947}"/>
              </a:ext>
            </a:extLst>
          </p:cNvPr>
          <p:cNvSpPr txBox="1"/>
          <p:nvPr/>
        </p:nvSpPr>
        <p:spPr>
          <a:xfrm>
            <a:off x="3047260" y="3246553"/>
            <a:ext cx="6094520" cy="1323439"/>
          </a:xfrm>
          <a:prstGeom prst="rect">
            <a:avLst/>
          </a:prstGeom>
          <a:noFill/>
        </p:spPr>
        <p:txBody>
          <a:bodyPr wrap="square">
            <a:spAutoFit/>
          </a:bodyPr>
          <a:lstStyle/>
          <a:p>
            <a:pPr algn="ctr"/>
            <a:r>
              <a:rPr lang="en-US" sz="4000" b="0" i="0" dirty="0">
                <a:solidFill>
                  <a:srgbClr val="0070C0"/>
                </a:solidFill>
                <a:effectLst/>
                <a:latin typeface="Arial" panose="020B0604020202020204" pitchFamily="34" charset="0"/>
              </a:rPr>
              <a:t>Thank you for </a:t>
            </a:r>
            <a:r>
              <a:rPr lang="en-US" sz="4000" b="0" i="0">
                <a:solidFill>
                  <a:srgbClr val="0070C0"/>
                </a:solidFill>
                <a:effectLst/>
                <a:latin typeface="Arial" panose="020B0604020202020204" pitchFamily="34" charset="0"/>
              </a:rPr>
              <a:t>your attention</a:t>
            </a:r>
            <a:r>
              <a:rPr lang="ru-RU" sz="4000" b="0" i="0">
                <a:solidFill>
                  <a:srgbClr val="0070C0"/>
                </a:solidFill>
                <a:effectLst/>
                <a:latin typeface="Arial" panose="020B0604020202020204" pitchFamily="34" charset="0"/>
              </a:rPr>
              <a:t>!</a:t>
            </a:r>
            <a:endParaRPr lang="ru-RU" sz="4000" dirty="0"/>
          </a:p>
        </p:txBody>
      </p:sp>
      <p:sp>
        <p:nvSpPr>
          <p:cNvPr id="2" name="Номер слайда 1">
            <a:extLst>
              <a:ext uri="{FF2B5EF4-FFF2-40B4-BE49-F238E27FC236}">
                <a16:creationId xmlns:a16="http://schemas.microsoft.com/office/drawing/2014/main" id="{C616D45E-0632-6D00-800D-91743004E3E5}"/>
              </a:ext>
            </a:extLst>
          </p:cNvPr>
          <p:cNvSpPr>
            <a:spLocks noGrp="1"/>
          </p:cNvSpPr>
          <p:nvPr>
            <p:ph type="sldNum" sz="quarter" idx="12"/>
          </p:nvPr>
        </p:nvSpPr>
        <p:spPr/>
        <p:txBody>
          <a:bodyPr/>
          <a:lstStyle/>
          <a:p>
            <a:fld id="{0808F1DD-DB5D-4CA4-B293-6C4DDDE53672}" type="slidenum">
              <a:rPr lang="ru-RU" smtClean="0"/>
              <a:t>20</a:t>
            </a:fld>
            <a:endParaRPr lang="ru-RU"/>
          </a:p>
        </p:txBody>
      </p:sp>
    </p:spTree>
    <p:extLst>
      <p:ext uri="{BB962C8B-B14F-4D97-AF65-F5344CB8AC3E}">
        <p14:creationId xmlns:p14="http://schemas.microsoft.com/office/powerpoint/2010/main" val="10141972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a:extLst>
              <a:ext uri="{FF2B5EF4-FFF2-40B4-BE49-F238E27FC236}">
                <a16:creationId xmlns:a16="http://schemas.microsoft.com/office/drawing/2014/main" id="{B178ECB8-4AD0-0D44-D125-B7AD792F103F}"/>
              </a:ext>
            </a:extLst>
          </p:cNvPr>
          <p:cNvPicPr>
            <a:picLocks noChangeAspect="1"/>
          </p:cNvPicPr>
          <p:nvPr/>
        </p:nvPicPr>
        <p:blipFill>
          <a:blip r:embed="rId2"/>
          <a:stretch>
            <a:fillRect/>
          </a:stretch>
        </p:blipFill>
        <p:spPr>
          <a:xfrm>
            <a:off x="4955949" y="2840685"/>
            <a:ext cx="2280102" cy="1176630"/>
          </a:xfrm>
          <a:prstGeom prst="rect">
            <a:avLst/>
          </a:prstGeom>
        </p:spPr>
      </p:pic>
      <p:sp>
        <p:nvSpPr>
          <p:cNvPr id="2" name="Номер слайда 1">
            <a:extLst>
              <a:ext uri="{FF2B5EF4-FFF2-40B4-BE49-F238E27FC236}">
                <a16:creationId xmlns:a16="http://schemas.microsoft.com/office/drawing/2014/main" id="{B571FD42-582C-108E-9509-560FC0708DF4}"/>
              </a:ext>
            </a:extLst>
          </p:cNvPr>
          <p:cNvSpPr>
            <a:spLocks noGrp="1"/>
          </p:cNvSpPr>
          <p:nvPr>
            <p:ph type="sldNum" sz="quarter" idx="12"/>
          </p:nvPr>
        </p:nvSpPr>
        <p:spPr/>
        <p:txBody>
          <a:bodyPr/>
          <a:lstStyle/>
          <a:p>
            <a:fld id="{0808F1DD-DB5D-4CA4-B293-6C4DDDE53672}" type="slidenum">
              <a:rPr lang="ru-RU" smtClean="0"/>
              <a:t>21</a:t>
            </a:fld>
            <a:endParaRPr lang="ru-RU"/>
          </a:p>
        </p:txBody>
      </p:sp>
    </p:spTree>
    <p:extLst>
      <p:ext uri="{BB962C8B-B14F-4D97-AF65-F5344CB8AC3E}">
        <p14:creationId xmlns:p14="http://schemas.microsoft.com/office/powerpoint/2010/main" val="39280662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a:extLst>
              <a:ext uri="{FF2B5EF4-FFF2-40B4-BE49-F238E27FC236}">
                <a16:creationId xmlns:a16="http://schemas.microsoft.com/office/drawing/2014/main" id="{DD534A2F-4D94-B2DA-DC87-66443AC983A6}"/>
              </a:ext>
            </a:extLst>
          </p:cNvPr>
          <p:cNvSpPr>
            <a:spLocks noGrp="1"/>
          </p:cNvSpPr>
          <p:nvPr>
            <p:ph type="title"/>
          </p:nvPr>
        </p:nvSpPr>
        <p:spPr>
          <a:xfrm>
            <a:off x="838200" y="365125"/>
            <a:ext cx="10515600" cy="1325563"/>
          </a:xfrm>
        </p:spPr>
        <p:txBody>
          <a:bodyPr/>
          <a:lstStyle/>
          <a:p>
            <a:pPr algn="ctr"/>
            <a:r>
              <a:rPr lang="en-US" sz="4400" b="0" i="0" dirty="0">
                <a:solidFill>
                  <a:srgbClr val="0070C0"/>
                </a:solidFill>
                <a:effectLst/>
                <a:latin typeface="Arial" panose="020B0604020202020204" pitchFamily="34" charset="0"/>
              </a:rPr>
              <a:t>Results</a:t>
            </a:r>
            <a:br>
              <a:rPr lang="en-US" dirty="0">
                <a:solidFill>
                  <a:schemeClr val="accent1"/>
                </a:solidFill>
              </a:rPr>
            </a:br>
            <a:r>
              <a:rPr lang="en-US" sz="3600" dirty="0">
                <a:solidFill>
                  <a:schemeClr val="accent1"/>
                </a:solidFill>
              </a:rPr>
              <a:t>Armenteros-</a:t>
            </a:r>
            <a:r>
              <a:rPr lang="en-US" sz="3600" dirty="0" err="1">
                <a:solidFill>
                  <a:schemeClr val="accent1"/>
                </a:solidFill>
              </a:rPr>
              <a:t>Podolanski</a:t>
            </a:r>
            <a:r>
              <a:rPr lang="en-US" sz="3600" dirty="0">
                <a:solidFill>
                  <a:schemeClr val="accent1"/>
                </a:solidFill>
              </a:rPr>
              <a:t> plots</a:t>
            </a:r>
            <a:endParaRPr lang="ru-RU" sz="3600" dirty="0">
              <a:solidFill>
                <a:schemeClr val="accent1"/>
              </a:solidFill>
            </a:endParaRPr>
          </a:p>
        </p:txBody>
      </p:sp>
      <p:pic>
        <p:nvPicPr>
          <p:cNvPr id="5" name="Рисунок 4">
            <a:extLst>
              <a:ext uri="{FF2B5EF4-FFF2-40B4-BE49-F238E27FC236}">
                <a16:creationId xmlns:a16="http://schemas.microsoft.com/office/drawing/2014/main" id="{C2EE9767-325D-1981-6323-E019706089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993" y="1979543"/>
            <a:ext cx="6125348" cy="2898913"/>
          </a:xfrm>
          <a:prstGeom prst="rect">
            <a:avLst/>
          </a:prstGeom>
        </p:spPr>
      </p:pic>
      <p:sp>
        <p:nvSpPr>
          <p:cNvPr id="6" name="TextBox 5">
            <a:extLst>
              <a:ext uri="{FF2B5EF4-FFF2-40B4-BE49-F238E27FC236}">
                <a16:creationId xmlns:a16="http://schemas.microsoft.com/office/drawing/2014/main" id="{1F92AC7B-AAF2-72F3-446E-089FE2DB75B8}"/>
              </a:ext>
            </a:extLst>
          </p:cNvPr>
          <p:cNvSpPr txBox="1"/>
          <p:nvPr/>
        </p:nvSpPr>
        <p:spPr>
          <a:xfrm>
            <a:off x="472132" y="4763876"/>
            <a:ext cx="5854038" cy="461665"/>
          </a:xfrm>
          <a:prstGeom prst="rect">
            <a:avLst/>
          </a:prstGeom>
          <a:noFill/>
        </p:spPr>
        <p:txBody>
          <a:bodyPr wrap="none" rtlCol="0">
            <a:spAutoFit/>
          </a:bodyPr>
          <a:lstStyle/>
          <a:p>
            <a:r>
              <a:rPr lang="en-US" sz="2400" dirty="0">
                <a:solidFill>
                  <a:schemeClr val="accent2"/>
                </a:solidFill>
              </a:rPr>
              <a:t>Algorithm for lambda hyperon reconstruction</a:t>
            </a:r>
            <a:endParaRPr lang="ru-RU" sz="2400" dirty="0">
              <a:solidFill>
                <a:schemeClr val="accent2"/>
              </a:solidFill>
            </a:endParaRPr>
          </a:p>
        </p:txBody>
      </p:sp>
      <p:pic>
        <p:nvPicPr>
          <p:cNvPr id="7" name="Рисунок 6">
            <a:extLst>
              <a:ext uri="{FF2B5EF4-FFF2-40B4-BE49-F238E27FC236}">
                <a16:creationId xmlns:a16="http://schemas.microsoft.com/office/drawing/2014/main" id="{A11DCEE1-A0E6-E462-FC01-1809E769A1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6340" y="2037773"/>
            <a:ext cx="5873697" cy="2782452"/>
          </a:xfrm>
          <a:prstGeom prst="rect">
            <a:avLst/>
          </a:prstGeom>
        </p:spPr>
      </p:pic>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136A6CB9-ED12-39A7-D607-FE5D1E73880A}"/>
                  </a:ext>
                </a:extLst>
              </p:cNvPr>
              <p:cNvSpPr txBox="1"/>
              <p:nvPr/>
            </p:nvSpPr>
            <p:spPr>
              <a:xfrm>
                <a:off x="7442878" y="4744191"/>
                <a:ext cx="4161460" cy="481350"/>
              </a:xfrm>
              <a:prstGeom prst="rect">
                <a:avLst/>
              </a:prstGeom>
              <a:noFill/>
            </p:spPr>
            <p:txBody>
              <a:bodyPr wrap="none" rtlCol="0">
                <a:spAutoFit/>
              </a:bodyPr>
              <a:lstStyle/>
              <a:p>
                <a:r>
                  <a:rPr lang="en-US" sz="2400" dirty="0">
                    <a:solidFill>
                      <a:schemeClr val="accent2"/>
                    </a:solidFill>
                  </a:rPr>
                  <a:t>Algorithm for </a:t>
                </a:r>
                <a14:m>
                  <m:oMath xmlns:m="http://schemas.openxmlformats.org/officeDocument/2006/math">
                    <m:sSubSup>
                      <m:sSubSupPr>
                        <m:ctrlPr>
                          <a:rPr lang="en-US" sz="2400" i="1" dirty="0" smtClean="0">
                            <a:solidFill>
                              <a:schemeClr val="accent2"/>
                            </a:solidFill>
                            <a:latin typeface="Cambria Math" panose="02040503050406030204" pitchFamily="18" charset="0"/>
                          </a:rPr>
                        </m:ctrlPr>
                      </m:sSubSupPr>
                      <m:e>
                        <m:r>
                          <m:rPr>
                            <m:sty m:val="p"/>
                          </m:rPr>
                          <a:rPr lang="en-US" sz="2400" b="0" i="0" dirty="0" smtClean="0">
                            <a:solidFill>
                              <a:schemeClr val="accent2"/>
                            </a:solidFill>
                            <a:latin typeface="Cambria Math" panose="02040503050406030204" pitchFamily="18" charset="0"/>
                          </a:rPr>
                          <m:t>K</m:t>
                        </m:r>
                      </m:e>
                      <m:sub>
                        <m:r>
                          <m:rPr>
                            <m:sty m:val="p"/>
                          </m:rPr>
                          <a:rPr lang="en-US" sz="2400" b="0" i="0" dirty="0" smtClean="0">
                            <a:solidFill>
                              <a:schemeClr val="accent2"/>
                            </a:solidFill>
                            <a:latin typeface="Cambria Math" panose="02040503050406030204" pitchFamily="18" charset="0"/>
                          </a:rPr>
                          <m:t>S</m:t>
                        </m:r>
                      </m:sub>
                      <m:sup>
                        <m:r>
                          <a:rPr lang="en-US" sz="2400" b="0" i="0" dirty="0" smtClean="0">
                            <a:solidFill>
                              <a:schemeClr val="accent2"/>
                            </a:solidFill>
                            <a:latin typeface="Cambria Math" panose="02040503050406030204" pitchFamily="18" charset="0"/>
                          </a:rPr>
                          <m:t>0</m:t>
                        </m:r>
                      </m:sup>
                    </m:sSubSup>
                  </m:oMath>
                </a14:m>
                <a:r>
                  <a:rPr lang="en-US" sz="2400" dirty="0"/>
                  <a:t> </a:t>
                </a:r>
                <a:r>
                  <a:rPr lang="en-US" sz="2400" dirty="0">
                    <a:solidFill>
                      <a:schemeClr val="accent2"/>
                    </a:solidFill>
                  </a:rPr>
                  <a:t>reconstruction</a:t>
                </a:r>
                <a:endParaRPr lang="ru-RU" sz="2400" dirty="0">
                  <a:solidFill>
                    <a:schemeClr val="accent2"/>
                  </a:solidFill>
                </a:endParaRPr>
              </a:p>
            </p:txBody>
          </p:sp>
        </mc:Choice>
        <mc:Fallback xmlns="">
          <p:sp>
            <p:nvSpPr>
              <p:cNvPr id="8" name="TextBox 7">
                <a:extLst>
                  <a:ext uri="{FF2B5EF4-FFF2-40B4-BE49-F238E27FC236}">
                    <a16:creationId xmlns:a16="http://schemas.microsoft.com/office/drawing/2014/main" id="{136A6CB9-ED12-39A7-D607-FE5D1E73880A}"/>
                  </a:ext>
                </a:extLst>
              </p:cNvPr>
              <p:cNvSpPr txBox="1">
                <a:spLocks noRot="1" noChangeAspect="1" noMove="1" noResize="1" noEditPoints="1" noAdjustHandles="1" noChangeArrowheads="1" noChangeShapeType="1" noTextEdit="1"/>
              </p:cNvSpPr>
              <p:nvPr/>
            </p:nvSpPr>
            <p:spPr>
              <a:xfrm>
                <a:off x="7442878" y="4744191"/>
                <a:ext cx="4161460" cy="481350"/>
              </a:xfrm>
              <a:prstGeom prst="rect">
                <a:avLst/>
              </a:prstGeom>
              <a:blipFill>
                <a:blip r:embed="rId4"/>
                <a:stretch>
                  <a:fillRect l="-2343" t="-6329" r="-878" b="-27848"/>
                </a:stretch>
              </a:blipFill>
            </p:spPr>
            <p:txBody>
              <a:bodyPr/>
              <a:lstStyle/>
              <a:p>
                <a:r>
                  <a:rPr lang="ru-RU">
                    <a:noFill/>
                  </a:rPr>
                  <a:t> </a:t>
                </a:r>
              </a:p>
            </p:txBody>
          </p:sp>
        </mc:Fallback>
      </mc:AlternateContent>
      <p:sp>
        <p:nvSpPr>
          <p:cNvPr id="2" name="Номер слайда 1">
            <a:extLst>
              <a:ext uri="{FF2B5EF4-FFF2-40B4-BE49-F238E27FC236}">
                <a16:creationId xmlns:a16="http://schemas.microsoft.com/office/drawing/2014/main" id="{2B6D0A00-F954-778C-8A03-2FAA59D4F8FB}"/>
              </a:ext>
            </a:extLst>
          </p:cNvPr>
          <p:cNvSpPr>
            <a:spLocks noGrp="1"/>
          </p:cNvSpPr>
          <p:nvPr>
            <p:ph type="sldNum" sz="quarter" idx="12"/>
          </p:nvPr>
        </p:nvSpPr>
        <p:spPr/>
        <p:txBody>
          <a:bodyPr/>
          <a:lstStyle/>
          <a:p>
            <a:fld id="{0808F1DD-DB5D-4CA4-B293-6C4DDDE53672}" type="slidenum">
              <a:rPr lang="ru-RU" smtClean="0"/>
              <a:t>22</a:t>
            </a:fld>
            <a:endParaRPr lang="ru-RU"/>
          </a:p>
        </p:txBody>
      </p:sp>
    </p:spTree>
    <p:extLst>
      <p:ext uri="{BB962C8B-B14F-4D97-AF65-F5344CB8AC3E}">
        <p14:creationId xmlns:p14="http://schemas.microsoft.com/office/powerpoint/2010/main" val="20504851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a:extLst>
              <a:ext uri="{FF2B5EF4-FFF2-40B4-BE49-F238E27FC236}">
                <a16:creationId xmlns:a16="http://schemas.microsoft.com/office/drawing/2014/main" id="{EC53C3E2-E20E-EA66-A390-0882CE842810}"/>
              </a:ext>
            </a:extLst>
          </p:cNvPr>
          <p:cNvSpPr>
            <a:spLocks noGrp="1"/>
          </p:cNvSpPr>
          <p:nvPr>
            <p:ph type="title"/>
          </p:nvPr>
        </p:nvSpPr>
        <p:spPr>
          <a:xfrm>
            <a:off x="838200" y="365125"/>
            <a:ext cx="10515600" cy="1325563"/>
          </a:xfrm>
        </p:spPr>
        <p:txBody>
          <a:bodyPr>
            <a:normAutofit/>
          </a:bodyPr>
          <a:lstStyle/>
          <a:p>
            <a:pPr algn="ctr"/>
            <a:r>
              <a:rPr lang="en-US" sz="4000" b="0" i="0" dirty="0">
                <a:solidFill>
                  <a:srgbClr val="0070C0"/>
                </a:solidFill>
                <a:effectLst/>
                <a:latin typeface="Arial" panose="020B0604020202020204" pitchFamily="34" charset="0"/>
              </a:rPr>
              <a:t>Results</a:t>
            </a:r>
            <a:br>
              <a:rPr lang="en-US" sz="4000" b="0" i="0" dirty="0">
                <a:solidFill>
                  <a:srgbClr val="0070C0"/>
                </a:solidFill>
                <a:effectLst/>
                <a:latin typeface="Arial" panose="020B0604020202020204" pitchFamily="34" charset="0"/>
              </a:rPr>
            </a:br>
            <a:r>
              <a:rPr lang="en-US" sz="3200" dirty="0">
                <a:solidFill>
                  <a:schemeClr val="accent1"/>
                </a:solidFill>
              </a:rPr>
              <a:t>Lambda hyperons</a:t>
            </a:r>
            <a:endParaRPr lang="ru-RU" sz="3200" dirty="0"/>
          </a:p>
        </p:txBody>
      </p:sp>
      <p:pic>
        <p:nvPicPr>
          <p:cNvPr id="6" name="Рисунок 5">
            <a:extLst>
              <a:ext uri="{FF2B5EF4-FFF2-40B4-BE49-F238E27FC236}">
                <a16:creationId xmlns:a16="http://schemas.microsoft.com/office/drawing/2014/main" id="{147F6402-08D5-12E5-9B61-B519C7CE57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767" y="1501807"/>
            <a:ext cx="6343695" cy="2990294"/>
          </a:xfrm>
          <a:prstGeom prst="rect">
            <a:avLst/>
          </a:prstGeom>
        </p:spPr>
      </p:pic>
      <p:pic>
        <p:nvPicPr>
          <p:cNvPr id="7" name="Рисунок 6">
            <a:extLst>
              <a:ext uri="{FF2B5EF4-FFF2-40B4-BE49-F238E27FC236}">
                <a16:creationId xmlns:a16="http://schemas.microsoft.com/office/drawing/2014/main" id="{2B2B417B-0836-A3AC-76AE-B1D5D55684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3188" y="4074850"/>
            <a:ext cx="5898812" cy="2783149"/>
          </a:xfrm>
          <a:prstGeom prst="rect">
            <a:avLst/>
          </a:prstGeom>
        </p:spPr>
      </p:pic>
      <p:sp>
        <p:nvSpPr>
          <p:cNvPr id="2" name="Номер слайда 1">
            <a:extLst>
              <a:ext uri="{FF2B5EF4-FFF2-40B4-BE49-F238E27FC236}">
                <a16:creationId xmlns:a16="http://schemas.microsoft.com/office/drawing/2014/main" id="{3399F3EB-8ABA-5ED9-E3CE-BAFECDA4C5D3}"/>
              </a:ext>
            </a:extLst>
          </p:cNvPr>
          <p:cNvSpPr>
            <a:spLocks noGrp="1"/>
          </p:cNvSpPr>
          <p:nvPr>
            <p:ph type="sldNum" sz="quarter" idx="12"/>
          </p:nvPr>
        </p:nvSpPr>
        <p:spPr/>
        <p:txBody>
          <a:bodyPr/>
          <a:lstStyle/>
          <a:p>
            <a:fld id="{0808F1DD-DB5D-4CA4-B293-6C4DDDE53672}" type="slidenum">
              <a:rPr lang="ru-RU" smtClean="0"/>
              <a:t>23</a:t>
            </a:fld>
            <a:endParaRPr lang="ru-RU"/>
          </a:p>
        </p:txBody>
      </p:sp>
    </p:spTree>
    <p:extLst>
      <p:ext uri="{BB962C8B-B14F-4D97-AF65-F5344CB8AC3E}">
        <p14:creationId xmlns:p14="http://schemas.microsoft.com/office/powerpoint/2010/main" val="11153471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Заголовок 1">
                <a:extLst>
                  <a:ext uri="{FF2B5EF4-FFF2-40B4-BE49-F238E27FC236}">
                    <a16:creationId xmlns:a16="http://schemas.microsoft.com/office/drawing/2014/main" id="{6F25AFE5-644C-EACD-2DAC-5B03718C5AF5}"/>
                  </a:ext>
                </a:extLst>
              </p:cNvPr>
              <p:cNvSpPr>
                <a:spLocks noGrp="1"/>
              </p:cNvSpPr>
              <p:nvPr>
                <p:ph type="title"/>
              </p:nvPr>
            </p:nvSpPr>
            <p:spPr>
              <a:xfrm>
                <a:off x="838200" y="365125"/>
                <a:ext cx="10515600" cy="1325563"/>
              </a:xfrm>
            </p:spPr>
            <p:txBody>
              <a:bodyPr/>
              <a:lstStyle/>
              <a:p>
                <a:pPr algn="ctr"/>
                <a:r>
                  <a:rPr lang="en-US" sz="4400" b="0" i="0" dirty="0">
                    <a:solidFill>
                      <a:srgbClr val="0070C0"/>
                    </a:solidFill>
                    <a:effectLst/>
                    <a:latin typeface="Arial" panose="020B0604020202020204" pitchFamily="34" charset="0"/>
                  </a:rPr>
                  <a:t>Results</a:t>
                </a:r>
                <a:br>
                  <a:rPr lang="en-US" sz="4400" b="0" i="0" dirty="0">
                    <a:solidFill>
                      <a:srgbClr val="0070C0"/>
                    </a:solidFill>
                    <a:effectLst/>
                    <a:latin typeface="Arial" panose="020B0604020202020204" pitchFamily="34" charset="0"/>
                  </a:rPr>
                </a:br>
                <a14:m>
                  <m:oMathPara xmlns:m="http://schemas.openxmlformats.org/officeDocument/2006/math">
                    <m:oMathParaPr>
                      <m:jc m:val="centerGroup"/>
                    </m:oMathParaPr>
                    <m:oMath xmlns:m="http://schemas.openxmlformats.org/officeDocument/2006/math">
                      <m:sSubSup>
                        <m:sSubSupPr>
                          <m:ctrlPr>
                            <a:rPr lang="en-US" sz="3600" i="1" dirty="0" smtClean="0">
                              <a:solidFill>
                                <a:schemeClr val="accent1"/>
                              </a:solidFill>
                              <a:latin typeface="Cambria Math" panose="02040503050406030204" pitchFamily="18" charset="0"/>
                            </a:rPr>
                          </m:ctrlPr>
                        </m:sSubSupPr>
                        <m:e>
                          <m:r>
                            <m:rPr>
                              <m:sty m:val="p"/>
                            </m:rPr>
                            <a:rPr lang="en-US" sz="3600" b="0" i="0" dirty="0" smtClean="0">
                              <a:solidFill>
                                <a:schemeClr val="accent1"/>
                              </a:solidFill>
                              <a:latin typeface="Cambria Math" panose="02040503050406030204" pitchFamily="18" charset="0"/>
                            </a:rPr>
                            <m:t>K</m:t>
                          </m:r>
                        </m:e>
                        <m:sub>
                          <m:r>
                            <m:rPr>
                              <m:sty m:val="p"/>
                            </m:rPr>
                            <a:rPr lang="en-US" sz="3600" b="0" i="0" dirty="0" smtClean="0">
                              <a:solidFill>
                                <a:schemeClr val="accent1"/>
                              </a:solidFill>
                              <a:latin typeface="Cambria Math" panose="02040503050406030204" pitchFamily="18" charset="0"/>
                            </a:rPr>
                            <m:t>S</m:t>
                          </m:r>
                        </m:sub>
                        <m:sup>
                          <m:r>
                            <a:rPr lang="en-US" sz="3600" b="0" i="0" dirty="0" smtClean="0">
                              <a:solidFill>
                                <a:schemeClr val="accent1"/>
                              </a:solidFill>
                              <a:latin typeface="Cambria Math" panose="02040503050406030204" pitchFamily="18" charset="0"/>
                            </a:rPr>
                            <m:t>0</m:t>
                          </m:r>
                        </m:sup>
                      </m:sSubSup>
                    </m:oMath>
                  </m:oMathPara>
                </a14:m>
                <a:endParaRPr lang="ru-RU" dirty="0"/>
              </a:p>
            </p:txBody>
          </p:sp>
        </mc:Choice>
        <mc:Fallback xmlns="">
          <p:sp>
            <p:nvSpPr>
              <p:cNvPr id="4" name="Заголовок 1">
                <a:extLst>
                  <a:ext uri="{FF2B5EF4-FFF2-40B4-BE49-F238E27FC236}">
                    <a16:creationId xmlns:a16="http://schemas.microsoft.com/office/drawing/2014/main" id="{6F25AFE5-644C-EACD-2DAC-5B03718C5AF5}"/>
                  </a:ext>
                </a:extLst>
              </p:cNvPr>
              <p:cNvSpPr>
                <a:spLocks noGrp="1" noRot="1" noChangeAspect="1" noMove="1" noResize="1" noEditPoints="1" noAdjustHandles="1" noChangeArrowheads="1" noChangeShapeType="1" noTextEdit="1"/>
              </p:cNvSpPr>
              <p:nvPr>
                <p:ph type="title"/>
              </p:nvPr>
            </p:nvSpPr>
            <p:spPr>
              <a:xfrm>
                <a:off x="838200" y="365125"/>
                <a:ext cx="10515600" cy="1325563"/>
              </a:xfrm>
              <a:blipFill>
                <a:blip r:embed="rId2"/>
                <a:stretch>
                  <a:fillRect t="-11060"/>
                </a:stretch>
              </a:blipFill>
            </p:spPr>
            <p:txBody>
              <a:bodyPr/>
              <a:lstStyle/>
              <a:p>
                <a:r>
                  <a:rPr lang="ru-RU">
                    <a:noFill/>
                  </a:rPr>
                  <a:t> </a:t>
                </a:r>
              </a:p>
            </p:txBody>
          </p:sp>
        </mc:Fallback>
      </mc:AlternateContent>
      <p:pic>
        <p:nvPicPr>
          <p:cNvPr id="5" name="Рисунок 4">
            <a:extLst>
              <a:ext uri="{FF2B5EF4-FFF2-40B4-BE49-F238E27FC236}">
                <a16:creationId xmlns:a16="http://schemas.microsoft.com/office/drawing/2014/main" id="{46FB0950-5477-DEB5-A2A3-CC2EFE0E23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90688"/>
            <a:ext cx="6096000" cy="2872154"/>
          </a:xfrm>
          <a:prstGeom prst="rect">
            <a:avLst/>
          </a:prstGeom>
        </p:spPr>
      </p:pic>
      <p:pic>
        <p:nvPicPr>
          <p:cNvPr id="6" name="Рисунок 5">
            <a:extLst>
              <a:ext uri="{FF2B5EF4-FFF2-40B4-BE49-F238E27FC236}">
                <a16:creationId xmlns:a16="http://schemas.microsoft.com/office/drawing/2014/main" id="{BED97222-2449-D88E-11CE-4DD17ECA15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69366" y="3983045"/>
            <a:ext cx="6096000" cy="2874955"/>
          </a:xfrm>
          <a:prstGeom prst="rect">
            <a:avLst/>
          </a:prstGeom>
        </p:spPr>
      </p:pic>
      <p:sp>
        <p:nvSpPr>
          <p:cNvPr id="2" name="Номер слайда 1">
            <a:extLst>
              <a:ext uri="{FF2B5EF4-FFF2-40B4-BE49-F238E27FC236}">
                <a16:creationId xmlns:a16="http://schemas.microsoft.com/office/drawing/2014/main" id="{26F173A5-A19D-B6D5-63E7-47AF20D8A4D8}"/>
              </a:ext>
            </a:extLst>
          </p:cNvPr>
          <p:cNvSpPr>
            <a:spLocks noGrp="1"/>
          </p:cNvSpPr>
          <p:nvPr>
            <p:ph type="sldNum" sz="quarter" idx="12"/>
          </p:nvPr>
        </p:nvSpPr>
        <p:spPr/>
        <p:txBody>
          <a:bodyPr/>
          <a:lstStyle/>
          <a:p>
            <a:fld id="{0808F1DD-DB5D-4CA4-B293-6C4DDDE53672}" type="slidenum">
              <a:rPr lang="ru-RU" smtClean="0"/>
              <a:t>24</a:t>
            </a:fld>
            <a:endParaRPr lang="ru-RU"/>
          </a:p>
        </p:txBody>
      </p:sp>
    </p:spTree>
    <p:extLst>
      <p:ext uri="{BB962C8B-B14F-4D97-AF65-F5344CB8AC3E}">
        <p14:creationId xmlns:p14="http://schemas.microsoft.com/office/powerpoint/2010/main" val="33758782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a:extLst>
              <a:ext uri="{FF2B5EF4-FFF2-40B4-BE49-F238E27FC236}">
                <a16:creationId xmlns:a16="http://schemas.microsoft.com/office/drawing/2014/main" id="{7B4329EA-87FA-AF07-D264-038AC81D0F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0242" y="83530"/>
            <a:ext cx="9411516" cy="6690940"/>
          </a:xfrm>
          <a:prstGeom prst="rect">
            <a:avLst/>
          </a:prstGeom>
        </p:spPr>
      </p:pic>
      <p:sp>
        <p:nvSpPr>
          <p:cNvPr id="2" name="Номер слайда 1">
            <a:extLst>
              <a:ext uri="{FF2B5EF4-FFF2-40B4-BE49-F238E27FC236}">
                <a16:creationId xmlns:a16="http://schemas.microsoft.com/office/drawing/2014/main" id="{0E451C58-4549-A8C6-36C8-14458EE7BBE8}"/>
              </a:ext>
            </a:extLst>
          </p:cNvPr>
          <p:cNvSpPr>
            <a:spLocks noGrp="1"/>
          </p:cNvSpPr>
          <p:nvPr>
            <p:ph type="sldNum" sz="quarter" idx="12"/>
          </p:nvPr>
        </p:nvSpPr>
        <p:spPr/>
        <p:txBody>
          <a:bodyPr/>
          <a:lstStyle/>
          <a:p>
            <a:fld id="{0808F1DD-DB5D-4CA4-B293-6C4DDDE53672}" type="slidenum">
              <a:rPr lang="ru-RU" smtClean="0"/>
              <a:t>25</a:t>
            </a:fld>
            <a:endParaRPr lang="ru-RU"/>
          </a:p>
        </p:txBody>
      </p:sp>
    </p:spTree>
    <p:extLst>
      <p:ext uri="{BB962C8B-B14F-4D97-AF65-F5344CB8AC3E}">
        <p14:creationId xmlns:p14="http://schemas.microsoft.com/office/powerpoint/2010/main" val="13468241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550832C4-EF73-8283-9587-57E3378F95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7863" y="114012"/>
            <a:ext cx="9396274" cy="6629975"/>
          </a:xfrm>
          <a:prstGeom prst="rect">
            <a:avLst/>
          </a:prstGeom>
        </p:spPr>
      </p:pic>
      <p:sp>
        <p:nvSpPr>
          <p:cNvPr id="3" name="Номер слайда 2">
            <a:extLst>
              <a:ext uri="{FF2B5EF4-FFF2-40B4-BE49-F238E27FC236}">
                <a16:creationId xmlns:a16="http://schemas.microsoft.com/office/drawing/2014/main" id="{FC05E4EC-01C7-1FBB-4A4B-B0B5A9009BFD}"/>
              </a:ext>
            </a:extLst>
          </p:cNvPr>
          <p:cNvSpPr>
            <a:spLocks noGrp="1"/>
          </p:cNvSpPr>
          <p:nvPr>
            <p:ph type="sldNum" sz="quarter" idx="12"/>
          </p:nvPr>
        </p:nvSpPr>
        <p:spPr/>
        <p:txBody>
          <a:bodyPr/>
          <a:lstStyle/>
          <a:p>
            <a:fld id="{0808F1DD-DB5D-4CA4-B293-6C4DDDE53672}" type="slidenum">
              <a:rPr lang="ru-RU" smtClean="0"/>
              <a:t>26</a:t>
            </a:fld>
            <a:endParaRPr lang="ru-RU"/>
          </a:p>
        </p:txBody>
      </p:sp>
    </p:spTree>
    <p:extLst>
      <p:ext uri="{BB962C8B-B14F-4D97-AF65-F5344CB8AC3E}">
        <p14:creationId xmlns:p14="http://schemas.microsoft.com/office/powerpoint/2010/main" val="27446696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BAC1EF06-3998-8FF4-D6AA-5AF16C324F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1673" y="102581"/>
            <a:ext cx="9388654" cy="6652837"/>
          </a:xfrm>
          <a:prstGeom prst="rect">
            <a:avLst/>
          </a:prstGeom>
        </p:spPr>
      </p:pic>
      <p:sp>
        <p:nvSpPr>
          <p:cNvPr id="2" name="Номер слайда 1">
            <a:extLst>
              <a:ext uri="{FF2B5EF4-FFF2-40B4-BE49-F238E27FC236}">
                <a16:creationId xmlns:a16="http://schemas.microsoft.com/office/drawing/2014/main" id="{C9158344-520F-5C72-B6E8-19AC9788D6BE}"/>
              </a:ext>
            </a:extLst>
          </p:cNvPr>
          <p:cNvSpPr>
            <a:spLocks noGrp="1"/>
          </p:cNvSpPr>
          <p:nvPr>
            <p:ph type="sldNum" sz="quarter" idx="12"/>
          </p:nvPr>
        </p:nvSpPr>
        <p:spPr/>
        <p:txBody>
          <a:bodyPr/>
          <a:lstStyle/>
          <a:p>
            <a:fld id="{0808F1DD-DB5D-4CA4-B293-6C4DDDE53672}" type="slidenum">
              <a:rPr lang="ru-RU" smtClean="0"/>
              <a:t>27</a:t>
            </a:fld>
            <a:endParaRPr lang="ru-RU"/>
          </a:p>
        </p:txBody>
      </p:sp>
    </p:spTree>
    <p:extLst>
      <p:ext uri="{BB962C8B-B14F-4D97-AF65-F5344CB8AC3E}">
        <p14:creationId xmlns:p14="http://schemas.microsoft.com/office/powerpoint/2010/main" val="2762573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a:extLst>
              <a:ext uri="{FF2B5EF4-FFF2-40B4-BE49-F238E27FC236}">
                <a16:creationId xmlns:a16="http://schemas.microsoft.com/office/drawing/2014/main" id="{229154A4-3C8E-252D-9F20-F186D8CEB4C0}"/>
              </a:ext>
            </a:extLst>
          </p:cNvPr>
          <p:cNvSpPr>
            <a:spLocks noGrp="1"/>
          </p:cNvSpPr>
          <p:nvPr>
            <p:ph type="title"/>
          </p:nvPr>
        </p:nvSpPr>
        <p:spPr>
          <a:xfrm>
            <a:off x="544867" y="0"/>
            <a:ext cx="11102266" cy="1325563"/>
          </a:xfrm>
        </p:spPr>
        <p:txBody>
          <a:bodyPr>
            <a:normAutofit/>
          </a:bodyPr>
          <a:lstStyle/>
          <a:p>
            <a:pPr algn="ctr"/>
            <a:r>
              <a:rPr lang="ru-RU" dirty="0">
                <a:solidFill>
                  <a:schemeClr val="accent1"/>
                </a:solidFill>
                <a:effectLst/>
                <a:latin typeface="Arial" panose="020B0604020202020204" pitchFamily="34" charset="0"/>
                <a:ea typeface="Calibri" panose="020F0502020204030204" pitchFamily="34" charset="0"/>
                <a:cs typeface="Arial" panose="020B0604020202020204" pitchFamily="34" charset="0"/>
              </a:rPr>
              <a:t>BM@N </a:t>
            </a:r>
            <a:r>
              <a:rPr lang="ru-RU" dirty="0" err="1">
                <a:solidFill>
                  <a:schemeClr val="accent1"/>
                </a:solidFill>
                <a:effectLst/>
                <a:latin typeface="Arial" panose="020B0604020202020204" pitchFamily="34" charset="0"/>
                <a:ea typeface="Calibri" panose="020F0502020204030204" pitchFamily="34" charset="0"/>
                <a:cs typeface="Arial" panose="020B0604020202020204" pitchFamily="34" charset="0"/>
              </a:rPr>
              <a:t>experiment</a:t>
            </a:r>
            <a:r>
              <a:rPr lang="ru-RU" dirty="0">
                <a:solidFill>
                  <a:schemeClr val="accent1"/>
                </a:solidFill>
                <a:effectLst/>
                <a:latin typeface="Arial" panose="020B0604020202020204" pitchFamily="34" charset="0"/>
                <a:ea typeface="Calibri" panose="020F0502020204030204" pitchFamily="34" charset="0"/>
                <a:cs typeface="Arial" panose="020B0604020202020204" pitchFamily="34" charset="0"/>
              </a:rPr>
              <a:t> </a:t>
            </a:r>
            <a:r>
              <a:rPr lang="ru-RU" dirty="0" err="1">
                <a:solidFill>
                  <a:schemeClr val="accent1"/>
                </a:solidFill>
                <a:effectLst/>
                <a:latin typeface="Arial" panose="020B0604020202020204" pitchFamily="34" charset="0"/>
                <a:ea typeface="Calibri" panose="020F0502020204030204" pitchFamily="34" charset="0"/>
                <a:cs typeface="Arial" panose="020B0604020202020204" pitchFamily="34" charset="0"/>
              </a:rPr>
              <a:t>at</a:t>
            </a:r>
            <a:r>
              <a:rPr lang="ru-RU" dirty="0">
                <a:solidFill>
                  <a:schemeClr val="accent1"/>
                </a:solidFill>
                <a:effectLst/>
                <a:latin typeface="Arial" panose="020B0604020202020204" pitchFamily="34" charset="0"/>
                <a:ea typeface="Calibri" panose="020F0502020204030204" pitchFamily="34" charset="0"/>
                <a:cs typeface="Arial" panose="020B0604020202020204" pitchFamily="34" charset="0"/>
              </a:rPr>
              <a:t> </a:t>
            </a:r>
            <a:r>
              <a:rPr lang="ru-RU" dirty="0" err="1">
                <a:solidFill>
                  <a:schemeClr val="accent1"/>
                </a:solidFill>
                <a:effectLst/>
                <a:latin typeface="Arial" panose="020B0604020202020204" pitchFamily="34" charset="0"/>
                <a:ea typeface="Calibri" panose="020F0502020204030204" pitchFamily="34" charset="0"/>
                <a:cs typeface="Arial" panose="020B0604020202020204" pitchFamily="34" charset="0"/>
              </a:rPr>
              <a:t>the</a:t>
            </a:r>
            <a:r>
              <a:rPr lang="ru-RU" dirty="0">
                <a:solidFill>
                  <a:schemeClr val="accent1"/>
                </a:solidFill>
                <a:effectLst/>
                <a:latin typeface="Arial" panose="020B0604020202020204" pitchFamily="34" charset="0"/>
                <a:ea typeface="Calibri" panose="020F0502020204030204" pitchFamily="34" charset="0"/>
                <a:cs typeface="Arial" panose="020B0604020202020204" pitchFamily="34" charset="0"/>
              </a:rPr>
              <a:t> NICA </a:t>
            </a:r>
            <a:r>
              <a:rPr lang="ru-RU" dirty="0" err="1">
                <a:solidFill>
                  <a:schemeClr val="accent1"/>
                </a:solidFill>
                <a:effectLst/>
                <a:latin typeface="Arial" panose="020B0604020202020204" pitchFamily="34" charset="0"/>
                <a:ea typeface="Calibri" panose="020F0502020204030204" pitchFamily="34" charset="0"/>
                <a:cs typeface="Arial" panose="020B0604020202020204" pitchFamily="34" charset="0"/>
              </a:rPr>
              <a:t>complex</a:t>
            </a:r>
            <a:endParaRPr lang="ru-RU" dirty="0">
              <a:solidFill>
                <a:schemeClr val="accent1"/>
              </a:solidFill>
              <a:latin typeface="Arial" panose="020B0604020202020204" pitchFamily="34" charset="0"/>
              <a:cs typeface="Arial" panose="020B0604020202020204" pitchFamily="34" charset="0"/>
            </a:endParaRPr>
          </a:p>
        </p:txBody>
      </p:sp>
      <p:sp>
        <p:nvSpPr>
          <p:cNvPr id="5" name="Объект 2">
            <a:extLst>
              <a:ext uri="{FF2B5EF4-FFF2-40B4-BE49-F238E27FC236}">
                <a16:creationId xmlns:a16="http://schemas.microsoft.com/office/drawing/2014/main" id="{401143D8-D4AC-C83B-AEAB-AE2457CC85DB}"/>
              </a:ext>
            </a:extLst>
          </p:cNvPr>
          <p:cNvSpPr>
            <a:spLocks noGrp="1"/>
          </p:cNvSpPr>
          <p:nvPr>
            <p:ph idx="1"/>
          </p:nvPr>
        </p:nvSpPr>
        <p:spPr>
          <a:xfrm>
            <a:off x="900261" y="1633780"/>
            <a:ext cx="10515600" cy="878602"/>
          </a:xfrm>
        </p:spPr>
        <p:txBody>
          <a:bodyPr>
            <a:normAutofit/>
          </a:bodyPr>
          <a:lstStyle/>
          <a:p>
            <a:r>
              <a:rPr lang="ru-RU" sz="2400" dirty="0" err="1">
                <a:effectLst/>
                <a:latin typeface="Arial" panose="020B0604020202020204" pitchFamily="34" charset="0"/>
                <a:ea typeface="Calibri" panose="020F0502020204030204" pitchFamily="34" charset="0"/>
                <a:cs typeface="Arial" panose="020B0604020202020204" pitchFamily="34" charset="0"/>
              </a:rPr>
              <a:t>Collisions</a:t>
            </a:r>
            <a:r>
              <a:rPr lang="ru-RU" sz="2400" dirty="0">
                <a:effectLst/>
                <a:latin typeface="Arial" panose="020B0604020202020204" pitchFamily="34" charset="0"/>
                <a:ea typeface="Calibri" panose="020F0502020204030204" pitchFamily="34" charset="0"/>
                <a:cs typeface="Arial" panose="020B0604020202020204" pitchFamily="34" charset="0"/>
              </a:rPr>
              <a:t> </a:t>
            </a:r>
            <a:r>
              <a:rPr lang="ru-RU" sz="2400" dirty="0" err="1">
                <a:effectLst/>
                <a:latin typeface="Arial" panose="020B0604020202020204" pitchFamily="34" charset="0"/>
                <a:ea typeface="Calibri" panose="020F0502020204030204" pitchFamily="34" charset="0"/>
                <a:cs typeface="Arial" panose="020B0604020202020204" pitchFamily="34" charset="0"/>
              </a:rPr>
              <a:t>of</a:t>
            </a:r>
            <a:r>
              <a:rPr lang="ru-RU" sz="2400" dirty="0">
                <a:effectLst/>
                <a:latin typeface="Arial" panose="020B0604020202020204" pitchFamily="34" charset="0"/>
                <a:ea typeface="Calibri" panose="020F0502020204030204" pitchFamily="34" charset="0"/>
                <a:cs typeface="Arial" panose="020B0604020202020204" pitchFamily="34" charset="0"/>
              </a:rPr>
              <a:t> </a:t>
            </a:r>
            <a:r>
              <a:rPr lang="ru-RU" sz="2400" dirty="0" err="1">
                <a:effectLst/>
                <a:latin typeface="Arial" panose="020B0604020202020204" pitchFamily="34" charset="0"/>
                <a:ea typeface="Calibri" panose="020F0502020204030204" pitchFamily="34" charset="0"/>
                <a:cs typeface="Arial" panose="020B0604020202020204" pitchFamily="34" charset="0"/>
              </a:rPr>
              <a:t>elementary</a:t>
            </a:r>
            <a:r>
              <a:rPr lang="ru-RU" sz="2400" dirty="0">
                <a:effectLst/>
                <a:latin typeface="Arial" panose="020B0604020202020204" pitchFamily="34" charset="0"/>
                <a:ea typeface="Calibri" panose="020F0502020204030204" pitchFamily="34" charset="0"/>
                <a:cs typeface="Arial" panose="020B0604020202020204" pitchFamily="34" charset="0"/>
              </a:rPr>
              <a:t> </a:t>
            </a:r>
            <a:r>
              <a:rPr lang="ru-RU" sz="2400" dirty="0" err="1">
                <a:effectLst/>
                <a:latin typeface="Arial" panose="020B0604020202020204" pitchFamily="34" charset="0"/>
                <a:ea typeface="Calibri" panose="020F0502020204030204" pitchFamily="34" charset="0"/>
                <a:cs typeface="Arial" panose="020B0604020202020204" pitchFamily="34" charset="0"/>
              </a:rPr>
              <a:t>particles</a:t>
            </a:r>
            <a:r>
              <a:rPr lang="ru-RU" sz="2400" dirty="0">
                <a:effectLst/>
                <a:latin typeface="Arial" panose="020B0604020202020204" pitchFamily="34" charset="0"/>
                <a:ea typeface="Calibri" panose="020F0502020204030204" pitchFamily="34" charset="0"/>
                <a:cs typeface="Arial" panose="020B0604020202020204" pitchFamily="34" charset="0"/>
              </a:rPr>
              <a:t> </a:t>
            </a:r>
            <a:r>
              <a:rPr lang="ru-RU" sz="2400" dirty="0" err="1">
                <a:effectLst/>
                <a:latin typeface="Arial" panose="020B0604020202020204" pitchFamily="34" charset="0"/>
                <a:ea typeface="Calibri" panose="020F0502020204030204" pitchFamily="34" charset="0"/>
                <a:cs typeface="Arial" panose="020B0604020202020204" pitchFamily="34" charset="0"/>
              </a:rPr>
              <a:t>and</a:t>
            </a:r>
            <a:r>
              <a:rPr lang="ru-RU" sz="2400" dirty="0">
                <a:effectLst/>
                <a:latin typeface="Arial" panose="020B0604020202020204" pitchFamily="34" charset="0"/>
                <a:ea typeface="Calibri" panose="020F0502020204030204" pitchFamily="34" charset="0"/>
                <a:cs typeface="Arial" panose="020B0604020202020204" pitchFamily="34" charset="0"/>
              </a:rPr>
              <a:t> </a:t>
            </a:r>
            <a:r>
              <a:rPr lang="ru-RU" sz="2400" dirty="0" err="1">
                <a:effectLst/>
                <a:latin typeface="Arial" panose="020B0604020202020204" pitchFamily="34" charset="0"/>
                <a:ea typeface="Calibri" panose="020F0502020204030204" pitchFamily="34" charset="0"/>
                <a:cs typeface="Arial" panose="020B0604020202020204" pitchFamily="34" charset="0"/>
              </a:rPr>
              <a:t>ions</a:t>
            </a:r>
            <a:r>
              <a:rPr lang="ru-RU" sz="2400" dirty="0">
                <a:effectLst/>
                <a:latin typeface="Arial" panose="020B0604020202020204" pitchFamily="34" charset="0"/>
                <a:ea typeface="Calibri" panose="020F0502020204030204" pitchFamily="34" charset="0"/>
                <a:cs typeface="Arial" panose="020B0604020202020204" pitchFamily="34" charset="0"/>
              </a:rPr>
              <a:t> </a:t>
            </a:r>
            <a:r>
              <a:rPr lang="ru-RU" sz="2400" dirty="0" err="1">
                <a:effectLst/>
                <a:latin typeface="Arial" panose="020B0604020202020204" pitchFamily="34" charset="0"/>
                <a:ea typeface="Calibri" panose="020F0502020204030204" pitchFamily="34" charset="0"/>
                <a:cs typeface="Arial" panose="020B0604020202020204" pitchFamily="34" charset="0"/>
              </a:rPr>
              <a:t>with</a:t>
            </a:r>
            <a:r>
              <a:rPr lang="ru-RU" sz="2400" dirty="0">
                <a:effectLst/>
                <a:latin typeface="Arial" panose="020B0604020202020204" pitchFamily="34" charset="0"/>
                <a:ea typeface="Calibri" panose="020F0502020204030204" pitchFamily="34" charset="0"/>
                <a:cs typeface="Arial" panose="020B0604020202020204" pitchFamily="34" charset="0"/>
              </a:rPr>
              <a:t> a </a:t>
            </a:r>
            <a:r>
              <a:rPr lang="ru-RU" sz="2400" dirty="0" err="1">
                <a:effectLst/>
                <a:latin typeface="Arial" panose="020B0604020202020204" pitchFamily="34" charset="0"/>
                <a:ea typeface="Calibri" panose="020F0502020204030204" pitchFamily="34" charset="0"/>
                <a:cs typeface="Arial" panose="020B0604020202020204" pitchFamily="34" charset="0"/>
              </a:rPr>
              <a:t>stationary</a:t>
            </a:r>
            <a:r>
              <a:rPr lang="ru-RU" sz="2400" dirty="0">
                <a:effectLst/>
                <a:latin typeface="Arial" panose="020B0604020202020204" pitchFamily="34" charset="0"/>
                <a:ea typeface="Calibri" panose="020F0502020204030204" pitchFamily="34" charset="0"/>
                <a:cs typeface="Arial" panose="020B0604020202020204" pitchFamily="34" charset="0"/>
              </a:rPr>
              <a:t> </a:t>
            </a:r>
            <a:r>
              <a:rPr lang="ru-RU" sz="2400" dirty="0" err="1">
                <a:effectLst/>
                <a:latin typeface="Arial" panose="020B0604020202020204" pitchFamily="34" charset="0"/>
                <a:ea typeface="Calibri" panose="020F0502020204030204" pitchFamily="34" charset="0"/>
                <a:cs typeface="Arial" panose="020B0604020202020204" pitchFamily="34" charset="0"/>
              </a:rPr>
              <a:t>target</a:t>
            </a:r>
            <a:r>
              <a:rPr lang="ru-RU" sz="2400" dirty="0">
                <a:effectLst/>
                <a:latin typeface="Arial" panose="020B0604020202020204" pitchFamily="34" charset="0"/>
                <a:ea typeface="Calibri" panose="020F0502020204030204" pitchFamily="34" charset="0"/>
                <a:cs typeface="Arial" panose="020B0604020202020204" pitchFamily="34" charset="0"/>
              </a:rPr>
              <a:t> </a:t>
            </a:r>
            <a:r>
              <a:rPr lang="ru-RU" sz="2400" dirty="0" err="1">
                <a:effectLst/>
                <a:latin typeface="Arial" panose="020B0604020202020204" pitchFamily="34" charset="0"/>
                <a:ea typeface="Calibri" panose="020F0502020204030204" pitchFamily="34" charset="0"/>
                <a:cs typeface="Arial" panose="020B0604020202020204" pitchFamily="34" charset="0"/>
              </a:rPr>
              <a:t>at</a:t>
            </a:r>
            <a:r>
              <a:rPr lang="ru-RU" sz="2400" dirty="0">
                <a:effectLst/>
                <a:latin typeface="Arial" panose="020B0604020202020204" pitchFamily="34" charset="0"/>
                <a:ea typeface="Calibri" panose="020F0502020204030204" pitchFamily="34" charset="0"/>
                <a:cs typeface="Arial" panose="020B0604020202020204" pitchFamily="34" charset="0"/>
              </a:rPr>
              <a:t> </a:t>
            </a:r>
            <a:r>
              <a:rPr lang="ru-RU" sz="2400" dirty="0" err="1">
                <a:effectLst/>
                <a:latin typeface="Arial" panose="020B0604020202020204" pitchFamily="34" charset="0"/>
                <a:ea typeface="Calibri" panose="020F0502020204030204" pitchFamily="34" charset="0"/>
                <a:cs typeface="Arial" panose="020B0604020202020204" pitchFamily="34" charset="0"/>
              </a:rPr>
              <a:t>energies</a:t>
            </a:r>
            <a:r>
              <a:rPr lang="ru-RU" sz="2400" dirty="0">
                <a:effectLst/>
                <a:latin typeface="Arial" panose="020B0604020202020204" pitchFamily="34" charset="0"/>
                <a:ea typeface="Calibri" panose="020F0502020204030204" pitchFamily="34" charset="0"/>
                <a:cs typeface="Arial" panose="020B0604020202020204" pitchFamily="34" charset="0"/>
              </a:rPr>
              <a:t> </a:t>
            </a:r>
            <a:r>
              <a:rPr lang="ru-RU" sz="2400" dirty="0" err="1">
                <a:effectLst/>
                <a:latin typeface="Arial" panose="020B0604020202020204" pitchFamily="34" charset="0"/>
                <a:ea typeface="Calibri" panose="020F0502020204030204" pitchFamily="34" charset="0"/>
                <a:cs typeface="Arial" panose="020B0604020202020204" pitchFamily="34" charset="0"/>
              </a:rPr>
              <a:t>up</a:t>
            </a:r>
            <a:r>
              <a:rPr lang="ru-RU" sz="2400" dirty="0">
                <a:effectLst/>
                <a:latin typeface="Arial" panose="020B0604020202020204" pitchFamily="34" charset="0"/>
                <a:ea typeface="Calibri" panose="020F0502020204030204" pitchFamily="34" charset="0"/>
                <a:cs typeface="Arial" panose="020B0604020202020204" pitchFamily="34" charset="0"/>
              </a:rPr>
              <a:t> </a:t>
            </a:r>
            <a:r>
              <a:rPr lang="ru-RU" sz="2400" dirty="0" err="1">
                <a:effectLst/>
                <a:latin typeface="Arial" panose="020B0604020202020204" pitchFamily="34" charset="0"/>
                <a:ea typeface="Calibri" panose="020F0502020204030204" pitchFamily="34" charset="0"/>
                <a:cs typeface="Arial" panose="020B0604020202020204" pitchFamily="34" charset="0"/>
              </a:rPr>
              <a:t>to</a:t>
            </a:r>
            <a:r>
              <a:rPr lang="ru-RU" sz="2400" dirty="0">
                <a:effectLst/>
                <a:latin typeface="Arial" panose="020B0604020202020204" pitchFamily="34" charset="0"/>
                <a:ea typeface="Calibri" panose="020F0502020204030204" pitchFamily="34" charset="0"/>
                <a:cs typeface="Arial" panose="020B0604020202020204" pitchFamily="34" charset="0"/>
              </a:rPr>
              <a:t> 4 </a:t>
            </a:r>
            <a:r>
              <a:rPr lang="ru-RU" sz="2400" dirty="0" err="1">
                <a:effectLst/>
                <a:latin typeface="Arial" panose="020B0604020202020204" pitchFamily="34" charset="0"/>
                <a:ea typeface="Calibri" panose="020F0502020204030204" pitchFamily="34" charset="0"/>
                <a:cs typeface="Arial" panose="020B0604020202020204" pitchFamily="34" charset="0"/>
              </a:rPr>
              <a:t>GeV</a:t>
            </a:r>
            <a:r>
              <a:rPr lang="ru-RU" sz="2400" dirty="0">
                <a:effectLst/>
                <a:latin typeface="Arial" panose="020B0604020202020204" pitchFamily="34" charset="0"/>
                <a:ea typeface="Calibri" panose="020F0502020204030204" pitchFamily="34" charset="0"/>
                <a:cs typeface="Arial" panose="020B0604020202020204" pitchFamily="34" charset="0"/>
              </a:rPr>
              <a:t> </a:t>
            </a:r>
            <a:r>
              <a:rPr lang="ru-RU" sz="2400" dirty="0" err="1">
                <a:effectLst/>
                <a:latin typeface="Arial" panose="020B0604020202020204" pitchFamily="34" charset="0"/>
                <a:ea typeface="Calibri" panose="020F0502020204030204" pitchFamily="34" charset="0"/>
                <a:cs typeface="Arial" panose="020B0604020202020204" pitchFamily="34" charset="0"/>
              </a:rPr>
              <a:t>per</a:t>
            </a:r>
            <a:r>
              <a:rPr lang="ru-RU" sz="2400" dirty="0">
                <a:effectLst/>
                <a:latin typeface="Arial" panose="020B0604020202020204" pitchFamily="34" charset="0"/>
                <a:ea typeface="Calibri" panose="020F0502020204030204" pitchFamily="34" charset="0"/>
                <a:cs typeface="Arial" panose="020B0604020202020204" pitchFamily="34" charset="0"/>
              </a:rPr>
              <a:t> </a:t>
            </a:r>
            <a:r>
              <a:rPr lang="ru-RU" sz="2400" dirty="0" err="1">
                <a:effectLst/>
                <a:latin typeface="Arial" panose="020B0604020202020204" pitchFamily="34" charset="0"/>
                <a:ea typeface="Calibri" panose="020F0502020204030204" pitchFamily="34" charset="0"/>
                <a:cs typeface="Arial" panose="020B0604020202020204" pitchFamily="34" charset="0"/>
              </a:rPr>
              <a:t>nucleon</a:t>
            </a:r>
            <a:r>
              <a:rPr lang="ru-RU" sz="2400" dirty="0">
                <a:effectLst/>
                <a:latin typeface="Arial" panose="020B0604020202020204" pitchFamily="34" charset="0"/>
                <a:ea typeface="Calibri" panose="020F0502020204030204" pitchFamily="34" charset="0"/>
                <a:cs typeface="Arial" panose="020B0604020202020204" pitchFamily="34" charset="0"/>
              </a:rPr>
              <a:t>.</a:t>
            </a:r>
          </a:p>
          <a:p>
            <a:endParaRPr lang="ru-RU" dirty="0"/>
          </a:p>
        </p:txBody>
      </p:sp>
      <p:pic>
        <p:nvPicPr>
          <p:cNvPr id="6" name="Рисунок 5">
            <a:extLst>
              <a:ext uri="{FF2B5EF4-FFF2-40B4-BE49-F238E27FC236}">
                <a16:creationId xmlns:a16="http://schemas.microsoft.com/office/drawing/2014/main" id="{B639DFE2-74EE-8685-C834-E8C91EFEBAC3}"/>
              </a:ext>
            </a:extLst>
          </p:cNvPr>
          <p:cNvPicPr>
            <a:picLocks noChangeAspect="1"/>
          </p:cNvPicPr>
          <p:nvPr/>
        </p:nvPicPr>
        <p:blipFill>
          <a:blip r:embed="rId2"/>
          <a:stretch>
            <a:fillRect/>
          </a:stretch>
        </p:blipFill>
        <p:spPr>
          <a:xfrm>
            <a:off x="5858581" y="2512382"/>
            <a:ext cx="6279508" cy="3274951"/>
          </a:xfrm>
          <a:prstGeom prst="rect">
            <a:avLst/>
          </a:prstGeom>
        </p:spPr>
      </p:pic>
      <p:sp>
        <p:nvSpPr>
          <p:cNvPr id="7" name="TextBox 6">
            <a:extLst>
              <a:ext uri="{FF2B5EF4-FFF2-40B4-BE49-F238E27FC236}">
                <a16:creationId xmlns:a16="http://schemas.microsoft.com/office/drawing/2014/main" id="{6AB63A25-2EA4-B201-F36C-5548A237C00C}"/>
              </a:ext>
            </a:extLst>
          </p:cNvPr>
          <p:cNvSpPr txBox="1"/>
          <p:nvPr/>
        </p:nvSpPr>
        <p:spPr>
          <a:xfrm>
            <a:off x="7741246" y="5602667"/>
            <a:ext cx="3490722" cy="646331"/>
          </a:xfrm>
          <a:prstGeom prst="rect">
            <a:avLst/>
          </a:prstGeom>
          <a:noFill/>
        </p:spPr>
        <p:txBody>
          <a:bodyPr wrap="square">
            <a:spAutoFit/>
          </a:bodyPr>
          <a:lstStyle/>
          <a:p>
            <a:br>
              <a:rPr lang="ru-RU" sz="1800" dirty="0">
                <a:effectLst/>
                <a:latin typeface="Calibri" panose="020F0502020204030204" pitchFamily="34" charset="0"/>
                <a:ea typeface="Calibri" panose="020F0502020204030204" pitchFamily="34" charset="0"/>
                <a:cs typeface="Times New Roman" panose="02020603050405020304" pitchFamily="18" charset="0"/>
              </a:rPr>
            </a:br>
            <a:r>
              <a:rPr lang="ru-RU" sz="1800" dirty="0">
                <a:effectLst/>
                <a:latin typeface="Calibri" panose="020F0502020204030204" pitchFamily="34" charset="0"/>
                <a:ea typeface="Calibri" panose="020F0502020204030204" pitchFamily="34" charset="0"/>
                <a:cs typeface="Times New Roman" panose="02020603050405020304" pitchFamily="18" charset="0"/>
              </a:rPr>
              <a:t>NICA </a:t>
            </a:r>
            <a:r>
              <a:rPr lang="ru-RU" sz="1800" dirty="0" err="1">
                <a:effectLst/>
                <a:latin typeface="Calibri" panose="020F0502020204030204" pitchFamily="34" charset="0"/>
                <a:ea typeface="Calibri" panose="020F0502020204030204" pitchFamily="34" charset="0"/>
                <a:cs typeface="Times New Roman" panose="02020603050405020304" pitchFamily="18" charset="0"/>
              </a:rPr>
              <a:t>accelerator</a:t>
            </a:r>
            <a:r>
              <a:rPr lang="ru-RU" sz="1800" dirty="0">
                <a:effectLst/>
                <a:latin typeface="Calibri" panose="020F0502020204030204" pitchFamily="34" charset="0"/>
                <a:ea typeface="Calibri" panose="020F0502020204030204" pitchFamily="34" charset="0"/>
                <a:cs typeface="Times New Roman" panose="02020603050405020304" pitchFamily="18" charset="0"/>
              </a:rPr>
              <a:t> </a:t>
            </a:r>
            <a:r>
              <a:rPr lang="ru-RU" sz="1800" dirty="0" err="1">
                <a:effectLst/>
                <a:latin typeface="Calibri" panose="020F0502020204030204" pitchFamily="34" charset="0"/>
                <a:ea typeface="Calibri" panose="020F0502020204030204" pitchFamily="34" charset="0"/>
                <a:cs typeface="Times New Roman" panose="02020603050405020304" pitchFamily="18" charset="0"/>
              </a:rPr>
              <a:t>complex</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8F11A24C-853F-9005-4314-3BDE06EE21AF}"/>
              </a:ext>
            </a:extLst>
          </p:cNvPr>
          <p:cNvSpPr txBox="1"/>
          <p:nvPr/>
        </p:nvSpPr>
        <p:spPr>
          <a:xfrm>
            <a:off x="1788110" y="5602667"/>
            <a:ext cx="2977354" cy="369332"/>
          </a:xfrm>
          <a:prstGeom prst="rect">
            <a:avLst/>
          </a:prstGeom>
          <a:noFill/>
        </p:spPr>
        <p:txBody>
          <a:bodyPr wrap="none" rtlCol="0">
            <a:spAutoFit/>
          </a:bodyPr>
          <a:lstStyle/>
          <a:p>
            <a:r>
              <a:rPr lang="ru-RU" sz="1800" dirty="0" err="1">
                <a:effectLst/>
                <a:latin typeface="Calibri" panose="020F0502020204030204" pitchFamily="34" charset="0"/>
                <a:ea typeface="Calibri" panose="020F0502020204030204" pitchFamily="34" charset="0"/>
                <a:cs typeface="Times New Roman" panose="02020603050405020304" pitchFamily="18" charset="0"/>
              </a:rPr>
              <a:t>Experimental</a:t>
            </a:r>
            <a:r>
              <a:rPr lang="ru-RU" sz="1800" dirty="0">
                <a:effectLst/>
                <a:latin typeface="Calibri" panose="020F0502020204030204" pitchFamily="34" charset="0"/>
                <a:ea typeface="Calibri" panose="020F0502020204030204" pitchFamily="34" charset="0"/>
                <a:cs typeface="Times New Roman" panose="02020603050405020304" pitchFamily="18" charset="0"/>
              </a:rPr>
              <a:t> </a:t>
            </a:r>
            <a:r>
              <a:rPr lang="ru-RU" sz="1800" dirty="0" err="1">
                <a:effectLst/>
                <a:latin typeface="Calibri" panose="020F0502020204030204" pitchFamily="34" charset="0"/>
                <a:ea typeface="Calibri" panose="020F0502020204030204" pitchFamily="34" charset="0"/>
                <a:cs typeface="Times New Roman" panose="02020603050405020304" pitchFamily="18" charset="0"/>
              </a:rPr>
              <a:t>setup</a:t>
            </a:r>
            <a:r>
              <a:rPr lang="ru-RU" sz="1800" dirty="0">
                <a:effectLst/>
                <a:latin typeface="Calibri" panose="020F0502020204030204" pitchFamily="34" charset="0"/>
                <a:ea typeface="Calibri" panose="020F0502020204030204" pitchFamily="34" charset="0"/>
                <a:cs typeface="Times New Roman" panose="02020603050405020304" pitchFamily="18" charset="0"/>
              </a:rPr>
              <a:t> </a:t>
            </a:r>
            <a:r>
              <a:rPr lang="ru-RU" sz="1800" dirty="0" err="1">
                <a:effectLst/>
                <a:latin typeface="Calibri" panose="020F0502020204030204" pitchFamily="34" charset="0"/>
                <a:ea typeface="Calibri" panose="020F0502020204030204" pitchFamily="34" charset="0"/>
                <a:cs typeface="Times New Roman" panose="02020603050405020304" pitchFamily="18" charset="0"/>
              </a:rPr>
              <a:t>of</a:t>
            </a:r>
            <a:r>
              <a:rPr lang="ru-RU" sz="1800" dirty="0">
                <a:effectLst/>
                <a:latin typeface="Calibri" panose="020F0502020204030204" pitchFamily="34" charset="0"/>
                <a:ea typeface="Calibri" panose="020F0502020204030204" pitchFamily="34" charset="0"/>
                <a:cs typeface="Times New Roman" panose="02020603050405020304" pitchFamily="18" charset="0"/>
              </a:rPr>
              <a:t> BM@N</a:t>
            </a:r>
            <a:endParaRPr lang="ru-RU" dirty="0"/>
          </a:p>
        </p:txBody>
      </p:sp>
      <p:pic>
        <p:nvPicPr>
          <p:cNvPr id="9" name="Рисунок 8">
            <a:extLst>
              <a:ext uri="{FF2B5EF4-FFF2-40B4-BE49-F238E27FC236}">
                <a16:creationId xmlns:a16="http://schemas.microsoft.com/office/drawing/2014/main" id="{37F38B7C-156D-6E87-60BB-196A1C8CC9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007" y="2708237"/>
            <a:ext cx="5766574" cy="2721102"/>
          </a:xfrm>
          <a:prstGeom prst="rect">
            <a:avLst/>
          </a:prstGeom>
        </p:spPr>
      </p:pic>
      <p:sp>
        <p:nvSpPr>
          <p:cNvPr id="2" name="Номер слайда 1">
            <a:extLst>
              <a:ext uri="{FF2B5EF4-FFF2-40B4-BE49-F238E27FC236}">
                <a16:creationId xmlns:a16="http://schemas.microsoft.com/office/drawing/2014/main" id="{010CF7D1-7231-D713-04B3-6848C0603231}"/>
              </a:ext>
            </a:extLst>
          </p:cNvPr>
          <p:cNvSpPr>
            <a:spLocks noGrp="1"/>
          </p:cNvSpPr>
          <p:nvPr>
            <p:ph type="sldNum" sz="quarter" idx="12"/>
          </p:nvPr>
        </p:nvSpPr>
        <p:spPr/>
        <p:txBody>
          <a:bodyPr/>
          <a:lstStyle/>
          <a:p>
            <a:fld id="{0808F1DD-DB5D-4CA4-B293-6C4DDDE53672}" type="slidenum">
              <a:rPr lang="ru-RU" smtClean="0"/>
              <a:t>3</a:t>
            </a:fld>
            <a:endParaRPr lang="ru-RU"/>
          </a:p>
        </p:txBody>
      </p:sp>
    </p:spTree>
    <p:extLst>
      <p:ext uri="{BB962C8B-B14F-4D97-AF65-F5344CB8AC3E}">
        <p14:creationId xmlns:p14="http://schemas.microsoft.com/office/powerpoint/2010/main" val="14001807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EC0E9C8-3E85-DB92-D773-664A96FF483F}"/>
              </a:ext>
            </a:extLst>
          </p:cNvPr>
          <p:cNvSpPr>
            <a:spLocks noGrp="1"/>
          </p:cNvSpPr>
          <p:nvPr>
            <p:ph type="title"/>
          </p:nvPr>
        </p:nvSpPr>
        <p:spPr/>
        <p:txBody>
          <a:bodyPr/>
          <a:lstStyle/>
          <a:p>
            <a:pPr algn="ctr"/>
            <a:r>
              <a:rPr lang="en-US" dirty="0">
                <a:solidFill>
                  <a:schemeClr val="accent1"/>
                </a:solidFill>
                <a:latin typeface="Arial" panose="020B0604020202020204" pitchFamily="34" charset="0"/>
                <a:cs typeface="Arial" panose="020B0604020202020204" pitchFamily="34" charset="0"/>
              </a:rPr>
              <a:t>Goal of the work</a:t>
            </a:r>
            <a:endParaRPr lang="ru-RU" dirty="0">
              <a:solidFill>
                <a:schemeClr val="accent1"/>
              </a:solidFill>
              <a:latin typeface="Arial" panose="020B0604020202020204" pitchFamily="34" charset="0"/>
              <a:cs typeface="Arial" panose="020B0604020202020204" pitchFamily="34" charset="0"/>
            </a:endParaRPr>
          </a:p>
        </p:txBody>
      </p:sp>
      <p:sp>
        <p:nvSpPr>
          <p:cNvPr id="3" name="Объект 2">
            <a:extLst>
              <a:ext uri="{FF2B5EF4-FFF2-40B4-BE49-F238E27FC236}">
                <a16:creationId xmlns:a16="http://schemas.microsoft.com/office/drawing/2014/main" id="{63C5ABDC-D1E1-BFB5-D92F-789E9B404EEF}"/>
              </a:ext>
            </a:extLst>
          </p:cNvPr>
          <p:cNvSpPr>
            <a:spLocks noGrp="1"/>
          </p:cNvSpPr>
          <p:nvPr>
            <p:ph idx="1"/>
          </p:nvPr>
        </p:nvSpPr>
        <p:spPr/>
        <p:txBody>
          <a:bodyPr>
            <a:normAutofit fontScale="92500" lnSpcReduction="10000"/>
          </a:bodyPr>
          <a:lstStyle/>
          <a:p>
            <a:pPr marL="0" indent="0" algn="ctr">
              <a:lnSpc>
                <a:spcPct val="107000"/>
              </a:lnSpc>
              <a:spcAft>
                <a:spcPts val="800"/>
              </a:spcAft>
              <a:buNone/>
            </a:pPr>
            <a:r>
              <a:rPr lang="ru-RU" dirty="0">
                <a:effectLst/>
                <a:latin typeface="Arial" panose="020B0604020202020204" pitchFamily="34" charset="0"/>
                <a:ea typeface="Calibri" panose="020F0502020204030204" pitchFamily="34" charset="0"/>
                <a:cs typeface="Arial" panose="020B0604020202020204" pitchFamily="34" charset="0"/>
              </a:rPr>
              <a:t>Search </a:t>
            </a:r>
            <a:r>
              <a:rPr lang="ru-RU" dirty="0" err="1">
                <a:effectLst/>
                <a:latin typeface="Arial" panose="020B0604020202020204" pitchFamily="34" charset="0"/>
                <a:ea typeface="Calibri" panose="020F0502020204030204" pitchFamily="34" charset="0"/>
                <a:cs typeface="Arial" panose="020B0604020202020204" pitchFamily="34" charset="0"/>
              </a:rPr>
              <a:t>for</a:t>
            </a:r>
            <a:r>
              <a:rPr lang="ru-RU" dirty="0">
                <a:effectLst/>
                <a:latin typeface="Arial" panose="020B0604020202020204" pitchFamily="34" charset="0"/>
                <a:ea typeface="Calibri" panose="020F0502020204030204" pitchFamily="34" charset="0"/>
                <a:cs typeface="Arial" panose="020B0604020202020204" pitchFamily="34" charset="0"/>
              </a:rPr>
              <a:t> </a:t>
            </a:r>
            <a:r>
              <a:rPr lang="ru-RU" dirty="0" err="1">
                <a:effectLst/>
                <a:latin typeface="Arial" panose="020B0604020202020204" pitchFamily="34" charset="0"/>
                <a:ea typeface="Calibri" panose="020F0502020204030204" pitchFamily="34" charset="0"/>
                <a:cs typeface="Arial" panose="020B0604020202020204" pitchFamily="34" charset="0"/>
              </a:rPr>
              <a:t>hyperons</a:t>
            </a:r>
            <a:r>
              <a:rPr lang="ru-RU" dirty="0">
                <a:effectLst/>
                <a:latin typeface="Arial" panose="020B0604020202020204" pitchFamily="34" charset="0"/>
                <a:ea typeface="Calibri" panose="020F0502020204030204" pitchFamily="34" charset="0"/>
                <a:cs typeface="Arial" panose="020B0604020202020204" pitchFamily="34" charset="0"/>
              </a:rPr>
              <a:t> </a:t>
            </a:r>
            <a:r>
              <a:rPr lang="ru-RU" dirty="0" err="1">
                <a:effectLst/>
                <a:latin typeface="Arial" panose="020B0604020202020204" pitchFamily="34" charset="0"/>
                <a:ea typeface="Calibri" panose="020F0502020204030204" pitchFamily="34" charset="0"/>
                <a:cs typeface="Arial" panose="020B0604020202020204" pitchFamily="34" charset="0"/>
              </a:rPr>
              <a:t>in</a:t>
            </a:r>
            <a:r>
              <a:rPr lang="ru-RU" dirty="0">
                <a:effectLst/>
                <a:latin typeface="Arial" panose="020B0604020202020204" pitchFamily="34" charset="0"/>
                <a:ea typeface="Calibri" panose="020F0502020204030204" pitchFamily="34" charset="0"/>
                <a:cs typeface="Arial" panose="020B0604020202020204" pitchFamily="34" charset="0"/>
              </a:rPr>
              <a:t> </a:t>
            </a:r>
            <a:r>
              <a:rPr lang="ru-RU" dirty="0" err="1">
                <a:effectLst/>
                <a:latin typeface="Arial" panose="020B0604020202020204" pitchFamily="34" charset="0"/>
                <a:ea typeface="Calibri" panose="020F0502020204030204" pitchFamily="34" charset="0"/>
                <a:cs typeface="Arial" panose="020B0604020202020204" pitchFamily="34" charset="0"/>
              </a:rPr>
              <a:t>the</a:t>
            </a:r>
            <a:r>
              <a:rPr lang="ru-RU" dirty="0">
                <a:effectLst/>
                <a:latin typeface="Arial" panose="020B0604020202020204" pitchFamily="34" charset="0"/>
                <a:ea typeface="Calibri" panose="020F0502020204030204" pitchFamily="34" charset="0"/>
                <a:cs typeface="Arial" panose="020B0604020202020204" pitchFamily="34" charset="0"/>
              </a:rPr>
              <a:t> </a:t>
            </a:r>
            <a:r>
              <a:rPr lang="ru-RU" dirty="0" err="1">
                <a:effectLst/>
                <a:latin typeface="Arial" panose="020B0604020202020204" pitchFamily="34" charset="0"/>
                <a:ea typeface="Calibri" panose="020F0502020204030204" pitchFamily="34" charset="0"/>
                <a:cs typeface="Arial" panose="020B0604020202020204" pitchFamily="34" charset="0"/>
              </a:rPr>
              <a:t>data</a:t>
            </a:r>
            <a:r>
              <a:rPr lang="ru-RU" dirty="0">
                <a:effectLst/>
                <a:latin typeface="Arial" panose="020B0604020202020204" pitchFamily="34" charset="0"/>
                <a:ea typeface="Calibri" panose="020F0502020204030204" pitchFamily="34" charset="0"/>
                <a:cs typeface="Arial" panose="020B0604020202020204" pitchFamily="34" charset="0"/>
              </a:rPr>
              <a:t> </a:t>
            </a:r>
            <a:r>
              <a:rPr lang="ru-RU" dirty="0" err="1">
                <a:effectLst/>
                <a:latin typeface="Arial" panose="020B0604020202020204" pitchFamily="34" charset="0"/>
                <a:ea typeface="Calibri" panose="020F0502020204030204" pitchFamily="34" charset="0"/>
                <a:cs typeface="Arial" panose="020B0604020202020204" pitchFamily="34" charset="0"/>
              </a:rPr>
              <a:t>of</a:t>
            </a:r>
            <a:r>
              <a:rPr lang="ru-RU" dirty="0">
                <a:effectLst/>
                <a:latin typeface="Arial" panose="020B0604020202020204" pitchFamily="34" charset="0"/>
                <a:ea typeface="Calibri" panose="020F0502020204030204" pitchFamily="34" charset="0"/>
                <a:cs typeface="Arial" panose="020B0604020202020204" pitchFamily="34" charset="0"/>
              </a:rPr>
              <a:t> </a:t>
            </a:r>
            <a:r>
              <a:rPr lang="ru-RU" dirty="0" err="1">
                <a:effectLst/>
                <a:latin typeface="Arial" panose="020B0604020202020204" pitchFamily="34" charset="0"/>
                <a:ea typeface="Calibri" panose="020F0502020204030204" pitchFamily="34" charset="0"/>
                <a:cs typeface="Arial" panose="020B0604020202020204" pitchFamily="34" charset="0"/>
              </a:rPr>
              <a:t>the</a:t>
            </a:r>
            <a:r>
              <a:rPr lang="ru-RU" dirty="0">
                <a:effectLst/>
                <a:latin typeface="Arial" panose="020B0604020202020204" pitchFamily="34" charset="0"/>
                <a:ea typeface="Calibri" panose="020F0502020204030204" pitchFamily="34" charset="0"/>
                <a:cs typeface="Arial" panose="020B0604020202020204" pitchFamily="34" charset="0"/>
              </a:rPr>
              <a:t> BM@N </a:t>
            </a:r>
            <a:r>
              <a:rPr lang="ru-RU" dirty="0" err="1">
                <a:effectLst/>
                <a:latin typeface="Arial" panose="020B0604020202020204" pitchFamily="34" charset="0"/>
                <a:ea typeface="Calibri" panose="020F0502020204030204" pitchFamily="34" charset="0"/>
                <a:cs typeface="Arial" panose="020B0604020202020204" pitchFamily="34" charset="0"/>
              </a:rPr>
              <a:t>experiment</a:t>
            </a:r>
            <a:r>
              <a:rPr lang="ru-RU" dirty="0">
                <a:effectLst/>
                <a:latin typeface="Arial" panose="020B0604020202020204" pitchFamily="34" charset="0"/>
                <a:ea typeface="Calibri" panose="020F0502020204030204" pitchFamily="34" charset="0"/>
                <a:cs typeface="Arial" panose="020B0604020202020204" pitchFamily="34" charset="0"/>
              </a:rPr>
              <a:t>.</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ctr">
              <a:buNone/>
            </a:pPr>
            <a:r>
              <a:rPr lang="en-US" sz="4000" dirty="0">
                <a:solidFill>
                  <a:srgbClr val="00B050"/>
                </a:solidFill>
                <a:latin typeface="Arial" panose="020B0604020202020204" pitchFamily="34" charset="0"/>
                <a:cs typeface="Arial" panose="020B0604020202020204" pitchFamily="34" charset="0"/>
              </a:rPr>
              <a:t>Tasks</a:t>
            </a:r>
          </a:p>
          <a:p>
            <a:pPr>
              <a:lnSpc>
                <a:spcPct val="107000"/>
              </a:lnSpc>
              <a:spcAft>
                <a:spcPts val="800"/>
              </a:spcAft>
            </a:pPr>
            <a:r>
              <a:rPr lang="ru-RU" dirty="0" err="1">
                <a:solidFill>
                  <a:srgbClr val="202124"/>
                </a:solidFill>
                <a:effectLst/>
                <a:latin typeface="Arial" panose="020B0604020202020204" pitchFamily="34" charset="0"/>
                <a:ea typeface="Calibri" panose="020F0502020204030204" pitchFamily="34" charset="0"/>
                <a:cs typeface="Arial" panose="020B0604020202020204" pitchFamily="34" charset="0"/>
              </a:rPr>
              <a:t>Modelling</a:t>
            </a:r>
            <a:r>
              <a:rPr lang="ru-RU" dirty="0">
                <a:solidFill>
                  <a:srgbClr val="202124"/>
                </a:solidFill>
                <a:effectLst/>
                <a:latin typeface="Arial" panose="020B0604020202020204" pitchFamily="34" charset="0"/>
                <a:ea typeface="Calibri" panose="020F0502020204030204" pitchFamily="34" charset="0"/>
                <a:cs typeface="Arial" panose="020B0604020202020204" pitchFamily="34" charset="0"/>
              </a:rPr>
              <a:t> </a:t>
            </a:r>
            <a:r>
              <a:rPr lang="ru-RU" dirty="0" err="1">
                <a:solidFill>
                  <a:srgbClr val="202124"/>
                </a:solidFill>
                <a:effectLst/>
                <a:latin typeface="Arial" panose="020B0604020202020204" pitchFamily="34" charset="0"/>
                <a:ea typeface="Calibri" panose="020F0502020204030204" pitchFamily="34" charset="0"/>
                <a:cs typeface="Arial" panose="020B0604020202020204" pitchFamily="34" charset="0"/>
              </a:rPr>
              <a:t>and</a:t>
            </a:r>
            <a:r>
              <a:rPr lang="ru-RU" dirty="0">
                <a:solidFill>
                  <a:srgbClr val="202124"/>
                </a:solidFill>
                <a:effectLst/>
                <a:latin typeface="Arial" panose="020B0604020202020204" pitchFamily="34" charset="0"/>
                <a:ea typeface="Calibri" panose="020F0502020204030204" pitchFamily="34" charset="0"/>
                <a:cs typeface="Arial" panose="020B0604020202020204" pitchFamily="34" charset="0"/>
              </a:rPr>
              <a:t> </a:t>
            </a:r>
            <a:r>
              <a:rPr lang="ru-RU" dirty="0" err="1">
                <a:solidFill>
                  <a:srgbClr val="202124"/>
                </a:solidFill>
                <a:effectLst/>
                <a:latin typeface="Arial" panose="020B0604020202020204" pitchFamily="34" charset="0"/>
                <a:ea typeface="Calibri" panose="020F0502020204030204" pitchFamily="34" charset="0"/>
                <a:cs typeface="Arial" panose="020B0604020202020204" pitchFamily="34" charset="0"/>
              </a:rPr>
              <a:t>reconstruction</a:t>
            </a:r>
            <a:r>
              <a:rPr lang="ru-RU" dirty="0">
                <a:solidFill>
                  <a:srgbClr val="202124"/>
                </a:solidFill>
                <a:effectLst/>
                <a:latin typeface="Arial" panose="020B0604020202020204" pitchFamily="34" charset="0"/>
                <a:ea typeface="Calibri" panose="020F0502020204030204" pitchFamily="34" charset="0"/>
                <a:cs typeface="Arial" panose="020B0604020202020204" pitchFamily="34" charset="0"/>
              </a:rPr>
              <a:t> </a:t>
            </a:r>
            <a:r>
              <a:rPr lang="ru-RU" dirty="0" err="1">
                <a:solidFill>
                  <a:srgbClr val="202124"/>
                </a:solidFill>
                <a:effectLst/>
                <a:latin typeface="Arial" panose="020B0604020202020204" pitchFamily="34" charset="0"/>
                <a:ea typeface="Calibri" panose="020F0502020204030204" pitchFamily="34" charset="0"/>
                <a:cs typeface="Arial" panose="020B0604020202020204" pitchFamily="34" charset="0"/>
              </a:rPr>
              <a:t>of</a:t>
            </a:r>
            <a:r>
              <a:rPr lang="ru-RU" dirty="0">
                <a:solidFill>
                  <a:srgbClr val="202124"/>
                </a:solidFill>
                <a:effectLst/>
                <a:latin typeface="Arial" panose="020B0604020202020204" pitchFamily="34" charset="0"/>
                <a:ea typeface="Calibri" panose="020F0502020204030204" pitchFamily="34" charset="0"/>
                <a:cs typeface="Arial" panose="020B0604020202020204" pitchFamily="34" charset="0"/>
              </a:rPr>
              <a:t> </a:t>
            </a:r>
            <a:r>
              <a:rPr lang="ru-RU" dirty="0" err="1">
                <a:solidFill>
                  <a:srgbClr val="202124"/>
                </a:solidFill>
                <a:effectLst/>
                <a:latin typeface="Arial" panose="020B0604020202020204" pitchFamily="34" charset="0"/>
                <a:ea typeface="Calibri" panose="020F0502020204030204" pitchFamily="34" charset="0"/>
                <a:cs typeface="Arial" panose="020B0604020202020204" pitchFamily="34" charset="0"/>
              </a:rPr>
              <a:t>data</a:t>
            </a:r>
            <a:r>
              <a:rPr lang="ru-RU" dirty="0">
                <a:solidFill>
                  <a:srgbClr val="202124"/>
                </a:solidFill>
                <a:effectLst/>
                <a:latin typeface="Arial" panose="020B0604020202020204" pitchFamily="34" charset="0"/>
                <a:ea typeface="Calibri" panose="020F0502020204030204" pitchFamily="34" charset="0"/>
                <a:cs typeface="Arial" panose="020B0604020202020204" pitchFamily="34" charset="0"/>
              </a:rPr>
              <a:t> </a:t>
            </a:r>
            <a:r>
              <a:rPr lang="ru-RU" dirty="0" err="1">
                <a:solidFill>
                  <a:srgbClr val="202124"/>
                </a:solidFill>
                <a:effectLst/>
                <a:latin typeface="Arial" panose="020B0604020202020204" pitchFamily="34" charset="0"/>
                <a:ea typeface="Calibri" panose="020F0502020204030204" pitchFamily="34" charset="0"/>
                <a:cs typeface="Arial" panose="020B0604020202020204" pitchFamily="34" charset="0"/>
              </a:rPr>
              <a:t>for</a:t>
            </a:r>
            <a:r>
              <a:rPr lang="ru-RU" dirty="0">
                <a:solidFill>
                  <a:srgbClr val="202124"/>
                </a:solidFill>
                <a:effectLst/>
                <a:latin typeface="Arial" panose="020B0604020202020204" pitchFamily="34" charset="0"/>
                <a:ea typeface="Calibri" panose="020F0502020204030204" pitchFamily="34" charset="0"/>
                <a:cs typeface="Arial" panose="020B0604020202020204" pitchFamily="34" charset="0"/>
              </a:rPr>
              <a:t> </a:t>
            </a:r>
            <a:r>
              <a:rPr lang="ru-RU" dirty="0" err="1">
                <a:solidFill>
                  <a:srgbClr val="202124"/>
                </a:solidFill>
                <a:effectLst/>
                <a:latin typeface="Arial" panose="020B0604020202020204" pitchFamily="34" charset="0"/>
                <a:ea typeface="Calibri" panose="020F0502020204030204" pitchFamily="34" charset="0"/>
                <a:cs typeface="Arial" panose="020B0604020202020204" pitchFamily="34" charset="0"/>
              </a:rPr>
              <a:t>analysis</a:t>
            </a:r>
            <a:r>
              <a:rPr lang="ru-RU" dirty="0">
                <a:solidFill>
                  <a:srgbClr val="202124"/>
                </a:solidFill>
                <a:effectLst/>
                <a:latin typeface="Arial" panose="020B0604020202020204" pitchFamily="34" charset="0"/>
                <a:ea typeface="Calibri" panose="020F0502020204030204" pitchFamily="34" charset="0"/>
                <a:cs typeface="Arial" panose="020B0604020202020204" pitchFamily="34" charset="0"/>
              </a:rPr>
              <a:t>.</a:t>
            </a:r>
            <a:endParaRPr lang="ru-RU" dirty="0">
              <a:effectLst/>
              <a:latin typeface="Arial" panose="020B0604020202020204" pitchFamily="34" charset="0"/>
              <a:ea typeface="Calibri" panose="020F0502020204030204" pitchFamily="34" charset="0"/>
              <a:cs typeface="Arial" panose="020B0604020202020204" pitchFamily="34" charset="0"/>
            </a:endParaRPr>
          </a:p>
          <a:p>
            <a:r>
              <a:rPr lang="ru-RU" dirty="0">
                <a:effectLst/>
                <a:latin typeface="Arial" panose="020B0604020202020204" pitchFamily="34" charset="0"/>
                <a:ea typeface="Calibri" panose="020F0502020204030204" pitchFamily="34" charset="0"/>
                <a:cs typeface="Arial" panose="020B0604020202020204" pitchFamily="34" charset="0"/>
              </a:rPr>
              <a:t>Development </a:t>
            </a:r>
            <a:r>
              <a:rPr lang="ru-RU" dirty="0" err="1">
                <a:effectLst/>
                <a:latin typeface="Arial" panose="020B0604020202020204" pitchFamily="34" charset="0"/>
                <a:ea typeface="Calibri" panose="020F0502020204030204" pitchFamily="34" charset="0"/>
                <a:cs typeface="Arial" panose="020B0604020202020204" pitchFamily="34" charset="0"/>
              </a:rPr>
              <a:t>and</a:t>
            </a:r>
            <a:r>
              <a:rPr lang="ru-RU" dirty="0">
                <a:effectLst/>
                <a:latin typeface="Arial" panose="020B0604020202020204" pitchFamily="34" charset="0"/>
                <a:ea typeface="Calibri" panose="020F0502020204030204" pitchFamily="34" charset="0"/>
                <a:cs typeface="Arial" panose="020B0604020202020204" pitchFamily="34" charset="0"/>
              </a:rPr>
              <a:t> </a:t>
            </a:r>
            <a:r>
              <a:rPr lang="ru-RU" dirty="0" err="1">
                <a:effectLst/>
                <a:latin typeface="Arial" panose="020B0604020202020204" pitchFamily="34" charset="0"/>
                <a:ea typeface="Calibri" panose="020F0502020204030204" pitchFamily="34" charset="0"/>
                <a:cs typeface="Arial" panose="020B0604020202020204" pitchFamily="34" charset="0"/>
              </a:rPr>
              <a:t>implementation</a:t>
            </a:r>
            <a:r>
              <a:rPr lang="ru-RU" dirty="0">
                <a:effectLst/>
                <a:latin typeface="Arial" panose="020B0604020202020204" pitchFamily="34" charset="0"/>
                <a:ea typeface="Calibri" panose="020F0502020204030204" pitchFamily="34" charset="0"/>
                <a:cs typeface="Arial" panose="020B0604020202020204" pitchFamily="34" charset="0"/>
              </a:rPr>
              <a:t> </a:t>
            </a:r>
            <a:r>
              <a:rPr lang="ru-RU" dirty="0" err="1">
                <a:effectLst/>
                <a:latin typeface="Arial" panose="020B0604020202020204" pitchFamily="34" charset="0"/>
                <a:ea typeface="Calibri" panose="020F0502020204030204" pitchFamily="34" charset="0"/>
                <a:cs typeface="Arial" panose="020B0604020202020204" pitchFamily="34" charset="0"/>
              </a:rPr>
              <a:t>of</a:t>
            </a:r>
            <a:r>
              <a:rPr lang="ru-RU" dirty="0">
                <a:effectLst/>
                <a:latin typeface="Arial" panose="020B0604020202020204" pitchFamily="34" charset="0"/>
                <a:ea typeface="Calibri" panose="020F0502020204030204" pitchFamily="34" charset="0"/>
                <a:cs typeface="Arial" panose="020B0604020202020204" pitchFamily="34" charset="0"/>
              </a:rPr>
              <a:t> a </a:t>
            </a:r>
            <a:r>
              <a:rPr lang="ru-RU" dirty="0" err="1">
                <a:effectLst/>
                <a:latin typeface="Arial" panose="020B0604020202020204" pitchFamily="34" charset="0"/>
                <a:ea typeface="Calibri" panose="020F0502020204030204" pitchFamily="34" charset="0"/>
                <a:cs typeface="Arial" panose="020B0604020202020204" pitchFamily="34" charset="0"/>
              </a:rPr>
              <a:t>hyperon</a:t>
            </a:r>
            <a:r>
              <a:rPr lang="ru-RU" dirty="0">
                <a:effectLst/>
                <a:latin typeface="Arial" panose="020B0604020202020204" pitchFamily="34" charset="0"/>
                <a:ea typeface="Calibri" panose="020F0502020204030204" pitchFamily="34" charset="0"/>
                <a:cs typeface="Arial" panose="020B0604020202020204" pitchFamily="34" charset="0"/>
              </a:rPr>
              <a:t> </a:t>
            </a:r>
            <a:r>
              <a:rPr lang="ru-RU" dirty="0" err="1">
                <a:effectLst/>
                <a:latin typeface="Arial" panose="020B0604020202020204" pitchFamily="34" charset="0"/>
                <a:ea typeface="Calibri" panose="020F0502020204030204" pitchFamily="34" charset="0"/>
                <a:cs typeface="Arial" panose="020B0604020202020204" pitchFamily="34" charset="0"/>
              </a:rPr>
              <a:t>reconstruction</a:t>
            </a:r>
            <a:r>
              <a:rPr lang="ru-RU" dirty="0">
                <a:effectLst/>
                <a:latin typeface="Arial" panose="020B0604020202020204" pitchFamily="34" charset="0"/>
                <a:ea typeface="Calibri" panose="020F0502020204030204" pitchFamily="34" charset="0"/>
                <a:cs typeface="Arial" panose="020B0604020202020204" pitchFamily="34" charset="0"/>
              </a:rPr>
              <a:t> </a:t>
            </a:r>
            <a:r>
              <a:rPr lang="ru-RU" dirty="0" err="1">
                <a:effectLst/>
                <a:latin typeface="Arial" panose="020B0604020202020204" pitchFamily="34" charset="0"/>
                <a:ea typeface="Calibri" panose="020F0502020204030204" pitchFamily="34" charset="0"/>
                <a:cs typeface="Arial" panose="020B0604020202020204" pitchFamily="34" charset="0"/>
              </a:rPr>
              <a:t>algorithm</a:t>
            </a:r>
            <a:r>
              <a:rPr lang="ru-RU" dirty="0">
                <a:effectLst/>
                <a:latin typeface="Arial" panose="020B0604020202020204" pitchFamily="34" charset="0"/>
                <a:ea typeface="Calibri" panose="020F0502020204030204" pitchFamily="34" charset="0"/>
                <a:cs typeface="Arial" panose="020B0604020202020204" pitchFamily="34" charset="0"/>
              </a:rPr>
              <a:t> </a:t>
            </a:r>
            <a:r>
              <a:rPr lang="ru-RU" dirty="0" err="1">
                <a:effectLst/>
                <a:latin typeface="Arial" panose="020B0604020202020204" pitchFamily="34" charset="0"/>
                <a:ea typeface="Calibri" panose="020F0502020204030204" pitchFamily="34" charset="0"/>
                <a:cs typeface="Arial" panose="020B0604020202020204" pitchFamily="34" charset="0"/>
              </a:rPr>
              <a:t>in</a:t>
            </a:r>
            <a:r>
              <a:rPr lang="ru-RU" dirty="0">
                <a:effectLst/>
                <a:latin typeface="Arial" panose="020B0604020202020204" pitchFamily="34" charset="0"/>
                <a:ea typeface="Calibri" panose="020F0502020204030204" pitchFamily="34" charset="0"/>
                <a:cs typeface="Arial" panose="020B0604020202020204" pitchFamily="34" charset="0"/>
              </a:rPr>
              <a:t> </a:t>
            </a:r>
            <a:r>
              <a:rPr lang="ru-RU" dirty="0" err="1">
                <a:effectLst/>
                <a:latin typeface="Arial" panose="020B0604020202020204" pitchFamily="34" charset="0"/>
                <a:ea typeface="Calibri" panose="020F0502020204030204" pitchFamily="34" charset="0"/>
                <a:cs typeface="Arial" panose="020B0604020202020204" pitchFamily="34" charset="0"/>
              </a:rPr>
              <a:t>bmnroot</a:t>
            </a:r>
            <a:r>
              <a:rPr lang="ru-RU" dirty="0">
                <a:effectLst/>
                <a:latin typeface="Arial" panose="020B0604020202020204" pitchFamily="34" charset="0"/>
                <a:ea typeface="Calibri" panose="020F0502020204030204" pitchFamily="34" charset="0"/>
                <a:cs typeface="Arial" panose="020B0604020202020204" pitchFamily="34" charset="0"/>
              </a:rPr>
              <a:t>.</a:t>
            </a:r>
          </a:p>
          <a:p>
            <a:r>
              <a:rPr lang="ru-RU" dirty="0" err="1">
                <a:effectLst/>
                <a:latin typeface="Arial" panose="020B0604020202020204" pitchFamily="34" charset="0"/>
                <a:ea typeface="Calibri" panose="020F0502020204030204" pitchFamily="34" charset="0"/>
                <a:cs typeface="Arial" panose="020B0604020202020204" pitchFamily="34" charset="0"/>
              </a:rPr>
              <a:t>Determination</a:t>
            </a:r>
            <a:r>
              <a:rPr lang="ru-RU" dirty="0">
                <a:effectLst/>
                <a:latin typeface="Arial" panose="020B0604020202020204" pitchFamily="34" charset="0"/>
                <a:ea typeface="Calibri" panose="020F0502020204030204" pitchFamily="34" charset="0"/>
                <a:cs typeface="Arial" panose="020B0604020202020204" pitchFamily="34" charset="0"/>
              </a:rPr>
              <a:t> </a:t>
            </a:r>
            <a:r>
              <a:rPr lang="ru-RU" dirty="0" err="1">
                <a:effectLst/>
                <a:latin typeface="Arial" panose="020B0604020202020204" pitchFamily="34" charset="0"/>
                <a:ea typeface="Calibri" panose="020F0502020204030204" pitchFamily="34" charset="0"/>
                <a:cs typeface="Arial" panose="020B0604020202020204" pitchFamily="34" charset="0"/>
              </a:rPr>
              <a:t>of</a:t>
            </a:r>
            <a:r>
              <a:rPr lang="ru-RU" dirty="0">
                <a:effectLst/>
                <a:latin typeface="Arial" panose="020B0604020202020204" pitchFamily="34" charset="0"/>
                <a:ea typeface="Calibri" panose="020F0502020204030204" pitchFamily="34" charset="0"/>
                <a:cs typeface="Arial" panose="020B0604020202020204" pitchFamily="34" charset="0"/>
              </a:rPr>
              <a:t> </a:t>
            </a:r>
            <a:r>
              <a:rPr lang="ru-RU" dirty="0" err="1">
                <a:effectLst/>
                <a:latin typeface="Arial" panose="020B0604020202020204" pitchFamily="34" charset="0"/>
                <a:ea typeface="Calibri" panose="020F0502020204030204" pitchFamily="34" charset="0"/>
                <a:cs typeface="Arial" panose="020B0604020202020204" pitchFamily="34" charset="0"/>
              </a:rPr>
              <a:t>the</a:t>
            </a:r>
            <a:r>
              <a:rPr lang="ru-RU" dirty="0">
                <a:effectLst/>
                <a:latin typeface="Arial" panose="020B0604020202020204" pitchFamily="34" charset="0"/>
                <a:ea typeface="Calibri" panose="020F0502020204030204" pitchFamily="34" charset="0"/>
                <a:cs typeface="Arial" panose="020B0604020202020204" pitchFamily="34" charset="0"/>
              </a:rPr>
              <a:t> </a:t>
            </a:r>
            <a:r>
              <a:rPr lang="ru-RU" dirty="0" err="1">
                <a:effectLst/>
                <a:latin typeface="Arial" panose="020B0604020202020204" pitchFamily="34" charset="0"/>
                <a:ea typeface="Calibri" panose="020F0502020204030204" pitchFamily="34" charset="0"/>
                <a:cs typeface="Arial" panose="020B0604020202020204" pitchFamily="34" charset="0"/>
              </a:rPr>
              <a:t>sources</a:t>
            </a:r>
            <a:r>
              <a:rPr lang="ru-RU" dirty="0">
                <a:effectLst/>
                <a:latin typeface="Arial" panose="020B0604020202020204" pitchFamily="34" charset="0"/>
                <a:ea typeface="Calibri" panose="020F0502020204030204" pitchFamily="34" charset="0"/>
                <a:cs typeface="Arial" panose="020B0604020202020204" pitchFamily="34" charset="0"/>
              </a:rPr>
              <a:t> </a:t>
            </a:r>
            <a:r>
              <a:rPr lang="ru-RU" dirty="0" err="1">
                <a:effectLst/>
                <a:latin typeface="Arial" panose="020B0604020202020204" pitchFamily="34" charset="0"/>
                <a:ea typeface="Calibri" panose="020F0502020204030204" pitchFamily="34" charset="0"/>
                <a:cs typeface="Arial" panose="020B0604020202020204" pitchFamily="34" charset="0"/>
              </a:rPr>
              <a:t>of</a:t>
            </a:r>
            <a:r>
              <a:rPr lang="ru-RU" dirty="0">
                <a:effectLst/>
                <a:latin typeface="Arial" panose="020B0604020202020204" pitchFamily="34" charset="0"/>
                <a:ea typeface="Calibri" panose="020F0502020204030204" pitchFamily="34" charset="0"/>
                <a:cs typeface="Arial" panose="020B0604020202020204" pitchFamily="34" charset="0"/>
              </a:rPr>
              <a:t> </a:t>
            </a:r>
            <a:r>
              <a:rPr lang="ru-RU" dirty="0" err="1">
                <a:effectLst/>
                <a:latin typeface="Arial" panose="020B0604020202020204" pitchFamily="34" charset="0"/>
                <a:ea typeface="Calibri" panose="020F0502020204030204" pitchFamily="34" charset="0"/>
                <a:cs typeface="Arial" panose="020B0604020202020204" pitchFamily="34" charset="0"/>
              </a:rPr>
              <a:t>background</a:t>
            </a:r>
            <a:r>
              <a:rPr lang="ru-RU" dirty="0">
                <a:effectLst/>
                <a:latin typeface="Arial" panose="020B0604020202020204" pitchFamily="34" charset="0"/>
                <a:ea typeface="Calibri" panose="020F0502020204030204" pitchFamily="34" charset="0"/>
                <a:cs typeface="Arial" panose="020B0604020202020204" pitchFamily="34" charset="0"/>
              </a:rPr>
              <a:t> </a:t>
            </a:r>
            <a:r>
              <a:rPr lang="ru-RU" dirty="0" err="1">
                <a:effectLst/>
                <a:latin typeface="Arial" panose="020B0604020202020204" pitchFamily="34" charset="0"/>
                <a:ea typeface="Calibri" panose="020F0502020204030204" pitchFamily="34" charset="0"/>
                <a:cs typeface="Arial" panose="020B0604020202020204" pitchFamily="34" charset="0"/>
              </a:rPr>
              <a:t>increment</a:t>
            </a:r>
            <a:r>
              <a:rPr lang="ru-RU" dirty="0">
                <a:effectLst/>
                <a:latin typeface="Arial" panose="020B0604020202020204" pitchFamily="34" charset="0"/>
                <a:ea typeface="Calibri" panose="020F0502020204030204" pitchFamily="34" charset="0"/>
                <a:cs typeface="Arial" panose="020B0604020202020204" pitchFamily="34" charset="0"/>
              </a:rPr>
              <a:t> </a:t>
            </a:r>
            <a:r>
              <a:rPr lang="ru-RU" dirty="0" err="1">
                <a:effectLst/>
                <a:latin typeface="Arial" panose="020B0604020202020204" pitchFamily="34" charset="0"/>
                <a:ea typeface="Calibri" panose="020F0502020204030204" pitchFamily="34" charset="0"/>
                <a:cs typeface="Arial" panose="020B0604020202020204" pitchFamily="34" charset="0"/>
              </a:rPr>
              <a:t>in</a:t>
            </a:r>
            <a:r>
              <a:rPr lang="ru-RU" dirty="0">
                <a:effectLst/>
                <a:latin typeface="Arial" panose="020B0604020202020204" pitchFamily="34" charset="0"/>
                <a:ea typeface="Calibri" panose="020F0502020204030204" pitchFamily="34" charset="0"/>
                <a:cs typeface="Arial" panose="020B0604020202020204" pitchFamily="34" charset="0"/>
              </a:rPr>
              <a:t> </a:t>
            </a:r>
            <a:r>
              <a:rPr lang="ru-RU" dirty="0" err="1">
                <a:effectLst/>
                <a:latin typeface="Arial" panose="020B0604020202020204" pitchFamily="34" charset="0"/>
                <a:ea typeface="Calibri" panose="020F0502020204030204" pitchFamily="34" charset="0"/>
                <a:cs typeface="Arial" panose="020B0604020202020204" pitchFamily="34" charset="0"/>
              </a:rPr>
              <a:t>the</a:t>
            </a:r>
            <a:r>
              <a:rPr lang="ru-RU" dirty="0">
                <a:effectLst/>
                <a:latin typeface="Arial" panose="020B0604020202020204" pitchFamily="34" charset="0"/>
                <a:ea typeface="Calibri" panose="020F0502020204030204" pitchFamily="34" charset="0"/>
                <a:cs typeface="Arial" panose="020B0604020202020204" pitchFamily="34" charset="0"/>
              </a:rPr>
              <a:t> </a:t>
            </a:r>
            <a:r>
              <a:rPr lang="ru-RU" dirty="0" err="1">
                <a:effectLst/>
                <a:latin typeface="Arial" panose="020B0604020202020204" pitchFamily="34" charset="0"/>
                <a:ea typeface="Calibri" panose="020F0502020204030204" pitchFamily="34" charset="0"/>
                <a:cs typeface="Arial" panose="020B0604020202020204" pitchFamily="34" charset="0"/>
              </a:rPr>
              <a:t>mass</a:t>
            </a:r>
            <a:r>
              <a:rPr lang="ru-RU" dirty="0">
                <a:effectLst/>
                <a:latin typeface="Arial" panose="020B0604020202020204" pitchFamily="34" charset="0"/>
                <a:ea typeface="Calibri" panose="020F0502020204030204" pitchFamily="34" charset="0"/>
                <a:cs typeface="Arial" panose="020B0604020202020204" pitchFamily="34" charset="0"/>
              </a:rPr>
              <a:t> </a:t>
            </a:r>
            <a:r>
              <a:rPr lang="ru-RU" dirty="0" err="1">
                <a:effectLst/>
                <a:latin typeface="Arial" panose="020B0604020202020204" pitchFamily="34" charset="0"/>
                <a:ea typeface="Calibri" panose="020F0502020204030204" pitchFamily="34" charset="0"/>
                <a:cs typeface="Arial" panose="020B0604020202020204" pitchFamily="34" charset="0"/>
              </a:rPr>
              <a:t>distribution</a:t>
            </a:r>
            <a:r>
              <a:rPr lang="ru-RU" dirty="0">
                <a:effectLst/>
                <a:latin typeface="Arial" panose="020B0604020202020204" pitchFamily="34" charset="0"/>
                <a:ea typeface="Calibri" panose="020F0502020204030204" pitchFamily="34" charset="0"/>
                <a:cs typeface="Arial" panose="020B0604020202020204" pitchFamily="34" charset="0"/>
              </a:rPr>
              <a:t>.</a:t>
            </a:r>
          </a:p>
          <a:p>
            <a:r>
              <a:rPr lang="ru-RU" dirty="0" err="1">
                <a:effectLst/>
                <a:latin typeface="Arial" panose="020B0604020202020204" pitchFamily="34" charset="0"/>
                <a:ea typeface="Calibri" panose="020F0502020204030204" pitchFamily="34" charset="0"/>
                <a:cs typeface="Arial" panose="020B0604020202020204" pitchFamily="34" charset="0"/>
              </a:rPr>
              <a:t>Investigation</a:t>
            </a:r>
            <a:r>
              <a:rPr lang="ru-RU" dirty="0">
                <a:effectLst/>
                <a:latin typeface="Arial" panose="020B0604020202020204" pitchFamily="34" charset="0"/>
                <a:ea typeface="Calibri" panose="020F0502020204030204" pitchFamily="34" charset="0"/>
                <a:cs typeface="Arial" panose="020B0604020202020204" pitchFamily="34" charset="0"/>
              </a:rPr>
              <a:t> </a:t>
            </a:r>
            <a:r>
              <a:rPr lang="ru-RU" dirty="0" err="1">
                <a:effectLst/>
                <a:latin typeface="Arial" panose="020B0604020202020204" pitchFamily="34" charset="0"/>
                <a:ea typeface="Calibri" panose="020F0502020204030204" pitchFamily="34" charset="0"/>
                <a:cs typeface="Arial" panose="020B0604020202020204" pitchFamily="34" charset="0"/>
              </a:rPr>
              <a:t>of</a:t>
            </a:r>
            <a:r>
              <a:rPr lang="ru-RU" dirty="0">
                <a:effectLst/>
                <a:latin typeface="Arial" panose="020B0604020202020204" pitchFamily="34" charset="0"/>
                <a:ea typeface="Calibri" panose="020F0502020204030204" pitchFamily="34" charset="0"/>
                <a:cs typeface="Arial" panose="020B0604020202020204" pitchFamily="34" charset="0"/>
              </a:rPr>
              <a:t> </a:t>
            </a:r>
            <a:r>
              <a:rPr lang="ru-RU" dirty="0" err="1">
                <a:effectLst/>
                <a:latin typeface="Arial" panose="020B0604020202020204" pitchFamily="34" charset="0"/>
                <a:ea typeface="Calibri" panose="020F0502020204030204" pitchFamily="34" charset="0"/>
                <a:cs typeface="Arial" panose="020B0604020202020204" pitchFamily="34" charset="0"/>
              </a:rPr>
              <a:t>the</a:t>
            </a:r>
            <a:r>
              <a:rPr lang="ru-RU" dirty="0">
                <a:effectLst/>
                <a:latin typeface="Arial" panose="020B0604020202020204" pitchFamily="34" charset="0"/>
                <a:ea typeface="Calibri" panose="020F0502020204030204" pitchFamily="34" charset="0"/>
                <a:cs typeface="Arial" panose="020B0604020202020204" pitchFamily="34" charset="0"/>
              </a:rPr>
              <a:t> </a:t>
            </a:r>
            <a:r>
              <a:rPr lang="ru-RU" dirty="0" err="1">
                <a:effectLst/>
                <a:latin typeface="Arial" panose="020B0604020202020204" pitchFamily="34" charset="0"/>
                <a:ea typeface="Calibri" panose="020F0502020204030204" pitchFamily="34" charset="0"/>
                <a:cs typeface="Arial" panose="020B0604020202020204" pitchFamily="34" charset="0"/>
              </a:rPr>
              <a:t>influence</a:t>
            </a:r>
            <a:r>
              <a:rPr lang="ru-RU" dirty="0">
                <a:effectLst/>
                <a:latin typeface="Arial" panose="020B0604020202020204" pitchFamily="34" charset="0"/>
                <a:ea typeface="Calibri" panose="020F0502020204030204" pitchFamily="34" charset="0"/>
                <a:cs typeface="Arial" panose="020B0604020202020204" pitchFamily="34" charset="0"/>
              </a:rPr>
              <a:t> </a:t>
            </a:r>
            <a:r>
              <a:rPr lang="ru-RU" dirty="0" err="1">
                <a:effectLst/>
                <a:latin typeface="Arial" panose="020B0604020202020204" pitchFamily="34" charset="0"/>
                <a:ea typeface="Calibri" panose="020F0502020204030204" pitchFamily="34" charset="0"/>
                <a:cs typeface="Arial" panose="020B0604020202020204" pitchFamily="34" charset="0"/>
              </a:rPr>
              <a:t>of</a:t>
            </a:r>
            <a:r>
              <a:rPr lang="ru-RU" dirty="0">
                <a:effectLst/>
                <a:latin typeface="Arial" panose="020B0604020202020204" pitchFamily="34" charset="0"/>
                <a:ea typeface="Calibri" panose="020F0502020204030204" pitchFamily="34" charset="0"/>
                <a:cs typeface="Arial" panose="020B0604020202020204" pitchFamily="34" charset="0"/>
              </a:rPr>
              <a:t> </a:t>
            </a:r>
            <a:r>
              <a:rPr lang="ru-RU" dirty="0" err="1">
                <a:effectLst/>
                <a:latin typeface="Arial" panose="020B0604020202020204" pitchFamily="34" charset="0"/>
                <a:ea typeface="Calibri" panose="020F0502020204030204" pitchFamily="34" charset="0"/>
                <a:cs typeface="Arial" panose="020B0604020202020204" pitchFamily="34" charset="0"/>
              </a:rPr>
              <a:t>background</a:t>
            </a:r>
            <a:r>
              <a:rPr lang="ru-RU" dirty="0">
                <a:effectLst/>
                <a:latin typeface="Arial" panose="020B0604020202020204" pitchFamily="34" charset="0"/>
                <a:ea typeface="Calibri" panose="020F0502020204030204" pitchFamily="34" charset="0"/>
                <a:cs typeface="Arial" panose="020B0604020202020204" pitchFamily="34" charset="0"/>
              </a:rPr>
              <a:t> </a:t>
            </a:r>
            <a:r>
              <a:rPr lang="ru-RU" dirty="0" err="1">
                <a:effectLst/>
                <a:latin typeface="Arial" panose="020B0604020202020204" pitchFamily="34" charset="0"/>
                <a:ea typeface="Calibri" panose="020F0502020204030204" pitchFamily="34" charset="0"/>
                <a:cs typeface="Arial" panose="020B0604020202020204" pitchFamily="34" charset="0"/>
              </a:rPr>
              <a:t>sources</a:t>
            </a:r>
            <a:r>
              <a:rPr lang="ru-RU" dirty="0">
                <a:effectLst/>
                <a:latin typeface="Arial" panose="020B0604020202020204" pitchFamily="34" charset="0"/>
                <a:ea typeface="Calibri" panose="020F0502020204030204" pitchFamily="34" charset="0"/>
                <a:cs typeface="Arial" panose="020B0604020202020204" pitchFamily="34" charset="0"/>
              </a:rPr>
              <a:t> </a:t>
            </a:r>
            <a:r>
              <a:rPr lang="ru-RU" dirty="0" err="1">
                <a:effectLst/>
                <a:latin typeface="Arial" panose="020B0604020202020204" pitchFamily="34" charset="0"/>
                <a:ea typeface="Calibri" panose="020F0502020204030204" pitchFamily="34" charset="0"/>
                <a:cs typeface="Arial" panose="020B0604020202020204" pitchFamily="34" charset="0"/>
              </a:rPr>
              <a:t>on</a:t>
            </a:r>
            <a:r>
              <a:rPr lang="ru-RU" dirty="0">
                <a:effectLst/>
                <a:latin typeface="Arial" panose="020B0604020202020204" pitchFamily="34" charset="0"/>
                <a:ea typeface="Calibri" panose="020F0502020204030204" pitchFamily="34" charset="0"/>
                <a:cs typeface="Arial" panose="020B0604020202020204" pitchFamily="34" charset="0"/>
              </a:rPr>
              <a:t> </a:t>
            </a:r>
            <a:r>
              <a:rPr lang="ru-RU" dirty="0" err="1">
                <a:effectLst/>
                <a:latin typeface="Arial" panose="020B0604020202020204" pitchFamily="34" charset="0"/>
                <a:ea typeface="Calibri" panose="020F0502020204030204" pitchFamily="34" charset="0"/>
                <a:cs typeface="Arial" panose="020B0604020202020204" pitchFamily="34" charset="0"/>
              </a:rPr>
              <a:t>the</a:t>
            </a:r>
            <a:r>
              <a:rPr lang="ru-RU" dirty="0">
                <a:effectLst/>
                <a:latin typeface="Arial" panose="020B0604020202020204" pitchFamily="34" charset="0"/>
                <a:ea typeface="Calibri" panose="020F0502020204030204" pitchFamily="34" charset="0"/>
                <a:cs typeface="Arial" panose="020B0604020202020204" pitchFamily="34" charset="0"/>
              </a:rPr>
              <a:t> </a:t>
            </a:r>
            <a:r>
              <a:rPr lang="ru-RU" dirty="0" err="1">
                <a:effectLst/>
                <a:latin typeface="Arial" panose="020B0604020202020204" pitchFamily="34" charset="0"/>
                <a:ea typeface="Calibri" panose="020F0502020204030204" pitchFamily="34" charset="0"/>
                <a:cs typeface="Arial" panose="020B0604020202020204" pitchFamily="34" charset="0"/>
              </a:rPr>
              <a:t>quality</a:t>
            </a:r>
            <a:r>
              <a:rPr lang="ru-RU" dirty="0">
                <a:effectLst/>
                <a:latin typeface="Arial" panose="020B0604020202020204" pitchFamily="34" charset="0"/>
                <a:ea typeface="Calibri" panose="020F0502020204030204" pitchFamily="34" charset="0"/>
                <a:cs typeface="Arial" panose="020B0604020202020204" pitchFamily="34" charset="0"/>
              </a:rPr>
              <a:t> </a:t>
            </a:r>
            <a:r>
              <a:rPr lang="ru-RU" dirty="0" err="1">
                <a:effectLst/>
                <a:latin typeface="Arial" panose="020B0604020202020204" pitchFamily="34" charset="0"/>
                <a:ea typeface="Calibri" panose="020F0502020204030204" pitchFamily="34" charset="0"/>
                <a:cs typeface="Arial" panose="020B0604020202020204" pitchFamily="34" charset="0"/>
              </a:rPr>
              <a:t>of</a:t>
            </a:r>
            <a:r>
              <a:rPr lang="ru-RU" dirty="0">
                <a:effectLst/>
                <a:latin typeface="Arial" panose="020B0604020202020204" pitchFamily="34" charset="0"/>
                <a:ea typeface="Calibri" panose="020F0502020204030204" pitchFamily="34" charset="0"/>
                <a:cs typeface="Arial" panose="020B0604020202020204" pitchFamily="34" charset="0"/>
              </a:rPr>
              <a:t> </a:t>
            </a:r>
            <a:r>
              <a:rPr lang="ru-RU" dirty="0" err="1">
                <a:effectLst/>
                <a:latin typeface="Arial" panose="020B0604020202020204" pitchFamily="34" charset="0"/>
                <a:ea typeface="Calibri" panose="020F0502020204030204" pitchFamily="34" charset="0"/>
                <a:cs typeface="Arial" panose="020B0604020202020204" pitchFamily="34" charset="0"/>
              </a:rPr>
              <a:t>reconstruction</a:t>
            </a:r>
            <a:r>
              <a:rPr lang="ru-RU" dirty="0">
                <a:effectLst/>
                <a:latin typeface="Arial" panose="020B0604020202020204" pitchFamily="34" charset="0"/>
                <a:ea typeface="Calibri" panose="020F0502020204030204" pitchFamily="34" charset="0"/>
                <a:cs typeface="Arial" panose="020B0604020202020204" pitchFamily="34" charset="0"/>
              </a:rPr>
              <a:t>.</a:t>
            </a:r>
          </a:p>
        </p:txBody>
      </p:sp>
      <p:sp>
        <p:nvSpPr>
          <p:cNvPr id="4" name="Номер слайда 3">
            <a:extLst>
              <a:ext uri="{FF2B5EF4-FFF2-40B4-BE49-F238E27FC236}">
                <a16:creationId xmlns:a16="http://schemas.microsoft.com/office/drawing/2014/main" id="{1A9107E4-D42D-438B-DBA5-456E9D217532}"/>
              </a:ext>
            </a:extLst>
          </p:cNvPr>
          <p:cNvSpPr>
            <a:spLocks noGrp="1"/>
          </p:cNvSpPr>
          <p:nvPr>
            <p:ph type="sldNum" sz="quarter" idx="12"/>
          </p:nvPr>
        </p:nvSpPr>
        <p:spPr/>
        <p:txBody>
          <a:bodyPr/>
          <a:lstStyle/>
          <a:p>
            <a:fld id="{0808F1DD-DB5D-4CA4-B293-6C4DDDE53672}" type="slidenum">
              <a:rPr lang="ru-RU" smtClean="0"/>
              <a:t>4</a:t>
            </a:fld>
            <a:endParaRPr lang="ru-RU"/>
          </a:p>
        </p:txBody>
      </p:sp>
    </p:spTree>
    <p:extLst>
      <p:ext uri="{BB962C8B-B14F-4D97-AF65-F5344CB8AC3E}">
        <p14:creationId xmlns:p14="http://schemas.microsoft.com/office/powerpoint/2010/main" val="30707602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7E27790-8F05-B1E8-3B54-A23C861518F4}"/>
              </a:ext>
            </a:extLst>
          </p:cNvPr>
          <p:cNvSpPr>
            <a:spLocks noGrp="1"/>
          </p:cNvSpPr>
          <p:nvPr>
            <p:ph type="title"/>
          </p:nvPr>
        </p:nvSpPr>
        <p:spPr/>
        <p:txBody>
          <a:bodyPr/>
          <a:lstStyle/>
          <a:p>
            <a:pPr algn="ctr"/>
            <a:r>
              <a:rPr lang="en-US" dirty="0">
                <a:solidFill>
                  <a:srgbClr val="0070C0"/>
                </a:solidFill>
                <a:latin typeface="Arial" panose="020B0604020202020204" pitchFamily="34" charset="0"/>
              </a:rPr>
              <a:t>Data</a:t>
            </a:r>
            <a:endParaRPr lang="ru-RU" dirty="0"/>
          </a:p>
        </p:txBody>
      </p:sp>
      <p:sp>
        <p:nvSpPr>
          <p:cNvPr id="3" name="Объект 2">
            <a:extLst>
              <a:ext uri="{FF2B5EF4-FFF2-40B4-BE49-F238E27FC236}">
                <a16:creationId xmlns:a16="http://schemas.microsoft.com/office/drawing/2014/main" id="{B66617C6-74DC-2709-5553-8D68A0545E1F}"/>
              </a:ext>
            </a:extLst>
          </p:cNvPr>
          <p:cNvSpPr>
            <a:spLocks noGrp="1"/>
          </p:cNvSpPr>
          <p:nvPr>
            <p:ph idx="1"/>
          </p:nvPr>
        </p:nvSpPr>
        <p:spPr>
          <a:xfrm>
            <a:off x="838200" y="1825625"/>
            <a:ext cx="10515600" cy="1479049"/>
          </a:xfrm>
        </p:spPr>
        <p:txBody>
          <a:bodyPr/>
          <a:lstStyle/>
          <a:p>
            <a:r>
              <a:rPr lang="ru-RU" sz="2600" dirty="0">
                <a:effectLst/>
                <a:latin typeface="Arial" panose="020B0604020202020204" pitchFamily="34" charset="0"/>
                <a:ea typeface="Calibri" panose="020F0502020204030204" pitchFamily="34" charset="0"/>
                <a:cs typeface="Arial" panose="020B0604020202020204" pitchFamily="34" charset="0"/>
              </a:rPr>
              <a:t>Data </a:t>
            </a:r>
            <a:r>
              <a:rPr lang="ru-RU" sz="2600" dirty="0" err="1">
                <a:effectLst/>
                <a:latin typeface="Arial" panose="020B0604020202020204" pitchFamily="34" charset="0"/>
                <a:ea typeface="Calibri" panose="020F0502020204030204" pitchFamily="34" charset="0"/>
                <a:cs typeface="Arial" panose="020B0604020202020204" pitchFamily="34" charset="0"/>
              </a:rPr>
              <a:t>obtained</a:t>
            </a:r>
            <a:r>
              <a:rPr lang="ru-RU" sz="2600" dirty="0">
                <a:effectLst/>
                <a:latin typeface="Arial" panose="020B0604020202020204" pitchFamily="34" charset="0"/>
                <a:ea typeface="Calibri" panose="020F0502020204030204" pitchFamily="34" charset="0"/>
                <a:cs typeface="Arial" panose="020B0604020202020204" pitchFamily="34" charset="0"/>
              </a:rPr>
              <a:t> </a:t>
            </a:r>
            <a:r>
              <a:rPr lang="ru-RU" sz="2600" dirty="0" err="1">
                <a:effectLst/>
                <a:latin typeface="Arial" panose="020B0604020202020204" pitchFamily="34" charset="0"/>
                <a:ea typeface="Calibri" panose="020F0502020204030204" pitchFamily="34" charset="0"/>
                <a:cs typeface="Arial" panose="020B0604020202020204" pitchFamily="34" charset="0"/>
              </a:rPr>
              <a:t>from</a:t>
            </a:r>
            <a:r>
              <a:rPr lang="ru-RU" sz="2600" dirty="0">
                <a:effectLst/>
                <a:latin typeface="Arial" panose="020B0604020202020204" pitchFamily="34" charset="0"/>
                <a:ea typeface="Calibri" panose="020F0502020204030204" pitchFamily="34" charset="0"/>
                <a:cs typeface="Arial" panose="020B0604020202020204" pitchFamily="34" charset="0"/>
              </a:rPr>
              <a:t> </a:t>
            </a:r>
            <a:r>
              <a:rPr lang="ru-RU" sz="2600" dirty="0" err="1">
                <a:effectLst/>
                <a:latin typeface="Arial" panose="020B0604020202020204" pitchFamily="34" charset="0"/>
                <a:ea typeface="Calibri" panose="020F0502020204030204" pitchFamily="34" charset="0"/>
                <a:cs typeface="Arial" panose="020B0604020202020204" pitchFamily="34" charset="0"/>
              </a:rPr>
              <a:t>the</a:t>
            </a:r>
            <a:r>
              <a:rPr lang="ru-RU" sz="2600" dirty="0">
                <a:effectLst/>
                <a:latin typeface="Arial" panose="020B0604020202020204" pitchFamily="34" charset="0"/>
                <a:ea typeface="Calibri" panose="020F0502020204030204" pitchFamily="34" charset="0"/>
                <a:cs typeface="Arial" panose="020B0604020202020204" pitchFamily="34" charset="0"/>
              </a:rPr>
              <a:t> </a:t>
            </a:r>
            <a:r>
              <a:rPr lang="ru-RU" sz="2600" dirty="0" err="1">
                <a:effectLst/>
                <a:latin typeface="Arial" panose="020B0604020202020204" pitchFamily="34" charset="0"/>
                <a:ea typeface="Calibri" panose="020F0502020204030204" pitchFamily="34" charset="0"/>
                <a:cs typeface="Arial" panose="020B0604020202020204" pitchFamily="34" charset="0"/>
              </a:rPr>
              <a:t>Monte</a:t>
            </a:r>
            <a:r>
              <a:rPr lang="ru-RU" sz="2600" dirty="0">
                <a:effectLst/>
                <a:latin typeface="Arial" panose="020B0604020202020204" pitchFamily="34" charset="0"/>
                <a:ea typeface="Calibri" panose="020F0502020204030204" pitchFamily="34" charset="0"/>
                <a:cs typeface="Arial" panose="020B0604020202020204" pitchFamily="34" charset="0"/>
              </a:rPr>
              <a:t> Carlo </a:t>
            </a:r>
            <a:r>
              <a:rPr lang="ru-RU" sz="2600" dirty="0" err="1">
                <a:effectLst/>
                <a:latin typeface="Arial" panose="020B0604020202020204" pitchFamily="34" charset="0"/>
                <a:ea typeface="Calibri" panose="020F0502020204030204" pitchFamily="34" charset="0"/>
                <a:cs typeface="Arial" panose="020B0604020202020204" pitchFamily="34" charset="0"/>
              </a:rPr>
              <a:t>generator</a:t>
            </a:r>
            <a:r>
              <a:rPr lang="ru-RU" sz="2600" dirty="0">
                <a:effectLst/>
                <a:latin typeface="Arial" panose="020B0604020202020204" pitchFamily="34" charset="0"/>
                <a:ea typeface="Calibri" panose="020F0502020204030204" pitchFamily="34" charset="0"/>
                <a:cs typeface="Arial" panose="020B0604020202020204" pitchFamily="34" charset="0"/>
              </a:rPr>
              <a:t> DCMSMM </a:t>
            </a:r>
            <a:r>
              <a:rPr lang="ru-RU" sz="2400" b="0" i="0" dirty="0">
                <a:solidFill>
                  <a:srgbClr val="000000"/>
                </a:solidFill>
                <a:effectLst/>
                <a:latin typeface="Arial" panose="020B0604020202020204" pitchFamily="34" charset="0"/>
              </a:rPr>
              <a:t>[</a:t>
            </a:r>
            <a:r>
              <a:rPr lang="en-US" sz="2400" b="0" i="0" dirty="0">
                <a:solidFill>
                  <a:srgbClr val="000000"/>
                </a:solidFill>
                <a:effectLst/>
                <a:latin typeface="Arial" panose="020B0604020202020204" pitchFamily="34" charset="0"/>
              </a:rPr>
              <a:t>4</a:t>
            </a:r>
            <a:r>
              <a:rPr lang="ru-RU" sz="2400" b="0" i="0" dirty="0">
                <a:solidFill>
                  <a:srgbClr val="000000"/>
                </a:solidFill>
                <a:effectLst/>
                <a:latin typeface="Arial" panose="020B0604020202020204" pitchFamily="34" charset="0"/>
              </a:rPr>
              <a:t>] </a:t>
            </a:r>
            <a:r>
              <a:rPr lang="ru-RU" sz="2600" dirty="0" err="1">
                <a:effectLst/>
                <a:latin typeface="Arial" panose="020B0604020202020204" pitchFamily="34" charset="0"/>
                <a:ea typeface="Calibri" panose="020F0502020204030204" pitchFamily="34" charset="0"/>
                <a:cs typeface="Arial" panose="020B0604020202020204" pitchFamily="34" charset="0"/>
              </a:rPr>
              <a:t>was</a:t>
            </a:r>
            <a:r>
              <a:rPr lang="ru-RU" sz="2600" dirty="0">
                <a:effectLst/>
                <a:latin typeface="Arial" panose="020B0604020202020204" pitchFamily="34" charset="0"/>
                <a:ea typeface="Calibri" panose="020F0502020204030204" pitchFamily="34" charset="0"/>
                <a:cs typeface="Arial" panose="020B0604020202020204" pitchFamily="34" charset="0"/>
              </a:rPr>
              <a:t> </a:t>
            </a:r>
            <a:r>
              <a:rPr lang="ru-RU" sz="2600" dirty="0" err="1">
                <a:effectLst/>
                <a:latin typeface="Arial" panose="020B0604020202020204" pitchFamily="34" charset="0"/>
                <a:ea typeface="Calibri" panose="020F0502020204030204" pitchFamily="34" charset="0"/>
                <a:cs typeface="Arial" panose="020B0604020202020204" pitchFamily="34" charset="0"/>
              </a:rPr>
              <a:t>used</a:t>
            </a:r>
            <a:r>
              <a:rPr lang="ru-RU" sz="2600" dirty="0">
                <a:effectLst/>
                <a:latin typeface="Arial" panose="020B0604020202020204" pitchFamily="34" charset="0"/>
                <a:ea typeface="Calibri" panose="020F0502020204030204" pitchFamily="34" charset="0"/>
                <a:cs typeface="Arial" panose="020B0604020202020204" pitchFamily="34" charset="0"/>
              </a:rPr>
              <a:t> </a:t>
            </a:r>
            <a:r>
              <a:rPr lang="ru-RU" sz="2600" dirty="0" err="1">
                <a:effectLst/>
                <a:latin typeface="Arial" panose="020B0604020202020204" pitchFamily="34" charset="0"/>
                <a:ea typeface="Calibri" panose="020F0502020204030204" pitchFamily="34" charset="0"/>
                <a:cs typeface="Arial" panose="020B0604020202020204" pitchFamily="34" charset="0"/>
              </a:rPr>
              <a:t>for</a:t>
            </a:r>
            <a:r>
              <a:rPr lang="ru-RU" sz="2600" dirty="0">
                <a:effectLst/>
                <a:latin typeface="Arial" panose="020B0604020202020204" pitchFamily="34" charset="0"/>
                <a:ea typeface="Calibri" panose="020F0502020204030204" pitchFamily="34" charset="0"/>
                <a:cs typeface="Arial" panose="020B0604020202020204" pitchFamily="34" charset="0"/>
              </a:rPr>
              <a:t> </a:t>
            </a:r>
            <a:r>
              <a:rPr lang="ru-RU" sz="2600" dirty="0" err="1">
                <a:effectLst/>
                <a:latin typeface="Arial" panose="020B0604020202020204" pitchFamily="34" charset="0"/>
                <a:ea typeface="Calibri" panose="020F0502020204030204" pitchFamily="34" charset="0"/>
                <a:cs typeface="Arial" panose="020B0604020202020204" pitchFamily="34" charset="0"/>
              </a:rPr>
              <a:t>the</a:t>
            </a:r>
            <a:r>
              <a:rPr lang="ru-RU" sz="2600" dirty="0">
                <a:effectLst/>
                <a:latin typeface="Arial" panose="020B0604020202020204" pitchFamily="34" charset="0"/>
                <a:ea typeface="Calibri" panose="020F0502020204030204" pitchFamily="34" charset="0"/>
                <a:cs typeface="Arial" panose="020B0604020202020204" pitchFamily="34" charset="0"/>
              </a:rPr>
              <a:t> </a:t>
            </a:r>
            <a:r>
              <a:rPr lang="ru-RU" sz="2600" dirty="0" err="1">
                <a:effectLst/>
                <a:latin typeface="Arial" panose="020B0604020202020204" pitchFamily="34" charset="0"/>
                <a:ea typeface="Calibri" panose="020F0502020204030204" pitchFamily="34" charset="0"/>
                <a:cs typeface="Arial" panose="020B0604020202020204" pitchFamily="34" charset="0"/>
              </a:rPr>
              <a:t>analysis</a:t>
            </a:r>
            <a:r>
              <a:rPr lang="ru-RU" sz="2600" dirty="0">
                <a:effectLst/>
                <a:latin typeface="Arial" panose="020B0604020202020204" pitchFamily="34" charset="0"/>
                <a:ea typeface="Calibri" panose="020F0502020204030204" pitchFamily="34" charset="0"/>
                <a:cs typeface="Arial" panose="020B0604020202020204" pitchFamily="34" charset="0"/>
              </a:rPr>
              <a:t>. 100,000 </a:t>
            </a:r>
            <a:r>
              <a:rPr lang="ru-RU" sz="2600" dirty="0" err="1">
                <a:effectLst/>
                <a:latin typeface="Arial" panose="020B0604020202020204" pitchFamily="34" charset="0"/>
                <a:ea typeface="Calibri" panose="020F0502020204030204" pitchFamily="34" charset="0"/>
                <a:cs typeface="Arial" panose="020B0604020202020204" pitchFamily="34" charset="0"/>
              </a:rPr>
              <a:t>events</a:t>
            </a:r>
            <a:r>
              <a:rPr lang="ru-RU" sz="2600" dirty="0">
                <a:effectLst/>
                <a:latin typeface="Arial" panose="020B0604020202020204" pitchFamily="34" charset="0"/>
                <a:ea typeface="Calibri" panose="020F0502020204030204" pitchFamily="34" charset="0"/>
                <a:cs typeface="Arial" panose="020B0604020202020204" pitchFamily="34" charset="0"/>
              </a:rPr>
              <a:t> </a:t>
            </a:r>
            <a:r>
              <a:rPr lang="ru-RU" sz="2600" dirty="0" err="1">
                <a:effectLst/>
                <a:latin typeface="Arial" panose="020B0604020202020204" pitchFamily="34" charset="0"/>
                <a:ea typeface="Calibri" panose="020F0502020204030204" pitchFamily="34" charset="0"/>
                <a:cs typeface="Arial" panose="020B0604020202020204" pitchFamily="34" charset="0"/>
              </a:rPr>
              <a:t>were</a:t>
            </a:r>
            <a:r>
              <a:rPr lang="ru-RU" sz="2600" dirty="0">
                <a:effectLst/>
                <a:latin typeface="Arial" panose="020B0604020202020204" pitchFamily="34" charset="0"/>
                <a:ea typeface="Calibri" panose="020F0502020204030204" pitchFamily="34" charset="0"/>
                <a:cs typeface="Arial" panose="020B0604020202020204" pitchFamily="34" charset="0"/>
              </a:rPr>
              <a:t> </a:t>
            </a:r>
            <a:r>
              <a:rPr lang="ru-RU" sz="2600" dirty="0" err="1">
                <a:effectLst/>
                <a:latin typeface="Arial" panose="020B0604020202020204" pitchFamily="34" charset="0"/>
                <a:ea typeface="Calibri" panose="020F0502020204030204" pitchFamily="34" charset="0"/>
                <a:cs typeface="Arial" panose="020B0604020202020204" pitchFamily="34" charset="0"/>
              </a:rPr>
              <a:t>simulated</a:t>
            </a:r>
            <a:r>
              <a:rPr lang="ru-RU" sz="2600" dirty="0">
                <a:effectLst/>
                <a:latin typeface="Arial" panose="020B0604020202020204" pitchFamily="34" charset="0"/>
                <a:ea typeface="Calibri" panose="020F0502020204030204" pitchFamily="34" charset="0"/>
                <a:cs typeface="Arial" panose="020B0604020202020204" pitchFamily="34" charset="0"/>
              </a:rPr>
              <a:t> </a:t>
            </a:r>
            <a:r>
              <a:rPr lang="en-US" sz="2600" dirty="0">
                <a:latin typeface="Arial" panose="020B0604020202020204" pitchFamily="34" charset="0"/>
                <a:ea typeface="Calibri" panose="020F0502020204030204" pitchFamily="34" charset="0"/>
                <a:cs typeface="Arial" panose="020B0604020202020204" pitchFamily="34" charset="0"/>
              </a:rPr>
              <a:t>and reconstructed</a:t>
            </a:r>
            <a:r>
              <a:rPr lang="ru-RU" sz="2600" dirty="0">
                <a:effectLst/>
                <a:latin typeface="Arial" panose="020B0604020202020204" pitchFamily="34" charset="0"/>
                <a:ea typeface="Calibri" panose="020F0502020204030204" pitchFamily="34" charset="0"/>
                <a:cs typeface="Arial" panose="020B0604020202020204" pitchFamily="34" charset="0"/>
              </a:rPr>
              <a:t>.</a:t>
            </a:r>
          </a:p>
          <a:p>
            <a:pPr marL="0" indent="0">
              <a:buNone/>
            </a:pPr>
            <a:endParaRPr lang="ru-RU" dirty="0"/>
          </a:p>
        </p:txBody>
      </p:sp>
      <p:sp>
        <p:nvSpPr>
          <p:cNvPr id="5" name="TextBox 4">
            <a:extLst>
              <a:ext uri="{FF2B5EF4-FFF2-40B4-BE49-F238E27FC236}">
                <a16:creationId xmlns:a16="http://schemas.microsoft.com/office/drawing/2014/main" id="{9E26C16E-3D10-D802-9D43-13EB952F7168}"/>
              </a:ext>
            </a:extLst>
          </p:cNvPr>
          <p:cNvSpPr txBox="1"/>
          <p:nvPr/>
        </p:nvSpPr>
        <p:spPr>
          <a:xfrm>
            <a:off x="838200" y="5543961"/>
            <a:ext cx="6096000" cy="1200329"/>
          </a:xfrm>
          <a:prstGeom prst="rect">
            <a:avLst/>
          </a:prstGeom>
          <a:noFill/>
        </p:spPr>
        <p:txBody>
          <a:bodyPr wrap="square">
            <a:spAutoFit/>
          </a:bodyPr>
          <a:lstStyle/>
          <a:p>
            <a:r>
              <a:rPr lang="en-US" dirty="0">
                <a:latin typeface="Arial" panose="020B0604020202020204" pitchFamily="34" charset="0"/>
                <a:ea typeface="Calibri" panose="020F0502020204030204" pitchFamily="34" charset="0"/>
                <a:cs typeface="Arial" panose="020B0604020202020204" pitchFamily="34" charset="0"/>
              </a:rPr>
              <a:t>[4] </a:t>
            </a:r>
            <a:r>
              <a:rPr lang="en-US" b="0" i="0" dirty="0" err="1">
                <a:effectLst/>
                <a:latin typeface="Arial" panose="020B0604020202020204" pitchFamily="34" charset="0"/>
                <a:cs typeface="Arial" panose="020B0604020202020204" pitchFamily="34" charset="0"/>
              </a:rPr>
              <a:t>Baznat</a:t>
            </a:r>
            <a:r>
              <a:rPr lang="en-US" b="0" i="0" dirty="0">
                <a:effectLst/>
                <a:latin typeface="Arial" panose="020B0604020202020204" pitchFamily="34" charset="0"/>
                <a:cs typeface="Arial" panose="020B0604020202020204" pitchFamily="34" charset="0"/>
              </a:rPr>
              <a:t> M., </a:t>
            </a:r>
            <a:r>
              <a:rPr lang="en-US" b="0" i="0" dirty="0" err="1">
                <a:effectLst/>
                <a:latin typeface="Arial" panose="020B0604020202020204" pitchFamily="34" charset="0"/>
                <a:cs typeface="Arial" panose="020B0604020202020204" pitchFamily="34" charset="0"/>
              </a:rPr>
              <a:t>Botvina</a:t>
            </a:r>
            <a:r>
              <a:rPr lang="en-US" b="0" i="0" dirty="0">
                <a:effectLst/>
                <a:latin typeface="Arial" panose="020B0604020202020204" pitchFamily="34" charset="0"/>
                <a:cs typeface="Arial" panose="020B0604020202020204" pitchFamily="34" charset="0"/>
              </a:rPr>
              <a:t> A., </a:t>
            </a:r>
            <a:r>
              <a:rPr lang="en-US" b="0" i="0" dirty="0" err="1">
                <a:effectLst/>
                <a:latin typeface="Arial" panose="020B0604020202020204" pitchFamily="34" charset="0"/>
                <a:cs typeface="Arial" panose="020B0604020202020204" pitchFamily="34" charset="0"/>
              </a:rPr>
              <a:t>Musulmanbekov</a:t>
            </a:r>
            <a:r>
              <a:rPr lang="en-US" b="0" i="0" dirty="0">
                <a:effectLst/>
                <a:latin typeface="Arial" panose="020B0604020202020204" pitchFamily="34" charset="0"/>
                <a:cs typeface="Arial" panose="020B0604020202020204" pitchFamily="34" charset="0"/>
              </a:rPr>
              <a:t> G., </a:t>
            </a:r>
            <a:r>
              <a:rPr lang="en-US" b="0" i="0" dirty="0" err="1">
                <a:effectLst/>
                <a:latin typeface="Arial" panose="020B0604020202020204" pitchFamily="34" charset="0"/>
                <a:cs typeface="Arial" panose="020B0604020202020204" pitchFamily="34" charset="0"/>
              </a:rPr>
              <a:t>Toneev</a:t>
            </a:r>
            <a:r>
              <a:rPr lang="en-US" b="0" i="0" dirty="0">
                <a:effectLst/>
                <a:latin typeface="Arial" panose="020B0604020202020204" pitchFamily="34" charset="0"/>
                <a:cs typeface="Arial" panose="020B0604020202020204" pitchFamily="34" charset="0"/>
              </a:rPr>
              <a:t> V., </a:t>
            </a:r>
            <a:r>
              <a:rPr lang="en-US" b="0" i="0" dirty="0" err="1">
                <a:effectLst/>
                <a:latin typeface="Arial" panose="020B0604020202020204" pitchFamily="34" charset="0"/>
                <a:cs typeface="Arial" panose="020B0604020202020204" pitchFamily="34" charset="0"/>
              </a:rPr>
              <a:t>Zhezher</a:t>
            </a:r>
            <a:r>
              <a:rPr lang="en-US" b="0" i="0" dirty="0">
                <a:effectLst/>
                <a:latin typeface="Arial" panose="020B0604020202020204" pitchFamily="34" charset="0"/>
                <a:cs typeface="Arial" panose="020B0604020202020204" pitchFamily="34" charset="0"/>
              </a:rPr>
              <a:t> V. Monte-Carlo Generator of Heavy Ion Collisions DCM-SMM, Physics of Particles and Nuclei Letters 17, 3, 303-324 (2020)</a:t>
            </a:r>
            <a:endParaRPr lang="ru-RU" dirty="0"/>
          </a:p>
        </p:txBody>
      </p:sp>
      <p:sp>
        <p:nvSpPr>
          <p:cNvPr id="4" name="Номер слайда 3">
            <a:extLst>
              <a:ext uri="{FF2B5EF4-FFF2-40B4-BE49-F238E27FC236}">
                <a16:creationId xmlns:a16="http://schemas.microsoft.com/office/drawing/2014/main" id="{C04550B9-1326-6A47-73B9-4B203E720286}"/>
              </a:ext>
            </a:extLst>
          </p:cNvPr>
          <p:cNvSpPr>
            <a:spLocks noGrp="1"/>
          </p:cNvSpPr>
          <p:nvPr>
            <p:ph type="sldNum" sz="quarter" idx="12"/>
          </p:nvPr>
        </p:nvSpPr>
        <p:spPr/>
        <p:txBody>
          <a:bodyPr/>
          <a:lstStyle/>
          <a:p>
            <a:fld id="{0808F1DD-DB5D-4CA4-B293-6C4DDDE53672}" type="slidenum">
              <a:rPr lang="ru-RU" smtClean="0"/>
              <a:t>5</a:t>
            </a:fld>
            <a:endParaRPr lang="ru-RU"/>
          </a:p>
        </p:txBody>
      </p:sp>
    </p:spTree>
    <p:extLst>
      <p:ext uri="{BB962C8B-B14F-4D97-AF65-F5344CB8AC3E}">
        <p14:creationId xmlns:p14="http://schemas.microsoft.com/office/powerpoint/2010/main" val="16819951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15DEFD1-8212-E653-AACF-E7CA42FD2411}"/>
              </a:ext>
            </a:extLst>
          </p:cNvPr>
          <p:cNvSpPr>
            <a:spLocks noGrp="1"/>
          </p:cNvSpPr>
          <p:nvPr>
            <p:ph type="title"/>
          </p:nvPr>
        </p:nvSpPr>
        <p:spPr/>
        <p:txBody>
          <a:bodyPr/>
          <a:lstStyle/>
          <a:p>
            <a:pPr algn="ctr"/>
            <a:r>
              <a:rPr lang="en-US" b="0" i="0" dirty="0">
                <a:solidFill>
                  <a:srgbClr val="0070C0"/>
                </a:solidFill>
                <a:effectLst/>
                <a:latin typeface="Arial" panose="020B0604020202020204" pitchFamily="34" charset="0"/>
              </a:rPr>
              <a:t>Data processing</a:t>
            </a:r>
            <a:endParaRPr lang="ru-RU" dirty="0"/>
          </a:p>
        </p:txBody>
      </p:sp>
      <p:sp>
        <p:nvSpPr>
          <p:cNvPr id="3" name="Объект 2">
            <a:extLst>
              <a:ext uri="{FF2B5EF4-FFF2-40B4-BE49-F238E27FC236}">
                <a16:creationId xmlns:a16="http://schemas.microsoft.com/office/drawing/2014/main" id="{3FBD9DE0-65B2-1D19-C3EC-2371DFBB1EA8}"/>
              </a:ext>
            </a:extLst>
          </p:cNvPr>
          <p:cNvSpPr>
            <a:spLocks noGrp="1"/>
          </p:cNvSpPr>
          <p:nvPr>
            <p:ph idx="1"/>
          </p:nvPr>
        </p:nvSpPr>
        <p:spPr>
          <a:xfrm>
            <a:off x="838200" y="1253331"/>
            <a:ext cx="10515600" cy="4351338"/>
          </a:xfrm>
        </p:spPr>
        <p:txBody>
          <a:bodyPr/>
          <a:lstStyle/>
          <a:p>
            <a:r>
              <a:rPr lang="en-US" sz="2400" dirty="0">
                <a:effectLst/>
                <a:latin typeface="Arial" panose="020B0604020202020204" pitchFamily="34" charset="0"/>
                <a:ea typeface="Calibri" panose="020F0502020204030204" pitchFamily="34" charset="0"/>
                <a:cs typeface="Arial" panose="020B0604020202020204" pitchFamily="34" charset="0"/>
              </a:rPr>
              <a:t>Algorithms </a:t>
            </a:r>
            <a:r>
              <a:rPr lang="ru-RU" sz="2400" dirty="0" err="1">
                <a:effectLst/>
                <a:latin typeface="Arial" panose="020B0604020202020204" pitchFamily="34" charset="0"/>
                <a:ea typeface="Calibri" panose="020F0502020204030204" pitchFamily="34" charset="0"/>
                <a:cs typeface="Arial" panose="020B0604020202020204" pitchFamily="34" charset="0"/>
              </a:rPr>
              <a:t>were</a:t>
            </a:r>
            <a:r>
              <a:rPr lang="ru-RU" sz="2400" dirty="0">
                <a:effectLst/>
                <a:latin typeface="Arial" panose="020B0604020202020204" pitchFamily="34" charset="0"/>
                <a:ea typeface="Calibri" panose="020F0502020204030204" pitchFamily="34" charset="0"/>
                <a:cs typeface="Arial" panose="020B0604020202020204" pitchFamily="34" charset="0"/>
              </a:rPr>
              <a:t> </a:t>
            </a:r>
            <a:r>
              <a:rPr lang="ru-RU" sz="2400" dirty="0" err="1">
                <a:effectLst/>
                <a:latin typeface="Arial" panose="020B0604020202020204" pitchFamily="34" charset="0"/>
                <a:ea typeface="Calibri" panose="020F0502020204030204" pitchFamily="34" charset="0"/>
                <a:cs typeface="Arial" panose="020B0604020202020204" pitchFamily="34" charset="0"/>
              </a:rPr>
              <a:t>developed</a:t>
            </a:r>
            <a:r>
              <a:rPr lang="ru-RU" sz="2400" dirty="0">
                <a:effectLst/>
                <a:latin typeface="Arial" panose="020B0604020202020204" pitchFamily="34" charset="0"/>
                <a:ea typeface="Calibri" panose="020F0502020204030204" pitchFamily="34" charset="0"/>
                <a:cs typeface="Arial" panose="020B0604020202020204" pitchFamily="34" charset="0"/>
              </a:rPr>
              <a:t> </a:t>
            </a:r>
            <a:r>
              <a:rPr lang="ru-RU" sz="2400" dirty="0" err="1">
                <a:effectLst/>
                <a:latin typeface="Arial" panose="020B0604020202020204" pitchFamily="34" charset="0"/>
                <a:ea typeface="Calibri" panose="020F0502020204030204" pitchFamily="34" charset="0"/>
                <a:cs typeface="Arial" panose="020B0604020202020204" pitchFamily="34" charset="0"/>
              </a:rPr>
              <a:t>and</a:t>
            </a:r>
            <a:r>
              <a:rPr lang="ru-RU" sz="2400" dirty="0">
                <a:effectLst/>
                <a:latin typeface="Arial" panose="020B0604020202020204" pitchFamily="34" charset="0"/>
                <a:ea typeface="Calibri" panose="020F0502020204030204" pitchFamily="34" charset="0"/>
                <a:cs typeface="Arial" panose="020B0604020202020204" pitchFamily="34" charset="0"/>
              </a:rPr>
              <a:t> </a:t>
            </a:r>
            <a:r>
              <a:rPr lang="ru-RU" sz="2400" dirty="0" err="1">
                <a:effectLst/>
                <a:latin typeface="Arial" panose="020B0604020202020204" pitchFamily="34" charset="0"/>
                <a:ea typeface="Calibri" panose="020F0502020204030204" pitchFamily="34" charset="0"/>
                <a:cs typeface="Arial" panose="020B0604020202020204" pitchFamily="34" charset="0"/>
              </a:rPr>
              <a:t>implemented</a:t>
            </a:r>
            <a:r>
              <a:rPr lang="ru-RU" sz="2400" dirty="0">
                <a:effectLst/>
                <a:latin typeface="Arial" panose="020B0604020202020204" pitchFamily="34" charset="0"/>
                <a:ea typeface="Calibri" panose="020F0502020204030204" pitchFamily="34" charset="0"/>
                <a:cs typeface="Arial" panose="020B0604020202020204" pitchFamily="34" charset="0"/>
              </a:rPr>
              <a:t> </a:t>
            </a:r>
            <a:r>
              <a:rPr lang="ru-RU" sz="2400" dirty="0" err="1">
                <a:effectLst/>
                <a:latin typeface="Arial" panose="020B0604020202020204" pitchFamily="34" charset="0"/>
                <a:ea typeface="Calibri" panose="020F0502020204030204" pitchFamily="34" charset="0"/>
                <a:cs typeface="Arial" panose="020B0604020202020204" pitchFamily="34" charset="0"/>
              </a:rPr>
              <a:t>to</a:t>
            </a:r>
            <a:r>
              <a:rPr lang="ru-RU" sz="2400" dirty="0">
                <a:effectLst/>
                <a:latin typeface="Arial" panose="020B0604020202020204" pitchFamily="34" charset="0"/>
                <a:ea typeface="Calibri" panose="020F0502020204030204" pitchFamily="34" charset="0"/>
                <a:cs typeface="Arial" panose="020B0604020202020204" pitchFamily="34" charset="0"/>
              </a:rPr>
              <a:t> </a:t>
            </a:r>
            <a:r>
              <a:rPr lang="ru-RU" sz="2400" dirty="0" err="1">
                <a:effectLst/>
                <a:latin typeface="Arial" panose="020B0604020202020204" pitchFamily="34" charset="0"/>
                <a:ea typeface="Calibri" panose="020F0502020204030204" pitchFamily="34" charset="0"/>
                <a:cs typeface="Arial" panose="020B0604020202020204" pitchFamily="34" charset="0"/>
              </a:rPr>
              <a:t>enable</a:t>
            </a:r>
            <a:r>
              <a:rPr lang="ru-RU" sz="2400" dirty="0">
                <a:effectLst/>
                <a:latin typeface="Arial" panose="020B0604020202020204" pitchFamily="34" charset="0"/>
                <a:ea typeface="Calibri" panose="020F0502020204030204" pitchFamily="34" charset="0"/>
                <a:cs typeface="Arial" panose="020B0604020202020204" pitchFamily="34" charset="0"/>
              </a:rPr>
              <a:t> </a:t>
            </a:r>
            <a:r>
              <a:rPr lang="ru-RU" sz="2400" dirty="0" err="1">
                <a:effectLst/>
                <a:latin typeface="Arial" panose="020B0604020202020204" pitchFamily="34" charset="0"/>
                <a:ea typeface="Calibri" panose="020F0502020204030204" pitchFamily="34" charset="0"/>
                <a:cs typeface="Arial" panose="020B0604020202020204" pitchFamily="34" charset="0"/>
              </a:rPr>
              <a:t>the</a:t>
            </a:r>
            <a:r>
              <a:rPr lang="ru-RU" sz="2400" dirty="0">
                <a:effectLst/>
                <a:latin typeface="Arial" panose="020B0604020202020204" pitchFamily="34" charset="0"/>
                <a:ea typeface="Calibri" panose="020F0502020204030204" pitchFamily="34" charset="0"/>
                <a:cs typeface="Arial" panose="020B0604020202020204" pitchFamily="34" charset="0"/>
              </a:rPr>
              <a:t> </a:t>
            </a:r>
            <a:r>
              <a:rPr lang="ru-RU" sz="2400" dirty="0" err="1">
                <a:effectLst/>
                <a:latin typeface="Arial" panose="020B0604020202020204" pitchFamily="34" charset="0"/>
                <a:ea typeface="Calibri" panose="020F0502020204030204" pitchFamily="34" charset="0"/>
                <a:cs typeface="Arial" panose="020B0604020202020204" pitchFamily="34" charset="0"/>
              </a:rPr>
              <a:t>search</a:t>
            </a:r>
            <a:r>
              <a:rPr lang="ru-RU" sz="2400" dirty="0">
                <a:effectLst/>
                <a:latin typeface="Arial" panose="020B0604020202020204" pitchFamily="34" charset="0"/>
                <a:ea typeface="Calibri" panose="020F0502020204030204" pitchFamily="34" charset="0"/>
                <a:cs typeface="Arial" panose="020B0604020202020204" pitchFamily="34" charset="0"/>
              </a:rPr>
              <a:t> </a:t>
            </a:r>
            <a:r>
              <a:rPr lang="ru-RU" sz="2400" dirty="0" err="1">
                <a:effectLst/>
                <a:latin typeface="Arial" panose="020B0604020202020204" pitchFamily="34" charset="0"/>
                <a:ea typeface="Calibri" panose="020F0502020204030204" pitchFamily="34" charset="0"/>
                <a:cs typeface="Arial" panose="020B0604020202020204" pitchFamily="34" charset="0"/>
              </a:rPr>
              <a:t>for</a:t>
            </a:r>
            <a:r>
              <a:rPr lang="ru-RU" sz="2400" dirty="0">
                <a:effectLst/>
                <a:latin typeface="Arial" panose="020B0604020202020204" pitchFamily="34" charset="0"/>
                <a:ea typeface="Calibri" panose="020F0502020204030204" pitchFamily="34" charset="0"/>
                <a:cs typeface="Arial" panose="020B0604020202020204" pitchFamily="34" charset="0"/>
              </a:rPr>
              <a:t> </a:t>
            </a:r>
            <a:r>
              <a:rPr lang="ru-RU" sz="2400" dirty="0" err="1">
                <a:effectLst/>
                <a:latin typeface="Arial" panose="020B0604020202020204" pitchFamily="34" charset="0"/>
                <a:ea typeface="Calibri" panose="020F0502020204030204" pitchFamily="34" charset="0"/>
                <a:cs typeface="Arial" panose="020B0604020202020204" pitchFamily="34" charset="0"/>
              </a:rPr>
              <a:t>the</a:t>
            </a:r>
            <a:r>
              <a:rPr lang="ru-RU" sz="2400" dirty="0">
                <a:effectLst/>
                <a:latin typeface="Arial" panose="020B0604020202020204" pitchFamily="34" charset="0"/>
                <a:ea typeface="Calibri" panose="020F0502020204030204" pitchFamily="34" charset="0"/>
                <a:cs typeface="Arial" panose="020B0604020202020204" pitchFamily="34" charset="0"/>
              </a:rPr>
              <a:t> </a:t>
            </a:r>
            <a:r>
              <a:rPr lang="ru-RU" sz="2400" dirty="0" err="1">
                <a:effectLst/>
                <a:latin typeface="Arial" panose="020B0604020202020204" pitchFamily="34" charset="0"/>
                <a:ea typeface="Calibri" panose="020F0502020204030204" pitchFamily="34" charset="0"/>
                <a:cs typeface="Arial" panose="020B0604020202020204" pitchFamily="34" charset="0"/>
              </a:rPr>
              <a:t>trajectories</a:t>
            </a:r>
            <a:r>
              <a:rPr lang="ru-RU" sz="2400" dirty="0">
                <a:effectLst/>
                <a:latin typeface="Arial" panose="020B0604020202020204" pitchFamily="34" charset="0"/>
                <a:ea typeface="Calibri" panose="020F0502020204030204" pitchFamily="34" charset="0"/>
                <a:cs typeface="Arial" panose="020B0604020202020204" pitchFamily="34" charset="0"/>
              </a:rPr>
              <a:t> </a:t>
            </a:r>
            <a:r>
              <a:rPr lang="ru-RU" sz="2400" dirty="0" err="1">
                <a:effectLst/>
                <a:latin typeface="Arial" panose="020B0604020202020204" pitchFamily="34" charset="0"/>
                <a:ea typeface="Calibri" panose="020F0502020204030204" pitchFamily="34" charset="0"/>
                <a:cs typeface="Arial" panose="020B0604020202020204" pitchFamily="34" charset="0"/>
              </a:rPr>
              <a:t>of</a:t>
            </a:r>
            <a:r>
              <a:rPr lang="ru-RU" sz="2400" dirty="0">
                <a:effectLst/>
                <a:latin typeface="Arial" panose="020B0604020202020204" pitchFamily="34" charset="0"/>
                <a:ea typeface="Calibri" panose="020F0502020204030204" pitchFamily="34" charset="0"/>
                <a:cs typeface="Arial" panose="020B0604020202020204" pitchFamily="34" charset="0"/>
              </a:rPr>
              <a:t> </a:t>
            </a:r>
            <a:r>
              <a:rPr lang="ru-RU" sz="2400" dirty="0" err="1">
                <a:effectLst/>
                <a:latin typeface="Arial" panose="020B0604020202020204" pitchFamily="34" charset="0"/>
                <a:ea typeface="Calibri" panose="020F0502020204030204" pitchFamily="34" charset="0"/>
                <a:cs typeface="Arial" panose="020B0604020202020204" pitchFamily="34" charset="0"/>
              </a:rPr>
              <a:t>lambda</a:t>
            </a:r>
            <a:r>
              <a:rPr lang="ru-RU" sz="2400" dirty="0">
                <a:effectLst/>
                <a:latin typeface="Arial" panose="020B0604020202020204" pitchFamily="34" charset="0"/>
                <a:ea typeface="Calibri" panose="020F0502020204030204" pitchFamily="34" charset="0"/>
                <a:cs typeface="Arial" panose="020B0604020202020204" pitchFamily="34" charset="0"/>
              </a:rPr>
              <a:t> </a:t>
            </a:r>
            <a:r>
              <a:rPr lang="ru-RU" sz="2400" dirty="0" err="1">
                <a:effectLst/>
                <a:latin typeface="Arial" panose="020B0604020202020204" pitchFamily="34" charset="0"/>
                <a:ea typeface="Calibri" panose="020F0502020204030204" pitchFamily="34" charset="0"/>
                <a:cs typeface="Arial" panose="020B0604020202020204" pitchFamily="34" charset="0"/>
              </a:rPr>
              <a:t>hyperons</a:t>
            </a:r>
            <a:r>
              <a:rPr lang="ru-RU" sz="2400" dirty="0">
                <a:effectLst/>
                <a:latin typeface="Arial" panose="020B0604020202020204" pitchFamily="34" charset="0"/>
                <a:ea typeface="Calibri" panose="020F0502020204030204" pitchFamily="34" charset="0"/>
                <a:cs typeface="Arial" panose="020B0604020202020204" pitchFamily="34" charset="0"/>
              </a:rPr>
              <a:t> </a:t>
            </a:r>
            <a:r>
              <a:rPr lang="ru-RU" sz="2400" dirty="0" err="1">
                <a:effectLst/>
                <a:latin typeface="Arial" panose="020B0604020202020204" pitchFamily="34" charset="0"/>
                <a:ea typeface="Calibri" panose="020F0502020204030204" pitchFamily="34" charset="0"/>
                <a:cs typeface="Arial" panose="020B0604020202020204" pitchFamily="34" charset="0"/>
              </a:rPr>
              <a:t>along</a:t>
            </a:r>
            <a:r>
              <a:rPr lang="ru-RU" sz="2400" dirty="0">
                <a:effectLst/>
                <a:latin typeface="Arial" panose="020B0604020202020204" pitchFamily="34" charset="0"/>
                <a:ea typeface="Calibri" panose="020F0502020204030204" pitchFamily="34" charset="0"/>
                <a:cs typeface="Arial" panose="020B0604020202020204" pitchFamily="34" charset="0"/>
              </a:rPr>
              <a:t> </a:t>
            </a:r>
            <a:r>
              <a:rPr lang="ru-RU" sz="2400" dirty="0" err="1">
                <a:effectLst/>
                <a:latin typeface="Arial" panose="020B0604020202020204" pitchFamily="34" charset="0"/>
                <a:ea typeface="Calibri" panose="020F0502020204030204" pitchFamily="34" charset="0"/>
                <a:cs typeface="Arial" panose="020B0604020202020204" pitchFamily="34" charset="0"/>
              </a:rPr>
              <a:t>the</a:t>
            </a:r>
            <a:r>
              <a:rPr lang="ru-RU" sz="2400" dirty="0">
                <a:effectLst/>
                <a:latin typeface="Arial" panose="020B0604020202020204" pitchFamily="34" charset="0"/>
                <a:ea typeface="Calibri" panose="020F0502020204030204" pitchFamily="34" charset="0"/>
                <a:cs typeface="Arial" panose="020B0604020202020204" pitchFamily="34" charset="0"/>
              </a:rPr>
              <a:t> </a:t>
            </a:r>
            <a:r>
              <a:rPr lang="ru-RU" sz="2400" dirty="0" err="1">
                <a:effectLst/>
                <a:latin typeface="Arial" panose="020B0604020202020204" pitchFamily="34" charset="0"/>
                <a:ea typeface="Calibri" panose="020F0502020204030204" pitchFamily="34" charset="0"/>
                <a:cs typeface="Arial" panose="020B0604020202020204" pitchFamily="34" charset="0"/>
              </a:rPr>
              <a:t>decay</a:t>
            </a:r>
            <a:r>
              <a:rPr lang="ru-RU" sz="2400" dirty="0">
                <a:effectLst/>
                <a:latin typeface="Arial" panose="020B0604020202020204" pitchFamily="34" charset="0"/>
                <a:ea typeface="Calibri" panose="020F0502020204030204" pitchFamily="34" charset="0"/>
                <a:cs typeface="Arial" panose="020B0604020202020204" pitchFamily="34" charset="0"/>
              </a:rPr>
              <a:t> </a:t>
            </a:r>
            <a:r>
              <a:rPr lang="ru-RU" sz="2400" dirty="0" err="1">
                <a:effectLst/>
                <a:latin typeface="Arial" panose="020B0604020202020204" pitchFamily="34" charset="0"/>
                <a:ea typeface="Calibri" panose="020F0502020204030204" pitchFamily="34" charset="0"/>
                <a:cs typeface="Arial" panose="020B0604020202020204" pitchFamily="34" charset="0"/>
              </a:rPr>
              <a:t>channel</a:t>
            </a:r>
            <a:r>
              <a:rPr lang="ru-RU" sz="2400" dirty="0">
                <a:effectLst/>
                <a:latin typeface="Arial" panose="020B0604020202020204" pitchFamily="34" charset="0"/>
                <a:ea typeface="Calibri" panose="020F0502020204030204" pitchFamily="34" charset="0"/>
                <a:cs typeface="Arial" panose="020B0604020202020204" pitchFamily="34" charset="0"/>
              </a:rPr>
              <a:t> </a:t>
            </a:r>
            <a:r>
              <a:rPr lang="ru-RU" sz="2400" dirty="0" err="1">
                <a:effectLst/>
                <a:latin typeface="Arial" panose="020B0604020202020204" pitchFamily="34" charset="0"/>
                <a:ea typeface="Calibri" panose="020F0502020204030204" pitchFamily="34" charset="0"/>
                <a:cs typeface="Arial" panose="020B0604020202020204" pitchFamily="34" charset="0"/>
              </a:rPr>
              <a:t>into</a:t>
            </a:r>
            <a:r>
              <a:rPr lang="ru-RU" sz="2400" dirty="0">
                <a:effectLst/>
                <a:latin typeface="Arial" panose="020B0604020202020204" pitchFamily="34" charset="0"/>
                <a:ea typeface="Calibri" panose="020F0502020204030204" pitchFamily="34" charset="0"/>
                <a:cs typeface="Arial" panose="020B0604020202020204" pitchFamily="34" charset="0"/>
              </a:rPr>
              <a:t> a </a:t>
            </a:r>
            <a:r>
              <a:rPr lang="ru-RU" sz="2400" dirty="0" err="1">
                <a:effectLst/>
                <a:latin typeface="Arial" panose="020B0604020202020204" pitchFamily="34" charset="0"/>
                <a:ea typeface="Calibri" panose="020F0502020204030204" pitchFamily="34" charset="0"/>
                <a:cs typeface="Arial" panose="020B0604020202020204" pitchFamily="34" charset="0"/>
              </a:rPr>
              <a:t>proton</a:t>
            </a:r>
            <a:r>
              <a:rPr lang="ru-RU" sz="2400" dirty="0">
                <a:effectLst/>
                <a:latin typeface="Arial" panose="020B0604020202020204" pitchFamily="34" charset="0"/>
                <a:ea typeface="Calibri" panose="020F0502020204030204" pitchFamily="34" charset="0"/>
                <a:cs typeface="Arial" panose="020B0604020202020204" pitchFamily="34" charset="0"/>
              </a:rPr>
              <a:t> </a:t>
            </a:r>
            <a:r>
              <a:rPr lang="ru-RU" sz="2400" dirty="0" err="1">
                <a:effectLst/>
                <a:latin typeface="Arial" panose="020B0604020202020204" pitchFamily="34" charset="0"/>
                <a:ea typeface="Calibri" panose="020F0502020204030204" pitchFamily="34" charset="0"/>
                <a:cs typeface="Arial" panose="020B0604020202020204" pitchFamily="34" charset="0"/>
              </a:rPr>
              <a:t>and</a:t>
            </a:r>
            <a:r>
              <a:rPr lang="ru-RU" sz="2400" dirty="0">
                <a:effectLst/>
                <a:latin typeface="Arial" panose="020B0604020202020204" pitchFamily="34" charset="0"/>
                <a:ea typeface="Calibri" panose="020F0502020204030204" pitchFamily="34" charset="0"/>
                <a:cs typeface="Arial" panose="020B0604020202020204" pitchFamily="34" charset="0"/>
              </a:rPr>
              <a:t> </a:t>
            </a:r>
            <a:r>
              <a:rPr lang="ru-RU" sz="2400" dirty="0" err="1">
                <a:effectLst/>
                <a:latin typeface="Arial" panose="020B0604020202020204" pitchFamily="34" charset="0"/>
                <a:ea typeface="Calibri" panose="020F0502020204030204" pitchFamily="34" charset="0"/>
                <a:cs typeface="Arial" panose="020B0604020202020204" pitchFamily="34" charset="0"/>
              </a:rPr>
              <a:t>negative</a:t>
            </a:r>
            <a:r>
              <a:rPr lang="ru-RU" sz="2400" dirty="0">
                <a:effectLst/>
                <a:latin typeface="Arial" panose="020B0604020202020204" pitchFamily="34" charset="0"/>
                <a:ea typeface="Calibri" panose="020F0502020204030204" pitchFamily="34" charset="0"/>
                <a:cs typeface="Arial" panose="020B0604020202020204" pitchFamily="34" charset="0"/>
              </a:rPr>
              <a:t> </a:t>
            </a:r>
            <a:r>
              <a:rPr lang="ru-RU" sz="2400" dirty="0" err="1">
                <a:effectLst/>
                <a:latin typeface="Arial" panose="020B0604020202020204" pitchFamily="34" charset="0"/>
                <a:ea typeface="Calibri" panose="020F0502020204030204" pitchFamily="34" charset="0"/>
                <a:cs typeface="Arial" panose="020B0604020202020204" pitchFamily="34" charset="0"/>
              </a:rPr>
              <a:t>pi-meson</a:t>
            </a:r>
            <a:r>
              <a:rPr lang="ru-RU" sz="2400" dirty="0">
                <a:effectLst/>
                <a:latin typeface="Arial" panose="020B0604020202020204" pitchFamily="34" charset="0"/>
                <a:ea typeface="Calibri" panose="020F0502020204030204" pitchFamily="34" charset="0"/>
                <a:cs typeface="Arial" panose="020B0604020202020204" pitchFamily="34" charset="0"/>
              </a:rPr>
              <a:t> </a:t>
            </a:r>
            <a:r>
              <a:rPr lang="ru-RU" sz="2400" dirty="0" err="1">
                <a:effectLst/>
                <a:latin typeface="Arial" panose="020B0604020202020204" pitchFamily="34" charset="0"/>
                <a:ea typeface="Calibri" panose="020F0502020204030204" pitchFamily="34" charset="0"/>
                <a:cs typeface="Arial" panose="020B0604020202020204" pitchFamily="34" charset="0"/>
              </a:rPr>
              <a:t>and</a:t>
            </a:r>
            <a:r>
              <a:rPr lang="ru-RU" sz="2400" dirty="0">
                <a:effectLst/>
                <a:latin typeface="Arial" panose="020B0604020202020204" pitchFamily="34" charset="0"/>
                <a:ea typeface="Calibri" panose="020F0502020204030204" pitchFamily="34" charset="0"/>
                <a:cs typeface="Arial" panose="020B0604020202020204" pitchFamily="34" charset="0"/>
              </a:rPr>
              <a:t> </a:t>
            </a:r>
            <a:r>
              <a:rPr lang="ru-RU" sz="2400" dirty="0" err="1">
                <a:effectLst/>
                <a:latin typeface="Arial" panose="020B0604020202020204" pitchFamily="34" charset="0"/>
                <a:ea typeface="Calibri" panose="020F0502020204030204" pitchFamily="34" charset="0"/>
                <a:cs typeface="Arial" panose="020B0604020202020204" pitchFamily="34" charset="0"/>
              </a:rPr>
              <a:t>short-lived</a:t>
            </a:r>
            <a:r>
              <a:rPr lang="ru-RU" sz="2400" dirty="0">
                <a:effectLst/>
                <a:latin typeface="Arial" panose="020B0604020202020204" pitchFamily="34" charset="0"/>
                <a:ea typeface="Calibri" panose="020F0502020204030204" pitchFamily="34" charset="0"/>
                <a:cs typeface="Arial" panose="020B0604020202020204" pitchFamily="34" charset="0"/>
              </a:rPr>
              <a:t> </a:t>
            </a:r>
            <a:r>
              <a:rPr lang="ru-RU" sz="2400" dirty="0" err="1">
                <a:effectLst/>
                <a:latin typeface="Arial" panose="020B0604020202020204" pitchFamily="34" charset="0"/>
                <a:ea typeface="Calibri" panose="020F0502020204030204" pitchFamily="34" charset="0"/>
                <a:cs typeface="Arial" panose="020B0604020202020204" pitchFamily="34" charset="0"/>
              </a:rPr>
              <a:t>neutral</a:t>
            </a:r>
            <a:r>
              <a:rPr lang="ru-RU" sz="2400" dirty="0">
                <a:effectLst/>
                <a:latin typeface="Arial" panose="020B0604020202020204" pitchFamily="34" charset="0"/>
                <a:ea typeface="Calibri" panose="020F0502020204030204" pitchFamily="34" charset="0"/>
                <a:cs typeface="Arial" panose="020B0604020202020204" pitchFamily="34" charset="0"/>
              </a:rPr>
              <a:t> </a:t>
            </a:r>
            <a:r>
              <a:rPr lang="ru-RU" sz="2400" dirty="0" err="1">
                <a:effectLst/>
                <a:latin typeface="Arial" panose="020B0604020202020204" pitchFamily="34" charset="0"/>
                <a:ea typeface="Calibri" panose="020F0502020204030204" pitchFamily="34" charset="0"/>
                <a:cs typeface="Arial" panose="020B0604020202020204" pitchFamily="34" charset="0"/>
              </a:rPr>
              <a:t>kaons</a:t>
            </a:r>
            <a:r>
              <a:rPr lang="ru-RU" sz="2400" dirty="0">
                <a:effectLst/>
                <a:latin typeface="Arial" panose="020B0604020202020204" pitchFamily="34" charset="0"/>
                <a:ea typeface="Calibri" panose="020F0502020204030204" pitchFamily="34" charset="0"/>
                <a:cs typeface="Arial" panose="020B0604020202020204" pitchFamily="34" charset="0"/>
              </a:rPr>
              <a:t> </a:t>
            </a:r>
            <a:r>
              <a:rPr lang="ru-RU" sz="2400" dirty="0" err="1">
                <a:effectLst/>
                <a:latin typeface="Arial" panose="020B0604020202020204" pitchFamily="34" charset="0"/>
                <a:ea typeface="Calibri" panose="020F0502020204030204" pitchFamily="34" charset="0"/>
                <a:cs typeface="Arial" panose="020B0604020202020204" pitchFamily="34" charset="0"/>
              </a:rPr>
              <a:t>along</a:t>
            </a:r>
            <a:r>
              <a:rPr lang="ru-RU" sz="2400" dirty="0">
                <a:effectLst/>
                <a:latin typeface="Arial" panose="020B0604020202020204" pitchFamily="34" charset="0"/>
                <a:ea typeface="Calibri" panose="020F0502020204030204" pitchFamily="34" charset="0"/>
                <a:cs typeface="Arial" panose="020B0604020202020204" pitchFamily="34" charset="0"/>
              </a:rPr>
              <a:t> </a:t>
            </a:r>
            <a:r>
              <a:rPr lang="ru-RU" sz="2400" dirty="0" err="1">
                <a:effectLst/>
                <a:latin typeface="Arial" panose="020B0604020202020204" pitchFamily="34" charset="0"/>
                <a:ea typeface="Calibri" panose="020F0502020204030204" pitchFamily="34" charset="0"/>
                <a:cs typeface="Arial" panose="020B0604020202020204" pitchFamily="34" charset="0"/>
              </a:rPr>
              <a:t>the</a:t>
            </a:r>
            <a:r>
              <a:rPr lang="ru-RU" sz="2400" dirty="0">
                <a:effectLst/>
                <a:latin typeface="Arial" panose="020B0604020202020204" pitchFamily="34" charset="0"/>
                <a:ea typeface="Calibri" panose="020F0502020204030204" pitchFamily="34" charset="0"/>
                <a:cs typeface="Arial" panose="020B0604020202020204" pitchFamily="34" charset="0"/>
              </a:rPr>
              <a:t> </a:t>
            </a:r>
            <a:r>
              <a:rPr lang="ru-RU" sz="2400" dirty="0" err="1">
                <a:effectLst/>
                <a:latin typeface="Arial" panose="020B0604020202020204" pitchFamily="34" charset="0"/>
                <a:ea typeface="Calibri" panose="020F0502020204030204" pitchFamily="34" charset="0"/>
                <a:cs typeface="Arial" panose="020B0604020202020204" pitchFamily="34" charset="0"/>
              </a:rPr>
              <a:t>decay</a:t>
            </a:r>
            <a:r>
              <a:rPr lang="ru-RU" sz="2400" dirty="0">
                <a:effectLst/>
                <a:latin typeface="Arial" panose="020B0604020202020204" pitchFamily="34" charset="0"/>
                <a:ea typeface="Calibri" panose="020F0502020204030204" pitchFamily="34" charset="0"/>
                <a:cs typeface="Arial" panose="020B0604020202020204" pitchFamily="34" charset="0"/>
              </a:rPr>
              <a:t> </a:t>
            </a:r>
            <a:r>
              <a:rPr lang="ru-RU" sz="2400" dirty="0" err="1">
                <a:effectLst/>
                <a:latin typeface="Arial" panose="020B0604020202020204" pitchFamily="34" charset="0"/>
                <a:ea typeface="Calibri" panose="020F0502020204030204" pitchFamily="34" charset="0"/>
                <a:cs typeface="Arial" panose="020B0604020202020204" pitchFamily="34" charset="0"/>
              </a:rPr>
              <a:t>channel</a:t>
            </a:r>
            <a:r>
              <a:rPr lang="ru-RU" sz="2400" dirty="0">
                <a:effectLst/>
                <a:latin typeface="Arial" panose="020B0604020202020204" pitchFamily="34" charset="0"/>
                <a:ea typeface="Calibri" panose="020F0502020204030204" pitchFamily="34" charset="0"/>
                <a:cs typeface="Arial" panose="020B0604020202020204" pitchFamily="34" charset="0"/>
              </a:rPr>
              <a:t> </a:t>
            </a:r>
            <a:r>
              <a:rPr lang="ru-RU" sz="2400" dirty="0" err="1">
                <a:effectLst/>
                <a:latin typeface="Arial" panose="020B0604020202020204" pitchFamily="34" charset="0"/>
                <a:ea typeface="Calibri" panose="020F0502020204030204" pitchFamily="34" charset="0"/>
                <a:cs typeface="Arial" panose="020B0604020202020204" pitchFamily="34" charset="0"/>
              </a:rPr>
              <a:t>into</a:t>
            </a:r>
            <a:r>
              <a:rPr lang="ru-RU" sz="2400" dirty="0">
                <a:effectLst/>
                <a:latin typeface="Arial" panose="020B0604020202020204" pitchFamily="34" charset="0"/>
                <a:ea typeface="Calibri" panose="020F0502020204030204" pitchFamily="34" charset="0"/>
                <a:cs typeface="Arial" panose="020B0604020202020204" pitchFamily="34" charset="0"/>
              </a:rPr>
              <a:t> </a:t>
            </a:r>
            <a:r>
              <a:rPr lang="ru-RU" sz="2400" dirty="0" err="1">
                <a:effectLst/>
                <a:latin typeface="Arial" panose="020B0604020202020204" pitchFamily="34" charset="0"/>
                <a:ea typeface="Calibri" panose="020F0502020204030204" pitchFamily="34" charset="0"/>
                <a:cs typeface="Arial" panose="020B0604020202020204" pitchFamily="34" charset="0"/>
              </a:rPr>
              <a:t>positive</a:t>
            </a:r>
            <a:r>
              <a:rPr lang="ru-RU" sz="2400" dirty="0">
                <a:effectLst/>
                <a:latin typeface="Arial" panose="020B0604020202020204" pitchFamily="34" charset="0"/>
                <a:ea typeface="Calibri" panose="020F0502020204030204" pitchFamily="34" charset="0"/>
                <a:cs typeface="Arial" panose="020B0604020202020204" pitchFamily="34" charset="0"/>
              </a:rPr>
              <a:t> </a:t>
            </a:r>
            <a:r>
              <a:rPr lang="ru-RU" sz="2400" dirty="0" err="1">
                <a:effectLst/>
                <a:latin typeface="Arial" panose="020B0604020202020204" pitchFamily="34" charset="0"/>
                <a:ea typeface="Calibri" panose="020F0502020204030204" pitchFamily="34" charset="0"/>
                <a:cs typeface="Arial" panose="020B0604020202020204" pitchFamily="34" charset="0"/>
              </a:rPr>
              <a:t>and</a:t>
            </a:r>
            <a:r>
              <a:rPr lang="ru-RU" sz="2400" dirty="0">
                <a:effectLst/>
                <a:latin typeface="Arial" panose="020B0604020202020204" pitchFamily="34" charset="0"/>
                <a:ea typeface="Calibri" panose="020F0502020204030204" pitchFamily="34" charset="0"/>
                <a:cs typeface="Arial" panose="020B0604020202020204" pitchFamily="34" charset="0"/>
              </a:rPr>
              <a:t> </a:t>
            </a:r>
            <a:r>
              <a:rPr lang="ru-RU" sz="2400" dirty="0" err="1">
                <a:effectLst/>
                <a:latin typeface="Arial" panose="020B0604020202020204" pitchFamily="34" charset="0"/>
                <a:ea typeface="Calibri" panose="020F0502020204030204" pitchFamily="34" charset="0"/>
                <a:cs typeface="Arial" panose="020B0604020202020204" pitchFamily="34" charset="0"/>
              </a:rPr>
              <a:t>negative</a:t>
            </a:r>
            <a:r>
              <a:rPr lang="ru-RU" sz="2400" dirty="0">
                <a:effectLst/>
                <a:latin typeface="Arial" panose="020B0604020202020204" pitchFamily="34" charset="0"/>
                <a:ea typeface="Calibri" panose="020F0502020204030204" pitchFamily="34" charset="0"/>
                <a:cs typeface="Arial" panose="020B0604020202020204" pitchFamily="34" charset="0"/>
              </a:rPr>
              <a:t> </a:t>
            </a:r>
            <a:r>
              <a:rPr lang="ru-RU" sz="2400" dirty="0" err="1">
                <a:effectLst/>
                <a:latin typeface="Arial" panose="020B0604020202020204" pitchFamily="34" charset="0"/>
                <a:ea typeface="Calibri" panose="020F0502020204030204" pitchFamily="34" charset="0"/>
                <a:cs typeface="Arial" panose="020B0604020202020204" pitchFamily="34" charset="0"/>
              </a:rPr>
              <a:t>pi-mesons</a:t>
            </a:r>
            <a:r>
              <a:rPr lang="ru-RU" sz="2600" dirty="0">
                <a:effectLst/>
                <a:latin typeface="Arial" panose="020B0604020202020204" pitchFamily="34" charset="0"/>
                <a:ea typeface="Calibri" panose="020F0502020204030204" pitchFamily="34" charset="0"/>
                <a:cs typeface="Arial" panose="020B0604020202020204" pitchFamily="34" charset="0"/>
              </a:rPr>
              <a:t>:</a:t>
            </a:r>
          </a:p>
          <a:p>
            <a:pPr lvl="1">
              <a:lnSpc>
                <a:spcPct val="100000"/>
              </a:lnSpc>
              <a:spcAft>
                <a:spcPts val="800"/>
              </a:spcAft>
            </a:pPr>
            <a:r>
              <a:rPr lang="en-US" sz="2000" dirty="0">
                <a:solidFill>
                  <a:srgbClr val="000000"/>
                </a:solidFill>
                <a:latin typeface="Arial" panose="020B0604020202020204" pitchFamily="34" charset="0"/>
                <a:ea typeface="Calibri" panose="020F0502020204030204" pitchFamily="34" charset="0"/>
                <a:cs typeface="Arial" panose="020B0604020202020204" pitchFamily="34" charset="0"/>
              </a:rPr>
              <a:t>S</a:t>
            </a:r>
            <a:r>
              <a:rPr lang="en-US"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orting of pairs of particles with different signs.</a:t>
            </a:r>
            <a:endParaRPr lang="en-US" sz="20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lvl="1">
              <a:lnSpc>
                <a:spcPct val="100000"/>
              </a:lnSpc>
              <a:spcAft>
                <a:spcPts val="800"/>
              </a:spcAft>
            </a:pPr>
            <a:r>
              <a:rPr lang="en-US" sz="2000" dirty="0">
                <a:latin typeface="Arial" panose="020B0604020202020204" pitchFamily="34" charset="0"/>
                <a:ea typeface="Calibri" panose="020F0502020204030204" pitchFamily="34" charset="0"/>
                <a:cs typeface="Arial" panose="020B0604020202020204" pitchFamily="34" charset="0"/>
              </a:rPr>
              <a:t>Calculating the invariant mass.</a:t>
            </a:r>
            <a:endParaRPr lang="en-US" sz="2000" dirty="0">
              <a:effectLst/>
              <a:latin typeface="Arial" panose="020B0604020202020204" pitchFamily="34" charset="0"/>
              <a:ea typeface="Calibri" panose="020F0502020204030204" pitchFamily="34" charset="0"/>
              <a:cs typeface="Arial" panose="020B0604020202020204" pitchFamily="34" charset="0"/>
            </a:endParaRPr>
          </a:p>
          <a:p>
            <a:pPr lvl="1">
              <a:lnSpc>
                <a:spcPct val="100000"/>
              </a:lnSpc>
              <a:spcAft>
                <a:spcPts val="800"/>
              </a:spcAft>
            </a:pPr>
            <a:r>
              <a:rPr lang="en-US" sz="2000" dirty="0">
                <a:latin typeface="Arial" panose="020B0604020202020204" pitchFamily="34" charset="0"/>
                <a:ea typeface="Calibri" panose="020F0502020204030204" pitchFamily="34" charset="0"/>
                <a:cs typeface="Arial" panose="020B0604020202020204" pitchFamily="34" charset="0"/>
              </a:rPr>
              <a:t>I</a:t>
            </a:r>
            <a:r>
              <a:rPr lang="ru-RU" sz="2000" dirty="0" err="1">
                <a:effectLst/>
                <a:latin typeface="Arial" panose="020B0604020202020204" pitchFamily="34" charset="0"/>
                <a:ea typeface="Calibri" panose="020F0502020204030204" pitchFamily="34" charset="0"/>
                <a:cs typeface="Arial" panose="020B0604020202020204" pitchFamily="34" charset="0"/>
              </a:rPr>
              <a:t>mposing</a:t>
            </a:r>
            <a:r>
              <a:rPr lang="ru-RU" sz="2000" dirty="0">
                <a:effectLst/>
                <a:latin typeface="Arial" panose="020B0604020202020204" pitchFamily="34" charset="0"/>
                <a:ea typeface="Calibri" panose="020F0502020204030204" pitchFamily="34" charset="0"/>
                <a:cs typeface="Arial" panose="020B0604020202020204" pitchFamily="34" charset="0"/>
              </a:rPr>
              <a:t> a </a:t>
            </a:r>
            <a:r>
              <a:rPr lang="ru-RU" sz="2000" dirty="0" err="1">
                <a:effectLst/>
                <a:latin typeface="Arial" panose="020B0604020202020204" pitchFamily="34" charset="0"/>
                <a:ea typeface="Calibri" panose="020F0502020204030204" pitchFamily="34" charset="0"/>
                <a:cs typeface="Arial" panose="020B0604020202020204" pitchFamily="34" charset="0"/>
              </a:rPr>
              <a:t>number</a:t>
            </a:r>
            <a:r>
              <a:rPr lang="ru-RU" sz="2000" dirty="0">
                <a:effectLst/>
                <a:latin typeface="Arial" panose="020B0604020202020204" pitchFamily="34" charset="0"/>
                <a:ea typeface="Calibri" panose="020F0502020204030204" pitchFamily="34" charset="0"/>
                <a:cs typeface="Arial" panose="020B0604020202020204" pitchFamily="34" charset="0"/>
              </a:rPr>
              <a:t> </a:t>
            </a:r>
            <a:r>
              <a:rPr lang="ru-RU" sz="2000" dirty="0" err="1">
                <a:effectLst/>
                <a:latin typeface="Arial" panose="020B0604020202020204" pitchFamily="34" charset="0"/>
                <a:ea typeface="Calibri" panose="020F0502020204030204" pitchFamily="34" charset="0"/>
                <a:cs typeface="Arial" panose="020B0604020202020204" pitchFamily="34" charset="0"/>
              </a:rPr>
              <a:t>of</a:t>
            </a:r>
            <a:r>
              <a:rPr lang="ru-RU" sz="2000" dirty="0">
                <a:effectLst/>
                <a:latin typeface="Arial" panose="020B0604020202020204" pitchFamily="34" charset="0"/>
                <a:ea typeface="Calibri" panose="020F0502020204030204" pitchFamily="34" charset="0"/>
                <a:cs typeface="Arial" panose="020B0604020202020204" pitchFamily="34" charset="0"/>
              </a:rPr>
              <a:t> </a:t>
            </a:r>
            <a:r>
              <a:rPr lang="ru-RU" sz="2000" dirty="0" err="1">
                <a:effectLst/>
                <a:latin typeface="Arial" panose="020B0604020202020204" pitchFamily="34" charset="0"/>
                <a:ea typeface="Calibri" panose="020F0502020204030204" pitchFamily="34" charset="0"/>
                <a:cs typeface="Arial" panose="020B0604020202020204" pitchFamily="34" charset="0"/>
              </a:rPr>
              <a:t>geometric</a:t>
            </a:r>
            <a:r>
              <a:rPr lang="ru-RU" sz="2000" dirty="0">
                <a:effectLst/>
                <a:latin typeface="Arial" panose="020B0604020202020204" pitchFamily="34" charset="0"/>
                <a:ea typeface="Calibri" panose="020F0502020204030204" pitchFamily="34" charset="0"/>
                <a:cs typeface="Arial" panose="020B0604020202020204" pitchFamily="34" charset="0"/>
              </a:rPr>
              <a:t> </a:t>
            </a:r>
            <a:r>
              <a:rPr lang="ru-RU" sz="2000" dirty="0" err="1">
                <a:effectLst/>
                <a:latin typeface="Arial" panose="020B0604020202020204" pitchFamily="34" charset="0"/>
                <a:ea typeface="Calibri" panose="020F0502020204030204" pitchFamily="34" charset="0"/>
                <a:cs typeface="Arial" panose="020B0604020202020204" pitchFamily="34" charset="0"/>
              </a:rPr>
              <a:t>restrictions</a:t>
            </a:r>
            <a:r>
              <a:rPr lang="ru-RU" sz="2000" dirty="0">
                <a:effectLst/>
                <a:latin typeface="Arial" panose="020B0604020202020204" pitchFamily="34" charset="0"/>
                <a:ea typeface="Calibri" panose="020F0502020204030204" pitchFamily="34" charset="0"/>
                <a:cs typeface="Arial" panose="020B0604020202020204" pitchFamily="34" charset="0"/>
              </a:rPr>
              <a:t> </a:t>
            </a:r>
            <a:r>
              <a:rPr lang="ru-RU" sz="2000" dirty="0" err="1">
                <a:effectLst/>
                <a:latin typeface="Arial" panose="020B0604020202020204" pitchFamily="34" charset="0"/>
                <a:ea typeface="Calibri" panose="020F0502020204030204" pitchFamily="34" charset="0"/>
                <a:cs typeface="Arial" panose="020B0604020202020204" pitchFamily="34" charset="0"/>
              </a:rPr>
              <a:t>on</a:t>
            </a:r>
            <a:r>
              <a:rPr lang="ru-RU" sz="2000" dirty="0">
                <a:effectLst/>
                <a:latin typeface="Arial" panose="020B0604020202020204" pitchFamily="34" charset="0"/>
                <a:ea typeface="Calibri" panose="020F0502020204030204" pitchFamily="34" charset="0"/>
                <a:cs typeface="Arial" panose="020B0604020202020204" pitchFamily="34" charset="0"/>
              </a:rPr>
              <a:t> </a:t>
            </a:r>
            <a:r>
              <a:rPr lang="ru-RU" sz="2000" dirty="0" err="1">
                <a:effectLst/>
                <a:latin typeface="Arial" panose="020B0604020202020204" pitchFamily="34" charset="0"/>
                <a:ea typeface="Calibri" panose="020F0502020204030204" pitchFamily="34" charset="0"/>
                <a:cs typeface="Arial" panose="020B0604020202020204" pitchFamily="34" charset="0"/>
              </a:rPr>
              <a:t>the</a:t>
            </a:r>
            <a:r>
              <a:rPr lang="ru-RU" sz="2000" dirty="0">
                <a:effectLst/>
                <a:latin typeface="Arial" panose="020B0604020202020204" pitchFamily="34" charset="0"/>
                <a:ea typeface="Calibri" panose="020F0502020204030204" pitchFamily="34" charset="0"/>
                <a:cs typeface="Arial" panose="020B0604020202020204" pitchFamily="34" charset="0"/>
              </a:rPr>
              <a:t> </a:t>
            </a:r>
            <a:r>
              <a:rPr lang="ru-RU" sz="2000" dirty="0" err="1">
                <a:effectLst/>
                <a:latin typeface="Arial" panose="020B0604020202020204" pitchFamily="34" charset="0"/>
                <a:ea typeface="Calibri" panose="020F0502020204030204" pitchFamily="34" charset="0"/>
                <a:cs typeface="Arial" panose="020B0604020202020204" pitchFamily="34" charset="0"/>
              </a:rPr>
              <a:t>parameters</a:t>
            </a:r>
            <a:r>
              <a:rPr lang="ru-RU" sz="2000" dirty="0">
                <a:effectLst/>
                <a:latin typeface="Arial" panose="020B0604020202020204" pitchFamily="34" charset="0"/>
                <a:ea typeface="Calibri" panose="020F0502020204030204" pitchFamily="34" charset="0"/>
                <a:cs typeface="Arial" panose="020B0604020202020204" pitchFamily="34" charset="0"/>
              </a:rPr>
              <a:t> </a:t>
            </a:r>
            <a:r>
              <a:rPr lang="ru-RU" sz="2000" dirty="0" err="1">
                <a:effectLst/>
                <a:latin typeface="Arial" panose="020B0604020202020204" pitchFamily="34" charset="0"/>
                <a:ea typeface="Calibri" panose="020F0502020204030204" pitchFamily="34" charset="0"/>
                <a:cs typeface="Arial" panose="020B0604020202020204" pitchFamily="34" charset="0"/>
              </a:rPr>
              <a:t>of</a:t>
            </a:r>
            <a:r>
              <a:rPr lang="ru-RU" sz="2000" dirty="0">
                <a:effectLst/>
                <a:latin typeface="Arial" panose="020B0604020202020204" pitchFamily="34" charset="0"/>
                <a:ea typeface="Calibri" panose="020F0502020204030204" pitchFamily="34" charset="0"/>
                <a:cs typeface="Arial" panose="020B0604020202020204" pitchFamily="34" charset="0"/>
              </a:rPr>
              <a:t> </a:t>
            </a:r>
            <a:r>
              <a:rPr lang="ru-RU" sz="2000" dirty="0" err="1">
                <a:effectLst/>
                <a:latin typeface="Arial" panose="020B0604020202020204" pitchFamily="34" charset="0"/>
                <a:ea typeface="Calibri" panose="020F0502020204030204" pitchFamily="34" charset="0"/>
                <a:cs typeface="Arial" panose="020B0604020202020204" pitchFamily="34" charset="0"/>
              </a:rPr>
              <a:t>each</a:t>
            </a:r>
            <a:r>
              <a:rPr lang="ru-RU" sz="2000" dirty="0">
                <a:effectLst/>
                <a:latin typeface="Arial" panose="020B0604020202020204" pitchFamily="34" charset="0"/>
                <a:ea typeface="Calibri" panose="020F0502020204030204" pitchFamily="34" charset="0"/>
                <a:cs typeface="Arial" panose="020B0604020202020204" pitchFamily="34" charset="0"/>
              </a:rPr>
              <a:t> </a:t>
            </a:r>
            <a:r>
              <a:rPr lang="ru-RU" sz="2000" dirty="0" err="1">
                <a:effectLst/>
                <a:latin typeface="Arial" panose="020B0604020202020204" pitchFamily="34" charset="0"/>
                <a:ea typeface="Calibri" panose="020F0502020204030204" pitchFamily="34" charset="0"/>
                <a:cs typeface="Arial" panose="020B0604020202020204" pitchFamily="34" charset="0"/>
              </a:rPr>
              <a:t>pair</a:t>
            </a:r>
            <a:r>
              <a:rPr lang="en-US" sz="2000" dirty="0">
                <a:effectLst/>
                <a:latin typeface="Arial" panose="020B0604020202020204" pitchFamily="34" charset="0"/>
                <a:ea typeface="Calibri" panose="020F0502020204030204" pitchFamily="34" charset="0"/>
                <a:cs typeface="Arial" panose="020B0604020202020204" pitchFamily="34" charset="0"/>
              </a:rPr>
              <a:t>.</a:t>
            </a:r>
            <a:endParaRPr lang="ru-RU" sz="2000" dirty="0">
              <a:effectLst/>
              <a:latin typeface="Arial" panose="020B0604020202020204" pitchFamily="34" charset="0"/>
              <a:ea typeface="Calibri" panose="020F0502020204030204" pitchFamily="34" charset="0"/>
              <a:cs typeface="Arial" panose="020B0604020202020204" pitchFamily="34" charset="0"/>
            </a:endParaRPr>
          </a:p>
          <a:p>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pic>
        <p:nvPicPr>
          <p:cNvPr id="5" name="Рисунок 4">
            <a:extLst>
              <a:ext uri="{FF2B5EF4-FFF2-40B4-BE49-F238E27FC236}">
                <a16:creationId xmlns:a16="http://schemas.microsoft.com/office/drawing/2014/main" id="{FE8DA03D-6929-E149-E1C6-DD64BDD644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0962" y="4055958"/>
            <a:ext cx="3596491" cy="2802042"/>
          </a:xfrm>
          <a:prstGeom prst="rect">
            <a:avLst/>
          </a:prstGeom>
        </p:spPr>
      </p:pic>
      <p:pic>
        <p:nvPicPr>
          <p:cNvPr id="6" name="Рисунок 5">
            <a:extLst>
              <a:ext uri="{FF2B5EF4-FFF2-40B4-BE49-F238E27FC236}">
                <a16:creationId xmlns:a16="http://schemas.microsoft.com/office/drawing/2014/main" id="{32519402-B7F6-0FF3-A8C9-D4CB8C9B59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02405" y="4008932"/>
            <a:ext cx="3804377" cy="2849068"/>
          </a:xfrm>
          <a:prstGeom prst="rect">
            <a:avLst/>
          </a:prstGeom>
        </p:spPr>
      </p:pic>
      <p:sp>
        <p:nvSpPr>
          <p:cNvPr id="4" name="Номер слайда 3">
            <a:extLst>
              <a:ext uri="{FF2B5EF4-FFF2-40B4-BE49-F238E27FC236}">
                <a16:creationId xmlns:a16="http://schemas.microsoft.com/office/drawing/2014/main" id="{642D6456-8B5B-AC89-A7C6-4EF7A9FDC192}"/>
              </a:ext>
            </a:extLst>
          </p:cNvPr>
          <p:cNvSpPr>
            <a:spLocks noGrp="1"/>
          </p:cNvSpPr>
          <p:nvPr>
            <p:ph type="sldNum" sz="quarter" idx="12"/>
          </p:nvPr>
        </p:nvSpPr>
        <p:spPr/>
        <p:txBody>
          <a:bodyPr/>
          <a:lstStyle/>
          <a:p>
            <a:fld id="{0808F1DD-DB5D-4CA4-B293-6C4DDDE53672}" type="slidenum">
              <a:rPr lang="ru-RU" smtClean="0"/>
              <a:t>6</a:t>
            </a:fld>
            <a:endParaRPr lang="ru-RU"/>
          </a:p>
        </p:txBody>
      </p:sp>
    </p:spTree>
    <p:extLst>
      <p:ext uri="{BB962C8B-B14F-4D97-AF65-F5344CB8AC3E}">
        <p14:creationId xmlns:p14="http://schemas.microsoft.com/office/powerpoint/2010/main" val="12544992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1D6A252-5227-05AE-684E-678EFBDB84F3}"/>
              </a:ext>
            </a:extLst>
          </p:cNvPr>
          <p:cNvSpPr>
            <a:spLocks noGrp="1"/>
          </p:cNvSpPr>
          <p:nvPr>
            <p:ph type="title"/>
          </p:nvPr>
        </p:nvSpPr>
        <p:spPr/>
        <p:txBody>
          <a:bodyPr/>
          <a:lstStyle/>
          <a:p>
            <a:pPr algn="ctr"/>
            <a:r>
              <a:rPr lang="en-US" b="0" i="0" dirty="0">
                <a:solidFill>
                  <a:schemeClr val="accent1"/>
                </a:solidFill>
                <a:effectLst/>
                <a:latin typeface="Arial" panose="020B0604020202020204" pitchFamily="34" charset="0"/>
                <a:cs typeface="Arial" panose="020B0604020202020204" pitchFamily="34" charset="0"/>
              </a:rPr>
              <a:t>Sources of background increment</a:t>
            </a:r>
            <a:endParaRPr lang="ru-RU" dirty="0"/>
          </a:p>
        </p:txBody>
      </p:sp>
      <p:sp>
        <p:nvSpPr>
          <p:cNvPr id="3" name="Объект 2">
            <a:extLst>
              <a:ext uri="{FF2B5EF4-FFF2-40B4-BE49-F238E27FC236}">
                <a16:creationId xmlns:a16="http://schemas.microsoft.com/office/drawing/2014/main" id="{406998C8-AD2A-54D4-790D-25C7378EDEF0}"/>
              </a:ext>
            </a:extLst>
          </p:cNvPr>
          <p:cNvSpPr>
            <a:spLocks noGrp="1"/>
          </p:cNvSpPr>
          <p:nvPr>
            <p:ph idx="1"/>
          </p:nvPr>
        </p:nvSpPr>
        <p:spPr>
          <a:xfrm>
            <a:off x="838200" y="1514906"/>
            <a:ext cx="10515600" cy="4351338"/>
          </a:xfrm>
        </p:spPr>
        <p:txBody>
          <a:bodyPr>
            <a:normAutofit fontScale="85000" lnSpcReduction="20000"/>
          </a:bodyPr>
          <a:lstStyle/>
          <a:p>
            <a:pPr algn="l"/>
            <a:r>
              <a:rPr lang="en-US" b="0" i="0" dirty="0">
                <a:solidFill>
                  <a:schemeClr val="accent6"/>
                </a:solidFill>
                <a:effectLst/>
                <a:latin typeface="Arial" panose="020B0604020202020204" pitchFamily="34" charset="0"/>
                <a:cs typeface="Arial" panose="020B0604020202020204" pitchFamily="34" charset="0"/>
              </a:rPr>
              <a:t>Blurring of the beam</a:t>
            </a:r>
            <a:endParaRPr lang="en-US" dirty="0">
              <a:solidFill>
                <a:schemeClr val="accent6"/>
              </a:solidFill>
              <a:latin typeface="Arial" panose="020B0604020202020204" pitchFamily="34" charset="0"/>
              <a:cs typeface="Arial" panose="020B0604020202020204" pitchFamily="34" charset="0"/>
            </a:endParaRPr>
          </a:p>
          <a:p>
            <a:pPr lvl="1"/>
            <a:r>
              <a:rPr lang="ru-RU" dirty="0">
                <a:effectLst/>
                <a:latin typeface="Arial" panose="020B0604020202020204" pitchFamily="34" charset="0"/>
                <a:ea typeface="Calibri" panose="020F0502020204030204" pitchFamily="34" charset="0"/>
                <a:cs typeface="Arial" panose="020B0604020202020204" pitchFamily="34" charset="0"/>
              </a:rPr>
              <a:t>In </a:t>
            </a:r>
            <a:r>
              <a:rPr lang="ru-RU" dirty="0" err="1">
                <a:effectLst/>
                <a:latin typeface="Arial" panose="020B0604020202020204" pitchFamily="34" charset="0"/>
                <a:ea typeface="Calibri" panose="020F0502020204030204" pitchFamily="34" charset="0"/>
                <a:cs typeface="Arial" panose="020B0604020202020204" pitchFamily="34" charset="0"/>
              </a:rPr>
              <a:t>the</a:t>
            </a:r>
            <a:r>
              <a:rPr lang="ru-RU" dirty="0">
                <a:effectLst/>
                <a:latin typeface="Arial" panose="020B0604020202020204" pitchFamily="34" charset="0"/>
                <a:ea typeface="Calibri" panose="020F0502020204030204" pitchFamily="34" charset="0"/>
                <a:cs typeface="Arial" panose="020B0604020202020204" pitchFamily="34" charset="0"/>
              </a:rPr>
              <a:t> </a:t>
            </a:r>
            <a:r>
              <a:rPr lang="ru-RU" dirty="0" err="1">
                <a:effectLst/>
                <a:latin typeface="Arial" panose="020B0604020202020204" pitchFamily="34" charset="0"/>
                <a:ea typeface="Calibri" panose="020F0502020204030204" pitchFamily="34" charset="0"/>
                <a:cs typeface="Arial" panose="020B0604020202020204" pitchFamily="34" charset="0"/>
              </a:rPr>
              <a:t>least</a:t>
            </a:r>
            <a:r>
              <a:rPr lang="ru-RU" dirty="0">
                <a:effectLst/>
                <a:latin typeface="Arial" panose="020B0604020202020204" pitchFamily="34" charset="0"/>
                <a:ea typeface="Calibri" panose="020F0502020204030204" pitchFamily="34" charset="0"/>
                <a:cs typeface="Arial" panose="020B0604020202020204" pitchFamily="34" charset="0"/>
              </a:rPr>
              <a:t> </a:t>
            </a:r>
            <a:r>
              <a:rPr lang="ru-RU" dirty="0" err="1">
                <a:effectLst/>
                <a:latin typeface="Arial" panose="020B0604020202020204" pitchFamily="34" charset="0"/>
                <a:ea typeface="Calibri" panose="020F0502020204030204" pitchFamily="34" charset="0"/>
                <a:cs typeface="Arial" panose="020B0604020202020204" pitchFamily="34" charset="0"/>
              </a:rPr>
              <a:t>realistic</a:t>
            </a:r>
            <a:r>
              <a:rPr lang="ru-RU" dirty="0">
                <a:effectLst/>
                <a:latin typeface="Arial" panose="020B0604020202020204" pitchFamily="34" charset="0"/>
                <a:ea typeface="Calibri" panose="020F0502020204030204" pitchFamily="34" charset="0"/>
                <a:cs typeface="Arial" panose="020B0604020202020204" pitchFamily="34" charset="0"/>
              </a:rPr>
              <a:t> </a:t>
            </a:r>
            <a:r>
              <a:rPr lang="ru-RU" dirty="0" err="1">
                <a:effectLst/>
                <a:latin typeface="Arial" panose="020B0604020202020204" pitchFamily="34" charset="0"/>
                <a:ea typeface="Calibri" panose="020F0502020204030204" pitchFamily="34" charset="0"/>
                <a:cs typeface="Arial" panose="020B0604020202020204" pitchFamily="34" charset="0"/>
              </a:rPr>
              <a:t>case</a:t>
            </a:r>
            <a:r>
              <a:rPr lang="ru-RU" dirty="0">
                <a:effectLst/>
                <a:latin typeface="Arial" panose="020B0604020202020204" pitchFamily="34" charset="0"/>
                <a:ea typeface="Calibri" panose="020F0502020204030204" pitchFamily="34" charset="0"/>
                <a:cs typeface="Arial" panose="020B0604020202020204" pitchFamily="34" charset="0"/>
              </a:rPr>
              <a:t>, </a:t>
            </a:r>
            <a:r>
              <a:rPr lang="ru-RU" dirty="0" err="1">
                <a:effectLst/>
                <a:latin typeface="Arial" panose="020B0604020202020204" pitchFamily="34" charset="0"/>
                <a:ea typeface="Calibri" panose="020F0502020204030204" pitchFamily="34" charset="0"/>
                <a:cs typeface="Arial" panose="020B0604020202020204" pitchFamily="34" charset="0"/>
              </a:rPr>
              <a:t>the</a:t>
            </a:r>
            <a:r>
              <a:rPr lang="ru-RU" dirty="0">
                <a:effectLst/>
                <a:latin typeface="Arial" panose="020B0604020202020204" pitchFamily="34" charset="0"/>
                <a:ea typeface="Calibri" panose="020F0502020204030204" pitchFamily="34" charset="0"/>
                <a:cs typeface="Arial" panose="020B0604020202020204" pitchFamily="34" charset="0"/>
              </a:rPr>
              <a:t> </a:t>
            </a:r>
            <a:r>
              <a:rPr lang="ru-RU" dirty="0" err="1">
                <a:effectLst/>
                <a:latin typeface="Arial" panose="020B0604020202020204" pitchFamily="34" charset="0"/>
                <a:ea typeface="Calibri" panose="020F0502020204030204" pitchFamily="34" charset="0"/>
                <a:cs typeface="Arial" panose="020B0604020202020204" pitchFamily="34" charset="0"/>
              </a:rPr>
              <a:t>beam</a:t>
            </a:r>
            <a:r>
              <a:rPr lang="ru-RU" dirty="0">
                <a:effectLst/>
                <a:latin typeface="Arial" panose="020B0604020202020204" pitchFamily="34" charset="0"/>
                <a:ea typeface="Calibri" panose="020F0502020204030204" pitchFamily="34" charset="0"/>
                <a:cs typeface="Arial" panose="020B0604020202020204" pitchFamily="34" charset="0"/>
              </a:rPr>
              <a:t> </a:t>
            </a:r>
            <a:r>
              <a:rPr lang="ru-RU" dirty="0" err="1">
                <a:effectLst/>
                <a:latin typeface="Arial" panose="020B0604020202020204" pitchFamily="34" charset="0"/>
                <a:ea typeface="Calibri" panose="020F0502020204030204" pitchFamily="34" charset="0"/>
                <a:cs typeface="Arial" panose="020B0604020202020204" pitchFamily="34" charset="0"/>
              </a:rPr>
              <a:t>is</a:t>
            </a:r>
            <a:r>
              <a:rPr lang="ru-RU" dirty="0">
                <a:effectLst/>
                <a:latin typeface="Arial" panose="020B0604020202020204" pitchFamily="34" charset="0"/>
                <a:ea typeface="Calibri" panose="020F0502020204030204" pitchFamily="34" charset="0"/>
                <a:cs typeface="Arial" panose="020B0604020202020204" pitchFamily="34" charset="0"/>
              </a:rPr>
              <a:t> </a:t>
            </a:r>
            <a:r>
              <a:rPr lang="ru-RU" dirty="0" err="1">
                <a:effectLst/>
                <a:latin typeface="Arial" panose="020B0604020202020204" pitchFamily="34" charset="0"/>
                <a:ea typeface="Calibri" panose="020F0502020204030204" pitchFamily="34" charset="0"/>
                <a:cs typeface="Arial" panose="020B0604020202020204" pitchFamily="34" charset="0"/>
              </a:rPr>
              <a:t>assumed</a:t>
            </a:r>
            <a:r>
              <a:rPr lang="ru-RU" dirty="0">
                <a:effectLst/>
                <a:latin typeface="Arial" panose="020B0604020202020204" pitchFamily="34" charset="0"/>
                <a:ea typeface="Calibri" panose="020F0502020204030204" pitchFamily="34" charset="0"/>
                <a:cs typeface="Arial" panose="020B0604020202020204" pitchFamily="34" charset="0"/>
              </a:rPr>
              <a:t> </a:t>
            </a:r>
            <a:r>
              <a:rPr lang="ru-RU" dirty="0" err="1">
                <a:effectLst/>
                <a:latin typeface="Arial" panose="020B0604020202020204" pitchFamily="34" charset="0"/>
                <a:ea typeface="Calibri" panose="020F0502020204030204" pitchFamily="34" charset="0"/>
                <a:cs typeface="Arial" panose="020B0604020202020204" pitchFamily="34" charset="0"/>
              </a:rPr>
              <a:t>to</a:t>
            </a:r>
            <a:r>
              <a:rPr lang="ru-RU" dirty="0">
                <a:effectLst/>
                <a:latin typeface="Arial" panose="020B0604020202020204" pitchFamily="34" charset="0"/>
                <a:ea typeface="Calibri" panose="020F0502020204030204" pitchFamily="34" charset="0"/>
                <a:cs typeface="Arial" panose="020B0604020202020204" pitchFamily="34" charset="0"/>
              </a:rPr>
              <a:t> </a:t>
            </a:r>
            <a:r>
              <a:rPr lang="ru-RU" dirty="0" err="1">
                <a:effectLst/>
                <a:latin typeface="Arial" panose="020B0604020202020204" pitchFamily="34" charset="0"/>
                <a:ea typeface="Calibri" panose="020F0502020204030204" pitchFamily="34" charset="0"/>
                <a:cs typeface="Arial" panose="020B0604020202020204" pitchFamily="34" charset="0"/>
              </a:rPr>
              <a:t>be</a:t>
            </a:r>
            <a:r>
              <a:rPr lang="ru-RU" dirty="0">
                <a:effectLst/>
                <a:latin typeface="Arial" panose="020B0604020202020204" pitchFamily="34" charset="0"/>
                <a:ea typeface="Calibri" panose="020F0502020204030204" pitchFamily="34" charset="0"/>
                <a:cs typeface="Arial" panose="020B0604020202020204" pitchFamily="34" charset="0"/>
              </a:rPr>
              <a:t> </a:t>
            </a:r>
            <a:r>
              <a:rPr lang="ru-RU" dirty="0" err="1">
                <a:effectLst/>
                <a:latin typeface="Arial" panose="020B0604020202020204" pitchFamily="34" charset="0"/>
                <a:ea typeface="Calibri" panose="020F0502020204030204" pitchFamily="34" charset="0"/>
                <a:cs typeface="Arial" panose="020B0604020202020204" pitchFamily="34" charset="0"/>
              </a:rPr>
              <a:t>point</a:t>
            </a:r>
            <a:r>
              <a:rPr lang="ru-RU" dirty="0">
                <a:effectLst/>
                <a:latin typeface="Arial" panose="020B0604020202020204" pitchFamily="34" charset="0"/>
                <a:ea typeface="Calibri" panose="020F0502020204030204" pitchFamily="34" charset="0"/>
                <a:cs typeface="Arial" panose="020B0604020202020204" pitchFamily="34" charset="0"/>
              </a:rPr>
              <a:t> </a:t>
            </a:r>
            <a:r>
              <a:rPr lang="ru-RU" dirty="0" err="1">
                <a:effectLst/>
                <a:latin typeface="Arial" panose="020B0604020202020204" pitchFamily="34" charset="0"/>
                <a:ea typeface="Calibri" panose="020F0502020204030204" pitchFamily="34" charset="0"/>
                <a:cs typeface="Arial" panose="020B0604020202020204" pitchFamily="34" charset="0"/>
              </a:rPr>
              <a:t>like</a:t>
            </a:r>
            <a:r>
              <a:rPr lang="ru-RU" dirty="0">
                <a:effectLst/>
                <a:latin typeface="Arial" panose="020B0604020202020204" pitchFamily="34" charset="0"/>
                <a:ea typeface="Calibri" panose="020F0502020204030204" pitchFamily="34" charset="0"/>
                <a:cs typeface="Arial" panose="020B0604020202020204" pitchFamily="34" charset="0"/>
              </a:rPr>
              <a:t>. In </a:t>
            </a:r>
            <a:r>
              <a:rPr lang="ru-RU" dirty="0" err="1">
                <a:effectLst/>
                <a:latin typeface="Arial" panose="020B0604020202020204" pitchFamily="34" charset="0"/>
                <a:ea typeface="Calibri" panose="020F0502020204030204" pitchFamily="34" charset="0"/>
                <a:cs typeface="Arial" panose="020B0604020202020204" pitchFamily="34" charset="0"/>
              </a:rPr>
              <a:t>reality</a:t>
            </a:r>
            <a:r>
              <a:rPr lang="ru-RU" dirty="0">
                <a:effectLst/>
                <a:latin typeface="Arial" panose="020B0604020202020204" pitchFamily="34" charset="0"/>
                <a:ea typeface="Calibri" panose="020F0502020204030204" pitchFamily="34" charset="0"/>
                <a:cs typeface="Arial" panose="020B0604020202020204" pitchFamily="34" charset="0"/>
              </a:rPr>
              <a:t>, </a:t>
            </a:r>
            <a:r>
              <a:rPr lang="ru-RU" dirty="0" err="1">
                <a:effectLst/>
                <a:latin typeface="Arial" panose="020B0604020202020204" pitchFamily="34" charset="0"/>
                <a:ea typeface="Calibri" panose="020F0502020204030204" pitchFamily="34" charset="0"/>
                <a:cs typeface="Arial" panose="020B0604020202020204" pitchFamily="34" charset="0"/>
              </a:rPr>
              <a:t>there</a:t>
            </a:r>
            <a:r>
              <a:rPr lang="ru-RU" dirty="0">
                <a:effectLst/>
                <a:latin typeface="Arial" panose="020B0604020202020204" pitchFamily="34" charset="0"/>
                <a:ea typeface="Calibri" panose="020F0502020204030204" pitchFamily="34" charset="0"/>
                <a:cs typeface="Arial" panose="020B0604020202020204" pitchFamily="34" charset="0"/>
              </a:rPr>
              <a:t> </a:t>
            </a:r>
            <a:r>
              <a:rPr lang="ru-RU" dirty="0" err="1">
                <a:effectLst/>
                <a:latin typeface="Arial" panose="020B0604020202020204" pitchFamily="34" charset="0"/>
                <a:ea typeface="Calibri" panose="020F0502020204030204" pitchFamily="34" charset="0"/>
                <a:cs typeface="Arial" panose="020B0604020202020204" pitchFamily="34" charset="0"/>
              </a:rPr>
              <a:t>is</a:t>
            </a:r>
            <a:r>
              <a:rPr lang="ru-RU" dirty="0">
                <a:effectLst/>
                <a:latin typeface="Arial" panose="020B0604020202020204" pitchFamily="34" charset="0"/>
                <a:ea typeface="Calibri" panose="020F0502020204030204" pitchFamily="34" charset="0"/>
                <a:cs typeface="Arial" panose="020B0604020202020204" pitchFamily="34" charset="0"/>
              </a:rPr>
              <a:t> </a:t>
            </a:r>
            <a:r>
              <a:rPr lang="ru-RU" dirty="0" err="1">
                <a:effectLst/>
                <a:latin typeface="Arial" panose="020B0604020202020204" pitchFamily="34" charset="0"/>
                <a:ea typeface="Calibri" panose="020F0502020204030204" pitchFamily="34" charset="0"/>
                <a:cs typeface="Arial" panose="020B0604020202020204" pitchFamily="34" charset="0"/>
              </a:rPr>
              <a:t>beam</a:t>
            </a:r>
            <a:r>
              <a:rPr lang="ru-RU" dirty="0">
                <a:effectLst/>
                <a:latin typeface="Arial" panose="020B0604020202020204" pitchFamily="34" charset="0"/>
                <a:ea typeface="Calibri" panose="020F0502020204030204" pitchFamily="34" charset="0"/>
                <a:cs typeface="Arial" panose="020B0604020202020204" pitchFamily="34" charset="0"/>
              </a:rPr>
              <a:t> </a:t>
            </a:r>
            <a:r>
              <a:rPr lang="ru-RU" dirty="0" err="1">
                <a:effectLst/>
                <a:latin typeface="Arial" panose="020B0604020202020204" pitchFamily="34" charset="0"/>
                <a:ea typeface="Calibri" panose="020F0502020204030204" pitchFamily="34" charset="0"/>
                <a:cs typeface="Arial" panose="020B0604020202020204" pitchFamily="34" charset="0"/>
              </a:rPr>
              <a:t>blurring</a:t>
            </a:r>
            <a:r>
              <a:rPr lang="ru-RU" dirty="0">
                <a:effectLst/>
                <a:latin typeface="Arial" panose="020B0604020202020204" pitchFamily="34" charset="0"/>
                <a:ea typeface="Calibri" panose="020F0502020204030204" pitchFamily="34" charset="0"/>
                <a:cs typeface="Arial" panose="020B0604020202020204" pitchFamily="34" charset="0"/>
              </a:rPr>
              <a:t> </a:t>
            </a:r>
            <a:r>
              <a:rPr lang="ru-RU" dirty="0" err="1">
                <a:effectLst/>
                <a:latin typeface="Arial" panose="020B0604020202020204" pitchFamily="34" charset="0"/>
                <a:ea typeface="Calibri" panose="020F0502020204030204" pitchFamily="34" charset="0"/>
                <a:cs typeface="Arial" panose="020B0604020202020204" pitchFamily="34" charset="0"/>
              </a:rPr>
              <a:t>in</a:t>
            </a:r>
            <a:r>
              <a:rPr lang="ru-RU" dirty="0">
                <a:effectLst/>
                <a:latin typeface="Arial" panose="020B0604020202020204" pitchFamily="34" charset="0"/>
                <a:ea typeface="Calibri" panose="020F0502020204030204" pitchFamily="34" charset="0"/>
                <a:cs typeface="Arial" panose="020B0604020202020204" pitchFamily="34" charset="0"/>
              </a:rPr>
              <a:t> </a:t>
            </a:r>
            <a:r>
              <a:rPr lang="ru-RU" dirty="0" err="1">
                <a:effectLst/>
                <a:latin typeface="Arial" panose="020B0604020202020204" pitchFamily="34" charset="0"/>
                <a:ea typeface="Calibri" panose="020F0502020204030204" pitchFamily="34" charset="0"/>
                <a:cs typeface="Arial" panose="020B0604020202020204" pitchFamily="34" charset="0"/>
              </a:rPr>
              <a:t>the</a:t>
            </a:r>
            <a:r>
              <a:rPr lang="ru-RU" dirty="0">
                <a:effectLst/>
                <a:latin typeface="Arial" panose="020B0604020202020204" pitchFamily="34" charset="0"/>
                <a:ea typeface="Calibri" panose="020F0502020204030204" pitchFamily="34" charset="0"/>
                <a:cs typeface="Arial" panose="020B0604020202020204" pitchFamily="34" charset="0"/>
              </a:rPr>
              <a:t> </a:t>
            </a:r>
            <a:r>
              <a:rPr lang="ru-RU" dirty="0" err="1">
                <a:effectLst/>
                <a:latin typeface="Arial" panose="020B0604020202020204" pitchFamily="34" charset="0"/>
                <a:ea typeface="Calibri" panose="020F0502020204030204" pitchFamily="34" charset="0"/>
                <a:cs typeface="Arial" panose="020B0604020202020204" pitchFamily="34" charset="0"/>
              </a:rPr>
              <a:t>transverse</a:t>
            </a:r>
            <a:r>
              <a:rPr lang="ru-RU" dirty="0">
                <a:effectLst/>
                <a:latin typeface="Arial" panose="020B0604020202020204" pitchFamily="34" charset="0"/>
                <a:ea typeface="Calibri" panose="020F0502020204030204" pitchFamily="34" charset="0"/>
                <a:cs typeface="Arial" panose="020B0604020202020204" pitchFamily="34" charset="0"/>
              </a:rPr>
              <a:t> </a:t>
            </a:r>
            <a:r>
              <a:rPr lang="ru-RU" dirty="0" err="1">
                <a:effectLst/>
                <a:latin typeface="Arial" panose="020B0604020202020204" pitchFamily="34" charset="0"/>
                <a:ea typeface="Calibri" panose="020F0502020204030204" pitchFamily="34" charset="0"/>
                <a:cs typeface="Arial" panose="020B0604020202020204" pitchFamily="34" charset="0"/>
              </a:rPr>
              <a:t>plane</a:t>
            </a:r>
            <a:r>
              <a:rPr lang="ru-RU" dirty="0">
                <a:effectLst/>
                <a:latin typeface="Arial" panose="020B0604020202020204" pitchFamily="34" charset="0"/>
                <a:ea typeface="Calibri" panose="020F0502020204030204" pitchFamily="34" charset="0"/>
                <a:cs typeface="Arial" panose="020B0604020202020204" pitchFamily="34" charset="0"/>
              </a:rPr>
              <a:t>, </a:t>
            </a:r>
            <a:r>
              <a:rPr lang="ru-RU" dirty="0" err="1">
                <a:effectLst/>
                <a:latin typeface="Arial" panose="020B0604020202020204" pitchFamily="34" charset="0"/>
                <a:ea typeface="Calibri" panose="020F0502020204030204" pitchFamily="34" charset="0"/>
                <a:cs typeface="Arial" panose="020B0604020202020204" pitchFamily="34" charset="0"/>
              </a:rPr>
              <a:t>as</a:t>
            </a:r>
            <a:r>
              <a:rPr lang="ru-RU" dirty="0">
                <a:effectLst/>
                <a:latin typeface="Arial" panose="020B0604020202020204" pitchFamily="34" charset="0"/>
                <a:ea typeface="Calibri" panose="020F0502020204030204" pitchFamily="34" charset="0"/>
                <a:cs typeface="Arial" panose="020B0604020202020204" pitchFamily="34" charset="0"/>
              </a:rPr>
              <a:t> </a:t>
            </a:r>
            <a:r>
              <a:rPr lang="ru-RU" dirty="0" err="1">
                <a:effectLst/>
                <a:latin typeface="Arial" panose="020B0604020202020204" pitchFamily="34" charset="0"/>
                <a:ea typeface="Calibri" panose="020F0502020204030204" pitchFamily="34" charset="0"/>
                <a:cs typeface="Arial" panose="020B0604020202020204" pitchFamily="34" charset="0"/>
              </a:rPr>
              <a:t>well</a:t>
            </a:r>
            <a:r>
              <a:rPr lang="ru-RU" dirty="0">
                <a:effectLst/>
                <a:latin typeface="Arial" panose="020B0604020202020204" pitchFamily="34" charset="0"/>
                <a:ea typeface="Calibri" panose="020F0502020204030204" pitchFamily="34" charset="0"/>
                <a:cs typeface="Arial" panose="020B0604020202020204" pitchFamily="34" charset="0"/>
              </a:rPr>
              <a:t> </a:t>
            </a:r>
            <a:r>
              <a:rPr lang="ru-RU" dirty="0" err="1">
                <a:effectLst/>
                <a:latin typeface="Arial" panose="020B0604020202020204" pitchFamily="34" charset="0"/>
                <a:ea typeface="Calibri" panose="020F0502020204030204" pitchFamily="34" charset="0"/>
                <a:cs typeface="Arial" panose="020B0604020202020204" pitchFamily="34" charset="0"/>
              </a:rPr>
              <a:t>as</a:t>
            </a:r>
            <a:r>
              <a:rPr lang="ru-RU" dirty="0">
                <a:effectLst/>
                <a:latin typeface="Arial" panose="020B0604020202020204" pitchFamily="34" charset="0"/>
                <a:ea typeface="Calibri" panose="020F0502020204030204" pitchFamily="34" charset="0"/>
                <a:cs typeface="Arial" panose="020B0604020202020204" pitchFamily="34" charset="0"/>
              </a:rPr>
              <a:t> a </a:t>
            </a:r>
            <a:r>
              <a:rPr lang="ru-RU" dirty="0" err="1">
                <a:effectLst/>
                <a:latin typeface="Arial" panose="020B0604020202020204" pitchFamily="34" charset="0"/>
                <a:ea typeface="Calibri" panose="020F0502020204030204" pitchFamily="34" charset="0"/>
                <a:cs typeface="Arial" panose="020B0604020202020204" pitchFamily="34" charset="0"/>
              </a:rPr>
              <a:t>small</a:t>
            </a:r>
            <a:r>
              <a:rPr lang="ru-RU" dirty="0">
                <a:effectLst/>
                <a:latin typeface="Arial" panose="020B0604020202020204" pitchFamily="34" charset="0"/>
                <a:ea typeface="Calibri" panose="020F0502020204030204" pitchFamily="34" charset="0"/>
                <a:cs typeface="Arial" panose="020B0604020202020204" pitchFamily="34" charset="0"/>
              </a:rPr>
              <a:t> </a:t>
            </a:r>
            <a:r>
              <a:rPr lang="ru-RU" dirty="0" err="1">
                <a:effectLst/>
                <a:latin typeface="Arial" panose="020B0604020202020204" pitchFamily="34" charset="0"/>
                <a:ea typeface="Calibri" panose="020F0502020204030204" pitchFamily="34" charset="0"/>
                <a:cs typeface="Arial" panose="020B0604020202020204" pitchFamily="34" charset="0"/>
              </a:rPr>
              <a:t>spread</a:t>
            </a:r>
            <a:r>
              <a:rPr lang="ru-RU" dirty="0">
                <a:effectLst/>
                <a:latin typeface="Arial" panose="020B0604020202020204" pitchFamily="34" charset="0"/>
                <a:ea typeface="Calibri" panose="020F0502020204030204" pitchFamily="34" charset="0"/>
                <a:cs typeface="Arial" panose="020B0604020202020204" pitchFamily="34" charset="0"/>
              </a:rPr>
              <a:t> </a:t>
            </a:r>
            <a:r>
              <a:rPr lang="ru-RU" dirty="0" err="1">
                <a:effectLst/>
                <a:latin typeface="Arial" panose="020B0604020202020204" pitchFamily="34" charset="0"/>
                <a:ea typeface="Calibri" panose="020F0502020204030204" pitchFamily="34" charset="0"/>
                <a:cs typeface="Arial" panose="020B0604020202020204" pitchFamily="34" charset="0"/>
              </a:rPr>
              <a:t>in</a:t>
            </a:r>
            <a:r>
              <a:rPr lang="ru-RU" dirty="0">
                <a:effectLst/>
                <a:latin typeface="Arial" panose="020B0604020202020204" pitchFamily="34" charset="0"/>
                <a:ea typeface="Calibri" panose="020F0502020204030204" pitchFamily="34" charset="0"/>
                <a:cs typeface="Arial" panose="020B0604020202020204" pitchFamily="34" charset="0"/>
              </a:rPr>
              <a:t> </a:t>
            </a:r>
            <a:r>
              <a:rPr lang="ru-RU" dirty="0" err="1">
                <a:effectLst/>
                <a:latin typeface="Arial" panose="020B0604020202020204" pitchFamily="34" charset="0"/>
                <a:ea typeface="Calibri" panose="020F0502020204030204" pitchFamily="34" charset="0"/>
                <a:cs typeface="Arial" panose="020B0604020202020204" pitchFamily="34" charset="0"/>
              </a:rPr>
              <a:t>angle</a:t>
            </a:r>
            <a:r>
              <a:rPr lang="ru-RU" dirty="0">
                <a:effectLst/>
                <a:latin typeface="Arial" panose="020B0604020202020204" pitchFamily="34" charset="0"/>
                <a:ea typeface="Calibri" panose="020F0502020204030204" pitchFamily="34" charset="0"/>
                <a:cs typeface="Arial" panose="020B0604020202020204" pitchFamily="34" charset="0"/>
              </a:rPr>
              <a:t>.</a:t>
            </a:r>
          </a:p>
          <a:p>
            <a:pPr marL="457200" lvl="1" indent="0">
              <a:buNone/>
            </a:pPr>
            <a:endParaRPr lang="ru-RU" b="0" i="0" dirty="0">
              <a:solidFill>
                <a:srgbClr val="000000"/>
              </a:solidFill>
              <a:effectLst/>
              <a:latin typeface="Arial" panose="020B0604020202020204" pitchFamily="34" charset="0"/>
            </a:endParaRPr>
          </a:p>
          <a:p>
            <a:r>
              <a:rPr lang="ru-RU" dirty="0" err="1">
                <a:solidFill>
                  <a:schemeClr val="accent6"/>
                </a:solidFill>
                <a:latin typeface="Arial" panose="020B0604020202020204" pitchFamily="34" charset="0"/>
                <a:cs typeface="Arial" panose="020B0604020202020204" pitchFamily="34" charset="0"/>
              </a:rPr>
              <a:t>SiMD</a:t>
            </a:r>
            <a:r>
              <a:rPr lang="ru-RU" dirty="0">
                <a:solidFill>
                  <a:schemeClr val="accent6"/>
                </a:solidFill>
                <a:latin typeface="Arial" panose="020B0604020202020204" pitchFamily="34" charset="0"/>
                <a:cs typeface="Arial" panose="020B0604020202020204" pitchFamily="34" charset="0"/>
              </a:rPr>
              <a:t>, BD</a:t>
            </a:r>
            <a:endParaRPr lang="en-US" dirty="0">
              <a:solidFill>
                <a:schemeClr val="accent6"/>
              </a:solidFill>
              <a:latin typeface="Arial" panose="020B0604020202020204" pitchFamily="34" charset="0"/>
              <a:cs typeface="Arial" panose="020B0604020202020204" pitchFamily="34" charset="0"/>
            </a:endParaRPr>
          </a:p>
          <a:p>
            <a:pPr lvl="1">
              <a:lnSpc>
                <a:spcPct val="107000"/>
              </a:lnSpc>
              <a:spcAft>
                <a:spcPts val="800"/>
              </a:spcAft>
            </a:pP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The production of secondary particles and, as a consequence, an increase in the background in the mass distribution of lambda hyperons, can be affected by the presence of the substance of trigger detectors located after the target and before the track detectors.</a:t>
            </a:r>
            <a:endParaRPr lang="ru-RU" dirty="0">
              <a:effectLst/>
              <a:latin typeface="Arial" panose="020B0604020202020204" pitchFamily="34" charset="0"/>
              <a:ea typeface="Calibri" panose="020F0502020204030204" pitchFamily="34" charset="0"/>
              <a:cs typeface="Arial" panose="020B0604020202020204" pitchFamily="34" charset="0"/>
            </a:endParaRPr>
          </a:p>
          <a:p>
            <a:endParaRPr lang="en-US" dirty="0">
              <a:solidFill>
                <a:schemeClr val="accent6"/>
              </a:solidFill>
              <a:latin typeface="Arial" panose="020B0604020202020204" pitchFamily="34" charset="0"/>
              <a:cs typeface="Arial" panose="020B0604020202020204" pitchFamily="34" charset="0"/>
            </a:endParaRPr>
          </a:p>
          <a:p>
            <a:r>
              <a:rPr lang="en-US" dirty="0">
                <a:solidFill>
                  <a:schemeClr val="accent6"/>
                </a:solidFill>
                <a:latin typeface="Arial" panose="020B0604020202020204" pitchFamily="34" charset="0"/>
                <a:cs typeface="Arial" panose="020B0604020202020204" pitchFamily="34" charset="0"/>
              </a:rPr>
              <a:t>Target</a:t>
            </a:r>
            <a:endParaRPr lang="en-US" sz="3000" dirty="0">
              <a:solidFill>
                <a:schemeClr val="accent6"/>
              </a:solidFill>
            </a:endParaRPr>
          </a:p>
          <a:p>
            <a:pPr lvl="1">
              <a:lnSpc>
                <a:spcPct val="107000"/>
              </a:lnSpc>
              <a:spcAft>
                <a:spcPts val="800"/>
              </a:spcAft>
            </a:pPr>
            <a:r>
              <a:rPr lang="ru-RU" dirty="0" err="1">
                <a:solidFill>
                  <a:srgbClr val="202124"/>
                </a:solidFill>
                <a:effectLst/>
                <a:latin typeface="Arial" panose="020B0604020202020204" pitchFamily="34" charset="0"/>
                <a:ea typeface="Calibri" panose="020F0502020204030204" pitchFamily="34" charset="0"/>
                <a:cs typeface="Arial" panose="020B0604020202020204" pitchFamily="34" charset="0"/>
              </a:rPr>
              <a:t>Since</a:t>
            </a:r>
            <a:r>
              <a:rPr lang="ru-RU" dirty="0">
                <a:solidFill>
                  <a:srgbClr val="202124"/>
                </a:solidFill>
                <a:effectLst/>
                <a:latin typeface="Arial" panose="020B0604020202020204" pitchFamily="34" charset="0"/>
                <a:ea typeface="Calibri" panose="020F0502020204030204" pitchFamily="34" charset="0"/>
                <a:cs typeface="Arial" panose="020B0604020202020204" pitchFamily="34" charset="0"/>
              </a:rPr>
              <a:t> </a:t>
            </a:r>
            <a:r>
              <a:rPr lang="ru-RU" dirty="0" err="1">
                <a:solidFill>
                  <a:srgbClr val="202124"/>
                </a:solidFill>
                <a:effectLst/>
                <a:latin typeface="Arial" panose="020B0604020202020204" pitchFamily="34" charset="0"/>
                <a:ea typeface="Calibri" panose="020F0502020204030204" pitchFamily="34" charset="0"/>
                <a:cs typeface="Arial" panose="020B0604020202020204" pitchFamily="34" charset="0"/>
              </a:rPr>
              <a:t>the</a:t>
            </a:r>
            <a:r>
              <a:rPr lang="ru-RU" dirty="0">
                <a:solidFill>
                  <a:srgbClr val="202124"/>
                </a:solidFill>
                <a:effectLst/>
                <a:latin typeface="Arial" panose="020B0604020202020204" pitchFamily="34" charset="0"/>
                <a:ea typeface="Calibri" panose="020F0502020204030204" pitchFamily="34" charset="0"/>
                <a:cs typeface="Arial" panose="020B0604020202020204" pitchFamily="34" charset="0"/>
              </a:rPr>
              <a:t> </a:t>
            </a:r>
            <a:r>
              <a:rPr lang="ru-RU" dirty="0" err="1">
                <a:solidFill>
                  <a:srgbClr val="202124"/>
                </a:solidFill>
                <a:effectLst/>
                <a:latin typeface="Arial" panose="020B0604020202020204" pitchFamily="34" charset="0"/>
                <a:ea typeface="Calibri" panose="020F0502020204030204" pitchFamily="34" charset="0"/>
                <a:cs typeface="Arial" panose="020B0604020202020204" pitchFamily="34" charset="0"/>
              </a:rPr>
              <a:t>target</a:t>
            </a:r>
            <a:r>
              <a:rPr lang="ru-RU" dirty="0">
                <a:solidFill>
                  <a:srgbClr val="202124"/>
                </a:solidFill>
                <a:effectLst/>
                <a:latin typeface="Arial" panose="020B0604020202020204" pitchFamily="34" charset="0"/>
                <a:ea typeface="Calibri" panose="020F0502020204030204" pitchFamily="34" charset="0"/>
                <a:cs typeface="Arial" panose="020B0604020202020204" pitchFamily="34" charset="0"/>
              </a:rPr>
              <a:t> </a:t>
            </a:r>
            <a:r>
              <a:rPr lang="ru-RU" dirty="0" err="1">
                <a:solidFill>
                  <a:srgbClr val="202124"/>
                </a:solidFill>
                <a:effectLst/>
                <a:latin typeface="Arial" panose="020B0604020202020204" pitchFamily="34" charset="0"/>
                <a:ea typeface="Calibri" panose="020F0502020204030204" pitchFamily="34" charset="0"/>
                <a:cs typeface="Arial" panose="020B0604020202020204" pitchFamily="34" charset="0"/>
              </a:rPr>
              <a:t>is</a:t>
            </a:r>
            <a:r>
              <a:rPr lang="ru-RU" dirty="0">
                <a:solidFill>
                  <a:srgbClr val="202124"/>
                </a:solidFill>
                <a:effectLst/>
                <a:latin typeface="Arial" panose="020B0604020202020204" pitchFamily="34" charset="0"/>
                <a:ea typeface="Calibri" panose="020F0502020204030204" pitchFamily="34" charset="0"/>
                <a:cs typeface="Arial" panose="020B0604020202020204" pitchFamily="34" charset="0"/>
              </a:rPr>
              <a:t> </a:t>
            </a:r>
            <a:r>
              <a:rPr lang="ru-RU" dirty="0" err="1">
                <a:solidFill>
                  <a:srgbClr val="202124"/>
                </a:solidFill>
                <a:effectLst/>
                <a:latin typeface="Arial" panose="020B0604020202020204" pitchFamily="34" charset="0"/>
                <a:ea typeface="Calibri" panose="020F0502020204030204" pitchFamily="34" charset="0"/>
                <a:cs typeface="Arial" panose="020B0604020202020204" pitchFamily="34" charset="0"/>
              </a:rPr>
              <a:t>an</a:t>
            </a:r>
            <a:r>
              <a:rPr lang="ru-RU" dirty="0">
                <a:solidFill>
                  <a:srgbClr val="202124"/>
                </a:solidFill>
                <a:effectLst/>
                <a:latin typeface="Arial" panose="020B0604020202020204" pitchFamily="34" charset="0"/>
                <a:ea typeface="Calibri" panose="020F0502020204030204" pitchFamily="34" charset="0"/>
                <a:cs typeface="Arial" panose="020B0604020202020204" pitchFamily="34" charset="0"/>
              </a:rPr>
              <a:t> </a:t>
            </a:r>
            <a:r>
              <a:rPr lang="ru-RU" dirty="0" err="1">
                <a:solidFill>
                  <a:srgbClr val="202124"/>
                </a:solidFill>
                <a:effectLst/>
                <a:latin typeface="Arial" panose="020B0604020202020204" pitchFamily="34" charset="0"/>
                <a:ea typeface="Calibri" panose="020F0502020204030204" pitchFamily="34" charset="0"/>
                <a:cs typeface="Arial" panose="020B0604020202020204" pitchFamily="34" charset="0"/>
              </a:rPr>
              <a:t>extended</a:t>
            </a:r>
            <a:r>
              <a:rPr lang="ru-RU" dirty="0">
                <a:solidFill>
                  <a:srgbClr val="202124"/>
                </a:solidFill>
                <a:effectLst/>
                <a:latin typeface="Arial" panose="020B0604020202020204" pitchFamily="34" charset="0"/>
                <a:ea typeface="Calibri" panose="020F0502020204030204" pitchFamily="34" charset="0"/>
                <a:cs typeface="Arial" panose="020B0604020202020204" pitchFamily="34" charset="0"/>
              </a:rPr>
              <a:t> </a:t>
            </a:r>
            <a:r>
              <a:rPr lang="ru-RU" dirty="0" err="1">
                <a:solidFill>
                  <a:srgbClr val="202124"/>
                </a:solidFill>
                <a:effectLst/>
                <a:latin typeface="Arial" panose="020B0604020202020204" pitchFamily="34" charset="0"/>
                <a:ea typeface="Calibri" panose="020F0502020204030204" pitchFamily="34" charset="0"/>
                <a:cs typeface="Arial" panose="020B0604020202020204" pitchFamily="34" charset="0"/>
              </a:rPr>
              <a:t>object</a:t>
            </a:r>
            <a:r>
              <a:rPr lang="ru-RU" dirty="0">
                <a:solidFill>
                  <a:srgbClr val="202124"/>
                </a:solidFill>
                <a:effectLst/>
                <a:latin typeface="Arial" panose="020B0604020202020204" pitchFamily="34" charset="0"/>
                <a:ea typeface="Calibri" panose="020F0502020204030204" pitchFamily="34" charset="0"/>
                <a:cs typeface="Arial" panose="020B0604020202020204" pitchFamily="34" charset="0"/>
              </a:rPr>
              <a:t>, </a:t>
            </a:r>
            <a:r>
              <a:rPr lang="ru-RU" dirty="0" err="1">
                <a:solidFill>
                  <a:srgbClr val="202124"/>
                </a:solidFill>
                <a:effectLst/>
                <a:latin typeface="Arial" panose="020B0604020202020204" pitchFamily="34" charset="0"/>
                <a:ea typeface="Calibri" panose="020F0502020204030204" pitchFamily="34" charset="0"/>
                <a:cs typeface="Arial" panose="020B0604020202020204" pitchFamily="34" charset="0"/>
              </a:rPr>
              <a:t>in</a:t>
            </a:r>
            <a:r>
              <a:rPr lang="ru-RU" dirty="0">
                <a:solidFill>
                  <a:srgbClr val="202124"/>
                </a:solidFill>
                <a:effectLst/>
                <a:latin typeface="Arial" panose="020B0604020202020204" pitchFamily="34" charset="0"/>
                <a:ea typeface="Calibri" panose="020F0502020204030204" pitchFamily="34" charset="0"/>
                <a:cs typeface="Arial" panose="020B0604020202020204" pitchFamily="34" charset="0"/>
              </a:rPr>
              <a:t> </a:t>
            </a:r>
            <a:r>
              <a:rPr lang="ru-RU" dirty="0" err="1">
                <a:solidFill>
                  <a:srgbClr val="202124"/>
                </a:solidFill>
                <a:effectLst/>
                <a:latin typeface="Arial" panose="020B0604020202020204" pitchFamily="34" charset="0"/>
                <a:ea typeface="Calibri" panose="020F0502020204030204" pitchFamily="34" charset="0"/>
                <a:cs typeface="Arial" panose="020B0604020202020204" pitchFamily="34" charset="0"/>
              </a:rPr>
              <a:t>addition</a:t>
            </a:r>
            <a:r>
              <a:rPr lang="ru-RU" dirty="0">
                <a:solidFill>
                  <a:srgbClr val="202124"/>
                </a:solidFill>
                <a:effectLst/>
                <a:latin typeface="Arial" panose="020B0604020202020204" pitchFamily="34" charset="0"/>
                <a:ea typeface="Calibri" panose="020F0502020204030204" pitchFamily="34" charset="0"/>
                <a:cs typeface="Arial" panose="020B0604020202020204" pitchFamily="34" charset="0"/>
              </a:rPr>
              <a:t> </a:t>
            </a:r>
            <a:r>
              <a:rPr lang="ru-RU" dirty="0" err="1">
                <a:solidFill>
                  <a:srgbClr val="202124"/>
                </a:solidFill>
                <a:effectLst/>
                <a:latin typeface="Arial" panose="020B0604020202020204" pitchFamily="34" charset="0"/>
                <a:ea typeface="Calibri" panose="020F0502020204030204" pitchFamily="34" charset="0"/>
                <a:cs typeface="Arial" panose="020B0604020202020204" pitchFamily="34" charset="0"/>
              </a:rPr>
              <a:t>to</a:t>
            </a:r>
            <a:r>
              <a:rPr lang="ru-RU" dirty="0">
                <a:solidFill>
                  <a:srgbClr val="202124"/>
                </a:solidFill>
                <a:effectLst/>
                <a:latin typeface="Arial" panose="020B0604020202020204" pitchFamily="34" charset="0"/>
                <a:ea typeface="Calibri" panose="020F0502020204030204" pitchFamily="34" charset="0"/>
                <a:cs typeface="Arial" panose="020B0604020202020204" pitchFamily="34" charset="0"/>
              </a:rPr>
              <a:t> </a:t>
            </a:r>
            <a:r>
              <a:rPr lang="ru-RU" dirty="0" err="1">
                <a:solidFill>
                  <a:srgbClr val="202124"/>
                </a:solidFill>
                <a:effectLst/>
                <a:latin typeface="Arial" panose="020B0604020202020204" pitchFamily="34" charset="0"/>
                <a:ea typeface="Calibri" panose="020F0502020204030204" pitchFamily="34" charset="0"/>
                <a:cs typeface="Arial" panose="020B0604020202020204" pitchFamily="34" charset="0"/>
              </a:rPr>
              <a:t>the</a:t>
            </a:r>
            <a:r>
              <a:rPr lang="ru-RU" dirty="0">
                <a:solidFill>
                  <a:srgbClr val="202124"/>
                </a:solidFill>
                <a:effectLst/>
                <a:latin typeface="Arial" panose="020B0604020202020204" pitchFamily="34" charset="0"/>
                <a:ea typeface="Calibri" panose="020F0502020204030204" pitchFamily="34" charset="0"/>
                <a:cs typeface="Arial" panose="020B0604020202020204" pitchFamily="34" charset="0"/>
              </a:rPr>
              <a:t> </a:t>
            </a:r>
            <a:r>
              <a:rPr lang="ru-RU" dirty="0" err="1">
                <a:solidFill>
                  <a:srgbClr val="202124"/>
                </a:solidFill>
                <a:effectLst/>
                <a:latin typeface="Arial" panose="020B0604020202020204" pitchFamily="34" charset="0"/>
                <a:ea typeface="Calibri" panose="020F0502020204030204" pitchFamily="34" charset="0"/>
                <a:cs typeface="Arial" panose="020B0604020202020204" pitchFamily="34" charset="0"/>
              </a:rPr>
              <a:t>primary</a:t>
            </a:r>
            <a:r>
              <a:rPr lang="ru-RU" dirty="0">
                <a:solidFill>
                  <a:srgbClr val="202124"/>
                </a:solidFill>
                <a:effectLst/>
                <a:latin typeface="Arial" panose="020B0604020202020204" pitchFamily="34" charset="0"/>
                <a:ea typeface="Calibri" panose="020F0502020204030204" pitchFamily="34" charset="0"/>
                <a:cs typeface="Arial" panose="020B0604020202020204" pitchFamily="34" charset="0"/>
              </a:rPr>
              <a:t> </a:t>
            </a:r>
            <a:r>
              <a:rPr lang="ru-RU" dirty="0" err="1">
                <a:solidFill>
                  <a:srgbClr val="202124"/>
                </a:solidFill>
                <a:effectLst/>
                <a:latin typeface="Arial" panose="020B0604020202020204" pitchFamily="34" charset="0"/>
                <a:ea typeface="Calibri" panose="020F0502020204030204" pitchFamily="34" charset="0"/>
                <a:cs typeface="Arial" panose="020B0604020202020204" pitchFamily="34" charset="0"/>
              </a:rPr>
              <a:t>interaction</a:t>
            </a:r>
            <a:r>
              <a:rPr lang="ru-RU" dirty="0">
                <a:solidFill>
                  <a:srgbClr val="202124"/>
                </a:solidFill>
                <a:effectLst/>
                <a:latin typeface="Arial" panose="020B0604020202020204" pitchFamily="34" charset="0"/>
                <a:ea typeface="Calibri" panose="020F0502020204030204" pitchFamily="34" charset="0"/>
                <a:cs typeface="Arial" panose="020B0604020202020204" pitchFamily="34" charset="0"/>
              </a:rPr>
              <a:t> </a:t>
            </a:r>
            <a:r>
              <a:rPr lang="ru-RU" dirty="0" err="1">
                <a:solidFill>
                  <a:srgbClr val="202124"/>
                </a:solidFill>
                <a:effectLst/>
                <a:latin typeface="Arial" panose="020B0604020202020204" pitchFamily="34" charset="0"/>
                <a:ea typeface="Calibri" panose="020F0502020204030204" pitchFamily="34" charset="0"/>
                <a:cs typeface="Arial" panose="020B0604020202020204" pitchFamily="34" charset="0"/>
              </a:rPr>
              <a:t>of</a:t>
            </a:r>
            <a:r>
              <a:rPr lang="ru-RU" dirty="0">
                <a:solidFill>
                  <a:srgbClr val="202124"/>
                </a:solidFill>
                <a:effectLst/>
                <a:latin typeface="Arial" panose="020B0604020202020204" pitchFamily="34" charset="0"/>
                <a:ea typeface="Calibri" panose="020F0502020204030204" pitchFamily="34" charset="0"/>
                <a:cs typeface="Arial" panose="020B0604020202020204" pitchFamily="34" charset="0"/>
              </a:rPr>
              <a:t> </a:t>
            </a:r>
            <a:r>
              <a:rPr lang="ru-RU" dirty="0" err="1">
                <a:solidFill>
                  <a:srgbClr val="202124"/>
                </a:solidFill>
                <a:effectLst/>
                <a:latin typeface="Arial" panose="020B0604020202020204" pitchFamily="34" charset="0"/>
                <a:ea typeface="Calibri" panose="020F0502020204030204" pitchFamily="34" charset="0"/>
                <a:cs typeface="Arial" panose="020B0604020202020204" pitchFamily="34" charset="0"/>
              </a:rPr>
              <a:t>the</a:t>
            </a:r>
            <a:r>
              <a:rPr lang="ru-RU" dirty="0">
                <a:solidFill>
                  <a:srgbClr val="202124"/>
                </a:solidFill>
                <a:effectLst/>
                <a:latin typeface="Arial" panose="020B0604020202020204" pitchFamily="34" charset="0"/>
                <a:ea typeface="Calibri" panose="020F0502020204030204" pitchFamily="34" charset="0"/>
                <a:cs typeface="Arial" panose="020B0604020202020204" pitchFamily="34" charset="0"/>
              </a:rPr>
              <a:t> </a:t>
            </a:r>
            <a:r>
              <a:rPr lang="ru-RU" dirty="0" err="1">
                <a:solidFill>
                  <a:srgbClr val="202124"/>
                </a:solidFill>
                <a:effectLst/>
                <a:latin typeface="Arial" panose="020B0604020202020204" pitchFamily="34" charset="0"/>
                <a:ea typeface="Calibri" panose="020F0502020204030204" pitchFamily="34" charset="0"/>
                <a:cs typeface="Arial" panose="020B0604020202020204" pitchFamily="34" charset="0"/>
              </a:rPr>
              <a:t>beam</a:t>
            </a:r>
            <a:r>
              <a:rPr lang="ru-RU" dirty="0">
                <a:solidFill>
                  <a:srgbClr val="202124"/>
                </a:solidFill>
                <a:effectLst/>
                <a:latin typeface="Arial" panose="020B0604020202020204" pitchFamily="34" charset="0"/>
                <a:ea typeface="Calibri" panose="020F0502020204030204" pitchFamily="34" charset="0"/>
                <a:cs typeface="Arial" panose="020B0604020202020204" pitchFamily="34" charset="0"/>
              </a:rPr>
              <a:t> </a:t>
            </a:r>
            <a:r>
              <a:rPr lang="ru-RU" dirty="0" err="1">
                <a:solidFill>
                  <a:srgbClr val="202124"/>
                </a:solidFill>
                <a:effectLst/>
                <a:latin typeface="Arial" panose="020B0604020202020204" pitchFamily="34" charset="0"/>
                <a:ea typeface="Calibri" panose="020F0502020204030204" pitchFamily="34" charset="0"/>
                <a:cs typeface="Arial" panose="020B0604020202020204" pitchFamily="34" charset="0"/>
              </a:rPr>
              <a:t>with</a:t>
            </a:r>
            <a:r>
              <a:rPr lang="ru-RU" dirty="0">
                <a:solidFill>
                  <a:srgbClr val="202124"/>
                </a:solidFill>
                <a:effectLst/>
                <a:latin typeface="Arial" panose="020B0604020202020204" pitchFamily="34" charset="0"/>
                <a:ea typeface="Calibri" panose="020F0502020204030204" pitchFamily="34" charset="0"/>
                <a:cs typeface="Arial" panose="020B0604020202020204" pitchFamily="34" charset="0"/>
              </a:rPr>
              <a:t> </a:t>
            </a:r>
            <a:r>
              <a:rPr lang="ru-RU" dirty="0" err="1">
                <a:solidFill>
                  <a:srgbClr val="202124"/>
                </a:solidFill>
                <a:effectLst/>
                <a:latin typeface="Arial" panose="020B0604020202020204" pitchFamily="34" charset="0"/>
                <a:ea typeface="Calibri" panose="020F0502020204030204" pitchFamily="34" charset="0"/>
                <a:cs typeface="Arial" panose="020B0604020202020204" pitchFamily="34" charset="0"/>
              </a:rPr>
              <a:t>the</a:t>
            </a:r>
            <a:r>
              <a:rPr lang="ru-RU" dirty="0">
                <a:solidFill>
                  <a:srgbClr val="202124"/>
                </a:solidFill>
                <a:effectLst/>
                <a:latin typeface="Arial" panose="020B0604020202020204" pitchFamily="34" charset="0"/>
                <a:ea typeface="Calibri" panose="020F0502020204030204" pitchFamily="34" charset="0"/>
                <a:cs typeface="Arial" panose="020B0604020202020204" pitchFamily="34" charset="0"/>
              </a:rPr>
              <a:t> </a:t>
            </a:r>
            <a:r>
              <a:rPr lang="ru-RU" dirty="0" err="1">
                <a:solidFill>
                  <a:srgbClr val="202124"/>
                </a:solidFill>
                <a:effectLst/>
                <a:latin typeface="Arial" panose="020B0604020202020204" pitchFamily="34" charset="0"/>
                <a:ea typeface="Calibri" panose="020F0502020204030204" pitchFamily="34" charset="0"/>
                <a:cs typeface="Arial" panose="020B0604020202020204" pitchFamily="34" charset="0"/>
              </a:rPr>
              <a:t>target</a:t>
            </a:r>
            <a:r>
              <a:rPr lang="ru-RU" dirty="0">
                <a:solidFill>
                  <a:srgbClr val="202124"/>
                </a:solidFill>
                <a:effectLst/>
                <a:latin typeface="Arial" panose="020B0604020202020204" pitchFamily="34" charset="0"/>
                <a:ea typeface="Calibri" panose="020F0502020204030204" pitchFamily="34" charset="0"/>
                <a:cs typeface="Arial" panose="020B0604020202020204" pitchFamily="34" charset="0"/>
              </a:rPr>
              <a:t>, </a:t>
            </a:r>
            <a:r>
              <a:rPr lang="ru-RU" dirty="0" err="1">
                <a:solidFill>
                  <a:srgbClr val="202124"/>
                </a:solidFill>
                <a:effectLst/>
                <a:latin typeface="Arial" panose="020B0604020202020204" pitchFamily="34" charset="0"/>
                <a:ea typeface="Calibri" panose="020F0502020204030204" pitchFamily="34" charset="0"/>
                <a:cs typeface="Arial" panose="020B0604020202020204" pitchFamily="34" charset="0"/>
              </a:rPr>
              <a:t>there</a:t>
            </a:r>
            <a:r>
              <a:rPr lang="ru-RU" dirty="0">
                <a:solidFill>
                  <a:srgbClr val="202124"/>
                </a:solidFill>
                <a:effectLst/>
                <a:latin typeface="Arial" panose="020B0604020202020204" pitchFamily="34" charset="0"/>
                <a:ea typeface="Calibri" panose="020F0502020204030204" pitchFamily="34" charset="0"/>
                <a:cs typeface="Arial" panose="020B0604020202020204" pitchFamily="34" charset="0"/>
              </a:rPr>
              <a:t> </a:t>
            </a:r>
            <a:r>
              <a:rPr lang="ru-RU" dirty="0" err="1">
                <a:solidFill>
                  <a:srgbClr val="202124"/>
                </a:solidFill>
                <a:effectLst/>
                <a:latin typeface="Arial" panose="020B0604020202020204" pitchFamily="34" charset="0"/>
                <a:ea typeface="Calibri" panose="020F0502020204030204" pitchFamily="34" charset="0"/>
                <a:cs typeface="Arial" panose="020B0604020202020204" pitchFamily="34" charset="0"/>
              </a:rPr>
              <a:t>will</a:t>
            </a:r>
            <a:r>
              <a:rPr lang="ru-RU" dirty="0">
                <a:solidFill>
                  <a:srgbClr val="202124"/>
                </a:solidFill>
                <a:effectLst/>
                <a:latin typeface="Arial" panose="020B0604020202020204" pitchFamily="34" charset="0"/>
                <a:ea typeface="Calibri" panose="020F0502020204030204" pitchFamily="34" charset="0"/>
                <a:cs typeface="Arial" panose="020B0604020202020204" pitchFamily="34" charset="0"/>
              </a:rPr>
              <a:t> </a:t>
            </a:r>
            <a:r>
              <a:rPr lang="ru-RU" dirty="0" err="1">
                <a:solidFill>
                  <a:srgbClr val="202124"/>
                </a:solidFill>
                <a:effectLst/>
                <a:latin typeface="Arial" panose="020B0604020202020204" pitchFamily="34" charset="0"/>
                <a:ea typeface="Calibri" panose="020F0502020204030204" pitchFamily="34" charset="0"/>
                <a:cs typeface="Arial" panose="020B0604020202020204" pitchFamily="34" charset="0"/>
              </a:rPr>
              <a:t>be</a:t>
            </a:r>
            <a:r>
              <a:rPr lang="ru-RU" dirty="0">
                <a:solidFill>
                  <a:srgbClr val="202124"/>
                </a:solidFill>
                <a:effectLst/>
                <a:latin typeface="Arial" panose="020B0604020202020204" pitchFamily="34" charset="0"/>
                <a:ea typeface="Calibri" panose="020F0502020204030204" pitchFamily="34" charset="0"/>
                <a:cs typeface="Arial" panose="020B0604020202020204" pitchFamily="34" charset="0"/>
              </a:rPr>
              <a:t> </a:t>
            </a:r>
            <a:r>
              <a:rPr lang="ru-RU" dirty="0" err="1">
                <a:solidFill>
                  <a:srgbClr val="202124"/>
                </a:solidFill>
                <a:effectLst/>
                <a:latin typeface="Arial" panose="020B0604020202020204" pitchFamily="34" charset="0"/>
                <a:ea typeface="Calibri" panose="020F0502020204030204" pitchFamily="34" charset="0"/>
                <a:cs typeface="Arial" panose="020B0604020202020204" pitchFamily="34" charset="0"/>
              </a:rPr>
              <a:t>interactions</a:t>
            </a:r>
            <a:r>
              <a:rPr lang="ru-RU" dirty="0">
                <a:solidFill>
                  <a:srgbClr val="202124"/>
                </a:solidFill>
                <a:effectLst/>
                <a:latin typeface="Arial" panose="020B0604020202020204" pitchFamily="34" charset="0"/>
                <a:ea typeface="Calibri" panose="020F0502020204030204" pitchFamily="34" charset="0"/>
                <a:cs typeface="Arial" panose="020B0604020202020204" pitchFamily="34" charset="0"/>
              </a:rPr>
              <a:t> </a:t>
            </a:r>
            <a:r>
              <a:rPr lang="ru-RU" dirty="0" err="1">
                <a:solidFill>
                  <a:srgbClr val="202124"/>
                </a:solidFill>
                <a:effectLst/>
                <a:latin typeface="Arial" panose="020B0604020202020204" pitchFamily="34" charset="0"/>
                <a:ea typeface="Calibri" panose="020F0502020204030204" pitchFamily="34" charset="0"/>
                <a:cs typeface="Arial" panose="020B0604020202020204" pitchFamily="34" charset="0"/>
              </a:rPr>
              <a:t>of</a:t>
            </a:r>
            <a:r>
              <a:rPr lang="ru-RU" dirty="0">
                <a:solidFill>
                  <a:srgbClr val="202124"/>
                </a:solidFill>
                <a:effectLst/>
                <a:latin typeface="Arial" panose="020B0604020202020204" pitchFamily="34" charset="0"/>
                <a:ea typeface="Calibri" panose="020F0502020204030204" pitchFamily="34" charset="0"/>
                <a:cs typeface="Arial" panose="020B0604020202020204" pitchFamily="34" charset="0"/>
              </a:rPr>
              <a:t> </a:t>
            </a:r>
            <a:r>
              <a:rPr lang="ru-RU" dirty="0" err="1">
                <a:solidFill>
                  <a:srgbClr val="202124"/>
                </a:solidFill>
                <a:effectLst/>
                <a:latin typeface="Arial" panose="020B0604020202020204" pitchFamily="34" charset="0"/>
                <a:ea typeface="Calibri" panose="020F0502020204030204" pitchFamily="34" charset="0"/>
                <a:cs typeface="Arial" panose="020B0604020202020204" pitchFamily="34" charset="0"/>
              </a:rPr>
              <a:t>secondary</a:t>
            </a:r>
            <a:r>
              <a:rPr lang="ru-RU" dirty="0">
                <a:solidFill>
                  <a:srgbClr val="202124"/>
                </a:solidFill>
                <a:effectLst/>
                <a:latin typeface="Arial" panose="020B0604020202020204" pitchFamily="34" charset="0"/>
                <a:ea typeface="Calibri" panose="020F0502020204030204" pitchFamily="34" charset="0"/>
                <a:cs typeface="Arial" panose="020B0604020202020204" pitchFamily="34" charset="0"/>
              </a:rPr>
              <a:t> </a:t>
            </a:r>
            <a:r>
              <a:rPr lang="ru-RU" dirty="0" err="1">
                <a:solidFill>
                  <a:srgbClr val="202124"/>
                </a:solidFill>
                <a:effectLst/>
                <a:latin typeface="Arial" panose="020B0604020202020204" pitchFamily="34" charset="0"/>
                <a:ea typeface="Calibri" panose="020F0502020204030204" pitchFamily="34" charset="0"/>
                <a:cs typeface="Arial" panose="020B0604020202020204" pitchFamily="34" charset="0"/>
              </a:rPr>
              <a:t>particles</a:t>
            </a:r>
            <a:r>
              <a:rPr lang="ru-RU" dirty="0">
                <a:solidFill>
                  <a:srgbClr val="202124"/>
                </a:solidFill>
                <a:effectLst/>
                <a:latin typeface="Arial" panose="020B0604020202020204" pitchFamily="34" charset="0"/>
                <a:ea typeface="Calibri" panose="020F0502020204030204" pitchFamily="34" charset="0"/>
                <a:cs typeface="Arial" panose="020B0604020202020204" pitchFamily="34" charset="0"/>
              </a:rPr>
              <a:t> </a:t>
            </a:r>
            <a:r>
              <a:rPr lang="ru-RU" dirty="0" err="1">
                <a:solidFill>
                  <a:srgbClr val="202124"/>
                </a:solidFill>
                <a:effectLst/>
                <a:latin typeface="Arial" panose="020B0604020202020204" pitchFamily="34" charset="0"/>
                <a:ea typeface="Calibri" panose="020F0502020204030204" pitchFamily="34" charset="0"/>
                <a:cs typeface="Arial" panose="020B0604020202020204" pitchFamily="34" charset="0"/>
              </a:rPr>
              <a:t>with</a:t>
            </a:r>
            <a:r>
              <a:rPr lang="ru-RU" dirty="0">
                <a:solidFill>
                  <a:srgbClr val="202124"/>
                </a:solidFill>
                <a:effectLst/>
                <a:latin typeface="Arial" panose="020B0604020202020204" pitchFamily="34" charset="0"/>
                <a:ea typeface="Calibri" panose="020F0502020204030204" pitchFamily="34" charset="0"/>
                <a:cs typeface="Arial" panose="020B0604020202020204" pitchFamily="34" charset="0"/>
              </a:rPr>
              <a:t> </a:t>
            </a:r>
            <a:r>
              <a:rPr lang="ru-RU" dirty="0" err="1">
                <a:solidFill>
                  <a:srgbClr val="202124"/>
                </a:solidFill>
                <a:effectLst/>
                <a:latin typeface="Arial" panose="020B0604020202020204" pitchFamily="34" charset="0"/>
                <a:ea typeface="Calibri" panose="020F0502020204030204" pitchFamily="34" charset="0"/>
                <a:cs typeface="Arial" panose="020B0604020202020204" pitchFamily="34" charset="0"/>
              </a:rPr>
              <a:t>the</a:t>
            </a:r>
            <a:r>
              <a:rPr lang="ru-RU" dirty="0">
                <a:solidFill>
                  <a:srgbClr val="202124"/>
                </a:solidFill>
                <a:effectLst/>
                <a:latin typeface="Arial" panose="020B0604020202020204" pitchFamily="34" charset="0"/>
                <a:ea typeface="Calibri" panose="020F0502020204030204" pitchFamily="34" charset="0"/>
                <a:cs typeface="Arial" panose="020B0604020202020204" pitchFamily="34" charset="0"/>
              </a:rPr>
              <a:t> </a:t>
            </a:r>
            <a:r>
              <a:rPr lang="ru-RU" dirty="0" err="1">
                <a:solidFill>
                  <a:srgbClr val="202124"/>
                </a:solidFill>
                <a:effectLst/>
                <a:latin typeface="Arial" panose="020B0604020202020204" pitchFamily="34" charset="0"/>
                <a:ea typeface="Calibri" panose="020F0502020204030204" pitchFamily="34" charset="0"/>
                <a:cs typeface="Arial" panose="020B0604020202020204" pitchFamily="34" charset="0"/>
              </a:rPr>
              <a:t>target</a:t>
            </a:r>
            <a:r>
              <a:rPr lang="ru-RU" dirty="0">
                <a:solidFill>
                  <a:srgbClr val="202124"/>
                </a:solidFill>
                <a:effectLst/>
                <a:latin typeface="Arial" panose="020B0604020202020204" pitchFamily="34" charset="0"/>
                <a:ea typeface="Calibri" panose="020F0502020204030204" pitchFamily="34" charset="0"/>
                <a:cs typeface="Arial" panose="020B0604020202020204" pitchFamily="34" charset="0"/>
              </a:rPr>
              <a:t> </a:t>
            </a:r>
            <a:r>
              <a:rPr lang="ru-RU" dirty="0" err="1">
                <a:solidFill>
                  <a:srgbClr val="202124"/>
                </a:solidFill>
                <a:effectLst/>
                <a:latin typeface="Arial" panose="020B0604020202020204" pitchFamily="34" charset="0"/>
                <a:ea typeface="Calibri" panose="020F0502020204030204" pitchFamily="34" charset="0"/>
                <a:cs typeface="Arial" panose="020B0604020202020204" pitchFamily="34" charset="0"/>
              </a:rPr>
              <a:t>nuclei</a:t>
            </a:r>
            <a:r>
              <a:rPr lang="ru-RU" dirty="0">
                <a:solidFill>
                  <a:srgbClr val="202124"/>
                </a:solidFill>
                <a:effectLst/>
                <a:latin typeface="Arial" panose="020B0604020202020204" pitchFamily="34" charset="0"/>
                <a:ea typeface="Calibri" panose="020F0502020204030204" pitchFamily="34" charset="0"/>
                <a:cs typeface="Arial" panose="020B0604020202020204" pitchFamily="34" charset="0"/>
              </a:rPr>
              <a:t>. </a:t>
            </a:r>
            <a:r>
              <a:rPr lang="ru-RU" dirty="0" err="1">
                <a:solidFill>
                  <a:srgbClr val="202124"/>
                </a:solidFill>
                <a:effectLst/>
                <a:latin typeface="Arial" panose="020B0604020202020204" pitchFamily="34" charset="0"/>
                <a:ea typeface="Calibri" panose="020F0502020204030204" pitchFamily="34" charset="0"/>
                <a:cs typeface="Arial" panose="020B0604020202020204" pitchFamily="34" charset="0"/>
              </a:rPr>
              <a:t>This</a:t>
            </a:r>
            <a:r>
              <a:rPr lang="ru-RU" dirty="0">
                <a:solidFill>
                  <a:srgbClr val="202124"/>
                </a:solidFill>
                <a:effectLst/>
                <a:latin typeface="Arial" panose="020B0604020202020204" pitchFamily="34" charset="0"/>
                <a:ea typeface="Calibri" panose="020F0502020204030204" pitchFamily="34" charset="0"/>
                <a:cs typeface="Arial" panose="020B0604020202020204" pitchFamily="34" charset="0"/>
              </a:rPr>
              <a:t> </a:t>
            </a:r>
            <a:r>
              <a:rPr lang="ru-RU" dirty="0" err="1">
                <a:solidFill>
                  <a:srgbClr val="202124"/>
                </a:solidFill>
                <a:effectLst/>
                <a:latin typeface="Arial" panose="020B0604020202020204" pitchFamily="34" charset="0"/>
                <a:ea typeface="Calibri" panose="020F0502020204030204" pitchFamily="34" charset="0"/>
                <a:cs typeface="Arial" panose="020B0604020202020204" pitchFamily="34" charset="0"/>
              </a:rPr>
              <a:t>might</a:t>
            </a:r>
            <a:r>
              <a:rPr lang="ru-RU" dirty="0">
                <a:solidFill>
                  <a:srgbClr val="202124"/>
                </a:solidFill>
                <a:effectLst/>
                <a:latin typeface="Arial" panose="020B0604020202020204" pitchFamily="34" charset="0"/>
                <a:ea typeface="Calibri" panose="020F0502020204030204" pitchFamily="34" charset="0"/>
                <a:cs typeface="Arial" panose="020B0604020202020204" pitchFamily="34" charset="0"/>
              </a:rPr>
              <a:t> </a:t>
            </a:r>
            <a:r>
              <a:rPr lang="ru-RU" dirty="0" err="1">
                <a:solidFill>
                  <a:srgbClr val="202124"/>
                </a:solidFill>
                <a:effectLst/>
                <a:latin typeface="Arial" panose="020B0604020202020204" pitchFamily="34" charset="0"/>
                <a:ea typeface="Calibri" panose="020F0502020204030204" pitchFamily="34" charset="0"/>
                <a:cs typeface="Arial" panose="020B0604020202020204" pitchFamily="34" charset="0"/>
              </a:rPr>
              <a:t>also</a:t>
            </a:r>
            <a:r>
              <a:rPr lang="ru-RU" dirty="0">
                <a:solidFill>
                  <a:srgbClr val="202124"/>
                </a:solidFill>
                <a:effectLst/>
                <a:latin typeface="Arial" panose="020B0604020202020204" pitchFamily="34" charset="0"/>
                <a:ea typeface="Calibri" panose="020F0502020204030204" pitchFamily="34" charset="0"/>
                <a:cs typeface="Arial" panose="020B0604020202020204" pitchFamily="34" charset="0"/>
              </a:rPr>
              <a:t> </a:t>
            </a:r>
            <a:r>
              <a:rPr lang="ru-RU" dirty="0" err="1">
                <a:solidFill>
                  <a:srgbClr val="202124"/>
                </a:solidFill>
                <a:effectLst/>
                <a:latin typeface="Arial" panose="020B0604020202020204" pitchFamily="34" charset="0"/>
                <a:ea typeface="Calibri" panose="020F0502020204030204" pitchFamily="34" charset="0"/>
                <a:cs typeface="Arial" panose="020B0604020202020204" pitchFamily="34" charset="0"/>
              </a:rPr>
              <a:t>be</a:t>
            </a:r>
            <a:r>
              <a:rPr lang="ru-RU" dirty="0">
                <a:solidFill>
                  <a:srgbClr val="202124"/>
                </a:solidFill>
                <a:effectLst/>
                <a:latin typeface="Arial" panose="020B0604020202020204" pitchFamily="34" charset="0"/>
                <a:ea typeface="Calibri" panose="020F0502020204030204" pitchFamily="34" charset="0"/>
                <a:cs typeface="Arial" panose="020B0604020202020204" pitchFamily="34" charset="0"/>
              </a:rPr>
              <a:t> a </a:t>
            </a:r>
            <a:r>
              <a:rPr lang="ru-RU" dirty="0" err="1">
                <a:solidFill>
                  <a:srgbClr val="202124"/>
                </a:solidFill>
                <a:effectLst/>
                <a:latin typeface="Arial" panose="020B0604020202020204" pitchFamily="34" charset="0"/>
                <a:ea typeface="Calibri" panose="020F0502020204030204" pitchFamily="34" charset="0"/>
                <a:cs typeface="Arial" panose="020B0604020202020204" pitchFamily="34" charset="0"/>
              </a:rPr>
              <a:t>source</a:t>
            </a:r>
            <a:r>
              <a:rPr lang="ru-RU" dirty="0">
                <a:solidFill>
                  <a:srgbClr val="202124"/>
                </a:solidFill>
                <a:effectLst/>
                <a:latin typeface="Arial" panose="020B0604020202020204" pitchFamily="34" charset="0"/>
                <a:ea typeface="Calibri" panose="020F0502020204030204" pitchFamily="34" charset="0"/>
                <a:cs typeface="Arial" panose="020B0604020202020204" pitchFamily="34" charset="0"/>
              </a:rPr>
              <a:t> </a:t>
            </a:r>
            <a:r>
              <a:rPr lang="ru-RU" dirty="0" err="1">
                <a:solidFill>
                  <a:srgbClr val="202124"/>
                </a:solidFill>
                <a:effectLst/>
                <a:latin typeface="Arial" panose="020B0604020202020204" pitchFamily="34" charset="0"/>
                <a:ea typeface="Calibri" panose="020F0502020204030204" pitchFamily="34" charset="0"/>
                <a:cs typeface="Arial" panose="020B0604020202020204" pitchFamily="34" charset="0"/>
              </a:rPr>
              <a:t>of</a:t>
            </a:r>
            <a:r>
              <a:rPr lang="ru-RU" dirty="0">
                <a:solidFill>
                  <a:srgbClr val="202124"/>
                </a:solidFill>
                <a:effectLst/>
                <a:latin typeface="Arial" panose="020B0604020202020204" pitchFamily="34" charset="0"/>
                <a:ea typeface="Calibri" panose="020F0502020204030204" pitchFamily="34" charset="0"/>
                <a:cs typeface="Arial" panose="020B0604020202020204" pitchFamily="34" charset="0"/>
              </a:rPr>
              <a:t> </a:t>
            </a:r>
            <a:r>
              <a:rPr lang="ru-RU" dirty="0" err="1">
                <a:solidFill>
                  <a:srgbClr val="202124"/>
                </a:solidFill>
                <a:effectLst/>
                <a:latin typeface="Arial" panose="020B0604020202020204" pitchFamily="34" charset="0"/>
                <a:ea typeface="Calibri" panose="020F0502020204030204" pitchFamily="34" charset="0"/>
                <a:cs typeface="Arial" panose="020B0604020202020204" pitchFamily="34" charset="0"/>
              </a:rPr>
              <a:t>the</a:t>
            </a:r>
            <a:r>
              <a:rPr lang="ru-RU" dirty="0">
                <a:solidFill>
                  <a:srgbClr val="202124"/>
                </a:solidFill>
                <a:effectLst/>
                <a:latin typeface="Arial" panose="020B0604020202020204" pitchFamily="34" charset="0"/>
                <a:ea typeface="Calibri" panose="020F0502020204030204" pitchFamily="34" charset="0"/>
                <a:cs typeface="Arial" panose="020B0604020202020204" pitchFamily="34" charset="0"/>
              </a:rPr>
              <a:t> </a:t>
            </a:r>
            <a:r>
              <a:rPr lang="ru-RU" dirty="0" err="1">
                <a:solidFill>
                  <a:srgbClr val="202124"/>
                </a:solidFill>
                <a:effectLst/>
                <a:latin typeface="Arial" panose="020B0604020202020204" pitchFamily="34" charset="0"/>
                <a:ea typeface="Calibri" panose="020F0502020204030204" pitchFamily="34" charset="0"/>
                <a:cs typeface="Arial" panose="020B0604020202020204" pitchFamily="34" charset="0"/>
              </a:rPr>
              <a:t>background</a:t>
            </a:r>
            <a:r>
              <a:rPr lang="ru-RU" dirty="0">
                <a:solidFill>
                  <a:srgbClr val="202124"/>
                </a:solidFill>
                <a:effectLst/>
                <a:latin typeface="Arial" panose="020B0604020202020204" pitchFamily="34" charset="0"/>
                <a:ea typeface="Calibri" panose="020F0502020204030204" pitchFamily="34" charset="0"/>
                <a:cs typeface="Arial" panose="020B0604020202020204" pitchFamily="34" charset="0"/>
              </a:rPr>
              <a:t> </a:t>
            </a:r>
            <a:r>
              <a:rPr lang="ru-RU" dirty="0" err="1">
                <a:solidFill>
                  <a:srgbClr val="202124"/>
                </a:solidFill>
                <a:effectLst/>
                <a:latin typeface="Arial" panose="020B0604020202020204" pitchFamily="34" charset="0"/>
                <a:ea typeface="Calibri" panose="020F0502020204030204" pitchFamily="34" charset="0"/>
                <a:cs typeface="Arial" panose="020B0604020202020204" pitchFamily="34" charset="0"/>
              </a:rPr>
              <a:t>increment</a:t>
            </a:r>
            <a:r>
              <a:rPr lang="ru-RU" dirty="0">
                <a:solidFill>
                  <a:srgbClr val="202124"/>
                </a:solidFill>
                <a:effectLst/>
                <a:latin typeface="Arial" panose="020B0604020202020204" pitchFamily="34" charset="0"/>
                <a:ea typeface="Calibri" panose="020F0502020204030204" pitchFamily="34" charset="0"/>
                <a:cs typeface="Arial" panose="020B0604020202020204" pitchFamily="34" charset="0"/>
              </a:rPr>
              <a:t> </a:t>
            </a:r>
            <a:r>
              <a:rPr lang="ru-RU" dirty="0" err="1">
                <a:solidFill>
                  <a:srgbClr val="202124"/>
                </a:solidFill>
                <a:effectLst/>
                <a:latin typeface="Arial" panose="020B0604020202020204" pitchFamily="34" charset="0"/>
                <a:ea typeface="Calibri" panose="020F0502020204030204" pitchFamily="34" charset="0"/>
                <a:cs typeface="Arial" panose="020B0604020202020204" pitchFamily="34" charset="0"/>
              </a:rPr>
              <a:t>in</a:t>
            </a:r>
            <a:r>
              <a:rPr lang="ru-RU" dirty="0">
                <a:solidFill>
                  <a:srgbClr val="202124"/>
                </a:solidFill>
                <a:effectLst/>
                <a:latin typeface="Arial" panose="020B0604020202020204" pitchFamily="34" charset="0"/>
                <a:ea typeface="Calibri" panose="020F0502020204030204" pitchFamily="34" charset="0"/>
                <a:cs typeface="Arial" panose="020B0604020202020204" pitchFamily="34" charset="0"/>
              </a:rPr>
              <a:t> </a:t>
            </a:r>
            <a:r>
              <a:rPr lang="ru-RU" dirty="0" err="1">
                <a:solidFill>
                  <a:srgbClr val="202124"/>
                </a:solidFill>
                <a:effectLst/>
                <a:latin typeface="Arial" panose="020B0604020202020204" pitchFamily="34" charset="0"/>
                <a:ea typeface="Calibri" panose="020F0502020204030204" pitchFamily="34" charset="0"/>
                <a:cs typeface="Arial" panose="020B0604020202020204" pitchFamily="34" charset="0"/>
              </a:rPr>
              <a:t>the</a:t>
            </a:r>
            <a:r>
              <a:rPr lang="ru-RU" dirty="0">
                <a:solidFill>
                  <a:srgbClr val="202124"/>
                </a:solidFill>
                <a:effectLst/>
                <a:latin typeface="Arial" panose="020B0604020202020204" pitchFamily="34" charset="0"/>
                <a:ea typeface="Calibri" panose="020F0502020204030204" pitchFamily="34" charset="0"/>
                <a:cs typeface="Arial" panose="020B0604020202020204" pitchFamily="34" charset="0"/>
              </a:rPr>
              <a:t> </a:t>
            </a:r>
            <a:r>
              <a:rPr lang="ru-RU" dirty="0" err="1">
                <a:solidFill>
                  <a:srgbClr val="202124"/>
                </a:solidFill>
                <a:effectLst/>
                <a:latin typeface="Arial" panose="020B0604020202020204" pitchFamily="34" charset="0"/>
                <a:ea typeface="Calibri" panose="020F0502020204030204" pitchFamily="34" charset="0"/>
                <a:cs typeface="Arial" panose="020B0604020202020204" pitchFamily="34" charset="0"/>
              </a:rPr>
              <a:t>mass</a:t>
            </a:r>
            <a:r>
              <a:rPr lang="ru-RU" dirty="0">
                <a:solidFill>
                  <a:srgbClr val="202124"/>
                </a:solidFill>
                <a:effectLst/>
                <a:latin typeface="Arial" panose="020B0604020202020204" pitchFamily="34" charset="0"/>
                <a:ea typeface="Calibri" panose="020F0502020204030204" pitchFamily="34" charset="0"/>
                <a:cs typeface="Arial" panose="020B0604020202020204" pitchFamily="34" charset="0"/>
              </a:rPr>
              <a:t> </a:t>
            </a:r>
            <a:r>
              <a:rPr lang="ru-RU" dirty="0" err="1">
                <a:solidFill>
                  <a:srgbClr val="202124"/>
                </a:solidFill>
                <a:effectLst/>
                <a:latin typeface="Arial" panose="020B0604020202020204" pitchFamily="34" charset="0"/>
                <a:ea typeface="Calibri" panose="020F0502020204030204" pitchFamily="34" charset="0"/>
                <a:cs typeface="Arial" panose="020B0604020202020204" pitchFamily="34" charset="0"/>
              </a:rPr>
              <a:t>spectra</a:t>
            </a:r>
            <a:r>
              <a:rPr lang="ru-RU" dirty="0">
                <a:solidFill>
                  <a:srgbClr val="202124"/>
                </a:solidFill>
                <a:effectLst/>
                <a:latin typeface="Arial" panose="020B0604020202020204" pitchFamily="34" charset="0"/>
                <a:ea typeface="Calibri" panose="020F0502020204030204" pitchFamily="34" charset="0"/>
                <a:cs typeface="Arial" panose="020B0604020202020204" pitchFamily="34" charset="0"/>
              </a:rPr>
              <a:t>.</a:t>
            </a:r>
            <a:endParaRPr lang="ru-RU" dirty="0">
              <a:effectLst/>
              <a:latin typeface="Arial" panose="020B0604020202020204" pitchFamily="34" charset="0"/>
              <a:ea typeface="Calibri" panose="020F0502020204030204" pitchFamily="34" charset="0"/>
              <a:cs typeface="Arial" panose="020B0604020202020204" pitchFamily="34" charset="0"/>
            </a:endParaRPr>
          </a:p>
        </p:txBody>
      </p:sp>
      <p:sp>
        <p:nvSpPr>
          <p:cNvPr id="4" name="Номер слайда 3">
            <a:extLst>
              <a:ext uri="{FF2B5EF4-FFF2-40B4-BE49-F238E27FC236}">
                <a16:creationId xmlns:a16="http://schemas.microsoft.com/office/drawing/2014/main" id="{99CC32C6-0B65-2FAA-702D-D0DFCD334D03}"/>
              </a:ext>
            </a:extLst>
          </p:cNvPr>
          <p:cNvSpPr>
            <a:spLocks noGrp="1"/>
          </p:cNvSpPr>
          <p:nvPr>
            <p:ph type="sldNum" sz="quarter" idx="12"/>
          </p:nvPr>
        </p:nvSpPr>
        <p:spPr/>
        <p:txBody>
          <a:bodyPr/>
          <a:lstStyle/>
          <a:p>
            <a:fld id="{0808F1DD-DB5D-4CA4-B293-6C4DDDE53672}" type="slidenum">
              <a:rPr lang="ru-RU" smtClean="0"/>
              <a:t>7</a:t>
            </a:fld>
            <a:endParaRPr lang="ru-RU"/>
          </a:p>
        </p:txBody>
      </p:sp>
    </p:spTree>
    <p:extLst>
      <p:ext uri="{BB962C8B-B14F-4D97-AF65-F5344CB8AC3E}">
        <p14:creationId xmlns:p14="http://schemas.microsoft.com/office/powerpoint/2010/main" val="10381098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Заголовок 1">
            <a:extLst>
              <a:ext uri="{FF2B5EF4-FFF2-40B4-BE49-F238E27FC236}">
                <a16:creationId xmlns:a16="http://schemas.microsoft.com/office/drawing/2014/main" id="{3033D5AC-E97C-7AD3-2947-9C6A9BF5FA90}"/>
              </a:ext>
            </a:extLst>
          </p:cNvPr>
          <p:cNvSpPr txBox="1">
            <a:spLocks/>
          </p:cNvSpPr>
          <p:nvPr/>
        </p:nvSpPr>
        <p:spPr>
          <a:xfrm>
            <a:off x="1524000" y="456056"/>
            <a:ext cx="9144000" cy="857357"/>
          </a:xfrm>
          <a:prstGeom prst="rect">
            <a:avLst/>
          </a:prstGeom>
        </p:spPr>
        <p:txBody>
          <a:bodyPr vert="horz" lIns="91440" tIns="45720" rIns="91440" bIns="45720" rtlCol="0" anchor="ctr">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900" dirty="0">
                <a:solidFill>
                  <a:srgbClr val="0070C0"/>
                </a:solidFill>
                <a:latin typeface="Arial" panose="020B0604020202020204" pitchFamily="34" charset="0"/>
              </a:rPr>
              <a:t>Results</a:t>
            </a:r>
            <a:br>
              <a:rPr lang="en-US" sz="3600" dirty="0">
                <a:solidFill>
                  <a:schemeClr val="accent1"/>
                </a:solidFill>
              </a:rPr>
            </a:br>
            <a:r>
              <a:rPr lang="en-US" sz="4000" dirty="0">
                <a:solidFill>
                  <a:schemeClr val="accent1"/>
                </a:solidFill>
              </a:rPr>
              <a:t>Lambda hyperons</a:t>
            </a:r>
            <a:endParaRPr lang="ru-RU" sz="4000" dirty="0">
              <a:solidFill>
                <a:schemeClr val="accent1"/>
              </a:solidFill>
            </a:endParaRPr>
          </a:p>
        </p:txBody>
      </p:sp>
      <p:sp>
        <p:nvSpPr>
          <p:cNvPr id="12" name="TextBox 11">
            <a:extLst>
              <a:ext uri="{FF2B5EF4-FFF2-40B4-BE49-F238E27FC236}">
                <a16:creationId xmlns:a16="http://schemas.microsoft.com/office/drawing/2014/main" id="{96F72331-95FF-8767-8936-76C3555E7CD4}"/>
              </a:ext>
            </a:extLst>
          </p:cNvPr>
          <p:cNvSpPr txBox="1"/>
          <p:nvPr/>
        </p:nvSpPr>
        <p:spPr>
          <a:xfrm>
            <a:off x="1726004" y="4050123"/>
            <a:ext cx="1413207" cy="461665"/>
          </a:xfrm>
          <a:prstGeom prst="rect">
            <a:avLst/>
          </a:prstGeom>
          <a:noFill/>
        </p:spPr>
        <p:txBody>
          <a:bodyPr wrap="none" rtlCol="0">
            <a:spAutoFit/>
          </a:bodyPr>
          <a:lstStyle/>
          <a:p>
            <a:r>
              <a:rPr lang="en-US" sz="2400" b="0" i="0" dirty="0">
                <a:solidFill>
                  <a:schemeClr val="accent2"/>
                </a:solidFill>
                <a:effectLst/>
                <a:latin typeface="-apple-system"/>
              </a:rPr>
              <a:t>Ideal case</a:t>
            </a:r>
            <a:endParaRPr lang="ru-RU" sz="2400" dirty="0">
              <a:solidFill>
                <a:schemeClr val="accent2"/>
              </a:solidFill>
            </a:endParaRPr>
          </a:p>
        </p:txBody>
      </p:sp>
      <p:sp>
        <p:nvSpPr>
          <p:cNvPr id="13" name="TextBox 12">
            <a:extLst>
              <a:ext uri="{FF2B5EF4-FFF2-40B4-BE49-F238E27FC236}">
                <a16:creationId xmlns:a16="http://schemas.microsoft.com/office/drawing/2014/main" id="{06734BBB-E610-3208-2563-ACB933350B26}"/>
              </a:ext>
            </a:extLst>
          </p:cNvPr>
          <p:cNvSpPr txBox="1"/>
          <p:nvPr/>
        </p:nvSpPr>
        <p:spPr>
          <a:xfrm>
            <a:off x="7043545" y="3997421"/>
            <a:ext cx="4597797" cy="830997"/>
          </a:xfrm>
          <a:prstGeom prst="rect">
            <a:avLst/>
          </a:prstGeom>
          <a:noFill/>
        </p:spPr>
        <p:txBody>
          <a:bodyPr wrap="none" rtlCol="0">
            <a:spAutoFit/>
          </a:bodyPr>
          <a:lstStyle/>
          <a:p>
            <a:r>
              <a:rPr lang="en-US" sz="2400" dirty="0" err="1">
                <a:solidFill>
                  <a:schemeClr val="accent2"/>
                </a:solidFill>
              </a:rPr>
              <a:t>SiMD</a:t>
            </a:r>
            <a:r>
              <a:rPr lang="en-US" sz="2400" dirty="0">
                <a:solidFill>
                  <a:schemeClr val="accent2"/>
                </a:solidFill>
              </a:rPr>
              <a:t>, BD, target and beam blurring</a:t>
            </a:r>
            <a:endParaRPr lang="ru-RU" sz="2400" dirty="0">
              <a:solidFill>
                <a:schemeClr val="accent2"/>
              </a:solidFill>
            </a:endParaRPr>
          </a:p>
          <a:p>
            <a:endParaRPr lang="ru-RU" sz="2400" dirty="0"/>
          </a:p>
        </p:txBody>
      </p:sp>
      <p:sp>
        <p:nvSpPr>
          <p:cNvPr id="14" name="Объект 2">
            <a:extLst>
              <a:ext uri="{FF2B5EF4-FFF2-40B4-BE49-F238E27FC236}">
                <a16:creationId xmlns:a16="http://schemas.microsoft.com/office/drawing/2014/main" id="{8A6DE096-ACF7-3BBB-51BE-096550FE6315}"/>
              </a:ext>
            </a:extLst>
          </p:cNvPr>
          <p:cNvSpPr txBox="1">
            <a:spLocks/>
          </p:cNvSpPr>
          <p:nvPr/>
        </p:nvSpPr>
        <p:spPr>
          <a:xfrm>
            <a:off x="431451" y="4369077"/>
            <a:ext cx="10515600" cy="248892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buFont typeface="Arial" panose="020B0604020202020204" pitchFamily="34" charset="0"/>
              <a:buChar char="•"/>
            </a:pPr>
            <a:r>
              <a:rPr lang="en-US" sz="2800" dirty="0">
                <a:solidFill>
                  <a:schemeClr val="accent6"/>
                </a:solidFill>
              </a:rPr>
              <a:t>Cuts</a:t>
            </a:r>
            <a:endParaRPr lang="ru-RU" sz="2800" dirty="0">
              <a:solidFill>
                <a:schemeClr val="accent6"/>
              </a:solidFill>
            </a:endParaRPr>
          </a:p>
          <a:p>
            <a:pPr marL="800100" lvl="1" indent="-342900" algn="l">
              <a:buFont typeface="Arial" panose="020B0604020202020204" pitchFamily="34" charset="0"/>
              <a:buChar char="•"/>
            </a:pPr>
            <a:r>
              <a:rPr lang="en-US" dirty="0"/>
              <a:t>3.0</a:t>
            </a:r>
            <a:r>
              <a:rPr lang="ru-RU" dirty="0"/>
              <a:t> </a:t>
            </a:r>
            <a:r>
              <a:rPr lang="en-US" dirty="0"/>
              <a:t>&lt; path &lt; 20	</a:t>
            </a:r>
          </a:p>
          <a:p>
            <a:pPr marL="800100" lvl="1" indent="-342900" algn="l">
              <a:buFont typeface="Arial" panose="020B0604020202020204" pitchFamily="34" charset="0"/>
              <a:buChar char="•"/>
            </a:pPr>
            <a:r>
              <a:rPr lang="en-US" dirty="0"/>
              <a:t>0.0</a:t>
            </a:r>
            <a:r>
              <a:rPr lang="ru-RU" dirty="0"/>
              <a:t> </a:t>
            </a:r>
            <a:r>
              <a:rPr lang="en-US" dirty="0"/>
              <a:t>&lt; DCA12 &lt; 0.4	</a:t>
            </a:r>
          </a:p>
          <a:p>
            <a:pPr marL="800100" lvl="1" indent="-342900" algn="l">
              <a:buFont typeface="Arial" panose="020B0604020202020204" pitchFamily="34" charset="0"/>
              <a:buChar char="•"/>
            </a:pPr>
            <a:r>
              <a:rPr lang="en-US" dirty="0"/>
              <a:t>0.0</a:t>
            </a:r>
            <a:r>
              <a:rPr lang="ru-RU" dirty="0"/>
              <a:t> </a:t>
            </a:r>
            <a:r>
              <a:rPr lang="en-US" dirty="0"/>
              <a:t>&lt; DCA0 &lt; 0.2	</a:t>
            </a:r>
          </a:p>
          <a:p>
            <a:pPr marL="800100" lvl="1" indent="-342900" algn="l">
              <a:buFont typeface="Arial" panose="020B0604020202020204" pitchFamily="34" charset="0"/>
              <a:buChar char="•"/>
            </a:pPr>
            <a:r>
              <a:rPr lang="en-US" dirty="0"/>
              <a:t>0.1</a:t>
            </a:r>
            <a:r>
              <a:rPr lang="ru-RU" dirty="0"/>
              <a:t> </a:t>
            </a:r>
            <a:r>
              <a:rPr lang="en-US" dirty="0"/>
              <a:t>&lt; DCA1 &lt; 3.0</a:t>
            </a:r>
          </a:p>
          <a:p>
            <a:pPr marL="800100" lvl="1" indent="-342900" algn="l">
              <a:buFont typeface="Arial" panose="020B0604020202020204" pitchFamily="34" charset="0"/>
              <a:buChar char="•"/>
            </a:pPr>
            <a:r>
              <a:rPr lang="en-US" dirty="0"/>
              <a:t>0.3</a:t>
            </a:r>
            <a:r>
              <a:rPr lang="ru-RU" dirty="0"/>
              <a:t> </a:t>
            </a:r>
            <a:r>
              <a:rPr lang="en-US" dirty="0"/>
              <a:t>&lt;</a:t>
            </a:r>
            <a:r>
              <a:rPr lang="ru-RU" dirty="0"/>
              <a:t> </a:t>
            </a:r>
            <a:r>
              <a:rPr lang="en-US" dirty="0"/>
              <a:t>DCA2 &lt; 3.0</a:t>
            </a:r>
            <a:endParaRPr lang="ru-RU" dirty="0"/>
          </a:p>
        </p:txBody>
      </p:sp>
      <p:pic>
        <p:nvPicPr>
          <p:cNvPr id="15" name="Рисунок 14">
            <a:extLst>
              <a:ext uri="{FF2B5EF4-FFF2-40B4-BE49-F238E27FC236}">
                <a16:creationId xmlns:a16="http://schemas.microsoft.com/office/drawing/2014/main" id="{AD3B52C9-F18A-F2BE-70F1-1737536148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436079"/>
            <a:ext cx="6096000" cy="2691297"/>
          </a:xfrm>
          <a:prstGeom prst="rect">
            <a:avLst/>
          </a:prstGeom>
        </p:spPr>
      </p:pic>
      <p:pic>
        <p:nvPicPr>
          <p:cNvPr id="16" name="Рисунок 15">
            <a:extLst>
              <a:ext uri="{FF2B5EF4-FFF2-40B4-BE49-F238E27FC236}">
                <a16:creationId xmlns:a16="http://schemas.microsoft.com/office/drawing/2014/main" id="{FEC6903B-D013-825D-9D62-4985692C6E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450207"/>
            <a:ext cx="5989797" cy="2645283"/>
          </a:xfrm>
          <a:prstGeom prst="rect">
            <a:avLst/>
          </a:prstGeom>
        </p:spPr>
      </p:pic>
      <p:sp>
        <p:nvSpPr>
          <p:cNvPr id="2" name="Номер слайда 1">
            <a:extLst>
              <a:ext uri="{FF2B5EF4-FFF2-40B4-BE49-F238E27FC236}">
                <a16:creationId xmlns:a16="http://schemas.microsoft.com/office/drawing/2014/main" id="{16F69DDA-AADB-AD28-2EDF-220DB8F2EFBC}"/>
              </a:ext>
            </a:extLst>
          </p:cNvPr>
          <p:cNvSpPr>
            <a:spLocks noGrp="1"/>
          </p:cNvSpPr>
          <p:nvPr>
            <p:ph type="sldNum" sz="quarter" idx="12"/>
          </p:nvPr>
        </p:nvSpPr>
        <p:spPr/>
        <p:txBody>
          <a:bodyPr/>
          <a:lstStyle/>
          <a:p>
            <a:fld id="{0808F1DD-DB5D-4CA4-B293-6C4DDDE53672}" type="slidenum">
              <a:rPr lang="ru-RU" smtClean="0"/>
              <a:t>8</a:t>
            </a:fld>
            <a:endParaRPr lang="ru-RU"/>
          </a:p>
        </p:txBody>
      </p:sp>
    </p:spTree>
    <p:extLst>
      <p:ext uri="{BB962C8B-B14F-4D97-AF65-F5344CB8AC3E}">
        <p14:creationId xmlns:p14="http://schemas.microsoft.com/office/powerpoint/2010/main" val="8252956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a:extLst>
              <a:ext uri="{FF2B5EF4-FFF2-40B4-BE49-F238E27FC236}">
                <a16:creationId xmlns:a16="http://schemas.microsoft.com/office/drawing/2014/main" id="{6CECD8FE-89DE-22DF-9D7C-CB4D0274685A}"/>
              </a:ext>
            </a:extLst>
          </p:cNvPr>
          <p:cNvSpPr>
            <a:spLocks noGrp="1"/>
          </p:cNvSpPr>
          <p:nvPr>
            <p:ph type="title"/>
          </p:nvPr>
        </p:nvSpPr>
        <p:spPr>
          <a:xfrm>
            <a:off x="838200" y="59617"/>
            <a:ext cx="10515600" cy="763480"/>
          </a:xfrm>
        </p:spPr>
        <p:txBody>
          <a:bodyPr>
            <a:normAutofit fontScale="90000"/>
          </a:bodyPr>
          <a:lstStyle/>
          <a:p>
            <a:pPr algn="ctr"/>
            <a:r>
              <a:rPr lang="en-US" sz="3600" b="0" i="0" dirty="0">
                <a:solidFill>
                  <a:srgbClr val="0070C0"/>
                </a:solidFill>
                <a:effectLst/>
                <a:latin typeface="Arial" panose="020B0604020202020204" pitchFamily="34" charset="0"/>
              </a:rPr>
              <a:t>Results</a:t>
            </a:r>
            <a:br>
              <a:rPr lang="en-US" dirty="0">
                <a:solidFill>
                  <a:schemeClr val="accent1"/>
                </a:solidFill>
              </a:rPr>
            </a:br>
            <a:r>
              <a:rPr lang="en-US" sz="3100" dirty="0">
                <a:solidFill>
                  <a:schemeClr val="accent1"/>
                </a:solidFill>
              </a:rPr>
              <a:t>Lambda hyperons</a:t>
            </a:r>
            <a:endParaRPr lang="ru-RU" sz="3100" dirty="0"/>
          </a:p>
        </p:txBody>
      </p:sp>
      <p:sp>
        <p:nvSpPr>
          <p:cNvPr id="6" name="TextBox 5">
            <a:extLst>
              <a:ext uri="{FF2B5EF4-FFF2-40B4-BE49-F238E27FC236}">
                <a16:creationId xmlns:a16="http://schemas.microsoft.com/office/drawing/2014/main" id="{5822782A-A03B-0D94-3979-C6F8D9313576}"/>
              </a:ext>
            </a:extLst>
          </p:cNvPr>
          <p:cNvSpPr txBox="1"/>
          <p:nvPr/>
        </p:nvSpPr>
        <p:spPr>
          <a:xfrm>
            <a:off x="2827815" y="3466460"/>
            <a:ext cx="739305" cy="400110"/>
          </a:xfrm>
          <a:prstGeom prst="rect">
            <a:avLst/>
          </a:prstGeom>
          <a:noFill/>
        </p:spPr>
        <p:txBody>
          <a:bodyPr wrap="none" rtlCol="0">
            <a:spAutoFit/>
          </a:bodyPr>
          <a:lstStyle/>
          <a:p>
            <a:r>
              <a:rPr lang="en-US" sz="2000" dirty="0" err="1">
                <a:solidFill>
                  <a:schemeClr val="accent2"/>
                </a:solidFill>
              </a:rPr>
              <a:t>SiMD</a:t>
            </a:r>
            <a:endParaRPr lang="ru-RU" sz="2000" dirty="0">
              <a:solidFill>
                <a:schemeClr val="accent2"/>
              </a:solidFill>
            </a:endParaRPr>
          </a:p>
        </p:txBody>
      </p:sp>
      <p:sp>
        <p:nvSpPr>
          <p:cNvPr id="7" name="TextBox 6">
            <a:extLst>
              <a:ext uri="{FF2B5EF4-FFF2-40B4-BE49-F238E27FC236}">
                <a16:creationId xmlns:a16="http://schemas.microsoft.com/office/drawing/2014/main" id="{ADFF8EA9-EF54-EAEA-F3B3-30A43D52C44E}"/>
              </a:ext>
            </a:extLst>
          </p:cNvPr>
          <p:cNvSpPr txBox="1"/>
          <p:nvPr/>
        </p:nvSpPr>
        <p:spPr>
          <a:xfrm>
            <a:off x="8997419" y="3494742"/>
            <a:ext cx="481222" cy="400110"/>
          </a:xfrm>
          <a:prstGeom prst="rect">
            <a:avLst/>
          </a:prstGeom>
          <a:noFill/>
        </p:spPr>
        <p:txBody>
          <a:bodyPr wrap="none" rtlCol="0">
            <a:spAutoFit/>
          </a:bodyPr>
          <a:lstStyle/>
          <a:p>
            <a:r>
              <a:rPr lang="en-US" sz="2000" dirty="0">
                <a:solidFill>
                  <a:schemeClr val="accent2"/>
                </a:solidFill>
              </a:rPr>
              <a:t>BD</a:t>
            </a:r>
            <a:endParaRPr lang="ru-RU" sz="2000" dirty="0">
              <a:solidFill>
                <a:schemeClr val="accent2"/>
              </a:solidFill>
            </a:endParaRPr>
          </a:p>
        </p:txBody>
      </p:sp>
      <p:sp>
        <p:nvSpPr>
          <p:cNvPr id="8" name="TextBox 7">
            <a:extLst>
              <a:ext uri="{FF2B5EF4-FFF2-40B4-BE49-F238E27FC236}">
                <a16:creationId xmlns:a16="http://schemas.microsoft.com/office/drawing/2014/main" id="{C28D50D2-01A6-65A8-9368-51B544D84289}"/>
              </a:ext>
            </a:extLst>
          </p:cNvPr>
          <p:cNvSpPr txBox="1"/>
          <p:nvPr/>
        </p:nvSpPr>
        <p:spPr>
          <a:xfrm>
            <a:off x="2147820" y="6496496"/>
            <a:ext cx="1781257" cy="400110"/>
          </a:xfrm>
          <a:prstGeom prst="rect">
            <a:avLst/>
          </a:prstGeom>
          <a:noFill/>
        </p:spPr>
        <p:txBody>
          <a:bodyPr wrap="none" rtlCol="0">
            <a:spAutoFit/>
          </a:bodyPr>
          <a:lstStyle/>
          <a:p>
            <a:r>
              <a:rPr lang="en-US" sz="2000" b="0" i="0" dirty="0">
                <a:solidFill>
                  <a:schemeClr val="accent2"/>
                </a:solidFill>
                <a:effectLst/>
                <a:latin typeface="Arial" panose="020B0604020202020204" pitchFamily="34" charset="0"/>
              </a:rPr>
              <a:t>Beam blurring</a:t>
            </a:r>
            <a:endParaRPr lang="ru-RU" sz="2000" dirty="0">
              <a:solidFill>
                <a:schemeClr val="accent2"/>
              </a:solidFill>
            </a:endParaRPr>
          </a:p>
        </p:txBody>
      </p:sp>
      <p:sp>
        <p:nvSpPr>
          <p:cNvPr id="9" name="TextBox 8">
            <a:extLst>
              <a:ext uri="{FF2B5EF4-FFF2-40B4-BE49-F238E27FC236}">
                <a16:creationId xmlns:a16="http://schemas.microsoft.com/office/drawing/2014/main" id="{C95BDD9B-A523-D101-E1E3-735E5763C990}"/>
              </a:ext>
            </a:extLst>
          </p:cNvPr>
          <p:cNvSpPr txBox="1"/>
          <p:nvPr/>
        </p:nvSpPr>
        <p:spPr>
          <a:xfrm>
            <a:off x="8783789" y="6496496"/>
            <a:ext cx="908482" cy="400110"/>
          </a:xfrm>
          <a:prstGeom prst="rect">
            <a:avLst/>
          </a:prstGeom>
          <a:noFill/>
        </p:spPr>
        <p:txBody>
          <a:bodyPr wrap="square" rtlCol="0">
            <a:spAutoFit/>
          </a:bodyPr>
          <a:lstStyle/>
          <a:p>
            <a:r>
              <a:rPr lang="en-US" sz="2000" dirty="0">
                <a:solidFill>
                  <a:schemeClr val="accent2"/>
                </a:solidFill>
              </a:rPr>
              <a:t>Target</a:t>
            </a:r>
            <a:endParaRPr lang="ru-RU" sz="2000" dirty="0">
              <a:solidFill>
                <a:schemeClr val="accent2"/>
              </a:solidFill>
            </a:endParaRPr>
          </a:p>
        </p:txBody>
      </p:sp>
      <p:pic>
        <p:nvPicPr>
          <p:cNvPr id="10" name="Рисунок 9">
            <a:extLst>
              <a:ext uri="{FF2B5EF4-FFF2-40B4-BE49-F238E27FC236}">
                <a16:creationId xmlns:a16="http://schemas.microsoft.com/office/drawing/2014/main" id="{9B193CD1-EC9F-7333-B31F-F51382E493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876" y="858113"/>
            <a:ext cx="6013142" cy="2673911"/>
          </a:xfrm>
          <a:prstGeom prst="rect">
            <a:avLst/>
          </a:prstGeom>
        </p:spPr>
      </p:pic>
      <p:pic>
        <p:nvPicPr>
          <p:cNvPr id="11" name="Рисунок 10">
            <a:extLst>
              <a:ext uri="{FF2B5EF4-FFF2-40B4-BE49-F238E27FC236}">
                <a16:creationId xmlns:a16="http://schemas.microsoft.com/office/drawing/2014/main" id="{D824C386-0D37-FAC9-49C9-65EF34B2C3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7982" y="858113"/>
            <a:ext cx="6013142" cy="2681938"/>
          </a:xfrm>
          <a:prstGeom prst="rect">
            <a:avLst/>
          </a:prstGeom>
        </p:spPr>
      </p:pic>
      <p:pic>
        <p:nvPicPr>
          <p:cNvPr id="12" name="Рисунок 11">
            <a:extLst>
              <a:ext uri="{FF2B5EF4-FFF2-40B4-BE49-F238E27FC236}">
                <a16:creationId xmlns:a16="http://schemas.microsoft.com/office/drawing/2014/main" id="{F4A74BA0-37EF-D415-176C-8F2EBA6F636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876" y="3926478"/>
            <a:ext cx="6013142" cy="2657952"/>
          </a:xfrm>
          <a:prstGeom prst="rect">
            <a:avLst/>
          </a:prstGeom>
        </p:spPr>
      </p:pic>
      <p:pic>
        <p:nvPicPr>
          <p:cNvPr id="13" name="Рисунок 12">
            <a:extLst>
              <a:ext uri="{FF2B5EF4-FFF2-40B4-BE49-F238E27FC236}">
                <a16:creationId xmlns:a16="http://schemas.microsoft.com/office/drawing/2014/main" id="{6D886884-0C9D-1D40-A0C3-AE8DDC172A6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67981" y="3866570"/>
            <a:ext cx="6071668" cy="2681938"/>
          </a:xfrm>
          <a:prstGeom prst="rect">
            <a:avLst/>
          </a:prstGeom>
        </p:spPr>
      </p:pic>
      <p:sp>
        <p:nvSpPr>
          <p:cNvPr id="2" name="Номер слайда 1">
            <a:extLst>
              <a:ext uri="{FF2B5EF4-FFF2-40B4-BE49-F238E27FC236}">
                <a16:creationId xmlns:a16="http://schemas.microsoft.com/office/drawing/2014/main" id="{048B48D8-5183-0179-854C-3FC782D5527D}"/>
              </a:ext>
            </a:extLst>
          </p:cNvPr>
          <p:cNvSpPr>
            <a:spLocks noGrp="1"/>
          </p:cNvSpPr>
          <p:nvPr>
            <p:ph type="sldNum" sz="quarter" idx="12"/>
          </p:nvPr>
        </p:nvSpPr>
        <p:spPr/>
        <p:txBody>
          <a:bodyPr/>
          <a:lstStyle/>
          <a:p>
            <a:fld id="{0808F1DD-DB5D-4CA4-B293-6C4DDDE53672}" type="slidenum">
              <a:rPr lang="ru-RU" smtClean="0"/>
              <a:t>9</a:t>
            </a:fld>
            <a:endParaRPr lang="ru-RU"/>
          </a:p>
        </p:txBody>
      </p:sp>
    </p:spTree>
    <p:extLst>
      <p:ext uri="{BB962C8B-B14F-4D97-AF65-F5344CB8AC3E}">
        <p14:creationId xmlns:p14="http://schemas.microsoft.com/office/powerpoint/2010/main" val="366485586"/>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280</TotalTime>
  <Words>979</Words>
  <Application>Microsoft Office PowerPoint</Application>
  <PresentationFormat>Широкоэкранный</PresentationFormat>
  <Paragraphs>217</Paragraphs>
  <Slides>27</Slides>
  <Notes>0</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27</vt:i4>
      </vt:variant>
    </vt:vector>
  </HeadingPairs>
  <TitlesOfParts>
    <vt:vector size="36" baseType="lpstr">
      <vt:lpstr>-apple-system</vt:lpstr>
      <vt:lpstr>Arial</vt:lpstr>
      <vt:lpstr>Arial</vt:lpstr>
      <vt:lpstr>Calibri</vt:lpstr>
      <vt:lpstr>Calibri Light</vt:lpstr>
      <vt:lpstr>Cambria Math</vt:lpstr>
      <vt:lpstr>Liberation Sans</vt:lpstr>
      <vt:lpstr>Roboto</vt:lpstr>
      <vt:lpstr>Тема Office</vt:lpstr>
      <vt:lpstr>Презентация PowerPoint</vt:lpstr>
      <vt:lpstr>Introduction</vt:lpstr>
      <vt:lpstr>BM@N experiment at the NICA complex</vt:lpstr>
      <vt:lpstr>Goal of the work</vt:lpstr>
      <vt:lpstr>Data</vt:lpstr>
      <vt:lpstr>Data processing</vt:lpstr>
      <vt:lpstr>Sources of background increment</vt:lpstr>
      <vt:lpstr>Презентация PowerPoint</vt:lpstr>
      <vt:lpstr>Results Lambda hyperons</vt:lpstr>
      <vt:lpstr>Results  Lambda hyperons</vt:lpstr>
      <vt:lpstr>Results K_S^0</vt:lpstr>
      <vt:lpstr>Results K_S^0</vt:lpstr>
      <vt:lpstr>Results K_S^0</vt:lpstr>
      <vt:lpstr>Results Lambda hyperons</vt:lpstr>
      <vt:lpstr>Results Lambda hyperons</vt:lpstr>
      <vt:lpstr>Results K_S^0</vt:lpstr>
      <vt:lpstr>Results K_S^0</vt:lpstr>
      <vt:lpstr>Conclusion</vt:lpstr>
      <vt:lpstr>Future work</vt:lpstr>
      <vt:lpstr>Презентация PowerPoint</vt:lpstr>
      <vt:lpstr>Презентация PowerPoint</vt:lpstr>
      <vt:lpstr>Results Armenteros-Podolanski plots</vt:lpstr>
      <vt:lpstr>Results Lambda hyperons</vt:lpstr>
      <vt:lpstr>Results K_S^0</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ramin.k.barak@gmail.com</dc:creator>
  <cp:lastModifiedBy>ramin.k.barak@gmail.com</cp:lastModifiedBy>
  <cp:revision>54</cp:revision>
  <dcterms:created xsi:type="dcterms:W3CDTF">2023-05-14T15:59:21Z</dcterms:created>
  <dcterms:modified xsi:type="dcterms:W3CDTF">2023-06-08T09:05:39Z</dcterms:modified>
</cp:coreProperties>
</file>