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6.jpg" ContentType="image/jpg"/>
  <Override PartName="/ppt/media/image1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2"/>
    <p:sldId id="273" r:id="rId3"/>
    <p:sldId id="272" r:id="rId4"/>
    <p:sldId id="265" r:id="rId5"/>
    <p:sldId id="266" r:id="rId6"/>
    <p:sldId id="261" r:id="rId7"/>
    <p:sldId id="268" r:id="rId8"/>
    <p:sldId id="256" r:id="rId9"/>
    <p:sldId id="257" r:id="rId10"/>
    <p:sldId id="263" r:id="rId11"/>
    <p:sldId id="262" r:id="rId12"/>
    <p:sldId id="260" r:id="rId13"/>
    <p:sldId id="274" r:id="rId14"/>
  </p:sldIdLst>
  <p:sldSz cx="14257338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0" autoAdjust="0"/>
    <p:restoredTop sz="95337" autoAdjust="0"/>
  </p:normalViewPr>
  <p:slideViewPr>
    <p:cSldViewPr>
      <p:cViewPr varScale="1">
        <p:scale>
          <a:sx n="65" d="100"/>
          <a:sy n="65" d="100"/>
        </p:scale>
        <p:origin x="752" y="80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2E02-5957-4571-96FD-B398D8196120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7001-2049-4DF7-8CB4-61E0FA622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7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7001-2049-4DF7-8CB4-61E0FA6224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8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1B0F-27C6-42C3-AC71-112DF2F70079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6B69-B6EB-4879-9606-6B13A7810EB0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AA57-F9A6-4518-AAD2-6910D9A20F8E}" type="datetime1">
              <a:rPr lang="en-US" smtClean="0"/>
              <a:t>6/7/2023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2CE0-2115-4A3F-ADE9-316B8A201A78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2B82-0AAA-4D78-831A-D19DCA84592E}" type="datetime1">
              <a:rPr lang="en-US" smtClean="0"/>
              <a:t>6/7/2023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466" y="427736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FA59-970D-44B5-8734-7B37AF56A73E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170" y="3774636"/>
            <a:ext cx="12954000" cy="2046321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/>
          <a:p>
            <a:pPr marL="14851" algn="ctr">
              <a:spcBef>
                <a:spcPts val="117"/>
              </a:spcBef>
            </a:pPr>
            <a:r>
              <a:rPr lang="ru-RU" sz="4400" b="1" dirty="0" smtClean="0">
                <a:latin typeface="Arial"/>
                <a:cs typeface="Arial"/>
              </a:rPr>
              <a:t>Детекторные системы для измерений ионизирующих излучений и слабых оптических излучений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9520" y="6567443"/>
            <a:ext cx="11506200" cy="4153405"/>
          </a:xfrm>
          <a:prstGeom prst="rect">
            <a:avLst/>
          </a:prstGeom>
        </p:spPr>
        <p:txBody>
          <a:bodyPr vert="horz" wrap="square" lIns="0" tIns="1485" rIns="0" bIns="0" rtlCol="0">
            <a:spAutoFit/>
          </a:bodyPr>
          <a:lstStyle/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en-US" sz="3274" u="heavy" dirty="0" smtClean="0">
              <a:uFill>
                <a:solidFill>
                  <a:srgbClr val="000000"/>
                </a:solidFill>
              </a:uFill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r>
              <a:rPr sz="3274" u="heavy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N.V</a:t>
            </a:r>
            <a:r>
              <a:rPr sz="3274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 </a:t>
            </a:r>
            <a:r>
              <a:rPr sz="3274" u="heavy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Dunin</a:t>
            </a:r>
            <a:r>
              <a:rPr lang="ru-RU" sz="3274" u="heavy" baseline="30000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lang="en-US" sz="3274" u="heavy" baseline="30000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,2</a:t>
            </a:r>
            <a:r>
              <a:rPr sz="3274" dirty="0" smtClean="0">
                <a:latin typeface="Arial MT"/>
                <a:cs typeface="Arial MT"/>
              </a:rPr>
              <a:t> </a:t>
            </a:r>
            <a:r>
              <a:rPr lang="en-US" sz="3274" dirty="0" smtClean="0">
                <a:latin typeface="Arial MT"/>
                <a:cs typeface="Arial MT"/>
              </a:rPr>
              <a:t>, V.V. </a:t>
            </a:r>
            <a:r>
              <a:rPr lang="en-US" sz="3274" dirty="0" err="1" smtClean="0">
                <a:latin typeface="Arial MT"/>
                <a:cs typeface="Arial MT"/>
              </a:rPr>
              <a:t>Fimushkin</a:t>
            </a:r>
            <a:r>
              <a:rPr lang="ru-RU" sz="3274" baseline="30000" dirty="0">
                <a:latin typeface="Arial MT"/>
                <a:cs typeface="Arial MT"/>
              </a:rPr>
              <a:t>1</a:t>
            </a:r>
            <a:r>
              <a:rPr lang="en-US" sz="3274" dirty="0" smtClean="0">
                <a:latin typeface="Arial MT"/>
                <a:cs typeface="Arial MT"/>
              </a:rPr>
              <a:t> , E.I. </a:t>
            </a:r>
            <a:r>
              <a:rPr lang="en-US" sz="3274" dirty="0" err="1" smtClean="0">
                <a:latin typeface="Arial MT"/>
                <a:cs typeface="Arial MT"/>
              </a:rPr>
              <a:t>Demikhov</a:t>
            </a:r>
            <a:r>
              <a:rPr lang="ru-RU" sz="3274" baseline="30000" dirty="0" smtClean="0">
                <a:latin typeface="Arial MT"/>
                <a:cs typeface="Arial MT"/>
              </a:rPr>
              <a:t>2</a:t>
            </a:r>
            <a:r>
              <a:rPr lang="en-US" sz="3274" dirty="0" smtClean="0">
                <a:latin typeface="Arial MT"/>
                <a:cs typeface="Arial MT"/>
              </a:rPr>
              <a:t>, S.A. </a:t>
            </a:r>
            <a:r>
              <a:rPr lang="en-US" sz="3274" dirty="0" err="1" smtClean="0">
                <a:latin typeface="Arial MT"/>
                <a:cs typeface="Arial MT"/>
              </a:rPr>
              <a:t>Savinov</a:t>
            </a:r>
            <a:r>
              <a:rPr lang="ru-RU" sz="3274" baseline="30000" dirty="0" smtClean="0">
                <a:latin typeface="Arial MT"/>
                <a:cs typeface="Arial MT"/>
              </a:rPr>
              <a:t>2</a:t>
            </a:r>
            <a:endParaRPr lang="en-US" sz="3274" dirty="0" smtClean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ru-RU" sz="3274" dirty="0" smtClean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ru-RU" sz="3274" dirty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en-US" sz="3274" dirty="0" smtClean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en-US" sz="3274" dirty="0" smtClean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endParaRPr lang="ru-RU" sz="3274" dirty="0" smtClean="0">
              <a:latin typeface="Arial MT"/>
              <a:cs typeface="Arial MT"/>
            </a:endParaRPr>
          </a:p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r>
              <a:rPr lang="ru-RU" sz="3274" dirty="0" smtClean="0">
                <a:latin typeface="Arial MT"/>
                <a:cs typeface="Arial MT"/>
              </a:rPr>
              <a:t>8 </a:t>
            </a:r>
            <a:r>
              <a:rPr lang="en-US" sz="3274" dirty="0" smtClean="0">
                <a:latin typeface="Arial MT"/>
                <a:cs typeface="Arial MT"/>
              </a:rPr>
              <a:t>June 2023</a:t>
            </a:r>
            <a:endParaRPr sz="3274" dirty="0">
              <a:latin typeface="Arial MT"/>
              <a:cs typeface="Arial M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6318" y="6187685"/>
            <a:ext cx="12311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1" algn="ctr">
              <a:spcBef>
                <a:spcPts val="117"/>
              </a:spcBef>
            </a:pPr>
            <a:r>
              <a:rPr lang="en-US" sz="3200" b="1" dirty="0">
                <a:latin typeface="Arial"/>
                <a:cs typeface="Arial"/>
              </a:rPr>
              <a:t>Electronics for radiation and optical ultra weak measurements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68" y="12700"/>
            <a:ext cx="2917371" cy="2062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9520" y="2312763"/>
            <a:ext cx="10744200" cy="113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470" marR="5941" indent="-763361" algn="ctr">
              <a:lnSpc>
                <a:spcPct val="102899"/>
              </a:lnSpc>
              <a:spcBef>
                <a:spcPts val="12"/>
              </a:spcBef>
            </a:pPr>
            <a:r>
              <a:rPr lang="en-US" sz="3274" spc="-12" dirty="0">
                <a:latin typeface="Arial MT"/>
                <a:cs typeface="Arial MT"/>
              </a:rPr>
              <a:t>The XII Annual Conference of Young Scientists and Specialists </a:t>
            </a:r>
            <a:r>
              <a:rPr lang="en-US" sz="3274" spc="-12" dirty="0" smtClean="0">
                <a:latin typeface="Arial MT"/>
                <a:cs typeface="Arial MT"/>
              </a:rPr>
              <a:t>Alushta-2023</a:t>
            </a:r>
            <a:endParaRPr lang="ru-RU" sz="3274" spc="-12" dirty="0">
              <a:latin typeface="Arial MT"/>
              <a:cs typeface="Arial M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39" y="0"/>
            <a:ext cx="1981199" cy="1981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" y="12700"/>
            <a:ext cx="2480469" cy="24804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269" y="7937500"/>
            <a:ext cx="10083374" cy="97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470" marR="5941" indent="-763361">
              <a:lnSpc>
                <a:spcPct val="102899"/>
              </a:lnSpc>
              <a:spcBef>
                <a:spcPts val="12"/>
              </a:spcBef>
            </a:pPr>
            <a:endParaRPr lang="en-US" sz="2800" baseline="30000" dirty="0">
              <a:latin typeface="Arial MT"/>
              <a:cs typeface="Arial MT"/>
            </a:endParaRPr>
          </a:p>
          <a:p>
            <a:pPr marL="777470" marR="5941" indent="-763361">
              <a:lnSpc>
                <a:spcPct val="102899"/>
              </a:lnSpc>
              <a:spcBef>
                <a:spcPts val="12"/>
              </a:spcBef>
            </a:pPr>
            <a:r>
              <a:rPr lang="en-US" sz="2800" baseline="30000" dirty="0">
                <a:latin typeface="Arial MT"/>
                <a:cs typeface="Arial MT"/>
              </a:rPr>
              <a:t>1 Joint </a:t>
            </a:r>
            <a:r>
              <a:rPr lang="en-US" sz="2800" baseline="30000" dirty="0" smtClean="0">
                <a:latin typeface="Arial MT"/>
                <a:cs typeface="Arial MT"/>
              </a:rPr>
              <a:t>Institute For Nuclear Research, Dubna, Russia</a:t>
            </a:r>
            <a:endParaRPr lang="en-US" sz="2800" baseline="30000" dirty="0">
              <a:latin typeface="Arial MT"/>
              <a:cs typeface="Arial MT"/>
            </a:endParaRPr>
          </a:p>
          <a:p>
            <a:pPr marL="777470" marR="5941" indent="-763361">
              <a:lnSpc>
                <a:spcPct val="102899"/>
              </a:lnSpc>
              <a:spcBef>
                <a:spcPts val="12"/>
              </a:spcBef>
            </a:pPr>
            <a:r>
              <a:rPr lang="en-US" sz="2800" baseline="30000" dirty="0">
                <a:latin typeface="Arial MT"/>
                <a:cs typeface="Arial MT"/>
              </a:rPr>
              <a:t>2 </a:t>
            </a:r>
            <a:r>
              <a:rPr lang="en-US" sz="2800" baseline="30000" dirty="0" err="1">
                <a:latin typeface="Arial MT"/>
                <a:cs typeface="Arial MT"/>
              </a:rPr>
              <a:t>Lebedev</a:t>
            </a:r>
            <a:r>
              <a:rPr lang="en-US" sz="2800" baseline="30000" dirty="0">
                <a:latin typeface="Arial MT"/>
                <a:cs typeface="Arial MT"/>
              </a:rPr>
              <a:t> </a:t>
            </a:r>
            <a:r>
              <a:rPr lang="en-US" sz="2800" baseline="30000" dirty="0" smtClean="0">
                <a:latin typeface="Arial MT"/>
                <a:cs typeface="Arial MT"/>
              </a:rPr>
              <a:t>Physical Institute </a:t>
            </a:r>
            <a:r>
              <a:rPr lang="en-US" sz="2800" baseline="30000" dirty="0">
                <a:latin typeface="Arial MT"/>
                <a:cs typeface="Arial MT"/>
              </a:rPr>
              <a:t>of Russian Academy of </a:t>
            </a:r>
            <a:r>
              <a:rPr lang="en-US" sz="2800" baseline="30000" dirty="0" smtClean="0">
                <a:latin typeface="Arial MT"/>
                <a:cs typeface="Arial MT"/>
              </a:rPr>
              <a:t>Science, Moscow, Russia</a:t>
            </a:r>
            <a:endParaRPr lang="ru-RU" sz="2800" baseline="30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14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" y="6261100"/>
            <a:ext cx="7010400" cy="4331361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67" y="112712"/>
            <a:ext cx="10656002" cy="5614988"/>
          </a:xfrm>
        </p:spPr>
      </p:pic>
      <p:sp>
        <p:nvSpPr>
          <p:cNvPr id="16" name="Прямоугольник 15"/>
          <p:cNvSpPr/>
          <p:nvPr/>
        </p:nvSpPr>
        <p:spPr>
          <a:xfrm>
            <a:off x="7281069" y="5787053"/>
            <a:ext cx="6934200" cy="485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Вкладка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Communication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”, см.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ри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8, используется для просмотра принимаемых данных в режиме реального времени при проверке правильности работы Регистратора.</a:t>
            </a:r>
          </a:p>
          <a:p>
            <a:pPr indent="449580" algn="just">
              <a:lnSpc>
                <a:spcPct val="150000"/>
              </a:lnSpc>
            </a:pP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Зона 1 предназначена для управления последовательным портом ПК.</a:t>
            </a:r>
          </a:p>
          <a:p>
            <a:pPr indent="449580" algn="just">
              <a:lnSpc>
                <a:spcPct val="150000"/>
              </a:lnSpc>
            </a:pP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После нажатия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Open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выполняется открытие порта и принимаемая информация отображается в зоне 2. Задаваемый номер порта должен соответствовать аппаратному устройству сопряжения с последовательной линией связи, подключенному к регистратору. Каждая строчка содержит дату/время, температуру и счёт в канале. Остановка приема данных выполняется кнопкой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Close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”. Поле данных зоны 2 может быть очищено нажатием кнопки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Clear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(3). Кнопка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Send Time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(4) устанавливает в регистраторе текущее время ПК. Регистратор отобразит новое время с задержкой 1-2 секунды.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269" y="241300"/>
            <a:ext cx="43584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После запуска программа считывает какие сменные носители информации подключены к ПК и отображает их список в зоне 1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Drivers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”. </a:t>
            </a:r>
            <a:r>
              <a:rPr lang="ru-RU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Если 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были вставлены какие-либо носители уже после запуска </a:t>
            </a:r>
            <a:r>
              <a:rPr lang="en-US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RegSD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exe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то их список можно прочитать повторно, нажав кнопку “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Refresh drive list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(2). При выборе какого-либо носителя из списка в зоне 3 появляется его краткое описание, содержащие объём логического устройства и тип файловой системы. </a:t>
            </a:r>
            <a:endParaRPr lang="ru-RU" sz="16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449580"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9212" y="4637584"/>
            <a:ext cx="45870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После выбора устройства, соответствующего используемой карте памяти, пользователь может выполнить инициализацию карты памяти или произвести запись накопленных данных в текстовый файл, пригодный для дальнейшей обработки.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857127" y="10327501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10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6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9" y="-74536"/>
            <a:ext cx="14263760" cy="1428083"/>
          </a:xfrm>
        </p:spPr>
        <p:txBody>
          <a:bodyPr/>
          <a:lstStyle/>
          <a:p>
            <a:pPr marL="12700" marR="5080" algn="ctr">
              <a:lnSpc>
                <a:spcPct val="116399"/>
              </a:lnSpc>
              <a:spcBef>
                <a:spcPts val="125"/>
              </a:spcBef>
            </a:pPr>
            <a:r>
              <a:rPr lang="ru-RU" sz="4000" b="1" kern="1200" spc="-6" dirty="0">
                <a:solidFill>
                  <a:srgbClr val="0000FF"/>
                </a:solidFill>
                <a:latin typeface="Calibri"/>
                <a:cs typeface="Calibri"/>
              </a:rPr>
              <a:t>Прототип двухканальной детектирующей  </a:t>
            </a:r>
            <a:r>
              <a:rPr lang="ru-RU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>системы</a:t>
            </a:r>
            <a: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> (FPGA)</a:t>
            </a:r>
            <a:r>
              <a:rPr lang="en-US" sz="4000" b="1" kern="1200" spc="-6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4000" b="1" kern="1200" spc="-6" dirty="0">
                <a:solidFill>
                  <a:srgbClr val="0000FF"/>
                </a:solidFill>
                <a:latin typeface="Calibri"/>
                <a:cs typeface="Calibri"/>
              </a:rPr>
            </a:br>
            <a:endParaRPr lang="ru-RU" sz="4000" b="1" kern="1200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" y="5480049"/>
            <a:ext cx="11376287" cy="518318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91" y="698500"/>
            <a:ext cx="5081278" cy="5803355"/>
          </a:xfrm>
        </p:spPr>
      </p:pic>
      <p:sp>
        <p:nvSpPr>
          <p:cNvPr id="3" name="Прямоугольник 2"/>
          <p:cNvSpPr/>
          <p:nvPr/>
        </p:nvSpPr>
        <p:spPr>
          <a:xfrm>
            <a:off x="1320086" y="2254937"/>
            <a:ext cx="647700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Детектирующая система состоит из</a:t>
            </a:r>
          </a:p>
          <a:p>
            <a:pPr marL="12700">
              <a:spcBef>
                <a:spcPts val="10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259715" indent="-247650">
              <a:buAutoNum type="arabicParenR"/>
              <a:tabLst>
                <a:tab pos="260350" algn="l"/>
              </a:tabLst>
            </a:pPr>
            <a:r>
              <a:rPr lang="ru-RU" sz="2800" i="1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ФЭУ </a:t>
            </a:r>
            <a:r>
              <a:rPr lang="ru-RU" sz="2800" i="1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ru-RU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Enterprises</a:t>
            </a:r>
            <a:r>
              <a:rPr lang="ru-RU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i="1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9114FLSB</a:t>
            </a:r>
            <a:endParaRPr lang="en-US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9715" indent="-247650">
              <a:buAutoNum type="arabicParenR"/>
              <a:tabLst>
                <a:tab pos="260350" algn="l"/>
              </a:tabLst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Counting head module H7155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9715" indent="-247650">
              <a:buAutoNum type="arabicParenR"/>
              <a:tabLst>
                <a:tab pos="260350" algn="l"/>
              </a:tabLst>
            </a:pPr>
            <a:r>
              <a:rPr lang="en-U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Xilinx ZYNQ 7010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>
              <a:tabLst>
                <a:tab pos="260350" algn="l"/>
              </a:tabLst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(National Instruments </a:t>
            </a:r>
            <a:r>
              <a:rPr lang="en-U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myRIO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857127" y="10327501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11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02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5" y="4986051"/>
            <a:ext cx="10700763" cy="5389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85869" y="469900"/>
            <a:ext cx="5909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Была произведена заморозка образца дрожжей до температуры -20 градусов Цельсия с последующим нагревом до 31 градуса Цельсия. Были обнаружены пики оптического излучения, которые сохранялись на вторые и последующие сутки после воздействия (рис. 1.). Способность к самогенерации оптических фотонов сохранялась для трёх разных образцов одних и тех же дрожжей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сахоромицет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saccharomyces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boulardii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протяжении недели. Для каждого образца от первого до третьего время наблюдения было разным, постепенно увеличиваясь с 4.5 суток до 7 суток.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" y="-31798"/>
            <a:ext cx="7467600" cy="503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469" y="5422900"/>
            <a:ext cx="33621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рисунке 1 обнаружен эффект собственного самовозбуждения, при этом образец дрожжей создавал устойчивую генерацию оптических фотонов (аналогичные оптическому свечению непосредственно во время воздействия) на вторые сутки после термического нагрева. Это может быть связано с внутренними окислительными реакциями внутри организма и механизмом возбуждения собственных молекул в виде экситонов, заставляющий биосистемы генерировать собственное УФ и оптическое свечение для воздействия на соседние биосистемы-детекторы. Для образца только с питательной средой такая отложенная по времени генерация фотонов никогда не превышала собственного слабого оптического свечения во время воздействия (рисунок 2). Для второго мы увеличили время наблюдения с 4.5 до 6 суток, а для третьего с 6 до 7 суток.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0857127" y="10327501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12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05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8469" y="927100"/>
            <a:ext cx="118373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1">
              <a:spcBef>
                <a:spcPts val="123"/>
              </a:spcBef>
            </a:pP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Было разработано 3 версии полупроводникового детектора на основе ФЭУ </a:t>
            </a:r>
            <a:r>
              <a:rPr lang="en-US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29201" indent="-514350">
              <a:spcBef>
                <a:spcPts val="123"/>
              </a:spcBef>
              <a:buAutoNum type="arabicParenR"/>
            </a:pP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Прототипы на основе модуля счёта фотонов </a:t>
            </a:r>
            <a:r>
              <a:rPr lang="en-US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H7155</a:t>
            </a: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и ФЭУ 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H13543-01.</a:t>
            </a:r>
            <a:endParaRPr lang="en-US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en-US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r>
              <a:rPr lang="en-US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2)</a:t>
            </a: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Два детектора на основе сцинтиллятора </a:t>
            </a:r>
            <a:r>
              <a:rPr lang="en-US" sz="2400" spc="-6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CsI</a:t>
            </a: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и ФЭУ</a:t>
            </a:r>
            <a:r>
              <a:rPr lang="en-US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Hamamatsu </a:t>
            </a:r>
            <a:endParaRPr lang="ru-RU" sz="2400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Выполнена калибровка на источниках 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Cs137 </a:t>
            </a: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Co60.</a:t>
            </a:r>
          </a:p>
          <a:p>
            <a:pPr marL="14851">
              <a:spcBef>
                <a:spcPts val="123"/>
              </a:spcBef>
            </a:pPr>
            <a:endParaRPr lang="en-US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r>
              <a:rPr lang="en-US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3)</a:t>
            </a:r>
            <a:r>
              <a:rPr lang="ru-RU" sz="24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Показана возможность использования разработанной прецизионной аппаратуры для измерения слабого оптического излучения от биокультур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2400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ru-RU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4) Продолжить разработку детекторов на основе </a:t>
            </a:r>
            <a:r>
              <a:rPr lang="en-US" sz="2400" spc="-6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добавить интерфейс 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RS485 </a:t>
            </a:r>
            <a:r>
              <a:rPr lang="ru-RU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создания общей сети детекторов</a:t>
            </a:r>
            <a:r>
              <a:rPr lang="en-US" sz="24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4851">
              <a:spcBef>
                <a:spcPts val="123"/>
              </a:spcBef>
            </a:pPr>
            <a:endParaRPr lang="en-US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en-US" sz="2400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en-US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ru-RU" sz="24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6309" y="-15542"/>
            <a:ext cx="14263760" cy="142808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16399"/>
              </a:lnSpc>
              <a:spcBef>
                <a:spcPts val="125"/>
              </a:spcBef>
            </a:pPr>
            <a:r>
              <a:rPr lang="ru-RU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>Заключение</a:t>
            </a:r>
            <a: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</a:br>
            <a:endParaRPr lang="ru-RU" sz="4000" b="1" kern="1200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0669" y="-11881"/>
            <a:ext cx="14263760" cy="142808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16399"/>
              </a:lnSpc>
              <a:spcBef>
                <a:spcPts val="125"/>
              </a:spcBef>
            </a:pPr>
            <a:r>
              <a:rPr lang="ru-RU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>Заключение</a:t>
            </a:r>
            <a: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</a:br>
            <a:endParaRPr lang="ru-RU" sz="4000" b="1" kern="1200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0669" y="6674827"/>
            <a:ext cx="14263760" cy="142808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16399"/>
              </a:lnSpc>
              <a:spcBef>
                <a:spcPts val="125"/>
              </a:spcBef>
            </a:pPr>
            <a:r>
              <a:rPr lang="ru-RU"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Спасибо за внимание!</a:t>
            </a:r>
            <a: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4000" b="1" kern="1200" spc="-6" dirty="0" smtClean="0">
                <a:solidFill>
                  <a:srgbClr val="0000FF"/>
                </a:solidFill>
                <a:latin typeface="Calibri"/>
                <a:cs typeface="Calibri"/>
              </a:rPr>
            </a:br>
            <a:endParaRPr lang="ru-RU" sz="4000" b="1" kern="1200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9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794669" y="317500"/>
            <a:ext cx="11811000" cy="630549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/>
          <a:p>
            <a:pPr marL="14851">
              <a:spcBef>
                <a:spcPts val="117"/>
              </a:spcBef>
            </a:pPr>
            <a:r>
              <a:rPr lang="ru-RU"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Применение ФЭУ для измерения поляризации (</a:t>
            </a:r>
            <a:r>
              <a:rPr lang="en-US"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SPD</a:t>
            </a:r>
            <a:r>
              <a:rPr lang="ru-RU"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23069" y="1231900"/>
            <a:ext cx="13335000" cy="8900230"/>
          </a:xfrm>
          <a:prstGeom prst="rect">
            <a:avLst/>
          </a:prstGeom>
        </p:spPr>
        <p:txBody>
          <a:bodyPr vert="horz" wrap="square" lIns="0" tIns="15594" rIns="0" bIns="0" rtlCol="0">
            <a:spAutoFit/>
          </a:bodyPr>
          <a:lstStyle/>
          <a:p>
            <a:pPr marL="14851" algn="just">
              <a:spcBef>
                <a:spcPts val="123"/>
              </a:spcBef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рамках проекта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NICA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 программе поляризационных исследований в физике высоких энергий используется источник поляризованных ионов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SPI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получения поляризованных пучков протонов и дейтронов</a:t>
            </a:r>
          </a:p>
          <a:p>
            <a:pPr marL="14851" algn="just">
              <a:spcBef>
                <a:spcPts val="123"/>
              </a:spcBef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2573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измерения и контроля степени поляризации ускоренных пучков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предполагается разработка </a:t>
            </a:r>
            <a:r>
              <a:rPr lang="ru-RU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поляриметров низких и высоких энергий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4851" algn="just">
              <a:spcBef>
                <a:spcPts val="123"/>
              </a:spcBef>
            </a:pPr>
            <a:endParaRPr lang="ru-RU" sz="2573" b="1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r>
              <a:rPr lang="ru-RU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измерения поляризации пучка протонов на выходе из </a:t>
            </a:r>
            <a:r>
              <a:rPr lang="en-US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SPI (</a:t>
            </a:r>
            <a:r>
              <a:rPr lang="ru-RU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 низких энергиях в диапазоне 100-125 кэВ) будет использоваться поляриметр с использованием реакции слияния </a:t>
            </a:r>
            <a:r>
              <a:rPr lang="en-US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D(</a:t>
            </a:r>
            <a:r>
              <a:rPr lang="en-US" sz="2573" u="sng" spc="-6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p,y</a:t>
            </a:r>
            <a:r>
              <a:rPr lang="en-US" sz="2573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2800" b="1" u="sng" dirty="0" smtClean="0"/>
              <a:t>³</a:t>
            </a:r>
            <a:r>
              <a:rPr lang="en-US" sz="2800" b="1" u="sng" dirty="0" smtClean="0"/>
              <a:t>He</a:t>
            </a:r>
          </a:p>
          <a:p>
            <a:pPr marL="14851" algn="just">
              <a:spcBef>
                <a:spcPts val="123"/>
              </a:spcBef>
            </a:pPr>
            <a:r>
              <a:rPr lang="en-US" sz="2800" dirty="0" smtClean="0"/>
              <a:t>, 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где в качестве мишени выбран твердый </a:t>
            </a:r>
            <a:r>
              <a:rPr lang="ru-RU" sz="2800" b="1" u="sng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дейтированый</a:t>
            </a:r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полиэтилен</a:t>
            </a:r>
            <a:r>
              <a:rPr lang="en-US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2800" b="1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endParaRPr lang="ru-RU" sz="2800" b="1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r>
              <a:rPr lang="ru-RU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данном случае потребуется измерение гамма квантов около 3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spc="-6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мЭв</a:t>
            </a:r>
            <a:r>
              <a:rPr lang="ru-RU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двух плечах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поэтому необходимо одновременно считать два и более канала или анализировать данные с двух и более устройств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4851" algn="just">
              <a:spcBef>
                <a:spcPts val="123"/>
              </a:spcBef>
            </a:pPr>
            <a:endParaRPr lang="en-US" sz="2800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Известно</a:t>
            </a:r>
            <a:r>
              <a:rPr lang="en-US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что </a:t>
            </a:r>
            <a:r>
              <a:rPr lang="ru-RU" sz="2800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ионизирующее излучение (гамма и бета излучения) при взаимодействии со </a:t>
            </a:r>
            <a:r>
              <a:rPr lang="ru-RU" sz="2800" u="sng" spc="-6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сцинтилирующим</a:t>
            </a:r>
            <a:r>
              <a:rPr lang="ru-RU" sz="2800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веществом </a:t>
            </a: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порождает излучение в оптическом диапазоне в виде </a:t>
            </a:r>
            <a:r>
              <a:rPr lang="ru-RU" sz="2800" u="sng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фотонов</a:t>
            </a:r>
            <a:r>
              <a:rPr lang="en-US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4851" algn="just">
              <a:spcBef>
                <a:spcPts val="123"/>
              </a:spcBef>
            </a:pP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физике сцинтилляторов первым и широко используемым фотодетектором стал фотоэлектронный умножитель</a:t>
            </a:r>
            <a:r>
              <a:rPr lang="en-US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Соответственно</a:t>
            </a:r>
            <a:r>
              <a:rPr lang="en-US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sz="2800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регистрации фотонов была разработана детекторная система на основе ФЭУ</a:t>
            </a:r>
            <a:r>
              <a:rPr lang="en-US" sz="2800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800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endParaRPr lang="ru-RU" sz="2573" b="1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0862469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2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1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869" y="104773"/>
            <a:ext cx="13258800" cy="630549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/>
          <a:p>
            <a:pPr marL="14851">
              <a:spcBef>
                <a:spcPts val="117"/>
              </a:spcBef>
            </a:pPr>
            <a:r>
              <a:rPr lang="ru-RU"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Детекторная система на основе ФЭУ с </a:t>
            </a:r>
            <a:r>
              <a:rPr sz="4000" b="1" spc="-12" dirty="0" smtClean="0">
                <a:solidFill>
                  <a:srgbClr val="0000FF"/>
                </a:solidFill>
                <a:latin typeface="Calibri"/>
                <a:cs typeface="Calibri"/>
              </a:rPr>
              <a:t>BGO</a:t>
            </a:r>
            <a:r>
              <a:rPr sz="4000" b="1" spc="-6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ru-RU" sz="4000" b="1" spc="-12" dirty="0" smtClean="0">
                <a:solidFill>
                  <a:srgbClr val="0000FF"/>
                </a:solidFill>
                <a:latin typeface="Calibri"/>
                <a:cs typeface="Calibri"/>
              </a:rPr>
              <a:t>сцинтиллятором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232" y="699272"/>
            <a:ext cx="5658381" cy="1318988"/>
          </a:xfrm>
          <a:prstGeom prst="rect">
            <a:avLst/>
          </a:prstGeom>
        </p:spPr>
        <p:txBody>
          <a:bodyPr vert="horz" wrap="square" lIns="0" tIns="15594" rIns="0" bIns="0" rtlCol="0">
            <a:spAutoFit/>
          </a:bodyPr>
          <a:lstStyle/>
          <a:p>
            <a:pPr marL="14851">
              <a:spcBef>
                <a:spcPts val="123"/>
              </a:spcBef>
            </a:pPr>
            <a:r>
              <a:rPr sz="2573" b="1" spc="-6" dirty="0">
                <a:latin typeface="Calibri"/>
                <a:cs typeface="Calibri"/>
              </a:rPr>
              <a:t>Dimensions</a:t>
            </a:r>
            <a:r>
              <a:rPr sz="2573" b="1" spc="18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of</a:t>
            </a:r>
            <a:r>
              <a:rPr sz="2573" b="1" spc="-58" dirty="0">
                <a:latin typeface="Calibri"/>
                <a:cs typeface="Calibri"/>
              </a:rPr>
              <a:t> </a:t>
            </a:r>
            <a:r>
              <a:rPr sz="2573" b="1" dirty="0">
                <a:latin typeface="Calibri"/>
                <a:cs typeface="Calibri"/>
              </a:rPr>
              <a:t>BGO</a:t>
            </a:r>
            <a:r>
              <a:rPr sz="2573" b="1" spc="-53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crystal</a:t>
            </a:r>
            <a:r>
              <a:rPr sz="2573" b="1" spc="-70" dirty="0">
                <a:latin typeface="Calibri"/>
                <a:cs typeface="Calibri"/>
              </a:rPr>
              <a:t> </a:t>
            </a:r>
            <a:r>
              <a:rPr sz="2573" b="1" spc="6" dirty="0">
                <a:latin typeface="Calibri"/>
                <a:cs typeface="Calibri"/>
              </a:rPr>
              <a:t>is</a:t>
            </a:r>
            <a:r>
              <a:rPr sz="2573" b="1" spc="-47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20*20*40</a:t>
            </a:r>
            <a:endParaRPr sz="2573" dirty="0">
              <a:latin typeface="Calibri"/>
              <a:cs typeface="Calibri"/>
            </a:endParaRPr>
          </a:p>
          <a:p>
            <a:pPr marL="14851"/>
            <a:r>
              <a:rPr sz="2573" b="1" spc="-6" dirty="0" smtClean="0">
                <a:latin typeface="Calibri"/>
                <a:cs typeface="Calibri"/>
              </a:rPr>
              <a:t>P</a:t>
            </a:r>
            <a:r>
              <a:rPr sz="2573" b="1" spc="-47" dirty="0" smtClean="0">
                <a:latin typeface="Calibri"/>
                <a:cs typeface="Calibri"/>
              </a:rPr>
              <a:t>o</a:t>
            </a:r>
            <a:r>
              <a:rPr sz="2573" b="1" spc="12" dirty="0" smtClean="0">
                <a:latin typeface="Calibri"/>
                <a:cs typeface="Calibri"/>
              </a:rPr>
              <a:t>w</a:t>
            </a:r>
            <a:r>
              <a:rPr sz="2573" b="1" spc="-41" dirty="0" smtClean="0">
                <a:latin typeface="Calibri"/>
                <a:cs typeface="Calibri"/>
              </a:rPr>
              <a:t>e</a:t>
            </a:r>
            <a:r>
              <a:rPr sz="2573" b="1" dirty="0" smtClean="0">
                <a:latin typeface="Calibri"/>
                <a:cs typeface="Calibri"/>
              </a:rPr>
              <a:t>r</a:t>
            </a:r>
            <a:r>
              <a:rPr sz="2573" b="1" spc="-64" dirty="0" smtClean="0">
                <a:latin typeface="Calibri"/>
                <a:cs typeface="Calibri"/>
              </a:rPr>
              <a:t> </a:t>
            </a:r>
            <a:r>
              <a:rPr sz="2573" b="1" dirty="0">
                <a:latin typeface="Calibri"/>
                <a:cs typeface="Calibri"/>
              </a:rPr>
              <a:t>s</a:t>
            </a:r>
            <a:r>
              <a:rPr sz="2573" b="1" spc="-12" dirty="0">
                <a:latin typeface="Calibri"/>
                <a:cs typeface="Calibri"/>
              </a:rPr>
              <a:t>up</a:t>
            </a:r>
            <a:r>
              <a:rPr sz="2573" b="1" spc="-41" dirty="0">
                <a:latin typeface="Calibri"/>
                <a:cs typeface="Calibri"/>
              </a:rPr>
              <a:t>p</a:t>
            </a:r>
            <a:r>
              <a:rPr sz="2573" b="1" spc="-18" dirty="0">
                <a:latin typeface="Calibri"/>
                <a:cs typeface="Calibri"/>
              </a:rPr>
              <a:t>l</a:t>
            </a:r>
            <a:r>
              <a:rPr sz="2573" b="1" dirty="0">
                <a:latin typeface="Calibri"/>
                <a:cs typeface="Calibri"/>
              </a:rPr>
              <a:t>y</a:t>
            </a:r>
            <a:r>
              <a:rPr sz="2573" b="1" spc="-146" dirty="0">
                <a:latin typeface="Calibri"/>
                <a:cs typeface="Calibri"/>
              </a:rPr>
              <a:t> </a:t>
            </a:r>
            <a:r>
              <a:rPr sz="2573" b="1" dirty="0">
                <a:latin typeface="Calibri"/>
                <a:cs typeface="Calibri"/>
              </a:rPr>
              <a:t>–</a:t>
            </a:r>
            <a:r>
              <a:rPr sz="2573" b="1" spc="-105" dirty="0">
                <a:latin typeface="Calibri"/>
                <a:cs typeface="Calibri"/>
              </a:rPr>
              <a:t> </a:t>
            </a:r>
            <a:r>
              <a:rPr sz="2573" b="1" dirty="0">
                <a:latin typeface="Calibri"/>
                <a:cs typeface="Calibri"/>
              </a:rPr>
              <a:t>5</a:t>
            </a:r>
            <a:r>
              <a:rPr sz="2573" b="1" spc="-99" dirty="0">
                <a:latin typeface="Calibri"/>
                <a:cs typeface="Calibri"/>
              </a:rPr>
              <a:t> </a:t>
            </a:r>
            <a:r>
              <a:rPr sz="2573" b="1" spc="-41" dirty="0">
                <a:latin typeface="Calibri"/>
                <a:cs typeface="Calibri"/>
              </a:rPr>
              <a:t>V.</a:t>
            </a:r>
            <a:endParaRPr sz="2573" dirty="0">
              <a:latin typeface="Calibri"/>
              <a:cs typeface="Calibri"/>
            </a:endParaRPr>
          </a:p>
          <a:p>
            <a:pPr marL="14851">
              <a:spcBef>
                <a:spcPts val="900"/>
              </a:spcBef>
            </a:pPr>
            <a:r>
              <a:rPr sz="2573" b="1" dirty="0">
                <a:latin typeface="Calibri"/>
                <a:cs typeface="Calibri"/>
              </a:rPr>
              <a:t>Internal</a:t>
            </a:r>
            <a:r>
              <a:rPr sz="2573" b="1" spc="-47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high-voltage</a:t>
            </a:r>
            <a:r>
              <a:rPr sz="2573" b="1" spc="-105" dirty="0">
                <a:latin typeface="Calibri"/>
                <a:cs typeface="Calibri"/>
              </a:rPr>
              <a:t> </a:t>
            </a:r>
            <a:r>
              <a:rPr sz="2573" b="1" spc="-12" dirty="0">
                <a:latin typeface="Calibri"/>
                <a:cs typeface="Calibri"/>
              </a:rPr>
              <a:t>power</a:t>
            </a:r>
            <a:r>
              <a:rPr sz="2573" b="1" spc="-76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supply</a:t>
            </a:r>
            <a:r>
              <a:rPr sz="2573" b="1" spc="-64" dirty="0">
                <a:latin typeface="Calibri"/>
                <a:cs typeface="Calibri"/>
              </a:rPr>
              <a:t> </a:t>
            </a:r>
            <a:r>
              <a:rPr sz="2573" b="1" spc="-6" dirty="0">
                <a:latin typeface="Calibri"/>
                <a:cs typeface="Calibri"/>
              </a:rPr>
              <a:t>circuit</a:t>
            </a:r>
            <a:endParaRPr sz="2573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6076" y="735322"/>
            <a:ext cx="5192790" cy="446974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/>
          <a:p>
            <a:pPr marL="14851">
              <a:spcBef>
                <a:spcPts val="117"/>
              </a:spcBef>
            </a:pPr>
            <a:r>
              <a:rPr sz="2807" b="1" spc="-6" dirty="0">
                <a:latin typeface="Calibri"/>
                <a:cs typeface="Calibri"/>
              </a:rPr>
              <a:t>LV</a:t>
            </a:r>
            <a:r>
              <a:rPr sz="2807" b="1" spc="-117" dirty="0">
                <a:latin typeface="Calibri"/>
                <a:cs typeface="Calibri"/>
              </a:rPr>
              <a:t> </a:t>
            </a:r>
            <a:r>
              <a:rPr sz="2807" b="1" spc="-6" dirty="0">
                <a:latin typeface="Calibri"/>
                <a:cs typeface="Calibri"/>
              </a:rPr>
              <a:t>User</a:t>
            </a:r>
            <a:r>
              <a:rPr sz="2807" b="1" spc="-99" dirty="0">
                <a:latin typeface="Calibri"/>
                <a:cs typeface="Calibri"/>
              </a:rPr>
              <a:t> </a:t>
            </a:r>
            <a:r>
              <a:rPr sz="2807" b="1" spc="-6" dirty="0">
                <a:latin typeface="Calibri"/>
                <a:cs typeface="Calibri"/>
              </a:rPr>
              <a:t>interface</a:t>
            </a:r>
            <a:r>
              <a:rPr sz="2807" b="1" spc="-105" dirty="0">
                <a:latin typeface="Calibri"/>
                <a:cs typeface="Calibri"/>
              </a:rPr>
              <a:t> </a:t>
            </a:r>
            <a:r>
              <a:rPr sz="2807" b="1" dirty="0">
                <a:latin typeface="Calibri"/>
                <a:cs typeface="Calibri"/>
              </a:rPr>
              <a:t>for</a:t>
            </a:r>
            <a:r>
              <a:rPr sz="2807" b="1" spc="-117" dirty="0">
                <a:latin typeface="Calibri"/>
                <a:cs typeface="Calibri"/>
              </a:rPr>
              <a:t> </a:t>
            </a:r>
            <a:r>
              <a:rPr sz="2807" b="1" spc="-6" dirty="0">
                <a:latin typeface="Calibri"/>
                <a:cs typeface="Calibri"/>
              </a:rPr>
              <a:t>RIGOL</a:t>
            </a:r>
            <a:r>
              <a:rPr sz="2807" b="1" spc="-111" dirty="0">
                <a:latin typeface="Calibri"/>
                <a:cs typeface="Calibri"/>
              </a:rPr>
              <a:t> </a:t>
            </a:r>
            <a:r>
              <a:rPr sz="2807" b="1" spc="-12" dirty="0">
                <a:latin typeface="Calibri"/>
                <a:cs typeface="Calibri"/>
              </a:rPr>
              <a:t>DS4024</a:t>
            </a:r>
            <a:endParaRPr sz="2807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114" y="1262131"/>
            <a:ext cx="6446395" cy="4267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3" y="6681230"/>
            <a:ext cx="6446395" cy="3895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3" y="6516978"/>
            <a:ext cx="5154204" cy="3865653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7134974" y="6234256"/>
            <a:ext cx="7495994" cy="446974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/>
          <a:p>
            <a:pPr marL="14851">
              <a:spcBef>
                <a:spcPts val="117"/>
              </a:spcBef>
            </a:pPr>
            <a:r>
              <a:rPr sz="2807" b="1" spc="-6" dirty="0">
                <a:latin typeface="Calibri"/>
                <a:cs typeface="Calibri"/>
              </a:rPr>
              <a:t>LV</a:t>
            </a:r>
            <a:r>
              <a:rPr sz="2807" b="1" spc="-117" dirty="0">
                <a:latin typeface="Calibri"/>
                <a:cs typeface="Calibri"/>
              </a:rPr>
              <a:t> </a:t>
            </a:r>
            <a:r>
              <a:rPr sz="2807" b="1" spc="-6" dirty="0">
                <a:latin typeface="Calibri"/>
                <a:cs typeface="Calibri"/>
              </a:rPr>
              <a:t>User</a:t>
            </a:r>
            <a:r>
              <a:rPr sz="2807" b="1" spc="-99" dirty="0">
                <a:latin typeface="Calibri"/>
                <a:cs typeface="Calibri"/>
              </a:rPr>
              <a:t> </a:t>
            </a:r>
            <a:r>
              <a:rPr sz="2807" b="1" spc="-6" dirty="0">
                <a:latin typeface="Calibri"/>
                <a:cs typeface="Calibri"/>
              </a:rPr>
              <a:t>interface</a:t>
            </a:r>
            <a:r>
              <a:rPr sz="2807" b="1" spc="-105" dirty="0">
                <a:latin typeface="Calibri"/>
                <a:cs typeface="Calibri"/>
              </a:rPr>
              <a:t> </a:t>
            </a:r>
            <a:r>
              <a:rPr sz="2807" b="1" dirty="0">
                <a:latin typeface="Calibri"/>
                <a:cs typeface="Calibri"/>
              </a:rPr>
              <a:t>for</a:t>
            </a:r>
            <a:r>
              <a:rPr sz="2807" b="1" spc="-117" dirty="0">
                <a:latin typeface="Calibri"/>
                <a:cs typeface="Calibri"/>
              </a:rPr>
              <a:t> </a:t>
            </a:r>
            <a:r>
              <a:rPr lang="en-US" sz="2807" b="1" spc="-6" dirty="0" smtClean="0">
                <a:latin typeface="Calibri"/>
                <a:cs typeface="Calibri"/>
              </a:rPr>
              <a:t>H7155 Counting module</a:t>
            </a:r>
            <a:endParaRPr sz="2807" dirty="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" y="2018260"/>
            <a:ext cx="6513257" cy="36871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7869" y="5684990"/>
            <a:ext cx="7539883" cy="88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1">
              <a:spcBef>
                <a:spcPts val="900"/>
              </a:spcBef>
            </a:pPr>
            <a:r>
              <a:rPr lang="en-US" sz="2573" b="1" spc="-12" dirty="0" smtClean="0">
                <a:latin typeface="Calibri"/>
                <a:cs typeface="Calibri"/>
              </a:rPr>
              <a:t>Photon counting module                                                         with 32bit ARM controller </a:t>
            </a:r>
            <a:r>
              <a:rPr lang="en-US" sz="2573" b="1" spc="-12" dirty="0" err="1" smtClean="0">
                <a:latin typeface="Calibri"/>
                <a:cs typeface="Calibri"/>
              </a:rPr>
              <a:t>Milandr</a:t>
            </a:r>
            <a:r>
              <a:rPr lang="en-US" sz="2573" b="1" spc="-12" dirty="0" smtClean="0">
                <a:latin typeface="Calibri"/>
                <a:cs typeface="Calibri"/>
              </a:rPr>
              <a:t> </a:t>
            </a:r>
            <a:endParaRPr lang="en-US" sz="2573" b="1" spc="-12" dirty="0"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0862469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3</a:t>
            </a:fld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3269" y="5529088"/>
            <a:ext cx="868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Single photoelectron</a:t>
            </a:r>
            <a:endParaRPr lang="ru-RU" dirty="0" smtClean="0"/>
          </a:p>
          <a:p>
            <a:r>
              <a:rPr lang="en-US" dirty="0" smtClean="0"/>
              <a:t>             Amplitude 30</a:t>
            </a:r>
            <a:r>
              <a:rPr lang="ru-RU" dirty="0" smtClean="0"/>
              <a:t>-45</a:t>
            </a:r>
            <a:r>
              <a:rPr lang="en-US" dirty="0" err="1" smtClean="0"/>
              <a:t>мВ</a:t>
            </a:r>
            <a:r>
              <a:rPr lang="en-US" dirty="0" smtClean="0"/>
              <a:t> ,length 15</a:t>
            </a:r>
            <a:r>
              <a:rPr lang="ru-RU" dirty="0" smtClean="0"/>
              <a:t>-18</a:t>
            </a:r>
            <a:r>
              <a:rPr lang="en-US" dirty="0" smtClean="0"/>
              <a:t> ns         Amplitude </a:t>
            </a:r>
            <a:r>
              <a:rPr lang="en-US" dirty="0"/>
              <a:t>160-250</a:t>
            </a:r>
            <a:r>
              <a:rPr lang="ru-RU" dirty="0"/>
              <a:t>мВ ,</a:t>
            </a:r>
            <a:r>
              <a:rPr lang="en-US" dirty="0"/>
              <a:t>length 500-600 ns</a:t>
            </a:r>
            <a:endParaRPr lang="ru-RU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43469" y="5466110"/>
            <a:ext cx="204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BGO cosmic shower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7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6" y="4993798"/>
            <a:ext cx="7239000" cy="538210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" y="613410"/>
            <a:ext cx="8382000" cy="38975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4469" y="10299700"/>
            <a:ext cx="537845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en-US" sz="2000" i="1" spc="-5" dirty="0">
                <a:latin typeface="Calibri Light"/>
                <a:cs typeface="Calibri Light"/>
              </a:rPr>
              <a:t>2</a:t>
            </a:r>
            <a:r>
              <a:rPr lang="ru-RU" sz="2000" i="1" spc="-5" dirty="0">
                <a:latin typeface="Calibri Light"/>
                <a:cs typeface="Calibri Light"/>
              </a:rPr>
              <a:t>. Общий вид детекторной системы.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3669" y="4510956"/>
            <a:ext cx="493712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en-US" sz="2000" i="1" spc="-5" dirty="0">
                <a:latin typeface="Calibri Light"/>
                <a:cs typeface="Calibri Light"/>
              </a:rPr>
              <a:t>1</a:t>
            </a:r>
            <a:r>
              <a:rPr lang="ru-RU" sz="2000" i="1" spc="-5" dirty="0">
                <a:latin typeface="Calibri Light"/>
                <a:cs typeface="Calibri Light"/>
              </a:rPr>
              <a:t>. Аналоговый сигнал от </a:t>
            </a:r>
            <a:r>
              <a:rPr lang="en-US" sz="2000" i="1" spc="-5" dirty="0">
                <a:latin typeface="Calibri Light"/>
                <a:cs typeface="Calibri Light"/>
              </a:rPr>
              <a:t>Co</a:t>
            </a:r>
            <a:r>
              <a:rPr lang="ru-RU" sz="2000" i="1" spc="-5" dirty="0">
                <a:latin typeface="Calibri Light"/>
                <a:cs typeface="Calibri Light"/>
              </a:rPr>
              <a:t>60</a:t>
            </a:r>
            <a:r>
              <a:rPr lang="en-US" sz="2000" i="1" spc="-5" dirty="0">
                <a:latin typeface="Calibri Light"/>
                <a:cs typeface="Calibri Light"/>
              </a:rPr>
              <a:t>.</a:t>
            </a:r>
            <a:endParaRPr lang="ru-RU" sz="2000" i="1" spc="-5" dirty="0">
              <a:latin typeface="Calibri Light"/>
              <a:cs typeface="Calibri Light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499269" y="-36526"/>
            <a:ext cx="14271698" cy="599771"/>
          </a:xfrm>
          <a:prstGeom prst="rect">
            <a:avLst/>
          </a:prstGeom>
        </p:spPr>
        <p:txBody>
          <a:bodyPr vert="horz" wrap="square" lIns="0" tIns="1485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4851">
              <a:spcBef>
                <a:spcPts val="117"/>
              </a:spcBef>
            </a:pPr>
            <a:r>
              <a:rPr lang="ru-RU" sz="3800" b="1" kern="0" spc="-6" dirty="0" smtClean="0">
                <a:solidFill>
                  <a:srgbClr val="0000FF"/>
                </a:solidFill>
                <a:latin typeface="Calibri"/>
                <a:cs typeface="Calibri"/>
              </a:rPr>
              <a:t>Одноканальная детекторная система для гамма-спектроскопии</a:t>
            </a:r>
            <a:endParaRPr lang="en-US" sz="3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237570" y="4944994"/>
            <a:ext cx="5360380" cy="3282346"/>
          </a:xfrm>
          <a:prstGeom prst="rect">
            <a:avLst/>
          </a:prstGeom>
        </p:spPr>
        <p:txBody>
          <a:bodyPr vert="horz" wrap="square" lIns="0" tIns="15594" rIns="0" bIns="0" rtlCol="0">
            <a:spAutoFit/>
          </a:bodyPr>
          <a:lstStyle/>
          <a:p>
            <a:pPr marL="14851">
              <a:spcBef>
                <a:spcPts val="123"/>
              </a:spcBef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Особенность детекторной системы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4851" algn="just">
              <a:spcBef>
                <a:spcPts val="123"/>
              </a:spcBef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1) Фотокатод находится под нулевым сопротивлением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улучшения сигнал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шум</a:t>
            </a:r>
            <a:endParaRPr lang="en-US" sz="2573" spc="-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ФЭУ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Enterprises 9114FLSB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l-GR" sz="2800" spc="10" dirty="0" smtClean="0">
                <a:latin typeface="Calibri Light"/>
                <a:cs typeface="Calibri Light"/>
              </a:rPr>
              <a:t>2π</a:t>
            </a:r>
            <a:r>
              <a:rPr lang="ru-RU" sz="2800" spc="10" dirty="0" smtClean="0">
                <a:latin typeface="Calibri Light"/>
                <a:cs typeface="Calibri Light"/>
              </a:rPr>
              <a:t>)</a:t>
            </a:r>
            <a:endParaRPr lang="en-US" sz="2573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 algn="just">
              <a:spcBef>
                <a:spcPts val="123"/>
              </a:spcBef>
            </a:pP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3) CSI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сцинтиллятор</a:t>
            </a:r>
            <a:endParaRPr lang="en-US" sz="2573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en-US" sz="2573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sz="2573" dirty="0">
              <a:latin typeface="Calibri"/>
              <a:cs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0857127" y="102235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4</a:t>
            </a:fld>
            <a:endParaRPr lang="ru-RU" b="1" dirty="0"/>
          </a:p>
        </p:txBody>
      </p:sp>
      <p:sp>
        <p:nvSpPr>
          <p:cNvPr id="12" name="object 3"/>
          <p:cNvSpPr txBox="1"/>
          <p:nvPr/>
        </p:nvSpPr>
        <p:spPr>
          <a:xfrm>
            <a:off x="8728869" y="613410"/>
            <a:ext cx="5665179" cy="4831167"/>
          </a:xfrm>
          <a:prstGeom prst="rect">
            <a:avLst/>
          </a:prstGeom>
        </p:spPr>
        <p:txBody>
          <a:bodyPr vert="horz" wrap="square" lIns="0" tIns="15594" rIns="0" bIns="0" rtlCol="0">
            <a:spAutoFit/>
          </a:bodyPr>
          <a:lstStyle/>
          <a:p>
            <a:pPr marL="14851">
              <a:spcBef>
                <a:spcPts val="123"/>
              </a:spcBef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Принцип работы детектирующей системы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sz="2573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1">
              <a:spcBef>
                <a:spcPts val="123"/>
              </a:spcBef>
            </a:pPr>
            <a:endParaRPr lang="ru-RU" sz="2573" spc="-6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9201" indent="-514350">
              <a:spcBef>
                <a:spcPts val="123"/>
              </a:spcBef>
              <a:buAutoNum type="arabicParenR"/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выхода ФЭУ поступают аналоговые импульсы тока</a:t>
            </a:r>
          </a:p>
          <a:p>
            <a:pPr marL="529201" indent="-514350">
              <a:spcBef>
                <a:spcPts val="123"/>
              </a:spcBef>
              <a:buAutoNum type="arabicParenR"/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Импульсы поступают на усилители –дискриминаторы</a:t>
            </a:r>
          </a:p>
          <a:p>
            <a:pPr marL="529201" indent="-514350">
              <a:spcBef>
                <a:spcPts val="123"/>
              </a:spcBef>
              <a:buAutoNum type="arabicParenR"/>
            </a:pP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После усиления они преобразуются в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TTL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импульсы с помощью двух микросхем ОУ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MAX9142 </a:t>
            </a:r>
            <a:r>
              <a:rPr lang="ru-RU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Компаратора напряжения </a:t>
            </a:r>
            <a:r>
              <a:rPr lang="en-US" sz="2573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AD8014</a:t>
            </a:r>
          </a:p>
          <a:p>
            <a:pPr marL="14851">
              <a:spcBef>
                <a:spcPts val="123"/>
              </a:spcBef>
            </a:pPr>
            <a:endParaRPr sz="2573" dirty="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55198" y="7021697"/>
            <a:ext cx="6295596" cy="23953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000" dirty="0" smtClean="0">
              <a:latin typeface="Calibri Light"/>
              <a:cs typeface="Calibri Light"/>
            </a:endParaRPr>
          </a:p>
          <a:p>
            <a:pPr marL="12700" marR="5080" indent="177800" algn="just">
              <a:lnSpc>
                <a:spcPct val="121600"/>
              </a:lnSpc>
              <a:spcBef>
                <a:spcPts val="5"/>
              </a:spcBef>
            </a:pPr>
            <a:r>
              <a:rPr sz="2000" dirty="0" err="1" smtClean="0">
                <a:latin typeface="Calibri Light"/>
                <a:cs typeface="Calibri Light"/>
              </a:rPr>
              <a:t>Чтобы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уменьшить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влияние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spc="-10" dirty="0" err="1" smtClean="0">
                <a:latin typeface="Calibri Light"/>
                <a:cs typeface="Calibri Light"/>
              </a:rPr>
              <a:t>собственных</a:t>
            </a:r>
            <a:r>
              <a:rPr sz="2000" spc="-10" dirty="0" smtClean="0">
                <a:latin typeface="Calibri Light"/>
                <a:cs typeface="Calibri Light"/>
              </a:rPr>
              <a:t> </a:t>
            </a:r>
            <a:r>
              <a:rPr sz="2000" spc="-5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шумовых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импульсов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-15" dirty="0" smtClean="0">
                <a:latin typeface="Calibri Light"/>
                <a:cs typeface="Calibri Light"/>
              </a:rPr>
              <a:t>ФЭУ </a:t>
            </a:r>
            <a:r>
              <a:rPr sz="2000" dirty="0" smtClean="0">
                <a:latin typeface="Calibri Light"/>
                <a:cs typeface="Calibri Light"/>
              </a:rPr>
              <a:t>(</a:t>
            </a:r>
            <a:r>
              <a:rPr sz="2000" dirty="0" err="1" smtClean="0">
                <a:latin typeface="Calibri Light"/>
                <a:cs typeface="Calibri Light"/>
              </a:rPr>
              <a:t>темнового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тока</a:t>
            </a:r>
            <a:r>
              <a:rPr sz="2000" dirty="0" smtClean="0">
                <a:latin typeface="Calibri Light"/>
                <a:cs typeface="Calibri Light"/>
              </a:rPr>
              <a:t>, по- 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верхностной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утечки</a:t>
            </a:r>
            <a:r>
              <a:rPr sz="2000" dirty="0" smtClean="0">
                <a:latin typeface="Calibri Light"/>
                <a:cs typeface="Calibri Light"/>
              </a:rPr>
              <a:t>)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существуют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следующие</a:t>
            </a:r>
            <a:r>
              <a:rPr sz="2000" spc="-5" dirty="0" smtClean="0">
                <a:latin typeface="Calibri Light"/>
                <a:cs typeface="Calibri Light"/>
              </a:rPr>
              <a:t> 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методы</a:t>
            </a:r>
            <a:r>
              <a:rPr sz="2000" dirty="0" smtClean="0">
                <a:latin typeface="Calibri Light"/>
                <a:cs typeface="Calibri Light"/>
              </a:rPr>
              <a:t>:</a:t>
            </a:r>
          </a:p>
          <a:p>
            <a:pPr marL="419100" marR="10160" indent="-229235" algn="just">
              <a:lnSpc>
                <a:spcPts val="1900"/>
              </a:lnSpc>
              <a:spcBef>
                <a:spcPts val="90"/>
              </a:spcBef>
              <a:buAutoNum type="arabicParenR"/>
              <a:tabLst>
                <a:tab pos="419734" algn="l"/>
              </a:tabLst>
            </a:pPr>
            <a:r>
              <a:rPr sz="2000" spc="-5" dirty="0" err="1" smtClean="0">
                <a:latin typeface="Calibri Light"/>
                <a:cs typeface="Calibri Light"/>
              </a:rPr>
              <a:t>Уменьшение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рабочего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dirty="0" err="1" smtClean="0">
                <a:latin typeface="Calibri Light"/>
                <a:cs typeface="Calibri Light"/>
              </a:rPr>
              <a:t>напряжения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spc="-5" dirty="0" smtClean="0">
                <a:latin typeface="Calibri Light"/>
                <a:cs typeface="Calibri Light"/>
              </a:rPr>
              <a:t>ФЭУ</a:t>
            </a:r>
            <a:endParaRPr sz="2000" dirty="0" smtClean="0">
              <a:latin typeface="Calibri Light"/>
              <a:cs typeface="Calibri Light"/>
            </a:endParaRPr>
          </a:p>
          <a:p>
            <a:pPr marL="419100" indent="-229235" algn="just">
              <a:spcBef>
                <a:spcPts val="220"/>
              </a:spcBef>
              <a:buAutoNum type="arabicParenR"/>
              <a:tabLst>
                <a:tab pos="419734" algn="l"/>
              </a:tabLst>
            </a:pPr>
            <a:r>
              <a:rPr sz="2000" dirty="0" err="1" smtClean="0">
                <a:latin typeface="Calibri Light"/>
                <a:cs typeface="Calibri Light"/>
              </a:rPr>
              <a:t>Понижение</a:t>
            </a:r>
            <a:r>
              <a:rPr sz="2000" spc="-50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рабочей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температуры</a:t>
            </a:r>
            <a:endParaRPr sz="2000" dirty="0" smtClean="0">
              <a:latin typeface="Calibri Light"/>
              <a:cs typeface="Calibri Light"/>
            </a:endParaRPr>
          </a:p>
          <a:p>
            <a:pPr marL="419100" indent="-229235" algn="just">
              <a:spcBef>
                <a:spcPts val="395"/>
              </a:spcBef>
              <a:buAutoNum type="arabicParenR"/>
              <a:tabLst>
                <a:tab pos="419734" algn="l"/>
              </a:tabLst>
            </a:pPr>
            <a:r>
              <a:rPr sz="2000" dirty="0" err="1" smtClean="0">
                <a:latin typeface="Calibri Light"/>
                <a:cs typeface="Calibri Light"/>
              </a:rPr>
              <a:t>Очистка</a:t>
            </a:r>
            <a:r>
              <a:rPr sz="2000" spc="-30" dirty="0" smtClean="0">
                <a:latin typeface="Calibri Light"/>
                <a:cs typeface="Calibri Light"/>
              </a:rPr>
              <a:t> </a:t>
            </a:r>
            <a:r>
              <a:rPr sz="2000" spc="-5" dirty="0" smtClean="0">
                <a:latin typeface="Calibri Light"/>
                <a:cs typeface="Calibri Light"/>
              </a:rPr>
              <a:t>ПП</a:t>
            </a:r>
            <a:r>
              <a:rPr sz="2000" spc="-20" dirty="0" smtClean="0">
                <a:latin typeface="Calibri Light"/>
                <a:cs typeface="Calibri Light"/>
              </a:rPr>
              <a:t> </a:t>
            </a:r>
            <a:r>
              <a:rPr sz="2000" dirty="0" smtClean="0">
                <a:latin typeface="Calibri Light"/>
                <a:cs typeface="Calibri Light"/>
              </a:rPr>
              <a:t>и</a:t>
            </a:r>
            <a:r>
              <a:rPr sz="2000" spc="-10" dirty="0" smtClean="0">
                <a:latin typeface="Calibri Light"/>
                <a:cs typeface="Calibri Light"/>
              </a:rPr>
              <a:t> </a:t>
            </a:r>
            <a:r>
              <a:rPr sz="2000" spc="-5" dirty="0" smtClean="0">
                <a:latin typeface="Calibri Light"/>
                <a:cs typeface="Calibri Light"/>
              </a:rPr>
              <a:t>ФЭУ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4130" y="9348544"/>
            <a:ext cx="6477000" cy="144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21800"/>
              </a:lnSpc>
              <a:spcBef>
                <a:spcPts val="100"/>
              </a:spcBef>
              <a:tabLst>
                <a:tab pos="405765" algn="l"/>
                <a:tab pos="1413510" algn="l"/>
                <a:tab pos="2498090" algn="l"/>
              </a:tabLst>
            </a:pPr>
            <a:r>
              <a:rPr lang="ru-RU" b="1" spc="-10" dirty="0">
                <a:latin typeface="Calibri Light"/>
                <a:cs typeface="Calibri Light"/>
              </a:rPr>
              <a:t>Для </a:t>
            </a:r>
            <a:r>
              <a:rPr lang="ru-RU" b="1" spc="-5" dirty="0">
                <a:latin typeface="Calibri Light"/>
                <a:cs typeface="Calibri Light"/>
              </a:rPr>
              <a:t>уменьшения </a:t>
            </a:r>
            <a:r>
              <a:rPr lang="ru-RU" b="1" dirty="0">
                <a:latin typeface="Calibri Light"/>
                <a:cs typeface="Calibri Light"/>
              </a:rPr>
              <a:t>собственного </a:t>
            </a:r>
            <a:r>
              <a:rPr lang="ru-RU" b="1" spc="-15" dirty="0">
                <a:latin typeface="Calibri Light"/>
                <a:cs typeface="Calibri Light"/>
              </a:rPr>
              <a:t>шума </a:t>
            </a:r>
            <a:r>
              <a:rPr lang="ru-RU" b="1" spc="-280" dirty="0">
                <a:latin typeface="Calibri Light"/>
                <a:cs typeface="Calibri Light"/>
              </a:rPr>
              <a:t> </a:t>
            </a:r>
            <a:r>
              <a:rPr lang="ru-RU" b="1" spc="-5" dirty="0">
                <a:latin typeface="Calibri Light"/>
                <a:cs typeface="Calibri Light"/>
              </a:rPr>
              <a:t>ФЭУ,</a:t>
            </a:r>
            <a:r>
              <a:rPr lang="ru-RU" b="1" spc="50" dirty="0">
                <a:latin typeface="Calibri Light"/>
                <a:cs typeface="Calibri Light"/>
              </a:rPr>
              <a:t> </a:t>
            </a:r>
            <a:r>
              <a:rPr lang="ru-RU" b="1" spc="-5" dirty="0">
                <a:latin typeface="Calibri Light"/>
                <a:cs typeface="Calibri Light"/>
              </a:rPr>
              <a:t>мы</a:t>
            </a:r>
            <a:r>
              <a:rPr lang="ru-RU" b="1" spc="75" dirty="0">
                <a:latin typeface="Calibri Light"/>
                <a:cs typeface="Calibri Light"/>
              </a:rPr>
              <a:t> </a:t>
            </a:r>
            <a:r>
              <a:rPr lang="ru-RU" b="1" spc="-10" dirty="0">
                <a:latin typeface="Calibri Light"/>
                <a:cs typeface="Calibri Light"/>
              </a:rPr>
              <a:t>изготовили</a:t>
            </a:r>
            <a:r>
              <a:rPr lang="ru-RU" b="1" spc="25" dirty="0">
                <a:latin typeface="Calibri Light"/>
                <a:cs typeface="Calibri Light"/>
              </a:rPr>
              <a:t> </a:t>
            </a:r>
            <a:r>
              <a:rPr lang="ru-RU" b="1" spc="-5" dirty="0">
                <a:latin typeface="Calibri Light"/>
                <a:cs typeface="Calibri Light"/>
              </a:rPr>
              <a:t>печатную плату (ПП)</a:t>
            </a:r>
            <a:r>
              <a:rPr lang="ru-RU" b="1" spc="10" dirty="0">
                <a:latin typeface="Calibri Light"/>
                <a:cs typeface="Calibri Light"/>
              </a:rPr>
              <a:t> </a:t>
            </a:r>
            <a:r>
              <a:rPr lang="ru-RU" b="1" dirty="0">
                <a:latin typeface="Calibri Light"/>
                <a:cs typeface="Calibri Light"/>
              </a:rPr>
              <a:t>из</a:t>
            </a:r>
            <a:r>
              <a:rPr lang="ru-RU" b="1" spc="60" dirty="0">
                <a:latin typeface="Calibri Light"/>
                <a:cs typeface="Calibri Light"/>
              </a:rPr>
              <a:t> </a:t>
            </a:r>
            <a:r>
              <a:rPr lang="ru-RU" b="1" spc="-5" dirty="0" err="1">
                <a:latin typeface="Calibri Light"/>
                <a:cs typeface="Calibri Light"/>
              </a:rPr>
              <a:t>фторпласта</a:t>
            </a:r>
            <a:r>
              <a:rPr lang="ru-RU" b="1" spc="-5" dirty="0">
                <a:latin typeface="Calibri Light"/>
                <a:cs typeface="Calibri Light"/>
              </a:rPr>
              <a:t>, </a:t>
            </a:r>
            <a:r>
              <a:rPr lang="ru-RU" b="1" dirty="0">
                <a:latin typeface="Calibri Light"/>
                <a:cs typeface="Calibri Light"/>
              </a:rPr>
              <a:t>которая</a:t>
            </a:r>
            <a:r>
              <a:rPr lang="ru-RU" b="1" spc="5" dirty="0">
                <a:latin typeface="Calibri Light"/>
                <a:cs typeface="Calibri Light"/>
              </a:rPr>
              <a:t> </a:t>
            </a:r>
            <a:r>
              <a:rPr lang="ru-RU" b="1" dirty="0">
                <a:latin typeface="Calibri Light"/>
                <a:cs typeface="Calibri Light"/>
              </a:rPr>
              <a:t>работает</a:t>
            </a:r>
            <a:r>
              <a:rPr lang="ru-RU" b="1" spc="5" dirty="0">
                <a:latin typeface="Calibri Light"/>
                <a:cs typeface="Calibri Light"/>
              </a:rPr>
              <a:t> на</a:t>
            </a:r>
            <a:r>
              <a:rPr lang="ru-RU" b="1" spc="10" dirty="0">
                <a:latin typeface="Calibri Light"/>
                <a:cs typeface="Calibri Light"/>
              </a:rPr>
              <a:t> </a:t>
            </a:r>
            <a:r>
              <a:rPr lang="ru-RU" b="1" spc="-15" dirty="0">
                <a:latin typeface="Calibri Light"/>
                <a:cs typeface="Calibri Light"/>
              </a:rPr>
              <a:t>пониженном </a:t>
            </a:r>
            <a:r>
              <a:rPr lang="ru-RU" b="1" spc="-10" dirty="0">
                <a:latin typeface="Calibri Light"/>
                <a:cs typeface="Calibri Light"/>
              </a:rPr>
              <a:t> напряжении (</a:t>
            </a:r>
            <a:r>
              <a:rPr lang="ru-RU" b="1" spc="-10" dirty="0" err="1">
                <a:latin typeface="Calibri Light"/>
                <a:cs typeface="Calibri Light"/>
              </a:rPr>
              <a:t>фторпласт</a:t>
            </a:r>
            <a:r>
              <a:rPr lang="ru-RU" b="1" spc="-10" dirty="0">
                <a:latin typeface="Calibri Light"/>
                <a:cs typeface="Calibri Light"/>
              </a:rPr>
              <a:t> </a:t>
            </a:r>
            <a:r>
              <a:rPr lang="ru-RU" b="1" dirty="0">
                <a:latin typeface="Calibri Light"/>
                <a:cs typeface="Calibri Light"/>
              </a:rPr>
              <a:t>более </a:t>
            </a:r>
            <a:r>
              <a:rPr lang="ru-RU" b="1" spc="-5" dirty="0">
                <a:latin typeface="Calibri Light"/>
                <a:cs typeface="Calibri Light"/>
              </a:rPr>
              <a:t>резистив</a:t>
            </a:r>
            <a:r>
              <a:rPr lang="ru-RU" b="1" spc="5" dirty="0">
                <a:latin typeface="Calibri Light"/>
                <a:cs typeface="Calibri Light"/>
              </a:rPr>
              <a:t>ный </a:t>
            </a:r>
            <a:r>
              <a:rPr lang="ru-RU" b="1" spc="-5" dirty="0">
                <a:latin typeface="Calibri Light"/>
                <a:cs typeface="Calibri Light"/>
              </a:rPr>
              <a:t>материал </a:t>
            </a:r>
            <a:r>
              <a:rPr lang="ru-RU" b="1" dirty="0">
                <a:latin typeface="Calibri Light"/>
                <a:cs typeface="Calibri Light"/>
              </a:rPr>
              <a:t>чем</a:t>
            </a:r>
            <a:r>
              <a:rPr lang="ru-RU" b="1" spc="-50" dirty="0">
                <a:latin typeface="Calibri Light"/>
                <a:cs typeface="Calibri Light"/>
              </a:rPr>
              <a:t> </a:t>
            </a:r>
            <a:r>
              <a:rPr lang="ru-RU" b="1" spc="-5" dirty="0">
                <a:latin typeface="Calibri Light"/>
                <a:cs typeface="Calibri Light"/>
              </a:rPr>
              <a:t>стеклотекстолит)</a:t>
            </a:r>
            <a:endParaRPr lang="ru-RU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83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" y="4813300"/>
            <a:ext cx="8807450" cy="581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" y="88900"/>
            <a:ext cx="8991601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01919" y="7099300"/>
            <a:ext cx="531495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ru-RU" sz="2000" i="1" spc="-5" dirty="0" smtClean="0">
                <a:latin typeface="Calibri Light"/>
                <a:cs typeface="Calibri Light"/>
              </a:rPr>
              <a:t>4. </a:t>
            </a:r>
            <a:r>
              <a:rPr lang="ru-RU" sz="2000" i="1" spc="-5" dirty="0">
                <a:latin typeface="Calibri Light"/>
                <a:cs typeface="Calibri Light"/>
              </a:rPr>
              <a:t>Гамма спектр </a:t>
            </a:r>
            <a:r>
              <a:rPr lang="en-US" sz="2000" i="1" spc="-5" dirty="0">
                <a:latin typeface="Calibri Light"/>
                <a:cs typeface="Calibri Light"/>
              </a:rPr>
              <a:t>Co</a:t>
            </a:r>
            <a:r>
              <a:rPr lang="ru-RU" sz="2000" i="1" spc="-5" dirty="0">
                <a:latin typeface="Calibri Light"/>
                <a:cs typeface="Calibri Light"/>
              </a:rPr>
              <a:t>60. Детектор 23506 (Источник находится сбоку без свинцового кожуха)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Детектор 23506 работает корректно – рабочее напряжение отрегулировано </a:t>
            </a:r>
            <a:r>
              <a:rPr lang="ru-RU" sz="2000" i="1" spc="-5" dirty="0" smtClean="0">
                <a:latin typeface="Calibri Light"/>
                <a:cs typeface="Calibri Light"/>
              </a:rPr>
              <a:t>правильно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i="1" spc="-5" dirty="0">
              <a:latin typeface="Calibri Light"/>
              <a:cs typeface="Calibri Ligh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 smtClean="0">
                <a:latin typeface="Calibri Light"/>
                <a:cs typeface="Calibri Light"/>
              </a:rPr>
              <a:t>Пик - 840 </a:t>
            </a:r>
            <a:r>
              <a:rPr lang="ru-RU" sz="2000" i="1" spc="-5" dirty="0" err="1" smtClean="0">
                <a:latin typeface="Calibri Light"/>
                <a:cs typeface="Calibri Light"/>
              </a:rPr>
              <a:t>кЭв</a:t>
            </a:r>
            <a:endParaRPr lang="ru-RU" sz="2000" i="1" spc="-5" dirty="0">
              <a:latin typeface="Calibri Light"/>
              <a:cs typeface="Calibri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86070" y="2146299"/>
            <a:ext cx="50712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ru-RU" sz="2000" i="1" spc="-5" dirty="0" smtClean="0">
                <a:latin typeface="Calibri Light"/>
                <a:cs typeface="Calibri Light"/>
              </a:rPr>
              <a:t>3</a:t>
            </a:r>
            <a:endParaRPr lang="en-US" sz="2000" i="1" spc="-5" dirty="0">
              <a:latin typeface="Calibri Light"/>
              <a:cs typeface="Calibri Light"/>
            </a:endParaRPr>
          </a:p>
          <a:p>
            <a:r>
              <a:rPr lang="ru-RU" sz="2000" i="1" spc="-5" dirty="0">
                <a:latin typeface="Calibri Light"/>
                <a:cs typeface="Calibri Light"/>
              </a:rPr>
              <a:t>спектр </a:t>
            </a:r>
            <a:r>
              <a:rPr lang="en-US" sz="2000" i="1" spc="-5" dirty="0">
                <a:latin typeface="Calibri Light"/>
                <a:cs typeface="Calibri Light"/>
              </a:rPr>
              <a:t>Cs</a:t>
            </a:r>
            <a:r>
              <a:rPr lang="ru-RU" sz="2000" i="1" spc="-5" dirty="0">
                <a:latin typeface="Calibri Light"/>
                <a:cs typeface="Calibri Light"/>
              </a:rPr>
              <a:t>137 в свинцовом коллиматоре</a:t>
            </a:r>
            <a:endParaRPr lang="en-US" sz="2000" i="1" spc="-5" dirty="0">
              <a:latin typeface="Calibri Light"/>
              <a:cs typeface="Calibri Light"/>
            </a:endParaRPr>
          </a:p>
          <a:p>
            <a:r>
              <a:rPr lang="ru-RU" sz="2000" i="1" spc="-5" dirty="0">
                <a:latin typeface="Calibri Light"/>
                <a:cs typeface="Calibri Light"/>
              </a:rPr>
              <a:t>Детектор </a:t>
            </a:r>
            <a:r>
              <a:rPr lang="en-US" sz="2000" i="1" spc="-5" dirty="0" smtClean="0">
                <a:latin typeface="Calibri Light"/>
                <a:cs typeface="Calibri Light"/>
              </a:rPr>
              <a:t>23505</a:t>
            </a:r>
          </a:p>
          <a:p>
            <a:endParaRPr lang="en-US" sz="2000" i="1" spc="-5" dirty="0">
              <a:latin typeface="Calibri Light"/>
              <a:cs typeface="Calibri Light"/>
            </a:endParaRPr>
          </a:p>
          <a:p>
            <a:r>
              <a:rPr lang="ru-RU" sz="2000" i="1" spc="-5" dirty="0" smtClean="0">
                <a:latin typeface="Calibri Light"/>
                <a:cs typeface="Calibri Light"/>
              </a:rPr>
              <a:t>Пик - </a:t>
            </a:r>
            <a:r>
              <a:rPr lang="en-US" sz="2000" i="1" spc="-5" dirty="0" smtClean="0">
                <a:latin typeface="Calibri Light"/>
                <a:cs typeface="Calibri Light"/>
              </a:rPr>
              <a:t>330 </a:t>
            </a:r>
            <a:r>
              <a:rPr lang="ru-RU" sz="2000" i="1" spc="-5" dirty="0" err="1" smtClean="0">
                <a:latin typeface="Calibri Light"/>
                <a:cs typeface="Calibri Light"/>
              </a:rPr>
              <a:t>кЭв</a:t>
            </a:r>
            <a:r>
              <a:rPr lang="en-US" sz="2000" i="1" spc="-5" dirty="0" smtClean="0">
                <a:latin typeface="Calibri Light"/>
                <a:cs typeface="Calibri Light"/>
              </a:rPr>
              <a:t> </a:t>
            </a:r>
            <a:endParaRPr lang="ru-RU" sz="2000" i="1" spc="-5" dirty="0">
              <a:latin typeface="Calibri Light"/>
              <a:cs typeface="Calibri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0857127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5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2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032670" y="165577"/>
            <a:ext cx="130835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4851">
              <a:spcBef>
                <a:spcPts val="117"/>
              </a:spcBef>
            </a:pPr>
            <a:r>
              <a:rPr lang="ru-RU" b="1" spc="-6" dirty="0" smtClean="0">
                <a:solidFill>
                  <a:srgbClr val="0000FF"/>
                </a:solidFill>
                <a:latin typeface="Calibri"/>
                <a:cs typeface="Calibri"/>
              </a:rPr>
              <a:t>Гамма-спектроскопия с помощью кремниевого ФЭУ (</a:t>
            </a:r>
            <a:r>
              <a:rPr lang="en-US" b="1" spc="-6" dirty="0" err="1" smtClean="0">
                <a:solidFill>
                  <a:srgbClr val="0000FF"/>
                </a:solidFill>
                <a:latin typeface="Calibri"/>
                <a:cs typeface="Calibri"/>
              </a:rPr>
              <a:t>SiPM</a:t>
            </a:r>
            <a:r>
              <a:rPr lang="ru-RU" b="1" spc="-6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b="1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276" y="1841502"/>
            <a:ext cx="6837742" cy="54101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1382" y="8120277"/>
            <a:ext cx="2820471" cy="255646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0">
              <a:spcBef>
                <a:spcPts val="975"/>
              </a:spcBef>
            </a:pPr>
            <a:r>
              <a:rPr lang="ru-RU" sz="20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Почему </a:t>
            </a:r>
            <a:r>
              <a:rPr sz="2000" b="1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CsI</a:t>
            </a:r>
            <a:r>
              <a:rPr sz="20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(Tl)</a:t>
            </a:r>
            <a:r>
              <a:rPr sz="2000" b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Сцинтилляционный кристалл </a:t>
            </a: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CsI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Tl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 был выбран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из-за его большой светоотдачи (фотон/МэВ) и высокого атомного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номера</a:t>
            </a:r>
            <a:r>
              <a:rPr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274" y="6125060"/>
            <a:ext cx="4993501" cy="36645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17761" y="7526042"/>
            <a:ext cx="5105400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100"/>
              </a:spcBef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Принцип работы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спектрометра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355600" indent="-342900" algn="just">
              <a:spcBef>
                <a:spcPts val="100"/>
              </a:spcBef>
              <a:buAutoNum type="arabicParenR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Гамма квант от 10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KeV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 1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meV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попадает в сцинтиллятор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CsI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 algn="just">
              <a:spcBef>
                <a:spcPts val="100"/>
              </a:spcBef>
              <a:buAutoNum type="arabicParenR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После попадания в сцинтиллятор происходит генерация света с длинной волны 480нм+-20</a:t>
            </a:r>
          </a:p>
          <a:p>
            <a:pPr marL="355600" indent="-342900" algn="just">
              <a:spcBef>
                <a:spcPts val="100"/>
              </a:spcBef>
              <a:buAutoNum type="arabicParenR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Затем этот свет попадает на матрицу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фирмы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Sensl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 algn="just">
              <a:spcBef>
                <a:spcPts val="100"/>
              </a:spcBef>
              <a:buAutoNum type="arabicParenR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Сигнал усиливается в </a:t>
            </a:r>
            <a:r>
              <a:rPr lang="ru-RU" b="1" dirty="0" smtClean="0"/>
              <a:t>10</a:t>
            </a:r>
            <a:r>
              <a:rPr lang="en-US" b="1" dirty="0" smtClean="0"/>
              <a:t>^5</a:t>
            </a:r>
            <a:r>
              <a:rPr lang="ru-RU" b="1" dirty="0" smtClean="0"/>
              <a:t> </a:t>
            </a:r>
            <a:r>
              <a:rPr lang="ru-RU" dirty="0" smtClean="0"/>
              <a:t>и мы получаем электрический ток</a:t>
            </a:r>
          </a:p>
          <a:p>
            <a:pPr marL="355600" indent="-342900" algn="just">
              <a:spcBef>
                <a:spcPts val="100"/>
              </a:spcBef>
              <a:buAutoNum type="arabicParenR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Полученный эл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игнал попадает на АЦП и формируется энергетический спектр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091" y="880034"/>
            <a:ext cx="14267178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случае поляризованного пучка дейтронов используется аналогичная реакция </a:t>
            </a:r>
            <a:r>
              <a:rPr lang="en-US" sz="2800" b="1" spc="-6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800" b="1" spc="-6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p,y</a:t>
            </a:r>
            <a:r>
              <a:rPr lang="en-US" sz="2800" b="1" spc="-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3200" b="1" dirty="0"/>
              <a:t>³</a:t>
            </a:r>
            <a:r>
              <a:rPr lang="en-US" sz="3200" b="1" dirty="0" smtClean="0"/>
              <a:t>He.</a:t>
            </a:r>
          </a:p>
          <a:p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Будут использоваться </a:t>
            </a:r>
            <a:r>
              <a:rPr lang="en-US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состав </a:t>
            </a:r>
            <a:r>
              <a:rPr lang="en-US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спектромента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входят следующие компоненты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Сцинтиллятор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CsI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Tl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Размер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активной области составляет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10x10x30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мм.</a:t>
            </a:r>
          </a:p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фирмы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SensL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(Ирландия). </a:t>
            </a:r>
          </a:p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3) Электронная сборка предусилителя. </a:t>
            </a:r>
          </a:p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4) Аналого-цифровой преобразователь.</a:t>
            </a:r>
          </a:p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5) Программируемая логическая </a:t>
            </a:r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интегральная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схема FPGA (фирма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Altera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микропроцессорный блок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Microchip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чипом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USBxpress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Silicon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labs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62659" y="10256274"/>
            <a:ext cx="669091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ru-RU" sz="2000" i="1" spc="-5" dirty="0" smtClean="0">
                <a:latin typeface="Calibri Light"/>
                <a:cs typeface="Calibri Light"/>
              </a:rPr>
              <a:t>5. </a:t>
            </a:r>
            <a:r>
              <a:rPr lang="ru-RU" sz="2000" i="1" spc="-5" dirty="0">
                <a:latin typeface="Calibri Light"/>
                <a:cs typeface="Calibri Light"/>
              </a:rPr>
              <a:t>Общий вид</a:t>
            </a:r>
            <a:r>
              <a:rPr lang="en-US" sz="2000" i="1" spc="-5" dirty="0">
                <a:latin typeface="Calibri Light"/>
                <a:cs typeface="Calibri Light"/>
              </a:rPr>
              <a:t> </a:t>
            </a:r>
            <a:r>
              <a:rPr lang="en-US" sz="2000" i="1" spc="-5" dirty="0" err="1">
                <a:latin typeface="Calibri Light"/>
                <a:cs typeface="Calibri Light"/>
              </a:rPr>
              <a:t>SiPM</a:t>
            </a:r>
            <a:r>
              <a:rPr lang="ru-RU" sz="2000" i="1" spc="-5" dirty="0">
                <a:latin typeface="Calibri Light"/>
                <a:cs typeface="Calibri Light"/>
              </a:rPr>
              <a:t> детекторной системы.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66856" y="7182740"/>
            <a:ext cx="638054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spc="-5" dirty="0">
                <a:latin typeface="Calibri Light"/>
                <a:cs typeface="Calibri Light"/>
              </a:rPr>
              <a:t>Рисунок </a:t>
            </a:r>
            <a:r>
              <a:rPr lang="ru-RU" sz="2000" i="1" spc="-5" dirty="0" smtClean="0">
                <a:latin typeface="Calibri Light"/>
                <a:cs typeface="Calibri Light"/>
              </a:rPr>
              <a:t>6. </a:t>
            </a:r>
            <a:r>
              <a:rPr lang="ru-RU" sz="2000" i="1" spc="-5" dirty="0">
                <a:latin typeface="Calibri Light"/>
                <a:cs typeface="Calibri Light"/>
              </a:rPr>
              <a:t>Общий вид  </a:t>
            </a:r>
            <a:r>
              <a:rPr lang="en-US" sz="2000" i="1" spc="-5" dirty="0" err="1">
                <a:latin typeface="Calibri Light"/>
                <a:cs typeface="Calibri Light"/>
              </a:rPr>
              <a:t>SiPM</a:t>
            </a:r>
            <a:r>
              <a:rPr lang="en-US" sz="2000" i="1" spc="-5" dirty="0">
                <a:latin typeface="Calibri Light"/>
                <a:cs typeface="Calibri Light"/>
              </a:rPr>
              <a:t> </a:t>
            </a:r>
            <a:r>
              <a:rPr lang="ru-RU" sz="2000" i="1" spc="-5" dirty="0">
                <a:latin typeface="Calibri Light"/>
                <a:cs typeface="Calibri Light"/>
              </a:rPr>
              <a:t>детекторной системы.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>
          <a:xfrm>
            <a:off x="10857127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6</a:t>
            </a:fld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798" y="5651500"/>
            <a:ext cx="2156471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ПО была предусмотрена подстройка управляющего напряжения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SiPM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зависимости от температуры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2556669" y="88900"/>
            <a:ext cx="10668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4851">
              <a:spcBef>
                <a:spcPts val="117"/>
              </a:spcBef>
            </a:pPr>
            <a:r>
              <a:rPr lang="ru-RU" b="1" spc="-6" dirty="0" smtClean="0">
                <a:solidFill>
                  <a:srgbClr val="0000FF"/>
                </a:solidFill>
                <a:latin typeface="Calibri"/>
                <a:cs typeface="Calibri"/>
              </a:rPr>
              <a:t>Энергетический гамма спектр от </a:t>
            </a:r>
            <a:r>
              <a:rPr lang="en-US" b="1" spc="-6" dirty="0">
                <a:solidFill>
                  <a:srgbClr val="0000FF"/>
                </a:solidFill>
                <a:latin typeface="Calibri"/>
                <a:cs typeface="Calibri"/>
              </a:rPr>
              <a:t>Co60 </a:t>
            </a:r>
            <a:r>
              <a:rPr lang="ru-RU" b="1" spc="-6" dirty="0">
                <a:solidFill>
                  <a:srgbClr val="0000FF"/>
                </a:solidFill>
                <a:latin typeface="Calibri"/>
                <a:cs typeface="Calibri"/>
              </a:rPr>
              <a:t>и </a:t>
            </a:r>
            <a:r>
              <a:rPr lang="en-US" b="1" spc="-6" dirty="0">
                <a:solidFill>
                  <a:srgbClr val="0000FF"/>
                </a:solidFill>
                <a:latin typeface="Calibri"/>
                <a:cs typeface="Calibri"/>
              </a:rPr>
              <a:t>Cs137</a:t>
            </a:r>
            <a:endParaRPr b="1" spc="-6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" y="622300"/>
            <a:ext cx="13559743" cy="50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9" y="5585383"/>
            <a:ext cx="8534401" cy="47386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139" y="10324068"/>
            <a:ext cx="1234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N. </a:t>
            </a:r>
            <a:r>
              <a:rPr lang="en-US" b="1" dirty="0" err="1" smtClean="0"/>
              <a:t>Dunin</a:t>
            </a:r>
            <a:r>
              <a:rPr lang="en-US" b="1" dirty="0"/>
              <a:t> </a:t>
            </a:r>
            <a:r>
              <a:rPr lang="en-US" b="1" dirty="0" smtClean="0"/>
              <a:t>n all. </a:t>
            </a:r>
            <a:r>
              <a:rPr lang="en-US" b="1" dirty="0" err="1" smtClean="0"/>
              <a:t>Acta</a:t>
            </a:r>
            <a:r>
              <a:rPr lang="en-US" b="1" dirty="0" smtClean="0"/>
              <a:t> </a:t>
            </a:r>
            <a:r>
              <a:rPr lang="en-US" b="1" dirty="0"/>
              <a:t>Phys. Pol. B Proc. Suppl. 14, 629 (2021) </a:t>
            </a:r>
            <a:r>
              <a:rPr lang="en-US" b="1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https</a:t>
            </a:r>
            <a:r>
              <a:rPr lang="en-US" b="1" dirty="0">
                <a:solidFill>
                  <a:srgbClr val="333333"/>
                </a:solidFill>
                <a:latin typeface="Courier New" panose="02070309020205020404" pitchFamily="49" charset="0"/>
              </a:rPr>
              <a:t>://doi.org/10.5506/APhysPolBSupp.14.629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0857127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7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13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813" y="1138919"/>
            <a:ext cx="5876131" cy="306276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7800" algn="just">
              <a:lnSpc>
                <a:spcPct val="122700"/>
              </a:lnSpc>
              <a:spcBef>
                <a:spcPts val="80"/>
              </a:spcBef>
            </a:pPr>
            <a:r>
              <a:rPr spc="-5" dirty="0">
                <a:latin typeface="Calibri Light"/>
                <a:cs typeface="Calibri Light"/>
              </a:rPr>
              <a:t>Известно,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что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рост</a:t>
            </a:r>
            <a:r>
              <a:rPr dirty="0">
                <a:latin typeface="Calibri Light"/>
                <a:cs typeface="Calibri Light"/>
              </a:rPr>
              <a:t> бактерий,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дрожжей</a:t>
            </a:r>
            <a:r>
              <a:rPr dirty="0">
                <a:latin typeface="Calibri Light"/>
                <a:cs typeface="Calibri Light"/>
              </a:rPr>
              <a:t> и 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клеток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конденсированных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средах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5" dirty="0">
                <a:latin typeface="Calibri Light"/>
                <a:cs typeface="Calibri Light"/>
              </a:rPr>
              <a:t>может </a:t>
            </a:r>
            <a:r>
              <a:rPr spc="1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резко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ускорятся</a:t>
            </a:r>
            <a:r>
              <a:rPr dirty="0">
                <a:latin typeface="Calibri Light"/>
                <a:cs typeface="Calibri Light"/>
              </a:rPr>
              <a:t> под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влиянием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оптического 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излучения</a:t>
            </a:r>
            <a:r>
              <a:rPr spc="-3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определённой</a:t>
            </a:r>
            <a:r>
              <a:rPr spc="-1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длинны</a:t>
            </a:r>
            <a:r>
              <a:rPr spc="-4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волны</a:t>
            </a:r>
          </a:p>
          <a:p>
            <a:pPr marL="12700" marR="5080" indent="177800" algn="just">
              <a:lnSpc>
                <a:spcPct val="121600"/>
              </a:lnSpc>
            </a:pPr>
            <a:r>
              <a:rPr spc="-10" dirty="0">
                <a:latin typeface="Calibri Light"/>
                <a:cs typeface="Calibri Light"/>
              </a:rPr>
              <a:t>Различные </a:t>
            </a:r>
            <a:r>
              <a:rPr spc="-5" dirty="0">
                <a:latin typeface="Calibri Light"/>
                <a:cs typeface="Calibri Light"/>
              </a:rPr>
              <a:t>виды </a:t>
            </a:r>
            <a:r>
              <a:rPr spc="-10" dirty="0">
                <a:latin typeface="Calibri Light"/>
                <a:cs typeface="Calibri Light"/>
              </a:rPr>
              <a:t>клеток </a:t>
            </a:r>
            <a:r>
              <a:rPr dirty="0">
                <a:latin typeface="Calibri Light"/>
                <a:cs typeface="Calibri Light"/>
              </a:rPr>
              <a:t>в </a:t>
            </a:r>
            <a:r>
              <a:rPr spc="-10" dirty="0">
                <a:latin typeface="Calibri Light"/>
                <a:cs typeface="Calibri Light"/>
              </a:rPr>
              <a:t>процессе </a:t>
            </a:r>
            <a:r>
              <a:rPr spc="-5" dirty="0">
                <a:latin typeface="Calibri Light"/>
                <a:cs typeface="Calibri Light"/>
              </a:rPr>
              <a:t>деления 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генерируют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15" dirty="0">
                <a:latin typeface="Calibri Light"/>
                <a:cs typeface="Calibri Light"/>
              </a:rPr>
              <a:t>сверхслабое</a:t>
            </a:r>
            <a:r>
              <a:rPr spc="-10" dirty="0">
                <a:latin typeface="Calibri Light"/>
                <a:cs typeface="Calibri Light"/>
              </a:rPr>
              <a:t> излучение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оптиче- </a:t>
            </a:r>
            <a:r>
              <a:rPr spc="-26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ском</a:t>
            </a:r>
            <a:r>
              <a:rPr spc="-1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и</a:t>
            </a:r>
            <a:r>
              <a:rPr spc="-10" dirty="0">
                <a:latin typeface="Calibri Light"/>
                <a:cs typeface="Calibri Light"/>
              </a:rPr>
              <a:t> УФ</a:t>
            </a:r>
            <a:r>
              <a:rPr spc="-4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диапазоне</a:t>
            </a:r>
            <a:endParaRPr dirty="0">
              <a:latin typeface="Calibri Light"/>
              <a:cs typeface="Calibri Light"/>
            </a:endParaRPr>
          </a:p>
          <a:p>
            <a:pPr marL="12700" marR="17145" indent="177800">
              <a:lnSpc>
                <a:spcPct val="121500"/>
              </a:lnSpc>
              <a:spcBef>
                <a:spcPts val="5"/>
              </a:spcBef>
            </a:pPr>
            <a:r>
              <a:rPr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Для</a:t>
            </a:r>
            <a:r>
              <a:rPr u="sng" spc="1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регистрации</a:t>
            </a:r>
            <a:r>
              <a:rPr u="sng" spc="18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этого</a:t>
            </a:r>
            <a:r>
              <a:rPr u="sng" spc="19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излучения</a:t>
            </a:r>
            <a:r>
              <a:rPr u="sng" spc="1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был</a:t>
            </a:r>
            <a:r>
              <a:rPr u="sng" spc="1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раз- </a:t>
            </a:r>
            <a:r>
              <a:rPr spc="-254" dirty="0">
                <a:latin typeface="Calibri Light"/>
                <a:cs typeface="Calibri Light"/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работана</a:t>
            </a:r>
            <a:r>
              <a:rPr u="sng" spc="1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четырёх</a:t>
            </a:r>
            <a:r>
              <a:rPr u="sng" spc="1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канальная</a:t>
            </a:r>
            <a:r>
              <a:rPr u="sng" spc="1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spc="-5" dirty="0" err="1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система</a:t>
            </a:r>
            <a:r>
              <a:rPr u="sng" spc="1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u="sng" dirty="0" err="1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детекто</a:t>
            </a:r>
            <a:r>
              <a:rPr u="sng" spc="-5" dirty="0" err="1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ров</a:t>
            </a:r>
            <a:r>
              <a:rPr spc="-40" dirty="0" smtClean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и</a:t>
            </a:r>
            <a:r>
              <a:rPr spc="-15" dirty="0">
                <a:latin typeface="Calibri Light"/>
                <a:cs typeface="Calibri Light"/>
              </a:rPr>
              <a:t> </a:t>
            </a:r>
            <a:r>
              <a:rPr spc="5" dirty="0">
                <a:latin typeface="Calibri Light"/>
                <a:cs typeface="Calibri Light"/>
              </a:rPr>
              <a:t>блок</a:t>
            </a:r>
            <a:r>
              <a:rPr spc="-1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регистрации</a:t>
            </a:r>
            <a:r>
              <a:rPr spc="-1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данных</a:t>
            </a:r>
            <a:r>
              <a:rPr spc="-30" dirty="0">
                <a:latin typeface="Calibri Light"/>
                <a:cs typeface="Calibri Light"/>
              </a:rPr>
              <a:t> </a:t>
            </a:r>
            <a:r>
              <a:rPr spc="5" dirty="0">
                <a:latin typeface="Calibri Light"/>
                <a:cs typeface="Calibri Light"/>
              </a:rPr>
              <a:t>на </a:t>
            </a:r>
            <a:r>
              <a:rPr dirty="0">
                <a:latin typeface="Calibri Light"/>
                <a:cs typeface="Calibri Light"/>
              </a:rPr>
              <a:t>основе</a:t>
            </a:r>
            <a:r>
              <a:rPr spc="15" dirty="0">
                <a:latin typeface="Calibri Light"/>
                <a:cs typeface="Calibri Light"/>
              </a:rPr>
              <a:t> </a:t>
            </a:r>
            <a:r>
              <a:rPr spc="-15" dirty="0">
                <a:latin typeface="Calibri Light"/>
                <a:cs typeface="Calibri Light"/>
              </a:rPr>
              <a:t>МК</a:t>
            </a:r>
            <a:endParaRPr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8" y="4356100"/>
            <a:ext cx="5876131" cy="52623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284" y="9599958"/>
            <a:ext cx="4999038" cy="10870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125"/>
              </a:spcBef>
            </a:pPr>
            <a:r>
              <a:rPr sz="2000" i="1" spc="-10" dirty="0">
                <a:latin typeface="Calibri Light"/>
                <a:cs typeface="Calibri Light"/>
              </a:rPr>
              <a:t>Рис. </a:t>
            </a:r>
            <a:r>
              <a:rPr lang="ru-RU" sz="2000" i="1" spc="-5" dirty="0" smtClean="0">
                <a:latin typeface="Calibri Light"/>
                <a:cs typeface="Calibri Light"/>
              </a:rPr>
              <a:t>7</a:t>
            </a:r>
            <a:r>
              <a:rPr sz="2000" i="1" spc="-5" dirty="0" smtClean="0">
                <a:latin typeface="Calibri Light"/>
                <a:cs typeface="Calibri Light"/>
              </a:rPr>
              <a:t>. </a:t>
            </a:r>
            <a:r>
              <a:rPr sz="2000" i="1" dirty="0">
                <a:latin typeface="Calibri Light"/>
                <a:cs typeface="Calibri Light"/>
              </a:rPr>
              <a:t>Четырехканальная </a:t>
            </a:r>
            <a:r>
              <a:rPr sz="2000" i="1" spc="-5" dirty="0">
                <a:latin typeface="Calibri Light"/>
                <a:cs typeface="Calibri Light"/>
              </a:rPr>
              <a:t>детектирующая </a:t>
            </a:r>
            <a:r>
              <a:rPr sz="2000" i="1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система </a:t>
            </a:r>
            <a:r>
              <a:rPr sz="2000" i="1" spc="5" dirty="0">
                <a:latin typeface="Calibri Light"/>
                <a:cs typeface="Calibri Light"/>
              </a:rPr>
              <a:t>на </a:t>
            </a:r>
            <a:r>
              <a:rPr sz="2000" i="1" dirty="0">
                <a:latin typeface="Calibri Light"/>
                <a:cs typeface="Calibri Light"/>
              </a:rPr>
              <a:t>основе </a:t>
            </a:r>
            <a:r>
              <a:rPr sz="2000" i="1" spc="5" dirty="0">
                <a:latin typeface="Calibri Light"/>
                <a:cs typeface="Calibri Light"/>
              </a:rPr>
              <a:t>ФЭУ </a:t>
            </a:r>
            <a:r>
              <a:rPr sz="2000" i="1" spc="10" dirty="0">
                <a:latin typeface="Calibri Light"/>
                <a:cs typeface="Calibri Light"/>
              </a:rPr>
              <a:t>ET </a:t>
            </a:r>
            <a:r>
              <a:rPr sz="2000" i="1" dirty="0">
                <a:latin typeface="Calibri Light"/>
                <a:cs typeface="Calibri Light"/>
              </a:rPr>
              <a:t>Enterprises </a:t>
            </a:r>
            <a:r>
              <a:rPr sz="2000" i="1" spc="5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9114FLSB</a:t>
            </a:r>
            <a:r>
              <a:rPr sz="2000" i="1" dirty="0">
                <a:latin typeface="Calibri Light"/>
                <a:cs typeface="Calibri Light"/>
              </a:rPr>
              <a:t> 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6511" y="1138919"/>
            <a:ext cx="6424931" cy="17681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7800" algn="just">
              <a:lnSpc>
                <a:spcPct val="122700"/>
              </a:lnSpc>
              <a:spcBef>
                <a:spcPts val="80"/>
              </a:spcBef>
            </a:pPr>
            <a:r>
              <a:rPr sz="2000" dirty="0">
                <a:latin typeface="Calibri Light"/>
                <a:cs typeface="Calibri Light"/>
              </a:rPr>
              <a:t>Выбор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ФЭУ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(ET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Enterprises</a:t>
            </a:r>
            <a:r>
              <a:rPr sz="2000" spc="-5" dirty="0">
                <a:latin typeface="Calibri Light"/>
                <a:cs typeface="Calibri Light"/>
              </a:rPr>
              <a:t> 9114FLSB)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обу-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словлен </a:t>
            </a:r>
            <a:r>
              <a:rPr sz="2000" dirty="0">
                <a:latin typeface="Calibri Light"/>
                <a:cs typeface="Calibri Light"/>
              </a:rPr>
              <a:t>сочетанием максимально </a:t>
            </a:r>
            <a:r>
              <a:rPr sz="2000" spc="-5" dirty="0">
                <a:latin typeface="Calibri Light"/>
                <a:cs typeface="Calibri Light"/>
              </a:rPr>
              <a:t>возможной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апертурой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10" dirty="0">
                <a:latin typeface="Calibri Light"/>
                <a:cs typeface="Calibri Light"/>
              </a:rPr>
              <a:t>2π,</a:t>
            </a:r>
            <a:r>
              <a:rPr sz="2000" spc="15" dirty="0">
                <a:latin typeface="Calibri Light"/>
                <a:cs typeface="Calibri Light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высоким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быстродействием, </a:t>
            </a:r>
            <a:r>
              <a:rPr sz="2000" spc="-260" dirty="0">
                <a:latin typeface="Calibri Light"/>
                <a:cs typeface="Calibri Light"/>
              </a:rPr>
              <a:t> 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низкими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шумовыми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характеристиками</a:t>
            </a:r>
            <a:endParaRPr sz="2000" dirty="0">
              <a:latin typeface="Calibri Light"/>
              <a:cs typeface="Calibri Light"/>
            </a:endParaRPr>
          </a:p>
          <a:p>
            <a:pPr marL="12700" marR="15875" indent="177800" algn="just">
              <a:lnSpc>
                <a:spcPts val="175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Принцип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работы</a:t>
            </a:r>
            <a:r>
              <a:rPr sz="2000" spc="-5" dirty="0">
                <a:latin typeface="Calibri Light"/>
                <a:cs typeface="Calibri Light"/>
              </a:rPr>
              <a:t> детектирующей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5" dirty="0">
                <a:latin typeface="Calibri Light"/>
                <a:cs typeface="Calibri Light"/>
              </a:rPr>
              <a:t>системы </a:t>
            </a:r>
            <a:r>
              <a:rPr sz="2000" spc="1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следующий: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0420" y="3019261"/>
            <a:ext cx="6470015" cy="38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17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1)</a:t>
            </a:r>
            <a:r>
              <a:rPr sz="2000" spc="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</a:t>
            </a:r>
            <a:r>
              <a:rPr sz="2000" spc="3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выхода</a:t>
            </a:r>
            <a:r>
              <a:rPr sz="2000" spc="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ФЭУ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поступают</a:t>
            </a:r>
            <a:r>
              <a:rPr sz="2000" spc="2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аналоговые </a:t>
            </a:r>
            <a:r>
              <a:rPr sz="2000" spc="-26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импульсы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тока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2644" y="3520714"/>
            <a:ext cx="6425566" cy="2304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241300" marR="5080" indent="-229235">
              <a:lnSpc>
                <a:spcPct val="121700"/>
              </a:lnSpc>
              <a:spcBef>
                <a:spcPts val="100"/>
              </a:spcBef>
              <a:defRPr sz="2000" spc="-5">
                <a:latin typeface="Calibri Light"/>
                <a:cs typeface="Calibri Light"/>
              </a:defRPr>
            </a:lvl1pPr>
          </a:lstStyle>
          <a:p>
            <a:r>
              <a:rPr dirty="0"/>
              <a:t>Импульсы	поступают	на	усилители-  дискриминаторы</a:t>
            </a:r>
          </a:p>
          <a:p>
            <a:r>
              <a:rPr dirty="0"/>
              <a:t>После усиления они преобразуются в TTL  импульсы с помощью двух микросхем:</a:t>
            </a:r>
          </a:p>
          <a:p>
            <a:r>
              <a:rPr dirty="0"/>
              <a:t>-ОУ MAX9142</a:t>
            </a:r>
          </a:p>
          <a:p>
            <a:r>
              <a:rPr dirty="0"/>
              <a:t>-Компаратор напряжения AD8014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14269" y="6126349"/>
            <a:ext cx="7772399" cy="115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 algn="just">
              <a:lnSpc>
                <a:spcPct val="1215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К </a:t>
            </a:r>
            <a:r>
              <a:rPr sz="2000" spc="-10" dirty="0">
                <a:latin typeface="Calibri Light"/>
                <a:cs typeface="Calibri Light"/>
              </a:rPr>
              <a:t>преимуществам </a:t>
            </a:r>
            <a:r>
              <a:rPr sz="2000" spc="-5" dirty="0">
                <a:latin typeface="Calibri Light"/>
                <a:cs typeface="Calibri Light"/>
              </a:rPr>
              <a:t>разработанной детекторной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системы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5" dirty="0">
                <a:latin typeface="Calibri Light"/>
                <a:cs typeface="Calibri Light"/>
              </a:rPr>
              <a:t>можно</a:t>
            </a:r>
            <a:r>
              <a:rPr sz="2000" dirty="0">
                <a:latin typeface="Calibri Light"/>
                <a:cs typeface="Calibri Light"/>
              </a:rPr>
              <a:t> отнести:</a:t>
            </a:r>
          </a:p>
          <a:p>
            <a:pPr marL="469900" marR="5080" indent="-229235" algn="just">
              <a:lnSpc>
                <a:spcPct val="121600"/>
              </a:lnSpc>
              <a:spcBef>
                <a:spcPts val="100"/>
              </a:spcBef>
              <a:buFont typeface="Symbol"/>
              <a:buChar char=""/>
              <a:tabLst>
                <a:tab pos="464184" algn="l"/>
              </a:tabLst>
            </a:pPr>
            <a:r>
              <a:rPr sz="2000" spc="-15" dirty="0">
                <a:latin typeface="Calibri Light"/>
                <a:cs typeface="Calibri Light"/>
              </a:rPr>
              <a:t>Электронная</a:t>
            </a:r>
            <a:r>
              <a:rPr sz="2000" spc="-10" dirty="0">
                <a:latin typeface="Calibri Light"/>
                <a:cs typeface="Calibri Light"/>
              </a:rPr>
              <a:t> схема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 err="1">
                <a:latin typeface="Calibri Light"/>
                <a:cs typeface="Calibri Light"/>
              </a:rPr>
              <a:t>является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 err="1" smtClean="0">
                <a:latin typeface="Calibri Light"/>
                <a:cs typeface="Calibri Light"/>
              </a:rPr>
              <a:t>высокоча</a:t>
            </a:r>
            <a:r>
              <a:rPr sz="2000" spc="-5" dirty="0" err="1" smtClean="0">
                <a:latin typeface="Calibri Light"/>
                <a:cs typeface="Calibri Light"/>
              </a:rPr>
              <a:t>стотной</a:t>
            </a:r>
            <a:r>
              <a:rPr sz="2000" dirty="0" smtClean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(способна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зарегистрировать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5" dirty="0">
                <a:latin typeface="Calibri Light"/>
                <a:cs typeface="Calibri Light"/>
              </a:rPr>
              <a:t>один</a:t>
            </a:r>
            <a:r>
              <a:rPr sz="2000" spc="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фотоэлектрон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длительностью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2-3нс)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0877" y="7404426"/>
            <a:ext cx="7696200" cy="1139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21600"/>
              </a:lnSpc>
              <a:spcBef>
                <a:spcPts val="100"/>
              </a:spcBef>
              <a:buFont typeface="Symbol"/>
              <a:buChar char=""/>
              <a:tabLst>
                <a:tab pos="235585" algn="l"/>
              </a:tabLst>
            </a:pPr>
            <a:r>
              <a:rPr sz="2000" spc="-10" dirty="0">
                <a:latin typeface="Calibri Light"/>
                <a:cs typeface="Calibri Light"/>
              </a:rPr>
              <a:t>Наличие </a:t>
            </a:r>
            <a:r>
              <a:rPr sz="2000" spc="-5" dirty="0">
                <a:latin typeface="Calibri Light"/>
                <a:cs typeface="Calibri Light"/>
              </a:rPr>
              <a:t>схемы </a:t>
            </a:r>
            <a:r>
              <a:rPr sz="2000" spc="-15" dirty="0">
                <a:latin typeface="Calibri Light"/>
                <a:cs typeface="Calibri Light"/>
              </a:rPr>
              <a:t>антисовпадения </a:t>
            </a:r>
            <a:r>
              <a:rPr sz="2000" spc="-5" dirty="0">
                <a:latin typeface="Calibri Light"/>
                <a:cs typeface="Calibri Light"/>
              </a:rPr>
              <a:t>(</a:t>
            </a:r>
            <a:r>
              <a:rPr sz="2000" spc="-5" dirty="0" err="1" smtClean="0">
                <a:latin typeface="Calibri Light"/>
                <a:cs typeface="Calibri Light"/>
              </a:rPr>
              <a:t>исключает</a:t>
            </a:r>
            <a:r>
              <a:rPr sz="2000" spc="-5" dirty="0" smtClean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импульсы </a:t>
            </a:r>
            <a:r>
              <a:rPr sz="2000" spc="10" dirty="0">
                <a:latin typeface="Calibri Light"/>
                <a:cs typeface="Calibri Light"/>
              </a:rPr>
              <a:t>от </a:t>
            </a:r>
            <a:r>
              <a:rPr sz="2000" spc="-5" dirty="0" err="1">
                <a:latin typeface="Calibri Light"/>
                <a:cs typeface="Calibri Light"/>
              </a:rPr>
              <a:t>взаимодействия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 err="1" smtClean="0">
                <a:latin typeface="Calibri Light"/>
                <a:cs typeface="Calibri Light"/>
              </a:rPr>
              <a:t>кос</a:t>
            </a:r>
            <a:r>
              <a:rPr sz="2000" dirty="0" err="1" smtClean="0">
                <a:latin typeface="Calibri Light"/>
                <a:cs typeface="Calibri Light"/>
              </a:rPr>
              <a:t>мических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мюонов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5" dirty="0" err="1">
                <a:latin typeface="Calibri Light"/>
                <a:cs typeface="Calibri Light"/>
              </a:rPr>
              <a:t>материалом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 err="1" smtClean="0">
                <a:latin typeface="Calibri Light"/>
                <a:cs typeface="Calibri Light"/>
              </a:rPr>
              <a:t>под</a:t>
            </a:r>
            <a:r>
              <a:rPr sz="2000" spc="5" dirty="0" err="1" smtClean="0">
                <a:latin typeface="Calibri Light"/>
                <a:cs typeface="Calibri Light"/>
              </a:rPr>
              <a:t>ложки</a:t>
            </a:r>
            <a:r>
              <a:rPr sz="2000" spc="5" dirty="0" smtClean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– </a:t>
            </a:r>
            <a:r>
              <a:rPr sz="2000" spc="-5" dirty="0">
                <a:latin typeface="Calibri Light"/>
                <a:cs typeface="Calibri Light"/>
              </a:rPr>
              <a:t>сигнала </a:t>
            </a:r>
            <a:r>
              <a:rPr sz="2000" spc="10" dirty="0">
                <a:latin typeface="Calibri Light"/>
                <a:cs typeface="Calibri Light"/>
              </a:rPr>
              <a:t>от </a:t>
            </a:r>
            <a:r>
              <a:rPr sz="2000" spc="-10" dirty="0">
                <a:latin typeface="Calibri Light"/>
                <a:cs typeface="Calibri Light"/>
              </a:rPr>
              <a:t>всех </a:t>
            </a:r>
            <a:r>
              <a:rPr sz="2000" spc="-5" dirty="0">
                <a:latin typeface="Calibri Light"/>
                <a:cs typeface="Calibri Light"/>
              </a:rPr>
              <a:t>4х ФЭУ) </a:t>
            </a:r>
            <a:r>
              <a:rPr sz="2000" dirty="0">
                <a:latin typeface="Calibri Light"/>
                <a:cs typeface="Calibri Light"/>
              </a:rPr>
              <a:t>– </a:t>
            </a:r>
            <a:r>
              <a:rPr sz="2000" spc="10" dirty="0" err="1" smtClean="0">
                <a:latin typeface="Calibri Light"/>
                <a:cs typeface="Calibri Light"/>
              </a:rPr>
              <a:t>мик</a:t>
            </a:r>
            <a:r>
              <a:rPr sz="2000" spc="-5" dirty="0" err="1" smtClean="0">
                <a:latin typeface="Calibri Light"/>
                <a:cs typeface="Calibri Light"/>
              </a:rPr>
              <a:t>росхема</a:t>
            </a:r>
            <a:r>
              <a:rPr sz="2000" spc="-40" dirty="0" smtClean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HCPL0600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5269" y="-151145"/>
            <a:ext cx="9491266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1" marR="212725" indent="-1322070">
              <a:lnSpc>
                <a:spcPct val="122600"/>
              </a:lnSpc>
              <a:spcBef>
                <a:spcPts val="117"/>
              </a:spcBef>
            </a:pPr>
            <a:r>
              <a:rPr lang="ru-RU" sz="4000" b="1" spc="-6" dirty="0">
                <a:solidFill>
                  <a:srgbClr val="0000FF"/>
                </a:solidFill>
                <a:latin typeface="Calibri"/>
                <a:ea typeface="+mj-ea"/>
                <a:cs typeface="Calibri"/>
              </a:rPr>
              <a:t>Четырёхканальная детекторная система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>
          <a:xfrm>
            <a:off x="10857127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8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9760" y="17747"/>
            <a:ext cx="5213350" cy="4978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3069" y="5184790"/>
            <a:ext cx="6096000" cy="1072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8100"/>
              </a:lnSpc>
              <a:spcBef>
                <a:spcPts val="100"/>
              </a:spcBef>
            </a:pPr>
            <a:r>
              <a:rPr sz="2000" i="1" spc="-25" dirty="0">
                <a:latin typeface="Calibri Light"/>
                <a:cs typeface="Calibri Light"/>
              </a:rPr>
              <a:t>  </a:t>
            </a:r>
            <a:r>
              <a:rPr sz="2000" i="1" spc="25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 </a:t>
            </a:r>
            <a:r>
              <a:rPr sz="2000" i="1" spc="25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  </a:t>
            </a:r>
            <a:r>
              <a:rPr sz="2000" i="1" spc="25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 </a:t>
            </a:r>
            <a:r>
              <a:rPr sz="2000" i="1" spc="-15" dirty="0">
                <a:latin typeface="Calibri Light"/>
                <a:cs typeface="Calibri Light"/>
              </a:rPr>
              <a:t> </a:t>
            </a:r>
            <a:r>
              <a:rPr sz="2000" i="1" spc="5" dirty="0">
                <a:latin typeface="Calibri Light"/>
                <a:cs typeface="Calibri Light"/>
              </a:rPr>
              <a:t>Рис.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lang="ru-RU" sz="2000" i="1" dirty="0" smtClean="0">
                <a:latin typeface="Calibri Light"/>
                <a:cs typeface="Calibri Light"/>
              </a:rPr>
              <a:t>8</a:t>
            </a:r>
            <a:r>
              <a:rPr sz="2000" i="1" dirty="0" smtClean="0">
                <a:latin typeface="Calibri Light"/>
                <a:cs typeface="Calibri Light"/>
              </a:rPr>
              <a:t>.</a:t>
            </a:r>
            <a:r>
              <a:rPr sz="2000" i="1" spc="-35" dirty="0" smtClean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Блок</a:t>
            </a:r>
            <a:r>
              <a:rPr sz="2000" i="1" spc="15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регистрации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sz="2000" i="1" spc="5" dirty="0">
                <a:latin typeface="Calibri Light"/>
                <a:cs typeface="Calibri Light"/>
              </a:rPr>
              <a:t>данных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sz="2000" i="1" spc="5" dirty="0" err="1">
                <a:latin typeface="Calibri Light"/>
                <a:cs typeface="Calibri Light"/>
              </a:rPr>
              <a:t>на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sz="2000" i="1" spc="-10" dirty="0" err="1" smtClean="0">
                <a:latin typeface="Calibri Light"/>
                <a:cs typeface="Calibri Light"/>
              </a:rPr>
              <a:t>ос</a:t>
            </a:r>
            <a:r>
              <a:rPr sz="2000" i="1" spc="-5" dirty="0" err="1" smtClean="0">
                <a:latin typeface="Calibri Light"/>
                <a:cs typeface="Calibri Light"/>
              </a:rPr>
              <a:t>нове</a:t>
            </a:r>
            <a:r>
              <a:rPr sz="2000" i="1" spc="-25" dirty="0" smtClean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32-битного</a:t>
            </a:r>
            <a:r>
              <a:rPr sz="2000" i="1" spc="-25" dirty="0">
                <a:latin typeface="Calibri Light"/>
                <a:cs typeface="Calibri Light"/>
              </a:rPr>
              <a:t> </a:t>
            </a:r>
            <a:r>
              <a:rPr sz="2000" i="1" spc="20" dirty="0">
                <a:latin typeface="Calibri Light"/>
                <a:cs typeface="Calibri Light"/>
              </a:rPr>
              <a:t>ARM</a:t>
            </a:r>
            <a:r>
              <a:rPr sz="2000" i="1" dirty="0">
                <a:latin typeface="Calibri Light"/>
                <a:cs typeface="Calibri Light"/>
              </a:rPr>
              <a:t> </a:t>
            </a:r>
            <a:endParaRPr sz="2000" dirty="0">
              <a:latin typeface="Calibri Light"/>
              <a:cs typeface="Calibri Light"/>
            </a:endParaRPr>
          </a:p>
          <a:p>
            <a:pPr marL="1270" algn="ctr">
              <a:spcBef>
                <a:spcPts val="210"/>
              </a:spcBef>
            </a:pPr>
            <a:r>
              <a:rPr sz="2000" i="1" spc="-5" dirty="0">
                <a:latin typeface="Calibri Light"/>
                <a:cs typeface="Calibri Light"/>
              </a:rPr>
              <a:t>микроконтроллера</a:t>
            </a:r>
            <a:r>
              <a:rPr sz="2000" i="1" spc="-5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Миландр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6" y="5270500"/>
            <a:ext cx="8562594" cy="48768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50153" y="6257391"/>
            <a:ext cx="5288915" cy="28389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795" algn="just">
              <a:lnSpc>
                <a:spcPct val="116399"/>
              </a:lnSpc>
              <a:spcBef>
                <a:spcPts val="75"/>
              </a:spcBef>
            </a:pPr>
            <a:endParaRPr sz="1200" dirty="0" smtClean="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18100"/>
              </a:lnSpc>
            </a:pPr>
            <a:r>
              <a:rPr lang="ru-RU" sz="1300" spc="-5" dirty="0">
                <a:latin typeface="Calibri Light"/>
                <a:cs typeface="Calibri Light"/>
              </a:rPr>
              <a:t>2</a:t>
            </a:r>
            <a:r>
              <a:rPr sz="1300" spc="-5" dirty="0" smtClean="0">
                <a:latin typeface="Calibri Light"/>
                <a:cs typeface="Calibri Light"/>
              </a:rPr>
              <a:t>.</a:t>
            </a:r>
            <a:r>
              <a:rPr lang="ru-RU" sz="1300" dirty="0">
                <a:latin typeface="Calibri Light"/>
                <a:cs typeface="Calibri Light"/>
              </a:rPr>
              <a:t> </a:t>
            </a:r>
            <a:r>
              <a:rPr spc="-5" dirty="0" err="1" smtClean="0">
                <a:latin typeface="Calibri Light"/>
                <a:cs typeface="Calibri Light"/>
              </a:rPr>
              <a:t>Прецизионная</a:t>
            </a:r>
            <a:r>
              <a:rPr spc="-5" dirty="0" smtClean="0">
                <a:latin typeface="Calibri Light"/>
                <a:cs typeface="Calibri Light"/>
              </a:rPr>
              <a:t> </a:t>
            </a:r>
            <a:r>
              <a:rPr spc="-5" dirty="0" err="1">
                <a:latin typeface="Calibri Light"/>
                <a:cs typeface="Calibri Light"/>
              </a:rPr>
              <a:t>аппаратура</a:t>
            </a:r>
            <a:r>
              <a:rPr spc="-5" dirty="0">
                <a:latin typeface="Calibri Light"/>
                <a:cs typeface="Calibri Light"/>
              </a:rPr>
              <a:t> для </a:t>
            </a:r>
            <a:r>
              <a:rPr spc="-5" dirty="0" err="1">
                <a:latin typeface="Calibri Light"/>
                <a:cs typeface="Calibri Light"/>
              </a:rPr>
              <a:t>измерения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5" dirty="0" err="1">
                <a:latin typeface="Calibri Light"/>
                <a:cs typeface="Calibri Light"/>
              </a:rPr>
              <a:t>сверхслабого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5" dirty="0" err="1">
                <a:latin typeface="Calibri Light"/>
                <a:cs typeface="Calibri Light"/>
              </a:rPr>
              <a:t>оптического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5" dirty="0" err="1">
                <a:latin typeface="Calibri Light"/>
                <a:cs typeface="Calibri Light"/>
              </a:rPr>
              <a:t>излучения</a:t>
            </a:r>
            <a:r>
              <a:rPr lang="en-US" spc="-5" dirty="0">
                <a:latin typeface="Calibri Light"/>
                <a:cs typeface="Calibri Light"/>
              </a:rPr>
              <a:t> </a:t>
            </a:r>
            <a:r>
              <a:rPr lang="ru-RU" spc="-5" dirty="0">
                <a:latin typeface="Calibri Light"/>
                <a:cs typeface="Calibri Light"/>
              </a:rPr>
              <a:t>от биокультур</a:t>
            </a:r>
            <a:r>
              <a:rPr spc="-5" dirty="0">
                <a:latin typeface="Calibri Light"/>
                <a:cs typeface="Calibri Light"/>
              </a:rPr>
              <a:t> // Н.В.  Дунин,  В.Б. Дунин, С.А. </a:t>
            </a:r>
            <a:r>
              <a:rPr spc="-5" dirty="0" err="1">
                <a:latin typeface="Calibri Light"/>
                <a:cs typeface="Calibri Light"/>
              </a:rPr>
              <a:t>Савинов</a:t>
            </a:r>
            <a:r>
              <a:rPr spc="-5" dirty="0">
                <a:latin typeface="Calibri Light"/>
                <a:cs typeface="Calibri Light"/>
              </a:rPr>
              <a:t>, А.C.   </a:t>
            </a:r>
            <a:r>
              <a:rPr spc="-5" dirty="0" err="1">
                <a:latin typeface="Calibri Light"/>
                <a:cs typeface="Calibri Light"/>
              </a:rPr>
              <a:t>Рыбаков</a:t>
            </a:r>
            <a:r>
              <a:rPr spc="-5" dirty="0">
                <a:latin typeface="Calibri Light"/>
                <a:cs typeface="Calibri Light"/>
              </a:rPr>
              <a:t>, C.Н. </a:t>
            </a:r>
            <a:r>
              <a:rPr spc="-5" dirty="0" err="1">
                <a:latin typeface="Calibri Light"/>
                <a:cs typeface="Calibri Light"/>
              </a:rPr>
              <a:t>Майбуров</a:t>
            </a:r>
            <a:r>
              <a:rPr spc="-5" dirty="0">
                <a:latin typeface="Calibri Light"/>
                <a:cs typeface="Calibri Light"/>
              </a:rPr>
              <a:t>, А.Н.  </a:t>
            </a:r>
            <a:r>
              <a:rPr spc="-5" dirty="0" err="1">
                <a:latin typeface="Calibri Light"/>
                <a:cs typeface="Calibri Light"/>
              </a:rPr>
              <a:t>Багдинова</a:t>
            </a:r>
            <a:r>
              <a:rPr spc="-5" dirty="0">
                <a:latin typeface="Calibri Light"/>
                <a:cs typeface="Calibri Light"/>
              </a:rPr>
              <a:t>,  Е.И. </a:t>
            </a:r>
            <a:r>
              <a:rPr spc="-5" dirty="0" err="1">
                <a:latin typeface="Calibri Light"/>
                <a:cs typeface="Calibri Light"/>
              </a:rPr>
              <a:t>Демихов</a:t>
            </a:r>
            <a:r>
              <a:rPr spc="-5" dirty="0">
                <a:latin typeface="Calibri Light"/>
                <a:cs typeface="Calibri Light"/>
              </a:rPr>
              <a:t>// </a:t>
            </a:r>
            <a:r>
              <a:rPr spc="-5" dirty="0" err="1">
                <a:latin typeface="Calibri Light"/>
                <a:cs typeface="Calibri Light"/>
              </a:rPr>
              <a:t>Приборы</a:t>
            </a:r>
            <a:r>
              <a:rPr spc="-5" dirty="0">
                <a:latin typeface="Calibri Light"/>
                <a:cs typeface="Calibri Light"/>
              </a:rPr>
              <a:t> и </a:t>
            </a:r>
            <a:r>
              <a:rPr spc="-5" dirty="0" err="1">
                <a:latin typeface="Calibri Light"/>
                <a:cs typeface="Calibri Light"/>
              </a:rPr>
              <a:t>техника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5" dirty="0" err="1">
                <a:latin typeface="Calibri Light"/>
                <a:cs typeface="Calibri Light"/>
              </a:rPr>
              <a:t>эксперимента</a:t>
            </a:r>
            <a:r>
              <a:rPr lang="ru-RU" spc="-5" dirty="0">
                <a:latin typeface="Calibri Light"/>
                <a:cs typeface="Calibri Light"/>
              </a:rPr>
              <a:t> Номер 1</a:t>
            </a:r>
            <a:r>
              <a:rPr lang="en-US" spc="-5" dirty="0">
                <a:latin typeface="Calibri Light"/>
                <a:cs typeface="Calibri Light"/>
              </a:rPr>
              <a:t>, 2023</a:t>
            </a:r>
          </a:p>
          <a:p>
            <a:pPr marL="469900" marR="5080" indent="-228600" algn="just">
              <a:lnSpc>
                <a:spcPct val="118100"/>
              </a:lnSpc>
            </a:pPr>
            <a:r>
              <a:rPr lang="en-US" spc="-5" dirty="0" err="1">
                <a:latin typeface="Calibri Light"/>
                <a:cs typeface="Calibri Light"/>
              </a:rPr>
              <a:t>eLibrary</a:t>
            </a:r>
            <a:r>
              <a:rPr lang="en-US" spc="-5" dirty="0">
                <a:latin typeface="Calibri Light"/>
                <a:cs typeface="Calibri Light"/>
              </a:rPr>
              <a:t> ID: 50434979                  EDN: JPDFQP</a:t>
            </a:r>
          </a:p>
          <a:p>
            <a:pPr marL="241300" marR="5080" indent="-228600" algn="just">
              <a:lnSpc>
                <a:spcPct val="118100"/>
              </a:lnSpc>
            </a:pPr>
            <a:r>
              <a:rPr lang="en-US" b="1" spc="-5" dirty="0">
                <a:latin typeface="Calibri Light"/>
                <a:cs typeface="Calibri Light"/>
              </a:rPr>
              <a:t>DOI: 10.31857/S003281622206012X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857127" y="10299700"/>
            <a:ext cx="3281942" cy="276999"/>
          </a:xfrm>
        </p:spPr>
        <p:txBody>
          <a:bodyPr/>
          <a:lstStyle/>
          <a:p>
            <a:fld id="{B6F15528-21DE-4FAA-801E-634DDDAF4B2B}" type="slidenum">
              <a:rPr lang="ru-RU" b="1" smtClean="0"/>
              <a:t>9</a:t>
            </a:fld>
            <a:endParaRPr lang="ru-RU" b="1" dirty="0"/>
          </a:p>
        </p:txBody>
      </p:sp>
      <p:sp>
        <p:nvSpPr>
          <p:cNvPr id="9" name="object 2"/>
          <p:cNvSpPr txBox="1"/>
          <p:nvPr/>
        </p:nvSpPr>
        <p:spPr>
          <a:xfrm>
            <a:off x="575469" y="-70744"/>
            <a:ext cx="6295596" cy="33238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000" dirty="0" smtClean="0">
              <a:latin typeface="Calibri Light"/>
              <a:cs typeface="Calibri Light"/>
            </a:endParaRPr>
          </a:p>
          <a:p>
            <a:pPr marL="12700" marR="5080" indent="177800" algn="just">
              <a:lnSpc>
                <a:spcPct val="121600"/>
              </a:lnSpc>
              <a:spcBef>
                <a:spcPts val="5"/>
              </a:spcBef>
            </a:pPr>
            <a:r>
              <a:rPr lang="ru-RU" sz="2000" b="1" dirty="0" smtClean="0">
                <a:latin typeface="Calibri Light"/>
                <a:cs typeface="Calibri Light"/>
              </a:rPr>
              <a:t>Особенности платы регистратора</a:t>
            </a:r>
            <a:r>
              <a:rPr lang="en-US" sz="2000" b="1" dirty="0" smtClean="0">
                <a:latin typeface="Calibri Light"/>
                <a:cs typeface="Calibri Light"/>
              </a:rPr>
              <a:t>:</a:t>
            </a: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r>
              <a:rPr lang="ru-RU" sz="2000" dirty="0" smtClean="0">
                <a:latin typeface="Calibri Light"/>
                <a:cs typeface="Calibri Light"/>
              </a:rPr>
              <a:t>Возможность автономной работы от батареи</a:t>
            </a: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r>
              <a:rPr lang="ru-RU" sz="2000" dirty="0" smtClean="0">
                <a:latin typeface="Calibri Light"/>
                <a:cs typeface="Calibri Light"/>
              </a:rPr>
              <a:t>Наличие съёмного накопителя (</a:t>
            </a:r>
            <a:r>
              <a:rPr lang="en-US" sz="2000" dirty="0" smtClean="0">
                <a:latin typeface="Calibri Light"/>
                <a:cs typeface="Calibri Light"/>
              </a:rPr>
              <a:t>SD-</a:t>
            </a:r>
            <a:r>
              <a:rPr lang="ru-RU" sz="2000" dirty="0" smtClean="0">
                <a:latin typeface="Calibri Light"/>
                <a:cs typeface="Calibri Light"/>
              </a:rPr>
              <a:t>карты)</a:t>
            </a: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r>
              <a:rPr lang="ru-RU" sz="2000" dirty="0" smtClean="0">
                <a:latin typeface="Calibri Light"/>
                <a:cs typeface="Calibri Light"/>
              </a:rPr>
              <a:t>Возможность мониторинга измерений через </a:t>
            </a:r>
            <a:r>
              <a:rPr lang="en-US" sz="2000" dirty="0" smtClean="0">
                <a:latin typeface="Calibri Light"/>
                <a:cs typeface="Calibri Light"/>
              </a:rPr>
              <a:t>UART</a:t>
            </a:r>
            <a:endParaRPr lang="ru-RU" sz="2000" dirty="0" smtClean="0">
              <a:latin typeface="Calibri Light"/>
              <a:cs typeface="Calibri Light"/>
            </a:endParaRP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r>
              <a:rPr lang="ru-RU" sz="2000" dirty="0" smtClean="0">
                <a:latin typeface="Calibri Light"/>
                <a:cs typeface="Calibri Light"/>
              </a:rPr>
              <a:t>Отечественный микроконтроллер</a:t>
            </a: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r>
              <a:rPr lang="ru-RU" sz="2000" dirty="0" smtClean="0">
                <a:latin typeface="Calibri Light"/>
                <a:cs typeface="Calibri Light"/>
              </a:rPr>
              <a:t>Файловая система</a:t>
            </a:r>
            <a:endParaRPr lang="en-US" sz="2000" dirty="0" smtClean="0">
              <a:latin typeface="Calibri Light"/>
              <a:cs typeface="Calibri Light"/>
            </a:endParaRPr>
          </a:p>
          <a:p>
            <a:pPr marL="12700" marR="5080" algn="just">
              <a:lnSpc>
                <a:spcPct val="121600"/>
              </a:lnSpc>
              <a:spcBef>
                <a:spcPts val="5"/>
              </a:spcBef>
            </a:pPr>
            <a:endParaRPr lang="ru-RU" sz="2000" dirty="0" smtClean="0">
              <a:latin typeface="Calibri Light"/>
              <a:cs typeface="Calibri Light"/>
            </a:endParaRPr>
          </a:p>
          <a:p>
            <a:pPr marL="469900" marR="5080" indent="-457200" algn="just">
              <a:lnSpc>
                <a:spcPct val="121600"/>
              </a:lnSpc>
              <a:spcBef>
                <a:spcPts val="5"/>
              </a:spcBef>
              <a:buAutoNum type="arabicParenR"/>
            </a:pP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469" y="2924800"/>
            <a:ext cx="7127875" cy="2380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marR="5080" algn="just">
              <a:lnSpc>
                <a:spcPct val="118100"/>
              </a:lnSpc>
            </a:pPr>
            <a:r>
              <a:rPr lang="ru-RU" spc="-5" dirty="0" smtClean="0">
                <a:latin typeface="Calibri Light"/>
                <a:cs typeface="Calibri Light"/>
              </a:rPr>
              <a:t>1</a:t>
            </a:r>
            <a:r>
              <a:rPr lang="en-US" spc="-5" dirty="0" smtClean="0">
                <a:latin typeface="Calibri Light"/>
                <a:cs typeface="Calibri Light"/>
              </a:rPr>
              <a:t>. </a:t>
            </a:r>
            <a:r>
              <a:rPr lang="ru-RU" spc="-5" dirty="0" smtClean="0">
                <a:latin typeface="Calibri Light"/>
                <a:cs typeface="Calibri Light"/>
              </a:rPr>
              <a:t>Встроенная </a:t>
            </a:r>
            <a:r>
              <a:rPr lang="ru-RU" spc="-5" dirty="0">
                <a:latin typeface="Calibri Light"/>
                <a:cs typeface="Calibri Light"/>
              </a:rPr>
              <a:t>микропроцессорная система регистрации импульсов для четырехканальной системы оптических детекторов на основе 32-битных ARM-контроллеров </a:t>
            </a:r>
            <a:r>
              <a:rPr lang="ru-RU" spc="-5" dirty="0" err="1">
                <a:latin typeface="Calibri Light"/>
                <a:cs typeface="Calibri Light"/>
              </a:rPr>
              <a:t>Миландр</a:t>
            </a:r>
            <a:r>
              <a:rPr lang="ru-RU" spc="-5" dirty="0">
                <a:latin typeface="Calibri Light"/>
                <a:cs typeface="Calibri Light"/>
              </a:rPr>
              <a:t> 1986BE92QI</a:t>
            </a:r>
            <a:r>
              <a:rPr lang="ru-RU" spc="5" dirty="0">
                <a:latin typeface="Calibri Light"/>
                <a:cs typeface="Calibri Light"/>
              </a:rPr>
              <a:t>// </a:t>
            </a:r>
            <a:r>
              <a:rPr lang="ru-RU" dirty="0">
                <a:latin typeface="Calibri Light"/>
                <a:cs typeface="Calibri Light"/>
              </a:rPr>
              <a:t>Н.В. </a:t>
            </a:r>
            <a:r>
              <a:rPr lang="ru-RU" spc="5" dirty="0">
                <a:latin typeface="Calibri Light"/>
                <a:cs typeface="Calibri Light"/>
              </a:rPr>
              <a:t> Дунин,  </a:t>
            </a:r>
            <a:r>
              <a:rPr lang="ru-RU" spc="-10" dirty="0">
                <a:latin typeface="Calibri Light"/>
                <a:cs typeface="Calibri Light"/>
              </a:rPr>
              <a:t>В.Б.</a:t>
            </a:r>
            <a:r>
              <a:rPr lang="ru-RU" spc="509" dirty="0">
                <a:latin typeface="Calibri Light"/>
                <a:cs typeface="Calibri Light"/>
              </a:rPr>
              <a:t> </a:t>
            </a:r>
            <a:r>
              <a:rPr lang="ru-RU" dirty="0">
                <a:latin typeface="Calibri Light"/>
                <a:cs typeface="Calibri Light"/>
              </a:rPr>
              <a:t>Дунин,</a:t>
            </a:r>
            <a:r>
              <a:rPr lang="ru-RU" spc="270" dirty="0">
                <a:latin typeface="Calibri Light"/>
                <a:cs typeface="Calibri Light"/>
              </a:rPr>
              <a:t> </a:t>
            </a:r>
            <a:r>
              <a:rPr lang="ru-RU" spc="-5" dirty="0">
                <a:latin typeface="Calibri Light"/>
                <a:cs typeface="Calibri Light"/>
              </a:rPr>
              <a:t>С.А.</a:t>
            </a:r>
            <a:r>
              <a:rPr lang="ru-RU" spc="530" dirty="0">
                <a:latin typeface="Calibri Light"/>
                <a:cs typeface="Calibri Light"/>
              </a:rPr>
              <a:t> </a:t>
            </a:r>
            <a:r>
              <a:rPr lang="ru-RU" spc="-10" dirty="0">
                <a:latin typeface="Calibri Light"/>
                <a:cs typeface="Calibri Light"/>
              </a:rPr>
              <a:t>Савинов,</a:t>
            </a:r>
            <a:r>
              <a:rPr lang="ru-RU" spc="250" dirty="0">
                <a:latin typeface="Calibri Light"/>
                <a:cs typeface="Calibri Light"/>
              </a:rPr>
              <a:t> </a:t>
            </a:r>
            <a:r>
              <a:rPr lang="ru-RU" spc="5" dirty="0">
                <a:latin typeface="Calibri Light"/>
                <a:cs typeface="Calibri Light"/>
              </a:rPr>
              <a:t>Т.Е. </a:t>
            </a:r>
            <a:r>
              <a:rPr lang="ru-RU" spc="5" dirty="0" err="1">
                <a:latin typeface="Calibri Light"/>
                <a:cs typeface="Calibri Light"/>
              </a:rPr>
              <a:t>Демихов</a:t>
            </a:r>
            <a:r>
              <a:rPr lang="ru-RU" spc="-10" dirty="0">
                <a:latin typeface="Calibri Light"/>
                <a:cs typeface="Calibri Light"/>
              </a:rPr>
              <a:t>,</a:t>
            </a:r>
            <a:r>
              <a:rPr lang="ru-RU" spc="515" dirty="0">
                <a:latin typeface="Calibri Light"/>
                <a:cs typeface="Calibri Light"/>
              </a:rPr>
              <a:t> </a:t>
            </a:r>
            <a:r>
              <a:rPr lang="ru-RU" dirty="0">
                <a:latin typeface="Calibri Light"/>
                <a:cs typeface="Calibri Light"/>
              </a:rPr>
              <a:t>C.Н.</a:t>
            </a:r>
            <a:r>
              <a:rPr lang="ru-RU" spc="270" dirty="0">
                <a:latin typeface="Calibri Light"/>
                <a:cs typeface="Calibri Light"/>
              </a:rPr>
              <a:t> </a:t>
            </a:r>
            <a:r>
              <a:rPr lang="ru-RU" spc="-5" dirty="0" err="1">
                <a:latin typeface="Calibri Light"/>
                <a:cs typeface="Calibri Light"/>
              </a:rPr>
              <a:t>Майбуров</a:t>
            </a:r>
            <a:r>
              <a:rPr lang="ru-RU" spc="-10" dirty="0">
                <a:latin typeface="Calibri Light"/>
                <a:cs typeface="Calibri Light"/>
              </a:rPr>
              <a:t>, </a:t>
            </a:r>
            <a:r>
              <a:rPr lang="ru-RU" spc="-5" dirty="0">
                <a:latin typeface="Calibri Light"/>
                <a:cs typeface="Calibri Light"/>
              </a:rPr>
              <a:t> </a:t>
            </a:r>
            <a:r>
              <a:rPr lang="ru-RU" dirty="0">
                <a:latin typeface="Calibri Light"/>
                <a:cs typeface="Calibri Light"/>
              </a:rPr>
              <a:t>Е.И.</a:t>
            </a:r>
            <a:r>
              <a:rPr lang="ru-RU" spc="-15" dirty="0">
                <a:latin typeface="Calibri Light"/>
                <a:cs typeface="Calibri Light"/>
              </a:rPr>
              <a:t> </a:t>
            </a:r>
            <a:r>
              <a:rPr lang="ru-RU" dirty="0" err="1">
                <a:latin typeface="Calibri Light"/>
                <a:cs typeface="Calibri Light"/>
              </a:rPr>
              <a:t>Демихов</a:t>
            </a:r>
            <a:r>
              <a:rPr lang="ru-RU" dirty="0">
                <a:latin typeface="Calibri Light"/>
                <a:cs typeface="Calibri Light"/>
              </a:rPr>
              <a:t>//</a:t>
            </a:r>
            <a:r>
              <a:rPr lang="ru-RU" spc="-10" dirty="0">
                <a:latin typeface="Calibri Light"/>
                <a:cs typeface="Calibri Light"/>
              </a:rPr>
              <a:t> </a:t>
            </a:r>
            <a:r>
              <a:rPr lang="ru-RU" spc="-5" dirty="0">
                <a:latin typeface="Calibri Light"/>
                <a:cs typeface="Calibri Light"/>
              </a:rPr>
              <a:t>Приборы</a:t>
            </a:r>
            <a:r>
              <a:rPr lang="ru-RU" spc="-35" dirty="0">
                <a:latin typeface="Calibri Light"/>
                <a:cs typeface="Calibri Light"/>
              </a:rPr>
              <a:t> </a:t>
            </a:r>
            <a:r>
              <a:rPr lang="ru-RU" dirty="0">
                <a:latin typeface="Calibri Light"/>
                <a:cs typeface="Calibri Light"/>
              </a:rPr>
              <a:t>и</a:t>
            </a:r>
            <a:r>
              <a:rPr lang="ru-RU" spc="-10" dirty="0">
                <a:latin typeface="Calibri Light"/>
                <a:cs typeface="Calibri Light"/>
              </a:rPr>
              <a:t> </a:t>
            </a:r>
            <a:r>
              <a:rPr lang="ru-RU" dirty="0">
                <a:latin typeface="Calibri Light"/>
                <a:cs typeface="Calibri Light"/>
              </a:rPr>
              <a:t>техника</a:t>
            </a:r>
            <a:r>
              <a:rPr lang="ru-RU" spc="-30" dirty="0">
                <a:latin typeface="Calibri Light"/>
                <a:cs typeface="Calibri Light"/>
              </a:rPr>
              <a:t> </a:t>
            </a:r>
            <a:r>
              <a:rPr lang="ru-RU" spc="-5" dirty="0">
                <a:latin typeface="Calibri Light"/>
                <a:cs typeface="Calibri Light"/>
              </a:rPr>
              <a:t>эксперимента Номер 3, 2023</a:t>
            </a:r>
          </a:p>
          <a:p>
            <a:pPr marL="241300" marR="5080" algn="just">
              <a:lnSpc>
                <a:spcPct val="118100"/>
              </a:lnSpc>
            </a:pPr>
            <a:r>
              <a:rPr lang="ru-RU" spc="-5" dirty="0" err="1">
                <a:latin typeface="Calibri Light"/>
                <a:cs typeface="Calibri Light"/>
              </a:rPr>
              <a:t>eLibrary</a:t>
            </a:r>
            <a:r>
              <a:rPr lang="ru-RU" spc="-5" dirty="0">
                <a:latin typeface="Calibri Light"/>
                <a:cs typeface="Calibri Light"/>
              </a:rPr>
              <a:t> ID: 52258588                  EDN: CVUWMJ</a:t>
            </a:r>
          </a:p>
          <a:p>
            <a:pPr marL="241300" marR="5080" algn="just">
              <a:lnSpc>
                <a:spcPct val="118100"/>
              </a:lnSpc>
            </a:pPr>
            <a:r>
              <a:rPr lang="ru-RU" b="1" spc="-5" dirty="0">
                <a:latin typeface="Calibri Light"/>
                <a:cs typeface="Calibri Light"/>
              </a:rPr>
              <a:t>DOI: 10.31857/S0032816223030205</a:t>
            </a:r>
            <a:endParaRPr lang="ru-RU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1590</Words>
  <Application>Microsoft Office PowerPoint</Application>
  <PresentationFormat>Произвольный</PresentationFormat>
  <Paragraphs>163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Courier New</vt:lpstr>
      <vt:lpstr>Symbol</vt:lpstr>
      <vt:lpstr>Times New Roman</vt:lpstr>
      <vt:lpstr>Office Theme</vt:lpstr>
      <vt:lpstr>Презентация PowerPoint</vt:lpstr>
      <vt:lpstr>Применение ФЭУ для измерения поляризации (SPD)</vt:lpstr>
      <vt:lpstr>Детекторная система на основе ФЭУ с BGO сцинтиллятором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Прототип двухканальной детектирующей  системы (FPGA)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Березин</dc:creator>
  <cp:lastModifiedBy>Учетная запись Майкрософт</cp:lastModifiedBy>
  <cp:revision>113</cp:revision>
  <dcterms:created xsi:type="dcterms:W3CDTF">2023-04-19T18:16:48Z</dcterms:created>
  <dcterms:modified xsi:type="dcterms:W3CDTF">2023-06-07T12:49:33Z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2022-11-10T00:00:00Z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2023-04-19T00:00:00Z</vt:filetime>
  </property>
</Properties>
</file>