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65" r:id="rId13"/>
    <p:sldId id="26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513" autoAdjust="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5695-50DF-44DA-892B-D1697B34A2E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284F-DF3A-4BD9-9E62-B3495DE86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47346A-1470-42D5-A6F3-6F9BE94733FC}" type="slidenum">
              <a:rPr lang="en-GB" sz="1400" b="0" strike="noStrike" spc="-1" smtClean="0">
                <a:latin typeface="Times New Roman"/>
              </a:rPr>
              <a:pPr algn="r"/>
              <a:t>1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9D044E-1B7C-4786-BDBF-1A6E26D7A4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8E8CB30-A6D0-4811-B5BC-EA766D2C6E6C}" type="slidenum">
              <a:rPr/>
              <a:pPr lvl="0"/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A4CE1FB-61ED-4A33-BDFB-C45CEAC294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9DC2607-D8B3-4A36-AB4E-648834A75F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971340F-BF15-4842-B338-279B2E787104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47346A-1470-42D5-A6F3-6F9BE94733FC}" type="slidenum">
              <a:rPr lang="en-GB" sz="1400" b="0" strike="noStrike" spc="-1" smtClean="0">
                <a:latin typeface="Times New Roman"/>
              </a:rPr>
              <a:pPr algn="r"/>
              <a:t>2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A92A095-4765-4B7E-B303-D5CF03724C1E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93A2704-E710-45E4-AADF-5EA267694796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AD4C7-94B9-4EF1-97DB-6829C37E07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25564E2-C191-4D60-8C40-5A5A36580827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8DD649C-92B0-4E8E-88B5-B43F7A5981F8}" type="slidenum">
              <a:rPr lang="en-GB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0CA7F9-3696-4E33-BC86-7C4DD27931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1EA26A9-9739-45A6-AE2E-7E4D2209C05F}" type="slidenum">
              <a:rPr/>
              <a:pPr lvl="0"/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D5178B1-66EC-4492-852E-AB5ECC711C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3AD8BD3-7848-4E0E-BDB5-90E0B25DFD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DAD649-1234-424A-BCA3-4B63F58F12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A1517C9-0574-4F46-8873-025E36558F00}" type="slidenum">
              <a:rPr/>
              <a:pPr lvl="0"/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06023BE-27A7-49B1-8DEB-42E4EFC9C7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E3654CB-9D61-4598-85F8-7CA503ABE3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1559C8-5AD0-4F0E-809C-7369831725C3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92E1C2-5674-4174-A6DA-E8590FB78DBA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09208-8751-4224-9DA0-BC32A9E54AE0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F385-AD9C-45FE-8A74-28BC0F50AA5E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FCFC8-C03D-4F7D-BB34-E97358E9005D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2C5B6-475B-4BD0-B22F-8BA6BF8148A5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72ACE-55AC-44AF-BC20-792575783F9C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E8B66-CA7B-41FD-8139-57A0A85D6E6F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A793C0-8F94-42C5-993F-1A4617486B74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F0306213-3F53-4744-9AEB-98A5A380196B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6CADCF-83CF-42DC-8724-83BD035E98D3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E2C2FA-3934-460D-AFF7-9E6BC097756E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C036A0-8CF5-4490-BF37-59B16FA30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89552"/>
            <a:ext cx="7846640" cy="17352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00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Web interactive 3D event display for MPD experiment</a:t>
            </a:r>
            <a:br>
              <a:rPr lang="en-US" sz="4100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</a:br>
            <a:r>
              <a:rPr lang="en-US" sz="4100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at NICA collider</a:t>
            </a:r>
            <a:endParaRPr lang="en-US" sz="4100" dirty="0"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895786"/>
            <a:ext cx="7772400" cy="899778"/>
          </a:xfrm>
        </p:spPr>
        <p:txBody>
          <a:bodyPr>
            <a:normAutofit fontScale="70000" lnSpcReduction="20000"/>
          </a:bodyPr>
          <a:lstStyle/>
          <a:p>
            <a:pPr marL="365760" indent="-254880">
              <a:tabLst>
                <a:tab pos="0" algn="l"/>
              </a:tabLst>
            </a:pPr>
            <a:r>
              <a:rPr lang="en-US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Alexander </a:t>
            </a:r>
            <a:r>
              <a:rPr lang="en-US" spc="-1" dirty="0" err="1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Krylov</a:t>
            </a:r>
            <a:endParaRPr lang="en-GB" spc="-1" dirty="0" smtClean="0">
              <a:latin typeface="Constantia" pitchFamily="18" charset="0"/>
            </a:endParaRPr>
          </a:p>
          <a:p>
            <a:pPr marL="365760" indent="-254880">
              <a:tabLst>
                <a:tab pos="0" algn="l"/>
              </a:tabLst>
            </a:pPr>
            <a:r>
              <a:rPr lang="en-US" spc="-1" dirty="0" err="1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Dubna</a:t>
            </a:r>
            <a:r>
              <a:rPr lang="en-US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/JINR</a:t>
            </a:r>
            <a:endParaRPr lang="en-GB" spc="-1" dirty="0" smtClean="0">
              <a:latin typeface="Constantia" pitchFamily="18" charset="0"/>
            </a:endParaRPr>
          </a:p>
          <a:p>
            <a:pPr marL="365760" indent="-254880">
              <a:tabLst>
                <a:tab pos="0" algn="l"/>
              </a:tabLst>
            </a:pPr>
            <a:r>
              <a:rPr lang="en-US" spc="-1" dirty="0" smtClean="0">
                <a:solidFill>
                  <a:srgbClr val="464646"/>
                </a:solidFill>
                <a:latin typeface="Constantia" pitchFamily="18" charset="0"/>
                <a:ea typeface="DejaVu Sans"/>
              </a:rPr>
              <a:t>Email: avkrylov@jinr.ru</a:t>
            </a:r>
            <a:endParaRPr lang="en-GB" spc="-1" dirty="0" smtClean="0">
              <a:latin typeface="Constant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01B9771E-FDFB-4AF5-A412-917E8E73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mpd-edsrv.jinr.ru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C5119D7E-9A9E-4D5F-B862-D1712676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0F7251-EF54-4F59-AB74-B9B4147C77CF}" type="slidenum">
              <a:rPr/>
              <a:pPr lvl="0"/>
              <a:t>10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A7B96-AF62-4001-8ECD-9AE839D43E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401080" cy="600164"/>
          </a:xfrm>
        </p:spPr>
        <p:txBody>
          <a:bodyPr wrap="square" tIns="0" anchor="ctr">
            <a:spAutoFit/>
          </a:bodyPr>
          <a:lstStyle/>
          <a:p>
            <a:pPr lvl="0"/>
            <a:r>
              <a:rPr lang="en-US" sz="3600" dirty="0"/>
              <a:t>Event Display visualization examples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5B20F6-9C9F-4447-9435-010395CB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7224" y="1000114"/>
            <a:ext cx="7834319" cy="34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1DB24529-0F2F-467F-934E-D8F18711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mpd-edsrv.jinr.ru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63F8F705-3281-4EA0-BFAB-FB21B8FC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5CFA8F-919C-4EC1-95C0-BA66E6766B65}" type="slidenum">
              <a:rPr/>
              <a:pPr lvl="0"/>
              <a:t>11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ABA42-7625-42CB-A497-4146A1C8EE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401080" cy="600164"/>
          </a:xfrm>
        </p:spPr>
        <p:txBody>
          <a:bodyPr wrap="square" tIns="0" anchor="ctr">
            <a:spAutoFit/>
          </a:bodyPr>
          <a:lstStyle/>
          <a:p>
            <a:pPr lvl="0"/>
            <a:r>
              <a:rPr lang="en-US" sz="3600" dirty="0"/>
              <a:t>Event Display visualization examples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973CC6-F6ED-4495-BD84-B2EA574257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2910" y="928676"/>
            <a:ext cx="8000999" cy="351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457200" y="206010"/>
            <a:ext cx="822852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latin typeface="Arial"/>
                <a:ea typeface="DejaVu Sans"/>
              </a:rPr>
              <a:t>Conclusion</a:t>
            </a:r>
            <a:endParaRPr lang="en-GB" sz="4100" b="0" strike="noStrike" spc="-1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457200" y="1285866"/>
            <a:ext cx="8228520" cy="32188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760" indent="-25488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Interactive web 3D event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display </a:t>
            </a: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is ready to use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in offline mode and already was </a:t>
            </a: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implemented into MPD software.</a:t>
            </a: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At the moment only TPC,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TOF,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ECal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and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FHCal</a:t>
            </a: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 geometries were added.</a:t>
            </a: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For TPC visualization of reconstructed hits, pad signals and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tracks (with particles separation) </a:t>
            </a: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are available.</a:t>
            </a:r>
            <a:endParaRPr lang="en-GB" sz="2400" b="0" strike="noStrike" spc="-1" dirty="0">
              <a:latin typeface="Constantia" pitchFamily="18" charset="0"/>
            </a:endParaRPr>
          </a:p>
          <a:p>
            <a:pPr marL="365760" indent="-25488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Other </a:t>
            </a:r>
            <a:r>
              <a:rPr lang="en-US" sz="24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detectors will be added soon.</a:t>
            </a:r>
            <a:endParaRPr lang="en-GB" sz="2400" b="0" strike="noStrike" spc="-1" dirty="0"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36A0-8CF5-4490-BF37-59B16FA3070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CustomShape 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464646"/>
                </a:solidFill>
                <a:latin typeface="Arial"/>
                <a:ea typeface="DejaVu Sans"/>
              </a:rPr>
              <a:t>Thank you for your attention!</a:t>
            </a:r>
            <a:endParaRPr lang="en-GB" sz="41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304"/>
            <a:ext cx="7358114" cy="32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57200" y="204660"/>
            <a:ext cx="822852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700" b="1" strike="noStrike" spc="-1">
                <a:solidFill>
                  <a:srgbClr val="464646"/>
                </a:solidFill>
                <a:latin typeface="Arial"/>
                <a:ea typeface="DejaVu Sans"/>
              </a:rPr>
              <a:t>Event display in LHEP experiments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5786446" y="4214824"/>
            <a:ext cx="216024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CMS (Frog)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4143340" y="1142990"/>
            <a:ext cx="50006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5760" indent="-254160" algn="just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OpenGL based event displays</a:t>
            </a:r>
            <a:endParaRPr lang="en-GB" sz="2700" b="0" strike="noStrike" spc="-1" dirty="0">
              <a:latin typeface="Arial"/>
            </a:endParaRPr>
          </a:p>
        </p:txBody>
      </p:sp>
      <p:pic>
        <p:nvPicPr>
          <p:cNvPr id="308" name="Рисунок 307"/>
          <p:cNvPicPr/>
          <p:nvPr/>
        </p:nvPicPr>
        <p:blipFill>
          <a:blip r:embed="rId3" cstate="print"/>
          <a:srcRect l="59047" t="29815" r="9453" b="21723"/>
          <a:stretch/>
        </p:blipFill>
        <p:spPr>
          <a:xfrm>
            <a:off x="785786" y="928676"/>
            <a:ext cx="2525336" cy="1538945"/>
          </a:xfrm>
          <a:prstGeom prst="rect">
            <a:avLst/>
          </a:prstGeom>
          <a:ln w="0">
            <a:noFill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ustomShape 3"/>
          <p:cNvSpPr/>
          <p:nvPr/>
        </p:nvSpPr>
        <p:spPr>
          <a:xfrm>
            <a:off x="857224" y="4637123"/>
            <a:ext cx="216024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0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ATLAS</a:t>
            </a:r>
            <a:endParaRPr lang="en-GB" sz="2700" b="0" strike="noStrike" spc="-1" dirty="0">
              <a:latin typeface="Arial"/>
            </a:endParaRPr>
          </a:p>
        </p:txBody>
      </p:sp>
      <p:pic>
        <p:nvPicPr>
          <p:cNvPr id="12" name="Содержимое 4_1" descr="atlas.png"/>
          <p:cNvPicPr/>
          <p:nvPr/>
        </p:nvPicPr>
        <p:blipFill>
          <a:blip r:embed="rId4" cstate="print"/>
          <a:stretch/>
        </p:blipFill>
        <p:spPr>
          <a:xfrm>
            <a:off x="500034" y="2571750"/>
            <a:ext cx="3071866" cy="2071702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5_1" descr="cms.PNG"/>
          <p:cNvPicPr/>
          <p:nvPr/>
        </p:nvPicPr>
        <p:blipFill>
          <a:blip r:embed="rId5" cstate="print"/>
          <a:stretch/>
        </p:blipFill>
        <p:spPr>
          <a:xfrm>
            <a:off x="5000628" y="1857370"/>
            <a:ext cx="3780000" cy="230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57200" y="206010"/>
            <a:ext cx="8227800" cy="855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700" b="1" strike="noStrike" spc="-1">
                <a:solidFill>
                  <a:srgbClr val="464646"/>
                </a:solidFill>
                <a:latin typeface="Arial"/>
                <a:ea typeface="DejaVu Sans"/>
              </a:rPr>
              <a:t>Event display in LHEP experiments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57200" y="1142910"/>
            <a:ext cx="7009200" cy="5707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2000" lnSpcReduction="20000"/>
          </a:bodyPr>
          <a:lstStyle/>
          <a:p>
            <a:pPr marL="365760" indent="-25416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Root EVE (OpenGL) based event displays</a:t>
            </a:r>
            <a:endParaRPr lang="en-GB" sz="2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GB" sz="2900" b="0" strike="noStrike" spc="-1">
              <a:latin typeface="Arial"/>
            </a:endParaRPr>
          </a:p>
        </p:txBody>
      </p:sp>
      <p:pic>
        <p:nvPicPr>
          <p:cNvPr id="311" name="Рисунок 9_0" descr="Alice.PNG"/>
          <p:cNvPicPr/>
          <p:nvPr/>
        </p:nvPicPr>
        <p:blipFill>
          <a:blip r:embed="rId3" cstate="print"/>
          <a:srcRect b="14884"/>
          <a:stretch/>
        </p:blipFill>
        <p:spPr>
          <a:xfrm>
            <a:off x="5076057" y="1869672"/>
            <a:ext cx="3450183" cy="2376264"/>
          </a:xfrm>
          <a:prstGeom prst="rect">
            <a:avLst/>
          </a:prstGeom>
          <a:ln w="0">
            <a:noFill/>
          </a:ln>
        </p:spPr>
      </p:pic>
      <p:pic>
        <p:nvPicPr>
          <p:cNvPr id="312" name="Рисунок 16_0" descr="cbm.PNG"/>
          <p:cNvPicPr/>
          <p:nvPr/>
        </p:nvPicPr>
        <p:blipFill>
          <a:blip r:embed="rId4" cstate="print"/>
          <a:stretch/>
        </p:blipFill>
        <p:spPr>
          <a:xfrm>
            <a:off x="755576" y="1977684"/>
            <a:ext cx="3732840" cy="2178090"/>
          </a:xfrm>
          <a:prstGeom prst="rect">
            <a:avLst/>
          </a:prstGeom>
          <a:ln w="0">
            <a:noFill/>
          </a:ln>
        </p:spPr>
      </p:pic>
      <p:sp>
        <p:nvSpPr>
          <p:cNvPr id="313" name="CustomShape 3"/>
          <p:cNvSpPr/>
          <p:nvPr/>
        </p:nvSpPr>
        <p:spPr>
          <a:xfrm>
            <a:off x="2123728" y="4299942"/>
            <a:ext cx="1014806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CBM 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6516216" y="4299942"/>
            <a:ext cx="1007368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7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Alice </a:t>
            </a:r>
            <a:endParaRPr lang="en-GB" sz="2700" b="0" strike="noStrike" spc="-1" dirty="0">
              <a:latin typeface="Arial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1600200" y="1085940"/>
            <a:ext cx="6399720" cy="3343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endParaRPr lang="en-GB" sz="1800" b="0" strike="noStrike" spc="-1" dirty="0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JavaScript Engine V8</a:t>
            </a:r>
            <a:endParaRPr lang="en-GB" sz="2600" b="0" strike="noStrike" spc="-1" dirty="0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 dirty="0" err="1">
                <a:solidFill>
                  <a:srgbClr val="000000"/>
                </a:solidFill>
                <a:latin typeface="Constantia"/>
                <a:ea typeface="DejaVu Sans"/>
              </a:rPr>
              <a:t>WebGL</a:t>
            </a:r>
            <a:endParaRPr lang="en-GB" sz="2600" b="0" strike="noStrike" spc="-1" dirty="0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 dirty="0" err="1">
                <a:solidFill>
                  <a:srgbClr val="000000"/>
                </a:solidFill>
                <a:latin typeface="Constantia"/>
                <a:ea typeface="DejaVu Sans"/>
              </a:rPr>
              <a:t>ThreeJS</a:t>
            </a:r>
            <a:r>
              <a:rPr lang="en-US" sz="26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 library</a:t>
            </a:r>
            <a:endParaRPr lang="en-GB" sz="2600" b="0" strike="noStrike" spc="-1" dirty="0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 dirty="0" err="1">
                <a:solidFill>
                  <a:srgbClr val="000000"/>
                </a:solidFill>
                <a:latin typeface="Constantia"/>
                <a:ea typeface="DejaVu Sans"/>
              </a:rPr>
              <a:t>NodeJS</a:t>
            </a:r>
            <a:endParaRPr lang="en-GB" sz="2600" b="0" strike="noStrike" spc="-1" dirty="0">
              <a:latin typeface="Arial"/>
            </a:endParaRPr>
          </a:p>
          <a:p>
            <a:pPr marL="365760" indent="-254880">
              <a:lnSpc>
                <a:spcPct val="110000"/>
              </a:lnSpc>
              <a:spcBef>
                <a:spcPts val="18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6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React framework +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Constantia"/>
                <a:ea typeface="DejaVu Sans"/>
              </a:rPr>
              <a:t>Redux</a:t>
            </a:r>
            <a:r>
              <a:rPr lang="en-US" sz="26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 library </a:t>
            </a: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2600" b="0" strike="noStrike" spc="-1" dirty="0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457200" y="206010"/>
            <a:ext cx="822852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latin typeface="Arial"/>
                <a:ea typeface="DejaVu Sans"/>
              </a:rPr>
              <a:t>Technologies</a:t>
            </a:r>
            <a:endParaRPr lang="en-GB" sz="4100" b="0" strike="noStrike" spc="-1">
              <a:latin typeface="Arial"/>
            </a:endParaRPr>
          </a:p>
        </p:txBody>
      </p:sp>
      <p:pic>
        <p:nvPicPr>
          <p:cNvPr id="317" name="Picture 3_1" descr="C:\Users\krale\Downloads\pnghut_chrome-v8-javascript-engine-google-node-js-developers-github_eHk7ZfsHpx.png"/>
          <p:cNvPicPr/>
          <p:nvPr/>
        </p:nvPicPr>
        <p:blipFill>
          <a:blip r:embed="rId3" cstate="print"/>
          <a:stretch/>
        </p:blipFill>
        <p:spPr>
          <a:xfrm>
            <a:off x="714348" y="1643056"/>
            <a:ext cx="684720" cy="51354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4_1" descr="C:\Users\krale\Downloads\pnghut_node-js-npm-mean-javascript-javascript-escalator_PwyBg4D2Gx.png"/>
          <p:cNvPicPr/>
          <p:nvPr/>
        </p:nvPicPr>
        <p:blipFill>
          <a:blip r:embed="rId4" cstate="print"/>
          <a:srcRect l="77769" t="24985" r="1950"/>
          <a:stretch/>
        </p:blipFill>
        <p:spPr>
          <a:xfrm>
            <a:off x="785786" y="3357568"/>
            <a:ext cx="608400" cy="45630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6_1" descr="C:\Users\krale\Downloads\kisspng-react-javascript-angularjs-ionic-atom-5b154be6947457.3471941815281223426081.png"/>
          <p:cNvPicPr/>
          <p:nvPr/>
        </p:nvPicPr>
        <p:blipFill>
          <a:blip r:embed="rId5" cstate="print"/>
          <a:stretch/>
        </p:blipFill>
        <p:spPr>
          <a:xfrm>
            <a:off x="785786" y="4000510"/>
            <a:ext cx="608400" cy="4563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_1" descr="C:\Users\krale\OneDrive\Pictures\preview.png"/>
          <p:cNvPicPr/>
          <p:nvPr/>
        </p:nvPicPr>
        <p:blipFill>
          <a:blip r:embed="rId6" cstate="print"/>
          <a:srcRect l="18178" t="18178" b="9089"/>
          <a:stretch/>
        </p:blipFill>
        <p:spPr>
          <a:xfrm>
            <a:off x="785786" y="2857502"/>
            <a:ext cx="684720" cy="456300"/>
          </a:xfrm>
          <a:prstGeom prst="rect">
            <a:avLst/>
          </a:prstGeom>
          <a:ln w="0">
            <a:noFill/>
          </a:ln>
        </p:spPr>
      </p:pic>
      <p:pic>
        <p:nvPicPr>
          <p:cNvPr id="321" name="Рисунок 10_1" descr="images.png"/>
          <p:cNvPicPr/>
          <p:nvPr/>
        </p:nvPicPr>
        <p:blipFill>
          <a:blip r:embed="rId7" cstate="print"/>
          <a:srcRect l="10885" t="32219" r="10885" b="32219"/>
          <a:stretch/>
        </p:blipFill>
        <p:spPr>
          <a:xfrm>
            <a:off x="571472" y="2285998"/>
            <a:ext cx="1004760" cy="342090"/>
          </a:xfrm>
          <a:prstGeom prst="rect">
            <a:avLst/>
          </a:prstGeom>
          <a:ln w="0">
            <a:noFill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57200" y="206010"/>
            <a:ext cx="822852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700" b="1" strike="noStrike" spc="-1">
                <a:solidFill>
                  <a:srgbClr val="464646"/>
                </a:solidFill>
                <a:latin typeface="Arial"/>
                <a:ea typeface="DejaVu Sans"/>
              </a:rPr>
              <a:t>NICA — MPD experiment </a:t>
            </a:r>
            <a:endParaRPr lang="en-GB" sz="3700" b="0" strike="noStrike" spc="-1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7200" y="1111050"/>
            <a:ext cx="4647240" cy="31752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en-GB" sz="1800" b="0" strike="noStrike" spc="-1" dirty="0">
              <a:latin typeface="Arial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First 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stage of MPD: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Time-Projection Chamber (</a:t>
            </a:r>
            <a:r>
              <a:rPr lang="en-US" sz="2000" b="1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TPC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Time-Of-Flight detector (</a:t>
            </a:r>
            <a:r>
              <a:rPr lang="en-US" sz="2000" b="1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TOF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Electromagnetic Calorimeter 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ECal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Forward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Hadron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 Calorimeter 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FHCal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  <a:p>
            <a:pPr marL="365760" indent="-2548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Muon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detector 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(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Constantia" pitchFamily="18" charset="0"/>
                <a:ea typeface="DejaVu Sans"/>
              </a:rPr>
              <a:t>MCord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)</a:t>
            </a:r>
            <a:endParaRPr lang="en-GB" sz="2000" b="0" strike="noStrike" spc="-1" dirty="0">
              <a:latin typeface="Constantia" pitchFamily="18" charset="0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4786314" y="3643320"/>
            <a:ext cx="415258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1-st stage of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Multi </a:t>
            </a:r>
            <a:r>
              <a:rPr lang="en-US" sz="2000" b="0" strike="noStrike" spc="-1" dirty="0">
                <a:solidFill>
                  <a:srgbClr val="000000"/>
                </a:solidFill>
                <a:latin typeface="Constantia" pitchFamily="18" charset="0"/>
                <a:ea typeface="DejaVu Sans"/>
              </a:rPr>
              <a:t>Purpose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Detector </a:t>
            </a:r>
            <a:b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</a:b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(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Geant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tantia" pitchFamily="18" charset="0"/>
                <a:ea typeface="DejaVu Sans"/>
              </a:rPr>
              <a:t> geometry)</a:t>
            </a:r>
            <a:endParaRPr lang="en-GB" sz="2000" b="0" strike="noStrike" spc="-1" dirty="0">
              <a:latin typeface="Constantia" pitchFamily="18" charset="0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5715000" y="1200150"/>
            <a:ext cx="1816920" cy="25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6" name="Рисунок 325"/>
          <p:cNvPicPr/>
          <p:nvPr/>
        </p:nvPicPr>
        <p:blipFill>
          <a:blip r:embed="rId3" cstate="print"/>
          <a:stretch/>
        </p:blipFill>
        <p:spPr>
          <a:xfrm>
            <a:off x="5214942" y="1428742"/>
            <a:ext cx="3452660" cy="2090880"/>
          </a:xfrm>
          <a:prstGeom prst="rect">
            <a:avLst/>
          </a:prstGeom>
          <a:ln w="0">
            <a:noFill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mpd-edsrv.jinr.ru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57200" y="204660"/>
            <a:ext cx="822852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900" b="1" strike="noStrike" spc="-1" dirty="0">
                <a:solidFill>
                  <a:srgbClr val="464646"/>
                </a:solidFill>
                <a:latin typeface="Arial"/>
                <a:ea typeface="DejaVu Sans"/>
              </a:rPr>
              <a:t>Geometry conversation scheme</a:t>
            </a:r>
            <a:endParaRPr lang="en-GB" sz="3900" b="0" strike="noStrike" spc="-1" dirty="0">
              <a:latin typeface="Arial"/>
            </a:endParaRPr>
          </a:p>
        </p:txBody>
      </p:sp>
      <p:pic>
        <p:nvPicPr>
          <p:cNvPr id="342" name="Picture 2" descr="F:\report\MPDgeo.png"/>
          <p:cNvPicPr/>
          <p:nvPr/>
        </p:nvPicPr>
        <p:blipFill>
          <a:blip r:embed="rId3" cstate="print"/>
          <a:stretch/>
        </p:blipFill>
        <p:spPr>
          <a:xfrm>
            <a:off x="1357290" y="1000114"/>
            <a:ext cx="6647512" cy="2839860"/>
          </a:xfrm>
          <a:prstGeom prst="rect">
            <a:avLst/>
          </a:prstGeom>
          <a:ln w="0">
            <a:noFill/>
          </a:ln>
        </p:spPr>
      </p:pic>
      <p:sp>
        <p:nvSpPr>
          <p:cNvPr id="343" name="CustomShape 2"/>
          <p:cNvSpPr/>
          <p:nvPr/>
        </p:nvSpPr>
        <p:spPr>
          <a:xfrm>
            <a:off x="1357290" y="3786196"/>
            <a:ext cx="5713920" cy="58332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VRML</a:t>
            </a:r>
            <a:r>
              <a:rPr lang="en-US" sz="1600" b="0" strike="noStrike" spc="-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 - Virtual Reality Modeling Language</a:t>
            </a:r>
            <a:endParaRPr lang="en-GB" sz="1600" b="0" strike="noStrike" spc="-1" dirty="0">
              <a:latin typeface="Constantia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strike="noStrike" spc="-1" dirty="0" err="1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glTF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Constantia" pitchFamily="18" charset="0"/>
                <a:ea typeface="Times New Roman"/>
              </a:rPr>
              <a:t>– Graphics Library Transmission Format </a:t>
            </a:r>
            <a:endParaRPr lang="en-GB" sz="1600" b="0" strike="noStrike" spc="-1" dirty="0">
              <a:latin typeface="Constant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Elements</a:t>
            </a:r>
            <a:endParaRPr lang="en-US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print"/>
          <a:srcRect l="3963" t="3712" r="1519" b="2375"/>
          <a:stretch/>
        </p:blipFill>
        <p:spPr>
          <a:xfrm>
            <a:off x="3929058" y="1071552"/>
            <a:ext cx="5070157" cy="3071834"/>
          </a:xfrm>
          <a:prstGeom prst="rect">
            <a:avLst/>
          </a:prstGeom>
          <a:ln w="0"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en-US"/>
          </a:p>
        </p:txBody>
      </p:sp>
      <p:pic>
        <p:nvPicPr>
          <p:cNvPr id="7" name="Содержимое 3" descr="TPC-ED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6"/>
            <a:ext cx="3411048" cy="2571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7200" y="206010"/>
            <a:ext cx="8228520" cy="85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700" b="1" strike="noStrike" spc="-1" dirty="0" smtClean="0">
                <a:solidFill>
                  <a:srgbClr val="DEF5FA"/>
                </a:solidFill>
                <a:latin typeface="Arial" pitchFamily="34" charset="0"/>
                <a:ea typeface="DejaVu Sans"/>
                <a:cs typeface="Arial" pitchFamily="34" charset="0"/>
              </a:rPr>
              <a:t>TPC tracking visualization</a:t>
            </a:r>
            <a:r>
              <a:rPr sz="3700" dirty="0" smtClean="0">
                <a:latin typeface="Arial" pitchFamily="34" charset="0"/>
                <a:cs typeface="Arial" pitchFamily="34" charset="0"/>
              </a:rPr>
              <a:t/>
            </a:r>
            <a:br>
              <a:rPr sz="3700" dirty="0" smtClean="0">
                <a:latin typeface="Arial" pitchFamily="34" charset="0"/>
                <a:cs typeface="Arial" pitchFamily="34" charset="0"/>
              </a:rPr>
            </a:br>
            <a:r>
              <a:rPr lang="en-US" sz="3700" b="1" strike="noStrike" spc="-1" dirty="0" smtClean="0">
                <a:solidFill>
                  <a:srgbClr val="DEF5FA"/>
                </a:solidFill>
                <a:latin typeface="Arial" pitchFamily="34" charset="0"/>
                <a:ea typeface="DejaVu Sans"/>
                <a:cs typeface="Arial" pitchFamily="34" charset="0"/>
              </a:rPr>
              <a:t> in Event Display </a:t>
            </a:r>
            <a:endParaRPr lang="en-GB" sz="3700" b="0" strike="noStrike" spc="-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3" name="Рисунок 117"/>
          <p:cNvPicPr/>
          <p:nvPr/>
        </p:nvPicPr>
        <p:blipFill>
          <a:blip r:embed="rId2" cstate="print"/>
          <a:srcRect t="12665" b="5018"/>
          <a:stretch/>
        </p:blipFill>
        <p:spPr>
          <a:xfrm>
            <a:off x="1214414" y="1357304"/>
            <a:ext cx="6684856" cy="3061530"/>
          </a:xfrm>
          <a:prstGeom prst="rect">
            <a:avLst/>
          </a:prstGeom>
          <a:ln w="0"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1612-2798-4FCE-B553-4D3BCB622C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mpd-edsrv.jinr.ru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3B3C8D6B-1A63-4CD0-88FB-7C76E7ED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mpd-edsrv.jinr.ru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F0FB22F1-5D9A-4C8F-ACD7-54A1376D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911A2-887F-4B1E-8E7A-3F4A31E88271}" type="slidenum">
              <a:rPr/>
              <a:pPr lvl="0"/>
              <a:t>9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955C7-5B53-485D-B681-2E3D659ED8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692497"/>
          </a:xfrm>
        </p:spPr>
        <p:txBody>
          <a:bodyPr tIns="0" anchor="ctr">
            <a:spAutoFit/>
          </a:bodyPr>
          <a:lstStyle/>
          <a:p>
            <a:pPr lvl="0"/>
            <a:r>
              <a:rPr lang="en-US" sz="4200"/>
              <a:t>Event Display capabilities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DADA67-3249-4073-AA21-AF3B5AB18F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559" y="1222868"/>
            <a:ext cx="8229240" cy="375852"/>
          </a:xfrm>
        </p:spPr>
        <p:txBody>
          <a:bodyPr lIns="0" tIns="0" rIns="0" bIns="0">
            <a:normAutofit/>
          </a:bodyPr>
          <a:lstStyle/>
          <a:p>
            <a:pPr lvl="0">
              <a:spcBef>
                <a:spcPts val="1063"/>
              </a:spcBef>
            </a:pPr>
            <a:r>
              <a:rPr lang="ru-RU" sz="2200">
                <a:latin typeface="Calibri" pitchFamily="34"/>
              </a:rPr>
              <a:t>Reconstucted file (LAQGSM_7.7Gev) — active sensors visualization: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241F22-2342-491F-9F5A-0FC8591F1D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920" y="1827108"/>
            <a:ext cx="1774080" cy="228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4FDB8C-775D-4FD5-8E75-90BB2EAC6FA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7739"/>
          <a:stretch>
            <a:fillRect/>
          </a:stretch>
        </p:blipFill>
        <p:spPr>
          <a:xfrm>
            <a:off x="2680922" y="1827108"/>
            <a:ext cx="1662479" cy="228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1CEDF2-2D05-499F-83E5-D8EFB8C7E71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b="8340"/>
          <a:stretch>
            <a:fillRect/>
          </a:stretch>
        </p:blipFill>
        <p:spPr>
          <a:xfrm>
            <a:off x="4800600" y="1827108"/>
            <a:ext cx="1720800" cy="228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1FB811-06FE-498E-95A4-A3A8904447A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t="9790"/>
          <a:stretch>
            <a:fillRect/>
          </a:stretch>
        </p:blipFill>
        <p:spPr>
          <a:xfrm>
            <a:off x="6858000" y="2055136"/>
            <a:ext cx="2057400" cy="18274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793B7C-CF59-4FA7-83E4-A9A073904CFD}"/>
              </a:ext>
            </a:extLst>
          </p:cNvPr>
          <p:cNvSpPr txBox="1"/>
          <p:nvPr/>
        </p:nvSpPr>
        <p:spPr>
          <a:xfrm>
            <a:off x="685801" y="4198393"/>
            <a:ext cx="1528745" cy="36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/>
            </a:pPr>
            <a:r>
              <a:rPr lang="ru-RU" sz="2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TPC </a:t>
            </a:r>
            <a:r>
              <a:rPr lang="ru-RU" sz="22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Pads</a:t>
            </a:r>
            <a:endParaRPr lang="ru-RU" sz="2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Microsoft YaHei" pitchFamily="2"/>
              <a:cs typeface="Arial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5182F3-03DA-463F-8A9E-2C3D3CE1E981}"/>
              </a:ext>
            </a:extLst>
          </p:cNvPr>
          <p:cNvSpPr txBox="1"/>
          <p:nvPr/>
        </p:nvSpPr>
        <p:spPr>
          <a:xfrm>
            <a:off x="4800600" y="4198393"/>
            <a:ext cx="1700226" cy="36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/>
            </a:pPr>
            <a:r>
              <a:rPr lang="ru-RU" sz="22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ECal</a:t>
            </a:r>
            <a:r>
              <a:rPr lang="ru-RU" sz="2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ru-RU" sz="22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towers</a:t>
            </a:r>
            <a:endParaRPr lang="ru-RU" sz="2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Microsoft YaHei" pitchFamily="2"/>
              <a:cs typeface="Arial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5CB63-29A1-41E9-8AA9-59703DB8A790}"/>
              </a:ext>
            </a:extLst>
          </p:cNvPr>
          <p:cNvSpPr txBox="1"/>
          <p:nvPr/>
        </p:nvSpPr>
        <p:spPr>
          <a:xfrm>
            <a:off x="2816641" y="4186163"/>
            <a:ext cx="1541045" cy="36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/>
            </a:pPr>
            <a:r>
              <a:rPr lang="ru-RU" sz="2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TOF </a:t>
            </a:r>
            <a:r>
              <a:rPr lang="ru-RU" sz="22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Strips</a:t>
            </a:r>
            <a:endParaRPr lang="ru-RU" sz="2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Microsoft YaHei" pitchFamily="2"/>
              <a:cs typeface="Arial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BB02C1-F341-485C-9D7D-7D4C992D223D}"/>
              </a:ext>
            </a:extLst>
          </p:cNvPr>
          <p:cNvSpPr txBox="1"/>
          <p:nvPr/>
        </p:nvSpPr>
        <p:spPr>
          <a:xfrm>
            <a:off x="7007038" y="4204866"/>
            <a:ext cx="1994117" cy="3690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/>
            </a:pPr>
            <a:r>
              <a:rPr lang="ru-RU" sz="22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FHCal</a:t>
            </a:r>
            <a:r>
              <a:rPr lang="ru-RU" sz="22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ru-RU" sz="22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Microsoft YaHei" pitchFamily="2"/>
                <a:cs typeface="Arial" pitchFamily="2"/>
              </a:rPr>
              <a:t>towers</a:t>
            </a:r>
            <a:endParaRPr lang="ru-RU" sz="2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249</Words>
  <Application>Microsoft Office PowerPoint</Application>
  <PresentationFormat>Экран (16:9)</PresentationFormat>
  <Paragraphs>83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Web interactive 3D event display for MPD experiment at NICA collider</vt:lpstr>
      <vt:lpstr>Слайд 2</vt:lpstr>
      <vt:lpstr>Слайд 3</vt:lpstr>
      <vt:lpstr>Слайд 4</vt:lpstr>
      <vt:lpstr>Слайд 5</vt:lpstr>
      <vt:lpstr>Слайд 6</vt:lpstr>
      <vt:lpstr>TPC Elements</vt:lpstr>
      <vt:lpstr>Слайд 8</vt:lpstr>
      <vt:lpstr>Event Display capabilities</vt:lpstr>
      <vt:lpstr>Event Display visualization examples</vt:lpstr>
      <vt:lpstr>Event Display visualization examples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interactive 3D event display for MPD experiment at NICA collider</dc:title>
  <dc:creator>akrylov</dc:creator>
  <cp:lastModifiedBy>akrylov</cp:lastModifiedBy>
  <cp:revision>9</cp:revision>
  <dcterms:created xsi:type="dcterms:W3CDTF">2023-06-07T18:57:54Z</dcterms:created>
  <dcterms:modified xsi:type="dcterms:W3CDTF">2023-06-08T08:14:30Z</dcterms:modified>
</cp:coreProperties>
</file>