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71" r:id="rId10"/>
    <p:sldId id="270" r:id="rId11"/>
    <p:sldId id="269" r:id="rId12"/>
    <p:sldId id="296" r:id="rId13"/>
    <p:sldId id="273" r:id="rId14"/>
    <p:sldId id="274" r:id="rId15"/>
    <p:sldId id="275" r:id="rId16"/>
    <p:sldId id="292" r:id="rId17"/>
    <p:sldId id="293" r:id="rId18"/>
    <p:sldId id="294" r:id="rId19"/>
    <p:sldId id="282" r:id="rId20"/>
    <p:sldId id="277" r:id="rId21"/>
    <p:sldId id="278" r:id="rId22"/>
    <p:sldId id="283" r:id="rId23"/>
    <p:sldId id="276" r:id="rId24"/>
    <p:sldId id="284" r:id="rId25"/>
    <p:sldId id="280" r:id="rId26"/>
    <p:sldId id="295" r:id="rId27"/>
    <p:sldId id="281" r:id="rId28"/>
    <p:sldId id="279" r:id="rId29"/>
    <p:sldId id="272" r:id="rId30"/>
    <p:sldId id="26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62" y="-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9855-4320-4E19-AD3E-5EFFE38E4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7032CD-9BB0-45EA-815C-29F714805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A5074-DFE0-4ABC-B950-836ACE9A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F7735-3787-4EDC-B344-D0CC0ED7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D9A57A-0776-4B43-8B12-0903E87B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8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EF05-DD33-477F-B17C-56FA92E0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AF93D-8512-4F90-98C1-7D4338DEB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F117F-B1CA-44E2-B1B4-0874ED25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23132-2DD1-4286-8D62-D3B260BD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CF12-0F07-4199-869D-492E29B0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5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F26E7D-0491-4155-A1AA-60243B791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D99AD7-AEA4-443D-ACEF-3E3FCF8CE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6C9C1-4894-4913-B0D0-185E29E2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350A9-10AB-43D9-B7F1-EE75BAE8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A4798-479F-4E88-B94D-D8D87CC8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A6CB4-29D2-4865-AC7C-96FD2A99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E3853-FFD4-4D83-819D-F6BD44757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ECE00-B9FB-4D64-BA3A-96F08F77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EF3E1-96D0-48A0-9F56-C545FF7A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7DF38-4096-424F-A955-5CC4E7B6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63089-C528-4A6F-A616-696C33F0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184841-6E18-4B07-89BA-C899C18EA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73FAE-6EB3-4E94-82DD-0D6E4AED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72519-C75E-43A5-974B-B16F089E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BBF5B-6018-44B9-AEDA-68974EE7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1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AF55B-11D0-4F87-90BE-E33EA37A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5FB305-27AC-4F94-B684-6F4495C54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98242-FE07-4CEB-B99A-21574F32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F48-AAB3-45F4-8550-EE6578EB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B3EC8-2829-47DB-A81C-F3DEC94C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458D5-8F41-49F6-BF03-17579C49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2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B4ED9-3AEF-41F4-BF12-283E53CB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F0755-856E-4542-AF6E-796D89C8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5A72C1-882B-495C-9017-3962A536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C4337-799B-45FC-8170-DC33027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1D212E-352C-4994-89D3-B2982724B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8FDBF4-559F-437F-A198-2F12D6AF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F6EED-2C4A-4C6D-A22E-C509EABD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333B72-D12E-4897-8EB3-9AB81E5A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1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F92D7-2D1C-4EF2-AFB0-3D1DFB36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C1627D-2449-47F2-AA43-E52B862C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490C5F-A2FE-432F-8862-089FC60C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138CDF-B753-4CF4-BAA0-A6AA1406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254C6A-56EC-4873-AE81-6B3C50D0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4E1C9A-864C-4519-AA07-390BF7C2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D94B62-B2EB-4C26-8B07-1BBED69E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2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3F0D0-004C-4F98-AF9A-8CE45464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617E8-A943-4099-94F0-31351555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FDE37B-6946-46D9-9B15-7BD406688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3167D-9D70-46D6-BD56-6F7A6190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77732-6667-492C-B929-40C31DCA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D7334D-7E27-4CB8-A715-456B463B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7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DA5E5-5B91-478A-8BB4-C7A5CFBF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1F50C4-7B39-4621-A6D9-C9463139F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1D15FF-F20F-4A7A-BAC4-E5FCD88D8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CC6B7E-2D8C-4C5E-B6FD-8973162F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73E4F-DC3A-40BF-8054-23AC0CA1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B27AB-4328-4A73-80AC-6B8E8B5A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62F95-BE1A-4796-9A4D-AC2BF3E6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F9F3AD-B1A0-4891-9C23-B3571989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A48B9-846B-419D-ACC3-2EF35D024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CC01-3DD3-4823-830C-4AB6AAB61CEA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E5AC6-9FB0-4931-81B3-F3692E5FE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A917F-2DE0-43DB-93DC-AE448DCD1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71D9-24D9-4FD9-A545-58183FC2E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3A71AB-D2C0-4F3F-8515-9F68CBD7CE79}"/>
              </a:ext>
            </a:extLst>
          </p:cNvPr>
          <p:cNvSpPr/>
          <p:nvPr/>
        </p:nvSpPr>
        <p:spPr>
          <a:xfrm>
            <a:off x="0" y="-1"/>
            <a:ext cx="12192000" cy="826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2DDAD-724B-4CFE-8C01-AFC994F78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96" y="2860106"/>
            <a:ext cx="11407806" cy="135716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Control system of MPD solenoid satellite refrigerator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(or how to run facility without docs by reverse engineering)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66EB72-175A-4868-A831-2F114689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433"/>
            <a:ext cx="2905530" cy="1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F5F504-6146-4A4D-BF3C-48DA25C4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87" y="1015260"/>
            <a:ext cx="2505425" cy="1295581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3BC1C4D-DC16-458D-9464-6AFAF16CC55F}"/>
              </a:ext>
            </a:extLst>
          </p:cNvPr>
          <p:cNvSpPr txBox="1">
            <a:spLocks/>
          </p:cNvSpPr>
          <p:nvPr/>
        </p:nvSpPr>
        <p:spPr>
          <a:xfrm>
            <a:off x="0" y="22705"/>
            <a:ext cx="12192000" cy="619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JINR Association of Young Scientists and Specialists Conference “Alushta-2023”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B0EB968-1F8F-465A-AF88-E95DF1245BB9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ата 14">
            <a:extLst>
              <a:ext uri="{FF2B5EF4-FFF2-40B4-BE49-F238E27FC236}">
                <a16:creationId xmlns:a16="http://schemas.microsoft.com/office/drawing/2014/main" id="{4323873A-4EC5-4FF6-A3E1-5C10FC03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Нижний колонтитул 15">
            <a:extLst>
              <a:ext uri="{FF2B5EF4-FFF2-40B4-BE49-F238E27FC236}">
                <a16:creationId xmlns:a16="http://schemas.microsoft.com/office/drawing/2014/main" id="{26FFCD2D-2ADA-4C89-8434-1EA9DEC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Номер слайда 16">
            <a:extLst>
              <a:ext uri="{FF2B5EF4-FFF2-40B4-BE49-F238E27FC236}">
                <a16:creationId xmlns:a16="http://schemas.microsoft.com/office/drawing/2014/main" id="{11DD2CAA-6999-4D6B-A624-1F86209A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https://indico.jinr.ru/event/2933/logo-4119359531.png">
            <a:extLst>
              <a:ext uri="{FF2B5EF4-FFF2-40B4-BE49-F238E27FC236}">
                <a16:creationId xmlns:a16="http://schemas.microsoft.com/office/drawing/2014/main" id="{EAEDFFDF-C07A-483F-A183-A4B2178D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62" y="1313409"/>
            <a:ext cx="3183114" cy="65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3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HMI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F20146-8E70-4321-9305-AF5912C36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604465"/>
            <a:ext cx="4348107" cy="58035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AAB83B-D9A9-4730-B7CB-8BAF0F0DD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04" y="4470816"/>
            <a:ext cx="1613580" cy="1937171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8A831950-6806-4FD6-A702-B2910087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HMI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F20146-8E70-4321-9305-AF5912C36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69" y="690464"/>
            <a:ext cx="4225771" cy="5640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C18BC5-9EA5-4003-8D59-9F8F9E4BF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06" y="690463"/>
            <a:ext cx="4225771" cy="56402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46199-B8C2-4F71-A095-10E1085E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877" y="4967599"/>
            <a:ext cx="1475274" cy="1505693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14547D91-A002-4928-9A2A-A8F87BFF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Refrigerator CS block scheme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284110-F11D-475F-814E-BF050E82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609475"/>
            <a:ext cx="6654476" cy="5834187"/>
          </a:xfrm>
          <a:prstGeom prst="rect">
            <a:avLst/>
          </a:prstGeom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2648AF24-03F3-43D4-ABCF-121E4C3D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Connecting end devices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6DR59xx mit A5E Elektropneumatischer Stellungsregler mit externer Bedien-  u. Steuereinheit - PDF Kostenfreier Download">
            <a:extLst>
              <a:ext uri="{FF2B5EF4-FFF2-40B4-BE49-F238E27FC236}">
                <a16:creationId xmlns:a16="http://schemas.microsoft.com/office/drawing/2014/main" id="{F4D5B334-3F8E-449C-B4FB-470076D1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72" y="2632680"/>
            <a:ext cx="5380466" cy="36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99C5B6-F22B-4A9D-97E2-EFD2AF23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" y="641803"/>
            <a:ext cx="4387163" cy="24746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F7707D-5BF0-4719-9B5A-EDDF1FB69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54" y="744541"/>
            <a:ext cx="1933957" cy="3429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33DC34-5F22-482A-9DBA-C38EE38E0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43" y="3114645"/>
            <a:ext cx="1896423" cy="3362080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06768F95-9B66-4BA3-9227-E5910190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1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C6950D-C677-4E8A-A793-6127EC16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t="10737" r="10358" b="11045"/>
          <a:stretch/>
        </p:blipFill>
        <p:spPr>
          <a:xfrm>
            <a:off x="0" y="993985"/>
            <a:ext cx="5949141" cy="45055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8D6BEC-7065-4908-AC47-5CC89156F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9592" r="6464" b="12533"/>
          <a:stretch/>
        </p:blipFill>
        <p:spPr>
          <a:xfrm>
            <a:off x="5949141" y="1096625"/>
            <a:ext cx="6248874" cy="4305804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59B0FAE1-DE24-4CA5-917D-D2803D80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9C7EE-CB96-4816-AC34-03BC51DFE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5510" r="6055" b="8163"/>
          <a:stretch/>
        </p:blipFill>
        <p:spPr>
          <a:xfrm>
            <a:off x="0" y="1328402"/>
            <a:ext cx="6058414" cy="4201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0F5C09-39AB-4AD0-AC34-645898D35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19370" r="8911" b="12517"/>
          <a:stretch/>
        </p:blipFill>
        <p:spPr>
          <a:xfrm>
            <a:off x="6058414" y="1328400"/>
            <a:ext cx="6142157" cy="4288629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C0E0B8CC-0FA9-44A2-A6CF-B4358D99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6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Ready to run…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Создать мем &quot;monkey, мартышка и компьютер, примат за компьютером&quot; -  Картинки - Meme-arsenal.com">
            <a:extLst>
              <a:ext uri="{FF2B5EF4-FFF2-40B4-BE49-F238E27FC236}">
                <a16:creationId xmlns:a16="http://schemas.microsoft.com/office/drawing/2014/main" id="{3FA15F9E-4EB9-48BE-A338-4C1FFC7E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2" y="734785"/>
            <a:ext cx="5869123" cy="32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BB83A9D3-07D0-430E-BD04-BAB44E29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4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run failed…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17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C337B-3AA8-41AC-AB14-296986D7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99" y="2705294"/>
            <a:ext cx="5810250" cy="3257550"/>
          </a:xfrm>
          <a:prstGeom prst="rect">
            <a:avLst/>
          </a:prstGeom>
        </p:spPr>
      </p:pic>
      <p:pic>
        <p:nvPicPr>
          <p:cNvPr id="3074" name="Picture 2" descr="Создать мем &quot;monkey, мартышка и компьютер, примат за компьютером&quot; -  Картинки - Meme-arsenal.com">
            <a:extLst>
              <a:ext uri="{FF2B5EF4-FFF2-40B4-BE49-F238E27FC236}">
                <a16:creationId xmlns:a16="http://schemas.microsoft.com/office/drawing/2014/main" id="{3FA15F9E-4EB9-48BE-A338-4C1FFC7E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2" y="734785"/>
            <a:ext cx="5402593" cy="30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A4E472A7-9CC9-41E5-B1D9-00789139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1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C6950D-C677-4E8A-A793-6127EC16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t="10737" r="10358" b="11045"/>
          <a:stretch/>
        </p:blipFill>
        <p:spPr>
          <a:xfrm>
            <a:off x="0" y="993985"/>
            <a:ext cx="5949141" cy="45055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8D6BEC-7065-4908-AC47-5CC89156F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9592" r="6464" b="12533"/>
          <a:stretch/>
        </p:blipFill>
        <p:spPr>
          <a:xfrm>
            <a:off x="5949141" y="1096625"/>
            <a:ext cx="6248874" cy="4305804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5F0F5216-6F81-4398-A784-DC9A90E2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9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Sniffer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19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2901A-FE78-41DC-AF68-BA48F7D6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76" y="1438275"/>
            <a:ext cx="7699933" cy="3676478"/>
          </a:xfrm>
          <a:prstGeom prst="rect">
            <a:avLst/>
          </a:prstGeom>
        </p:spPr>
      </p:pic>
      <p:pic>
        <p:nvPicPr>
          <p:cNvPr id="4098" name="Picture 2" descr="Преобразователь интерфейса WB-USB485 - Wiren Board">
            <a:extLst>
              <a:ext uri="{FF2B5EF4-FFF2-40B4-BE49-F238E27FC236}">
                <a16:creationId xmlns:a16="http://schemas.microsoft.com/office/drawing/2014/main" id="{1C2977F3-8AC3-4730-9003-BA1D9A33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05" y="4833257"/>
            <a:ext cx="2348276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38D93E-05B0-4AFC-A433-20D02BA5E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1420458"/>
            <a:ext cx="1828364" cy="24403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34B808-94A4-4745-8DAC-F7C348286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07" y="722673"/>
            <a:ext cx="1644007" cy="11674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B98EBA-2E53-465D-8C2B-C597C59D6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08" y="2093302"/>
            <a:ext cx="1644007" cy="12317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95BCC8-2636-48B9-AC07-BAFBE9E03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08" y="3532977"/>
            <a:ext cx="1644007" cy="13834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ABD6B40-A13F-4CCD-907E-05DD736C3A5D}"/>
              </a:ext>
            </a:extLst>
          </p:cNvPr>
          <p:cNvSpPr/>
          <p:nvPr/>
        </p:nvSpPr>
        <p:spPr>
          <a:xfrm>
            <a:off x="6096000" y="2166646"/>
            <a:ext cx="99993" cy="1026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98FAEE1-4DF9-464E-BD93-357916D11B40}"/>
              </a:ext>
            </a:extLst>
          </p:cNvPr>
          <p:cNvSpPr/>
          <p:nvPr/>
        </p:nvSpPr>
        <p:spPr>
          <a:xfrm>
            <a:off x="5421249" y="2657843"/>
            <a:ext cx="99993" cy="1026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ата 14">
            <a:extLst>
              <a:ext uri="{FF2B5EF4-FFF2-40B4-BE49-F238E27FC236}">
                <a16:creationId xmlns:a16="http://schemas.microsoft.com/office/drawing/2014/main" id="{1DEBE573-D0C7-47B0-AAB4-C9AB32D6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1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MPD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The MPD experiment at NICA [10]. The collision point in the centre of... |  Download Scientific Diagram">
            <a:extLst>
              <a:ext uri="{FF2B5EF4-FFF2-40B4-BE49-F238E27FC236}">
                <a16:creationId xmlns:a16="http://schemas.microsoft.com/office/drawing/2014/main" id="{55A1D4F8-60EB-4CA1-A06D-5A2D411A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7" y="1035310"/>
            <a:ext cx="11407645" cy="45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68F1F0EB-E75B-46D7-94A2-4E3F97A1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Serial Port Monitor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2901A-FE78-41DC-AF68-BA48F7D6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38175"/>
            <a:ext cx="2601624" cy="1242194"/>
          </a:xfrm>
          <a:prstGeom prst="rect">
            <a:avLst/>
          </a:prstGeom>
        </p:spPr>
      </p:pic>
      <p:pic>
        <p:nvPicPr>
          <p:cNvPr id="3078" name="Picture 6" descr="Serial Port Monitor - Сниффер COM порта. RS232/485 Analyzer">
            <a:extLst>
              <a:ext uri="{FF2B5EF4-FFF2-40B4-BE49-F238E27FC236}">
                <a16:creationId xmlns:a16="http://schemas.microsoft.com/office/drawing/2014/main" id="{C35A0E99-D417-458B-AB41-423E2B72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79" y="553957"/>
            <a:ext cx="9393597" cy="59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A6668B68-C30F-40BF-81AC-270B8D60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stream example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21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C7DDC-32A8-4B3A-B0EB-F884E07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2" y="632310"/>
            <a:ext cx="6635054" cy="5706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50147D-7C23-4B2E-A828-F7581739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46" y="883229"/>
            <a:ext cx="4990192" cy="5455227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6862BA10-2687-42DB-BB5E-3CD708D6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Modbus protocol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22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What is Modbus protocol? | Hart to Modbus converter">
            <a:extLst>
              <a:ext uri="{FF2B5EF4-FFF2-40B4-BE49-F238E27FC236}">
                <a16:creationId xmlns:a16="http://schemas.microsoft.com/office/drawing/2014/main" id="{C6650254-61E2-42D9-99E2-A62D0E86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62" y="693224"/>
            <a:ext cx="6351876" cy="54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BDD2CF2B-12FC-47A2-BA0D-14B5B499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7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CX-Programmer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23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X-Programmer | OMRON, Europe">
            <a:extLst>
              <a:ext uri="{FF2B5EF4-FFF2-40B4-BE49-F238E27FC236}">
                <a16:creationId xmlns:a16="http://schemas.microsoft.com/office/drawing/2014/main" id="{FD192F8E-0F08-41F9-BB99-843A8A4D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880"/>
            <a:ext cx="3544384" cy="21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reset - CX-Programmer - Forums.MrPLC.com">
            <a:extLst>
              <a:ext uri="{FF2B5EF4-FFF2-40B4-BE49-F238E27FC236}">
                <a16:creationId xmlns:a16="http://schemas.microsoft.com/office/drawing/2014/main" id="{BA73A7E3-4584-4BD8-950D-87809615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83" y="2016957"/>
            <a:ext cx="7897049" cy="44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BE93DC64-4205-4D34-B837-7BCDCC3A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0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Modbus register map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24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2B0EFD-1C44-4A9F-B880-4F327F1A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87" y="690562"/>
            <a:ext cx="4476750" cy="54768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234BD-AC12-4C1C-8CE4-CBCF97CB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43" y="569218"/>
            <a:ext cx="3562350" cy="5819775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60EC1358-2413-4B81-B565-278BF107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71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GUI application for refrigerator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25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1F653-19FB-4736-B959-E92EB311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7" y="540738"/>
            <a:ext cx="10855843" cy="5877421"/>
          </a:xfrm>
          <a:prstGeom prst="rect">
            <a:avLst/>
          </a:prstGeom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13599FBA-3279-4684-931A-1B7D2CFB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4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GUI application for refrigerator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26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1F653-19FB-4736-B959-E92EB311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9" y="1226787"/>
            <a:ext cx="8135157" cy="4404425"/>
          </a:xfrm>
          <a:prstGeom prst="rect">
            <a:avLst/>
          </a:prstGeom>
        </p:spPr>
      </p:pic>
      <p:pic>
        <p:nvPicPr>
          <p:cNvPr id="5122" name="Picture 2" descr="The Python Logo | Python Software Foundation">
            <a:extLst>
              <a:ext uri="{FF2B5EF4-FFF2-40B4-BE49-F238E27FC236}">
                <a16:creationId xmlns:a16="http://schemas.microsoft.com/office/drawing/2014/main" id="{B66786AF-D953-405F-ACAD-AFD1A239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26" y="2390693"/>
            <a:ext cx="3614931" cy="12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yside Chapter 1: GUI Development in Python | by Soumik Rakshit |  GeekyRakshit | Medium">
            <a:extLst>
              <a:ext uri="{FF2B5EF4-FFF2-40B4-BE49-F238E27FC236}">
                <a16:creationId xmlns:a16="http://schemas.microsoft.com/office/drawing/2014/main" id="{723F0E95-559C-46EF-B78A-6E210577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2" y="4101958"/>
            <a:ext cx="2641341" cy="8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2F6FF40B-FAC5-4E37-A367-FA715A97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8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Conclusion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27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7499B-B99D-4348-B491-0CACE3942CB7}"/>
              </a:ext>
            </a:extLst>
          </p:cNvPr>
          <p:cNvSpPr txBox="1"/>
          <p:nvPr/>
        </p:nvSpPr>
        <p:spPr>
          <a:xfrm>
            <a:off x="127548" y="625017"/>
            <a:ext cx="3672567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/>
              <a:t>Was:</a:t>
            </a:r>
          </a:p>
          <a:p>
            <a:r>
              <a:rPr lang="en-US" sz="1400" u="sng" dirty="0"/>
              <a:t>- ILK braked a contract of refrigerator assembling and integration in to solenoid system!;</a:t>
            </a:r>
          </a:p>
          <a:p>
            <a:r>
              <a:rPr lang="en-US" sz="1400" u="sng" dirty="0"/>
              <a:t>- No drawings and instruction for assembly;</a:t>
            </a:r>
          </a:p>
          <a:p>
            <a:r>
              <a:rPr lang="en-US" sz="1400" u="sng" dirty="0"/>
              <a:t>- No correct software (not signals from gauges, valves can’t regulation…) for operation;</a:t>
            </a:r>
          </a:p>
          <a:p>
            <a:r>
              <a:rPr lang="en-US" sz="1400" u="sng" dirty="0"/>
              <a:t>- No electrical scheme;</a:t>
            </a:r>
          </a:p>
          <a:p>
            <a:r>
              <a:rPr lang="en-US" sz="1400" u="sng" dirty="0"/>
              <a:t>- No calibration data for </a:t>
            </a:r>
            <a:r>
              <a:rPr lang="en-US" sz="1400" u="sng" dirty="0" err="1"/>
              <a:t>cernox</a:t>
            </a:r>
            <a:r>
              <a:rPr lang="en-US" sz="1400" u="sng" dirty="0"/>
              <a:t> temperature gauges;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12064-27A0-4E65-84EE-8DEC79959A92}"/>
              </a:ext>
            </a:extLst>
          </p:cNvPr>
          <p:cNvSpPr txBox="1"/>
          <p:nvPr/>
        </p:nvSpPr>
        <p:spPr>
          <a:xfrm>
            <a:off x="3956331" y="625018"/>
            <a:ext cx="35877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Became: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Mechanically assembling refrigerator;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software and got signals for gauges and valves;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leak tests;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Pumping started;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7844D-5ACD-40FF-B5CF-5262C5C62722}"/>
              </a:ext>
            </a:extLst>
          </p:cNvPr>
          <p:cNvSpPr txBox="1"/>
          <p:nvPr/>
        </p:nvSpPr>
        <p:spPr>
          <a:xfrm>
            <a:off x="7700266" y="625017"/>
            <a:ext cx="277964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Will: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Electronics units will be replaced;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Implement Tango Controls.</a:t>
            </a:r>
          </a:p>
        </p:txBody>
      </p:sp>
      <p:pic>
        <p:nvPicPr>
          <p:cNvPr id="16" name="Picture 7" descr="D:\ОИЯИ\ЛФВЭ_НИКА\MPD\Сборка соленоида\Этапы сборки и отчеты\Фото\12_04_23\IMG_2532.jpg">
            <a:extLst>
              <a:ext uri="{FF2B5EF4-FFF2-40B4-BE49-F238E27FC236}">
                <a16:creationId xmlns:a16="http://schemas.microsoft.com/office/drawing/2014/main" id="{F5EDAAAB-C7FB-4359-987D-68073B69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88353" y="2249334"/>
            <a:ext cx="4576371" cy="34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ОИЯИ\ЛФВЭ_НИКА\MPD\Сборка соленоида\ILK Refrigerator\Фото\Рефрижератор\IMG_2586.jpg">
            <a:extLst>
              <a:ext uri="{FF2B5EF4-FFF2-40B4-BE49-F238E27FC236}">
                <a16:creationId xmlns:a16="http://schemas.microsoft.com/office/drawing/2014/main" id="{D73701FA-78EC-4F30-8C8F-DDD6DE0E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7362" y="2762074"/>
            <a:ext cx="3865654" cy="28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ОИЯИ\ЛФВЭ_НИКА\MPD\Сборка соленоида\Этапы сборки и отчеты\Фото\12_04_23\IMG_2530.jpg">
            <a:extLst>
              <a:ext uri="{FF2B5EF4-FFF2-40B4-BE49-F238E27FC236}">
                <a16:creationId xmlns:a16="http://schemas.microsoft.com/office/drawing/2014/main" id="{AAD853C6-2429-4B20-A1A1-6FCA322F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7" y="3252076"/>
            <a:ext cx="3750429" cy="28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Дата 14">
            <a:extLst>
              <a:ext uri="{FF2B5EF4-FFF2-40B4-BE49-F238E27FC236}">
                <a16:creationId xmlns:a16="http://schemas.microsoft.com/office/drawing/2014/main" id="{7B1EC3D8-B3E2-4AF2-9776-00566232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61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Conclusion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28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Mukhin Konstantin\Downloads\IMG_2594.jpg">
            <a:extLst>
              <a:ext uri="{FF2B5EF4-FFF2-40B4-BE49-F238E27FC236}">
                <a16:creationId xmlns:a16="http://schemas.microsoft.com/office/drawing/2014/main" id="{A7D55D87-3F94-4285-94FF-EFECA82F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07" y="652258"/>
            <a:ext cx="7656548" cy="5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8B25F184-F2C9-436E-8C7F-1F5CC366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82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Connecting end devices. Valves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29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D270C-4E82-41E8-A618-F7E72CCCD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3" y="1567536"/>
            <a:ext cx="7025951" cy="35426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984670-47AA-4CEC-B410-57C7EA334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829" y="1567536"/>
            <a:ext cx="4843171" cy="2965851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5CE3515D-8A76-45B5-9D9A-060369B8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9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Superconducting solenoid MPD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Соленоид MPD сооружаемого в Дубне ускорительного комплекса NICA впервые  перемещен в существующей конфигурации | Атомная энергия 2.0">
            <a:extLst>
              <a:ext uri="{FF2B5EF4-FFF2-40B4-BE49-F238E27FC236}">
                <a16:creationId xmlns:a16="http://schemas.microsoft.com/office/drawing/2014/main" id="{49ED7404-4716-403F-99F3-A6F9EFBA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034"/>
            <a:ext cx="7874692" cy="59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162E2-5856-40B8-9B43-ECA648C06D11}"/>
              </a:ext>
            </a:extLst>
          </p:cNvPr>
          <p:cNvSpPr txBox="1"/>
          <p:nvPr/>
        </p:nvSpPr>
        <p:spPr>
          <a:xfrm>
            <a:off x="7935980" y="825543"/>
            <a:ext cx="3648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superconducting solenoid is a backbone of multipurpose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superconducting solenoid must provide a homogeneous magnetic field of 0.5 Tesla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Дата 14">
            <a:extLst>
              <a:ext uri="{FF2B5EF4-FFF2-40B4-BE49-F238E27FC236}">
                <a16:creationId xmlns:a16="http://schemas.microsoft.com/office/drawing/2014/main" id="{85AFB735-B28D-42F6-8142-CA13EADD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62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Valves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30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29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02B36D-5586-4F7D-A22B-ECD5FED26347}"/>
              </a:ext>
            </a:extLst>
          </p:cNvPr>
          <p:cNvSpPr/>
          <p:nvPr/>
        </p:nvSpPr>
        <p:spPr>
          <a:xfrm>
            <a:off x="2113635" y="1018489"/>
            <a:ext cx="7534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При отсутствии тока в катушке пружина 13, опирающаяся на за­глушку 14, прижимает нижний клапан 12 к втулке 11, перекрывая доступ сжатого воздуха из канала А к пневмоприводу (канал Б). Поскольку при этом верхний клапан 3 отжат вверх (открыт), воздуш­ная полость пневмопривода через каналы Б и В соединена с атмосфе­рой. Когда на катушку подается напряжение, возникающая электро­магнитная сила втягивает якорь внутрь катушки. Под действием яко­ря перемещаются вниз клапаны 3 и 12. Верхнее отверстие во втулке 11 закрывается, а нижнее — открывается. Сжатый воздух из канала А поступает в канал Б к пневмоприводу, а связь канала Б с атмосферой прерывается.</a:t>
            </a:r>
          </a:p>
          <a:p>
            <a:r>
              <a:rPr lang="ru-RU" dirty="0"/>
              <a:t>   При отключении катушки вентиля клапаны под действием пружи­ны 13 возвращаются в исходное положение. Доступ сжатого воздуха к пневмоприводу прекращается, а имеющийся в нем воздух по каналу Б, через верхнее отверстие втулки 11 и канал В выходит наружу (пневмопривод отключается). Ход клапанов — 1 мм. Зазор между якорем и сердечником в притянутом состоянии — 0,8 мм; в отпущен­ном — 1,8 мм.</a:t>
            </a:r>
          </a:p>
        </p:txBody>
      </p:sp>
      <p:sp>
        <p:nvSpPr>
          <p:cNvPr id="9" name="Дата 14">
            <a:extLst>
              <a:ext uri="{FF2B5EF4-FFF2-40B4-BE49-F238E27FC236}">
                <a16:creationId xmlns:a16="http://schemas.microsoft.com/office/drawing/2014/main" id="{95C8A776-FBFB-42C7-86DB-DE98CFC3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3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Infrastucture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cooling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7516A-54DC-4457-85A0-CB65E200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58"/>
            <a:ext cx="12192000" cy="5918083"/>
          </a:xfrm>
          <a:prstGeom prst="rect">
            <a:avLst/>
          </a:prstGeom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0063A092-5C93-45BD-958A-C0EC6523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4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Refrigerator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D2B507E-DD28-4D88-AA3D-328EE524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61" y="775893"/>
            <a:ext cx="2545727" cy="56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75DEAC-5EC5-4EC7-8354-FE7796CC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5893"/>
            <a:ext cx="3984171" cy="56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02B36D-5586-4F7D-A22B-ECD5FED26347}"/>
              </a:ext>
            </a:extLst>
          </p:cNvPr>
          <p:cNvSpPr/>
          <p:nvPr/>
        </p:nvSpPr>
        <p:spPr>
          <a:xfrm>
            <a:off x="6935754" y="775893"/>
            <a:ext cx="42578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ILK braked a contract of refrigerator assembling and integration in to solenoid system!</a:t>
            </a:r>
          </a:p>
          <a:p>
            <a:r>
              <a:rPr lang="en-US" u="sng" dirty="0"/>
              <a:t>- No drawings and instruction for assembly</a:t>
            </a:r>
          </a:p>
          <a:p>
            <a:r>
              <a:rPr lang="en-US" u="sng" dirty="0"/>
              <a:t>- No correct software (not signals from gauges, valves can’t regulation…) for operation</a:t>
            </a:r>
          </a:p>
          <a:p>
            <a:r>
              <a:rPr lang="en-US" u="sng" dirty="0"/>
              <a:t>- No electrical scheme</a:t>
            </a:r>
          </a:p>
          <a:p>
            <a:r>
              <a:rPr lang="en-US" u="sng" dirty="0"/>
              <a:t>- No calibration data for </a:t>
            </a:r>
            <a:r>
              <a:rPr lang="en-US" u="sng" dirty="0" err="1"/>
              <a:t>cernox</a:t>
            </a:r>
            <a:r>
              <a:rPr lang="en-US" u="sng" dirty="0"/>
              <a:t> temperature gauges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Дата 14">
            <a:extLst>
              <a:ext uri="{FF2B5EF4-FFF2-40B4-BE49-F238E27FC236}">
                <a16:creationId xmlns:a16="http://schemas.microsoft.com/office/drawing/2014/main" id="{70CE5426-CF46-424A-9F23-8763E586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8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Refrigerator CS block scheme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284110-F11D-475F-814E-BF050E82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600144"/>
            <a:ext cx="6654476" cy="5834187"/>
          </a:xfrm>
          <a:prstGeom prst="rect">
            <a:avLst/>
          </a:prstGeom>
        </p:spPr>
      </p:pic>
      <p:sp>
        <p:nvSpPr>
          <p:cNvPr id="9" name="Дата 14">
            <a:extLst>
              <a:ext uri="{FF2B5EF4-FFF2-40B4-BE49-F238E27FC236}">
                <a16:creationId xmlns:a16="http://schemas.microsoft.com/office/drawing/2014/main" id="{FBEC217C-DF7C-4B5C-92E7-9C36DA0F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9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PLC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B2BD10-D683-4D5C-8212-B1F404BF8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98" y="751520"/>
            <a:ext cx="3105199" cy="55050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F1AE2B-9492-4CC1-A4C2-7E6FC691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14" y="749902"/>
            <a:ext cx="4125707" cy="5506679"/>
          </a:xfrm>
          <a:prstGeom prst="rect">
            <a:avLst/>
          </a:prstGeom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FB56A366-CF77-4F8D-AADE-E9CF24A4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0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Устройства сопряжения с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собъектом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mr incredible those who know Memes - Imgflip">
            <a:extLst>
              <a:ext uri="{FF2B5EF4-FFF2-40B4-BE49-F238E27FC236}">
                <a16:creationId xmlns:a16="http://schemas.microsoft.com/office/drawing/2014/main" id="{27A9A431-DC3A-4750-8946-C5DEA6EF4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1573" r="54936"/>
          <a:stretch/>
        </p:blipFill>
        <p:spPr bwMode="auto">
          <a:xfrm>
            <a:off x="119406" y="620695"/>
            <a:ext cx="1444246" cy="16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stic Enclosures &amp; Boxes for the Electronics Industry">
            <a:extLst>
              <a:ext uri="{FF2B5EF4-FFF2-40B4-BE49-F238E27FC236}">
                <a16:creationId xmlns:a16="http://schemas.microsoft.com/office/drawing/2014/main" id="{43F4755C-8F67-42C3-8883-02C496AE8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40" y="1026329"/>
            <a:ext cx="5932520" cy="48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Дата 14">
            <a:extLst>
              <a:ext uri="{FF2B5EF4-FFF2-40B4-BE49-F238E27FC236}">
                <a16:creationId xmlns:a16="http://schemas.microsoft.com/office/drawing/2014/main" id="{B649A801-F8D8-483A-A43E-D4FB2800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9ED973-C0D6-4DFC-B801-FF3FE61869D9}"/>
              </a:ext>
            </a:extLst>
          </p:cNvPr>
          <p:cNvSpPr/>
          <p:nvPr/>
        </p:nvSpPr>
        <p:spPr>
          <a:xfrm>
            <a:off x="0" y="-21097"/>
            <a:ext cx="12192000" cy="55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0A7D4-751D-436A-A8B9-632213CC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Устройства сопряжения с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собъектом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6FC4DE-3294-4F79-872C-53A8B6AAD8E2}"/>
              </a:ext>
            </a:extLst>
          </p:cNvPr>
          <p:cNvSpPr/>
          <p:nvPr/>
        </p:nvSpPr>
        <p:spPr>
          <a:xfrm>
            <a:off x="0" y="6474932"/>
            <a:ext cx="12192000" cy="3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84B15F76-C7DA-4FD8-A0EB-478679B3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300" y="6474995"/>
            <a:ext cx="2057400" cy="36512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Smolyanin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39330893-57A3-481A-8184-4C67EACA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499" y="6474933"/>
            <a:ext cx="1215501" cy="365125"/>
          </a:xfrm>
        </p:spPr>
        <p:txBody>
          <a:bodyPr/>
          <a:lstStyle/>
          <a:p>
            <a:fld id="{1DE01969-94A4-40D7-99FB-CC04F57F5503}" type="slidenum">
              <a:rPr lang="ru-RU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30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377C67-5503-4C1B-B691-9E002AB8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657512"/>
            <a:ext cx="2956769" cy="22152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20DF36-A69D-484F-866A-5D926206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922434"/>
            <a:ext cx="4711182" cy="35297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459D9C-F2C6-4764-9388-4874CA63B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" y="2922434"/>
            <a:ext cx="4711182" cy="3529706"/>
          </a:xfrm>
          <a:prstGeom prst="rect">
            <a:avLst/>
          </a:prstGeom>
        </p:spPr>
      </p:pic>
      <p:pic>
        <p:nvPicPr>
          <p:cNvPr id="3" name="Picture 2" descr="mr incredible those who know Memes - Imgflip">
            <a:extLst>
              <a:ext uri="{FF2B5EF4-FFF2-40B4-BE49-F238E27FC236}">
                <a16:creationId xmlns:a16="http://schemas.microsoft.com/office/drawing/2014/main" id="{4C10AE79-4B61-4C83-97C5-3CC549506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73" r="8121"/>
          <a:stretch/>
        </p:blipFill>
        <p:spPr bwMode="auto">
          <a:xfrm>
            <a:off x="56761" y="625057"/>
            <a:ext cx="1824626" cy="19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stic Enclosures &amp; Boxes for the Electronics Industry">
            <a:extLst>
              <a:ext uri="{FF2B5EF4-FFF2-40B4-BE49-F238E27FC236}">
                <a16:creationId xmlns:a16="http://schemas.microsoft.com/office/drawing/2014/main" id="{F6614842-6D21-466A-A573-535F3270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7" y="607859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Дата 14">
            <a:extLst>
              <a:ext uri="{FF2B5EF4-FFF2-40B4-BE49-F238E27FC236}">
                <a16:creationId xmlns:a16="http://schemas.microsoft.com/office/drawing/2014/main" id="{97E2A2A2-5E2B-44FF-8D8E-A3A0A4B0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75057"/>
            <a:ext cx="2057400" cy="3651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Alushta-2023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6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488</Words>
  <Application>Microsoft Office PowerPoint</Application>
  <PresentationFormat>Широкоэкранный</PresentationFormat>
  <Paragraphs>144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Тема Office</vt:lpstr>
      <vt:lpstr>Monitoring and Control system of MPD solenoid satellite refrigerator (or how to run facility without docs by reverse engineering)</vt:lpstr>
      <vt:lpstr> MPD</vt:lpstr>
      <vt:lpstr>Superconducting solenoid MPD</vt:lpstr>
      <vt:lpstr>Infrastucture for cooling</vt:lpstr>
      <vt:lpstr> Refrigerator</vt:lpstr>
      <vt:lpstr> Refrigerator CS block scheme</vt:lpstr>
      <vt:lpstr> PLC</vt:lpstr>
      <vt:lpstr> Устройства сопряжения с собъектом</vt:lpstr>
      <vt:lpstr> Устройства сопряжения с собъектом</vt:lpstr>
      <vt:lpstr> HMI</vt:lpstr>
      <vt:lpstr> HMI</vt:lpstr>
      <vt:lpstr> Refrigerator CS block scheme</vt:lpstr>
      <vt:lpstr> Connecting end devices</vt:lpstr>
      <vt:lpstr> GUI</vt:lpstr>
      <vt:lpstr> GUI</vt:lpstr>
      <vt:lpstr> Ready to run…</vt:lpstr>
      <vt:lpstr> The run failed…</vt:lpstr>
      <vt:lpstr> GUI</vt:lpstr>
      <vt:lpstr> Sniffer</vt:lpstr>
      <vt:lpstr> Serial Port Monitor</vt:lpstr>
      <vt:lpstr> Data stream example</vt:lpstr>
      <vt:lpstr> Modbus protocol</vt:lpstr>
      <vt:lpstr> CX-Programmer</vt:lpstr>
      <vt:lpstr> Modbus register map</vt:lpstr>
      <vt:lpstr> GUI application for refrigerator</vt:lpstr>
      <vt:lpstr> GUI application for refrigerator</vt:lpstr>
      <vt:lpstr> Conclusion</vt:lpstr>
      <vt:lpstr> Conclusion</vt:lpstr>
      <vt:lpstr> Connecting end devices. Valves</vt:lpstr>
      <vt:lpstr> Valves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 of refrigerator </dc:title>
  <dc:creator>Тимофей Смолянин</dc:creator>
  <cp:lastModifiedBy>Тимофей Смолянин</cp:lastModifiedBy>
  <cp:revision>87</cp:revision>
  <dcterms:created xsi:type="dcterms:W3CDTF">2023-06-04T05:45:10Z</dcterms:created>
  <dcterms:modified xsi:type="dcterms:W3CDTF">2023-06-08T10:00:34Z</dcterms:modified>
</cp:coreProperties>
</file>