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65" r:id="rId4"/>
    <p:sldId id="258" r:id="rId5"/>
    <p:sldId id="261" r:id="rId6"/>
    <p:sldId id="262" r:id="rId7"/>
    <p:sldId id="259" r:id="rId8"/>
    <p:sldId id="260" r:id="rId9"/>
    <p:sldId id="264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1T09:09:36.48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1 879,'1'-3,"0"0,0 0,0 1,0-1,0 0,-1-1,1 1,-1 0,0 0,0 0,0 0,-1-5,1 5,1-110,9-179,-6 237,-6-94,0 88,5-62,3 90,-6 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1T09:09:41.98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40,'0'-1,"1"0,-1 1,1-1,-1 0,1 0,-1 1,1-1,0 0,0 1,-1-1,1 1,0-1,0 1,0-1,-1 1,1 0,0-1,0 1,0 0,0 0,0-1,0 1,0 0,0 0,0 0,1 0,34-1,-29 1,312 1,83-3,-267-11,-78 9,129-5,-174 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1T09:09:51.77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6,'88'-3,"-50"1,0 1,1 2,41 7,-77-7,-1 0,1 0,0 0,-1 0,1 1,-1-1,1 1,-1 0,0 0,0 0,0 0,0 0,0 0,0 1,0-1,-1 0,1 1,-1-1,0 1,0 0,0 0,0-1,0 1,0 0,-1 0,0 0,1 4,1 13,-1 0,-3 39,1-30,1 10,-1 18,-9 76,-15-27,22-89,0 0,2 1,1 28,0-26,0 0,-5 27,-1 2,2-1,6 96,1-44,-17 59,1 10,12-79,-2-45,3 0,2 1,1-1,3 0,14 57,-12-80,1 0,1-1,1 0,1 0,0-1,2 0,0-2,1 1,1-2,1 0,1-1,24 18,-18-17,-14-7,1-1,1 0,0-1,0-1,1 0,0 0,0-2,0 1,1-2,-1 0,27 5,147 2,-173-11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1T09:10:00.90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 0,'-1'0,"0"1,1-1,-1 1,0 0,0-1,0 1,1 0,-1-1,1 1,-1 0,0 0,1 0,-1-1,1 1,-1 0,1 0,0 0,-1 0,1 0,0 0,0 0,0 0,0 0,0 0,0 0,0 1,-2 34,2-31,2 18,1-1,1 1,1-1,0 0,2 0,1-1,0 0,2 0,15 25,-21-40,0 0,1-1,-1 0,1 0,0 0,0-1,1 0,-1 0,1 0,12 6,-7-4,1-1,0 0,0-1,0 0,14 2,95 6,0-5,125-9,-75 0,-63 0,114 4,-197 2,-1 2,-1 0,1 1,-1 1,-1 1,23 13,39 14,-74-32,0 1,0-1,-1 2,1-1,-1 1,0 0,-1 1,0 0,0 1,0 0,8 11,-6-4,-1 0,0 0,-2 1,1-1,-2 2,6 20,-8-23,2 4,0 2,-1-1,-2 1,0-1,1 35,-5 701,0-739,-1-1,0 1,-1 0,-9 25,7-26,1 1,0-1,1 1,-1 30,5 890,-2-930,1 0,-1 0,0 0,0 0,0-1,-1 1,0 0,0-1,0 1,-1-1,0 0,0 1,0-2,-1 1,0 0,0-1,0 1,0-1,-1 0,1-1,-1 1,0-1,-9 5,-5 1,0-1,0 0,-1-2,0 0,-29 4,-54 12,60-11,0-3,-1-1,-64 2,-90-1,139-5,-213 10,107-14,109-1,-93 7,116 1,-42 14,49-13,22-6,-1 0,1 0,0 0,0 1,0 0,0-1,0 2,0-1,0 0,0 1,1 0,0-1,-5 6,6-4,0 0,0 0,1 0,-1 0,1 0,0 1,0-1,0 1,1-1,-1 0,1 1,0-1,1 7,2 70,-3-70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1T09:10:07.43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2216 295,'-16'-18,"0"-1,-20-32,28 38,-1 0,0 0,-1 1,0 0,-1 1,0 0,0 1,-1 0,-16-9,13 12,0 2,-1-1,0 2,-18-3,-47-15,62 16,-1 1,1 1,-1 1,0 1,-38 0,-6-1,-334-3,220 9,140-4,1 2,-1 2,1 1,0 2,-42 13,66-13,0 1,1 0,0 1,1 1,0 0,0 0,1 1,-14 16,10-12,0-1,-1 0,0-2,-30 18,26-18,1 1,0 1,-22 21,6-6,31-26,-1 0,0 1,1-1,-1 1,1 0,0 0,0 0,0 1,0-1,1 1,-1 0,1-1,0 1,0 0,1 0,-1 0,-1 7,-35 89,32-63,7-34,-1 0,-1 1,1-1,-1 0,1 0,-1 1,0-1,0 0,0 0,0 0,-1 0,1 0,-1 0,0 0,0-1,0 1,0 0,0-1,-1 0,1 0,-1 1,-4 2,-102 54,95-51,-1 0,1-2,-2 0,-23 6,-17 7,17-7,30-8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696D6-7DF2-4CA5-B30F-2EF14F528C0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3C2EA-6131-42C0-9C3E-136A92AC6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8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C2EA-6131-42C0-9C3E-136A92AC60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5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C2EA-6131-42C0-9C3E-136A92AC60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96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C2EA-6131-42C0-9C3E-136A92AC60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749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3C2EA-6131-42C0-9C3E-136A92AC606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0A72-AFE3-4317-BB22-628563BB276F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8C54-A440-4ADC-A033-133117487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2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0A72-AFE3-4317-BB22-628563BB276F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8C54-A440-4ADC-A033-133117487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3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0A72-AFE3-4317-BB22-628563BB276F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8C54-A440-4ADC-A033-133117487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7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0A72-AFE3-4317-BB22-628563BB276F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8C54-A440-4ADC-A033-133117487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64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0A72-AFE3-4317-BB22-628563BB276F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8C54-A440-4ADC-A033-133117487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82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0A72-AFE3-4317-BB22-628563BB276F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8C54-A440-4ADC-A033-133117487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5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0A72-AFE3-4317-BB22-628563BB276F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8C54-A440-4ADC-A033-1331174876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7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0A72-AFE3-4317-BB22-628563BB276F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8C54-A440-4ADC-A033-133117487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11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0A72-AFE3-4317-BB22-628563BB276F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8C54-A440-4ADC-A033-133117487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5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0A72-AFE3-4317-BB22-628563BB276F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8C54-A440-4ADC-A033-133117487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0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1FA0A72-AFE3-4317-BB22-628563BB276F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8C54-A440-4ADC-A033-133117487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67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1FA0A72-AFE3-4317-BB22-628563BB276F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7038C54-A440-4ADC-A033-133117487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7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0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90.png"/><Relationship Id="rId1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customXml" Target="../ink/ink3.xml"/><Relationship Id="rId17" Type="http://schemas.openxmlformats.org/officeDocument/2006/relationships/image" Target="../media/image21.png"/><Relationship Id="rId2" Type="http://schemas.openxmlformats.org/officeDocument/2006/relationships/image" Target="../media/image14.png"/><Relationship Id="rId16" Type="http://schemas.openxmlformats.org/officeDocument/2006/relationships/customXml" Target="../ink/ink5.xml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80.png"/><Relationship Id="rId5" Type="http://schemas.openxmlformats.org/officeDocument/2006/relationships/image" Target="../media/image17.png"/><Relationship Id="rId15" Type="http://schemas.openxmlformats.org/officeDocument/2006/relationships/image" Target="../media/image20.png"/><Relationship Id="rId10" Type="http://schemas.openxmlformats.org/officeDocument/2006/relationships/customXml" Target="../ink/ink2.xml"/><Relationship Id="rId19" Type="http://schemas.openxmlformats.org/officeDocument/2006/relationships/image" Target="../media/image23.png"/><Relationship Id="rId4" Type="http://schemas.openxmlformats.org/officeDocument/2006/relationships/image" Target="../media/image15.jpeg"/><Relationship Id="rId9" Type="http://schemas.openxmlformats.org/officeDocument/2006/relationships/image" Target="../media/image170.png"/><Relationship Id="rId1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92C1ED-2A8A-7DF4-90D6-8866E6ED7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86204"/>
            <a:ext cx="6801612" cy="55850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JINR, VBLHEP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DC44CD-5F83-C1C4-17AF-A06687D46853}"/>
              </a:ext>
            </a:extLst>
          </p:cNvPr>
          <p:cNvSpPr txBox="1"/>
          <p:nvPr/>
        </p:nvSpPr>
        <p:spPr>
          <a:xfrm>
            <a:off x="1844704" y="1504916"/>
            <a:ext cx="85025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Development of </a:t>
            </a:r>
            <a:r>
              <a:rPr lang="en-US" altLang="ru-RU" sz="4000" dirty="0">
                <a:latin typeface="Georgia" panose="02040502050405020303" pitchFamily="18" charset="0"/>
              </a:rPr>
              <a:t>h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ardware </a:t>
            </a:r>
            <a:r>
              <a:rPr lang="en-US" altLang="ru-RU" sz="4000" dirty="0">
                <a:latin typeface="Georgia" panose="02040502050405020303" pitchFamily="18" charset="0"/>
              </a:rPr>
              <a:t>s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olutions for </a:t>
            </a:r>
            <a:r>
              <a:rPr kumimoji="0" lang="en-US" altLang="ru-RU" sz="4000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b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eam </a:t>
            </a:r>
            <a:r>
              <a:rPr lang="en-US" altLang="ru-RU" sz="4000" dirty="0">
                <a:latin typeface="Georgia" panose="02040502050405020303" pitchFamily="18" charset="0"/>
              </a:rPr>
              <a:t>c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apture by Nuclotron </a:t>
            </a:r>
            <a:r>
              <a:rPr lang="en-US" altLang="ru-RU" sz="4000" dirty="0">
                <a:latin typeface="Georgia" panose="02040502050405020303" pitchFamily="18" charset="0"/>
              </a:rPr>
              <a:t>a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ccelerated </a:t>
            </a:r>
            <a:r>
              <a:rPr lang="en-US" altLang="ru-RU" sz="4000" dirty="0">
                <a:latin typeface="Georgia" panose="02040502050405020303" pitchFamily="18" charset="0"/>
              </a:rPr>
              <a:t>s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tations</a:t>
            </a:r>
          </a:p>
        </p:txBody>
      </p:sp>
    </p:spTree>
    <p:extLst>
      <p:ext uri="{BB962C8B-B14F-4D97-AF65-F5344CB8AC3E}">
        <p14:creationId xmlns:p14="http://schemas.microsoft.com/office/powerpoint/2010/main" val="3548508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C8737F-F0FF-477C-9A05-F55C4B841BDD}"/>
              </a:ext>
            </a:extLst>
          </p:cNvPr>
          <p:cNvSpPr/>
          <p:nvPr/>
        </p:nvSpPr>
        <p:spPr>
          <a:xfrm>
            <a:off x="0" y="106532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A</a:t>
            </a:r>
            <a:r>
              <a:rPr lang="ru-RU" sz="2400" b="1" dirty="0">
                <a:latin typeface="Georgia" panose="02040502050405020303" pitchFamily="18" charset="0"/>
              </a:rPr>
              <a:t>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E8F99FCA-56CB-44DE-8899-219B7087C7CF}"/>
                  </a:ext>
                </a:extLst>
              </p:cNvPr>
              <p:cNvSpPr/>
              <p:nvPr/>
            </p:nvSpPr>
            <p:spPr>
              <a:xfrm>
                <a:off x="3831505" y="4105730"/>
                <a:ext cx="3612508" cy="659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𝑐𝑒𝑛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ctg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E8F99FCA-56CB-44DE-8899-219B7087C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505" y="4105730"/>
                <a:ext cx="3612508" cy="6594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45910485-F370-474E-938C-11D58592E8C4}"/>
                  </a:ext>
                </a:extLst>
              </p:cNvPr>
              <p:cNvSpPr/>
              <p:nvPr/>
            </p:nvSpPr>
            <p:spPr>
              <a:xfrm>
                <a:off x="3577774" y="4688565"/>
                <a:ext cx="5069076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𝑙𝑜𝑛𝑔𝑖𝑡𝑢𝑑𝑖𝑛𝑎𝑙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𝑝h𝑎𝑠𝑒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𝑠𝑝𝑎𝑐𝑒</m:t>
                          </m:r>
                        </m:e>
                      </m:nary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45910485-F370-474E-938C-11D58592E8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774" y="4688565"/>
                <a:ext cx="5069076" cy="818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ACD69B3-6E1B-403D-96D4-04244B78EC19}"/>
              </a:ext>
            </a:extLst>
          </p:cNvPr>
          <p:cNvSpPr txBox="1"/>
          <p:nvPr/>
        </p:nvSpPr>
        <p:spPr>
          <a:xfrm>
            <a:off x="3831505" y="5457767"/>
            <a:ext cx="568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Then the largest value of the longitudinal phase volume: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95C2CE8-AB1C-47BF-BD46-2846F12CE75F}"/>
                  </a:ext>
                </a:extLst>
              </p:cNvPr>
              <p:cNvSpPr/>
              <p:nvPr/>
            </p:nvSpPr>
            <p:spPr>
              <a:xfrm>
                <a:off x="3714013" y="5851162"/>
                <a:ext cx="3730000" cy="91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𝑐𝑒𝑛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𝑟𝑓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95C2CE8-AB1C-47BF-BD46-2846F12CE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013" y="5851162"/>
                <a:ext cx="3730000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6FAD7C-0883-4290-9CA4-99048F421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7117"/>
            <a:ext cx="7324077" cy="28169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A801CA-180F-40DE-9197-4C55D3033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078" y="689397"/>
            <a:ext cx="4867922" cy="2824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127EDE-0D77-475D-BC54-9465BA4E6536}"/>
              </a:ext>
            </a:extLst>
          </p:cNvPr>
          <p:cNvSpPr txBox="1"/>
          <p:nvPr/>
        </p:nvSpPr>
        <p:spPr>
          <a:xfrm>
            <a:off x="3619246" y="3540069"/>
            <a:ext cx="4037026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Fig.8. RF acceptance and phase space</a:t>
            </a:r>
            <a:endParaRPr lang="ru-RU" sz="12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47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D42FD7-F028-4FB5-9C18-25188C475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10125" cy="4400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0DAE08-C9D9-43DA-8780-C1C00518C86C}"/>
              </a:ext>
            </a:extLst>
          </p:cNvPr>
          <p:cNvSpPr txBox="1"/>
          <p:nvPr/>
        </p:nvSpPr>
        <p:spPr>
          <a:xfrm>
            <a:off x="4810124" y="226336"/>
            <a:ext cx="708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where the function F changes from 0 to 1 and has the form (Figure 2):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53D887C-2B1C-4DEC-8688-6435176E6C8F}"/>
                  </a:ext>
                </a:extLst>
              </p:cNvPr>
              <p:cNvSpPr/>
              <p:nvPr/>
            </p:nvSpPr>
            <p:spPr>
              <a:xfrm>
                <a:off x="979141" y="4400550"/>
                <a:ext cx="2851841" cy="306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Fig</a:t>
                </a:r>
                <a:r>
                  <a:rPr lang="ru-RU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53D887C-2B1C-4DEC-8688-6435176E6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41" y="4400550"/>
                <a:ext cx="2851841" cy="306109"/>
              </a:xfrm>
              <a:prstGeom prst="rect">
                <a:avLst/>
              </a:prstGeom>
              <a:blipFill>
                <a:blip r:embed="rId4"/>
                <a:stretch>
                  <a:fillRect t="-6000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36EDA1-E5D2-4C8D-8140-B91A63809408}"/>
                  </a:ext>
                </a:extLst>
              </p:cNvPr>
              <p:cNvSpPr txBox="1"/>
              <p:nvPr/>
            </p:nvSpPr>
            <p:spPr>
              <a:xfrm>
                <a:off x="5885255" y="754829"/>
                <a:ext cx="468711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36EDA1-E5D2-4C8D-8140-B91A63809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255" y="754829"/>
                <a:ext cx="4687117" cy="72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86AA425-F95D-409E-8D7C-81A5BFD33581}"/>
              </a:ext>
            </a:extLst>
          </p:cNvPr>
          <p:cNvSpPr txBox="1"/>
          <p:nvPr/>
        </p:nvSpPr>
        <p:spPr>
          <a:xfrm>
            <a:off x="4890209" y="1571594"/>
            <a:ext cx="683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Let us consider the change in the longitudinal phase volume when changing the multiplicity in the Nuclotron: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A308CCF1-D5A6-4923-BB21-D3348F11B62A}"/>
                  </a:ext>
                </a:extLst>
              </p:cNvPr>
              <p:cNvSpPr/>
              <p:nvPr/>
            </p:nvSpPr>
            <p:spPr>
              <a:xfrm>
                <a:off x="5757318" y="2457152"/>
                <a:ext cx="4596899" cy="1109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0,53</m:t>
                      </m:r>
                      <m:r>
                        <a:rPr lang="ru-RU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rf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rf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A308CCF1-D5A6-4923-BB21-D3348F11B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318" y="2457152"/>
                <a:ext cx="4596899" cy="1109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D8E5F7B-0821-4CD4-848C-8AC73B5D774A}"/>
                  </a:ext>
                </a:extLst>
              </p:cNvPr>
              <p:cNvSpPr/>
              <p:nvPr/>
            </p:nvSpPr>
            <p:spPr>
              <a:xfrm>
                <a:off x="5757318" y="3429000"/>
                <a:ext cx="4676986" cy="942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D8E5F7B-0821-4CD4-848C-8AC73B5D7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318" y="3429000"/>
                <a:ext cx="4676986" cy="9423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5B112A13-3CC3-422C-AFD0-32914FD3FFCF}"/>
                  </a:ext>
                </a:extLst>
              </p:cNvPr>
              <p:cNvSpPr/>
              <p:nvPr/>
            </p:nvSpPr>
            <p:spPr>
              <a:xfrm>
                <a:off x="5885255" y="4371309"/>
                <a:ext cx="281320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𝑐𝑒𝑛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𝑐𝑒𝑛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5B112A13-3CC3-422C-AFD0-32914FD3F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255" y="4371309"/>
                <a:ext cx="281320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04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CC8197-C281-47E6-B1EB-58B4B16FD069}"/>
              </a:ext>
            </a:extLst>
          </p:cNvPr>
          <p:cNvSpPr/>
          <p:nvPr/>
        </p:nvSpPr>
        <p:spPr>
          <a:xfrm>
            <a:off x="91418" y="119394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C</a:t>
            </a:r>
            <a:r>
              <a:rPr lang="ru-RU" sz="2400" b="1" dirty="0">
                <a:latin typeface="Georgia" panose="02040502050405020303" pitchFamily="18" charset="0"/>
              </a:rPr>
              <a:t>onclusion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C3CA78-072D-4CD3-81E4-FE9C618C1E8A}"/>
              </a:ext>
            </a:extLst>
          </p:cNvPr>
          <p:cNvSpPr/>
          <p:nvPr/>
        </p:nvSpPr>
        <p:spPr>
          <a:xfrm>
            <a:off x="784194" y="1701371"/>
            <a:ext cx="10623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</a:rPr>
              <a:t>	</a:t>
            </a:r>
            <a:r>
              <a:rPr lang="ru-RU" sz="2400" dirty="0" err="1">
                <a:latin typeface="Georgia" panose="02040502050405020303" pitchFamily="18" charset="0"/>
              </a:rPr>
              <a:t>Such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hardware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solutions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will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make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it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possible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not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only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to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increase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the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convenience</a:t>
            </a:r>
            <a:r>
              <a:rPr lang="ru-RU" sz="2400" dirty="0">
                <a:latin typeface="Georgia" panose="02040502050405020303" pitchFamily="18" charset="0"/>
              </a:rPr>
              <a:t> of </a:t>
            </a:r>
            <a:r>
              <a:rPr lang="ru-RU" sz="2400" dirty="0" err="1">
                <a:latin typeface="Georgia" panose="02040502050405020303" pitchFamily="18" charset="0"/>
              </a:rPr>
              <a:t>working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with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the</a:t>
            </a:r>
            <a:r>
              <a:rPr lang="ru-RU" sz="2400" dirty="0">
                <a:latin typeface="Georgia" panose="02040502050405020303" pitchFamily="18" charset="0"/>
              </a:rPr>
              <a:t> Nuclotron RF </a:t>
            </a:r>
            <a:r>
              <a:rPr lang="ru-RU" sz="2400" dirty="0" err="1">
                <a:latin typeface="Georgia" panose="02040502050405020303" pitchFamily="18" charset="0"/>
              </a:rPr>
              <a:t>stations</a:t>
            </a:r>
            <a:r>
              <a:rPr lang="ru-RU" sz="2400" dirty="0">
                <a:latin typeface="Georgia" panose="02040502050405020303" pitchFamily="18" charset="0"/>
              </a:rPr>
              <a:t>, </a:t>
            </a:r>
            <a:r>
              <a:rPr lang="ru-RU" sz="2400" dirty="0" err="1">
                <a:latin typeface="Georgia" panose="02040502050405020303" pitchFamily="18" charset="0"/>
              </a:rPr>
              <a:t>but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also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to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improve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</a:rPr>
              <a:t>capture</a:t>
            </a:r>
            <a:r>
              <a:rPr lang="ru-RU" sz="2400" dirty="0">
                <a:latin typeface="Georgia" panose="02040502050405020303" pitchFamily="18" charset="0"/>
              </a:rPr>
              <a:t> and </a:t>
            </a:r>
            <a:r>
              <a:rPr lang="ru-RU" sz="2400" dirty="0" err="1">
                <a:latin typeface="Georgia" panose="02040502050405020303" pitchFamily="18" charset="0"/>
              </a:rPr>
              <a:t>acceleration</a:t>
            </a:r>
            <a:r>
              <a:rPr lang="ru-RU" sz="2400" dirty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490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E466DA-48BE-4A7A-BEEE-D58B5266129C}"/>
              </a:ext>
            </a:extLst>
          </p:cNvPr>
          <p:cNvSpPr txBox="1"/>
          <p:nvPr/>
        </p:nvSpPr>
        <p:spPr>
          <a:xfrm>
            <a:off x="1844705" y="3005242"/>
            <a:ext cx="85025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000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rPr>
              <a:t>Thank you for your attention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0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56AA6B-961C-0A1A-B89E-2A97D1FCCBF8}"/>
              </a:ext>
            </a:extLst>
          </p:cNvPr>
          <p:cNvSpPr txBox="1"/>
          <p:nvPr/>
        </p:nvSpPr>
        <p:spPr>
          <a:xfrm>
            <a:off x="0" y="103683"/>
            <a:ext cx="23966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I</a:t>
            </a:r>
            <a:r>
              <a:rPr lang="ru-RU" sz="2400" b="1" dirty="0">
                <a:latin typeface="Georgia" panose="02040502050405020303" pitchFamily="18" charset="0"/>
              </a:rPr>
              <a:t>ntroduction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39506B-A5ED-8225-DCE0-7ED486BD3632}"/>
              </a:ext>
            </a:extLst>
          </p:cNvPr>
          <p:cNvSpPr txBox="1"/>
          <p:nvPr/>
        </p:nvSpPr>
        <p:spPr>
          <a:xfrm>
            <a:off x="335502" y="654124"/>
            <a:ext cx="11747007" cy="2950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Increasing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the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number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of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accelerated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particles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by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the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booster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-Nuclotron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chain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is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the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most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important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task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at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the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time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of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the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completion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of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the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PNR4. In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order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to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increase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the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efficiency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of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the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Nuclotron accelerating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stations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it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was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decided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to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develop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a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number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of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devices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such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as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programmer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of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accelerating voltage,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precision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phase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detector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bias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current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source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without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pulse-width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modulation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.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Such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hardware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solutions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will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make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it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possible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to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increase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the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beam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current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and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the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speed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of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setting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the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RF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parameters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In addition to hardware solutions, it is necessary to understanding the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pdysiaca</a:t>
            </a:r>
            <a:r>
              <a:rPr lang="en-US" altLang="ru-RU" dirty="0" err="1">
                <a:latin typeface="Georgia" panose="02040502050405020303" pitchFamily="18" charset="0"/>
                <a:cs typeface="Arial" panose="020B0604020202020204" pitchFamily="34" charset="0"/>
              </a:rPr>
              <a:t>l</a:t>
            </a:r>
            <a:r>
              <a:rPr lang="en-US" altLang="ru-RU" dirty="0">
                <a:latin typeface="Georgia" panose="02040502050405020303" pitchFamily="18" charset="0"/>
                <a:cs typeface="Arial" panose="020B0604020202020204" pitchFamily="34" charset="0"/>
              </a:rPr>
              <a:t> processes at the moment of beam capture and acceleration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endParaRPr kumimoji="0" lang="ru-RU" altLang="ru-RU" b="0" i="0" u="none" strike="noStrike" cap="none" normalizeH="0" baseline="0" dirty="0">
              <a:ln>
                <a:noFill/>
              </a:ln>
              <a:effectLst/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FE77A9-3E3A-4929-B19D-4651BCE286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48149"/>
            <a:ext cx="6109970" cy="3002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BB7071-D4BD-4AB8-92A4-903F41D9E61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8150"/>
            <a:ext cx="6096000" cy="30029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86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DFDC08-2041-4AD1-AD39-D55D70475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485"/>
            <a:ext cx="12192000" cy="4105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F37F4959-72D7-4B7E-9CE3-947E1A663DCE}"/>
                  </a:ext>
                </a:extLst>
              </p:cNvPr>
              <p:cNvSpPr/>
              <p:nvPr/>
            </p:nvSpPr>
            <p:spPr>
              <a:xfrm>
                <a:off x="3341443" y="5931271"/>
                <a:ext cx="2931828" cy="752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F37F4959-72D7-4B7E-9CE3-947E1A663D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443" y="5931271"/>
                <a:ext cx="2931828" cy="752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A255583-CFC7-4A11-B1E4-E383738EF6F2}"/>
                  </a:ext>
                </a:extLst>
              </p:cNvPr>
              <p:cNvSpPr/>
              <p:nvPr/>
            </p:nvSpPr>
            <p:spPr>
              <a:xfrm>
                <a:off x="3277236" y="5060184"/>
                <a:ext cx="5637527" cy="752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𝒓𝒇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A255583-CFC7-4A11-B1E4-E383738EF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236" y="5060184"/>
                <a:ext cx="5637527" cy="7522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FD6CDDB4-CF86-4D95-99FC-235A433DFB7B}"/>
                  </a:ext>
                </a:extLst>
              </p:cNvPr>
              <p:cNvSpPr/>
              <p:nvPr/>
            </p:nvSpPr>
            <p:spPr>
              <a:xfrm>
                <a:off x="6273271" y="5852051"/>
                <a:ext cx="2641492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𝑞𝑍𝑒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FD6CDDB4-CF86-4D95-99FC-235A433DF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271" y="5852051"/>
                <a:ext cx="2641492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868BEB0-0CB1-482A-89A5-FC50C78FC26C}"/>
              </a:ext>
            </a:extLst>
          </p:cNvPr>
          <p:cNvSpPr/>
          <p:nvPr/>
        </p:nvSpPr>
        <p:spPr>
          <a:xfrm>
            <a:off x="91729" y="132210"/>
            <a:ext cx="244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RF</a:t>
            </a:r>
            <a:r>
              <a:rPr lang="ru-RU" sz="2400" b="1" dirty="0"/>
              <a:t> </a:t>
            </a:r>
            <a:r>
              <a:rPr lang="en-US" sz="2400" b="1" dirty="0">
                <a:latin typeface="Georgia" panose="02040502050405020303" pitchFamily="18" charset="0"/>
              </a:rPr>
              <a:t>a</a:t>
            </a:r>
            <a:r>
              <a:rPr lang="ru-RU" sz="2400" b="1" dirty="0">
                <a:latin typeface="Georgia" panose="02040502050405020303" pitchFamily="18" charset="0"/>
              </a:rPr>
              <a:t>cceptance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3BAB91-F1FA-4D73-A4DC-6A80615A622C}"/>
              </a:ext>
            </a:extLst>
          </p:cNvPr>
          <p:cNvSpPr txBox="1"/>
          <p:nvPr/>
        </p:nvSpPr>
        <p:spPr>
          <a:xfrm>
            <a:off x="4628457" y="4719475"/>
            <a:ext cx="2358269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Fig.1. RF acceptance</a:t>
            </a:r>
            <a:endParaRPr lang="ru-RU" sz="12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5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ADD8CE-832B-7D8D-775C-80C53624D638}"/>
              </a:ext>
            </a:extLst>
          </p:cNvPr>
          <p:cNvSpPr txBox="1"/>
          <p:nvPr/>
        </p:nvSpPr>
        <p:spPr>
          <a:xfrm>
            <a:off x="0" y="0"/>
            <a:ext cx="2624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Phase detector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E5B34A-E782-8409-B0EB-EBBA83586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7287"/>
            <a:ext cx="8364808" cy="37062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B7836A-B68E-A6CC-B838-C5E639AB2BBB}"/>
              </a:ext>
            </a:extLst>
          </p:cNvPr>
          <p:cNvSpPr txBox="1"/>
          <p:nvPr/>
        </p:nvSpPr>
        <p:spPr>
          <a:xfrm>
            <a:off x="4077487" y="5383509"/>
            <a:ext cx="4037026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Fig.2. Phase detector and ring of Nuclotron </a:t>
            </a:r>
            <a:endParaRPr lang="ru-RU" sz="12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CC978F-0312-5546-9302-49DE608B23CD}"/>
              </a:ext>
            </a:extLst>
          </p:cNvPr>
          <p:cNvSpPr txBox="1"/>
          <p:nvPr/>
        </p:nvSpPr>
        <p:spPr>
          <a:xfrm>
            <a:off x="-506026" y="1075792"/>
            <a:ext cx="9848850" cy="398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90 degree phase detector and ring of Nuclotron are shown in Figure 1 </a:t>
            </a: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3CE709-068C-A02B-4961-2BE661E28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973" y="1677287"/>
            <a:ext cx="4037027" cy="37062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BEAE16-7E1D-41CE-8F32-6E20A9B82F22}"/>
              </a:ext>
            </a:extLst>
          </p:cNvPr>
          <p:cNvSpPr txBox="1"/>
          <p:nvPr/>
        </p:nvSpPr>
        <p:spPr>
          <a:xfrm>
            <a:off x="8154973" y="3230241"/>
            <a:ext cx="5181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eorgia" panose="02040502050405020303" pitchFamily="18" charset="0"/>
              </a:rPr>
              <a:t>RF2</a:t>
            </a: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9D079-7605-455D-934B-CB38D8FBDDB9}"/>
              </a:ext>
            </a:extLst>
          </p:cNvPr>
          <p:cNvSpPr txBox="1"/>
          <p:nvPr/>
        </p:nvSpPr>
        <p:spPr>
          <a:xfrm>
            <a:off x="10158246" y="5106510"/>
            <a:ext cx="5181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eorgia" panose="02040502050405020303" pitchFamily="18" charset="0"/>
              </a:rPr>
              <a:t>RF1</a:t>
            </a: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112189-9FDE-4FFC-9947-B7BAF4A34FBB}"/>
              </a:ext>
            </a:extLst>
          </p:cNvPr>
          <p:cNvSpPr txBox="1"/>
          <p:nvPr/>
        </p:nvSpPr>
        <p:spPr>
          <a:xfrm>
            <a:off x="8405268" y="4783195"/>
            <a:ext cx="7326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Entry</a:t>
            </a: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D2A1DC-4FEA-420A-9300-30CD2BE93F8D}"/>
              </a:ext>
            </a:extLst>
          </p:cNvPr>
          <p:cNvSpPr txBox="1"/>
          <p:nvPr/>
        </p:nvSpPr>
        <p:spPr>
          <a:xfrm rot="18985900">
            <a:off x="11056014" y="4269120"/>
            <a:ext cx="6446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 </a:t>
            </a: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6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AA7695-8C3F-90A8-C942-9A261618F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25346" cy="4185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4ADE2A-A056-D40C-7995-8F9823BE9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151" y="2612439"/>
            <a:ext cx="6977849" cy="42988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3AA4B6-3A6C-0B4A-DD94-1F8DEC53E831}"/>
              </a:ext>
            </a:extLst>
          </p:cNvPr>
          <p:cNvSpPr txBox="1"/>
          <p:nvPr/>
        </p:nvSpPr>
        <p:spPr>
          <a:xfrm>
            <a:off x="2311521" y="20288"/>
            <a:ext cx="2338137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</a:t>
            </a:r>
            <a:r>
              <a:rPr lang="ru-RU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3а</a:t>
            </a:r>
            <a:r>
              <a:rPr lang="en-US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Phase detector</a:t>
            </a:r>
            <a:endParaRPr lang="ru-RU" sz="12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B47D6F-F790-BFBB-9E04-768D820F1ADA}"/>
              </a:ext>
            </a:extLst>
          </p:cNvPr>
          <p:cNvSpPr txBox="1"/>
          <p:nvPr/>
        </p:nvSpPr>
        <p:spPr>
          <a:xfrm>
            <a:off x="6653442" y="2567616"/>
            <a:ext cx="4337113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</a:t>
            </a:r>
            <a:r>
              <a:rPr lang="ru-RU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Precision phase detector</a:t>
            </a:r>
            <a:endParaRPr lang="ru-RU" sz="12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0B5DA4-BD6A-AFEE-8F7C-5F646908ED28}"/>
                  </a:ext>
                </a:extLst>
              </p:cNvPr>
              <p:cNvSpPr txBox="1"/>
              <p:nvPr/>
            </p:nvSpPr>
            <p:spPr>
              <a:xfrm>
                <a:off x="8145076" y="806078"/>
                <a:ext cx="3169329" cy="60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𝑍𝑒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э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𝑍𝑒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0B5DA4-BD6A-AFEE-8F7C-5F646908E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076" y="806078"/>
                <a:ext cx="3169329" cy="6090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8244A6-5C8A-B699-DACC-48559245E727}"/>
                  </a:ext>
                </a:extLst>
              </p:cNvPr>
              <p:cNvSpPr txBox="1"/>
              <p:nvPr/>
            </p:nvSpPr>
            <p:spPr>
              <a:xfrm>
                <a:off x="8291893" y="1572557"/>
                <a:ext cx="1650760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8244A6-5C8A-B699-DACC-48559245E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893" y="1572557"/>
                <a:ext cx="1650760" cy="391582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93E1C70B-8E08-44CC-A061-B248D2F86BE2}"/>
                  </a:ext>
                </a:extLst>
              </p:cNvPr>
              <p:cNvSpPr/>
              <p:nvPr/>
            </p:nvSpPr>
            <p:spPr>
              <a:xfrm>
                <a:off x="1269178" y="5053452"/>
                <a:ext cx="2675796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𝑍𝑒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𝑅𝑃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93E1C70B-8E08-44CC-A061-B248D2F86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178" y="5053452"/>
                <a:ext cx="2675796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78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51EBF0-71B0-08F9-EE7C-2BA087AD3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728"/>
            <a:ext cx="5905325" cy="36612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783F6A-8BF6-BA83-83A9-05F10A863692}"/>
              </a:ext>
            </a:extLst>
          </p:cNvPr>
          <p:cNvSpPr txBox="1"/>
          <p:nvPr/>
        </p:nvSpPr>
        <p:spPr>
          <a:xfrm>
            <a:off x="0" y="153522"/>
            <a:ext cx="12103222" cy="72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The phase detector can be used as part of a resonator auto-tuning circuit. In figure 3 you can see the functional diagram of the Nuclotron acceleration station.</a:t>
            </a:r>
            <a:endParaRPr lang="ru-RU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4CDA86-065E-7A20-38AA-29188A8D9605}"/>
                  </a:ext>
                </a:extLst>
              </p:cNvPr>
              <p:cNvSpPr txBox="1"/>
              <p:nvPr/>
            </p:nvSpPr>
            <p:spPr>
              <a:xfrm>
                <a:off x="690074" y="5147190"/>
                <a:ext cx="2156433" cy="665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ru-RU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𝑐𝑡𝑔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4CDA86-065E-7A20-38AA-29188A8D9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74" y="5147190"/>
                <a:ext cx="2156433" cy="665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2F7D402-30D6-737F-804F-73E7A29B38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05" y="1376728"/>
            <a:ext cx="6276595" cy="3110847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2C4DA8-D695-EE31-FC10-06AEA30788ED}"/>
                  </a:ext>
                </a:extLst>
              </p:cNvPr>
              <p:cNvSpPr txBox="1"/>
              <p:nvPr/>
            </p:nvSpPr>
            <p:spPr>
              <a:xfrm>
                <a:off x="-204031" y="5953833"/>
                <a:ext cx="3944645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Ф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func>
                      <m:r>
                        <a:rPr lang="ru-R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2C4DA8-D695-EE31-FC10-06AEA3078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4031" y="5953833"/>
                <a:ext cx="3944645" cy="618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88337E-B3BA-9015-1405-99783D88475F}"/>
                  </a:ext>
                </a:extLst>
              </p:cNvPr>
              <p:cNvSpPr txBox="1"/>
              <p:nvPr/>
            </p:nvSpPr>
            <p:spPr>
              <a:xfrm>
                <a:off x="3244650" y="5077826"/>
                <a:ext cx="1722269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пог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пог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ru-R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88337E-B3BA-9015-1405-99783D884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50" y="5077826"/>
                <a:ext cx="1722269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6650E7D-F136-D312-7A3D-86EC74BFB09F}"/>
                  </a:ext>
                </a:extLst>
              </p:cNvPr>
              <p:cNvSpPr txBox="1"/>
              <p:nvPr/>
            </p:nvSpPr>
            <p:spPr>
              <a:xfrm>
                <a:off x="3443739" y="5983244"/>
                <a:ext cx="1278203" cy="658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𝑏𝑖𝑎𝑠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6650E7D-F136-D312-7A3D-86EC74BFB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739" y="5983244"/>
                <a:ext cx="1278203" cy="658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" name="Рукописный ввод 81">
                <a:extLst>
                  <a:ext uri="{FF2B5EF4-FFF2-40B4-BE49-F238E27FC236}">
                    <a16:creationId xmlns:a16="http://schemas.microsoft.com/office/drawing/2014/main" id="{584763DD-8101-6B67-7F1C-D2DBA8B9F8C1}"/>
                  </a:ext>
                </a:extLst>
              </p14:cNvPr>
              <p14:cNvContentPartPr/>
              <p14:nvPr/>
            </p14:nvContentPartPr>
            <p14:xfrm>
              <a:off x="4783669" y="4179270"/>
              <a:ext cx="10080" cy="316800"/>
            </p14:xfrm>
          </p:contentPart>
        </mc:Choice>
        <mc:Fallback xmlns="">
          <p:pic>
            <p:nvPicPr>
              <p:cNvPr id="82" name="Рукописный ввод 81">
                <a:extLst>
                  <a:ext uri="{FF2B5EF4-FFF2-40B4-BE49-F238E27FC236}">
                    <a16:creationId xmlns:a16="http://schemas.microsoft.com/office/drawing/2014/main" id="{584763DD-8101-6B67-7F1C-D2DBA8B9F8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48029" y="4107270"/>
                <a:ext cx="8172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3" name="Рукописный ввод 82">
                <a:extLst>
                  <a:ext uri="{FF2B5EF4-FFF2-40B4-BE49-F238E27FC236}">
                    <a16:creationId xmlns:a16="http://schemas.microsoft.com/office/drawing/2014/main" id="{E3644419-C74A-4236-2DBF-AF46B50524D4}"/>
                  </a:ext>
                </a:extLst>
              </p14:cNvPr>
              <p14:cNvContentPartPr/>
              <p14:nvPr/>
            </p14:nvContentPartPr>
            <p14:xfrm>
              <a:off x="3981210" y="4776645"/>
              <a:ext cx="423720" cy="14760"/>
            </p14:xfrm>
          </p:contentPart>
        </mc:Choice>
        <mc:Fallback xmlns="">
          <p:pic>
            <p:nvPicPr>
              <p:cNvPr id="83" name="Рукописный ввод 82">
                <a:extLst>
                  <a:ext uri="{FF2B5EF4-FFF2-40B4-BE49-F238E27FC236}">
                    <a16:creationId xmlns:a16="http://schemas.microsoft.com/office/drawing/2014/main" id="{E3644419-C74A-4236-2DBF-AF46B50524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45570" y="4704645"/>
                <a:ext cx="4953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5" name="Рукописный ввод 84">
                <a:extLst>
                  <a:ext uri="{FF2B5EF4-FFF2-40B4-BE49-F238E27FC236}">
                    <a16:creationId xmlns:a16="http://schemas.microsoft.com/office/drawing/2014/main" id="{EC35A647-FFE9-698D-EC28-D796B2C33FB2}"/>
                  </a:ext>
                </a:extLst>
              </p14:cNvPr>
              <p14:cNvContentPartPr/>
              <p14:nvPr/>
            </p14:nvContentPartPr>
            <p14:xfrm>
              <a:off x="2928570" y="4022085"/>
              <a:ext cx="316080" cy="788040"/>
            </p14:xfrm>
          </p:contentPart>
        </mc:Choice>
        <mc:Fallback xmlns="">
          <p:pic>
            <p:nvPicPr>
              <p:cNvPr id="85" name="Рукописный ввод 84">
                <a:extLst>
                  <a:ext uri="{FF2B5EF4-FFF2-40B4-BE49-F238E27FC236}">
                    <a16:creationId xmlns:a16="http://schemas.microsoft.com/office/drawing/2014/main" id="{EC35A647-FFE9-698D-EC28-D796B2C33FB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92930" y="3950085"/>
                <a:ext cx="387720" cy="9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6" name="Рукописный ввод 85">
                <a:extLst>
                  <a:ext uri="{FF2B5EF4-FFF2-40B4-BE49-F238E27FC236}">
                    <a16:creationId xmlns:a16="http://schemas.microsoft.com/office/drawing/2014/main" id="{2900DCBA-A519-351B-515C-AE586FA3E781}"/>
                  </a:ext>
                </a:extLst>
              </p14:cNvPr>
              <p14:cNvContentPartPr/>
              <p14:nvPr/>
            </p14:nvContentPartPr>
            <p14:xfrm>
              <a:off x="3608610" y="3319365"/>
              <a:ext cx="616320" cy="1176120"/>
            </p14:xfrm>
          </p:contentPart>
        </mc:Choice>
        <mc:Fallback xmlns="">
          <p:pic>
            <p:nvPicPr>
              <p:cNvPr id="86" name="Рукописный ввод 85">
                <a:extLst>
                  <a:ext uri="{FF2B5EF4-FFF2-40B4-BE49-F238E27FC236}">
                    <a16:creationId xmlns:a16="http://schemas.microsoft.com/office/drawing/2014/main" id="{2900DCBA-A519-351B-515C-AE586FA3E7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72610" y="3247365"/>
                <a:ext cx="687960" cy="13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7" name="Рукописный ввод 86">
                <a:extLst>
                  <a:ext uri="{FF2B5EF4-FFF2-40B4-BE49-F238E27FC236}">
                    <a16:creationId xmlns:a16="http://schemas.microsoft.com/office/drawing/2014/main" id="{B3ACFBC1-F7EE-5C72-1972-C23C25246E1F}"/>
                  </a:ext>
                </a:extLst>
              </p14:cNvPr>
              <p14:cNvContentPartPr/>
              <p14:nvPr/>
            </p14:nvContentPartPr>
            <p14:xfrm>
              <a:off x="3983730" y="2770365"/>
              <a:ext cx="798120" cy="255960"/>
            </p14:xfrm>
          </p:contentPart>
        </mc:Choice>
        <mc:Fallback xmlns="">
          <p:pic>
            <p:nvPicPr>
              <p:cNvPr id="87" name="Рукописный ввод 86">
                <a:extLst>
                  <a:ext uri="{FF2B5EF4-FFF2-40B4-BE49-F238E27FC236}">
                    <a16:creationId xmlns:a16="http://schemas.microsoft.com/office/drawing/2014/main" id="{B3ACFBC1-F7EE-5C72-1972-C23C25246E1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7730" y="2698725"/>
                <a:ext cx="8697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1572227-C6D1-4A3E-8367-76815B9DB7B1}"/>
                  </a:ext>
                </a:extLst>
              </p:cNvPr>
              <p:cNvSpPr txBox="1"/>
              <p:nvPr/>
            </p:nvSpPr>
            <p:spPr>
              <a:xfrm>
                <a:off x="6559897" y="4673173"/>
                <a:ext cx="4766653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=0,65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1572227-C6D1-4A3E-8367-76815B9DB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897" y="4673173"/>
                <a:ext cx="4766653" cy="404983"/>
              </a:xfrm>
              <a:prstGeom prst="rect">
                <a:avLst/>
              </a:prstGeom>
              <a:blipFill>
                <a:blip r:embed="rId1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7EAF7CF-D99A-1119-494D-A06196D342D1}"/>
              </a:ext>
            </a:extLst>
          </p:cNvPr>
          <p:cNvSpPr txBox="1"/>
          <p:nvPr/>
        </p:nvSpPr>
        <p:spPr>
          <a:xfrm>
            <a:off x="3235505" y="1073379"/>
            <a:ext cx="5078846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</a:t>
            </a:r>
            <a:r>
              <a:rPr lang="ru-RU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Functional diagram of the Nuclotron acceleration station</a:t>
            </a:r>
            <a:endParaRPr lang="ru-RU" sz="12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9334F78-3EA3-4CBA-939F-A9816FEE331E}"/>
                  </a:ext>
                </a:extLst>
              </p:cNvPr>
              <p:cNvSpPr txBox="1"/>
              <p:nvPr/>
            </p:nvSpPr>
            <p:spPr>
              <a:xfrm>
                <a:off x="6924395" y="5263754"/>
                <a:ext cx="2982410" cy="616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мэ</m:t>
                              </m:r>
                            </m:sub>
                          </m:sSub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9334F78-3EA3-4CBA-939F-A9816FEE3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395" y="5263754"/>
                <a:ext cx="2982410" cy="61645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1F10B4-A783-4365-BA28-D1A4910F4751}"/>
                  </a:ext>
                </a:extLst>
              </p:cNvPr>
              <p:cNvSpPr txBox="1"/>
              <p:nvPr/>
            </p:nvSpPr>
            <p:spPr>
              <a:xfrm>
                <a:off x="7189295" y="5983244"/>
                <a:ext cx="3436282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мэ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э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=0,0824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1F10B4-A783-4365-BA28-D1A4910F4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295" y="5983244"/>
                <a:ext cx="3436282" cy="7146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69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0F537B-256B-3C9E-E943-2505E3B3A44C}"/>
              </a:ext>
            </a:extLst>
          </p:cNvPr>
          <p:cNvSpPr txBox="1"/>
          <p:nvPr/>
        </p:nvSpPr>
        <p:spPr>
          <a:xfrm>
            <a:off x="-2" y="-44388"/>
            <a:ext cx="2725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Current source 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2BF2F6-7222-95AB-8E15-F37D26A481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567238"/>
            <a:ext cx="6010277" cy="401878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1590FA-81C8-A14D-0F16-9E21CFD35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025" y="591176"/>
            <a:ext cx="4972050" cy="44876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6061A3-773F-E5FE-B3AB-63FCBA5F1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586024"/>
            <a:ext cx="6010277" cy="2250412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AFD5AC-E9EB-AE9C-869D-CA108A91A6BB}"/>
                  </a:ext>
                </a:extLst>
              </p:cNvPr>
              <p:cNvSpPr txBox="1"/>
              <p:nvPr/>
            </p:nvSpPr>
            <p:spPr>
              <a:xfrm>
                <a:off x="7280701" y="5513055"/>
                <a:ext cx="3425494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𝑝𝑤𝑚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≫</m:t>
                          </m:r>
                          <m:r>
                            <m:rPr>
                              <m:sty m:val="p"/>
                            </m:rP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𝑞𝑍𝑒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AFD5AC-E9EB-AE9C-869D-CA108A91A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701" y="5513055"/>
                <a:ext cx="3425494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2099FAF-8B3C-40B7-38A2-2B91086BA7E9}"/>
              </a:ext>
            </a:extLst>
          </p:cNvPr>
          <p:cNvSpPr txBox="1"/>
          <p:nvPr/>
        </p:nvSpPr>
        <p:spPr>
          <a:xfrm>
            <a:off x="6454025" y="5078805"/>
            <a:ext cx="5078846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</a:t>
            </a:r>
            <a:r>
              <a:rPr lang="ru-RU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ircuit diagram of a biasing amplifier</a:t>
            </a:r>
            <a:endParaRPr lang="ru-RU" sz="12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65E736-5BC5-C92D-D2D9-A9ACCF0882D3}"/>
              </a:ext>
            </a:extLst>
          </p:cNvPr>
          <p:cNvSpPr txBox="1"/>
          <p:nvPr/>
        </p:nvSpPr>
        <p:spPr>
          <a:xfrm>
            <a:off x="153139" y="157124"/>
            <a:ext cx="5942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2400" b="1" dirty="0">
                <a:latin typeface="Georgia" panose="02040502050405020303" pitchFamily="18" charset="0"/>
                <a:cs typeface="Arial" panose="020B0604020202020204" pitchFamily="34" charset="0"/>
              </a:rPr>
              <a:t>P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rogrammer 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 of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accelerating voltage</a:t>
            </a:r>
            <a:endParaRPr lang="ru-RU" sz="24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FDFA33-AAC1-4A0E-BDE2-712DCD0E0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31" y="694989"/>
            <a:ext cx="7619752" cy="57482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52F13-D5B7-4445-A558-67336D06AB35}"/>
              </a:ext>
            </a:extLst>
          </p:cNvPr>
          <p:cNvSpPr txBox="1"/>
          <p:nvPr/>
        </p:nvSpPr>
        <p:spPr>
          <a:xfrm>
            <a:off x="2699824" y="6500847"/>
            <a:ext cx="3588766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Fig.6.</a:t>
            </a:r>
            <a:r>
              <a:rPr lang="ru-RU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Arbitrary Function Generator</a:t>
            </a:r>
            <a:r>
              <a:rPr lang="ru-RU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AWG) </a:t>
            </a:r>
            <a:endParaRPr lang="ru-RU" sz="12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D6AD45-C448-4DC9-B5B7-4A6D3AD52390}"/>
                  </a:ext>
                </a:extLst>
              </p:cNvPr>
              <p:cNvSpPr txBox="1"/>
              <p:nvPr/>
            </p:nvSpPr>
            <p:spPr>
              <a:xfrm>
                <a:off x="8088531" y="3113756"/>
                <a:ext cx="3922957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𝑠𝑎𝑚𝑝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≫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𝑞𝑍𝑒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D6AD45-C448-4DC9-B5B7-4A6D3AD52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531" y="3113756"/>
                <a:ext cx="3922957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38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C3664C7-2536-448E-99A4-3A5FFBDD1FB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9402"/>
            <a:ext cx="12192001" cy="5192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224FD3-2A53-4A65-ABF0-7C6AF5AA27D6}"/>
              </a:ext>
            </a:extLst>
          </p:cNvPr>
          <p:cNvSpPr txBox="1"/>
          <p:nvPr/>
        </p:nvSpPr>
        <p:spPr>
          <a:xfrm>
            <a:off x="4166673" y="6303411"/>
            <a:ext cx="3588766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</a:t>
            </a:r>
            <a:r>
              <a:rPr lang="ru-RU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 cycle example </a:t>
            </a:r>
            <a:endParaRPr lang="ru-RU" sz="12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2F8BF-3425-4378-BB94-F9F1497E3119}"/>
              </a:ext>
            </a:extLst>
          </p:cNvPr>
          <p:cNvSpPr txBox="1"/>
          <p:nvPr/>
        </p:nvSpPr>
        <p:spPr>
          <a:xfrm>
            <a:off x="-1" y="278360"/>
            <a:ext cx="10982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An example of the operating cycle of the accelerating station of the Nuclotron is shown below. 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80344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967</TotalTime>
  <Words>515</Words>
  <Application>Microsoft Office PowerPoint</Application>
  <PresentationFormat>Широкоэкранный</PresentationFormat>
  <Paragraphs>59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Corbel</vt:lpstr>
      <vt:lpstr>Georgia</vt:lpstr>
      <vt:lpstr>Gill Sans MT</vt:lpstr>
      <vt:lpstr>Посылка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Антон Володин</cp:lastModifiedBy>
  <cp:revision>81</cp:revision>
  <dcterms:created xsi:type="dcterms:W3CDTF">2023-05-30T06:10:21Z</dcterms:created>
  <dcterms:modified xsi:type="dcterms:W3CDTF">2023-06-06T17:05:43Z</dcterms:modified>
</cp:coreProperties>
</file>