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04" r:id="rId2"/>
    <p:sldId id="372" r:id="rId3"/>
    <p:sldId id="377" r:id="rId4"/>
    <p:sldId id="277" r:id="rId5"/>
    <p:sldId id="285" r:id="rId6"/>
    <p:sldId id="288" r:id="rId7"/>
    <p:sldId id="290" r:id="rId8"/>
    <p:sldId id="291" r:id="rId9"/>
    <p:sldId id="292" r:id="rId10"/>
    <p:sldId id="293" r:id="rId11"/>
    <p:sldId id="299" r:id="rId12"/>
    <p:sldId id="300" r:id="rId13"/>
    <p:sldId id="303" r:id="rId14"/>
    <p:sldId id="374" r:id="rId15"/>
    <p:sldId id="280" r:id="rId16"/>
    <p:sldId id="28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y"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525"/>
    <a:srgbClr val="82A3BF"/>
    <a:srgbClr val="252B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54" autoAdjust="0"/>
  </p:normalViewPr>
  <p:slideViewPr>
    <p:cSldViewPr snapToGrid="0">
      <p:cViewPr varScale="1">
        <p:scale>
          <a:sx n="70" d="100"/>
          <a:sy n="70" d="100"/>
        </p:scale>
        <p:origin x="1138" y="7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84C2C570-DD66-48DA-9D64-E594BBD039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a:extLst>
              <a:ext uri="{FF2B5EF4-FFF2-40B4-BE49-F238E27FC236}">
                <a16:creationId xmlns:a16="http://schemas.microsoft.com/office/drawing/2014/main" id="{3FC0AB2D-8EC6-41E3-88BA-7543F716D1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A87E50-ADC7-4A26-AC66-80DAB2AB37D7}" type="datetimeFigureOut">
              <a:rPr lang="ru-KZ" smtClean="0"/>
              <a:t>10.06.2023</a:t>
            </a:fld>
            <a:endParaRPr lang="ru-KZ"/>
          </a:p>
        </p:txBody>
      </p:sp>
      <p:sp>
        <p:nvSpPr>
          <p:cNvPr id="4" name="Нижний колонтитул 3">
            <a:extLst>
              <a:ext uri="{FF2B5EF4-FFF2-40B4-BE49-F238E27FC236}">
                <a16:creationId xmlns:a16="http://schemas.microsoft.com/office/drawing/2014/main" id="{EFF57FAA-76ED-404A-B4B8-5089AB719D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5" name="Номер слайда 4">
            <a:extLst>
              <a:ext uri="{FF2B5EF4-FFF2-40B4-BE49-F238E27FC236}">
                <a16:creationId xmlns:a16="http://schemas.microsoft.com/office/drawing/2014/main" id="{EB42BA58-53C5-490C-B2D8-B5819B4F74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6DEE28-D1C2-4DFE-9BAD-57332DBE537F}" type="slidenum">
              <a:rPr lang="ru-KZ" smtClean="0"/>
              <a:t>‹#›</a:t>
            </a:fld>
            <a:endParaRPr lang="ru-KZ"/>
          </a:p>
        </p:txBody>
      </p:sp>
    </p:spTree>
    <p:extLst>
      <p:ext uri="{BB962C8B-B14F-4D97-AF65-F5344CB8AC3E}">
        <p14:creationId xmlns:p14="http://schemas.microsoft.com/office/powerpoint/2010/main" val="1564568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F25520-E516-4F9B-B4F6-82C302ABAA71}" type="datetimeFigureOut">
              <a:rPr lang="ru-RU" smtClean="0"/>
              <a:t>10.06.2023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F66750-699B-47AD-B1F8-264E17FD0D2E}" type="slidenum">
              <a:rPr lang="ru-RU" smtClean="0"/>
              <a:t>‹#›</a:t>
            </a:fld>
            <a:endParaRPr lang="ru-RU"/>
          </a:p>
        </p:txBody>
      </p:sp>
    </p:spTree>
    <p:extLst>
      <p:ext uri="{BB962C8B-B14F-4D97-AF65-F5344CB8AC3E}">
        <p14:creationId xmlns:p14="http://schemas.microsoft.com/office/powerpoint/2010/main" val="141683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245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F5C352B1-1760-4819-B807-CA6D17B1719A}" type="slidenum">
              <a:rPr lang="ru-RU" altLang="ru-RU" smtClean="0">
                <a:latin typeface="Arial" charset="0"/>
              </a:rPr>
              <a:pPr/>
              <a:t>1</a:t>
            </a:fld>
            <a:endParaRPr lang="ru-RU" altLang="ru-RU" dirty="0">
              <a:latin typeface="Arial" charset="0"/>
            </a:endParaRPr>
          </a:p>
        </p:txBody>
      </p:sp>
    </p:spTree>
    <p:extLst>
      <p:ext uri="{BB962C8B-B14F-4D97-AF65-F5344CB8AC3E}">
        <p14:creationId xmlns:p14="http://schemas.microsoft.com/office/powerpoint/2010/main" val="4037575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After we checked the dependence of ion current as a function of pressure in chamber. It was observed that to achieve maximum current we must get certain pressure, when pressure to low or to high plasma discharge disappear.  If pressure is too low plasma doesn’t ignite or disappear – that means there are a few number of neutral atoms to make plasma. If pressure is too high plasma also doesn’t ignite or disappear because the processes of recharging and recombination prevail over ionization.</a:t>
            </a:r>
            <a:endParaRPr lang="ru-K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10</a:t>
            </a:fld>
            <a:endParaRPr lang="ru-RU"/>
          </a:p>
        </p:txBody>
      </p:sp>
    </p:spTree>
    <p:extLst>
      <p:ext uri="{BB962C8B-B14F-4D97-AF65-F5344CB8AC3E}">
        <p14:creationId xmlns:p14="http://schemas.microsoft.com/office/powerpoint/2010/main" val="2840241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picture shows ion source with power input configuration №3. For this configuration was used loop with following geometry which was connected to central conductor of resonator, loop length L=18. During the source testing the pressure in chamber was about 10</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-5</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torr, voltage on pulling electrode was -300 V, frequency was in range from 2400 to 2500 MHz and power from 0-30 W.</a:t>
            </a:r>
            <a:endParaRPr lang="ru-K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11</a:t>
            </a:fld>
            <a:endParaRPr lang="ru-RU"/>
          </a:p>
        </p:txBody>
      </p:sp>
    </p:spTree>
    <p:extLst>
      <p:ext uri="{BB962C8B-B14F-4D97-AF65-F5344CB8AC3E}">
        <p14:creationId xmlns:p14="http://schemas.microsoft.com/office/powerpoint/2010/main" val="4176387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picture shows ion source ion current dependence on frequency and pressure. Firstly we study ion current increases with increasing of frequency, reducing of ion current if frequency range is caused by changing of resonance region. From the second graph we can that dependence of ion current as a function of pressure, it has been shown that to achieve the maximum value of the ion current its necessary to get certain value of pressure. If the pressure in the cavity was too low (</a:t>
                </a:r>
                <a14:m>
                  <m:oMath xmlns:m="http://schemas.openxmlformats.org/officeDocument/2006/math">
                    <m:r>
                      <a:rPr lang="ru-RU" sz="1800" i="1">
                        <a:effectLst/>
                        <a:latin typeface="Cambria Math" panose="02040503050406030204" pitchFamily="18" charset="0"/>
                        <a:ea typeface="Calibri" panose="020F0502020204030204" pitchFamily="34" charset="0"/>
                        <a:cs typeface="Times New Roman" panose="02020603050405020304" pitchFamily="18" charset="0"/>
                      </a:rPr>
                      <m:t>𝑃</m:t>
                    </m:r>
                    <m:r>
                      <a:rPr lang="en-US" sz="1800" i="1">
                        <a:effectLst/>
                        <a:latin typeface="Cambria Math" panose="02040503050406030204" pitchFamily="18" charset="0"/>
                        <a:ea typeface="Calibri" panose="020F0502020204030204" pitchFamily="34" charset="0"/>
                        <a:cs typeface="Times New Roman" panose="02020603050405020304" pitchFamily="18" charset="0"/>
                      </a:rPr>
                      <m:t>&lt;0</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512∙</m:t>
                    </m:r>
                    <m:sSup>
                      <m:sSupPr>
                        <m:ctrlPr>
                          <a:rPr lang="ru-KZ"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−5</m:t>
                        </m:r>
                      </m:sup>
                    </m:sSup>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torr) or to high (</a:t>
                </a:r>
                <a14:m>
                  <m:oMath xmlns:m="http://schemas.openxmlformats.org/officeDocument/2006/math">
                    <m:r>
                      <a:rPr lang="ru-RU" sz="1800" i="1">
                        <a:effectLst/>
                        <a:latin typeface="Cambria Math" panose="02040503050406030204" pitchFamily="18" charset="0"/>
                        <a:ea typeface="Calibri" panose="020F0502020204030204" pitchFamily="34" charset="0"/>
                        <a:cs typeface="Times New Roman" panose="02020603050405020304" pitchFamily="18" charset="0"/>
                      </a:rPr>
                      <m:t>𝑃</m:t>
                    </m:r>
                    <m:r>
                      <a:rPr lang="en-US" sz="1800" i="1">
                        <a:effectLst/>
                        <a:latin typeface="Cambria Math" panose="02040503050406030204" pitchFamily="18" charset="0"/>
                        <a:ea typeface="Calibri" panose="020F0502020204030204" pitchFamily="34" charset="0"/>
                        <a:cs typeface="Times New Roman" panose="02020603050405020304" pitchFamily="18" charset="0"/>
                      </a:rPr>
                      <m:t>&gt;4</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ru-KZ"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−5</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torr) the plasma discharge was extinguished.</a:t>
                </a:r>
                <a:endParaRPr lang="ru-K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KZ" dirty="0"/>
              </a:p>
            </p:txBody>
          </p:sp>
        </mc:Choice>
        <mc:Fallback xmlns="">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picture shows ion source ion current dependence on frequency and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pressuree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Firstly we study ion current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icreases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with increasing of frequency, reducing of ion current if frequency range is caused by changing of resonance region. From the second graph we can that dependence of ion current as a function of pressure, it has been shown that to achieve the maximum value of the ion current its necessary to get certain value of pressure. If the pressure in the cavity was too low (</a:t>
                </a:r>
                <a:r>
                  <a:rPr lang="ru-RU" sz="1800" i="0">
                    <a:effectLst/>
                    <a:latin typeface="Cambria Math" panose="02040503050406030204" pitchFamily="18" charset="0"/>
                    <a:ea typeface="Calibri" panose="020F0502020204030204" pitchFamily="34" charset="0"/>
                    <a:cs typeface="Times New Roman" panose="02020603050405020304" pitchFamily="18" charset="0"/>
                  </a:rPr>
                  <a:t>𝑃</a:t>
                </a:r>
                <a:r>
                  <a:rPr lang="en-US" sz="1800" i="0">
                    <a:effectLst/>
                    <a:latin typeface="Cambria Math" panose="02040503050406030204" pitchFamily="18" charset="0"/>
                    <a:ea typeface="Calibri" panose="020F0502020204030204" pitchFamily="34" charset="0"/>
                    <a:cs typeface="Times New Roman" panose="02020603050405020304" pitchFamily="18" charset="0"/>
                  </a:rPr>
                  <a:t>&lt;0,512∙10</a:t>
                </a:r>
                <a:r>
                  <a:rPr lang="ru-KZ" sz="1800" i="0">
                    <a:effectLst/>
                    <a:latin typeface="Cambria Math" panose="02040503050406030204" pitchFamily="18" charset="0"/>
                    <a:ea typeface="Calibri" panose="020F0502020204030204" pitchFamily="34" charset="0"/>
                    <a:cs typeface="Times New Roman" panose="02020603050405020304" pitchFamily="18" charset="0"/>
                  </a:rPr>
                  <a:t>^(</a:t>
                </a:r>
                <a:r>
                  <a:rPr lang="en-US" sz="1800" i="0">
                    <a:effectLst/>
                    <a:latin typeface="Cambria Math" panose="02040503050406030204" pitchFamily="18" charset="0"/>
                    <a:ea typeface="Calibri" panose="020F0502020204030204" pitchFamily="34" charset="0"/>
                    <a:cs typeface="Times New Roman" panose="02020603050405020304" pitchFamily="18" charset="0"/>
                  </a:rPr>
                  <a:t>−5</a:t>
                </a:r>
                <a:r>
                  <a:rPr lang="ru-KZ" sz="1800" i="0">
                    <a:effectLst/>
                    <a:latin typeface="Cambria Math" panose="020405030504060302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torr) or to high (</a:t>
                </a:r>
                <a:r>
                  <a:rPr lang="ru-RU" sz="1800" i="0">
                    <a:effectLst/>
                    <a:latin typeface="Cambria Math" panose="02040503050406030204" pitchFamily="18" charset="0"/>
                    <a:ea typeface="Calibri" panose="020F0502020204030204" pitchFamily="34" charset="0"/>
                    <a:cs typeface="Times New Roman" panose="02020603050405020304" pitchFamily="18" charset="0"/>
                  </a:rPr>
                  <a:t>𝑃</a:t>
                </a:r>
                <a:r>
                  <a:rPr lang="en-US" sz="1800" i="0">
                    <a:effectLst/>
                    <a:latin typeface="Cambria Math" panose="02040503050406030204" pitchFamily="18" charset="0"/>
                    <a:ea typeface="Calibri" panose="020F0502020204030204" pitchFamily="34" charset="0"/>
                    <a:cs typeface="Times New Roman" panose="02020603050405020304" pitchFamily="18" charset="0"/>
                  </a:rPr>
                  <a:t>&gt;4,7∙10</a:t>
                </a:r>
                <a:r>
                  <a:rPr lang="ru-KZ" sz="1800" i="0">
                    <a:effectLst/>
                    <a:latin typeface="Cambria Math" panose="02040503050406030204" pitchFamily="18" charset="0"/>
                    <a:ea typeface="Calibri" panose="020F0502020204030204" pitchFamily="34" charset="0"/>
                    <a:cs typeface="Times New Roman" panose="02020603050405020304" pitchFamily="18" charset="0"/>
                  </a:rPr>
                  <a:t>^(</a:t>
                </a:r>
                <a:r>
                  <a:rPr lang="en-US" sz="1800" i="0">
                    <a:effectLst/>
                    <a:latin typeface="Cambria Math" panose="02040503050406030204" pitchFamily="18" charset="0"/>
                    <a:ea typeface="Calibri" panose="020F0502020204030204" pitchFamily="34" charset="0"/>
                    <a:cs typeface="Times New Roman" panose="02020603050405020304" pitchFamily="18" charset="0"/>
                  </a:rPr>
                  <a:t>−5</a:t>
                </a:r>
                <a:r>
                  <a:rPr lang="ru-KZ" sz="1800" i="0">
                    <a:effectLst/>
                    <a:latin typeface="Cambria Math" panose="02040503050406030204" pitchFamily="18" charset="0"/>
                    <a:ea typeface="Calibri" panose="020F0502020204030204" pitchFamily="34" charset="0"/>
                    <a:cs typeface="Times New Roman" panose="02020603050405020304" pitchFamily="18" charset="0"/>
                  </a:rPr>
                  <a:t>)</a:t>
                </a:r>
                <a:r>
                  <a:rPr lang="en-US" sz="1800" i="0">
                    <a:effectLst/>
                    <a:latin typeface="Cambria Math" panose="020405030504060302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torr) the plasma discharge was extinguished.</a:t>
                </a:r>
                <a:endParaRPr lang="ru-K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KZ" dirty="0"/>
              </a:p>
            </p:txBody>
          </p:sp>
        </mc:Fallback>
      </mc:AlternateContent>
      <p:sp>
        <p:nvSpPr>
          <p:cNvPr id="4" name="Номер слайда 3"/>
          <p:cNvSpPr>
            <a:spLocks noGrp="1"/>
          </p:cNvSpPr>
          <p:nvPr>
            <p:ph type="sldNum" sz="quarter" idx="5"/>
          </p:nvPr>
        </p:nvSpPr>
        <p:spPr/>
        <p:txBody>
          <a:bodyPr/>
          <a:lstStyle/>
          <a:p>
            <a:fld id="{0FF66750-699B-47AD-B1F8-264E17FD0D2E}" type="slidenum">
              <a:rPr lang="ru-RU" smtClean="0"/>
              <a:t>12</a:t>
            </a:fld>
            <a:endParaRPr lang="ru-RU"/>
          </a:p>
        </p:txBody>
      </p:sp>
    </p:spTree>
    <p:extLst>
      <p:ext uri="{BB962C8B-B14F-4D97-AF65-F5344CB8AC3E}">
        <p14:creationId xmlns:p14="http://schemas.microsoft.com/office/powerpoint/2010/main" val="3556759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This slide shows the comparison of all power inputs. </a:t>
                </a:r>
                <a:r>
                  <a:rPr lang="ru-KZ" sz="1800" dirty="0" err="1">
                    <a:effectLst/>
                    <a:latin typeface="Times New Roman" panose="02020603050405020304" pitchFamily="18" charset="0"/>
                    <a:ea typeface="Calibri" panose="020F0502020204030204" pitchFamily="34" charset="0"/>
                  </a:rPr>
                  <a:t>The</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dependence</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of</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the</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He</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ion</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current</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on</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the</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generator</a:t>
                </a:r>
                <a:r>
                  <a:rPr lang="ru-KZ" sz="18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power</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was</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measured</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for</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different</a:t>
                </a:r>
                <a:r>
                  <a:rPr lang="ru-KZ" sz="18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power input configurations. The maximum He</a:t>
                </a:r>
                <a:r>
                  <a:rPr lang="en-US" sz="1800" baseline="300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ion current value (245 </a:t>
                </a:r>
                <a:r>
                  <a:rPr lang="en-US" sz="1800" dirty="0" err="1">
                    <a:effectLst/>
                    <a:latin typeface="Times New Roman" panose="02020603050405020304" pitchFamily="18" charset="0"/>
                    <a:ea typeface="Calibri" panose="020F0502020204030204" pitchFamily="34" charset="0"/>
                  </a:rPr>
                  <a:t>mkA</a:t>
                </a:r>
                <a:r>
                  <a:rPr lang="en-US" sz="18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is achieved at power 30 W by using power input configuration №2 with length of the coupling loop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𝐿</m:t>
                    </m:r>
                    <m:r>
                      <a:rPr lang="en-US" sz="1800" i="1">
                        <a:effectLst/>
                        <a:latin typeface="Cambria Math" panose="02040503050406030204" pitchFamily="18" charset="0"/>
                        <a:ea typeface="Calibri" panose="020F0502020204030204" pitchFamily="34" charset="0"/>
                        <a:cs typeface="Times New Roman" panose="02020603050405020304" pitchFamily="18" charset="0"/>
                      </a:rPr>
                      <m:t>=18</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mm therefore, optimal matching conditions are observed.</a:t>
                </a:r>
                <a:endParaRPr lang="ru-K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KZ" dirty="0"/>
              </a:p>
            </p:txBody>
          </p:sp>
        </mc:Choice>
        <mc:Fallback xmlns="">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This slide shows the comparison of all power inputs. </a:t>
                </a:r>
                <a:r>
                  <a:rPr lang="ru-KZ" sz="1800" dirty="0" err="1">
                    <a:effectLst/>
                    <a:latin typeface="Times New Roman" panose="02020603050405020304" pitchFamily="18" charset="0"/>
                    <a:ea typeface="Calibri" panose="020F0502020204030204" pitchFamily="34" charset="0"/>
                  </a:rPr>
                  <a:t>The</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dependence</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of</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the</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He</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ion</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current</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on</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the</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generator</a:t>
                </a:r>
                <a:r>
                  <a:rPr lang="ru-KZ" sz="18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power</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was</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measured</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for</a:t>
                </a:r>
                <a:r>
                  <a:rPr lang="ru-KZ" sz="1800" dirty="0">
                    <a:effectLst/>
                    <a:latin typeface="Times New Roman" panose="02020603050405020304" pitchFamily="18" charset="0"/>
                    <a:ea typeface="Calibri" panose="020F0502020204030204" pitchFamily="34" charset="0"/>
                  </a:rPr>
                  <a:t> </a:t>
                </a:r>
                <a:r>
                  <a:rPr lang="ru-KZ" sz="1800" dirty="0" err="1">
                    <a:effectLst/>
                    <a:latin typeface="Times New Roman" panose="02020603050405020304" pitchFamily="18" charset="0"/>
                    <a:ea typeface="Calibri" panose="020F0502020204030204" pitchFamily="34" charset="0"/>
                  </a:rPr>
                  <a:t>different</a:t>
                </a:r>
                <a:r>
                  <a:rPr lang="ru-KZ" sz="18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power input configurations. The maximum He</a:t>
                </a:r>
                <a:r>
                  <a:rPr lang="en-US" sz="1800" baseline="300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ion current value (245 </a:t>
                </a:r>
                <a:r>
                  <a:rPr lang="en-US" sz="1800" dirty="0" err="1">
                    <a:effectLst/>
                    <a:latin typeface="Times New Roman" panose="02020603050405020304" pitchFamily="18" charset="0"/>
                    <a:ea typeface="Calibri" panose="020F0502020204030204" pitchFamily="34" charset="0"/>
                  </a:rPr>
                  <a:t>mkA</a:t>
                </a:r>
                <a:r>
                  <a:rPr lang="en-US" sz="18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is achieved at power 30 W by using power input configuration №2 with length of the coupling loop </a:t>
                </a:r>
                <a:r>
                  <a:rPr lang="en-US" sz="1800" i="0">
                    <a:effectLst/>
                    <a:latin typeface="Cambria Math" panose="02040503050406030204" pitchFamily="18" charset="0"/>
                    <a:ea typeface="Calibri" panose="020F0502020204030204" pitchFamily="34" charset="0"/>
                    <a:cs typeface="Times New Roman" panose="02020603050405020304" pitchFamily="18" charset="0"/>
                  </a:rPr>
                  <a:t>𝐿=18</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mm therefore, optimal matching conditions are observed.</a:t>
                </a:r>
                <a:endParaRPr lang="ru-K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KZ" dirty="0"/>
              </a:p>
            </p:txBody>
          </p:sp>
        </mc:Fallback>
      </mc:AlternateContent>
      <p:sp>
        <p:nvSpPr>
          <p:cNvPr id="4" name="Номер слайда 3"/>
          <p:cNvSpPr>
            <a:spLocks noGrp="1"/>
          </p:cNvSpPr>
          <p:nvPr>
            <p:ph type="sldNum" sz="quarter" idx="5"/>
          </p:nvPr>
        </p:nvSpPr>
        <p:spPr/>
        <p:txBody>
          <a:bodyPr/>
          <a:lstStyle/>
          <a:p>
            <a:fld id="{0FF66750-699B-47AD-B1F8-264E17FD0D2E}" type="slidenum">
              <a:rPr lang="ru-RU" smtClean="0"/>
              <a:t>13</a:t>
            </a:fld>
            <a:endParaRPr lang="ru-RU"/>
          </a:p>
        </p:txBody>
      </p:sp>
    </p:spTree>
    <p:extLst>
      <p:ext uri="{BB962C8B-B14F-4D97-AF65-F5344CB8AC3E}">
        <p14:creationId xmlns:p14="http://schemas.microsoft.com/office/powerpoint/2010/main" val="116080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Here are comparisons of previous results with new ones. As we see in 2019 at power 20 W and frequency 2500 MHz the maximum ion current was 175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mkA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 our case at power 20 W and frequency 2500 MHz the maximum ion current value was 222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mkA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that means that using power input with connection from end face of resonator allows not only to minimize size of the ion source but also to increase it’s efficiency.</a:t>
            </a:r>
            <a:endParaRPr lang="ru-K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14</a:t>
            </a:fld>
            <a:endParaRPr lang="ru-RU"/>
          </a:p>
        </p:txBody>
      </p:sp>
    </p:spTree>
    <p:extLst>
      <p:ext uri="{BB962C8B-B14F-4D97-AF65-F5344CB8AC3E}">
        <p14:creationId xmlns:p14="http://schemas.microsoft.com/office/powerpoint/2010/main" val="3288614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540385" algn="just">
              <a:lnSpc>
                <a:spcPct val="150000"/>
              </a:lnSpc>
              <a:spcAft>
                <a:spcPts val="0"/>
              </a:spcAft>
            </a:pPr>
            <a:r>
              <a:rPr lang="ru-KZ" sz="1800" dirty="0">
                <a:effectLst/>
                <a:latin typeface="Times New Roman" panose="02020603050405020304" pitchFamily="18" charset="0"/>
                <a:ea typeface="Calibri" panose="020F0502020204030204" pitchFamily="34" charset="0"/>
                <a:cs typeface="Times New Roman" panose="02020603050405020304" pitchFamily="18" charset="0"/>
              </a:rPr>
              <a:t>2.45 GHz ECR ion sources are widely used for production of single charged heavy ions and secondary radioactive ion beams.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This slide shows the concept of the ion source. </a:t>
            </a:r>
            <a:r>
              <a:rPr lang="en-GB" sz="1200" kern="1200" dirty="0">
                <a:solidFill>
                  <a:schemeClr val="tx1"/>
                </a:solidFill>
                <a:effectLst/>
                <a:latin typeface="+mn-lt"/>
                <a:ea typeface="+mn-ea"/>
                <a:cs typeface="+mn-cs"/>
              </a:rPr>
              <a:t>The magnetic system of the source is composed of a radially magnetized ring. The distribution of the magnetic field on the axis of the ring is shown in__ . The lines of an equal field are shown in__. It can be seen that this magnetic system provides creation of pseudo-closed surfaces with a field level from 875 Gs up to 1750 Gs. Schematic structure of the source is shown in __, the closed surfaces of the magnetic field are located in the gap </a:t>
            </a:r>
            <a:r>
              <a:rPr lang="en-US" sz="1200" kern="1200" dirty="0">
                <a:solidFill>
                  <a:schemeClr val="tx1"/>
                </a:solidFill>
                <a:effectLst/>
                <a:latin typeface="+mn-lt"/>
                <a:ea typeface="+mn-ea"/>
                <a:cs typeface="+mn-cs"/>
              </a:rPr>
              <a:t>between the electrodes of quarter wave resonator</a:t>
            </a:r>
            <a:r>
              <a:rPr lang="en-GB"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marL="0" marR="0" lvl="0" indent="540385" algn="just" defTabSz="914400" rtl="0" eaLnBrk="1" fontAlgn="auto" latinLnBrk="0" hangingPunct="1">
              <a:lnSpc>
                <a:spcPct val="15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indent="540385" algn="just">
              <a:lnSpc>
                <a:spcPct val="150000"/>
              </a:lnSpc>
              <a:spcAft>
                <a:spcPts val="0"/>
              </a:spcAft>
            </a:pPr>
            <a:endParaRPr lang="ru-KZ"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0FF66750-699B-47AD-B1F8-264E17FD0D2E}" type="slidenum">
              <a:rPr lang="ru-RU" smtClean="0"/>
              <a:t>2</a:t>
            </a:fld>
            <a:endParaRPr lang="ru-RU"/>
          </a:p>
        </p:txBody>
      </p:sp>
    </p:spTree>
    <p:extLst>
      <p:ext uri="{BB962C8B-B14F-4D97-AF65-F5344CB8AC3E}">
        <p14:creationId xmlns:p14="http://schemas.microsoft.com/office/powerpoint/2010/main" val="107137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slide shows already manufactured and tested 2.45 GHz ion source in FLNR. </a:t>
            </a:r>
            <a:r>
              <a:rPr lang="en-US" sz="1200" kern="1200" dirty="0">
                <a:solidFill>
                  <a:schemeClr val="tx1"/>
                </a:solidFill>
                <a:effectLst/>
                <a:latin typeface="+mn-lt"/>
                <a:ea typeface="+mn-ea"/>
                <a:cs typeface="+mn-cs"/>
              </a:rPr>
              <a:t>In the source design the existing N-type connector with KF16 (16 mm internal diameter and 7 mm diameter of central conductor) flange was used.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For the power input the following type of coupling loop was used</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Power was connected from the side). By using replaceable resonator parts was observed that for the 5 mm gap was achieved highest electric field value and lowest power required for plasma discharge ignition.</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 all further experiments were with 5 mm gap.</a:t>
            </a:r>
            <a:endParaRPr lang="ru-K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3</a:t>
            </a:fld>
            <a:endParaRPr lang="ru-RU"/>
          </a:p>
        </p:txBody>
      </p:sp>
    </p:spTree>
    <p:extLst>
      <p:ext uri="{BB962C8B-B14F-4D97-AF65-F5344CB8AC3E}">
        <p14:creationId xmlns:p14="http://schemas.microsoft.com/office/powerpoint/2010/main" val="1760653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the production of the short-lived radioactive ions it is necessary to achieve fast transformation from atom to ion . As we already know that the smaller the plasma chamber volume the faster ionization processes occurs, so its reasonable to use compact ion source with small chamber volume. Here on slide you can see our compact ECR ion source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тут про то что</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 –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это корпус резонатора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2 - …, 3 - …). The SMA-Type coaxial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feedtrough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was used to connect ion source with generator. Power input was carried by using of coupling loop (1 – connect to the casing, 2 and 3 to the coaxial) (Power feedthrough installed </a:t>
            </a:r>
            <a:r>
              <a:rPr lang="en-US" sz="1800">
                <a:effectLst/>
                <a:latin typeface="Times New Roman" panose="02020603050405020304" pitchFamily="18" charset="0"/>
                <a:ea typeface="Calibri" panose="020F0502020204030204" pitchFamily="34" charset="0"/>
                <a:cs typeface="Times New Roman" panose="02020603050405020304" pitchFamily="18" charset="0"/>
              </a:rPr>
              <a:t>at the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end plate of resonator</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So, the main goal of my work is to test ion source on He gas, measure the ion current at different generator powers and frequencies, (measure the ion current) using different power inputs. </a:t>
            </a:r>
            <a:endParaRPr lang="ru-K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4</a:t>
            </a:fld>
            <a:endParaRPr lang="ru-RU"/>
          </a:p>
        </p:txBody>
      </p:sp>
    </p:spTree>
    <p:extLst>
      <p:ext uri="{BB962C8B-B14F-4D97-AF65-F5344CB8AC3E}">
        <p14:creationId xmlns:p14="http://schemas.microsoft.com/office/powerpoint/2010/main" val="115330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Here on slide shown the ion source with power input configuration №1. For this configuration loop is connected to the resonator casing, were used 3 loop with lengths L=13 L=15 L=19. During the source testing the pressure in chamber was about 10</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-5</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torr, voltage on pulling electrode was -300 V, frequency was in range from 2400 to 2500 MHz and power from 0-30 W.</a:t>
            </a:r>
            <a:endParaRPr lang="ru-K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5</a:t>
            </a:fld>
            <a:endParaRPr lang="ru-RU"/>
          </a:p>
        </p:txBody>
      </p:sp>
    </p:spTree>
    <p:extLst>
      <p:ext uri="{BB962C8B-B14F-4D97-AF65-F5344CB8AC3E}">
        <p14:creationId xmlns:p14="http://schemas.microsoft.com/office/powerpoint/2010/main" val="739012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picture shows ion source ion current dependence on pressure and frequency. Firstly we study dependence of ion current as a function of pressure, it has been shown that the intensity of ion current increases with increasing of pressure, maximum ion current value 112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mkA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From the second graph we can that ion current increases with increasing of frequency, maximum value of ion current was achieved at 2500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MHz.</a:t>
            </a:r>
            <a:endParaRPr lang="ru-K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6</a:t>
            </a:fld>
            <a:endParaRPr lang="ru-RU"/>
          </a:p>
        </p:txBody>
      </p:sp>
    </p:spTree>
    <p:extLst>
      <p:ext uri="{BB962C8B-B14F-4D97-AF65-F5344CB8AC3E}">
        <p14:creationId xmlns:p14="http://schemas.microsoft.com/office/powerpoint/2010/main" val="3857922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After we checked the dependence of ion current as a function of frequency for power input configuration №1 with different coupling loop lengths. As we see the maximum ion current was achieved with coupling loop length 15 mm, so that means that the optimal matching conditions in the transmission line was observed.</a:t>
            </a:r>
            <a:endParaRPr lang="ru-K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7</a:t>
            </a:fld>
            <a:endParaRPr lang="ru-RU"/>
          </a:p>
        </p:txBody>
      </p:sp>
    </p:spTree>
    <p:extLst>
      <p:ext uri="{BB962C8B-B14F-4D97-AF65-F5344CB8AC3E}">
        <p14:creationId xmlns:p14="http://schemas.microsoft.com/office/powerpoint/2010/main" val="2156059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picture shows ion source with power input configuration №2. For this configuration loop is connected to central conductor of resonator, we used 2 loop lengths L=18 L=14. During the source testing the pressure in chamber was about 10</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-5</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torr, voltage on pulling electrode was -300 V, frequency was in range from 2400 to 2500 MHz and power from 0-30 W.</a:t>
            </a:r>
            <a:endParaRPr lang="ru-K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8</a:t>
            </a:fld>
            <a:endParaRPr lang="ru-RU"/>
          </a:p>
        </p:txBody>
      </p:sp>
    </p:spTree>
    <p:extLst>
      <p:ext uri="{BB962C8B-B14F-4D97-AF65-F5344CB8AC3E}">
        <p14:creationId xmlns:p14="http://schemas.microsoft.com/office/powerpoint/2010/main" val="3626073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2 loop length firstly we measured ion current as a function of power. Its been observed that for 18 mm loop that when we increase power plasma discharge ignites at 3 W.  At power 1 W plasma disappears. Maximum ion current value we achieved at 30 W is 245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mkA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For 14 mm loop plasma discharge ignites when power more or equal 2 W and disappears when power less than 1 W, maximum value of ion current here is 143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mkA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K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KZ" dirty="0"/>
          </a:p>
        </p:txBody>
      </p:sp>
      <p:sp>
        <p:nvSpPr>
          <p:cNvPr id="4" name="Номер слайда 3"/>
          <p:cNvSpPr>
            <a:spLocks noGrp="1"/>
          </p:cNvSpPr>
          <p:nvPr>
            <p:ph type="sldNum" sz="quarter" idx="5"/>
          </p:nvPr>
        </p:nvSpPr>
        <p:spPr/>
        <p:txBody>
          <a:bodyPr/>
          <a:lstStyle/>
          <a:p>
            <a:fld id="{0FF66750-699B-47AD-B1F8-264E17FD0D2E}" type="slidenum">
              <a:rPr lang="ru-RU" smtClean="0"/>
              <a:t>9</a:t>
            </a:fld>
            <a:endParaRPr lang="ru-RU" dirty="0"/>
          </a:p>
        </p:txBody>
      </p:sp>
    </p:spTree>
    <p:extLst>
      <p:ext uri="{BB962C8B-B14F-4D97-AF65-F5344CB8AC3E}">
        <p14:creationId xmlns:p14="http://schemas.microsoft.com/office/powerpoint/2010/main" val="448757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4AFD95F-2233-4027-88DD-7451582A5EC8}" type="datetimeFigureOut">
              <a:rPr lang="ru-RU" smtClean="0"/>
              <a:t>10.06.2023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21652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4AFD95F-2233-4027-88DD-7451582A5EC8}" type="datetimeFigureOut">
              <a:rPr lang="ru-RU" smtClean="0"/>
              <a:t>10.06.2023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398079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4AFD95F-2233-4027-88DD-7451582A5EC8}" type="datetimeFigureOut">
              <a:rPr lang="ru-RU" smtClean="0"/>
              <a:t>10.06.2023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1197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4AFD95F-2233-4027-88DD-7451582A5EC8}" type="datetimeFigureOut">
              <a:rPr lang="ru-RU" smtClean="0"/>
              <a:t>10.06.2023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2635170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4AFD95F-2233-4027-88DD-7451582A5EC8}" type="datetimeFigureOut">
              <a:rPr lang="ru-RU" smtClean="0"/>
              <a:t>10.06.2023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125779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4AFD95F-2233-4027-88DD-7451582A5EC8}" type="datetimeFigureOut">
              <a:rPr lang="ru-RU" smtClean="0"/>
              <a:t>10.06.2023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88789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4AFD95F-2233-4027-88DD-7451582A5EC8}" type="datetimeFigureOut">
              <a:rPr lang="ru-RU" smtClean="0"/>
              <a:t>10.06.2023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1735425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4AFD95F-2233-4027-88DD-7451582A5EC8}" type="datetimeFigureOut">
              <a:rPr lang="ru-RU" smtClean="0"/>
              <a:t>10.06.2023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2598776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AFD95F-2233-4027-88DD-7451582A5EC8}" type="datetimeFigureOut">
              <a:rPr lang="ru-RU" smtClean="0"/>
              <a:t>10.06.2023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87484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4AFD95F-2233-4027-88DD-7451582A5EC8}" type="datetimeFigureOut">
              <a:rPr lang="ru-RU" smtClean="0"/>
              <a:t>10.06.2023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3951584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4AFD95F-2233-4027-88DD-7451582A5EC8}" type="datetimeFigureOut">
              <a:rPr lang="ru-RU" smtClean="0"/>
              <a:t>10.06.2023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C9161-6E6F-44BE-B784-32A3F6B9B0D9}" type="slidenum">
              <a:rPr lang="ru-RU" smtClean="0"/>
              <a:t>‹#›</a:t>
            </a:fld>
            <a:endParaRPr lang="ru-RU"/>
          </a:p>
        </p:txBody>
      </p:sp>
    </p:spTree>
    <p:extLst>
      <p:ext uri="{BB962C8B-B14F-4D97-AF65-F5344CB8AC3E}">
        <p14:creationId xmlns:p14="http://schemas.microsoft.com/office/powerpoint/2010/main" val="1568739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FD95F-2233-4027-88DD-7451582A5EC8}" type="datetimeFigureOut">
              <a:rPr lang="ru-RU" smtClean="0"/>
              <a:t>10.06.2023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C9161-6E6F-44BE-B784-32A3F6B9B0D9}" type="slidenum">
              <a:rPr lang="ru-RU" smtClean="0"/>
              <a:t>‹#›</a:t>
            </a:fld>
            <a:endParaRPr lang="ru-RU"/>
          </a:p>
        </p:txBody>
      </p:sp>
    </p:spTree>
    <p:extLst>
      <p:ext uri="{BB962C8B-B14F-4D97-AF65-F5344CB8AC3E}">
        <p14:creationId xmlns:p14="http://schemas.microsoft.com/office/powerpoint/2010/main" val="3001425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8.png"/><Relationship Id="rId7"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1.png"/><Relationship Id="rId10" Type="http://schemas.openxmlformats.org/officeDocument/2006/relationships/image" Target="../media/image42.png"/><Relationship Id="rId4" Type="http://schemas.openxmlformats.org/officeDocument/2006/relationships/image" Target="../media/image33.emf"/><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jpe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460.png"/><Relationship Id="rId3" Type="http://schemas.openxmlformats.org/officeDocument/2006/relationships/image" Target="../media/image49.png"/><Relationship Id="rId7" Type="http://schemas.openxmlformats.org/officeDocument/2006/relationships/image" Target="../media/image45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48.emf"/><Relationship Id="rId5" Type="http://schemas.openxmlformats.org/officeDocument/2006/relationships/image" Target="../media/image54.png"/><Relationship Id="rId10" Type="http://schemas.openxmlformats.org/officeDocument/2006/relationships/image" Target="../media/image47.emf"/><Relationship Id="rId4" Type="http://schemas.openxmlformats.org/officeDocument/2006/relationships/image" Target="../media/image53.png"/><Relationship Id="rId9"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1.jpe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6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emf"/><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jpe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0.png"/><Relationship Id="rId10" Type="http://schemas.openxmlformats.org/officeDocument/2006/relationships/image" Target="../media/image1.jpeg"/><Relationship Id="rId4" Type="http://schemas.openxmlformats.org/officeDocument/2006/relationships/image" Target="../media/image240.png"/><Relationship Id="rId9" Type="http://schemas.openxmlformats.org/officeDocument/2006/relationships/image" Target="../media/image25.emf"/></Relationships>
</file>

<file path=ppt/slides/_rels/slide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8.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2.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
            <a:extLst>
              <a:ext uri="{FF2B5EF4-FFF2-40B4-BE49-F238E27FC236}">
                <a16:creationId xmlns:a16="http://schemas.microsoft.com/office/drawing/2014/main" id="{4B867DE4-AF6E-49D2-A551-96B0FAF1DCA2}"/>
              </a:ext>
            </a:extLst>
          </p:cNvPr>
          <p:cNvSpPr txBox="1">
            <a:spLocks noChangeArrowheads="1"/>
          </p:cNvSpPr>
          <p:nvPr/>
        </p:nvSpPr>
        <p:spPr bwMode="auto">
          <a:xfrm>
            <a:off x="1631950" y="735955"/>
            <a:ext cx="89281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ru-RU" sz="3400" b="1" dirty="0">
              <a:solidFill>
                <a:srgbClr val="17375E"/>
              </a:solidFill>
              <a:latin typeface="Arial" panose="020B0604020202020204" pitchFamily="34" charset="0"/>
              <a:ea typeface="Gungsuh" panose="02030600000101010101" pitchFamily="18" charset="-127"/>
              <a:cs typeface="Arial" panose="020B0604020202020204" pitchFamily="34" charset="0"/>
            </a:endParaRPr>
          </a:p>
          <a:p>
            <a:pPr algn="ctr" eaLnBrk="1" hangingPunct="1">
              <a:spcBef>
                <a:spcPct val="0"/>
              </a:spcBef>
              <a:buFontTx/>
              <a:buNone/>
            </a:pPr>
            <a:endParaRPr lang="en-US" altLang="ru-RU" sz="3400" b="1" dirty="0">
              <a:solidFill>
                <a:srgbClr val="17375E"/>
              </a:solidFill>
              <a:latin typeface="Arial" panose="020B0604020202020204" pitchFamily="34" charset="0"/>
              <a:ea typeface="Gungsuh" panose="02030600000101010101" pitchFamily="18" charset="-127"/>
              <a:cs typeface="Arial" panose="020B0604020202020204" pitchFamily="34" charset="0"/>
            </a:endParaRPr>
          </a:p>
          <a:p>
            <a:pPr algn="ctr">
              <a:spcBef>
                <a:spcPct val="0"/>
              </a:spcBef>
              <a:buFontTx/>
              <a:buNone/>
            </a:pPr>
            <a:endParaRPr lang="en-US" altLang="ru-RU" sz="3600" b="1" dirty="0">
              <a:solidFill>
                <a:srgbClr val="002060"/>
              </a:solidFill>
              <a:latin typeface="Arial" panose="020B0604020202020204" pitchFamily="34" charset="0"/>
              <a:ea typeface="Gungsuh" panose="02030600000101010101" pitchFamily="18" charset="-127"/>
              <a:cs typeface="Arial" panose="020B0604020202020204" pitchFamily="34" charset="0"/>
            </a:endParaRPr>
          </a:p>
          <a:p>
            <a:pPr algn="ctr" eaLnBrk="1" hangingPunct="1">
              <a:spcBef>
                <a:spcPct val="0"/>
              </a:spcBef>
              <a:buFontTx/>
              <a:buNone/>
            </a:pPr>
            <a:endParaRPr lang="en-US" altLang="ru-RU" u="sng" dirty="0">
              <a:solidFill>
                <a:srgbClr val="17375E"/>
              </a:solidFill>
              <a:latin typeface="Arial" panose="020B0604020202020204" pitchFamily="34" charset="0"/>
              <a:ea typeface="Gungsuh" panose="02030600000101010101" pitchFamily="18" charset="-127"/>
              <a:cs typeface="Arial" panose="020B0604020202020204" pitchFamily="34" charset="0"/>
            </a:endParaRPr>
          </a:p>
          <a:p>
            <a:pPr algn="ctr" eaLnBrk="1" hangingPunct="1">
              <a:spcBef>
                <a:spcPct val="0"/>
              </a:spcBef>
              <a:buFontTx/>
              <a:buNone/>
            </a:pPr>
            <a:endParaRPr lang="en-US" altLang="ru-RU" u="sng" dirty="0">
              <a:solidFill>
                <a:srgbClr val="17375E"/>
              </a:solidFill>
              <a:latin typeface="Arial" panose="020B0604020202020204" pitchFamily="34" charset="0"/>
              <a:ea typeface="Gungsuh" panose="02030600000101010101" pitchFamily="18" charset="-127"/>
              <a:cs typeface="Arial" panose="020B0604020202020204" pitchFamily="34" charset="0"/>
            </a:endParaRPr>
          </a:p>
          <a:p>
            <a:pPr algn="ctr" eaLnBrk="1" hangingPunct="1">
              <a:spcBef>
                <a:spcPct val="0"/>
              </a:spcBef>
              <a:buFontTx/>
              <a:buNone/>
            </a:pPr>
            <a:endParaRPr lang="en-US" altLang="ru-RU" u="sng" dirty="0">
              <a:solidFill>
                <a:srgbClr val="17375E"/>
              </a:solidFill>
              <a:latin typeface="Arial" panose="020B0604020202020204" pitchFamily="34" charset="0"/>
              <a:ea typeface="Gungsuh" panose="02030600000101010101" pitchFamily="18" charset="-127"/>
              <a:cs typeface="Arial" panose="020B0604020202020204" pitchFamily="34" charset="0"/>
            </a:endParaRPr>
          </a:p>
          <a:p>
            <a:pPr algn="ctr" eaLnBrk="1" hangingPunct="1">
              <a:spcBef>
                <a:spcPct val="0"/>
              </a:spcBef>
              <a:buFontTx/>
              <a:buNone/>
            </a:pPr>
            <a:endParaRPr lang="en-US" altLang="ru-RU" u="sng" dirty="0">
              <a:solidFill>
                <a:srgbClr val="17375E"/>
              </a:solidFill>
              <a:latin typeface="Arial" panose="020B0604020202020204" pitchFamily="34" charset="0"/>
              <a:ea typeface="Gungsuh" panose="02030600000101010101" pitchFamily="18" charset="-127"/>
              <a:cs typeface="Arial" panose="020B0604020202020204" pitchFamily="34" charset="0"/>
            </a:endParaRPr>
          </a:p>
          <a:p>
            <a:pPr algn="ctr" eaLnBrk="1" hangingPunct="1">
              <a:spcBef>
                <a:spcPct val="0"/>
              </a:spcBef>
              <a:buFontTx/>
              <a:buNone/>
            </a:pPr>
            <a:endParaRPr lang="ru-RU" altLang="ru-RU" sz="2800" b="1" dirty="0">
              <a:solidFill>
                <a:srgbClr val="002060"/>
              </a:solidFill>
              <a:latin typeface="Arial" panose="020B0604020202020204" pitchFamily="34" charset="0"/>
              <a:ea typeface="Gungsuh" panose="02030600000101010101" pitchFamily="18" charset="-127"/>
              <a:cs typeface="Arial" panose="020B0604020202020204" pitchFamily="34" charset="0"/>
            </a:endParaRPr>
          </a:p>
          <a:p>
            <a:pPr algn="ctr" eaLnBrk="1" hangingPunct="1">
              <a:spcBef>
                <a:spcPct val="0"/>
              </a:spcBef>
              <a:buFontTx/>
              <a:buNone/>
            </a:pPr>
            <a:endParaRPr lang="ru-RU" altLang="ru-RU" sz="2800" b="1" dirty="0">
              <a:solidFill>
                <a:srgbClr val="002060"/>
              </a:solidFill>
              <a:latin typeface="Arial" panose="020B0604020202020204" pitchFamily="34" charset="0"/>
              <a:ea typeface="Gungsuh" panose="02030600000101010101" pitchFamily="18" charset="-127"/>
              <a:cs typeface="Arial" panose="020B0604020202020204" pitchFamily="34" charset="0"/>
            </a:endParaRPr>
          </a:p>
          <a:p>
            <a:pPr algn="ctr" eaLnBrk="1" hangingPunct="1">
              <a:spcBef>
                <a:spcPct val="0"/>
              </a:spcBef>
              <a:buFontTx/>
              <a:buNone/>
            </a:pPr>
            <a:r>
              <a:rPr lang="en-US" altLang="ru-RU" sz="2800" b="1" u="sng" dirty="0">
                <a:solidFill>
                  <a:srgbClr val="002060"/>
                </a:solidFill>
                <a:latin typeface="+mn-lt"/>
                <a:ea typeface="Gungsuh" panose="02030600000101010101" pitchFamily="18" charset="-127"/>
                <a:cs typeface="Times New Roman" panose="02020603050405020304" pitchFamily="18" charset="0"/>
              </a:rPr>
              <a:t>K. </a:t>
            </a:r>
            <a:r>
              <a:rPr lang="en-US" altLang="ru-RU" sz="2800" b="1" u="sng" dirty="0" err="1">
                <a:solidFill>
                  <a:srgbClr val="002060"/>
                </a:solidFill>
                <a:latin typeface="+mn-lt"/>
                <a:ea typeface="Gungsuh" panose="02030600000101010101" pitchFamily="18" charset="-127"/>
                <a:cs typeface="Times New Roman" panose="02020603050405020304" pitchFamily="18" charset="0"/>
              </a:rPr>
              <a:t>Berestov</a:t>
            </a:r>
            <a:r>
              <a:rPr lang="en-US" altLang="ru-RU" sz="2800" b="1" dirty="0">
                <a:solidFill>
                  <a:srgbClr val="002060"/>
                </a:solidFill>
                <a:latin typeface="+mn-lt"/>
                <a:ea typeface="Gungsuh" panose="02030600000101010101" pitchFamily="18" charset="-127"/>
                <a:cs typeface="Times New Roman" panose="02020603050405020304" pitchFamily="18" charset="0"/>
              </a:rPr>
              <a:t>,  S. </a:t>
            </a:r>
            <a:r>
              <a:rPr lang="en-US" altLang="ru-RU" sz="2800" b="1" dirty="0" err="1">
                <a:solidFill>
                  <a:srgbClr val="002060"/>
                </a:solidFill>
                <a:latin typeface="+mn-lt"/>
                <a:ea typeface="Gungsuh" panose="02030600000101010101" pitchFamily="18" charset="-127"/>
                <a:cs typeface="Times New Roman" panose="02020603050405020304" pitchFamily="18" charset="0"/>
              </a:rPr>
              <a:t>Bogomolov</a:t>
            </a:r>
            <a:r>
              <a:rPr lang="en-US" altLang="ru-RU" sz="2800" b="1" dirty="0">
                <a:solidFill>
                  <a:srgbClr val="002060"/>
                </a:solidFill>
                <a:latin typeface="+mn-lt"/>
                <a:ea typeface="Gungsuh" panose="02030600000101010101" pitchFamily="18" charset="-127"/>
                <a:cs typeface="Times New Roman" panose="02020603050405020304" pitchFamily="18" charset="0"/>
              </a:rPr>
              <a:t>, K. </a:t>
            </a:r>
            <a:r>
              <a:rPr lang="en-US" altLang="ru-RU" sz="2800" b="1" dirty="0" err="1">
                <a:solidFill>
                  <a:srgbClr val="002060"/>
                </a:solidFill>
                <a:latin typeface="+mn-lt"/>
                <a:ea typeface="Gungsuh" panose="02030600000101010101" pitchFamily="18" charset="-127"/>
                <a:cs typeface="Times New Roman" panose="02020603050405020304" pitchFamily="18" charset="0"/>
              </a:rPr>
              <a:t>Kuzmenkov</a:t>
            </a:r>
            <a:endParaRPr lang="en-US" altLang="ru-RU" sz="2800" b="1" dirty="0">
              <a:solidFill>
                <a:srgbClr val="002060"/>
              </a:solidFill>
              <a:latin typeface="+mn-lt"/>
              <a:ea typeface="Gungsuh" panose="02030600000101010101" pitchFamily="18" charset="-127"/>
              <a:cs typeface="Times New Roman" panose="02020603050405020304" pitchFamily="18" charset="0"/>
            </a:endParaRPr>
          </a:p>
          <a:p>
            <a:pPr algn="ctr" eaLnBrk="1" hangingPunct="1">
              <a:spcBef>
                <a:spcPct val="0"/>
              </a:spcBef>
              <a:buFontTx/>
              <a:buNone/>
            </a:pPr>
            <a:r>
              <a:rPr lang="en-US" altLang="ru-RU" sz="2000" b="1" dirty="0" err="1">
                <a:solidFill>
                  <a:srgbClr val="002060"/>
                </a:solidFill>
                <a:latin typeface="+mn-lt"/>
                <a:ea typeface="Gungsuh" panose="02030600000101010101" pitchFamily="18" charset="-127"/>
                <a:cs typeface="Times New Roman" panose="02020603050405020304" pitchFamily="18" charset="0"/>
              </a:rPr>
              <a:t>Jinr</a:t>
            </a:r>
            <a:r>
              <a:rPr lang="en-US" altLang="ru-RU" sz="2000" b="1" dirty="0">
                <a:solidFill>
                  <a:srgbClr val="002060"/>
                </a:solidFill>
                <a:latin typeface="+mn-lt"/>
                <a:ea typeface="Gungsuh" panose="02030600000101010101" pitchFamily="18" charset="-127"/>
                <a:cs typeface="Times New Roman" panose="02020603050405020304" pitchFamily="18" charset="0"/>
              </a:rPr>
              <a:t>, </a:t>
            </a:r>
            <a:r>
              <a:rPr lang="en-US" altLang="ru-RU" sz="2000" b="1" dirty="0" err="1">
                <a:solidFill>
                  <a:srgbClr val="002060"/>
                </a:solidFill>
                <a:latin typeface="+mn-lt"/>
                <a:ea typeface="Gungsuh" panose="02030600000101010101" pitchFamily="18" charset="-127"/>
                <a:cs typeface="Times New Roman" panose="02020603050405020304" pitchFamily="18" charset="0"/>
              </a:rPr>
              <a:t>Dubna</a:t>
            </a:r>
            <a:r>
              <a:rPr lang="en-US" altLang="ru-RU" sz="2000" b="1" dirty="0">
                <a:solidFill>
                  <a:srgbClr val="002060"/>
                </a:solidFill>
                <a:latin typeface="+mn-lt"/>
                <a:ea typeface="Gungsuh" panose="02030600000101010101" pitchFamily="18" charset="-127"/>
                <a:cs typeface="Times New Roman" panose="02020603050405020304" pitchFamily="18" charset="0"/>
              </a:rPr>
              <a:t>, Moscow Region, Russia</a:t>
            </a:r>
          </a:p>
        </p:txBody>
      </p:sp>
      <p:sp>
        <p:nvSpPr>
          <p:cNvPr id="32" name="Прямоугольник 2">
            <a:extLst>
              <a:ext uri="{FF2B5EF4-FFF2-40B4-BE49-F238E27FC236}">
                <a16:creationId xmlns:a16="http://schemas.microsoft.com/office/drawing/2014/main" id="{2A2C7B5C-DF50-4952-B494-9E0370D5BCF5}"/>
              </a:ext>
            </a:extLst>
          </p:cNvPr>
          <p:cNvSpPr>
            <a:spLocks noChangeArrowheads="1"/>
          </p:cNvSpPr>
          <p:nvPr/>
        </p:nvSpPr>
        <p:spPr bwMode="auto">
          <a:xfrm>
            <a:off x="2036762" y="2437157"/>
            <a:ext cx="81184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ru-RU" sz="4400" b="1" dirty="0">
                <a:solidFill>
                  <a:srgbClr val="C00000"/>
                </a:solidFill>
                <a:latin typeface="+mn-lt"/>
                <a:cs typeface="Times New Roman" panose="02020603050405020304" pitchFamily="18" charset="0"/>
              </a:rPr>
              <a:t>Investigation of characteristics of 2.45 GHz ECR ion source</a:t>
            </a:r>
            <a:endParaRPr lang="ru-RU" altLang="ru-RU" sz="4400" b="1" dirty="0">
              <a:solidFill>
                <a:srgbClr val="C00000"/>
              </a:solidFill>
              <a:latin typeface="+mn-lt"/>
              <a:cs typeface="Times New Roman" panose="02020603050405020304" pitchFamily="18" charset="0"/>
            </a:endParaRPr>
          </a:p>
        </p:txBody>
      </p:sp>
      <p:pic>
        <p:nvPicPr>
          <p:cNvPr id="33" name="Picture 187">
            <a:extLst>
              <a:ext uri="{FF2B5EF4-FFF2-40B4-BE49-F238E27FC236}">
                <a16:creationId xmlns:a16="http://schemas.microsoft.com/office/drawing/2014/main" id="{2902D038-2A4F-4A2E-992F-9BEFE170A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04" y="209026"/>
            <a:ext cx="2554289" cy="2083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Рисунок 1">
            <a:extLst>
              <a:ext uri="{FF2B5EF4-FFF2-40B4-BE49-F238E27FC236}">
                <a16:creationId xmlns:a16="http://schemas.microsoft.com/office/drawing/2014/main" id="{896893CD-E969-485B-AE49-27D2E118A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2905" y="327971"/>
            <a:ext cx="2554289" cy="170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75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dirty="0"/>
          </a:p>
        </p:txBody>
      </p:sp>
      <mc:AlternateContent xmlns:mc="http://schemas.openxmlformats.org/markup-compatibility/2006" xmlns:a14="http://schemas.microsoft.com/office/drawing/2010/main">
        <mc:Choice Requires="a14">
          <p:sp>
            <p:nvSpPr>
              <p:cNvPr id="3079" name="Rectangle 19"/>
              <p:cNvSpPr>
                <a:spLocks noChangeArrowheads="1"/>
              </p:cNvSpPr>
              <p:nvPr/>
            </p:nvSpPr>
            <p:spPr bwMode="auto">
              <a:xfrm>
                <a:off x="1282042" y="105211"/>
                <a:ext cx="10909958"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a:solidFill>
                      <a:srgbClr val="002060"/>
                    </a:solidFill>
                    <a:latin typeface="Times New Roman" panose="02020603050405020304" pitchFamily="18" charset="0"/>
                    <a:cs typeface="Times New Roman" panose="02020603050405020304" pitchFamily="18" charset="0"/>
                  </a:rPr>
                  <a:t>Ion source testing with power input configuration</a:t>
                </a:r>
                <a:r>
                  <a:rPr lang="ru-RU"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2</a:t>
                </a:r>
                <a:r>
                  <a:rPr lang="ru-RU" sz="24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ru-RU" sz="2400" b="1" i="0" smtClean="0">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𝐈</m:t>
                    </m:r>
                    <m:d>
                      <m:dPr>
                        <m:ctrlPr>
                          <a:rPr lang="ru-KZ" sz="2400" b="1" i="1" smtClean="0">
                            <a:solidFill>
                              <a:srgbClr val="002060"/>
                            </a:solidFill>
                            <a:effectLst/>
                            <a:latin typeface="Cambria Math" panose="02040503050406030204" pitchFamily="18" charset="0"/>
                          </a:rPr>
                        </m:ctrlPr>
                      </m:dPr>
                      <m:e>
                        <m:r>
                          <a:rPr lang="en-US" sz="2400" b="1" i="0" smtClean="0">
                            <a:solidFill>
                              <a:srgbClr val="002060"/>
                            </a:solidFill>
                            <a:effectLst/>
                            <a:latin typeface="Cambria Math" panose="02040503050406030204" pitchFamily="18" charset="0"/>
                          </a:rPr>
                          <m:t>𝐏</m:t>
                        </m:r>
                      </m:e>
                    </m:d>
                  </m:oMath>
                </a14:m>
                <a:endParaRPr lang="ru-RU" sz="2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3079" name="Rectangle 19"/>
              <p:cNvSpPr>
                <a:spLocks noRot="1" noChangeAspect="1" noMove="1" noResize="1" noEditPoints="1" noAdjustHandles="1" noChangeArrowheads="1" noChangeShapeType="1" noTextEdit="1"/>
              </p:cNvSpPr>
              <p:nvPr/>
            </p:nvSpPr>
            <p:spPr bwMode="auto">
              <a:xfrm>
                <a:off x="1282042" y="105211"/>
                <a:ext cx="10909958" cy="461665"/>
              </a:xfrm>
              <a:prstGeom prst="rect">
                <a:avLst/>
              </a:prstGeom>
              <a:blipFill>
                <a:blip r:embed="rId3"/>
                <a:stretch>
                  <a:fillRect t="-9211" b="-30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KZ">
                    <a:noFill/>
                  </a:rPr>
                  <a:t> </a:t>
                </a:r>
              </a:p>
            </p:txBody>
          </p:sp>
        </mc:Fallback>
      </mc:AlternateContent>
      <p:sp>
        <p:nvSpPr>
          <p:cNvPr id="2" name="Прямоугольник 1"/>
          <p:cNvSpPr/>
          <p:nvPr/>
        </p:nvSpPr>
        <p:spPr>
          <a:xfrm>
            <a:off x="2167003" y="1340285"/>
            <a:ext cx="989556" cy="3645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pic>
        <p:nvPicPr>
          <p:cNvPr id="4" name="Рисунок 3">
            <a:extLst>
              <a:ext uri="{FF2B5EF4-FFF2-40B4-BE49-F238E27FC236}">
                <a16:creationId xmlns:a16="http://schemas.microsoft.com/office/drawing/2014/main" id="{A3BE576B-D255-4BAE-9F05-17033794D53B}"/>
              </a:ext>
            </a:extLst>
          </p:cNvPr>
          <p:cNvPicPr>
            <a:picLocks noChangeAspect="1"/>
          </p:cNvPicPr>
          <p:nvPr/>
        </p:nvPicPr>
        <p:blipFill>
          <a:blip r:embed="rId4"/>
          <a:stretch>
            <a:fillRect/>
          </a:stretch>
        </p:blipFill>
        <p:spPr>
          <a:xfrm>
            <a:off x="-326833" y="646908"/>
            <a:ext cx="6966784" cy="5342345"/>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C19D39B-FE4B-4EED-A4F1-51FAEED79996}"/>
                  </a:ext>
                </a:extLst>
              </p:cNvPr>
              <p:cNvSpPr txBox="1"/>
              <p:nvPr/>
            </p:nvSpPr>
            <p:spPr>
              <a:xfrm>
                <a:off x="241888" y="5622717"/>
                <a:ext cx="6079101" cy="880369"/>
              </a:xfrm>
              <a:prstGeom prst="rect">
                <a:avLst/>
              </a:prstGeom>
              <a:noFill/>
            </p:spPr>
            <p:txBody>
              <a:bodyPr wrap="square">
                <a:spAutoFit/>
              </a:bodyPr>
              <a:lstStyle/>
              <a:p>
                <a:pPr algn="ctr">
                  <a:lnSpc>
                    <a:spcPct val="150000"/>
                  </a:lnSpc>
                  <a:spcAft>
                    <a:spcPts val="1200"/>
                  </a:spcAft>
                </a:pPr>
                <a:r>
                  <a:rPr lang="en-US" altLang="ru-RU" dirty="0">
                    <a:latin typeface="Times New Roman" panose="02020603050405020304" pitchFamily="18" charset="0"/>
                    <a:cs typeface="Times New Roman" panose="02020603050405020304" pitchFamily="18" charset="0"/>
                  </a:rPr>
                  <a:t>He</a:t>
                </a:r>
                <a:r>
                  <a:rPr lang="en-US" altLang="ru-RU" baseline="42000" dirty="0">
                    <a:latin typeface="Times New Roman" panose="02020603050405020304" pitchFamily="18" charset="0"/>
                    <a:cs typeface="Times New Roman" panose="02020603050405020304" pitchFamily="18" charset="0"/>
                  </a:rPr>
                  <a:t>+ </a:t>
                </a:r>
                <a:r>
                  <a:rPr lang="en-US" altLang="ru-RU" dirty="0">
                    <a:latin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on current </a:t>
                </a:r>
                <a14:m>
                  <m:oMath xmlns:m="http://schemas.openxmlformats.org/officeDocument/2006/math">
                    <m:r>
                      <a:rPr lang="ru-RU" sz="1800" i="1" smtClean="0">
                        <a:effectLst/>
                        <a:latin typeface="Cambria Math" panose="02040503050406030204" pitchFamily="18" charset="0"/>
                        <a:ea typeface="Times New Roman" panose="02020603050405020304" pitchFamily="18" charset="0"/>
                      </a:rPr>
                      <m:t>𝐼</m:t>
                    </m:r>
                    <m:r>
                      <a:rPr lang="ru-RU" sz="1800" i="1" smtClean="0">
                        <a:effectLst/>
                        <a:latin typeface="Cambria Math" panose="02040503050406030204" pitchFamily="18" charset="0"/>
                        <a:ea typeface="Times New Roman" panose="02020603050405020304" pitchFamily="18" charset="0"/>
                      </a:rPr>
                      <m:t> </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as a function of pressure </a:t>
                </a:r>
                <a14:m>
                  <m:oMath xmlns:m="http://schemas.openxmlformats.org/officeDocument/2006/math">
                    <m:r>
                      <a:rPr lang="ru-RU" i="1">
                        <a:latin typeface="Cambria Math" panose="02040503050406030204" pitchFamily="18" charset="0"/>
                        <a:ea typeface="Times New Roman" panose="02020603050405020304" pitchFamily="18" charset="0"/>
                      </a:rPr>
                      <m:t>𝑃</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with different input power</a:t>
                </a:r>
              </a:p>
            </p:txBody>
          </p:sp>
        </mc:Choice>
        <mc:Fallback xmlns="">
          <p:sp>
            <p:nvSpPr>
              <p:cNvPr id="16" name="TextBox 15">
                <a:extLst>
                  <a:ext uri="{FF2B5EF4-FFF2-40B4-BE49-F238E27FC236}">
                    <a16:creationId xmlns:a16="http://schemas.microsoft.com/office/drawing/2014/main" id="{CC19D39B-FE4B-4EED-A4F1-51FAEED79996}"/>
                  </a:ext>
                </a:extLst>
              </p:cNvPr>
              <p:cNvSpPr txBox="1">
                <a:spLocks noRot="1" noChangeAspect="1" noMove="1" noResize="1" noEditPoints="1" noAdjustHandles="1" noChangeArrowheads="1" noChangeShapeType="1" noTextEdit="1"/>
              </p:cNvSpPr>
              <p:nvPr/>
            </p:nvSpPr>
            <p:spPr>
              <a:xfrm>
                <a:off x="241888" y="5622717"/>
                <a:ext cx="6079101" cy="880369"/>
              </a:xfrm>
              <a:prstGeom prst="rect">
                <a:avLst/>
              </a:prstGeom>
              <a:blipFill>
                <a:blip r:embed="rId5"/>
                <a:stretch>
                  <a:fillRect l="-702" r="-1404" b="-8966"/>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B65E1E0-126F-43E6-BC10-CEEA2A9D64C6}"/>
                  </a:ext>
                </a:extLst>
              </p:cNvPr>
              <p:cNvSpPr txBox="1"/>
              <p:nvPr/>
            </p:nvSpPr>
            <p:spPr>
              <a:xfrm>
                <a:off x="6320989" y="1469538"/>
                <a:ext cx="5558337" cy="3386568"/>
              </a:xfrm>
              <a:prstGeom prst="rect">
                <a:avLst/>
              </a:prstGeom>
              <a:noFill/>
            </p:spPr>
            <p:txBody>
              <a:bodyPr wrap="square">
                <a:spAutoFit/>
              </a:bodyPr>
              <a:lstStyle/>
              <a:p>
                <a:pPr algn="just">
                  <a:lnSpc>
                    <a:spcPct val="150000"/>
                  </a:lnSpc>
                  <a:spcAft>
                    <a:spcPts val="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To achieve the maximum ion current values its necessary to get certain pressure value. If pressure is too low or high the plasma discharge disappears. </a:t>
                </a:r>
              </a:p>
              <a:p>
                <a:pPr algn="just">
                  <a:lnSpc>
                    <a:spcPct val="150000"/>
                  </a:lnSpc>
                  <a:spcAft>
                    <a:spcPts val="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For 18 mm coupling loop the maximum ion current at power 30 W is 228 </a:t>
                </a:r>
                <a14:m>
                  <m:oMath xmlns:m="http://schemas.openxmlformats.org/officeDocument/2006/math">
                    <m:r>
                      <m:rPr>
                        <m:nor/>
                      </m:rP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m:t>µ</m:t>
                    </m:r>
                    <m:r>
                      <m:rPr>
                        <m:nor/>
                      </m:rP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m:t>A</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At pressure </a:t>
                </a:r>
                <a14:m>
                  <m:oMath xmlns:m="http://schemas.openxmlformats.org/officeDocument/2006/math">
                    <m:r>
                      <a:rPr lang="ru-RU" sz="1600" i="1">
                        <a:latin typeface="Cambria Math" panose="02040503050406030204" pitchFamily="18" charset="0"/>
                        <a:ea typeface="Times New Roman" panose="02020603050405020304" pitchFamily="18" charset="0"/>
                      </a:rPr>
                      <m:t>𝑃</m:t>
                    </m:r>
                    <m:r>
                      <a:rPr lang="ru-RU" sz="1600" i="1">
                        <a:latin typeface="Cambria Math" panose="02040503050406030204" pitchFamily="18" charset="0"/>
                        <a:ea typeface="Times New Roman" panose="02020603050405020304" pitchFamily="18" charset="0"/>
                      </a:rPr>
                      <m:t>&lt;0</m:t>
                    </m:r>
                    <m:r>
                      <a:rPr lang="ru-RU" sz="1600">
                        <a:latin typeface="Cambria Math" panose="02040503050406030204" pitchFamily="18" charset="0"/>
                        <a:ea typeface="Times New Roman" panose="02020603050405020304" pitchFamily="18" charset="0"/>
                      </a:rPr>
                      <m:t>,</m:t>
                    </m:r>
                    <m:r>
                      <a:rPr lang="ru-RU" sz="1600" i="1">
                        <a:latin typeface="Cambria Math" panose="02040503050406030204" pitchFamily="18" charset="0"/>
                        <a:ea typeface="Times New Roman" panose="02020603050405020304" pitchFamily="18" charset="0"/>
                      </a:rPr>
                      <m:t>28∙</m:t>
                    </m:r>
                    <m:sSup>
                      <m:sSupPr>
                        <m:ctrlPr>
                          <a:rPr lang="ru-KZ" sz="1600" i="1">
                            <a:latin typeface="Cambria Math" panose="02040503050406030204" pitchFamily="18" charset="0"/>
                            <a:ea typeface="Times New Roman" panose="02020603050405020304" pitchFamily="18" charset="0"/>
                          </a:rPr>
                        </m:ctrlPr>
                      </m:sSupPr>
                      <m:e>
                        <m:r>
                          <a:rPr lang="ru-RU" sz="1600" i="1">
                            <a:latin typeface="Cambria Math" panose="02040503050406030204" pitchFamily="18" charset="0"/>
                            <a:ea typeface="Times New Roman" panose="02020603050405020304" pitchFamily="18" charset="0"/>
                          </a:rPr>
                          <m:t>10</m:t>
                        </m:r>
                      </m:e>
                      <m:sup>
                        <m:r>
                          <a:rPr lang="ru-RU" sz="1600" i="1">
                            <a:latin typeface="Cambria Math" panose="02040503050406030204" pitchFamily="18" charset="0"/>
                            <a:ea typeface="Times New Roman" panose="02020603050405020304" pitchFamily="18" charset="0"/>
                          </a:rPr>
                          <m:t>−5</m:t>
                        </m:r>
                      </m:sup>
                    </m:sSup>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torr plasma discharge </a:t>
                </a:r>
                <a:r>
                  <a:rPr lang="en-US" sz="1600" dirty="0">
                    <a:latin typeface="Times New Roman" panose="02020603050405020304" pitchFamily="18" charset="0"/>
                    <a:cs typeface="Times New Roman" panose="02020603050405020304" pitchFamily="18" charset="0"/>
                  </a:rPr>
                  <a:t>was extinguished.</a:t>
                </a:r>
              </a:p>
              <a:p>
                <a:pPr algn="just">
                  <a:lnSpc>
                    <a:spcPct val="150000"/>
                  </a:lnSpc>
                  <a:spcAft>
                    <a:spcPts val="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For 14 mm coupling loop the maximum ion current at power 30 W is 116 </a:t>
                </a:r>
                <a14:m>
                  <m:oMath xmlns:m="http://schemas.openxmlformats.org/officeDocument/2006/math">
                    <m:r>
                      <m:rPr>
                        <m:nor/>
                      </m:rP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m:t>µ</m:t>
                    </m:r>
                    <m:r>
                      <m:rPr>
                        <m:nor/>
                      </m:rP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1600" b="0" i="0" dirty="0" smtClean="0">
                        <a:latin typeface="Times New Roman" panose="02020603050405020304" pitchFamily="18" charset="0"/>
                        <a:ea typeface="Times New Roman" panose="02020603050405020304" pitchFamily="18" charset="0"/>
                        <a:cs typeface="Times New Roman" panose="02020603050405020304" pitchFamily="18" charset="0"/>
                      </a:rPr>
                      <m:t>.</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pressure </a:t>
                </a:r>
                <a14:m>
                  <m:oMath xmlns:m="http://schemas.openxmlformats.org/officeDocument/2006/math">
                    <m:r>
                      <a:rPr lang="ru-RU" sz="1600" i="1">
                        <a:latin typeface="Cambria Math" panose="02040503050406030204" pitchFamily="18" charset="0"/>
                        <a:ea typeface="Times New Roman" panose="02020603050405020304" pitchFamily="18" charset="0"/>
                      </a:rPr>
                      <m:t>𝑃</m:t>
                    </m:r>
                    <m:r>
                      <a:rPr lang="ru-RU" sz="1600" i="1">
                        <a:latin typeface="Cambria Math" panose="02040503050406030204" pitchFamily="18" charset="0"/>
                        <a:ea typeface="Times New Roman" panose="02020603050405020304" pitchFamily="18" charset="0"/>
                      </a:rPr>
                      <m:t>&gt;4</m:t>
                    </m:r>
                    <m:r>
                      <a:rPr lang="ru-RU" sz="1600">
                        <a:latin typeface="Cambria Math" panose="02040503050406030204" pitchFamily="18" charset="0"/>
                        <a:ea typeface="Times New Roman" panose="02020603050405020304" pitchFamily="18" charset="0"/>
                      </a:rPr>
                      <m:t>,</m:t>
                    </m:r>
                    <m:r>
                      <a:rPr lang="ru-RU" sz="1600" i="1">
                        <a:latin typeface="Cambria Math" panose="02040503050406030204" pitchFamily="18" charset="0"/>
                        <a:ea typeface="Times New Roman" panose="02020603050405020304" pitchFamily="18" charset="0"/>
                      </a:rPr>
                      <m:t>7∙</m:t>
                    </m:r>
                    <m:sSup>
                      <m:sSupPr>
                        <m:ctrlPr>
                          <a:rPr lang="ru-KZ" sz="1600" i="1">
                            <a:latin typeface="Cambria Math" panose="02040503050406030204" pitchFamily="18" charset="0"/>
                            <a:ea typeface="Times New Roman" panose="02020603050405020304" pitchFamily="18" charset="0"/>
                          </a:rPr>
                        </m:ctrlPr>
                      </m:sSupPr>
                      <m:e>
                        <m:r>
                          <a:rPr lang="ru-RU" sz="1600" i="1">
                            <a:latin typeface="Cambria Math" panose="02040503050406030204" pitchFamily="18" charset="0"/>
                            <a:ea typeface="Times New Roman" panose="02020603050405020304" pitchFamily="18" charset="0"/>
                          </a:rPr>
                          <m:t>10</m:t>
                        </m:r>
                      </m:e>
                      <m:sup>
                        <m:r>
                          <a:rPr lang="ru-RU" sz="1600" i="1">
                            <a:latin typeface="Cambria Math" panose="02040503050406030204" pitchFamily="18" charset="0"/>
                            <a:ea typeface="Times New Roman" panose="02020603050405020304" pitchFamily="18" charset="0"/>
                          </a:rPr>
                          <m:t>−5</m:t>
                        </m:r>
                      </m:sup>
                    </m:sSup>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and </a:t>
                </a:r>
                <a14:m>
                  <m:oMath xmlns:m="http://schemas.openxmlformats.org/officeDocument/2006/math">
                    <m:r>
                      <a:rPr lang="ru-RU" sz="1600" i="1">
                        <a:latin typeface="Cambria Math" panose="02040503050406030204" pitchFamily="18" charset="0"/>
                        <a:ea typeface="Times New Roman" panose="02020603050405020304" pitchFamily="18" charset="0"/>
                      </a:rPr>
                      <m:t>𝑃</m:t>
                    </m:r>
                    <m:r>
                      <a:rPr lang="ru-RU" sz="1600" i="1">
                        <a:latin typeface="Cambria Math" panose="02040503050406030204" pitchFamily="18" charset="0"/>
                        <a:ea typeface="Times New Roman" panose="02020603050405020304" pitchFamily="18" charset="0"/>
                      </a:rPr>
                      <m:t>&lt;0</m:t>
                    </m:r>
                    <m:r>
                      <a:rPr lang="ru-RU" sz="1600">
                        <a:latin typeface="Cambria Math" panose="02040503050406030204" pitchFamily="18" charset="0"/>
                        <a:ea typeface="Times New Roman" panose="02020603050405020304" pitchFamily="18" charset="0"/>
                      </a:rPr>
                      <m:t>,</m:t>
                    </m:r>
                    <m:r>
                      <a:rPr lang="ru-RU" sz="1600" i="1">
                        <a:latin typeface="Cambria Math" panose="02040503050406030204" pitchFamily="18" charset="0"/>
                        <a:ea typeface="Times New Roman" panose="02020603050405020304" pitchFamily="18" charset="0"/>
                      </a:rPr>
                      <m:t>512∙</m:t>
                    </m:r>
                    <m:sSup>
                      <m:sSupPr>
                        <m:ctrlPr>
                          <a:rPr lang="ru-KZ" sz="1600" i="1">
                            <a:latin typeface="Cambria Math" panose="02040503050406030204" pitchFamily="18" charset="0"/>
                            <a:ea typeface="Times New Roman" panose="02020603050405020304" pitchFamily="18" charset="0"/>
                          </a:rPr>
                        </m:ctrlPr>
                      </m:sSupPr>
                      <m:e>
                        <m:r>
                          <a:rPr lang="ru-RU" sz="1600" i="1">
                            <a:latin typeface="Cambria Math" panose="02040503050406030204" pitchFamily="18" charset="0"/>
                            <a:ea typeface="Times New Roman" panose="02020603050405020304" pitchFamily="18" charset="0"/>
                          </a:rPr>
                          <m:t>10</m:t>
                        </m:r>
                      </m:e>
                      <m:sup>
                        <m:r>
                          <a:rPr lang="ru-RU" sz="1600" i="1">
                            <a:latin typeface="Cambria Math" panose="02040503050406030204" pitchFamily="18" charset="0"/>
                            <a:ea typeface="Times New Roman" panose="02020603050405020304" pitchFamily="18" charset="0"/>
                          </a:rPr>
                          <m:t>−5</m:t>
                        </m:r>
                      </m:sup>
                    </m:sSup>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torr plasma discharge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extinguished.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0B65E1E0-126F-43E6-BC10-CEEA2A9D64C6}"/>
                  </a:ext>
                </a:extLst>
              </p:cNvPr>
              <p:cNvSpPr txBox="1">
                <a:spLocks noRot="1" noChangeAspect="1" noMove="1" noResize="1" noEditPoints="1" noAdjustHandles="1" noChangeArrowheads="1" noChangeShapeType="1" noTextEdit="1"/>
              </p:cNvSpPr>
              <p:nvPr/>
            </p:nvSpPr>
            <p:spPr>
              <a:xfrm>
                <a:off x="6320989" y="1469538"/>
                <a:ext cx="5558337" cy="3386568"/>
              </a:xfrm>
              <a:prstGeom prst="rect">
                <a:avLst/>
              </a:prstGeom>
              <a:blipFill>
                <a:blip r:embed="rId6"/>
                <a:stretch>
                  <a:fillRect l="-658" r="-548" b="-1079"/>
                </a:stretch>
              </a:blipFill>
            </p:spPr>
            <p:txBody>
              <a:bodyPr/>
              <a:lstStyle/>
              <a:p>
                <a:r>
                  <a:rPr lang="ru-RU">
                    <a:noFill/>
                  </a:rPr>
                  <a:t> </a:t>
                </a:r>
              </a:p>
            </p:txBody>
          </p:sp>
        </mc:Fallback>
      </mc:AlternateContent>
      <p:pic>
        <p:nvPicPr>
          <p:cNvPr id="13" name="Picture 187">
            <a:extLst>
              <a:ext uri="{FF2B5EF4-FFF2-40B4-BE49-F238E27FC236}">
                <a16:creationId xmlns:a16="http://schemas.microsoft.com/office/drawing/2014/main" id="{BEC09F1A-C848-4D6B-9209-BEF1813CA3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a:extLst>
              <a:ext uri="{FF2B5EF4-FFF2-40B4-BE49-F238E27FC236}">
                <a16:creationId xmlns:a16="http://schemas.microsoft.com/office/drawing/2014/main" id="{A6CC6B1E-DDEC-4F1B-9830-DB0EEFD09848}"/>
              </a:ext>
            </a:extLst>
          </p:cNvPr>
          <p:cNvSpPr/>
          <p:nvPr/>
        </p:nvSpPr>
        <p:spPr>
          <a:xfrm>
            <a:off x="4573697" y="687833"/>
            <a:ext cx="1908740" cy="752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dirty="0"/>
          </a:p>
        </p:txBody>
      </p:sp>
      <p:pic>
        <p:nvPicPr>
          <p:cNvPr id="5" name="Рисунок 4">
            <a:extLst>
              <a:ext uri="{FF2B5EF4-FFF2-40B4-BE49-F238E27FC236}">
                <a16:creationId xmlns:a16="http://schemas.microsoft.com/office/drawing/2014/main" id="{DC6F824A-0857-483F-BD42-3487E92680C5}"/>
              </a:ext>
            </a:extLst>
          </p:cNvPr>
          <p:cNvPicPr>
            <a:picLocks noChangeAspect="1"/>
          </p:cNvPicPr>
          <p:nvPr/>
        </p:nvPicPr>
        <p:blipFill>
          <a:blip r:embed="rId8"/>
          <a:stretch>
            <a:fillRect/>
          </a:stretch>
        </p:blipFill>
        <p:spPr>
          <a:xfrm>
            <a:off x="4594745" y="694077"/>
            <a:ext cx="1941507" cy="740000"/>
          </a:xfrm>
          <a:prstGeom prst="rect">
            <a:avLst/>
          </a:prstGeom>
        </p:spPr>
      </p:pic>
      <p:sp>
        <p:nvSpPr>
          <p:cNvPr id="7" name="Прямоугольник 6">
            <a:extLst>
              <a:ext uri="{FF2B5EF4-FFF2-40B4-BE49-F238E27FC236}">
                <a16:creationId xmlns:a16="http://schemas.microsoft.com/office/drawing/2014/main" id="{9E91164E-005F-493E-9BB3-42349122AABF}"/>
              </a:ext>
            </a:extLst>
          </p:cNvPr>
          <p:cNvSpPr/>
          <p:nvPr/>
        </p:nvSpPr>
        <p:spPr>
          <a:xfrm>
            <a:off x="2661781" y="5442648"/>
            <a:ext cx="1259770" cy="306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pic>
        <p:nvPicPr>
          <p:cNvPr id="6" name="Рисунок 5">
            <a:extLst>
              <a:ext uri="{FF2B5EF4-FFF2-40B4-BE49-F238E27FC236}">
                <a16:creationId xmlns:a16="http://schemas.microsoft.com/office/drawing/2014/main" id="{5495F681-07F0-4D1C-9424-5B846F9B1D1F}"/>
              </a:ext>
            </a:extLst>
          </p:cNvPr>
          <p:cNvPicPr>
            <a:picLocks noChangeAspect="1"/>
          </p:cNvPicPr>
          <p:nvPr/>
        </p:nvPicPr>
        <p:blipFill>
          <a:blip r:embed="rId9"/>
          <a:stretch>
            <a:fillRect/>
          </a:stretch>
        </p:blipFill>
        <p:spPr>
          <a:xfrm>
            <a:off x="2610798" y="5402528"/>
            <a:ext cx="1091522" cy="302470"/>
          </a:xfrm>
          <a:prstGeom prst="rect">
            <a:avLst/>
          </a:prstGeom>
        </p:spPr>
      </p:pic>
      <p:pic>
        <p:nvPicPr>
          <p:cNvPr id="8" name="Рисунок 7">
            <a:extLst>
              <a:ext uri="{FF2B5EF4-FFF2-40B4-BE49-F238E27FC236}">
                <a16:creationId xmlns:a16="http://schemas.microsoft.com/office/drawing/2014/main" id="{00E94817-51D0-4649-AB7E-1D14CC8A57EE}"/>
              </a:ext>
            </a:extLst>
          </p:cNvPr>
          <p:cNvPicPr>
            <a:picLocks noChangeAspect="1"/>
          </p:cNvPicPr>
          <p:nvPr/>
        </p:nvPicPr>
        <p:blipFill>
          <a:blip r:embed="rId10"/>
          <a:stretch>
            <a:fillRect/>
          </a:stretch>
        </p:blipFill>
        <p:spPr>
          <a:xfrm>
            <a:off x="241888" y="2734197"/>
            <a:ext cx="342900" cy="857250"/>
          </a:xfrm>
          <a:prstGeom prst="rect">
            <a:avLst/>
          </a:prstGeom>
        </p:spPr>
      </p:pic>
    </p:spTree>
    <p:extLst>
      <p:ext uri="{BB962C8B-B14F-4D97-AF65-F5344CB8AC3E}">
        <p14:creationId xmlns:p14="http://schemas.microsoft.com/office/powerpoint/2010/main" val="1235246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5B0CBA1-A85A-49D9-B899-3BB4B9CD3961}"/>
              </a:ext>
            </a:extLst>
          </p:cNvPr>
          <p:cNvPicPr>
            <a:picLocks noChangeAspect="1"/>
          </p:cNvPicPr>
          <p:nvPr/>
        </p:nvPicPr>
        <p:blipFill>
          <a:blip r:embed="rId3"/>
          <a:stretch>
            <a:fillRect/>
          </a:stretch>
        </p:blipFill>
        <p:spPr>
          <a:xfrm>
            <a:off x="200391" y="2757416"/>
            <a:ext cx="4129924" cy="3480080"/>
          </a:xfrm>
          <a:prstGeom prst="rect">
            <a:avLst/>
          </a:prstGeom>
          <a:ln>
            <a:noFill/>
          </a:ln>
          <a:effectLst>
            <a:softEdge rad="112500"/>
          </a:effectLst>
        </p:spPr>
      </p:pic>
      <p:pic>
        <p:nvPicPr>
          <p:cNvPr id="4" name="Рисунок 3">
            <a:extLst>
              <a:ext uri="{FF2B5EF4-FFF2-40B4-BE49-F238E27FC236}">
                <a16:creationId xmlns:a16="http://schemas.microsoft.com/office/drawing/2014/main" id="{C71F1F5F-76C3-406D-8D21-91ED9479DCEB}"/>
              </a:ext>
            </a:extLst>
          </p:cNvPr>
          <p:cNvPicPr>
            <a:picLocks noChangeAspect="1"/>
          </p:cNvPicPr>
          <p:nvPr/>
        </p:nvPicPr>
        <p:blipFill>
          <a:blip r:embed="rId4"/>
          <a:stretch>
            <a:fillRect/>
          </a:stretch>
        </p:blipFill>
        <p:spPr>
          <a:xfrm>
            <a:off x="7369077" y="653964"/>
            <a:ext cx="4365261" cy="3686780"/>
          </a:xfrm>
          <a:prstGeom prst="rect">
            <a:avLst/>
          </a:prstGeom>
          <a:ln>
            <a:noFill/>
          </a:ln>
          <a:effectLst>
            <a:softEdge rad="112500"/>
          </a:effectLst>
        </p:spPr>
      </p:pic>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p:sp>
        <p:nvSpPr>
          <p:cNvPr id="3079" name="Rectangle 19"/>
          <p:cNvSpPr>
            <a:spLocks noChangeArrowheads="1"/>
          </p:cNvSpPr>
          <p:nvPr/>
        </p:nvSpPr>
        <p:spPr bwMode="auto">
          <a:xfrm>
            <a:off x="1282042" y="200243"/>
            <a:ext cx="10909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a:solidFill>
                  <a:srgbClr val="002060"/>
                </a:solidFill>
                <a:latin typeface="Times New Roman" panose="02020603050405020304" pitchFamily="18" charset="0"/>
                <a:cs typeface="Times New Roman" panose="02020603050405020304" pitchFamily="18" charset="0"/>
              </a:rPr>
              <a:t>Ion source testing with power input configuration</a:t>
            </a:r>
            <a:r>
              <a:rPr lang="ru-RU"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3</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16751450-6E61-45AF-A65A-DA45D8019138}"/>
              </a:ext>
            </a:extLst>
          </p:cNvPr>
          <p:cNvSpPr txBox="1"/>
          <p:nvPr/>
        </p:nvSpPr>
        <p:spPr>
          <a:xfrm>
            <a:off x="4428519" y="4458035"/>
            <a:ext cx="7486650" cy="646331"/>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Design of the source</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with configuration of UHF coupler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and photo of power input with coupling loop configuration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a:t>
            </a:r>
          </a:p>
        </p:txBody>
      </p:sp>
      <p:pic>
        <p:nvPicPr>
          <p:cNvPr id="15" name="Picture 187">
            <a:extLst>
              <a:ext uri="{FF2B5EF4-FFF2-40B4-BE49-F238E27FC236}">
                <a16:creationId xmlns:a16="http://schemas.microsoft.com/office/drawing/2014/main" id="{87292FCB-85A2-45C2-8EEF-2B0FC6DD5F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a:extLst>
              <a:ext uri="{FF2B5EF4-FFF2-40B4-BE49-F238E27FC236}">
                <a16:creationId xmlns:a16="http://schemas.microsoft.com/office/drawing/2014/main" id="{37D25709-A128-43F2-87B8-E981E9FD3B81}"/>
              </a:ext>
            </a:extLst>
          </p:cNvPr>
          <p:cNvPicPr>
            <a:picLocks noChangeAspect="1"/>
          </p:cNvPicPr>
          <p:nvPr/>
        </p:nvPicPr>
        <p:blipFill>
          <a:blip r:embed="rId6"/>
          <a:stretch>
            <a:fillRect/>
          </a:stretch>
        </p:blipFill>
        <p:spPr>
          <a:xfrm>
            <a:off x="4428519" y="5597525"/>
            <a:ext cx="7647217" cy="564298"/>
          </a:xfrm>
          <a:prstGeom prst="rect">
            <a:avLst/>
          </a:prstGeom>
        </p:spPr>
      </p:pic>
      <p:pic>
        <p:nvPicPr>
          <p:cNvPr id="17" name="Рисунок 16">
            <a:extLst>
              <a:ext uri="{FF2B5EF4-FFF2-40B4-BE49-F238E27FC236}">
                <a16:creationId xmlns:a16="http://schemas.microsoft.com/office/drawing/2014/main" id="{3EF442FA-4647-40D1-8031-87400B587410}"/>
              </a:ext>
            </a:extLst>
          </p:cNvPr>
          <p:cNvPicPr>
            <a:picLocks noChangeAspect="1"/>
          </p:cNvPicPr>
          <p:nvPr/>
        </p:nvPicPr>
        <p:blipFill>
          <a:blip r:embed="rId7"/>
          <a:stretch>
            <a:fillRect/>
          </a:stretch>
        </p:blipFill>
        <p:spPr>
          <a:xfrm>
            <a:off x="36065" y="1272886"/>
            <a:ext cx="7174413" cy="1215538"/>
          </a:xfrm>
          <a:prstGeom prst="rect">
            <a:avLst/>
          </a:prstGeom>
        </p:spPr>
      </p:pic>
    </p:spTree>
    <p:extLst>
      <p:ext uri="{BB962C8B-B14F-4D97-AF65-F5344CB8AC3E}">
        <p14:creationId xmlns:p14="http://schemas.microsoft.com/office/powerpoint/2010/main" val="1865967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mc:AlternateContent xmlns:mc="http://schemas.openxmlformats.org/markup-compatibility/2006" xmlns:a14="http://schemas.microsoft.com/office/drawing/2010/main">
        <mc:Choice Requires="a14">
          <p:sp>
            <p:nvSpPr>
              <p:cNvPr id="3079" name="Rectangle 19"/>
              <p:cNvSpPr>
                <a:spLocks noChangeArrowheads="1"/>
              </p:cNvSpPr>
              <p:nvPr/>
            </p:nvSpPr>
            <p:spPr bwMode="auto">
              <a:xfrm>
                <a:off x="1282042" y="73624"/>
                <a:ext cx="10909958"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a:solidFill>
                      <a:srgbClr val="002060"/>
                    </a:solidFill>
                    <a:latin typeface="Times New Roman" panose="02020603050405020304" pitchFamily="18" charset="0"/>
                    <a:cs typeface="Times New Roman" panose="02020603050405020304" pitchFamily="18" charset="0"/>
                  </a:rPr>
                  <a:t>Ion source testing with power input configuration </a:t>
                </a:r>
                <a:r>
                  <a:rPr lang="ru-RU" sz="2400" b="1" dirty="0">
                    <a:solidFill>
                      <a:srgbClr val="002060"/>
                    </a:solidFill>
                    <a:latin typeface="Times New Roman" panose="02020603050405020304" pitchFamily="18" charset="0"/>
                    <a:cs typeface="Times New Roman" panose="02020603050405020304" pitchFamily="18" charset="0"/>
                  </a:rPr>
                  <a:t>№</a:t>
                </a:r>
                <a:r>
                  <a:rPr lang="en-US" sz="2400" b="1" dirty="0">
                    <a:solidFill>
                      <a:srgbClr val="002060"/>
                    </a:solidFill>
                    <a:latin typeface="Times New Roman" panose="02020603050405020304" pitchFamily="18" charset="0"/>
                    <a:cs typeface="Times New Roman" panose="02020603050405020304" pitchFamily="18" charset="0"/>
                  </a:rPr>
                  <a:t>3</a:t>
                </a:r>
                <a:r>
                  <a:rPr lang="ru-RU" sz="24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ru-RU" sz="2400" b="1" i="1" smtClean="0">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𝑰</m:t>
                    </m:r>
                    <m:d>
                      <m:dPr>
                        <m:ctrlPr>
                          <a:rPr lang="ru-KZ" sz="2400" b="1" i="1" smtClean="0">
                            <a:solidFill>
                              <a:srgbClr val="002060"/>
                            </a:solidFill>
                            <a:effectLst/>
                            <a:latin typeface="Cambria Math" panose="02040503050406030204" pitchFamily="18" charset="0"/>
                          </a:rPr>
                        </m:ctrlPr>
                      </m:dPr>
                      <m:e>
                        <m:r>
                          <a:rPr lang="en-US" sz="2400" b="1" i="1" smtClean="0">
                            <a:solidFill>
                              <a:srgbClr val="002060"/>
                            </a:solidFill>
                            <a:effectLst/>
                            <a:latin typeface="Cambria Math" panose="02040503050406030204" pitchFamily="18" charset="0"/>
                          </a:rPr>
                          <m:t>𝒇</m:t>
                        </m:r>
                      </m:e>
                    </m:d>
                  </m:oMath>
                </a14:m>
                <a:r>
                  <a:rPr lang="ru-RU" sz="24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ru-RU" sz="2400"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𝑰</m:t>
                    </m:r>
                  </m:oMath>
                </a14:m>
                <a:r>
                  <a:rPr lang="en-US" sz="2400" b="1" i="1" dirty="0">
                    <a:solidFill>
                      <a:srgbClr val="002060"/>
                    </a:solidFill>
                    <a:latin typeface="Times New Roman" panose="02020603050405020304" pitchFamily="18" charset="0"/>
                    <a:cs typeface="Times New Roman" panose="02020603050405020304" pitchFamily="18" charset="0"/>
                  </a:rPr>
                  <a:t>(P)</a:t>
                </a:r>
                <a:endParaRPr lang="ru-RU" sz="2400" b="1" i="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3079" name="Rectangle 19"/>
              <p:cNvSpPr>
                <a:spLocks noRot="1" noChangeAspect="1" noMove="1" noResize="1" noEditPoints="1" noAdjustHandles="1" noChangeArrowheads="1" noChangeShapeType="1" noTextEdit="1"/>
              </p:cNvSpPr>
              <p:nvPr/>
            </p:nvSpPr>
            <p:spPr bwMode="auto">
              <a:xfrm>
                <a:off x="1282042" y="73624"/>
                <a:ext cx="10909958" cy="461665"/>
              </a:xfrm>
              <a:prstGeom prst="rect">
                <a:avLst/>
              </a:prstGeom>
              <a:blipFill>
                <a:blip r:embed="rId3"/>
                <a:stretch>
                  <a:fillRect t="-10526"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KZ">
                    <a:noFill/>
                  </a:rPr>
                  <a:t> </a:t>
                </a:r>
              </a:p>
            </p:txBody>
          </p:sp>
        </mc:Fallback>
      </mc:AlternateContent>
      <p:sp>
        <p:nvSpPr>
          <p:cNvPr id="2" name="Прямоугольник 1"/>
          <p:cNvSpPr/>
          <p:nvPr/>
        </p:nvSpPr>
        <p:spPr>
          <a:xfrm>
            <a:off x="2167003" y="1340285"/>
            <a:ext cx="989556" cy="3645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44C5CA5-5369-49BC-94B4-28F811ED9E1C}"/>
                  </a:ext>
                </a:extLst>
              </p:cNvPr>
              <p:cNvSpPr txBox="1"/>
              <p:nvPr/>
            </p:nvSpPr>
            <p:spPr>
              <a:xfrm>
                <a:off x="-149892" y="4625978"/>
                <a:ext cx="6612902" cy="338554"/>
              </a:xfrm>
              <a:prstGeom prst="rect">
                <a:avLst/>
              </a:prstGeom>
              <a:noFill/>
            </p:spPr>
            <p:txBody>
              <a:bodyPr wrap="square">
                <a:spAutoFit/>
              </a:bodyPr>
              <a:lstStyle/>
              <a:p>
                <a:pPr algn="ctr"/>
                <a:r>
                  <a:rPr lang="en-US" altLang="ru-RU" sz="1600" dirty="0">
                    <a:latin typeface="Times New Roman" panose="02020603050405020304" pitchFamily="18" charset="0"/>
                    <a:cs typeface="Times New Roman" panose="02020603050405020304" pitchFamily="18" charset="0"/>
                  </a:rPr>
                  <a:t>He</a:t>
                </a:r>
                <a:r>
                  <a:rPr lang="en-US" altLang="ru-RU" sz="1600" baseline="420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ion current </a:t>
                </a:r>
                <a14:m>
                  <m:oMath xmlns:m="http://schemas.openxmlformats.org/officeDocument/2006/math">
                    <m:r>
                      <a:rPr lang="ru-RU" sz="1600" i="1">
                        <a:latin typeface="Cambria Math" panose="02040503050406030204" pitchFamily="18" charset="0"/>
                        <a:ea typeface="Times New Roman" panose="02020603050405020304" pitchFamily="18" charset="0"/>
                        <a:cs typeface="Times New Roman" panose="02020603050405020304" pitchFamily="18" charset="0"/>
                      </a:rPr>
                      <m:t>𝐼</m:t>
                    </m:r>
                    <m:r>
                      <a:rPr lang="ru-RU" sz="16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600" dirty="0">
                    <a:latin typeface="Times New Roman" panose="02020603050405020304" pitchFamily="18" charset="0"/>
                    <a:ea typeface="Times New Roman" panose="02020603050405020304" pitchFamily="18" charset="0"/>
                    <a:cs typeface="Times New Roman" panose="02020603050405020304" pitchFamily="18" charset="0"/>
                  </a:rPr>
                  <a:t>as a function of the UHF </a:t>
                </a:r>
                <a14:m>
                  <m:oMath xmlns:m="http://schemas.openxmlformats.org/officeDocument/2006/math">
                    <m:r>
                      <a:rPr lang="en-US" sz="1600" b="0" i="1" smtClean="0">
                        <a:effectLst/>
                        <a:latin typeface="Cambria Math" panose="02040503050406030204" pitchFamily="18" charset="0"/>
                        <a:ea typeface="Times New Roman" panose="02020603050405020304" pitchFamily="18" charset="0"/>
                        <a:cs typeface="Times New Roman" panose="02020603050405020304" pitchFamily="18" charset="0"/>
                      </a:rPr>
                      <m:t>𝑓</m:t>
                    </m:r>
                  </m:oMath>
                </a14:m>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544C5CA5-5369-49BC-94B4-28F811ED9E1C}"/>
                  </a:ext>
                </a:extLst>
              </p:cNvPr>
              <p:cNvSpPr txBox="1">
                <a:spLocks noRot="1" noChangeAspect="1" noMove="1" noResize="1" noEditPoints="1" noAdjustHandles="1" noChangeArrowheads="1" noChangeShapeType="1" noTextEdit="1"/>
              </p:cNvSpPr>
              <p:nvPr/>
            </p:nvSpPr>
            <p:spPr>
              <a:xfrm>
                <a:off x="-149892" y="4625978"/>
                <a:ext cx="6612902" cy="338554"/>
              </a:xfrm>
              <a:prstGeom prst="rect">
                <a:avLst/>
              </a:prstGeom>
              <a:blipFill>
                <a:blip r:embed="rId4"/>
                <a:stretch>
                  <a:fillRect t="-5455" b="-2363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046CB08-C3D9-490D-B20B-7E65D568D09F}"/>
                  </a:ext>
                </a:extLst>
              </p:cNvPr>
              <p:cNvSpPr txBox="1"/>
              <p:nvPr/>
            </p:nvSpPr>
            <p:spPr>
              <a:xfrm>
                <a:off x="181436" y="4990400"/>
                <a:ext cx="11927258" cy="1579022"/>
              </a:xfrm>
              <a:prstGeom prst="rect">
                <a:avLst/>
              </a:prstGeom>
              <a:noFill/>
            </p:spPr>
            <p:txBody>
              <a:bodyPr wrap="square">
                <a:spAutoFit/>
              </a:bodyPr>
              <a:lstStyle/>
              <a:p>
                <a:pPr indent="540000" algn="just">
                  <a:lnSpc>
                    <a:spcPct val="150000"/>
                  </a:lnSpc>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Ion current increases with increasing of the generator frequency, reducing of ion current in the frequency range </a:t>
                </a:r>
                <a14:m>
                  <m:oMath xmlns:m="http://schemas.openxmlformats.org/officeDocument/2006/math">
                    <m:r>
                      <a:rPr lang="ru-RU" sz="1600" i="1" smtClean="0">
                        <a:effectLst/>
                        <a:latin typeface="Cambria Math" panose="02040503050406030204" pitchFamily="18" charset="0"/>
                        <a:ea typeface="Times New Roman" panose="02020603050405020304" pitchFamily="18" charset="0"/>
                      </a:rPr>
                      <m:t>𝑓</m:t>
                    </m:r>
                    <m:r>
                      <a:rPr lang="ru-RU" sz="1600" i="1" smtClean="0">
                        <a:effectLst/>
                        <a:latin typeface="Cambria Math" panose="02040503050406030204" pitchFamily="18" charset="0"/>
                        <a:ea typeface="Times New Roman" panose="02020603050405020304" pitchFamily="18" charset="0"/>
                      </a:rPr>
                      <m:t>=2420÷2455</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MHz</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is caused by changing of resonance region.</a:t>
                </a:r>
              </a:p>
              <a:p>
                <a:pPr indent="540000" algn="just">
                  <a:lnSpc>
                    <a:spcPct val="150000"/>
                  </a:lnSpc>
                </a:pPr>
                <a:r>
                  <a:rPr lang="en-US" sz="1600" dirty="0">
                    <a:latin typeface="Times New Roman" panose="02020603050405020304" pitchFamily="18" charset="0"/>
                    <a:cs typeface="Times New Roman" panose="02020603050405020304" pitchFamily="18" charset="0"/>
                  </a:rPr>
                  <a:t>To achieve the maximum value of the ion current its necessary to get certain value of pressure. If the pressure in the cavity was too low (</a:t>
                </a:r>
                <a14:m>
                  <m:oMath xmlns:m="http://schemas.openxmlformats.org/officeDocument/2006/math">
                    <m:r>
                      <a:rPr lang="ru-RU" sz="1600" i="1" smtClean="0">
                        <a:latin typeface="Cambria Math" panose="02040503050406030204" pitchFamily="18" charset="0"/>
                      </a:rPr>
                      <m:t>𝑃</m:t>
                    </m:r>
                    <m:r>
                      <a:rPr lang="ru-RU" sz="1600" i="1" smtClean="0">
                        <a:latin typeface="Cambria Math" panose="02040503050406030204" pitchFamily="18" charset="0"/>
                      </a:rPr>
                      <m:t>&lt;0</m:t>
                    </m:r>
                    <m:r>
                      <a:rPr lang="ru-RU" sz="1600">
                        <a:latin typeface="Cambria Math" panose="02040503050406030204" pitchFamily="18" charset="0"/>
                      </a:rPr>
                      <m:t>,</m:t>
                    </m:r>
                    <m:r>
                      <a:rPr lang="ru-RU" sz="1600" i="1">
                        <a:latin typeface="Cambria Math" panose="02040503050406030204" pitchFamily="18" charset="0"/>
                      </a:rPr>
                      <m:t>512∙</m:t>
                    </m:r>
                    <m:sSup>
                      <m:sSupPr>
                        <m:ctrlPr>
                          <a:rPr lang="ru-KZ" sz="1600" i="1">
                            <a:latin typeface="Cambria Math" panose="02040503050406030204" pitchFamily="18" charset="0"/>
                          </a:rPr>
                        </m:ctrlPr>
                      </m:sSupPr>
                      <m:e>
                        <m:r>
                          <a:rPr lang="ru-RU" sz="1600" i="1">
                            <a:latin typeface="Cambria Math" panose="02040503050406030204" pitchFamily="18" charset="0"/>
                          </a:rPr>
                          <m:t>10</m:t>
                        </m:r>
                      </m:e>
                      <m:sup>
                        <m:r>
                          <a:rPr lang="ru-RU" sz="1600" i="1">
                            <a:latin typeface="Cambria Math" panose="02040503050406030204" pitchFamily="18" charset="0"/>
                          </a:rPr>
                          <m:t>−5</m:t>
                        </m:r>
                      </m:sup>
                    </m:sSup>
                  </m:oMath>
                </a14:m>
                <a:r>
                  <a:rPr lang="en-US" sz="1600" dirty="0">
                    <a:latin typeface="Times New Roman" panose="02020603050405020304" pitchFamily="18" charset="0"/>
                    <a:cs typeface="Times New Roman" panose="02020603050405020304" pitchFamily="18" charset="0"/>
                  </a:rPr>
                  <a:t> torr) or to high (</a:t>
                </a:r>
                <a14:m>
                  <m:oMath xmlns:m="http://schemas.openxmlformats.org/officeDocument/2006/math">
                    <m:r>
                      <a:rPr lang="ru-RU" sz="1600" i="1">
                        <a:latin typeface="Cambria Math" panose="02040503050406030204" pitchFamily="18" charset="0"/>
                      </a:rPr>
                      <m:t>𝑃</m:t>
                    </m:r>
                    <m:r>
                      <a:rPr lang="ru-RU" sz="1600" i="1">
                        <a:latin typeface="Cambria Math" panose="02040503050406030204" pitchFamily="18" charset="0"/>
                      </a:rPr>
                      <m:t>&gt;4</m:t>
                    </m:r>
                    <m:r>
                      <a:rPr lang="ru-RU" sz="1600">
                        <a:latin typeface="Cambria Math" panose="02040503050406030204" pitchFamily="18" charset="0"/>
                      </a:rPr>
                      <m:t>,</m:t>
                    </m:r>
                    <m:r>
                      <a:rPr lang="ru-RU" sz="1600" i="1">
                        <a:latin typeface="Cambria Math" panose="02040503050406030204" pitchFamily="18" charset="0"/>
                      </a:rPr>
                      <m:t>7∙</m:t>
                    </m:r>
                    <m:sSup>
                      <m:sSupPr>
                        <m:ctrlPr>
                          <a:rPr lang="ru-KZ" sz="1600" i="1">
                            <a:latin typeface="Cambria Math" panose="02040503050406030204" pitchFamily="18" charset="0"/>
                          </a:rPr>
                        </m:ctrlPr>
                      </m:sSupPr>
                      <m:e>
                        <m:r>
                          <a:rPr lang="ru-RU" sz="1600" i="1">
                            <a:latin typeface="Cambria Math" panose="02040503050406030204" pitchFamily="18" charset="0"/>
                          </a:rPr>
                          <m:t>10</m:t>
                        </m:r>
                      </m:e>
                      <m:sup>
                        <m:r>
                          <a:rPr lang="ru-RU" sz="1600" i="1">
                            <a:latin typeface="Cambria Math" panose="02040503050406030204" pitchFamily="18" charset="0"/>
                          </a:rPr>
                          <m:t>−5</m:t>
                        </m:r>
                      </m:sup>
                    </m:sSup>
                    <m:r>
                      <a:rPr lang="ru-RU" sz="1600" i="1">
                        <a:latin typeface="Cambria Math" panose="02040503050406030204" pitchFamily="18" charset="0"/>
                      </a:rPr>
                      <m:t> </m:t>
                    </m:r>
                  </m:oMath>
                </a14:m>
                <a:r>
                  <a:rPr lang="en-US" sz="1600" dirty="0">
                    <a:latin typeface="Times New Roman" panose="02020603050405020304" pitchFamily="18" charset="0"/>
                    <a:cs typeface="Times New Roman" panose="02020603050405020304" pitchFamily="18" charset="0"/>
                  </a:rPr>
                  <a:t> torr) the plasma discharge was extinguished.</a:t>
                </a:r>
              </a:p>
            </p:txBody>
          </p:sp>
        </mc:Choice>
        <mc:Fallback xmlns="">
          <p:sp>
            <p:nvSpPr>
              <p:cNvPr id="22" name="TextBox 21">
                <a:extLst>
                  <a:ext uri="{FF2B5EF4-FFF2-40B4-BE49-F238E27FC236}">
                    <a16:creationId xmlns:a16="http://schemas.microsoft.com/office/drawing/2014/main" id="{6046CB08-C3D9-490D-B20B-7E65D568D09F}"/>
                  </a:ext>
                </a:extLst>
              </p:cNvPr>
              <p:cNvSpPr txBox="1">
                <a:spLocks noRot="1" noChangeAspect="1" noMove="1" noResize="1" noEditPoints="1" noAdjustHandles="1" noChangeArrowheads="1" noChangeShapeType="1" noTextEdit="1"/>
              </p:cNvSpPr>
              <p:nvPr/>
            </p:nvSpPr>
            <p:spPr>
              <a:xfrm>
                <a:off x="181436" y="4990400"/>
                <a:ext cx="11927258" cy="1579022"/>
              </a:xfrm>
              <a:prstGeom prst="rect">
                <a:avLst/>
              </a:prstGeom>
              <a:blipFill>
                <a:blip r:embed="rId5"/>
                <a:stretch>
                  <a:fillRect l="-307" r="-307" b="-115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B3A13C2-73D3-4791-9FA3-31BB8BF8393A}"/>
                  </a:ext>
                </a:extLst>
              </p:cNvPr>
              <p:cNvSpPr txBox="1"/>
              <p:nvPr/>
            </p:nvSpPr>
            <p:spPr>
              <a:xfrm>
                <a:off x="6187238" y="4538552"/>
                <a:ext cx="4809275" cy="422808"/>
              </a:xfrm>
              <a:prstGeom prst="rect">
                <a:avLst/>
              </a:prstGeom>
              <a:noFill/>
            </p:spPr>
            <p:txBody>
              <a:bodyPr wrap="square">
                <a:spAutoFit/>
              </a:bodyPr>
              <a:lstStyle/>
              <a:p>
                <a:pPr algn="ctr">
                  <a:lnSpc>
                    <a:spcPct val="150000"/>
                  </a:lnSpc>
                  <a:spcAft>
                    <a:spcPts val="0"/>
                  </a:spcAft>
                </a:pPr>
                <a:r>
                  <a:rPr lang="en-US" altLang="ru-RU" sz="1600" dirty="0">
                    <a:latin typeface="Times New Roman" panose="02020603050405020304" pitchFamily="18" charset="0"/>
                    <a:cs typeface="Times New Roman" panose="02020603050405020304" pitchFamily="18" charset="0"/>
                  </a:rPr>
                  <a:t>He</a:t>
                </a:r>
                <a:r>
                  <a:rPr lang="en-US" altLang="ru-RU" sz="1600" baseline="42000" dirty="0">
                    <a:latin typeface="Times New Roman" panose="02020603050405020304" pitchFamily="18" charset="0"/>
                    <a:cs typeface="Times New Roman" panose="02020603050405020304" pitchFamily="18" charset="0"/>
                  </a:rPr>
                  <a:t>+ </a:t>
                </a:r>
                <a:r>
                  <a:rPr lang="en-US" altLang="ru-RU" sz="1600" dirty="0">
                    <a:latin typeface="Times New Roman" panose="02020603050405020304" pitchFamily="18" charset="0"/>
                    <a:cs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on current </a:t>
                </a:r>
                <a14:m>
                  <m:oMath xmlns:m="http://schemas.openxmlformats.org/officeDocument/2006/math">
                    <m:r>
                      <a:rPr lang="ru-RU" sz="1600" i="1" smtClean="0">
                        <a:effectLst/>
                        <a:latin typeface="Cambria Math" panose="02040503050406030204" pitchFamily="18" charset="0"/>
                        <a:ea typeface="Times New Roman" panose="02020603050405020304" pitchFamily="18" charset="0"/>
                        <a:cs typeface="Times New Roman" panose="02020603050405020304" pitchFamily="18" charset="0"/>
                      </a:rPr>
                      <m:t>𝐼</m:t>
                    </m:r>
                    <m:r>
                      <a:rPr lang="ru-RU" sz="1600"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as a function of the cavity pressure</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1600" i="1" smtClean="0">
                        <a:latin typeface="Cambria Math" panose="02040503050406030204" pitchFamily="18" charset="0"/>
                        <a:ea typeface="Times New Roman" panose="02020603050405020304" pitchFamily="18" charset="0"/>
                      </a:rPr>
                      <m:t>𝑃</m:t>
                    </m:r>
                  </m:oMath>
                </a14:m>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AB3A13C2-73D3-4791-9FA3-31BB8BF8393A}"/>
                  </a:ext>
                </a:extLst>
              </p:cNvPr>
              <p:cNvSpPr txBox="1">
                <a:spLocks noRot="1" noChangeAspect="1" noMove="1" noResize="1" noEditPoints="1" noAdjustHandles="1" noChangeArrowheads="1" noChangeShapeType="1" noTextEdit="1"/>
              </p:cNvSpPr>
              <p:nvPr/>
            </p:nvSpPr>
            <p:spPr>
              <a:xfrm>
                <a:off x="6187238" y="4538552"/>
                <a:ext cx="4809275" cy="422808"/>
              </a:xfrm>
              <a:prstGeom prst="rect">
                <a:avLst/>
              </a:prstGeom>
              <a:blipFill>
                <a:blip r:embed="rId6"/>
                <a:stretch>
                  <a:fillRect b="-1739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C3D4B60-1A4A-4CB0-9DFF-740204EBC2B2}"/>
                  </a:ext>
                </a:extLst>
              </p:cNvPr>
              <p:cNvSpPr txBox="1"/>
              <p:nvPr/>
            </p:nvSpPr>
            <p:spPr>
              <a:xfrm>
                <a:off x="7582716" y="2367029"/>
                <a:ext cx="66223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KZ" i="1" smtClean="0">
                              <a:latin typeface="Cambria Math" panose="02040503050406030204" pitchFamily="18" charset="0"/>
                            </a:rPr>
                          </m:ctrlPr>
                        </m:sSubPr>
                        <m:e>
                          <m:r>
                            <a:rPr lang="ru-KZ" i="1">
                              <a:latin typeface="Cambria Math" panose="02040503050406030204" pitchFamily="18" charset="0"/>
                            </a:rPr>
                            <m:t>𝐼</m:t>
                          </m:r>
                        </m:e>
                        <m:sub>
                          <m:r>
                            <a:rPr lang="ru-KZ" i="1">
                              <a:latin typeface="Cambria Math" panose="02040503050406030204" pitchFamily="18" charset="0"/>
                            </a:rPr>
                            <m:t>𝑚𝑎𝑥</m:t>
                          </m:r>
                        </m:sub>
                      </m:sSub>
                      <m:r>
                        <a:rPr lang="ru-KZ" i="0">
                          <a:latin typeface="Cambria Math" panose="02040503050406030204" pitchFamily="18" charset="0"/>
                        </a:rPr>
                        <m:t>=</m:t>
                      </m:r>
                      <m:r>
                        <a:rPr lang="en-US" b="0" i="0" smtClean="0">
                          <a:latin typeface="Cambria Math" panose="02040503050406030204" pitchFamily="18" charset="0"/>
                        </a:rPr>
                        <m:t>1</m:t>
                      </m:r>
                      <m:r>
                        <a:rPr lang="ru-RU" b="0" i="0" smtClean="0">
                          <a:latin typeface="Cambria Math" panose="02040503050406030204" pitchFamily="18" charset="0"/>
                        </a:rPr>
                        <m:t>18</m:t>
                      </m:r>
                      <m:r>
                        <a:rPr lang="en-US" b="0" i="0" smtClean="0">
                          <a:latin typeface="Cambria Math" panose="02040503050406030204" pitchFamily="18" charset="0"/>
                        </a:rPr>
                        <m:t>.</m:t>
                      </m:r>
                      <m:r>
                        <a:rPr lang="ru-RU" b="0" i="0" smtClean="0">
                          <a:latin typeface="Cambria Math" panose="02040503050406030204" pitchFamily="18" charset="0"/>
                        </a:rPr>
                        <m:t>5</m:t>
                      </m:r>
                      <m:r>
                        <a:rPr lang="en-US" b="0" i="0" smtClean="0">
                          <a:latin typeface="Cambria Math" panose="02040503050406030204" pitchFamily="18" charset="0"/>
                        </a:rPr>
                        <m:t> </m:t>
                      </m:r>
                      <m:r>
                        <m:rPr>
                          <m:nor/>
                        </m:rPr>
                        <a:rPr lang="en-US" dirty="0">
                          <a:ea typeface="Times New Roman" panose="02020603050405020304" pitchFamily="18" charset="0"/>
                        </a:rPr>
                        <m:t>µ</m:t>
                      </m:r>
                      <m:r>
                        <m:rPr>
                          <m:nor/>
                        </m:rPr>
                        <a:rPr lang="en-US" dirty="0">
                          <a:ea typeface="Times New Roman" panose="02020603050405020304" pitchFamily="18" charset="0"/>
                        </a:rPr>
                        <m:t>A</m:t>
                      </m:r>
                    </m:oMath>
                  </m:oMathPara>
                </a14:m>
                <a:endParaRPr lang="ru-KZ" sz="2000" dirty="0"/>
              </a:p>
            </p:txBody>
          </p:sp>
        </mc:Choice>
        <mc:Fallback xmlns="">
          <p:sp>
            <p:nvSpPr>
              <p:cNvPr id="25" name="TextBox 24">
                <a:extLst>
                  <a:ext uri="{FF2B5EF4-FFF2-40B4-BE49-F238E27FC236}">
                    <a16:creationId xmlns:a16="http://schemas.microsoft.com/office/drawing/2014/main" id="{2C3D4B60-1A4A-4CB0-9DFF-740204EBC2B2}"/>
                  </a:ext>
                </a:extLst>
              </p:cNvPr>
              <p:cNvSpPr txBox="1">
                <a:spLocks noRot="1" noChangeAspect="1" noMove="1" noResize="1" noEditPoints="1" noAdjustHandles="1" noChangeArrowheads="1" noChangeShapeType="1" noTextEdit="1"/>
              </p:cNvSpPr>
              <p:nvPr/>
            </p:nvSpPr>
            <p:spPr>
              <a:xfrm>
                <a:off x="7582716" y="2367029"/>
                <a:ext cx="6622330" cy="369332"/>
              </a:xfrm>
              <a:prstGeom prst="rect">
                <a:avLst/>
              </a:prstGeom>
              <a:blipFill>
                <a:blip r:embed="rId7"/>
                <a:stretch>
                  <a:fillRect b="-8197"/>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9692E0C-869E-475F-BE39-581F32FC8D92}"/>
                  </a:ext>
                </a:extLst>
              </p:cNvPr>
              <p:cNvSpPr txBox="1"/>
              <p:nvPr/>
            </p:nvSpPr>
            <p:spPr>
              <a:xfrm>
                <a:off x="2268601" y="2378060"/>
                <a:ext cx="66223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KZ" i="1" smtClean="0">
                              <a:latin typeface="Cambria Math" panose="02040503050406030204" pitchFamily="18" charset="0"/>
                            </a:rPr>
                          </m:ctrlPr>
                        </m:sSubPr>
                        <m:e>
                          <m:r>
                            <a:rPr lang="ru-KZ" i="1">
                              <a:latin typeface="Cambria Math" panose="02040503050406030204" pitchFamily="18" charset="0"/>
                            </a:rPr>
                            <m:t>𝐼</m:t>
                          </m:r>
                        </m:e>
                        <m:sub>
                          <m:r>
                            <a:rPr lang="ru-KZ" i="1">
                              <a:latin typeface="Cambria Math" panose="02040503050406030204" pitchFamily="18" charset="0"/>
                            </a:rPr>
                            <m:t>𝑚𝑎𝑥</m:t>
                          </m:r>
                        </m:sub>
                      </m:sSub>
                      <m:r>
                        <a:rPr lang="ru-KZ" i="0">
                          <a:latin typeface="Cambria Math" panose="02040503050406030204" pitchFamily="18" charset="0"/>
                        </a:rPr>
                        <m:t>=</m:t>
                      </m:r>
                      <m:r>
                        <a:rPr lang="en-US" b="0" i="0" smtClean="0">
                          <a:latin typeface="Cambria Math" panose="02040503050406030204" pitchFamily="18" charset="0"/>
                        </a:rPr>
                        <m:t>1</m:t>
                      </m:r>
                      <m:r>
                        <a:rPr lang="ru-RU" b="0" i="0" smtClean="0">
                          <a:latin typeface="Cambria Math" panose="02040503050406030204" pitchFamily="18" charset="0"/>
                        </a:rPr>
                        <m:t>03</m:t>
                      </m:r>
                      <m:r>
                        <a:rPr lang="en-US" b="0" i="0" smtClean="0">
                          <a:latin typeface="Cambria Math" panose="02040503050406030204" pitchFamily="18" charset="0"/>
                        </a:rPr>
                        <m:t> </m:t>
                      </m:r>
                      <m:r>
                        <m:rPr>
                          <m:nor/>
                        </m:rPr>
                        <a:rPr lang="en-US" dirty="0">
                          <a:ea typeface="Times New Roman" panose="02020603050405020304" pitchFamily="18" charset="0"/>
                        </a:rPr>
                        <m:t>µ</m:t>
                      </m:r>
                      <m:r>
                        <m:rPr>
                          <m:nor/>
                        </m:rPr>
                        <a:rPr lang="en-US" dirty="0">
                          <a:ea typeface="Times New Roman" panose="02020603050405020304" pitchFamily="18" charset="0"/>
                        </a:rPr>
                        <m:t>A</m:t>
                      </m:r>
                    </m:oMath>
                  </m:oMathPara>
                </a14:m>
                <a:endParaRPr lang="ru-KZ" sz="2000" dirty="0"/>
              </a:p>
            </p:txBody>
          </p:sp>
        </mc:Choice>
        <mc:Fallback xmlns="">
          <p:sp>
            <p:nvSpPr>
              <p:cNvPr id="26" name="TextBox 25">
                <a:extLst>
                  <a:ext uri="{FF2B5EF4-FFF2-40B4-BE49-F238E27FC236}">
                    <a16:creationId xmlns:a16="http://schemas.microsoft.com/office/drawing/2014/main" id="{49692E0C-869E-475F-BE39-581F32FC8D92}"/>
                  </a:ext>
                </a:extLst>
              </p:cNvPr>
              <p:cNvSpPr txBox="1">
                <a:spLocks noRot="1" noChangeAspect="1" noMove="1" noResize="1" noEditPoints="1" noAdjustHandles="1" noChangeArrowheads="1" noChangeShapeType="1" noTextEdit="1"/>
              </p:cNvSpPr>
              <p:nvPr/>
            </p:nvSpPr>
            <p:spPr>
              <a:xfrm>
                <a:off x="2268601" y="2378060"/>
                <a:ext cx="6622330" cy="369332"/>
              </a:xfrm>
              <a:prstGeom prst="rect">
                <a:avLst/>
              </a:prstGeom>
              <a:blipFill>
                <a:blip r:embed="rId8"/>
                <a:stretch>
                  <a:fillRect b="-8197"/>
                </a:stretch>
              </a:blipFill>
            </p:spPr>
            <p:txBody>
              <a:bodyPr/>
              <a:lstStyle/>
              <a:p>
                <a:r>
                  <a:rPr lang="ru-KZ">
                    <a:noFill/>
                  </a:rPr>
                  <a:t> </a:t>
                </a:r>
              </a:p>
            </p:txBody>
          </p:sp>
        </mc:Fallback>
      </mc:AlternateContent>
      <p:pic>
        <p:nvPicPr>
          <p:cNvPr id="17" name="Picture 187">
            <a:extLst>
              <a:ext uri="{FF2B5EF4-FFF2-40B4-BE49-F238E27FC236}">
                <a16:creationId xmlns:a16="http://schemas.microsoft.com/office/drawing/2014/main" id="{F582515C-6B9D-42FD-9135-D3B87934C7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a:extLst>
              <a:ext uri="{FF2B5EF4-FFF2-40B4-BE49-F238E27FC236}">
                <a16:creationId xmlns:a16="http://schemas.microsoft.com/office/drawing/2014/main" id="{DC88643C-BE2D-4484-813B-54C7A9CBDA8F}"/>
              </a:ext>
            </a:extLst>
          </p:cNvPr>
          <p:cNvPicPr>
            <a:picLocks noChangeAspect="1"/>
          </p:cNvPicPr>
          <p:nvPr/>
        </p:nvPicPr>
        <p:blipFill>
          <a:blip r:embed="rId10"/>
          <a:stretch>
            <a:fillRect/>
          </a:stretch>
        </p:blipFill>
        <p:spPr>
          <a:xfrm>
            <a:off x="654294" y="568816"/>
            <a:ext cx="5194056" cy="3982962"/>
          </a:xfrm>
          <a:prstGeom prst="rect">
            <a:avLst/>
          </a:prstGeom>
        </p:spPr>
      </p:pic>
      <p:pic>
        <p:nvPicPr>
          <p:cNvPr id="4" name="Рисунок 3">
            <a:extLst>
              <a:ext uri="{FF2B5EF4-FFF2-40B4-BE49-F238E27FC236}">
                <a16:creationId xmlns:a16="http://schemas.microsoft.com/office/drawing/2014/main" id="{5086A07F-05B8-4416-8CED-F07DB287A5CD}"/>
              </a:ext>
            </a:extLst>
          </p:cNvPr>
          <p:cNvPicPr>
            <a:picLocks noChangeAspect="1"/>
          </p:cNvPicPr>
          <p:nvPr/>
        </p:nvPicPr>
        <p:blipFill>
          <a:blip r:embed="rId11"/>
          <a:stretch>
            <a:fillRect/>
          </a:stretch>
        </p:blipFill>
        <p:spPr>
          <a:xfrm>
            <a:off x="6145064" y="565659"/>
            <a:ext cx="5194055" cy="3982962"/>
          </a:xfrm>
          <a:prstGeom prst="rect">
            <a:avLst/>
          </a:prstGeom>
        </p:spPr>
      </p:pic>
    </p:spTree>
    <p:extLst>
      <p:ext uri="{BB962C8B-B14F-4D97-AF65-F5344CB8AC3E}">
        <p14:creationId xmlns:p14="http://schemas.microsoft.com/office/powerpoint/2010/main" val="2730929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p:sp>
        <p:nvSpPr>
          <p:cNvPr id="3079" name="Rectangle 19"/>
          <p:cNvSpPr>
            <a:spLocks noChangeArrowheads="1"/>
          </p:cNvSpPr>
          <p:nvPr/>
        </p:nvSpPr>
        <p:spPr bwMode="auto">
          <a:xfrm>
            <a:off x="1282042" y="177194"/>
            <a:ext cx="10909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err="1">
                <a:solidFill>
                  <a:srgbClr val="002060"/>
                </a:solidFill>
                <a:latin typeface="Times New Roman" panose="02020603050405020304" pitchFamily="18" charset="0"/>
                <a:cs typeface="Times New Roman" panose="02020603050405020304" pitchFamily="18" charset="0"/>
              </a:rPr>
              <a:t>Comparision</a:t>
            </a:r>
            <a:r>
              <a:rPr lang="en-US" sz="2400" b="1" dirty="0">
                <a:solidFill>
                  <a:srgbClr val="002060"/>
                </a:solidFill>
                <a:latin typeface="Times New Roman" panose="02020603050405020304" pitchFamily="18" charset="0"/>
                <a:cs typeface="Times New Roman" panose="02020603050405020304" pitchFamily="18" charset="0"/>
              </a:rPr>
              <a:t> of different power inputs</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167003" y="1340285"/>
            <a:ext cx="989556" cy="3645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626A18B-C24B-4083-BBA4-DD67F1072BB0}"/>
                  </a:ext>
                </a:extLst>
              </p:cNvPr>
              <p:cNvSpPr txBox="1"/>
              <p:nvPr/>
            </p:nvSpPr>
            <p:spPr>
              <a:xfrm>
                <a:off x="260479" y="5167760"/>
                <a:ext cx="4802601" cy="880369"/>
              </a:xfrm>
              <a:prstGeom prst="rect">
                <a:avLst/>
              </a:prstGeom>
              <a:noFill/>
            </p:spPr>
            <p:txBody>
              <a:bodyPr wrap="square">
                <a:spAutoFit/>
              </a:bodyPr>
              <a:lstStyle/>
              <a:p>
                <a:pPr algn="ctr">
                  <a:lnSpc>
                    <a:spcPct val="150000"/>
                  </a:lnSpc>
                  <a:spcAft>
                    <a:spcPts val="1200"/>
                  </a:spcAft>
                </a:pPr>
                <a:r>
                  <a:rPr lang="en-US" altLang="ru-RU" dirty="0">
                    <a:latin typeface="Times New Roman" panose="02020603050405020304" pitchFamily="18" charset="0"/>
                    <a:cs typeface="Times New Roman" panose="02020603050405020304" pitchFamily="18" charset="0"/>
                  </a:rPr>
                  <a:t>He</a:t>
                </a:r>
                <a:r>
                  <a:rPr lang="en-US" altLang="ru-RU" baseline="42000" dirty="0">
                    <a:solidFill>
                      <a:srgbClr val="002060"/>
                    </a:solidFill>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Ion current </a:t>
                </a:r>
                <a14:m>
                  <m:oMath xmlns:m="http://schemas.openxmlformats.org/officeDocument/2006/math">
                    <m:r>
                      <a:rPr lang="en-US" sz="1800" i="1" smtClean="0">
                        <a:effectLst/>
                        <a:latin typeface="Cambria Math" panose="02040503050406030204" pitchFamily="18" charset="0"/>
                        <a:ea typeface="Times New Roman" panose="02020603050405020304" pitchFamily="18" charset="0"/>
                      </a:rPr>
                      <m:t>𝐼</m:t>
                    </m:r>
                    <m:r>
                      <a:rPr lang="en-US" sz="1800" i="1" smtClean="0">
                        <a:effectLst/>
                        <a:latin typeface="Cambria Math" panose="02040503050406030204" pitchFamily="18" charset="0"/>
                        <a:ea typeface="Times New Roman" panose="02020603050405020304" pitchFamily="18" charset="0"/>
                      </a:rPr>
                      <m:t> </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as a function of power </a:t>
                </a:r>
                <a14:m>
                  <m:oMath xmlns:m="http://schemas.openxmlformats.org/officeDocument/2006/math">
                    <m:r>
                      <a:rPr lang="en-US" i="1">
                        <a:latin typeface="Cambria Math" panose="02040503050406030204" pitchFamily="18" charset="0"/>
                        <a:ea typeface="Times New Roman" panose="02020603050405020304" pitchFamily="18" charset="0"/>
                      </a:rPr>
                      <m:t>𝑊</m:t>
                    </m:r>
                    <m:r>
                      <a:rPr lang="en-US" i="1">
                        <a:latin typeface="Cambria Math" panose="02040503050406030204" pitchFamily="18" charset="0"/>
                        <a:ea typeface="Times New Roman" panose="02020603050405020304" pitchFamily="18" charset="0"/>
                      </a:rPr>
                      <m:t> </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for different power inputs</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6626A18B-C24B-4083-BBA4-DD67F1072BB0}"/>
                  </a:ext>
                </a:extLst>
              </p:cNvPr>
              <p:cNvSpPr txBox="1">
                <a:spLocks noRot="1" noChangeAspect="1" noMove="1" noResize="1" noEditPoints="1" noAdjustHandles="1" noChangeArrowheads="1" noChangeShapeType="1" noTextEdit="1"/>
              </p:cNvSpPr>
              <p:nvPr/>
            </p:nvSpPr>
            <p:spPr>
              <a:xfrm>
                <a:off x="260479" y="5167760"/>
                <a:ext cx="4802601" cy="880369"/>
              </a:xfrm>
              <a:prstGeom prst="rect">
                <a:avLst/>
              </a:prstGeom>
              <a:blipFill>
                <a:blip r:embed="rId3"/>
                <a:stretch>
                  <a:fillRect b="-9722"/>
                </a:stretch>
              </a:blipFill>
            </p:spPr>
            <p:txBody>
              <a:bodyPr/>
              <a:lstStyle/>
              <a:p>
                <a:r>
                  <a:rPr lang="ru-KZ">
                    <a:noFill/>
                  </a:rPr>
                  <a:t> </a:t>
                </a:r>
              </a:p>
            </p:txBody>
          </p:sp>
        </mc:Fallback>
      </mc:AlternateContent>
      <p:pic>
        <p:nvPicPr>
          <p:cNvPr id="6" name="Рисунок 5">
            <a:extLst>
              <a:ext uri="{FF2B5EF4-FFF2-40B4-BE49-F238E27FC236}">
                <a16:creationId xmlns:a16="http://schemas.microsoft.com/office/drawing/2014/main" id="{AC4B23C6-7037-4551-A3C3-3922BDF36A97}"/>
              </a:ext>
            </a:extLst>
          </p:cNvPr>
          <p:cNvPicPr>
            <a:picLocks noChangeAspect="1"/>
          </p:cNvPicPr>
          <p:nvPr/>
        </p:nvPicPr>
        <p:blipFill>
          <a:blip r:embed="rId4"/>
          <a:stretch>
            <a:fillRect/>
          </a:stretch>
        </p:blipFill>
        <p:spPr>
          <a:xfrm>
            <a:off x="4801973" y="1857907"/>
            <a:ext cx="7258050" cy="1323975"/>
          </a:xfrm>
          <a:prstGeom prst="rect">
            <a:avLst/>
          </a:prstGeom>
        </p:spPr>
      </p:pic>
      <p:pic>
        <p:nvPicPr>
          <p:cNvPr id="16" name="Picture 187">
            <a:extLst>
              <a:ext uri="{FF2B5EF4-FFF2-40B4-BE49-F238E27FC236}">
                <a16:creationId xmlns:a16="http://schemas.microsoft.com/office/drawing/2014/main" id="{D0BEDF29-E006-4ACD-B2BC-3D6C5061C3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90243B0A-AC74-47BB-8071-AF2BFB8802F1}"/>
              </a:ext>
            </a:extLst>
          </p:cNvPr>
          <p:cNvPicPr>
            <a:picLocks noChangeAspect="1"/>
          </p:cNvPicPr>
          <p:nvPr/>
        </p:nvPicPr>
        <p:blipFill>
          <a:blip r:embed="rId6"/>
          <a:stretch>
            <a:fillRect/>
          </a:stretch>
        </p:blipFill>
        <p:spPr>
          <a:xfrm>
            <a:off x="-132205" y="1021995"/>
            <a:ext cx="5587970" cy="4285028"/>
          </a:xfrm>
          <a:prstGeom prst="rect">
            <a:avLst/>
          </a:prstGeom>
        </p:spPr>
      </p:pic>
      <p:pic>
        <p:nvPicPr>
          <p:cNvPr id="3" name="Рисунок 2">
            <a:extLst>
              <a:ext uri="{FF2B5EF4-FFF2-40B4-BE49-F238E27FC236}">
                <a16:creationId xmlns:a16="http://schemas.microsoft.com/office/drawing/2014/main" id="{0B6C9CB7-08C3-4AA1-8DA7-75C1BE928FD2}"/>
              </a:ext>
            </a:extLst>
          </p:cNvPr>
          <p:cNvPicPr>
            <a:picLocks noChangeAspect="1"/>
          </p:cNvPicPr>
          <p:nvPr/>
        </p:nvPicPr>
        <p:blipFill>
          <a:blip r:embed="rId7"/>
          <a:stretch>
            <a:fillRect/>
          </a:stretch>
        </p:blipFill>
        <p:spPr>
          <a:xfrm>
            <a:off x="5315680" y="3429000"/>
            <a:ext cx="6230635" cy="2498500"/>
          </a:xfrm>
          <a:prstGeom prst="rect">
            <a:avLst/>
          </a:prstGeom>
        </p:spPr>
      </p:pic>
    </p:spTree>
    <p:extLst>
      <p:ext uri="{BB962C8B-B14F-4D97-AF65-F5344CB8AC3E}">
        <p14:creationId xmlns:p14="http://schemas.microsoft.com/office/powerpoint/2010/main" val="63806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7">
            <a:extLst>
              <a:ext uri="{FF2B5EF4-FFF2-40B4-BE49-F238E27FC236}">
                <a16:creationId xmlns:a16="http://schemas.microsoft.com/office/drawing/2014/main" id="{02D13164-409D-4CAC-B8EB-CB965E0E7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71" b="18109"/>
          <a:stretch>
            <a:fillRect/>
          </a:stretch>
        </p:blipFill>
        <p:spPr bwMode="auto">
          <a:xfrm>
            <a:off x="1127705" y="4361711"/>
            <a:ext cx="3110080" cy="229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3">
            <a:extLst>
              <a:ext uri="{FF2B5EF4-FFF2-40B4-BE49-F238E27FC236}">
                <a16:creationId xmlns:a16="http://schemas.microsoft.com/office/drawing/2014/main" id="{4F52CACA-F0BA-4A39-A1B1-EEEB5A8C8E27}"/>
              </a:ext>
            </a:extLst>
          </p:cNvPr>
          <p:cNvSpPr txBox="1">
            <a:spLocks noChangeArrowheads="1"/>
          </p:cNvSpPr>
          <p:nvPr/>
        </p:nvSpPr>
        <p:spPr bwMode="auto">
          <a:xfrm>
            <a:off x="376507" y="3862129"/>
            <a:ext cx="52607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1800" dirty="0">
                <a:cs typeface="Times New Roman" panose="02020603050405020304" pitchFamily="18" charset="0"/>
              </a:rPr>
              <a:t>He</a:t>
            </a:r>
            <a:r>
              <a:rPr lang="en-US" altLang="ru-RU" sz="1800" baseline="42000" dirty="0">
                <a:cs typeface="Times New Roman" panose="02020603050405020304" pitchFamily="18" charset="0"/>
              </a:rPr>
              <a:t>+</a:t>
            </a:r>
            <a:r>
              <a:rPr lang="en-US" altLang="ru-RU" sz="1800" dirty="0">
                <a:cs typeface="Times New Roman" panose="02020603050405020304" pitchFamily="18" charset="0"/>
              </a:rPr>
              <a:t> ion current vs frequency at different power level</a:t>
            </a:r>
            <a:endParaRPr lang="ru-RU" altLang="ru-RU" sz="1800" dirty="0">
              <a:cs typeface="Times New Roman" panose="02020603050405020304" pitchFamily="18" charset="0"/>
            </a:endParaRPr>
          </a:p>
        </p:txBody>
      </p:sp>
      <p:pic>
        <p:nvPicPr>
          <p:cNvPr id="9" name="Рисунок 8">
            <a:extLst>
              <a:ext uri="{FF2B5EF4-FFF2-40B4-BE49-F238E27FC236}">
                <a16:creationId xmlns:a16="http://schemas.microsoft.com/office/drawing/2014/main" id="{2DE9767A-0CA3-4A8D-A2AE-A24B201924A1}"/>
              </a:ext>
            </a:extLst>
          </p:cNvPr>
          <p:cNvPicPr>
            <a:picLocks noChangeAspect="1"/>
          </p:cNvPicPr>
          <p:nvPr/>
        </p:nvPicPr>
        <p:blipFill>
          <a:blip r:embed="rId4"/>
          <a:stretch>
            <a:fillRect/>
          </a:stretch>
        </p:blipFill>
        <p:spPr>
          <a:xfrm>
            <a:off x="7347555" y="4361710"/>
            <a:ext cx="3242368" cy="2295255"/>
          </a:xfrm>
          <a:prstGeom prst="rect">
            <a:avLst/>
          </a:prstGeom>
        </p:spPr>
      </p:pic>
      <p:sp>
        <p:nvSpPr>
          <p:cNvPr id="10" name="TextBox 3">
            <a:extLst>
              <a:ext uri="{FF2B5EF4-FFF2-40B4-BE49-F238E27FC236}">
                <a16:creationId xmlns:a16="http://schemas.microsoft.com/office/drawing/2014/main" id="{F9061C22-6A39-4776-A794-CEBCED448319}"/>
              </a:ext>
            </a:extLst>
          </p:cNvPr>
          <p:cNvSpPr txBox="1">
            <a:spLocks noChangeArrowheads="1"/>
          </p:cNvSpPr>
          <p:nvPr/>
        </p:nvSpPr>
        <p:spPr bwMode="auto">
          <a:xfrm>
            <a:off x="6890994" y="3861574"/>
            <a:ext cx="415549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1800" dirty="0">
                <a:cs typeface="Times New Roman" panose="02020603050405020304" pitchFamily="18" charset="0"/>
              </a:rPr>
              <a:t>He</a:t>
            </a:r>
            <a:r>
              <a:rPr lang="en-US" altLang="ru-RU" sz="1800" baseline="42000" dirty="0">
                <a:cs typeface="Times New Roman" panose="02020603050405020304" pitchFamily="18" charset="0"/>
              </a:rPr>
              <a:t>+</a:t>
            </a:r>
            <a:r>
              <a:rPr lang="en-US" altLang="ru-RU" sz="1800" dirty="0">
                <a:cs typeface="Times New Roman" panose="02020603050405020304" pitchFamily="18" charset="0"/>
              </a:rPr>
              <a:t> ion current vs frequency</a:t>
            </a:r>
            <a:endParaRPr lang="ru-RU" altLang="ru-RU" sz="1800" dirty="0">
              <a:cs typeface="Times New Roman" panose="02020603050405020304" pitchFamily="18" charset="0"/>
            </a:endParaRPr>
          </a:p>
        </p:txBody>
      </p:sp>
      <p:sp>
        <p:nvSpPr>
          <p:cNvPr id="16389" name="TextBox 2">
            <a:extLst>
              <a:ext uri="{FF2B5EF4-FFF2-40B4-BE49-F238E27FC236}">
                <a16:creationId xmlns:a16="http://schemas.microsoft.com/office/drawing/2014/main" id="{0B68F6C6-4B07-43CB-810E-5E0F2A644BCE}"/>
              </a:ext>
            </a:extLst>
          </p:cNvPr>
          <p:cNvSpPr txBox="1">
            <a:spLocks noChangeArrowheads="1"/>
          </p:cNvSpPr>
          <p:nvPr/>
        </p:nvSpPr>
        <p:spPr bwMode="auto">
          <a:xfrm>
            <a:off x="2438270" y="4440992"/>
            <a:ext cx="21054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ru-RU" sz="1400" b="1" dirty="0">
                <a:solidFill>
                  <a:srgbClr val="002060"/>
                </a:solidFill>
                <a:latin typeface="+mn-lt"/>
              </a:rPr>
              <a:t>View of coupling loop</a:t>
            </a:r>
            <a:endParaRPr lang="ru-RU" altLang="ru-RU" sz="1400" b="1" dirty="0">
              <a:solidFill>
                <a:srgbClr val="002060"/>
              </a:solidFill>
              <a:latin typeface="+mn-lt"/>
            </a:endParaRPr>
          </a:p>
        </p:txBody>
      </p:sp>
      <p:sp>
        <p:nvSpPr>
          <p:cNvPr id="12" name="TextBox 2">
            <a:extLst>
              <a:ext uri="{FF2B5EF4-FFF2-40B4-BE49-F238E27FC236}">
                <a16:creationId xmlns:a16="http://schemas.microsoft.com/office/drawing/2014/main" id="{F923A7C6-0AD3-4448-8C32-0B6B53C4DA81}"/>
              </a:ext>
            </a:extLst>
          </p:cNvPr>
          <p:cNvSpPr txBox="1">
            <a:spLocks noChangeArrowheads="1"/>
          </p:cNvSpPr>
          <p:nvPr/>
        </p:nvSpPr>
        <p:spPr bwMode="auto">
          <a:xfrm>
            <a:off x="8687937" y="6231811"/>
            <a:ext cx="21230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ru-RU" sz="1400" b="1" dirty="0">
                <a:solidFill>
                  <a:srgbClr val="002060"/>
                </a:solidFill>
                <a:latin typeface="+mn-lt"/>
              </a:rPr>
              <a:t>View of coupling loop</a:t>
            </a:r>
            <a:endParaRPr lang="ru-RU" altLang="ru-RU" sz="1400" b="1" dirty="0">
              <a:solidFill>
                <a:srgbClr val="002060"/>
              </a:solidFill>
              <a:latin typeface="+mn-lt"/>
            </a:endParaRPr>
          </a:p>
        </p:txBody>
      </p:sp>
      <p:pic>
        <p:nvPicPr>
          <p:cNvPr id="2" name="Рисунок 1">
            <a:extLst>
              <a:ext uri="{FF2B5EF4-FFF2-40B4-BE49-F238E27FC236}">
                <a16:creationId xmlns:a16="http://schemas.microsoft.com/office/drawing/2014/main" id="{98C042A8-C93E-4B6E-9FF1-5F18DB6A51D6}"/>
              </a:ext>
            </a:extLst>
          </p:cNvPr>
          <p:cNvPicPr>
            <a:picLocks noChangeAspect="1"/>
          </p:cNvPicPr>
          <p:nvPr/>
        </p:nvPicPr>
        <p:blipFill>
          <a:blip r:embed="rId5"/>
          <a:stretch>
            <a:fillRect/>
          </a:stretch>
        </p:blipFill>
        <p:spPr>
          <a:xfrm>
            <a:off x="6554773" y="626189"/>
            <a:ext cx="4491711" cy="3444383"/>
          </a:xfrm>
          <a:prstGeom prst="rect">
            <a:avLst/>
          </a:prstGeom>
        </p:spPr>
      </p:pic>
      <p:pic>
        <p:nvPicPr>
          <p:cNvPr id="3" name="Рисунок 2">
            <a:extLst>
              <a:ext uri="{FF2B5EF4-FFF2-40B4-BE49-F238E27FC236}">
                <a16:creationId xmlns:a16="http://schemas.microsoft.com/office/drawing/2014/main" id="{C177846F-A0D3-46C3-BE99-D742F0217B10}"/>
              </a:ext>
            </a:extLst>
          </p:cNvPr>
          <p:cNvPicPr>
            <a:picLocks noChangeAspect="1"/>
          </p:cNvPicPr>
          <p:nvPr/>
        </p:nvPicPr>
        <p:blipFill>
          <a:blip r:embed="rId6"/>
          <a:stretch>
            <a:fillRect/>
          </a:stretch>
        </p:blipFill>
        <p:spPr>
          <a:xfrm>
            <a:off x="716976" y="626189"/>
            <a:ext cx="3931538" cy="3326011"/>
          </a:xfrm>
          <a:prstGeom prst="rect">
            <a:avLst/>
          </a:prstGeom>
        </p:spPr>
      </p:pic>
      <p:sp>
        <p:nvSpPr>
          <p:cNvPr id="13" name="Rectangle 19">
            <a:extLst>
              <a:ext uri="{FF2B5EF4-FFF2-40B4-BE49-F238E27FC236}">
                <a16:creationId xmlns:a16="http://schemas.microsoft.com/office/drawing/2014/main" id="{1A47AF6A-D9B5-4E7F-ADA0-AE15AB511512}"/>
              </a:ext>
            </a:extLst>
          </p:cNvPr>
          <p:cNvSpPr>
            <a:spLocks noChangeArrowheads="1"/>
          </p:cNvSpPr>
          <p:nvPr/>
        </p:nvSpPr>
        <p:spPr bwMode="auto">
          <a:xfrm>
            <a:off x="1127705" y="136118"/>
            <a:ext cx="11064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a:solidFill>
                  <a:srgbClr val="002060"/>
                </a:solidFill>
                <a:latin typeface="Times New Roman" panose="02020603050405020304" pitchFamily="18" charset="0"/>
                <a:cs typeface="Times New Roman" panose="02020603050405020304" pitchFamily="18" charset="0"/>
              </a:rPr>
              <a:t>Comparisons with previous results</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7757F47-202C-40EF-8C0F-FA7EF85BDF7F}"/>
              </a:ext>
            </a:extLst>
          </p:cNvPr>
          <p:cNvSpPr txBox="1"/>
          <p:nvPr/>
        </p:nvSpPr>
        <p:spPr>
          <a:xfrm>
            <a:off x="3885293" y="3035874"/>
            <a:ext cx="983646" cy="307777"/>
          </a:xfrm>
          <a:prstGeom prst="rect">
            <a:avLst/>
          </a:prstGeom>
          <a:noFill/>
        </p:spPr>
        <p:txBody>
          <a:bodyPr wrap="square">
            <a:spAutoFit/>
          </a:bodyPr>
          <a:lstStyle/>
          <a:p>
            <a:r>
              <a:rPr lang="en-US" sz="1400" b="1" dirty="0"/>
              <a:t>2019 y.</a:t>
            </a:r>
            <a:endParaRPr lang="ru-KZ" sz="1400" b="1" dirty="0"/>
          </a:p>
        </p:txBody>
      </p:sp>
      <p:sp>
        <p:nvSpPr>
          <p:cNvPr id="15" name="TextBox 14">
            <a:extLst>
              <a:ext uri="{FF2B5EF4-FFF2-40B4-BE49-F238E27FC236}">
                <a16:creationId xmlns:a16="http://schemas.microsoft.com/office/drawing/2014/main" id="{CD29418A-FFA3-4E57-B30B-AE79D1FED218}"/>
              </a:ext>
            </a:extLst>
          </p:cNvPr>
          <p:cNvSpPr txBox="1"/>
          <p:nvPr/>
        </p:nvSpPr>
        <p:spPr>
          <a:xfrm>
            <a:off x="9749451" y="3035874"/>
            <a:ext cx="983646" cy="307777"/>
          </a:xfrm>
          <a:prstGeom prst="rect">
            <a:avLst/>
          </a:prstGeom>
          <a:noFill/>
        </p:spPr>
        <p:txBody>
          <a:bodyPr wrap="square">
            <a:spAutoFit/>
          </a:bodyPr>
          <a:lstStyle/>
          <a:p>
            <a:r>
              <a:rPr lang="en-US" sz="1400" b="1" dirty="0"/>
              <a:t>2022 y.</a:t>
            </a:r>
            <a:endParaRPr lang="ru-KZ" sz="1400" b="1"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7199B53-2089-4604-A57C-2E1B803ECB71}"/>
                  </a:ext>
                </a:extLst>
              </p:cNvPr>
              <p:cNvSpPr txBox="1"/>
              <p:nvPr/>
            </p:nvSpPr>
            <p:spPr>
              <a:xfrm>
                <a:off x="2928818" y="4799571"/>
                <a:ext cx="1124352" cy="307777"/>
              </a:xfrm>
              <a:prstGeom prst="rect">
                <a:avLst/>
              </a:prstGeom>
              <a:noFill/>
            </p:spPr>
            <p:txBody>
              <a:bodyPr wrap="square">
                <a:spAutoFit/>
              </a:bodyPr>
              <a:lstStyle/>
              <a:p>
                <a14:m>
                  <m:oMath xmlns:m="http://schemas.openxmlformats.org/officeDocument/2006/math">
                    <m:r>
                      <a:rPr lang="en-US" sz="1400" b="1" i="1" smtClean="0">
                        <a:solidFill>
                          <a:srgbClr val="002060"/>
                        </a:solidFill>
                        <a:latin typeface="Cambria Math" panose="02040503050406030204" pitchFamily="18" charset="0"/>
                      </a:rPr>
                      <m:t>𝑳</m:t>
                    </m:r>
                    <m:r>
                      <a:rPr lang="en-US" sz="1400" b="1" i="1" smtClean="0">
                        <a:solidFill>
                          <a:srgbClr val="002060"/>
                        </a:solidFill>
                        <a:latin typeface="Cambria Math" panose="02040503050406030204" pitchFamily="18" charset="0"/>
                      </a:rPr>
                      <m:t>=</m:t>
                    </m:r>
                    <m:r>
                      <a:rPr lang="en-US" sz="1400" b="1" i="1" smtClean="0">
                        <a:solidFill>
                          <a:srgbClr val="002060"/>
                        </a:solidFill>
                        <a:latin typeface="Cambria Math" panose="02040503050406030204" pitchFamily="18" charset="0"/>
                      </a:rPr>
                      <m:t>𝟏𝟑</m:t>
                    </m:r>
                  </m:oMath>
                </a14:m>
                <a:r>
                  <a:rPr lang="en-US" sz="1400" b="1" dirty="0">
                    <a:solidFill>
                      <a:srgbClr val="002060"/>
                    </a:solidFill>
                  </a:rPr>
                  <a:t> mm</a:t>
                </a:r>
                <a:endParaRPr lang="ru-KZ" sz="1400" b="1" dirty="0">
                  <a:solidFill>
                    <a:srgbClr val="002060"/>
                  </a:solidFill>
                </a:endParaRPr>
              </a:p>
            </p:txBody>
          </p:sp>
        </mc:Choice>
        <mc:Fallback xmlns="">
          <p:sp>
            <p:nvSpPr>
              <p:cNvPr id="16" name="TextBox 15">
                <a:extLst>
                  <a:ext uri="{FF2B5EF4-FFF2-40B4-BE49-F238E27FC236}">
                    <a16:creationId xmlns:a16="http://schemas.microsoft.com/office/drawing/2014/main" id="{D7199B53-2089-4604-A57C-2E1B803ECB71}"/>
                  </a:ext>
                </a:extLst>
              </p:cNvPr>
              <p:cNvSpPr txBox="1">
                <a:spLocks noRot="1" noChangeAspect="1" noMove="1" noResize="1" noEditPoints="1" noAdjustHandles="1" noChangeArrowheads="1" noChangeShapeType="1" noTextEdit="1"/>
              </p:cNvSpPr>
              <p:nvPr/>
            </p:nvSpPr>
            <p:spPr>
              <a:xfrm>
                <a:off x="2928818" y="4799571"/>
                <a:ext cx="1124352" cy="307777"/>
              </a:xfrm>
              <a:prstGeom prst="rect">
                <a:avLst/>
              </a:prstGeom>
              <a:blipFill>
                <a:blip r:embed="rId7"/>
                <a:stretch>
                  <a:fillRect t="-1961" b="-19608"/>
                </a:stretch>
              </a:blipFill>
            </p:spPr>
            <p:txBody>
              <a:bodyPr/>
              <a:lstStyle/>
              <a:p>
                <a:r>
                  <a:rPr lang="ru-KZ">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p:sp>
        <p:nvSpPr>
          <p:cNvPr id="3079" name="Rectangle 19"/>
          <p:cNvSpPr>
            <a:spLocks noChangeArrowheads="1"/>
          </p:cNvSpPr>
          <p:nvPr/>
        </p:nvSpPr>
        <p:spPr bwMode="auto">
          <a:xfrm>
            <a:off x="1282042" y="259782"/>
            <a:ext cx="10909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800" b="1" dirty="0">
                <a:solidFill>
                  <a:srgbClr val="002060"/>
                </a:solidFill>
                <a:latin typeface="Times New Roman" panose="02020603050405020304" pitchFamily="18" charset="0"/>
                <a:cs typeface="Times New Roman" panose="02020603050405020304" pitchFamily="18" charset="0"/>
              </a:rPr>
              <a:t>Conclusion</a:t>
            </a:r>
            <a:endParaRPr lang="ru-RU" sz="2800" b="1"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Прямоугольник 1"/>
              <p:cNvSpPr/>
              <p:nvPr/>
            </p:nvSpPr>
            <p:spPr>
              <a:xfrm>
                <a:off x="388070" y="1085329"/>
                <a:ext cx="11415860" cy="3793474"/>
              </a:xfrm>
              <a:prstGeom prst="rect">
                <a:avLst/>
              </a:prstGeom>
            </p:spPr>
            <p:txBody>
              <a:bodyPr wrap="square">
                <a:spAutoFit/>
              </a:bodyPr>
              <a:lstStyle/>
              <a:p>
                <a:pPr marL="342900" indent="-342900" algn="just">
                  <a:lnSpc>
                    <a:spcPct val="150000"/>
                  </a:lnSpc>
                  <a:buAutoNum type="arabicPeriod"/>
                </a:pPr>
                <a:r>
                  <a:rPr lang="en-US" dirty="0">
                    <a:latin typeface="Times New Roman" panose="02020603050405020304" pitchFamily="18" charset="0"/>
                    <a:cs typeface="Times New Roman" panose="02020603050405020304" pitchFamily="18" charset="0"/>
                  </a:rPr>
                  <a:t>The source has been tested, according to results obtained it is shown that the minimal plasma discharge ignition power at frequency </a:t>
                </a:r>
                <a14:m>
                  <m:oMath xmlns:m="http://schemas.openxmlformats.org/officeDocument/2006/math">
                    <m:r>
                      <a:rPr lang="ru-RU" i="1" smtClean="0">
                        <a:effectLst/>
                        <a:latin typeface="Cambria Math" panose="02040503050406030204" pitchFamily="18" charset="0"/>
                        <a:ea typeface="Times New Roman" panose="02020603050405020304" pitchFamily="18" charset="0"/>
                      </a:rPr>
                      <m:t>𝑓</m:t>
                    </m:r>
                    <m:r>
                      <a:rPr lang="ru-RU" i="1" smtClean="0">
                        <a:effectLst/>
                        <a:latin typeface="Cambria Math" panose="02040503050406030204" pitchFamily="18" charset="0"/>
                        <a:ea typeface="Times New Roman" panose="02020603050405020304" pitchFamily="18" charset="0"/>
                      </a:rPr>
                      <m:t>=2500 </m:t>
                    </m:r>
                  </m:oMath>
                </a14:m>
                <a:r>
                  <a:rPr lang="en-US" dirty="0">
                    <a:latin typeface="Times New Roman" panose="02020603050405020304" pitchFamily="18" charset="0"/>
                    <a:cs typeface="Times New Roman" panose="02020603050405020304" pitchFamily="18" charset="0"/>
                  </a:rPr>
                  <a:t>MHz is </a:t>
                </a:r>
                <a14:m>
                  <m:oMath xmlns:m="http://schemas.openxmlformats.org/officeDocument/2006/math">
                    <m:r>
                      <a:rPr lang="en-US" i="1">
                        <a:latin typeface="Cambria Math" panose="02040503050406030204" pitchFamily="18" charset="0"/>
                        <a:ea typeface="Times New Roman" panose="02020603050405020304" pitchFamily="18" charset="0"/>
                      </a:rPr>
                      <m:t>𝑊</m:t>
                    </m:r>
                    <m:r>
                      <a:rPr lang="ru-RU" i="1">
                        <a:latin typeface="Cambria Math" panose="02040503050406030204" pitchFamily="18" charset="0"/>
                        <a:ea typeface="Times New Roman" panose="02020603050405020304" pitchFamily="18" charset="0"/>
                      </a:rPr>
                      <m:t>=2</m:t>
                    </m:r>
                  </m:oMath>
                </a14:m>
                <a:r>
                  <a:rPr lang="en-US" dirty="0">
                    <a:latin typeface="Times New Roman" panose="02020603050405020304" pitchFamily="18" charset="0"/>
                    <a:cs typeface="Times New Roman" panose="02020603050405020304" pitchFamily="18" charset="0"/>
                  </a:rPr>
                  <a:t> W, pressure value must be </a:t>
                </a:r>
                <a14:m>
                  <m:oMath xmlns:m="http://schemas.openxmlformats.org/officeDocument/2006/math">
                    <m:r>
                      <a:rPr lang="ru-RU" i="1">
                        <a:latin typeface="Cambria Math" panose="02040503050406030204" pitchFamily="18" charset="0"/>
                        <a:ea typeface="Times New Roman" panose="02020603050405020304" pitchFamily="18" charset="0"/>
                      </a:rPr>
                      <m:t>𝑃</m:t>
                    </m:r>
                    <m:r>
                      <a:rPr lang="ru-RU" i="1">
                        <a:latin typeface="Cambria Math" panose="02040503050406030204" pitchFamily="18" charset="0"/>
                        <a:ea typeface="Times New Roman" panose="02020603050405020304" pitchFamily="18" charset="0"/>
                      </a:rPr>
                      <m:t>&gt;3.5∙</m:t>
                    </m:r>
                    <m:sSup>
                      <m:sSupPr>
                        <m:ctrlPr>
                          <a:rPr lang="ru-KZ" i="1">
                            <a:latin typeface="Cambria Math" panose="02040503050406030204" pitchFamily="18" charset="0"/>
                            <a:ea typeface="Times New Roman" panose="02020603050405020304" pitchFamily="18" charset="0"/>
                          </a:rPr>
                        </m:ctrlPr>
                      </m:sSupPr>
                      <m:e>
                        <m:r>
                          <a:rPr lang="ru-RU" i="1">
                            <a:latin typeface="Cambria Math" panose="02040503050406030204" pitchFamily="18" charset="0"/>
                            <a:ea typeface="Times New Roman" panose="02020603050405020304" pitchFamily="18" charset="0"/>
                          </a:rPr>
                          <m:t>10</m:t>
                        </m:r>
                      </m:e>
                      <m:sup>
                        <m:r>
                          <a:rPr lang="ru-RU" i="1">
                            <a:latin typeface="Cambria Math" panose="02040503050406030204" pitchFamily="18" charset="0"/>
                            <a:ea typeface="Times New Roman" panose="02020603050405020304" pitchFamily="18" charset="0"/>
                          </a:rPr>
                          <m:t>−6</m:t>
                        </m:r>
                      </m:sup>
                    </m:sSup>
                  </m:oMath>
                </a14:m>
                <a:r>
                  <a:rPr lang="en-US" dirty="0">
                    <a:latin typeface="Times New Roman" panose="02020603050405020304" pitchFamily="18" charset="0"/>
                    <a:cs typeface="Times New Roman" panose="02020603050405020304" pitchFamily="18" charset="0"/>
                  </a:rPr>
                  <a:t> torr.</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maximum </a:t>
                </a:r>
                <a:r>
                  <a:rPr lang="en-US" dirty="0">
                    <a:latin typeface="Times New Roman" panose="02020603050405020304" pitchFamily="18" charset="0"/>
                    <a:ea typeface="Times New Roman" panose="02020603050405020304" pitchFamily="18" charset="0"/>
                    <a:cs typeface="Times New Roman" panose="02020603050405020304" pitchFamily="18" charset="0"/>
                  </a:rPr>
                  <a:t>He</a:t>
                </a:r>
                <a:r>
                  <a:rPr lang="ru-RU" baseline="30000" dirty="0">
                    <a:latin typeface="Times New Roman" panose="02020603050405020304" pitchFamily="18" charset="0"/>
                    <a:ea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ion current value </a:t>
                </a:r>
                <a:r>
                  <a:rPr lang="ru-RU" dirty="0">
                    <a:latin typeface="Times New Roman" panose="02020603050405020304" pitchFamily="18" charset="0"/>
                    <a:ea typeface="Times New Roman" panose="02020603050405020304" pitchFamily="18" charset="0"/>
                    <a:cs typeface="Times New Roman" panose="02020603050405020304" pitchFamily="18" charset="0"/>
                  </a:rPr>
                  <a:t>(245</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dirty="0">
                        <a:latin typeface="Times New Roman" panose="02020603050405020304" pitchFamily="18" charset="0"/>
                        <a:ea typeface="Times New Roman" panose="02020603050405020304" pitchFamily="18" charset="0"/>
                        <a:cs typeface="Times New Roman" panose="02020603050405020304" pitchFamily="18" charset="0"/>
                      </a:rPr>
                      <m:t>µ</m:t>
                    </m:r>
                    <m:r>
                      <m:rPr>
                        <m:nor/>
                      </m:rPr>
                      <a:rPr lang="en-US" dirty="0">
                        <a:latin typeface="Times New Roman" panose="02020603050405020304" pitchFamily="18" charset="0"/>
                        <a:ea typeface="Times New Roman" panose="02020603050405020304" pitchFamily="18" charset="0"/>
                        <a:cs typeface="Times New Roman" panose="02020603050405020304" pitchFamily="18" charset="0"/>
                      </a:rPr>
                      <m:t>A</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is achieved at power 30 W by using power input configuration </a:t>
                </a:r>
                <a:r>
                  <a:rPr lang="ru-RU" dirty="0">
                    <a:latin typeface="Times New Roman" panose="02020603050405020304" pitchFamily="18" charset="0"/>
                    <a:ea typeface="Times New Roman" panose="02020603050405020304" pitchFamily="18" charset="0"/>
                    <a:cs typeface="Times New Roman" panose="02020603050405020304" pitchFamily="18" charset="0"/>
                  </a:rPr>
                  <a:t>№2 </a:t>
                </a:r>
                <a:r>
                  <a:rPr lang="en-US" dirty="0">
                    <a:latin typeface="Times New Roman" panose="02020603050405020304" pitchFamily="18" charset="0"/>
                    <a:ea typeface="Times New Roman" panose="02020603050405020304" pitchFamily="18" charset="0"/>
                    <a:cs typeface="Times New Roman" panose="02020603050405020304" pitchFamily="18" charset="0"/>
                  </a:rPr>
                  <a:t>with length of the coupling loop </a:t>
                </a:r>
                <a14:m>
                  <m:oMath xmlns:m="http://schemas.openxmlformats.org/officeDocument/2006/math">
                    <m:r>
                      <a:rPr lang="en-US" i="1">
                        <a:latin typeface="Cambria Math" panose="02040503050406030204" pitchFamily="18" charset="0"/>
                        <a:ea typeface="Times New Roman" panose="02020603050405020304" pitchFamily="18" charset="0"/>
                      </a:rPr>
                      <m:t>𝐿</m:t>
                    </m:r>
                    <m:r>
                      <a:rPr lang="ru-RU" i="1">
                        <a:latin typeface="Cambria Math" panose="02040503050406030204" pitchFamily="18" charset="0"/>
                        <a:ea typeface="Times New Roman" panose="02020603050405020304" pitchFamily="18" charset="0"/>
                      </a:rPr>
                      <m:t>=18</m:t>
                    </m:r>
                  </m:oMath>
                </a14:m>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mm therefore, optimal matching conditions are observed. When pressure value in chamber is too low or too high (</a:t>
                </a:r>
                <a14:m>
                  <m:oMath xmlns:m="http://schemas.openxmlformats.org/officeDocument/2006/math">
                    <m:r>
                      <a:rPr lang="ru-RU" i="1">
                        <a:latin typeface="Cambria Math" panose="02040503050406030204" pitchFamily="18" charset="0"/>
                        <a:ea typeface="Times New Roman" panose="02020603050405020304" pitchFamily="18" charset="0"/>
                      </a:rPr>
                      <m:t>𝑃</m:t>
                    </m:r>
                    <m:r>
                      <a:rPr lang="ru-RU" i="1">
                        <a:latin typeface="Cambria Math" panose="02040503050406030204" pitchFamily="18" charset="0"/>
                        <a:ea typeface="Times New Roman" panose="02020603050405020304" pitchFamily="18" charset="0"/>
                      </a:rPr>
                      <m:t>&gt;4.7∙</m:t>
                    </m:r>
                    <m:sSup>
                      <m:sSupPr>
                        <m:ctrlPr>
                          <a:rPr lang="ru-KZ" i="1">
                            <a:latin typeface="Cambria Math" panose="02040503050406030204" pitchFamily="18" charset="0"/>
                            <a:ea typeface="Times New Roman" panose="02020603050405020304" pitchFamily="18" charset="0"/>
                          </a:rPr>
                        </m:ctrlPr>
                      </m:sSupPr>
                      <m:e>
                        <m:r>
                          <a:rPr lang="ru-RU" i="1">
                            <a:latin typeface="Cambria Math" panose="02040503050406030204" pitchFamily="18" charset="0"/>
                            <a:ea typeface="Times New Roman" panose="02020603050405020304" pitchFamily="18" charset="0"/>
                          </a:rPr>
                          <m:t>10</m:t>
                        </m:r>
                      </m:e>
                      <m:sup>
                        <m:r>
                          <a:rPr lang="ru-RU" i="1">
                            <a:latin typeface="Cambria Math" panose="02040503050406030204" pitchFamily="18" charset="0"/>
                            <a:ea typeface="Times New Roman" panose="02020603050405020304" pitchFamily="18" charset="0"/>
                          </a:rPr>
                          <m:t>−5</m:t>
                        </m:r>
                      </m:sup>
                    </m:sSup>
                  </m:oMath>
                </a14:m>
                <a:r>
                  <a:rPr lang="en-US" dirty="0">
                    <a:latin typeface="Times New Roman" panose="02020603050405020304" pitchFamily="18" charset="0"/>
                    <a:cs typeface="Times New Roman" panose="02020603050405020304" pitchFamily="18" charset="0"/>
                  </a:rPr>
                  <a:t> torr) plasma discharge disappears;</a:t>
                </a:r>
              </a:p>
              <a:p>
                <a:pPr marL="342900" indent="-342900" algn="just">
                  <a:lnSpc>
                    <a:spcPct val="150000"/>
                  </a:lnSpc>
                  <a:buAutoNum type="arabicPeriod"/>
                </a:pPr>
                <a:r>
                  <a:rPr lang="en-US" dirty="0">
                    <a:latin typeface="Times New Roman" panose="02020603050405020304" pitchFamily="18" charset="0"/>
                    <a:cs typeface="Times New Roman" panose="02020603050405020304" pitchFamily="18" charset="0"/>
                  </a:rPr>
                  <a:t>Comparison of the results</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showed that using this type of power input configurations allows to increase efficiency of 2.45 GHz ion source.</a:t>
                </a:r>
              </a:p>
              <a:p>
                <a:pPr marL="342900" indent="-342900" algn="just">
                  <a:lnSpc>
                    <a:spcPct val="150000"/>
                  </a:lnSpc>
                  <a:buAutoNum type="arabicPeriod"/>
                </a:pPr>
                <a:r>
                  <a:rPr lang="en-US" dirty="0">
                    <a:latin typeface="Times New Roman" panose="02020603050405020304" pitchFamily="18" charset="0"/>
                    <a:ea typeface="Times New Roman" panose="02020603050405020304" pitchFamily="18" charset="0"/>
                    <a:cs typeface="Times New Roman" panose="02020603050405020304" pitchFamily="18" charset="0"/>
                  </a:rPr>
                  <a:t>For the all power input configurations it is shown that ion current increase with increasing of frequency therefore, it is necessary to continue investigation with more broad band generator</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388070" y="1085329"/>
                <a:ext cx="11415860" cy="3793474"/>
              </a:xfrm>
              <a:prstGeom prst="rect">
                <a:avLst/>
              </a:prstGeom>
              <a:blipFill>
                <a:blip r:embed="rId2"/>
                <a:stretch>
                  <a:fillRect l="-374" r="-427" b="-1447"/>
                </a:stretch>
              </a:blipFill>
            </p:spPr>
            <p:txBody>
              <a:bodyPr/>
              <a:lstStyle/>
              <a:p>
                <a:r>
                  <a:rPr lang="ru-RU">
                    <a:noFill/>
                  </a:rPr>
                  <a:t> </a:t>
                </a:r>
              </a:p>
            </p:txBody>
          </p:sp>
        </mc:Fallback>
      </mc:AlternateContent>
      <p:pic>
        <p:nvPicPr>
          <p:cNvPr id="10" name="Picture 187">
            <a:extLst>
              <a:ext uri="{FF2B5EF4-FFF2-40B4-BE49-F238E27FC236}">
                <a16:creationId xmlns:a16="http://schemas.microsoft.com/office/drawing/2014/main" id="{84702E1B-013E-4698-B874-99D504295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318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p:sp>
        <p:nvSpPr>
          <p:cNvPr id="10" name="Rectangle 12"/>
          <p:cNvSpPr txBox="1">
            <a:spLocks noChangeArrowheads="1"/>
          </p:cNvSpPr>
          <p:nvPr/>
        </p:nvSpPr>
        <p:spPr>
          <a:xfrm>
            <a:off x="1845652" y="2815837"/>
            <a:ext cx="8500695" cy="1027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5714" b="1" dirty="0">
                <a:solidFill>
                  <a:srgbClr val="002060"/>
                </a:solidFill>
                <a:latin typeface="Calibri" panose="020F0502020204030204" pitchFamily="34" charset="0"/>
              </a:rPr>
              <a:t>Thanks for your attention!</a:t>
            </a:r>
            <a:endParaRPr lang="ru-RU" sz="5714" b="1" dirty="0">
              <a:solidFill>
                <a:srgbClr val="002060"/>
              </a:solidFill>
              <a:latin typeface="Calibri" panose="020F0502020204030204" pitchFamily="34" charset="0"/>
            </a:endParaRPr>
          </a:p>
        </p:txBody>
      </p:sp>
      <p:pic>
        <p:nvPicPr>
          <p:cNvPr id="9" name="Picture 187">
            <a:extLst>
              <a:ext uri="{FF2B5EF4-FFF2-40B4-BE49-F238E27FC236}">
                <a16:creationId xmlns:a16="http://schemas.microsoft.com/office/drawing/2014/main" id="{700C0BCA-9259-4C89-8722-746F4BA2B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879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омер слайда 2">
            <a:extLst>
              <a:ext uri="{FF2B5EF4-FFF2-40B4-BE49-F238E27FC236}">
                <a16:creationId xmlns:a16="http://schemas.microsoft.com/office/drawing/2014/main" id="{EE365767-67B9-420A-97F8-810C454ECCFF}"/>
              </a:ext>
            </a:extLst>
          </p:cNvPr>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1569247-856D-482D-B181-919BCE82C2E2}" type="slidenum">
              <a:rPr lang="en-US" altLang="ru-RU" sz="1400"/>
              <a:pPr>
                <a:spcBef>
                  <a:spcPct val="0"/>
                </a:spcBef>
                <a:buFontTx/>
                <a:buNone/>
              </a:pPr>
              <a:t>2</a:t>
            </a:fld>
            <a:endParaRPr lang="en-US" altLang="ru-RU" sz="1400"/>
          </a:p>
        </p:txBody>
      </p:sp>
      <p:sp>
        <p:nvSpPr>
          <p:cNvPr id="4099" name="TextBox 3">
            <a:extLst>
              <a:ext uri="{FF2B5EF4-FFF2-40B4-BE49-F238E27FC236}">
                <a16:creationId xmlns:a16="http://schemas.microsoft.com/office/drawing/2014/main" id="{69B836BA-2C79-4897-B678-D85055D4CC87}"/>
              </a:ext>
            </a:extLst>
          </p:cNvPr>
          <p:cNvSpPr txBox="1">
            <a:spLocks noChangeArrowheads="1"/>
          </p:cNvSpPr>
          <p:nvPr/>
        </p:nvSpPr>
        <p:spPr bwMode="auto">
          <a:xfrm>
            <a:off x="1282042" y="115096"/>
            <a:ext cx="10909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defRPr/>
            </a:pPr>
            <a:r>
              <a:rPr lang="en-US" altLang="ru-RU" sz="2400" b="1" dirty="0">
                <a:solidFill>
                  <a:srgbClr val="002060"/>
                </a:solidFill>
                <a:cs typeface="Times New Roman" panose="02020603050405020304" pitchFamily="18" charset="0"/>
              </a:rPr>
              <a:t>The concept of compact 2.45 GHz ECR ion source based on a coaxial resonator</a:t>
            </a:r>
            <a:endParaRPr lang="ru-RU" altLang="ru-RU" sz="2400" b="1" dirty="0">
              <a:solidFill>
                <a:srgbClr val="002060"/>
              </a:solidFill>
              <a:cs typeface="Times New Roman" panose="02020603050405020304" pitchFamily="18" charset="0"/>
            </a:endParaRPr>
          </a:p>
        </p:txBody>
      </p:sp>
      <p:sp>
        <p:nvSpPr>
          <p:cNvPr id="7173" name="TextBox 12">
            <a:extLst>
              <a:ext uri="{FF2B5EF4-FFF2-40B4-BE49-F238E27FC236}">
                <a16:creationId xmlns:a16="http://schemas.microsoft.com/office/drawing/2014/main" id="{701002CA-9BBC-41D1-92D4-D1FE0B21ACEC}"/>
              </a:ext>
            </a:extLst>
          </p:cNvPr>
          <p:cNvSpPr txBox="1">
            <a:spLocks noChangeArrowheads="1"/>
          </p:cNvSpPr>
          <p:nvPr/>
        </p:nvSpPr>
        <p:spPr bwMode="auto">
          <a:xfrm>
            <a:off x="1457790" y="803869"/>
            <a:ext cx="3076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2000" dirty="0">
                <a:cs typeface="Times New Roman" panose="02020603050405020304" pitchFamily="18" charset="0"/>
              </a:rPr>
              <a:t>Permanent magnet ring</a:t>
            </a:r>
            <a:endParaRPr lang="ru-RU" altLang="ru-RU" sz="2000" dirty="0">
              <a:cs typeface="Times New Roman" panose="02020603050405020304" pitchFamily="18" charset="0"/>
            </a:endParaRPr>
          </a:p>
        </p:txBody>
      </p:sp>
      <p:sp>
        <p:nvSpPr>
          <p:cNvPr id="7174" name="TextBox 13">
            <a:extLst>
              <a:ext uri="{FF2B5EF4-FFF2-40B4-BE49-F238E27FC236}">
                <a16:creationId xmlns:a16="http://schemas.microsoft.com/office/drawing/2014/main" id="{68E55CD9-2882-4936-AC38-FEA422B6C8E1}"/>
              </a:ext>
            </a:extLst>
          </p:cNvPr>
          <p:cNvSpPr txBox="1">
            <a:spLocks noChangeArrowheads="1"/>
          </p:cNvSpPr>
          <p:nvPr/>
        </p:nvSpPr>
        <p:spPr bwMode="auto">
          <a:xfrm>
            <a:off x="9048750" y="819038"/>
            <a:ext cx="2305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2000" dirty="0">
                <a:cs typeface="Times New Roman" panose="02020603050405020304" pitchFamily="18" charset="0"/>
              </a:rPr>
              <a:t>Coaxial resonator</a:t>
            </a:r>
            <a:endParaRPr lang="ru-RU" altLang="ru-RU" sz="2000" dirty="0">
              <a:cs typeface="Times New Roman" panose="02020603050405020304" pitchFamily="18" charset="0"/>
            </a:endParaRPr>
          </a:p>
        </p:txBody>
      </p:sp>
      <p:cxnSp>
        <p:nvCxnSpPr>
          <p:cNvPr id="22" name="Прямая со стрелкой 21">
            <a:extLst>
              <a:ext uri="{FF2B5EF4-FFF2-40B4-BE49-F238E27FC236}">
                <a16:creationId xmlns:a16="http://schemas.microsoft.com/office/drawing/2014/main" id="{1BD8147E-CD41-4321-8424-B5290AD21763}"/>
              </a:ext>
            </a:extLst>
          </p:cNvPr>
          <p:cNvCxnSpPr>
            <a:cxnSpLocks/>
            <a:stCxn id="26" idx="1"/>
          </p:cNvCxnSpPr>
          <p:nvPr/>
        </p:nvCxnSpPr>
        <p:spPr>
          <a:xfrm>
            <a:off x="4685389" y="3338861"/>
            <a:ext cx="48925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a16="http://schemas.microsoft.com/office/drawing/2014/main" id="{CB09CBE9-51B6-4367-A6F5-C28D07194BCA}"/>
              </a:ext>
            </a:extLst>
          </p:cNvPr>
          <p:cNvCxnSpPr/>
          <p:nvPr/>
        </p:nvCxnSpPr>
        <p:spPr>
          <a:xfrm flipH="1">
            <a:off x="8178800" y="3334655"/>
            <a:ext cx="431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Правая фигурная скобка 25">
            <a:extLst>
              <a:ext uri="{FF2B5EF4-FFF2-40B4-BE49-F238E27FC236}">
                <a16:creationId xmlns:a16="http://schemas.microsoft.com/office/drawing/2014/main" id="{F20F6D8D-871F-4C81-AFB6-D5110A1C3FFB}"/>
              </a:ext>
            </a:extLst>
          </p:cNvPr>
          <p:cNvSpPr/>
          <p:nvPr/>
        </p:nvSpPr>
        <p:spPr>
          <a:xfrm>
            <a:off x="4454401" y="968374"/>
            <a:ext cx="230988" cy="5570538"/>
          </a:xfrm>
          <a:prstGeom prst="rightBrace">
            <a:avLst>
              <a:gd name="adj1" fmla="val 8333"/>
              <a:gd name="adj2" fmla="val 42554"/>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30" name="Скругленный прямоугольник 29">
            <a:extLst>
              <a:ext uri="{FF2B5EF4-FFF2-40B4-BE49-F238E27FC236}">
                <a16:creationId xmlns:a16="http://schemas.microsoft.com/office/drawing/2014/main" id="{8587E49B-487E-4A2B-9D8D-4DFB62058B99}"/>
              </a:ext>
            </a:extLst>
          </p:cNvPr>
          <p:cNvSpPr/>
          <p:nvPr/>
        </p:nvSpPr>
        <p:spPr>
          <a:xfrm>
            <a:off x="5291571" y="1663359"/>
            <a:ext cx="2808288" cy="332263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179" name="TextBox 7">
            <a:extLst>
              <a:ext uri="{FF2B5EF4-FFF2-40B4-BE49-F238E27FC236}">
                <a16:creationId xmlns:a16="http://schemas.microsoft.com/office/drawing/2014/main" id="{49B69CD9-D4CC-4D14-8747-9D98D886F69E}"/>
              </a:ext>
            </a:extLst>
          </p:cNvPr>
          <p:cNvSpPr txBox="1">
            <a:spLocks noChangeArrowheads="1"/>
          </p:cNvSpPr>
          <p:nvPr/>
        </p:nvSpPr>
        <p:spPr bwMode="auto">
          <a:xfrm>
            <a:off x="8794786" y="5458531"/>
            <a:ext cx="3151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2400" b="1" dirty="0">
                <a:solidFill>
                  <a:srgbClr val="7030A0"/>
                </a:solidFill>
                <a:cs typeface="Times New Roman" panose="02020603050405020304" pitchFamily="18" charset="0"/>
              </a:rPr>
              <a:t>L = </a:t>
            </a:r>
            <a:r>
              <a:rPr lang="el-GR" altLang="ru-RU" sz="2400" b="1" dirty="0">
                <a:solidFill>
                  <a:srgbClr val="7030A0"/>
                </a:solidFill>
                <a:cs typeface="Times New Roman" panose="02020603050405020304" pitchFamily="18" charset="0"/>
              </a:rPr>
              <a:t>λ</a:t>
            </a:r>
            <a:r>
              <a:rPr lang="en-US" altLang="ru-RU" sz="2400" b="1" dirty="0">
                <a:solidFill>
                  <a:srgbClr val="7030A0"/>
                </a:solidFill>
                <a:cs typeface="Times New Roman" panose="02020603050405020304" pitchFamily="18" charset="0"/>
              </a:rPr>
              <a:t>/4  (~ 3 cm)</a:t>
            </a:r>
            <a:endParaRPr lang="ru-RU" altLang="ru-RU" sz="2400" b="1" dirty="0">
              <a:solidFill>
                <a:srgbClr val="7030A0"/>
              </a:solidFill>
              <a:cs typeface="Times New Roman" panose="02020603050405020304" pitchFamily="18" charset="0"/>
            </a:endParaRPr>
          </a:p>
        </p:txBody>
      </p:sp>
      <p:pic>
        <p:nvPicPr>
          <p:cNvPr id="7180" name="Рисунок 19">
            <a:extLst>
              <a:ext uri="{FF2B5EF4-FFF2-40B4-BE49-F238E27FC236}">
                <a16:creationId xmlns:a16="http://schemas.microsoft.com/office/drawing/2014/main" id="{AD5DAA44-4C41-4263-999E-5567B9610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67" t="7669" r="9193"/>
          <a:stretch>
            <a:fillRect/>
          </a:stretch>
        </p:blipFill>
        <p:spPr bwMode="auto">
          <a:xfrm>
            <a:off x="1372788" y="2148724"/>
            <a:ext cx="2953545" cy="221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Рисунок 24">
            <a:extLst>
              <a:ext uri="{FF2B5EF4-FFF2-40B4-BE49-F238E27FC236}">
                <a16:creationId xmlns:a16="http://schemas.microsoft.com/office/drawing/2014/main" id="{BFD53949-4B85-4CE9-8029-71FDA0E477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621" y="2263093"/>
            <a:ext cx="26527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Прямоугольник 10">
            <a:extLst>
              <a:ext uri="{FF2B5EF4-FFF2-40B4-BE49-F238E27FC236}">
                <a16:creationId xmlns:a16="http://schemas.microsoft.com/office/drawing/2014/main" id="{D3C97DE4-FA77-4D55-BA60-3BEF923A7AEF}"/>
              </a:ext>
            </a:extLst>
          </p:cNvPr>
          <p:cNvSpPr>
            <a:spLocks noChangeArrowheads="1"/>
          </p:cNvSpPr>
          <p:nvPr/>
        </p:nvSpPr>
        <p:spPr bwMode="auto">
          <a:xfrm>
            <a:off x="5386263" y="5006116"/>
            <a:ext cx="37703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ru-RU" sz="1600" dirty="0">
                <a:cs typeface="Times New Roman" panose="02020603050405020304" pitchFamily="18" charset="0"/>
              </a:rPr>
              <a:t>1 - central conductor of a coaxial resonator; </a:t>
            </a:r>
          </a:p>
          <a:p>
            <a:pPr>
              <a:spcBef>
                <a:spcPct val="0"/>
              </a:spcBef>
              <a:buFontTx/>
              <a:buNone/>
              <a:defRPr/>
            </a:pPr>
            <a:r>
              <a:rPr lang="en-US" altLang="ru-RU" sz="1600" dirty="0">
                <a:cs typeface="Times New Roman" panose="02020603050405020304" pitchFamily="18" charset="0"/>
              </a:rPr>
              <a:t>2 - resonator casing; </a:t>
            </a:r>
          </a:p>
          <a:p>
            <a:pPr>
              <a:spcBef>
                <a:spcPct val="0"/>
              </a:spcBef>
              <a:buFontTx/>
              <a:buNone/>
              <a:defRPr/>
            </a:pPr>
            <a:r>
              <a:rPr lang="en-US" altLang="ru-RU" sz="1600" dirty="0">
                <a:cs typeface="Times New Roman" panose="02020603050405020304" pitchFamily="18" charset="0"/>
              </a:rPr>
              <a:t>3 - magnetic ring; </a:t>
            </a:r>
          </a:p>
          <a:p>
            <a:pPr>
              <a:spcBef>
                <a:spcPct val="0"/>
              </a:spcBef>
              <a:buFontTx/>
              <a:buNone/>
              <a:defRPr/>
            </a:pPr>
            <a:r>
              <a:rPr lang="en-US" altLang="ru-RU" sz="1600" dirty="0">
                <a:cs typeface="Times New Roman" panose="02020603050405020304" pitchFamily="18" charset="0"/>
              </a:rPr>
              <a:t>4 - closed lines of the magnetic field; </a:t>
            </a:r>
          </a:p>
          <a:p>
            <a:pPr>
              <a:spcBef>
                <a:spcPct val="0"/>
              </a:spcBef>
              <a:buFontTx/>
              <a:buNone/>
              <a:defRPr/>
            </a:pPr>
            <a:r>
              <a:rPr lang="en-US" altLang="ru-RU" sz="1600" dirty="0">
                <a:cs typeface="Times New Roman" panose="02020603050405020304" pitchFamily="18" charset="0"/>
              </a:rPr>
              <a:t>5 - extraction hole.</a:t>
            </a:r>
            <a:endParaRPr lang="ru-RU" altLang="ru-RU" sz="1600" dirty="0">
              <a:cs typeface="Times New Roman" panose="02020603050405020304" pitchFamily="18" charset="0"/>
            </a:endParaRPr>
          </a:p>
        </p:txBody>
      </p:sp>
      <p:pic>
        <p:nvPicPr>
          <p:cNvPr id="7183" name="Рисунок 14">
            <a:extLst>
              <a:ext uri="{FF2B5EF4-FFF2-40B4-BE49-F238E27FC236}">
                <a16:creationId xmlns:a16="http://schemas.microsoft.com/office/drawing/2014/main" id="{69DCBA52-FD3B-449A-B88F-21A60E31C418}"/>
              </a:ext>
            </a:extLst>
          </p:cNvPr>
          <p:cNvPicPr>
            <a:picLocks noChangeAspect="1"/>
          </p:cNvPicPr>
          <p:nvPr/>
        </p:nvPicPr>
        <p:blipFill>
          <a:blip r:embed="rId5">
            <a:extLst>
              <a:ext uri="{28A0092B-C50C-407E-A947-70E740481C1C}">
                <a14:useLocalDpi xmlns:a14="http://schemas.microsoft.com/office/drawing/2010/main" val="0"/>
              </a:ext>
            </a:extLst>
          </a:blip>
          <a:srcRect l="12737" t="6474" r="18539" b="7047"/>
          <a:stretch>
            <a:fillRect/>
          </a:stretch>
        </p:blipFill>
        <p:spPr bwMode="auto">
          <a:xfrm>
            <a:off x="1633061" y="4279655"/>
            <a:ext cx="2713038"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Рисунок 1">
            <a:extLst>
              <a:ext uri="{FF2B5EF4-FFF2-40B4-BE49-F238E27FC236}">
                <a16:creationId xmlns:a16="http://schemas.microsoft.com/office/drawing/2014/main" id="{78713A6B-9914-418E-9266-1048000AC05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97870" y="1181658"/>
            <a:ext cx="21717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Прямая со стрелкой 2">
            <a:extLst>
              <a:ext uri="{FF2B5EF4-FFF2-40B4-BE49-F238E27FC236}">
                <a16:creationId xmlns:a16="http://schemas.microsoft.com/office/drawing/2014/main" id="{0821C970-8701-434C-ABAB-1E2BED1A7452}"/>
              </a:ext>
            </a:extLst>
          </p:cNvPr>
          <p:cNvCxnSpPr/>
          <p:nvPr/>
        </p:nvCxnSpPr>
        <p:spPr>
          <a:xfrm>
            <a:off x="3375615" y="1672197"/>
            <a:ext cx="36036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a:extLst>
              <a:ext uri="{FF2B5EF4-FFF2-40B4-BE49-F238E27FC236}">
                <a16:creationId xmlns:a16="http://schemas.microsoft.com/office/drawing/2014/main" id="{47CEBBD3-948D-450B-BAE2-ACC22A31E086}"/>
              </a:ext>
            </a:extLst>
          </p:cNvPr>
          <p:cNvCxnSpPr>
            <a:cxnSpLocks/>
          </p:cNvCxnSpPr>
          <p:nvPr/>
        </p:nvCxnSpPr>
        <p:spPr>
          <a:xfrm flipH="1">
            <a:off x="2085779" y="1663359"/>
            <a:ext cx="36036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187">
            <a:extLst>
              <a:ext uri="{FF2B5EF4-FFF2-40B4-BE49-F238E27FC236}">
                <a16:creationId xmlns:a16="http://schemas.microsoft.com/office/drawing/2014/main" id="{E2C7BD69-E2D7-4EF0-A509-0EA9DE3741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a:extLst>
              <a:ext uri="{FF2B5EF4-FFF2-40B4-BE49-F238E27FC236}">
                <a16:creationId xmlns:a16="http://schemas.microsoft.com/office/drawing/2014/main" id="{BF6E2899-D9F1-4C4E-A0E5-3B0A427C20E0}"/>
              </a:ext>
            </a:extLst>
          </p:cNvPr>
          <p:cNvPicPr>
            <a:picLocks noChangeAspect="1"/>
          </p:cNvPicPr>
          <p:nvPr/>
        </p:nvPicPr>
        <p:blipFill>
          <a:blip r:embed="rId8"/>
          <a:stretch>
            <a:fillRect/>
          </a:stretch>
        </p:blipFill>
        <p:spPr>
          <a:xfrm>
            <a:off x="8639798" y="1445295"/>
            <a:ext cx="3461007" cy="3415122"/>
          </a:xfrm>
          <a:prstGeom prst="rect">
            <a:avLst/>
          </a:prstGeom>
        </p:spPr>
      </p:pic>
      <p:sp>
        <p:nvSpPr>
          <p:cNvPr id="20" name="TextBox 7">
            <a:extLst>
              <a:ext uri="{FF2B5EF4-FFF2-40B4-BE49-F238E27FC236}">
                <a16:creationId xmlns:a16="http://schemas.microsoft.com/office/drawing/2014/main" id="{5CB50CA2-93AB-449D-B40B-0D6AC7AF0D8C}"/>
              </a:ext>
            </a:extLst>
          </p:cNvPr>
          <p:cNvSpPr txBox="1">
            <a:spLocks noChangeArrowheads="1"/>
          </p:cNvSpPr>
          <p:nvPr/>
        </p:nvSpPr>
        <p:spPr bwMode="auto">
          <a:xfrm>
            <a:off x="9078782" y="5946991"/>
            <a:ext cx="2524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2400" b="1" dirty="0">
                <a:solidFill>
                  <a:srgbClr val="7030A0"/>
                </a:solidFill>
                <a:cs typeface="Times New Roman" panose="02020603050405020304" pitchFamily="18" charset="0"/>
              </a:rPr>
              <a:t>D/d = 2.3 (50 </a:t>
            </a:r>
            <a:r>
              <a:rPr lang="el-GR" altLang="ru-RU" sz="2400" b="1" dirty="0">
                <a:solidFill>
                  <a:srgbClr val="7030A0"/>
                </a:solidFill>
                <a:cs typeface="Times New Roman" panose="02020603050405020304" pitchFamily="18" charset="0"/>
              </a:rPr>
              <a:t>Ω</a:t>
            </a:r>
            <a:r>
              <a:rPr lang="en-US" altLang="ru-RU" sz="2400" b="1" dirty="0">
                <a:solidFill>
                  <a:srgbClr val="7030A0"/>
                </a:solidFill>
                <a:cs typeface="Times New Roman" panose="02020603050405020304" pitchFamily="18" charset="0"/>
              </a:rPr>
              <a:t>)</a:t>
            </a:r>
            <a:endParaRPr lang="ru-RU" altLang="ru-RU" sz="2400" b="1" dirty="0">
              <a:solidFill>
                <a:srgbClr val="7030A0"/>
              </a:solidFill>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87">
            <a:extLst>
              <a:ext uri="{FF2B5EF4-FFF2-40B4-BE49-F238E27FC236}">
                <a16:creationId xmlns:a16="http://schemas.microsoft.com/office/drawing/2014/main" id="{4E9C7ECB-0517-4838-8DE4-D3A652118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Рисунок 12">
            <a:extLst>
              <a:ext uri="{FF2B5EF4-FFF2-40B4-BE49-F238E27FC236}">
                <a16:creationId xmlns:a16="http://schemas.microsoft.com/office/drawing/2014/main" id="{0C75C6D2-EC71-4E29-9236-B1EDC067D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175" y="954088"/>
            <a:ext cx="3887787" cy="282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Рисунок 13" descr="Безымянный">
            <a:extLst>
              <a:ext uri="{FF2B5EF4-FFF2-40B4-BE49-F238E27FC236}">
                <a16:creationId xmlns:a16="http://schemas.microsoft.com/office/drawing/2014/main" id="{C8BE8858-EFAA-42DE-BEE0-F36A8610E9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250" y="3304951"/>
            <a:ext cx="4539679" cy="267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Рисунок 16" descr="8.jpg">
            <a:extLst>
              <a:ext uri="{FF2B5EF4-FFF2-40B4-BE49-F238E27FC236}">
                <a16:creationId xmlns:a16="http://schemas.microsoft.com/office/drawing/2014/main" id="{F92E37F1-741C-4FEF-BEB4-B8AB3A15D6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043" y="3902075"/>
            <a:ext cx="2670175"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10">
            <a:extLst>
              <a:ext uri="{FF2B5EF4-FFF2-40B4-BE49-F238E27FC236}">
                <a16:creationId xmlns:a16="http://schemas.microsoft.com/office/drawing/2014/main" id="{AAF573F6-855D-4B0D-91FE-921B6D9215A5}"/>
              </a:ext>
            </a:extLst>
          </p:cNvPr>
          <p:cNvSpPr txBox="1">
            <a:spLocks noChangeArrowheads="1"/>
          </p:cNvSpPr>
          <p:nvPr/>
        </p:nvSpPr>
        <p:spPr bwMode="auto">
          <a:xfrm>
            <a:off x="7365204" y="933213"/>
            <a:ext cx="2671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1600" dirty="0">
                <a:cs typeface="Times New Roman" panose="02020603050405020304" pitchFamily="18" charset="0"/>
              </a:rPr>
              <a:t>Design of the source</a:t>
            </a:r>
          </a:p>
        </p:txBody>
      </p:sp>
      <p:sp>
        <p:nvSpPr>
          <p:cNvPr id="9222" name="Прямоугольник 9">
            <a:extLst>
              <a:ext uri="{FF2B5EF4-FFF2-40B4-BE49-F238E27FC236}">
                <a16:creationId xmlns:a16="http://schemas.microsoft.com/office/drawing/2014/main" id="{83A4CEFA-7DE9-40F7-A7D5-A1691D796092}"/>
              </a:ext>
            </a:extLst>
          </p:cNvPr>
          <p:cNvSpPr>
            <a:spLocks noChangeArrowheads="1"/>
          </p:cNvSpPr>
          <p:nvPr/>
        </p:nvSpPr>
        <p:spPr bwMode="auto">
          <a:xfrm>
            <a:off x="7663653" y="3011490"/>
            <a:ext cx="2074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ru-RU" sz="1600" dirty="0">
                <a:cs typeface="Times New Roman" panose="02020603050405020304" pitchFamily="18" charset="0"/>
              </a:rPr>
              <a:t>Assembled ion source</a:t>
            </a:r>
          </a:p>
        </p:txBody>
      </p:sp>
      <p:sp>
        <p:nvSpPr>
          <p:cNvPr id="9223" name="Title 2">
            <a:extLst>
              <a:ext uri="{FF2B5EF4-FFF2-40B4-BE49-F238E27FC236}">
                <a16:creationId xmlns:a16="http://schemas.microsoft.com/office/drawing/2014/main" id="{84EBE723-8A9B-4C76-B8BC-9C209BAD0AEF}"/>
              </a:ext>
            </a:extLst>
          </p:cNvPr>
          <p:cNvSpPr txBox="1">
            <a:spLocks noChangeArrowheads="1"/>
          </p:cNvSpPr>
          <p:nvPr/>
        </p:nvSpPr>
        <p:spPr bwMode="auto">
          <a:xfrm>
            <a:off x="1282042" y="-29682"/>
            <a:ext cx="10909958"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ko-KR" sz="2400" b="1" dirty="0">
                <a:solidFill>
                  <a:srgbClr val="002060"/>
                </a:solidFill>
                <a:ea typeface="굴림" panose="020B0600000101010101" pitchFamily="34" charset="-127"/>
                <a:cs typeface="Times New Roman" panose="02020603050405020304" pitchFamily="18" charset="0"/>
              </a:rPr>
              <a:t>Compact 2.45 ECR development</a:t>
            </a:r>
            <a:endParaRPr lang="ko-KR" altLang="en-US" sz="2400" b="1" dirty="0">
              <a:solidFill>
                <a:srgbClr val="002060"/>
              </a:solidFill>
              <a:ea typeface="굴림" panose="020B0600000101010101" pitchFamily="34" charset="-127"/>
              <a:cs typeface="Times New Roman" panose="02020603050405020304" pitchFamily="18" charset="0"/>
            </a:endParaRPr>
          </a:p>
        </p:txBody>
      </p:sp>
      <p:sp>
        <p:nvSpPr>
          <p:cNvPr id="9224" name="Прямоугольник 7">
            <a:extLst>
              <a:ext uri="{FF2B5EF4-FFF2-40B4-BE49-F238E27FC236}">
                <a16:creationId xmlns:a16="http://schemas.microsoft.com/office/drawing/2014/main" id="{1FABAAED-B8B9-4265-8FEF-C73388B3AD13}"/>
              </a:ext>
            </a:extLst>
          </p:cNvPr>
          <p:cNvSpPr>
            <a:spLocks noChangeArrowheads="1"/>
          </p:cNvSpPr>
          <p:nvPr/>
        </p:nvSpPr>
        <p:spPr bwMode="auto">
          <a:xfrm>
            <a:off x="6757191" y="1379537"/>
            <a:ext cx="3887787"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ru-RU" sz="1600" dirty="0">
                <a:cs typeface="Times New Roman" panose="02020603050405020304" pitchFamily="18" charset="0"/>
              </a:rPr>
              <a:t>1 - replaceable internal part of the resonator </a:t>
            </a:r>
          </a:p>
          <a:p>
            <a:pPr>
              <a:spcBef>
                <a:spcPct val="0"/>
              </a:spcBef>
              <a:buFontTx/>
              <a:buNone/>
            </a:pPr>
            <a:r>
              <a:rPr lang="en-GB" altLang="ru-RU" sz="1600" dirty="0">
                <a:cs typeface="Times New Roman" panose="02020603050405020304" pitchFamily="18" charset="0"/>
              </a:rPr>
              <a:t>2 – resonator casing </a:t>
            </a:r>
          </a:p>
          <a:p>
            <a:pPr>
              <a:spcBef>
                <a:spcPct val="0"/>
              </a:spcBef>
              <a:buFontTx/>
              <a:buNone/>
            </a:pPr>
            <a:r>
              <a:rPr lang="en-GB" altLang="ru-RU" sz="1600" dirty="0">
                <a:cs typeface="Times New Roman" panose="02020603050405020304" pitchFamily="18" charset="0"/>
              </a:rPr>
              <a:t>3 – coupling loop </a:t>
            </a:r>
          </a:p>
          <a:p>
            <a:pPr>
              <a:spcBef>
                <a:spcPct val="0"/>
              </a:spcBef>
              <a:buFontTx/>
              <a:buNone/>
            </a:pPr>
            <a:r>
              <a:rPr lang="en-GB" altLang="ru-RU" sz="1600" dirty="0">
                <a:cs typeface="Times New Roman" panose="02020603050405020304" pitchFamily="18" charset="0"/>
              </a:rPr>
              <a:t>4 – permanent magnet ring </a:t>
            </a:r>
          </a:p>
          <a:p>
            <a:pPr>
              <a:lnSpc>
                <a:spcPts val="1800"/>
              </a:lnSpc>
              <a:spcBef>
                <a:spcPct val="0"/>
              </a:spcBef>
              <a:buNone/>
            </a:pPr>
            <a:r>
              <a:rPr lang="en-GB" altLang="ru-RU" sz="1600" dirty="0">
                <a:cs typeface="Times New Roman" panose="02020603050405020304" pitchFamily="18" charset="0"/>
              </a:rPr>
              <a:t>5 - replaceable plasma electrode </a:t>
            </a:r>
          </a:p>
          <a:p>
            <a:pPr>
              <a:lnSpc>
                <a:spcPts val="1800"/>
              </a:lnSpc>
              <a:spcBef>
                <a:spcPct val="0"/>
              </a:spcBef>
              <a:buNone/>
            </a:pPr>
            <a:r>
              <a:rPr lang="en-GB" altLang="ru-RU" sz="1600" dirty="0">
                <a:cs typeface="Times New Roman" panose="02020603050405020304" pitchFamily="18" charset="0"/>
              </a:rPr>
              <a:t>6 - pulling electrode</a:t>
            </a:r>
            <a:endParaRPr lang="ru-RU" altLang="ru-RU" sz="2400" dirty="0">
              <a:cs typeface="Times New Roman" panose="02020603050405020304" pitchFamily="18" charset="0"/>
            </a:endParaRPr>
          </a:p>
        </p:txBody>
      </p:sp>
      <p:sp>
        <p:nvSpPr>
          <p:cNvPr id="9225" name="Прямоугольник 8">
            <a:extLst>
              <a:ext uri="{FF2B5EF4-FFF2-40B4-BE49-F238E27FC236}">
                <a16:creationId xmlns:a16="http://schemas.microsoft.com/office/drawing/2014/main" id="{7FBFFD24-01BA-4208-AAFE-6E3E0C959519}"/>
              </a:ext>
            </a:extLst>
          </p:cNvPr>
          <p:cNvSpPr>
            <a:spLocks noChangeArrowheads="1"/>
          </p:cNvSpPr>
          <p:nvPr/>
        </p:nvSpPr>
        <p:spPr bwMode="auto">
          <a:xfrm>
            <a:off x="6576897" y="6093215"/>
            <a:ext cx="5230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ru-RU" sz="1600" dirty="0"/>
              <a:t>1 – N-type coaxial </a:t>
            </a:r>
            <a:r>
              <a:rPr lang="en-US" altLang="ru-RU" sz="1600" dirty="0" err="1"/>
              <a:t>feedtrough</a:t>
            </a:r>
            <a:r>
              <a:rPr lang="en-US" altLang="ru-RU" sz="1600" dirty="0"/>
              <a:t>, 2 – permanent magnet ring, </a:t>
            </a:r>
          </a:p>
          <a:p>
            <a:pPr>
              <a:spcBef>
                <a:spcPct val="0"/>
              </a:spcBef>
              <a:buFontTx/>
              <a:buNone/>
            </a:pPr>
            <a:r>
              <a:rPr lang="en-US" altLang="ru-RU" sz="1600" dirty="0"/>
              <a:t>3 – plasma electrode, 4 – resonator casing</a:t>
            </a:r>
            <a:endParaRPr lang="ru-RU" altLang="ru-RU" sz="1600" dirty="0"/>
          </a:p>
        </p:txBody>
      </p:sp>
      <p:sp>
        <p:nvSpPr>
          <p:cNvPr id="9226" name="TextBox 11">
            <a:extLst>
              <a:ext uri="{FF2B5EF4-FFF2-40B4-BE49-F238E27FC236}">
                <a16:creationId xmlns:a16="http://schemas.microsoft.com/office/drawing/2014/main" id="{A4FC76DD-610C-4CF3-B133-CAA3B19F3CEA}"/>
              </a:ext>
            </a:extLst>
          </p:cNvPr>
          <p:cNvSpPr txBox="1">
            <a:spLocks noChangeArrowheads="1"/>
          </p:cNvSpPr>
          <p:nvPr/>
        </p:nvSpPr>
        <p:spPr bwMode="auto">
          <a:xfrm>
            <a:off x="528850" y="5903912"/>
            <a:ext cx="2722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1600" dirty="0">
                <a:cs typeface="Times New Roman" panose="02020603050405020304" pitchFamily="18" charset="0"/>
              </a:rPr>
              <a:t>Replaceable parts providing gap sizes of 5, 8 and 10 mm</a:t>
            </a:r>
            <a:endParaRPr lang="ru-RU" altLang="ru-RU" sz="1600" dirty="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CE6F5D1F-3194-4A5D-8398-3C79C2F14AB1}"/>
              </a:ext>
            </a:extLst>
          </p:cNvPr>
          <p:cNvSpPr/>
          <p:nvPr/>
        </p:nvSpPr>
        <p:spPr>
          <a:xfrm>
            <a:off x="6757193" y="1361923"/>
            <a:ext cx="3887787" cy="1539875"/>
          </a:xfrm>
          <a:prstGeom prst="rect">
            <a:avLst/>
          </a:prstGeom>
          <a:no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3" name="Рисунок 7">
            <a:extLst>
              <a:ext uri="{FF2B5EF4-FFF2-40B4-BE49-F238E27FC236}">
                <a16:creationId xmlns:a16="http://schemas.microsoft.com/office/drawing/2014/main" id="{E79F1E82-AD21-4AFA-8950-0985A27105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9171" b="18109"/>
          <a:stretch>
            <a:fillRect/>
          </a:stretch>
        </p:blipFill>
        <p:spPr bwMode="auto">
          <a:xfrm>
            <a:off x="3251411" y="3902074"/>
            <a:ext cx="2712497"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FE660D8B-F2CC-4430-9D8A-14214EF2AA4C}"/>
              </a:ext>
            </a:extLst>
          </p:cNvPr>
          <p:cNvSpPr txBox="1"/>
          <p:nvPr/>
        </p:nvSpPr>
        <p:spPr>
          <a:xfrm>
            <a:off x="3251410" y="6025973"/>
            <a:ext cx="2712497" cy="338554"/>
          </a:xfrm>
          <a:prstGeom prst="rect">
            <a:avLst/>
          </a:prstGeom>
          <a:noFill/>
        </p:spPr>
        <p:txBody>
          <a:bodyPr wrap="square">
            <a:spAutoFit/>
          </a:bodyPr>
          <a:lstStyle/>
          <a:p>
            <a:pPr algn="ctr">
              <a:spcBef>
                <a:spcPct val="0"/>
              </a:spcBef>
              <a:buFontTx/>
              <a:buNone/>
            </a:pPr>
            <a:r>
              <a:rPr lang="en-US" altLang="ru-RU" sz="1600" dirty="0">
                <a:latin typeface="Times New Roman" panose="02020603050405020304" pitchFamily="18" charset="0"/>
                <a:cs typeface="Times New Roman" panose="02020603050405020304" pitchFamily="18" charset="0"/>
              </a:rPr>
              <a:t>View of coupling loop</a:t>
            </a:r>
            <a:endParaRPr lang="ru-RU" altLang="ru-RU"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B77E706B-C768-4902-A692-D74F0BAA6EF6}"/>
              </a:ext>
            </a:extLst>
          </p:cNvPr>
          <p:cNvPicPr>
            <a:picLocks noChangeAspect="1"/>
          </p:cNvPicPr>
          <p:nvPr/>
        </p:nvPicPr>
        <p:blipFill>
          <a:blip r:embed="rId3"/>
          <a:stretch>
            <a:fillRect/>
          </a:stretch>
        </p:blipFill>
        <p:spPr>
          <a:xfrm>
            <a:off x="1056172" y="1606433"/>
            <a:ext cx="3924102" cy="2679250"/>
          </a:xfrm>
          <a:prstGeom prst="rect">
            <a:avLst/>
          </a:prstGeom>
        </p:spPr>
      </p:pic>
      <p:sp>
        <p:nvSpPr>
          <p:cNvPr id="8" name="Прямоугольник 7">
            <a:extLst>
              <a:ext uri="{FF2B5EF4-FFF2-40B4-BE49-F238E27FC236}">
                <a16:creationId xmlns:a16="http://schemas.microsoft.com/office/drawing/2014/main" id="{295F90D6-0835-45FC-A5CD-E41593988864}"/>
              </a:ext>
            </a:extLst>
          </p:cNvPr>
          <p:cNvSpPr/>
          <p:nvPr/>
        </p:nvSpPr>
        <p:spPr>
          <a:xfrm>
            <a:off x="5046637" y="5466844"/>
            <a:ext cx="873134" cy="50975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p:sp>
        <p:nvSpPr>
          <p:cNvPr id="3079" name="Rectangle 19"/>
          <p:cNvSpPr>
            <a:spLocks noChangeArrowheads="1"/>
          </p:cNvSpPr>
          <p:nvPr/>
        </p:nvSpPr>
        <p:spPr bwMode="auto">
          <a:xfrm>
            <a:off x="1145534" y="28174"/>
            <a:ext cx="10912064"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800" b="1" dirty="0">
                <a:solidFill>
                  <a:srgbClr val="002060"/>
                </a:solidFill>
                <a:latin typeface="Times New Roman" panose="02020603050405020304" pitchFamily="18" charset="0"/>
                <a:cs typeface="Times New Roman" panose="02020603050405020304" pitchFamily="18" charset="0"/>
              </a:rPr>
              <a:t>Compact 2.45 GHz ECR ion source</a:t>
            </a:r>
            <a:endParaRPr lang="ru-RU" sz="2800" b="1" dirty="0">
              <a:solidFill>
                <a:srgbClr val="002060"/>
              </a:solidFill>
              <a:latin typeface="Times New Roman" panose="02020603050405020304" pitchFamily="18" charset="0"/>
              <a:cs typeface="Times New Roman" panose="02020603050405020304" pitchFamily="18" charset="0"/>
            </a:endParaRPr>
          </a:p>
          <a:p>
            <a:pPr algn="ctr">
              <a:spcBef>
                <a:spcPct val="0"/>
              </a:spcBef>
              <a:buNone/>
            </a:pPr>
            <a:r>
              <a:rPr lang="en-US" sz="1800" b="1" dirty="0">
                <a:solidFill>
                  <a:srgbClr val="002060"/>
                </a:solidFill>
                <a:latin typeface="Times New Roman" panose="02020603050405020304" pitchFamily="18" charset="0"/>
                <a:cs typeface="Times New Roman" panose="02020603050405020304" pitchFamily="18" charset="0"/>
              </a:rPr>
              <a:t>FLNR JINR (</a:t>
            </a:r>
            <a:r>
              <a:rPr lang="en-US" sz="1800" b="1" dirty="0" err="1">
                <a:solidFill>
                  <a:srgbClr val="002060"/>
                </a:solidFill>
                <a:latin typeface="Times New Roman" panose="02020603050405020304" pitchFamily="18" charset="0"/>
                <a:cs typeface="Times New Roman" panose="02020603050405020304" pitchFamily="18" charset="0"/>
              </a:rPr>
              <a:t>Dubna</a:t>
            </a:r>
            <a:r>
              <a:rPr lang="en-US" sz="1800" b="1" dirty="0">
                <a:solidFill>
                  <a:srgbClr val="002060"/>
                </a:solidFill>
                <a:latin typeface="Times New Roman" panose="02020603050405020304" pitchFamily="18" charset="0"/>
                <a:cs typeface="Times New Roman" panose="02020603050405020304" pitchFamily="18" charset="0"/>
              </a:rPr>
              <a:t>)</a:t>
            </a:r>
            <a:endParaRPr lang="ru-RU" sz="1800" b="1"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4166D27E-88C2-4D07-9A83-DCA2C6B658B1}"/>
              </a:ext>
            </a:extLst>
          </p:cNvPr>
          <p:cNvPicPr>
            <a:picLocks noChangeAspect="1"/>
          </p:cNvPicPr>
          <p:nvPr/>
        </p:nvPicPr>
        <p:blipFill>
          <a:blip r:embed="rId4"/>
          <a:stretch>
            <a:fillRect/>
          </a:stretch>
        </p:blipFill>
        <p:spPr>
          <a:xfrm>
            <a:off x="5335417" y="925473"/>
            <a:ext cx="3083632" cy="2742999"/>
          </a:xfrm>
          <a:prstGeom prst="rect">
            <a:avLst/>
          </a:prstGeom>
        </p:spPr>
      </p:pic>
      <p:sp>
        <p:nvSpPr>
          <p:cNvPr id="14" name="TextBox 13">
            <a:extLst>
              <a:ext uri="{FF2B5EF4-FFF2-40B4-BE49-F238E27FC236}">
                <a16:creationId xmlns:a16="http://schemas.microsoft.com/office/drawing/2014/main" id="{58A38FB8-6BD3-4464-A3BB-CEE56325A5A9}"/>
              </a:ext>
            </a:extLst>
          </p:cNvPr>
          <p:cNvSpPr txBox="1"/>
          <p:nvPr/>
        </p:nvSpPr>
        <p:spPr>
          <a:xfrm>
            <a:off x="8374931" y="1905847"/>
            <a:ext cx="3834909" cy="923330"/>
          </a:xfrm>
          <a:prstGeom prst="rect">
            <a:avLst/>
          </a:prstGeom>
          <a:noFill/>
        </p:spPr>
        <p:txBody>
          <a:bodyPr wrap="square">
            <a:spAutoFit/>
          </a:bodyPr>
          <a:lstStyle/>
          <a:p>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 –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resonator casing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plasma cavity</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2 –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permanent magnet ring;</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 –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pulling electrode</a:t>
            </a:r>
            <a:endParaRPr lang="ru-KZ" dirty="0">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7D28B03B-7414-4D89-85E0-122CF4064CEB}"/>
              </a:ext>
            </a:extLst>
          </p:cNvPr>
          <p:cNvPicPr>
            <a:picLocks noChangeAspect="1"/>
          </p:cNvPicPr>
          <p:nvPr/>
        </p:nvPicPr>
        <p:blipFill>
          <a:blip r:embed="rId5"/>
          <a:stretch>
            <a:fillRect/>
          </a:stretch>
        </p:blipFill>
        <p:spPr>
          <a:xfrm>
            <a:off x="4475146" y="3802030"/>
            <a:ext cx="7505895" cy="2979727"/>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43E8D7F-DE6E-4CD9-86B9-290C1F1A74D2}"/>
                  </a:ext>
                </a:extLst>
              </p:cNvPr>
              <p:cNvSpPr txBox="1"/>
              <p:nvPr/>
            </p:nvSpPr>
            <p:spPr>
              <a:xfrm>
                <a:off x="234490" y="4450386"/>
                <a:ext cx="4265207" cy="1602362"/>
              </a:xfrm>
              <a:prstGeom prst="rect">
                <a:avLst/>
              </a:prstGeom>
              <a:noFill/>
            </p:spPr>
            <p:txBody>
              <a:bodyPr wrap="square">
                <a:spAutoFit/>
              </a:bodyPr>
              <a:lstStyle/>
              <a:p>
                <a:pPr>
                  <a:lnSpc>
                    <a:spcPct val="150000"/>
                  </a:lnSpc>
                  <a:spcAft>
                    <a:spcPts val="2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Replaceable parts of resonator </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power input</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spcAft>
                    <a:spcPts val="20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1) </a:t>
                </a:r>
                <a14:m>
                  <m:oMath xmlns:m="http://schemas.openxmlformats.org/officeDocument/2006/math">
                    <m:sSub>
                      <m:sSubPr>
                        <m:ctrlPr>
                          <a:rPr lang="ru-KZ" sz="1600" i="1">
                            <a:effectLst/>
                            <a:latin typeface="Cambria Math" panose="02040503050406030204" pitchFamily="18" charset="0"/>
                            <a:ea typeface="Times New Roman" panose="02020603050405020304" pitchFamily="18" charset="0"/>
                          </a:rPr>
                        </m:ctrlPr>
                      </m:sSubPr>
                      <m:e>
                        <m:r>
                          <a:rPr lang="ru-RU" sz="1600" i="1">
                            <a:effectLst/>
                            <a:latin typeface="Cambria Math" panose="02040503050406030204" pitchFamily="18" charset="0"/>
                            <a:ea typeface="Times New Roman" panose="02020603050405020304" pitchFamily="18" charset="0"/>
                          </a:rPr>
                          <m:t> </m:t>
                        </m:r>
                        <m:r>
                          <a:rPr lang="ru-RU" sz="1600" i="1">
                            <a:effectLst/>
                            <a:latin typeface="Cambria Math" panose="02040503050406030204" pitchFamily="18" charset="0"/>
                            <a:ea typeface="Times New Roman" panose="02020603050405020304" pitchFamily="18" charset="0"/>
                          </a:rPr>
                          <m:t>𝐿</m:t>
                        </m:r>
                      </m:e>
                      <m:sub>
                        <m:r>
                          <a:rPr lang="ru-RU" sz="1600" i="1">
                            <a:effectLst/>
                            <a:latin typeface="Cambria Math" panose="02040503050406030204" pitchFamily="18" charset="0"/>
                            <a:ea typeface="Times New Roman" panose="02020603050405020304" pitchFamily="18" charset="0"/>
                          </a:rPr>
                          <m:t>1</m:t>
                        </m:r>
                      </m:sub>
                    </m:sSub>
                    <m:r>
                      <a:rPr lang="ru-RU" sz="1600" i="1">
                        <a:effectLst/>
                        <a:latin typeface="Cambria Math" panose="02040503050406030204" pitchFamily="18" charset="0"/>
                        <a:ea typeface="Times New Roman" panose="02020603050405020304" pitchFamily="18" charset="0"/>
                      </a:rPr>
                      <m:t>=13 </m:t>
                    </m:r>
                    <m:r>
                      <a:rPr lang="en-US" sz="1600" b="0" i="1" smtClean="0">
                        <a:effectLst/>
                        <a:latin typeface="Cambria Math" panose="02040503050406030204" pitchFamily="18" charset="0"/>
                        <a:ea typeface="Times New Roman" panose="02020603050405020304" pitchFamily="18" charset="0"/>
                      </a:rPr>
                      <m:t>𝑚𝑚</m:t>
                    </m:r>
                    <m:r>
                      <a:rPr lang="ru-RU" sz="1600" i="1">
                        <a:effectLst/>
                        <a:latin typeface="Cambria Math" panose="02040503050406030204" pitchFamily="18" charset="0"/>
                        <a:ea typeface="Times New Roman" panose="02020603050405020304" pitchFamily="18" charset="0"/>
                      </a:rPr>
                      <m:t>, </m:t>
                    </m:r>
                    <m:sSub>
                      <m:sSubPr>
                        <m:ctrlPr>
                          <a:rPr lang="ru-KZ" sz="1600" i="1">
                            <a:effectLst/>
                            <a:latin typeface="Cambria Math" panose="02040503050406030204" pitchFamily="18" charset="0"/>
                            <a:ea typeface="Times New Roman" panose="02020603050405020304" pitchFamily="18" charset="0"/>
                          </a:rPr>
                        </m:ctrlPr>
                      </m:sSubPr>
                      <m:e>
                        <m:r>
                          <a:rPr lang="ru-RU" sz="1600" i="1">
                            <a:effectLst/>
                            <a:latin typeface="Cambria Math" panose="02040503050406030204" pitchFamily="18" charset="0"/>
                            <a:ea typeface="Times New Roman" panose="02020603050405020304" pitchFamily="18" charset="0"/>
                          </a:rPr>
                          <m:t> </m:t>
                        </m:r>
                        <m:r>
                          <a:rPr lang="ru-RU" sz="1600" i="1">
                            <a:effectLst/>
                            <a:latin typeface="Cambria Math" panose="02040503050406030204" pitchFamily="18" charset="0"/>
                            <a:ea typeface="Times New Roman" panose="02020603050405020304" pitchFamily="18" charset="0"/>
                          </a:rPr>
                          <m:t>𝐿</m:t>
                        </m:r>
                      </m:e>
                      <m:sub>
                        <m:r>
                          <a:rPr lang="ru-RU" sz="1600" i="1">
                            <a:effectLst/>
                            <a:latin typeface="Cambria Math" panose="02040503050406030204" pitchFamily="18" charset="0"/>
                            <a:ea typeface="Times New Roman" panose="02020603050405020304" pitchFamily="18" charset="0"/>
                          </a:rPr>
                          <m:t>2</m:t>
                        </m:r>
                      </m:sub>
                    </m:sSub>
                    <m:r>
                      <a:rPr lang="ru-RU" sz="1600" i="1">
                        <a:effectLst/>
                        <a:latin typeface="Cambria Math" panose="02040503050406030204" pitchFamily="18" charset="0"/>
                        <a:ea typeface="Times New Roman" panose="02020603050405020304" pitchFamily="18" charset="0"/>
                      </a:rPr>
                      <m:t>=15 </m:t>
                    </m:r>
                    <m:r>
                      <a:rPr lang="en-US" sz="1600" b="0" i="1" smtClean="0">
                        <a:effectLst/>
                        <a:latin typeface="Cambria Math" panose="02040503050406030204" pitchFamily="18" charset="0"/>
                        <a:ea typeface="Times New Roman" panose="02020603050405020304" pitchFamily="18" charset="0"/>
                      </a:rPr>
                      <m:t>𝑚𝑚</m:t>
                    </m:r>
                    <m:r>
                      <a:rPr lang="ru-RU" sz="1600" i="1">
                        <a:effectLst/>
                        <a:latin typeface="Cambria Math" panose="02040503050406030204" pitchFamily="18" charset="0"/>
                        <a:ea typeface="Times New Roman" panose="02020603050405020304" pitchFamily="18" charset="0"/>
                      </a:rPr>
                      <m:t>, </m:t>
                    </m:r>
                    <m:sSub>
                      <m:sSubPr>
                        <m:ctrlPr>
                          <a:rPr lang="ru-KZ" sz="1600" i="1">
                            <a:effectLst/>
                            <a:latin typeface="Cambria Math" panose="02040503050406030204" pitchFamily="18" charset="0"/>
                            <a:ea typeface="Times New Roman" panose="02020603050405020304" pitchFamily="18" charset="0"/>
                          </a:rPr>
                        </m:ctrlPr>
                      </m:sSubPr>
                      <m:e>
                        <m:r>
                          <a:rPr lang="ru-RU" sz="1600" i="1">
                            <a:effectLst/>
                            <a:latin typeface="Cambria Math" panose="02040503050406030204" pitchFamily="18" charset="0"/>
                            <a:ea typeface="Times New Roman" panose="02020603050405020304" pitchFamily="18" charset="0"/>
                          </a:rPr>
                          <m:t> </m:t>
                        </m:r>
                        <m:r>
                          <a:rPr lang="ru-RU" sz="1600" i="1">
                            <a:effectLst/>
                            <a:latin typeface="Cambria Math" panose="02040503050406030204" pitchFamily="18" charset="0"/>
                            <a:ea typeface="Times New Roman" panose="02020603050405020304" pitchFamily="18" charset="0"/>
                          </a:rPr>
                          <m:t>𝐿</m:t>
                        </m:r>
                      </m:e>
                      <m:sub>
                        <m:r>
                          <a:rPr lang="ru-RU" sz="1600" i="1">
                            <a:effectLst/>
                            <a:latin typeface="Cambria Math" panose="02040503050406030204" pitchFamily="18" charset="0"/>
                            <a:ea typeface="Times New Roman" panose="02020603050405020304" pitchFamily="18" charset="0"/>
                          </a:rPr>
                          <m:t>3</m:t>
                        </m:r>
                      </m:sub>
                    </m:sSub>
                    <m:r>
                      <a:rPr lang="ru-RU" sz="1600" b="0" i="1" smtClean="0">
                        <a:effectLst/>
                        <a:latin typeface="Cambria Math" panose="02040503050406030204" pitchFamily="18" charset="0"/>
                        <a:ea typeface="Times New Roman" panose="02020603050405020304" pitchFamily="18" charset="0"/>
                      </a:rPr>
                      <m:t>=</m:t>
                    </m:r>
                    <m:r>
                      <a:rPr lang="ru-RU" sz="1600" i="1">
                        <a:effectLst/>
                        <a:latin typeface="Cambria Math" panose="02040503050406030204" pitchFamily="18" charset="0"/>
                        <a:ea typeface="Times New Roman" panose="02020603050405020304" pitchFamily="18" charset="0"/>
                      </a:rPr>
                      <m:t>19 </m:t>
                    </m:r>
                    <m:r>
                      <a:rPr lang="en-US" sz="1600" b="0" i="1" smtClean="0">
                        <a:effectLst/>
                        <a:latin typeface="Cambria Math" panose="02040503050406030204" pitchFamily="18" charset="0"/>
                        <a:ea typeface="Times New Roman" panose="02020603050405020304" pitchFamily="18" charset="0"/>
                      </a:rPr>
                      <m:t>𝑚𝑚</m:t>
                    </m:r>
                  </m:oMath>
                </a14:m>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spcAft>
                    <a:spcPts val="20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2) </a:t>
                </a:r>
                <a14:m>
                  <m:oMath xmlns:m="http://schemas.openxmlformats.org/officeDocument/2006/math">
                    <m:sSub>
                      <m:sSubPr>
                        <m:ctrlPr>
                          <a:rPr lang="ru-KZ" sz="1600" i="1">
                            <a:effectLst/>
                            <a:latin typeface="Cambria Math" panose="02040503050406030204" pitchFamily="18" charset="0"/>
                            <a:ea typeface="Times New Roman" panose="02020603050405020304" pitchFamily="18" charset="0"/>
                          </a:rPr>
                        </m:ctrlPr>
                      </m:sSubPr>
                      <m:e>
                        <m:r>
                          <a:rPr lang="ru-RU" sz="1600" i="1">
                            <a:effectLst/>
                            <a:latin typeface="Cambria Math" panose="02040503050406030204" pitchFamily="18" charset="0"/>
                            <a:ea typeface="Times New Roman" panose="02020603050405020304" pitchFamily="18" charset="0"/>
                          </a:rPr>
                          <m:t>𝐿</m:t>
                        </m:r>
                      </m:e>
                      <m:sub>
                        <m:r>
                          <a:rPr lang="ru-RU" sz="1600" i="1">
                            <a:effectLst/>
                            <a:latin typeface="Cambria Math" panose="02040503050406030204" pitchFamily="18" charset="0"/>
                            <a:ea typeface="Times New Roman" panose="02020603050405020304" pitchFamily="18" charset="0"/>
                          </a:rPr>
                          <m:t>1</m:t>
                        </m:r>
                      </m:sub>
                    </m:sSub>
                    <m:r>
                      <a:rPr lang="ru-RU" sz="1600" i="1">
                        <a:effectLst/>
                        <a:latin typeface="Cambria Math" panose="02040503050406030204" pitchFamily="18" charset="0"/>
                        <a:ea typeface="Times New Roman" panose="02020603050405020304" pitchFamily="18" charset="0"/>
                      </a:rPr>
                      <m:t>=18 </m:t>
                    </m:r>
                    <m:r>
                      <a:rPr lang="en-US" sz="1600" b="0" i="1" smtClean="0">
                        <a:effectLst/>
                        <a:latin typeface="Cambria Math" panose="02040503050406030204" pitchFamily="18" charset="0"/>
                        <a:ea typeface="Times New Roman" panose="02020603050405020304" pitchFamily="18" charset="0"/>
                      </a:rPr>
                      <m:t>𝑚𝑚</m:t>
                    </m:r>
                    <m:r>
                      <a:rPr lang="ru-RU" sz="1600" i="1">
                        <a:effectLst/>
                        <a:latin typeface="Cambria Math" panose="02040503050406030204" pitchFamily="18" charset="0"/>
                        <a:ea typeface="Times New Roman" panose="02020603050405020304" pitchFamily="18" charset="0"/>
                      </a:rPr>
                      <m:t>, </m:t>
                    </m:r>
                    <m:sSub>
                      <m:sSubPr>
                        <m:ctrlPr>
                          <a:rPr lang="ru-KZ" sz="1600" i="1">
                            <a:effectLst/>
                            <a:latin typeface="Cambria Math" panose="02040503050406030204" pitchFamily="18" charset="0"/>
                            <a:ea typeface="Times New Roman" panose="02020603050405020304" pitchFamily="18" charset="0"/>
                          </a:rPr>
                        </m:ctrlPr>
                      </m:sSubPr>
                      <m:e>
                        <m:r>
                          <a:rPr lang="ru-RU" sz="1600" i="1">
                            <a:effectLst/>
                            <a:latin typeface="Cambria Math" panose="02040503050406030204" pitchFamily="18" charset="0"/>
                            <a:ea typeface="Times New Roman" panose="02020603050405020304" pitchFamily="18" charset="0"/>
                          </a:rPr>
                          <m:t> </m:t>
                        </m:r>
                        <m:r>
                          <a:rPr lang="ru-RU" sz="1600" i="1">
                            <a:effectLst/>
                            <a:latin typeface="Cambria Math" panose="02040503050406030204" pitchFamily="18" charset="0"/>
                            <a:ea typeface="Times New Roman" panose="02020603050405020304" pitchFamily="18" charset="0"/>
                          </a:rPr>
                          <m:t>𝐿</m:t>
                        </m:r>
                      </m:e>
                      <m:sub>
                        <m:r>
                          <a:rPr lang="ru-RU" sz="1600" i="1">
                            <a:effectLst/>
                            <a:latin typeface="Cambria Math" panose="02040503050406030204" pitchFamily="18" charset="0"/>
                            <a:ea typeface="Times New Roman" panose="02020603050405020304" pitchFamily="18" charset="0"/>
                          </a:rPr>
                          <m:t>2</m:t>
                        </m:r>
                      </m:sub>
                    </m:sSub>
                    <m:r>
                      <a:rPr lang="ru-RU" sz="1600" i="1">
                        <a:effectLst/>
                        <a:latin typeface="Cambria Math" panose="02040503050406030204" pitchFamily="18" charset="0"/>
                        <a:ea typeface="Times New Roman" panose="02020603050405020304" pitchFamily="18" charset="0"/>
                      </a:rPr>
                      <m:t>=14 </m:t>
                    </m:r>
                    <m:r>
                      <a:rPr lang="en-US" sz="1600" b="0" i="1" smtClean="0">
                        <a:effectLst/>
                        <a:latin typeface="Cambria Math" panose="02040503050406030204" pitchFamily="18" charset="0"/>
                        <a:ea typeface="Times New Roman" panose="02020603050405020304" pitchFamily="18" charset="0"/>
                      </a:rPr>
                      <m:t>𝑚𝑚</m:t>
                    </m:r>
                    <m:r>
                      <a:rPr lang="ru-RU" sz="1600" i="1">
                        <a:effectLst/>
                        <a:latin typeface="Cambria Math" panose="02040503050406030204" pitchFamily="18" charset="0"/>
                        <a:ea typeface="Times New Roman" panose="02020603050405020304" pitchFamily="18" charset="0"/>
                      </a:rPr>
                      <m:t>;</m:t>
                    </m:r>
                  </m:oMath>
                </a14:m>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spcAft>
                    <a:spcPts val="20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3)</a:t>
                </a:r>
                <a14:m>
                  <m:oMath xmlns:m="http://schemas.openxmlformats.org/officeDocument/2006/math">
                    <m:r>
                      <a:rPr lang="ru-RU" sz="1600" i="1">
                        <a:effectLst/>
                        <a:latin typeface="Cambria Math" panose="02040503050406030204" pitchFamily="18" charset="0"/>
                        <a:ea typeface="Times New Roman" panose="02020603050405020304" pitchFamily="18" charset="0"/>
                      </a:rPr>
                      <m:t>  </m:t>
                    </m:r>
                    <m:r>
                      <a:rPr lang="ru-RU" sz="1600" i="1">
                        <a:effectLst/>
                        <a:latin typeface="Cambria Math" panose="02040503050406030204" pitchFamily="18" charset="0"/>
                        <a:ea typeface="Times New Roman" panose="02020603050405020304" pitchFamily="18" charset="0"/>
                      </a:rPr>
                      <m:t>𝐿</m:t>
                    </m:r>
                    <m:r>
                      <a:rPr lang="ru-RU" sz="1600" i="1">
                        <a:effectLst/>
                        <a:latin typeface="Cambria Math" panose="02040503050406030204" pitchFamily="18" charset="0"/>
                        <a:ea typeface="Times New Roman" panose="02020603050405020304" pitchFamily="18" charset="0"/>
                      </a:rPr>
                      <m:t>=18 </m:t>
                    </m:r>
                    <m:r>
                      <a:rPr lang="en-US" sz="1600" b="0" i="1" smtClean="0">
                        <a:effectLst/>
                        <a:latin typeface="Cambria Math" panose="02040503050406030204" pitchFamily="18" charset="0"/>
                        <a:ea typeface="Times New Roman" panose="02020603050405020304" pitchFamily="18" charset="0"/>
                      </a:rPr>
                      <m:t>𝑚𝑚</m:t>
                    </m:r>
                  </m:oMath>
                </a14:m>
                <a:endParaRPr lang="ru-KZ"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B43E8D7F-DE6E-4CD9-86B9-290C1F1A74D2}"/>
                  </a:ext>
                </a:extLst>
              </p:cNvPr>
              <p:cNvSpPr txBox="1">
                <a:spLocks noRot="1" noChangeAspect="1" noMove="1" noResize="1" noEditPoints="1" noAdjustHandles="1" noChangeArrowheads="1" noChangeShapeType="1" noTextEdit="1"/>
              </p:cNvSpPr>
              <p:nvPr/>
            </p:nvSpPr>
            <p:spPr>
              <a:xfrm>
                <a:off x="234490" y="4450386"/>
                <a:ext cx="4265207" cy="1602362"/>
              </a:xfrm>
              <a:prstGeom prst="rect">
                <a:avLst/>
              </a:prstGeom>
              <a:blipFill>
                <a:blip r:embed="rId6"/>
                <a:stretch>
                  <a:fillRect l="-714" b="-4183"/>
                </a:stretch>
              </a:blipFill>
            </p:spPr>
            <p:txBody>
              <a:bodyPr/>
              <a:lstStyle/>
              <a:p>
                <a:r>
                  <a:rPr lang="ru-KZ">
                    <a:noFill/>
                  </a:rPr>
                  <a:t> </a:t>
                </a:r>
              </a:p>
            </p:txBody>
          </p:sp>
        </mc:Fallback>
      </mc:AlternateContent>
      <p:cxnSp>
        <p:nvCxnSpPr>
          <p:cNvPr id="30" name="Прямая со стрелкой 29">
            <a:extLst>
              <a:ext uri="{FF2B5EF4-FFF2-40B4-BE49-F238E27FC236}">
                <a16:creationId xmlns:a16="http://schemas.microsoft.com/office/drawing/2014/main" id="{2D7A2867-76B9-41BB-9ED2-1B2D6B06F2DF}"/>
              </a:ext>
            </a:extLst>
          </p:cNvPr>
          <p:cNvCxnSpPr>
            <a:cxnSpLocks/>
          </p:cNvCxnSpPr>
          <p:nvPr/>
        </p:nvCxnSpPr>
        <p:spPr>
          <a:xfrm>
            <a:off x="3702330" y="3027306"/>
            <a:ext cx="1096615" cy="1998032"/>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1" name="Прямая со стрелкой 10">
            <a:extLst>
              <a:ext uri="{FF2B5EF4-FFF2-40B4-BE49-F238E27FC236}">
                <a16:creationId xmlns:a16="http://schemas.microsoft.com/office/drawing/2014/main" id="{BDEC6E17-C20D-453D-9A7A-70882D8E9E97}"/>
              </a:ext>
            </a:extLst>
          </p:cNvPr>
          <p:cNvCxnSpPr>
            <a:cxnSpLocks/>
          </p:cNvCxnSpPr>
          <p:nvPr/>
        </p:nvCxnSpPr>
        <p:spPr>
          <a:xfrm flipH="1" flipV="1">
            <a:off x="8096920" y="2916352"/>
            <a:ext cx="1885361" cy="16032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id="{BE094BDE-4611-4DEC-8CC8-46D06A032786}"/>
              </a:ext>
            </a:extLst>
          </p:cNvPr>
          <p:cNvSpPr/>
          <p:nvPr/>
        </p:nvSpPr>
        <p:spPr>
          <a:xfrm>
            <a:off x="1145533" y="1529129"/>
            <a:ext cx="378887" cy="2100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20" name="TextBox 19">
            <a:extLst>
              <a:ext uri="{FF2B5EF4-FFF2-40B4-BE49-F238E27FC236}">
                <a16:creationId xmlns:a16="http://schemas.microsoft.com/office/drawing/2014/main" id="{19199C87-2E7A-490E-801D-E48680390813}"/>
              </a:ext>
            </a:extLst>
          </p:cNvPr>
          <p:cNvSpPr txBox="1"/>
          <p:nvPr/>
        </p:nvSpPr>
        <p:spPr>
          <a:xfrm>
            <a:off x="1756403" y="4230663"/>
            <a:ext cx="2523639" cy="338554"/>
          </a:xfrm>
          <a:prstGeom prst="rect">
            <a:avLst/>
          </a:prstGeom>
          <a:noFill/>
        </p:spPr>
        <p:txBody>
          <a:bodyPr wrap="square">
            <a:spAutoFit/>
          </a:bodyPr>
          <a:lstStyle/>
          <a:p>
            <a:pPr algn="ct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Design of the source</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5B7A216F-9202-4756-91A8-CB858CB15768}"/>
              </a:ext>
            </a:extLst>
          </p:cNvPr>
          <p:cNvSpPr txBox="1"/>
          <p:nvPr/>
        </p:nvSpPr>
        <p:spPr>
          <a:xfrm>
            <a:off x="8559427" y="1164193"/>
            <a:ext cx="2650442" cy="369332"/>
          </a:xfrm>
          <a:prstGeom prst="rect">
            <a:avLst/>
          </a:prstGeom>
          <a:noFill/>
        </p:spPr>
        <p:txBody>
          <a:bodyPr wrap="square">
            <a:spAutoFit/>
          </a:bodyPr>
          <a:lstStyle/>
          <a:p>
            <a:pPr algn="ct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ECR-source</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5DCFF5B5-1E10-403A-9930-06EDB12B36D9}"/>
              </a:ext>
            </a:extLst>
          </p:cNvPr>
          <p:cNvSpPr/>
          <p:nvPr/>
        </p:nvSpPr>
        <p:spPr>
          <a:xfrm>
            <a:off x="4651321" y="5440599"/>
            <a:ext cx="774152" cy="5223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26" name="Прямоугольник 25">
            <a:extLst>
              <a:ext uri="{FF2B5EF4-FFF2-40B4-BE49-F238E27FC236}">
                <a16:creationId xmlns:a16="http://schemas.microsoft.com/office/drawing/2014/main" id="{8EE16E07-71E3-4BB0-8444-F08DB1162400}"/>
              </a:ext>
            </a:extLst>
          </p:cNvPr>
          <p:cNvSpPr/>
          <p:nvPr/>
        </p:nvSpPr>
        <p:spPr>
          <a:xfrm rot="2182468">
            <a:off x="9416000" y="5012430"/>
            <a:ext cx="840107" cy="558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27" name="Прямоугольник 26">
            <a:extLst>
              <a:ext uri="{FF2B5EF4-FFF2-40B4-BE49-F238E27FC236}">
                <a16:creationId xmlns:a16="http://schemas.microsoft.com/office/drawing/2014/main" id="{CC5DC966-4D7C-41A8-AD4D-4B055601073B}"/>
              </a:ext>
            </a:extLst>
          </p:cNvPr>
          <p:cNvSpPr/>
          <p:nvPr/>
        </p:nvSpPr>
        <p:spPr>
          <a:xfrm rot="2182468">
            <a:off x="6969076" y="5271339"/>
            <a:ext cx="824212" cy="5805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D6E5473-7C10-4A4D-A7CE-4A904D78C269}"/>
                  </a:ext>
                </a:extLst>
              </p:cNvPr>
              <p:cNvSpPr txBox="1"/>
              <p:nvPr/>
            </p:nvSpPr>
            <p:spPr>
              <a:xfrm>
                <a:off x="234490" y="6068692"/>
                <a:ext cx="3266550" cy="369332"/>
              </a:xfrm>
              <a:prstGeom prst="rect">
                <a:avLst/>
              </a:prstGeom>
              <a:noFill/>
            </p:spPr>
            <p:txBody>
              <a:bodyPr wrap="square">
                <a:spAutoFit/>
              </a:bodyPr>
              <a:lstStyle/>
              <a:p>
                <a14:m>
                  <m:oMath xmlns:m="http://schemas.openxmlformats.org/officeDocument/2006/math">
                    <m:r>
                      <a:rPr lang="ru-RU" sz="1800" i="1" smtClean="0">
                        <a:effectLst/>
                        <a:latin typeface="Cambria Math" panose="02040503050406030204" pitchFamily="18" charset="0"/>
                        <a:ea typeface="Times New Roman" panose="02020603050405020304" pitchFamily="18" charset="0"/>
                      </a:rPr>
                      <m:t>𝐿</m:t>
                    </m:r>
                  </m:oMath>
                </a14:m>
                <a:r>
                  <a:rPr lang="ru-RU"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length of the coupling loop</a:t>
                </a:r>
                <a:endParaRPr lang="ru-KZ" dirty="0">
                  <a:latin typeface="Times New Roman" panose="02020603050405020304" pitchFamily="18"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FD6E5473-7C10-4A4D-A7CE-4A904D78C269}"/>
                  </a:ext>
                </a:extLst>
              </p:cNvPr>
              <p:cNvSpPr txBox="1">
                <a:spLocks noRot="1" noChangeAspect="1" noMove="1" noResize="1" noEditPoints="1" noAdjustHandles="1" noChangeArrowheads="1" noChangeShapeType="1" noTextEdit="1"/>
              </p:cNvSpPr>
              <p:nvPr/>
            </p:nvSpPr>
            <p:spPr>
              <a:xfrm>
                <a:off x="234490" y="6068692"/>
                <a:ext cx="3266550" cy="369332"/>
              </a:xfrm>
              <a:prstGeom prst="rect">
                <a:avLst/>
              </a:prstGeom>
              <a:blipFill>
                <a:blip r:embed="rId7"/>
                <a:stretch>
                  <a:fillRect t="-10000" b="-26667"/>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B293B14-16E2-405E-9618-8318B2D0D777}"/>
                  </a:ext>
                </a:extLst>
              </p:cNvPr>
              <p:cNvSpPr txBox="1"/>
              <p:nvPr/>
            </p:nvSpPr>
            <p:spPr>
              <a:xfrm>
                <a:off x="6070739" y="5012543"/>
                <a:ext cx="699905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2000" b="1" i="1" smtClean="0">
                          <a:solidFill>
                            <a:srgbClr val="FF0000"/>
                          </a:solidFill>
                          <a:effectLst/>
                          <a:latin typeface="Cambria Math" panose="02040503050406030204" pitchFamily="18" charset="0"/>
                          <a:ea typeface="Times New Roman" panose="02020603050405020304" pitchFamily="18" charset="0"/>
                        </a:rPr>
                        <m:t>𝑳</m:t>
                      </m:r>
                    </m:oMath>
                  </m:oMathPara>
                </a14:m>
                <a:endParaRPr lang="ru-KZ" sz="2000" b="1" dirty="0">
                  <a:solidFill>
                    <a:srgbClr val="FF0000"/>
                  </a:solidFill>
                </a:endParaRPr>
              </a:p>
            </p:txBody>
          </p:sp>
        </mc:Choice>
        <mc:Fallback xmlns="">
          <p:sp>
            <p:nvSpPr>
              <p:cNvPr id="31" name="TextBox 30">
                <a:extLst>
                  <a:ext uri="{FF2B5EF4-FFF2-40B4-BE49-F238E27FC236}">
                    <a16:creationId xmlns:a16="http://schemas.microsoft.com/office/drawing/2014/main" id="{9B293B14-16E2-405E-9618-8318B2D0D777}"/>
                  </a:ext>
                </a:extLst>
              </p:cNvPr>
              <p:cNvSpPr txBox="1">
                <a:spLocks noRot="1" noChangeAspect="1" noMove="1" noResize="1" noEditPoints="1" noAdjustHandles="1" noChangeArrowheads="1" noChangeShapeType="1" noTextEdit="1"/>
              </p:cNvSpPr>
              <p:nvPr/>
            </p:nvSpPr>
            <p:spPr>
              <a:xfrm>
                <a:off x="6070739" y="5012543"/>
                <a:ext cx="6999050" cy="400110"/>
              </a:xfrm>
              <a:prstGeom prst="rect">
                <a:avLst/>
              </a:prstGeom>
              <a:blipFill>
                <a:blip r:embed="rId8"/>
                <a:stretch>
                  <a:fillRect/>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AE9479A-6E56-4DCF-9DFA-2EF867A4A956}"/>
                  </a:ext>
                </a:extLst>
              </p:cNvPr>
              <p:cNvSpPr txBox="1"/>
              <p:nvPr/>
            </p:nvSpPr>
            <p:spPr>
              <a:xfrm>
                <a:off x="3674347" y="5269688"/>
                <a:ext cx="699905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2000" b="1" i="1" smtClean="0">
                          <a:solidFill>
                            <a:srgbClr val="FF0000"/>
                          </a:solidFill>
                          <a:effectLst/>
                          <a:latin typeface="Cambria Math" panose="02040503050406030204" pitchFamily="18" charset="0"/>
                          <a:ea typeface="Times New Roman" panose="02020603050405020304" pitchFamily="18" charset="0"/>
                        </a:rPr>
                        <m:t>𝑳</m:t>
                      </m:r>
                    </m:oMath>
                  </m:oMathPara>
                </a14:m>
                <a:endParaRPr lang="ru-KZ" sz="2000" b="1" dirty="0">
                  <a:solidFill>
                    <a:srgbClr val="FF0000"/>
                  </a:solidFill>
                </a:endParaRPr>
              </a:p>
            </p:txBody>
          </p:sp>
        </mc:Choice>
        <mc:Fallback xmlns="">
          <p:sp>
            <p:nvSpPr>
              <p:cNvPr id="35" name="TextBox 34">
                <a:extLst>
                  <a:ext uri="{FF2B5EF4-FFF2-40B4-BE49-F238E27FC236}">
                    <a16:creationId xmlns:a16="http://schemas.microsoft.com/office/drawing/2014/main" id="{9AE9479A-6E56-4DCF-9DFA-2EF867A4A956}"/>
                  </a:ext>
                </a:extLst>
              </p:cNvPr>
              <p:cNvSpPr txBox="1">
                <a:spLocks noRot="1" noChangeAspect="1" noMove="1" noResize="1" noEditPoints="1" noAdjustHandles="1" noChangeArrowheads="1" noChangeShapeType="1" noTextEdit="1"/>
              </p:cNvSpPr>
              <p:nvPr/>
            </p:nvSpPr>
            <p:spPr>
              <a:xfrm>
                <a:off x="3674347" y="5269688"/>
                <a:ext cx="6999050" cy="400110"/>
              </a:xfrm>
              <a:prstGeom prst="rect">
                <a:avLst/>
              </a:prstGeom>
              <a:blipFill>
                <a:blip r:embed="rId9"/>
                <a:stretch>
                  <a:fillRect/>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601E9AF-89CD-473D-A451-334B44BCAF06}"/>
                  </a:ext>
                </a:extLst>
              </p:cNvPr>
              <p:cNvSpPr txBox="1"/>
              <p:nvPr/>
            </p:nvSpPr>
            <p:spPr>
              <a:xfrm>
                <a:off x="4528203" y="5580315"/>
                <a:ext cx="48992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2000" b="1" i="1" smtClean="0">
                          <a:solidFill>
                            <a:srgbClr val="FF0000"/>
                          </a:solidFill>
                          <a:effectLst/>
                          <a:latin typeface="Cambria Math" panose="02040503050406030204" pitchFamily="18" charset="0"/>
                          <a:ea typeface="Times New Roman" panose="02020603050405020304" pitchFamily="18" charset="0"/>
                        </a:rPr>
                        <m:t>𝑳</m:t>
                      </m:r>
                    </m:oMath>
                  </m:oMathPara>
                </a14:m>
                <a:endParaRPr lang="ru-KZ" sz="2000" b="1" dirty="0">
                  <a:solidFill>
                    <a:srgbClr val="FF0000"/>
                  </a:solidFill>
                </a:endParaRPr>
              </a:p>
            </p:txBody>
          </p:sp>
        </mc:Choice>
        <mc:Fallback xmlns="">
          <p:sp>
            <p:nvSpPr>
              <p:cNvPr id="36" name="TextBox 35">
                <a:extLst>
                  <a:ext uri="{FF2B5EF4-FFF2-40B4-BE49-F238E27FC236}">
                    <a16:creationId xmlns:a16="http://schemas.microsoft.com/office/drawing/2014/main" id="{8601E9AF-89CD-473D-A451-334B44BCAF06}"/>
                  </a:ext>
                </a:extLst>
              </p:cNvPr>
              <p:cNvSpPr txBox="1">
                <a:spLocks noRot="1" noChangeAspect="1" noMove="1" noResize="1" noEditPoints="1" noAdjustHandles="1" noChangeArrowheads="1" noChangeShapeType="1" noTextEdit="1"/>
              </p:cNvSpPr>
              <p:nvPr/>
            </p:nvSpPr>
            <p:spPr>
              <a:xfrm>
                <a:off x="4528203" y="5580315"/>
                <a:ext cx="489927" cy="400110"/>
              </a:xfrm>
              <a:prstGeom prst="rect">
                <a:avLst/>
              </a:prstGeom>
              <a:blipFill>
                <a:blip r:embed="rId10"/>
                <a:stretch>
                  <a:fillRect/>
                </a:stretch>
              </a:blipFill>
            </p:spPr>
            <p:txBody>
              <a:bodyPr/>
              <a:lstStyle/>
              <a:p>
                <a:r>
                  <a:rPr lang="ru-KZ">
                    <a:noFill/>
                  </a:rPr>
                  <a:t> </a:t>
                </a:r>
              </a:p>
            </p:txBody>
          </p:sp>
        </mc:Fallback>
      </mc:AlternateContent>
      <p:pic>
        <p:nvPicPr>
          <p:cNvPr id="37" name="Picture 187">
            <a:extLst>
              <a:ext uri="{FF2B5EF4-FFF2-40B4-BE49-F238E27FC236}">
                <a16:creationId xmlns:a16="http://schemas.microsoft.com/office/drawing/2014/main" id="{BAD853E5-3D66-4D23-B43F-6B693502AD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4403" y="67730"/>
            <a:ext cx="1106331" cy="90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Рисунок 24" descr="https://sr-neywa.ru/images/prev/c0503de2b6069e167dbbfc28dc7317a5_s1600x0.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5087" y="1045558"/>
            <a:ext cx="1740892" cy="1043798"/>
          </a:xfrm>
          <a:prstGeom prst="rect">
            <a:avLst/>
          </a:prstGeom>
          <a:noFill/>
          <a:ln>
            <a:noFill/>
          </a:ln>
        </p:spPr>
      </p:pic>
      <p:sp>
        <p:nvSpPr>
          <p:cNvPr id="16" name="TextBox 15"/>
          <p:cNvSpPr txBox="1"/>
          <p:nvPr/>
        </p:nvSpPr>
        <p:spPr>
          <a:xfrm flipH="1">
            <a:off x="1838060" y="1482406"/>
            <a:ext cx="3092428"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SMA-type coaxial  feedthrough</a:t>
            </a:r>
            <a:endParaRPr lang="ru-RU" sz="1600" dirty="0">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A72DDADE-62DC-45D7-ACA1-913A399D7664}"/>
              </a:ext>
            </a:extLst>
          </p:cNvPr>
          <p:cNvSpPr/>
          <p:nvPr/>
        </p:nvSpPr>
        <p:spPr>
          <a:xfrm>
            <a:off x="1897836" y="2452830"/>
            <a:ext cx="469258" cy="197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cxnSp>
        <p:nvCxnSpPr>
          <p:cNvPr id="45" name="Прямая со стрелкой 44">
            <a:extLst>
              <a:ext uri="{FF2B5EF4-FFF2-40B4-BE49-F238E27FC236}">
                <a16:creationId xmlns:a16="http://schemas.microsoft.com/office/drawing/2014/main" id="{6011D113-0155-4613-9F2F-7EAB75D8DB24}"/>
              </a:ext>
            </a:extLst>
          </p:cNvPr>
          <p:cNvCxnSpPr>
            <a:cxnSpLocks/>
          </p:cNvCxnSpPr>
          <p:nvPr/>
        </p:nvCxnSpPr>
        <p:spPr>
          <a:xfrm>
            <a:off x="1425311" y="1808554"/>
            <a:ext cx="590668" cy="56700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51069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D2AF5850-2A58-4A3C-9FD6-A4D318096731}"/>
              </a:ext>
            </a:extLst>
          </p:cNvPr>
          <p:cNvPicPr>
            <a:picLocks noChangeAspect="1"/>
          </p:cNvPicPr>
          <p:nvPr/>
        </p:nvPicPr>
        <p:blipFill>
          <a:blip r:embed="rId3"/>
          <a:stretch>
            <a:fillRect/>
          </a:stretch>
        </p:blipFill>
        <p:spPr>
          <a:xfrm>
            <a:off x="8100453" y="710421"/>
            <a:ext cx="3720990" cy="3186819"/>
          </a:xfrm>
          <a:prstGeom prst="rect">
            <a:avLst/>
          </a:prstGeom>
        </p:spPr>
      </p:pic>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p:sp>
        <p:nvSpPr>
          <p:cNvPr id="3079" name="Rectangle 19"/>
          <p:cNvSpPr>
            <a:spLocks noChangeArrowheads="1"/>
          </p:cNvSpPr>
          <p:nvPr/>
        </p:nvSpPr>
        <p:spPr bwMode="auto">
          <a:xfrm>
            <a:off x="1282043" y="304979"/>
            <a:ext cx="10909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a:solidFill>
                  <a:srgbClr val="002060"/>
                </a:solidFill>
                <a:latin typeface="Times New Roman" panose="02020603050405020304" pitchFamily="18" charset="0"/>
                <a:cs typeface="Times New Roman" panose="02020603050405020304" pitchFamily="18" charset="0"/>
              </a:rPr>
              <a:t>Ion source testing with power input configuration </a:t>
            </a:r>
            <a:r>
              <a:rPr lang="ru-RU" sz="2400" b="1" dirty="0">
                <a:solidFill>
                  <a:srgbClr val="002060"/>
                </a:solidFill>
                <a:latin typeface="Times New Roman" panose="02020603050405020304" pitchFamily="18" charset="0"/>
                <a:cs typeface="Times New Roman" panose="02020603050405020304" pitchFamily="18" charset="0"/>
              </a:rPr>
              <a:t>№1</a:t>
            </a:r>
          </a:p>
        </p:txBody>
      </p:sp>
      <p:sp>
        <p:nvSpPr>
          <p:cNvPr id="24" name="TextBox 23">
            <a:extLst>
              <a:ext uri="{FF2B5EF4-FFF2-40B4-BE49-F238E27FC236}">
                <a16:creationId xmlns:a16="http://schemas.microsoft.com/office/drawing/2014/main" id="{A2E32767-AC96-4878-9AAA-EF89E3D7181C}"/>
              </a:ext>
            </a:extLst>
          </p:cNvPr>
          <p:cNvSpPr txBox="1"/>
          <p:nvPr/>
        </p:nvSpPr>
        <p:spPr>
          <a:xfrm>
            <a:off x="4626553" y="3992264"/>
            <a:ext cx="7437464" cy="646331"/>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Design of the source</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with configuration of UHF coupler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and photo of power input with coupling loop configuration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a:t>
            </a:r>
          </a:p>
        </p:txBody>
      </p:sp>
      <p:pic>
        <p:nvPicPr>
          <p:cNvPr id="3" name="Рисунок 2">
            <a:extLst>
              <a:ext uri="{FF2B5EF4-FFF2-40B4-BE49-F238E27FC236}">
                <a16:creationId xmlns:a16="http://schemas.microsoft.com/office/drawing/2014/main" id="{2A9E99C3-4E2F-4FEE-9B93-7A7B469C54EA}"/>
              </a:ext>
            </a:extLst>
          </p:cNvPr>
          <p:cNvPicPr>
            <a:picLocks noChangeAspect="1"/>
          </p:cNvPicPr>
          <p:nvPr/>
        </p:nvPicPr>
        <p:blipFill>
          <a:blip r:embed="rId4"/>
          <a:stretch>
            <a:fillRect/>
          </a:stretch>
        </p:blipFill>
        <p:spPr>
          <a:xfrm>
            <a:off x="4626553" y="4950777"/>
            <a:ext cx="7437464" cy="1031404"/>
          </a:xfrm>
          <a:prstGeom prst="rect">
            <a:avLst/>
          </a:prstGeom>
        </p:spPr>
      </p:pic>
      <p:pic>
        <p:nvPicPr>
          <p:cNvPr id="15" name="Picture 187">
            <a:extLst>
              <a:ext uri="{FF2B5EF4-FFF2-40B4-BE49-F238E27FC236}">
                <a16:creationId xmlns:a16="http://schemas.microsoft.com/office/drawing/2014/main" id="{A2AB33C5-BA16-4B47-981D-CA8A32B724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69633412-CECA-436D-AE0F-75A2785C1994}"/>
              </a:ext>
            </a:extLst>
          </p:cNvPr>
          <p:cNvPicPr>
            <a:picLocks noChangeAspect="1"/>
          </p:cNvPicPr>
          <p:nvPr/>
        </p:nvPicPr>
        <p:blipFill>
          <a:blip r:embed="rId6"/>
          <a:stretch>
            <a:fillRect/>
          </a:stretch>
        </p:blipFill>
        <p:spPr>
          <a:xfrm>
            <a:off x="218055" y="1378622"/>
            <a:ext cx="7825403" cy="1325833"/>
          </a:xfrm>
          <a:prstGeom prst="rect">
            <a:avLst/>
          </a:prstGeom>
        </p:spPr>
      </p:pic>
      <p:pic>
        <p:nvPicPr>
          <p:cNvPr id="7" name="Рисунок 6">
            <a:extLst>
              <a:ext uri="{FF2B5EF4-FFF2-40B4-BE49-F238E27FC236}">
                <a16:creationId xmlns:a16="http://schemas.microsoft.com/office/drawing/2014/main" id="{F01F1CBA-C99E-469A-B949-ABBDF18C4B95}"/>
              </a:ext>
            </a:extLst>
          </p:cNvPr>
          <p:cNvPicPr>
            <a:picLocks noChangeAspect="1"/>
          </p:cNvPicPr>
          <p:nvPr/>
        </p:nvPicPr>
        <p:blipFill>
          <a:blip r:embed="rId7"/>
          <a:stretch>
            <a:fillRect/>
          </a:stretch>
        </p:blipFill>
        <p:spPr>
          <a:xfrm>
            <a:off x="307443" y="3109075"/>
            <a:ext cx="4237355" cy="3001212"/>
          </a:xfrm>
          <a:prstGeom prst="rect">
            <a:avLst/>
          </a:prstGeom>
        </p:spPr>
      </p:pic>
    </p:spTree>
    <p:extLst>
      <p:ext uri="{BB962C8B-B14F-4D97-AF65-F5344CB8AC3E}">
        <p14:creationId xmlns:p14="http://schemas.microsoft.com/office/powerpoint/2010/main" val="180762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mc:AlternateContent xmlns:mc="http://schemas.openxmlformats.org/markup-compatibility/2006" xmlns:a14="http://schemas.microsoft.com/office/drawing/2010/main">
        <mc:Choice Requires="a14">
          <p:sp>
            <p:nvSpPr>
              <p:cNvPr id="3079" name="Rectangle 19"/>
              <p:cNvSpPr>
                <a:spLocks noChangeArrowheads="1"/>
              </p:cNvSpPr>
              <p:nvPr/>
            </p:nvSpPr>
            <p:spPr bwMode="auto">
              <a:xfrm>
                <a:off x="1282042" y="289590"/>
                <a:ext cx="10909958" cy="4924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600" b="1" dirty="0">
                    <a:solidFill>
                      <a:srgbClr val="002060"/>
                    </a:solidFill>
                    <a:latin typeface="Times New Roman" panose="02020603050405020304" pitchFamily="18" charset="0"/>
                    <a:cs typeface="Times New Roman" panose="02020603050405020304" pitchFamily="18" charset="0"/>
                  </a:rPr>
                  <a:t>Ion source testing with power input configuration </a:t>
                </a:r>
                <a:r>
                  <a:rPr lang="ru-RU" sz="2600" b="1" dirty="0">
                    <a:solidFill>
                      <a:srgbClr val="002060"/>
                    </a:solidFill>
                    <a:latin typeface="Times New Roman" panose="02020603050405020304" pitchFamily="18" charset="0"/>
                    <a:cs typeface="Times New Roman" panose="02020603050405020304" pitchFamily="18" charset="0"/>
                  </a:rPr>
                  <a:t>№1 </a:t>
                </a:r>
                <a14:m>
                  <m:oMath xmlns:m="http://schemas.openxmlformats.org/officeDocument/2006/math">
                    <m:r>
                      <a:rPr lang="ru-RU" sz="2600" b="1" i="1" smtClean="0">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𝑰</m:t>
                    </m:r>
                    <m:d>
                      <m:dPr>
                        <m:ctrlPr>
                          <a:rPr lang="ru-KZ" sz="2600" b="1" i="1">
                            <a:solidFill>
                              <a:srgbClr val="002060"/>
                            </a:solidFill>
                            <a:effectLst/>
                            <a:latin typeface="Cambria Math" panose="02040503050406030204" pitchFamily="18" charset="0"/>
                          </a:rPr>
                        </m:ctrlPr>
                      </m:dPr>
                      <m:e>
                        <m:r>
                          <a:rPr lang="en-US" sz="2600" b="1" i="1" smtClean="0">
                            <a:solidFill>
                              <a:srgbClr val="002060"/>
                            </a:solidFill>
                            <a:effectLst/>
                            <a:latin typeface="Cambria Math" panose="02040503050406030204" pitchFamily="18" charset="0"/>
                          </a:rPr>
                          <m:t>𝑷</m:t>
                        </m:r>
                      </m:e>
                    </m:d>
                  </m:oMath>
                </a14:m>
                <a:r>
                  <a:rPr lang="ru-RU" sz="26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ru-RU" sz="2600" b="1" i="1" smtClean="0">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𝑰</m:t>
                    </m:r>
                    <m:d>
                      <m:dPr>
                        <m:ctrlPr>
                          <a:rPr lang="ru-KZ" sz="2600" b="1" i="1">
                            <a:solidFill>
                              <a:srgbClr val="002060"/>
                            </a:solidFill>
                            <a:latin typeface="Cambria Math" panose="02040503050406030204" pitchFamily="18" charset="0"/>
                          </a:rPr>
                        </m:ctrlPr>
                      </m:dPr>
                      <m:e>
                        <m:r>
                          <a:rPr lang="en-US" sz="2600" b="1" i="1">
                            <a:solidFill>
                              <a:srgbClr val="002060"/>
                            </a:solidFill>
                            <a:latin typeface="Cambria Math" panose="02040503050406030204" pitchFamily="18" charset="0"/>
                          </a:rPr>
                          <m:t>𝒇</m:t>
                        </m:r>
                      </m:e>
                    </m:d>
                  </m:oMath>
                </a14:m>
                <a:endParaRPr lang="ru-RU" sz="2600" b="1" i="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3079" name="Rectangle 19"/>
              <p:cNvSpPr>
                <a:spLocks noRot="1" noChangeAspect="1" noMove="1" noResize="1" noEditPoints="1" noAdjustHandles="1" noChangeArrowheads="1" noChangeShapeType="1" noTextEdit="1"/>
              </p:cNvSpPr>
              <p:nvPr/>
            </p:nvSpPr>
            <p:spPr bwMode="auto">
              <a:xfrm>
                <a:off x="1282042" y="289590"/>
                <a:ext cx="10909958" cy="492443"/>
              </a:xfrm>
              <a:prstGeom prst="rect">
                <a:avLst/>
              </a:prstGeom>
              <a:blipFill>
                <a:blip r:embed="rId3"/>
                <a:stretch>
                  <a:fillRect t="-11250" b="-312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31C42CA-2A66-492A-8EC9-874381EF3F90}"/>
                  </a:ext>
                </a:extLst>
              </p:cNvPr>
              <p:cNvSpPr txBox="1"/>
              <p:nvPr/>
            </p:nvSpPr>
            <p:spPr>
              <a:xfrm>
                <a:off x="6404381" y="4880499"/>
                <a:ext cx="5616365" cy="338554"/>
              </a:xfrm>
              <a:prstGeom prst="rect">
                <a:avLst/>
              </a:prstGeom>
              <a:noFill/>
            </p:spPr>
            <p:txBody>
              <a:bodyPr wrap="square">
                <a:spAutoFit/>
              </a:bodyPr>
              <a:lstStyle/>
              <a:p>
                <a:pPr algn="ctr"/>
                <a:r>
                  <a:rPr lang="en-US" altLang="ru-RU" sz="1600" dirty="0">
                    <a:latin typeface="Times New Roman" panose="02020603050405020304" pitchFamily="18" charset="0"/>
                    <a:cs typeface="Times New Roman" panose="02020603050405020304" pitchFamily="18" charset="0"/>
                  </a:rPr>
                  <a:t>He</a:t>
                </a:r>
                <a:r>
                  <a:rPr lang="en-US" altLang="ru-RU" sz="1600" baseline="420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on current </a:t>
                </a:r>
                <a14:m>
                  <m:oMath xmlns:m="http://schemas.openxmlformats.org/officeDocument/2006/math">
                    <m:r>
                      <a:rPr lang="ru-RU" sz="1600" i="1">
                        <a:latin typeface="Cambria Math" panose="02040503050406030204" pitchFamily="18" charset="0"/>
                        <a:ea typeface="Times New Roman" panose="02020603050405020304" pitchFamily="18" charset="0"/>
                      </a:rPr>
                      <m:t>𝐼</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as a function of UHF </a:t>
                </a:r>
                <a14:m>
                  <m:oMath xmlns:m="http://schemas.openxmlformats.org/officeDocument/2006/math">
                    <m:r>
                      <a:rPr lang="ru-RU" sz="1600" i="1" smtClean="0">
                        <a:effectLst/>
                        <a:latin typeface="Cambria Math" panose="02040503050406030204" pitchFamily="18" charset="0"/>
                        <a:ea typeface="Times New Roman" panose="02020603050405020304" pitchFamily="18" charset="0"/>
                      </a:rPr>
                      <m:t>𝑓</m:t>
                    </m:r>
                  </m:oMath>
                </a14:m>
                <a:endPar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B31C42CA-2A66-492A-8EC9-874381EF3F90}"/>
                  </a:ext>
                </a:extLst>
              </p:cNvPr>
              <p:cNvSpPr txBox="1">
                <a:spLocks noRot="1" noChangeAspect="1" noMove="1" noResize="1" noEditPoints="1" noAdjustHandles="1" noChangeArrowheads="1" noChangeShapeType="1" noTextEdit="1"/>
              </p:cNvSpPr>
              <p:nvPr/>
            </p:nvSpPr>
            <p:spPr>
              <a:xfrm>
                <a:off x="6404381" y="4880499"/>
                <a:ext cx="5616365" cy="338554"/>
              </a:xfrm>
              <a:prstGeom prst="rect">
                <a:avLst/>
              </a:prstGeom>
              <a:blipFill>
                <a:blip r:embed="rId4"/>
                <a:stretch>
                  <a:fillRect t="-5455" b="-2363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42F84F9-DDFF-4447-B659-8E736A42F358}"/>
                  </a:ext>
                </a:extLst>
              </p:cNvPr>
              <p:cNvSpPr txBox="1"/>
              <p:nvPr/>
            </p:nvSpPr>
            <p:spPr>
              <a:xfrm>
                <a:off x="816874" y="4878801"/>
                <a:ext cx="4783280" cy="338554"/>
              </a:xfrm>
              <a:prstGeom prst="rect">
                <a:avLst/>
              </a:prstGeom>
              <a:noFill/>
            </p:spPr>
            <p:txBody>
              <a:bodyPr wrap="square">
                <a:spAutoFit/>
              </a:bodyPr>
              <a:lstStyle/>
              <a:p>
                <a:pPr algn="ctr"/>
                <a:r>
                  <a:rPr lang="en-US" altLang="ru-RU" sz="1600" dirty="0">
                    <a:latin typeface="Times New Roman" panose="02020603050405020304" pitchFamily="18" charset="0"/>
                    <a:cs typeface="Times New Roman" panose="02020603050405020304" pitchFamily="18" charset="0"/>
                  </a:rPr>
                  <a:t>He</a:t>
                </a:r>
                <a:r>
                  <a:rPr lang="en-US" altLang="ru-RU" sz="1600" baseline="420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ion current </a:t>
                </a:r>
                <a14:m>
                  <m:oMath xmlns:m="http://schemas.openxmlformats.org/officeDocument/2006/math">
                    <m:r>
                      <a:rPr lang="ru-RU" sz="1600" i="1" smtClean="0">
                        <a:latin typeface="Cambria Math" panose="02040503050406030204" pitchFamily="18" charset="0"/>
                        <a:ea typeface="Times New Roman" panose="02020603050405020304" pitchFamily="18" charset="0"/>
                      </a:rPr>
                      <m:t>𝐼</m:t>
                    </m:r>
                  </m:oMath>
                </a14:m>
                <a:r>
                  <a:rPr lang="en-US" sz="1600" dirty="0">
                    <a:latin typeface="Times New Roman" panose="02020603050405020304" pitchFamily="18" charset="0"/>
                    <a:ea typeface="Times New Roman" panose="02020603050405020304" pitchFamily="18" charset="0"/>
                    <a:cs typeface="Times New Roman" panose="02020603050405020304" pitchFamily="18" charset="0"/>
                  </a:rPr>
                  <a:t> as a function of pressure </a:t>
                </a:r>
                <a:r>
                  <a:rPr lang="en-US" sz="1600" i="1" dirty="0">
                    <a:latin typeface="Times New Roman" panose="02020603050405020304" pitchFamily="18" charset="0"/>
                    <a:ea typeface="Times New Roman" panose="02020603050405020304" pitchFamily="18" charset="0"/>
                    <a:cs typeface="Times New Roman" panose="02020603050405020304" pitchFamily="18" charset="0"/>
                  </a:rPr>
                  <a:t>P</a:t>
                </a:r>
                <a:endParaRPr lang="ru-RU" sz="16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F42F84F9-DDFF-4447-B659-8E736A42F358}"/>
                  </a:ext>
                </a:extLst>
              </p:cNvPr>
              <p:cNvSpPr txBox="1">
                <a:spLocks noRot="1" noChangeAspect="1" noMove="1" noResize="1" noEditPoints="1" noAdjustHandles="1" noChangeArrowheads="1" noChangeShapeType="1" noTextEdit="1"/>
              </p:cNvSpPr>
              <p:nvPr/>
            </p:nvSpPr>
            <p:spPr>
              <a:xfrm>
                <a:off x="816874" y="4878801"/>
                <a:ext cx="4783280" cy="338554"/>
              </a:xfrm>
              <a:prstGeom prst="rect">
                <a:avLst/>
              </a:prstGeom>
              <a:blipFill>
                <a:blip r:embed="rId5"/>
                <a:stretch>
                  <a:fillRect t="-5357" b="-2142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F87D43F-23BD-4D80-B841-FFF0E4E5F024}"/>
                  </a:ext>
                </a:extLst>
              </p:cNvPr>
              <p:cNvSpPr txBox="1"/>
              <p:nvPr/>
            </p:nvSpPr>
            <p:spPr>
              <a:xfrm>
                <a:off x="206327" y="5217355"/>
                <a:ext cx="6004374" cy="1163524"/>
              </a:xfrm>
              <a:prstGeom prst="rect">
                <a:avLst/>
              </a:prstGeom>
              <a:noFill/>
            </p:spPr>
            <p:txBody>
              <a:bodyPr wrap="square">
                <a:spAutoFit/>
              </a:bodyPr>
              <a:lstStyle/>
              <a:p>
                <a:pPr>
                  <a:lnSpc>
                    <a:spcPct val="150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The intensity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of ion beam increases</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with increasing of pressure, the maximum ion current value of 112.2 µA is achieved at pressure of </a:t>
                </a:r>
                <a14:m>
                  <m:oMath xmlns:m="http://schemas.openxmlformats.org/officeDocument/2006/math">
                    <m:r>
                      <a:rPr lang="ru-RU" sz="1600" i="1" smtClean="0">
                        <a:effectLst/>
                        <a:latin typeface="Cambria Math" panose="02040503050406030204" pitchFamily="18" charset="0"/>
                        <a:ea typeface="Times New Roman" panose="02020603050405020304" pitchFamily="18" charset="0"/>
                      </a:rPr>
                      <m:t>𝑃</m:t>
                    </m:r>
                    <m:r>
                      <a:rPr lang="ru-RU" sz="1600" i="1" smtClean="0">
                        <a:effectLst/>
                        <a:latin typeface="Cambria Math" panose="02040503050406030204" pitchFamily="18" charset="0"/>
                        <a:ea typeface="Times New Roman" panose="02020603050405020304" pitchFamily="18" charset="0"/>
                      </a:rPr>
                      <m:t>=2</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a:rPr lang="ru-RU" sz="1600" i="1">
                        <a:effectLst/>
                        <a:latin typeface="Cambria Math" panose="02040503050406030204" pitchFamily="18" charset="0"/>
                        <a:ea typeface="Times New Roman" panose="02020603050405020304" pitchFamily="18" charset="0"/>
                      </a:rPr>
                      <m:t>93∙</m:t>
                    </m:r>
                    <m:sSup>
                      <m:sSupPr>
                        <m:ctrlPr>
                          <a:rPr lang="ru-KZ" sz="1600" i="1">
                            <a:effectLst/>
                            <a:latin typeface="Cambria Math" panose="02040503050406030204" pitchFamily="18" charset="0"/>
                            <a:ea typeface="Times New Roman" panose="02020603050405020304" pitchFamily="18" charset="0"/>
                          </a:rPr>
                        </m:ctrlPr>
                      </m:sSupPr>
                      <m:e>
                        <m:r>
                          <a:rPr lang="ru-RU" sz="1600" i="1">
                            <a:effectLst/>
                            <a:latin typeface="Cambria Math" panose="02040503050406030204" pitchFamily="18" charset="0"/>
                            <a:ea typeface="Times New Roman" panose="02020603050405020304" pitchFamily="18" charset="0"/>
                          </a:rPr>
                          <m:t>10</m:t>
                        </m:r>
                      </m:e>
                      <m:sup>
                        <m:r>
                          <a:rPr lang="ru-RU" sz="1600" i="1">
                            <a:effectLst/>
                            <a:latin typeface="Cambria Math" panose="02040503050406030204" pitchFamily="18" charset="0"/>
                            <a:ea typeface="Times New Roman" panose="02020603050405020304" pitchFamily="18" charset="0"/>
                          </a:rPr>
                          <m:t>−5</m:t>
                        </m:r>
                      </m:sup>
                    </m:sSup>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torr.</a:t>
                </a:r>
              </a:p>
            </p:txBody>
          </p:sp>
        </mc:Choice>
        <mc:Fallback xmlns="">
          <p:sp>
            <p:nvSpPr>
              <p:cNvPr id="20" name="TextBox 19">
                <a:extLst>
                  <a:ext uri="{FF2B5EF4-FFF2-40B4-BE49-F238E27FC236}">
                    <a16:creationId xmlns:a16="http://schemas.microsoft.com/office/drawing/2014/main" id="{5F87D43F-23BD-4D80-B841-FFF0E4E5F024}"/>
                  </a:ext>
                </a:extLst>
              </p:cNvPr>
              <p:cNvSpPr txBox="1">
                <a:spLocks noRot="1" noChangeAspect="1" noMove="1" noResize="1" noEditPoints="1" noAdjustHandles="1" noChangeArrowheads="1" noChangeShapeType="1" noTextEdit="1"/>
              </p:cNvSpPr>
              <p:nvPr/>
            </p:nvSpPr>
            <p:spPr>
              <a:xfrm>
                <a:off x="206327" y="5217355"/>
                <a:ext cx="6004374" cy="1163524"/>
              </a:xfrm>
              <a:prstGeom prst="rect">
                <a:avLst/>
              </a:prstGeom>
              <a:blipFill>
                <a:blip r:embed="rId6"/>
                <a:stretch>
                  <a:fillRect l="-609" b="-575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E27502D-967A-4E6C-92A0-84A617E0333C}"/>
                  </a:ext>
                </a:extLst>
              </p:cNvPr>
              <p:cNvSpPr txBox="1"/>
              <p:nvPr/>
            </p:nvSpPr>
            <p:spPr>
              <a:xfrm>
                <a:off x="6233128" y="5220751"/>
                <a:ext cx="5958872" cy="792140"/>
              </a:xfrm>
              <a:prstGeom prst="rect">
                <a:avLst/>
              </a:prstGeom>
              <a:noFill/>
            </p:spPr>
            <p:txBody>
              <a:bodyPr wrap="square">
                <a:spAutoFit/>
              </a:bodyPr>
              <a:lstStyle/>
              <a:p>
                <a:pPr>
                  <a:lnSpc>
                    <a:spcPct val="150000"/>
                  </a:lnSpc>
                  <a:spcAft>
                    <a:spcPts val="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The intensity of ion beam increases with  increasing of frequency, the maximum ion current value of 119.9 µA is achieved at </a:t>
                </a:r>
                <a14:m>
                  <m:oMath xmlns:m="http://schemas.openxmlformats.org/officeDocument/2006/math">
                    <m:r>
                      <a:rPr lang="en-US" sz="1600" b="0" i="1" smtClean="0">
                        <a:effectLst/>
                        <a:latin typeface="Cambria Math" panose="02040503050406030204" pitchFamily="18" charset="0"/>
                        <a:ea typeface="Times New Roman" panose="02020603050405020304" pitchFamily="18" charset="0"/>
                      </a:rPr>
                      <m:t>𝑓</m:t>
                    </m:r>
                    <m:r>
                      <m:rPr>
                        <m:nor/>
                      </m:rPr>
                      <a:rPr lang="en-US" sz="1600" dirty="0">
                        <a:latin typeface="Times New Roman" panose="02020603050405020304" pitchFamily="18" charset="0"/>
                        <a:ea typeface="Times New Roman" panose="02020603050405020304" pitchFamily="18" charset="0"/>
                        <a:cs typeface="Times New Roman" panose="02020603050405020304" pitchFamily="18" charset="0"/>
                      </a:rPr>
                      <m:t>=2500</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MHz.</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6E27502D-967A-4E6C-92A0-84A617E0333C}"/>
                  </a:ext>
                </a:extLst>
              </p:cNvPr>
              <p:cNvSpPr txBox="1">
                <a:spLocks noRot="1" noChangeAspect="1" noMove="1" noResize="1" noEditPoints="1" noAdjustHandles="1" noChangeArrowheads="1" noChangeShapeType="1" noTextEdit="1"/>
              </p:cNvSpPr>
              <p:nvPr/>
            </p:nvSpPr>
            <p:spPr>
              <a:xfrm>
                <a:off x="6233128" y="5220751"/>
                <a:ext cx="5958872" cy="792140"/>
              </a:xfrm>
              <a:prstGeom prst="rect">
                <a:avLst/>
              </a:prstGeom>
              <a:blipFill>
                <a:blip r:embed="rId7"/>
                <a:stretch>
                  <a:fillRect l="-511" b="-8462"/>
                </a:stretch>
              </a:blipFill>
            </p:spPr>
            <p:txBody>
              <a:bodyPr/>
              <a:lstStyle/>
              <a:p>
                <a:r>
                  <a:rPr lang="ru-RU">
                    <a:noFill/>
                  </a:rPr>
                  <a:t> </a:t>
                </a:r>
              </a:p>
            </p:txBody>
          </p:sp>
        </mc:Fallback>
      </mc:AlternateContent>
      <p:pic>
        <p:nvPicPr>
          <p:cNvPr id="2" name="Рисунок 1">
            <a:extLst>
              <a:ext uri="{FF2B5EF4-FFF2-40B4-BE49-F238E27FC236}">
                <a16:creationId xmlns:a16="http://schemas.microsoft.com/office/drawing/2014/main" id="{315DBDE2-A779-4A4B-9E63-F3DEC56E76CC}"/>
              </a:ext>
            </a:extLst>
          </p:cNvPr>
          <p:cNvPicPr>
            <a:picLocks noChangeAspect="1"/>
          </p:cNvPicPr>
          <p:nvPr/>
        </p:nvPicPr>
        <p:blipFill>
          <a:blip r:embed="rId8"/>
          <a:stretch>
            <a:fillRect/>
          </a:stretch>
        </p:blipFill>
        <p:spPr>
          <a:xfrm>
            <a:off x="395231" y="1057759"/>
            <a:ext cx="5626566" cy="3837559"/>
          </a:xfrm>
          <a:prstGeom prst="rect">
            <a:avLst/>
          </a:prstGeom>
        </p:spPr>
      </p:pic>
      <p:pic>
        <p:nvPicPr>
          <p:cNvPr id="3" name="Рисунок 2">
            <a:extLst>
              <a:ext uri="{FF2B5EF4-FFF2-40B4-BE49-F238E27FC236}">
                <a16:creationId xmlns:a16="http://schemas.microsoft.com/office/drawing/2014/main" id="{714CE4A6-D842-4BAE-B664-863A2738C356}"/>
              </a:ext>
            </a:extLst>
          </p:cNvPr>
          <p:cNvPicPr>
            <a:picLocks noChangeAspect="1"/>
          </p:cNvPicPr>
          <p:nvPr/>
        </p:nvPicPr>
        <p:blipFill>
          <a:blip r:embed="rId9"/>
          <a:stretch>
            <a:fillRect/>
          </a:stretch>
        </p:blipFill>
        <p:spPr>
          <a:xfrm>
            <a:off x="6423497" y="1074277"/>
            <a:ext cx="5578131" cy="3804524"/>
          </a:xfrm>
          <a:prstGeom prst="rect">
            <a:avLst/>
          </a:prstGeom>
        </p:spPr>
      </p:pic>
      <p:pic>
        <p:nvPicPr>
          <p:cNvPr id="22" name="Picture 187">
            <a:extLst>
              <a:ext uri="{FF2B5EF4-FFF2-40B4-BE49-F238E27FC236}">
                <a16:creationId xmlns:a16="http://schemas.microsoft.com/office/drawing/2014/main" id="{782BFE29-4375-4133-A2C4-F2D356595E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260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mc:AlternateContent xmlns:mc="http://schemas.openxmlformats.org/markup-compatibility/2006" xmlns:a14="http://schemas.microsoft.com/office/drawing/2010/main">
        <mc:Choice Requires="a14">
          <p:sp>
            <p:nvSpPr>
              <p:cNvPr id="3079" name="Rectangle 19"/>
              <p:cNvSpPr>
                <a:spLocks noChangeArrowheads="1"/>
              </p:cNvSpPr>
              <p:nvPr/>
            </p:nvSpPr>
            <p:spPr bwMode="auto">
              <a:xfrm>
                <a:off x="1282042" y="277581"/>
                <a:ext cx="10909957"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a:solidFill>
                      <a:srgbClr val="002060"/>
                    </a:solidFill>
                    <a:latin typeface="Times New Roman" panose="02020603050405020304" pitchFamily="18" charset="0"/>
                    <a:cs typeface="Times New Roman" panose="02020603050405020304" pitchFamily="18" charset="0"/>
                  </a:rPr>
                  <a:t>Ion source testing with power input configuration </a:t>
                </a:r>
                <a:r>
                  <a:rPr lang="ru-RU" sz="2400" b="1" dirty="0">
                    <a:solidFill>
                      <a:srgbClr val="002060"/>
                    </a:solidFill>
                    <a:latin typeface="Times New Roman" panose="02020603050405020304" pitchFamily="18" charset="0"/>
                    <a:cs typeface="Times New Roman" panose="02020603050405020304" pitchFamily="18" charset="0"/>
                  </a:rPr>
                  <a:t>№1 </a:t>
                </a:r>
                <a14:m>
                  <m:oMath xmlns:m="http://schemas.openxmlformats.org/officeDocument/2006/math">
                    <m:r>
                      <a:rPr lang="ru-RU" sz="2400" b="1" i="1" smtClean="0">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𝑰</m:t>
                    </m:r>
                    <m:d>
                      <m:dPr>
                        <m:ctrlPr>
                          <a:rPr lang="ru-KZ" sz="2400" b="1" i="1">
                            <a:solidFill>
                              <a:srgbClr val="002060"/>
                            </a:solidFill>
                            <a:effectLst/>
                            <a:latin typeface="Cambria Math" panose="02040503050406030204" pitchFamily="18" charset="0"/>
                          </a:rPr>
                        </m:ctrlPr>
                      </m:dPr>
                      <m:e>
                        <m:r>
                          <a:rPr lang="en-US" sz="2400" b="1" i="1" smtClean="0">
                            <a:solidFill>
                              <a:srgbClr val="002060"/>
                            </a:solidFill>
                            <a:effectLst/>
                            <a:latin typeface="Cambria Math" panose="02040503050406030204" pitchFamily="18" charset="0"/>
                          </a:rPr>
                          <m:t>𝒇</m:t>
                        </m:r>
                      </m:e>
                    </m:d>
                  </m:oMath>
                </a14:m>
                <a:endParaRPr lang="ru-RU" sz="2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3079" name="Rectangle 19"/>
              <p:cNvSpPr>
                <a:spLocks noRot="1" noChangeAspect="1" noMove="1" noResize="1" noEditPoints="1" noAdjustHandles="1" noChangeArrowheads="1" noChangeShapeType="1" noTextEdit="1"/>
              </p:cNvSpPr>
              <p:nvPr/>
            </p:nvSpPr>
            <p:spPr bwMode="auto">
              <a:xfrm>
                <a:off x="1282042" y="277581"/>
                <a:ext cx="10909957" cy="461665"/>
              </a:xfrm>
              <a:prstGeom prst="rect">
                <a:avLst/>
              </a:prstGeom>
              <a:blipFill>
                <a:blip r:embed="rId3"/>
                <a:stretch>
                  <a:fillRect t="-10667" b="-30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KZ">
                    <a:noFill/>
                  </a:rPr>
                  <a:t> </a:t>
                </a:r>
              </a:p>
            </p:txBody>
          </p:sp>
        </mc:Fallback>
      </mc:AlternateContent>
      <p:sp>
        <p:nvSpPr>
          <p:cNvPr id="2" name="Прямоугольник 1"/>
          <p:cNvSpPr/>
          <p:nvPr/>
        </p:nvSpPr>
        <p:spPr>
          <a:xfrm>
            <a:off x="1059797" y="156766"/>
            <a:ext cx="265745" cy="4946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BFD34793-709D-4D6C-9409-4141300D4D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4402" y="917995"/>
            <a:ext cx="6622329" cy="4981886"/>
          </a:xfrm>
          <a:prstGeom prst="rect">
            <a:avLst/>
          </a:prstGeom>
          <a:noFill/>
          <a:ln>
            <a:noFill/>
          </a:ln>
        </p:spPr>
      </p:pic>
      <p:sp>
        <p:nvSpPr>
          <p:cNvPr id="6" name="Прямоугольник 5">
            <a:extLst>
              <a:ext uri="{FF2B5EF4-FFF2-40B4-BE49-F238E27FC236}">
                <a16:creationId xmlns:a16="http://schemas.microsoft.com/office/drawing/2014/main" id="{D1C31A68-06E6-4CA6-BC7F-C910C2D7AD0C}"/>
              </a:ext>
            </a:extLst>
          </p:cNvPr>
          <p:cNvSpPr/>
          <p:nvPr/>
        </p:nvSpPr>
        <p:spPr>
          <a:xfrm>
            <a:off x="11191240" y="1061800"/>
            <a:ext cx="126348" cy="54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E22408B-CBEC-4299-9FD8-9AEF50E42BC3}"/>
                  </a:ext>
                </a:extLst>
              </p:cNvPr>
              <p:cNvSpPr txBox="1"/>
              <p:nvPr/>
            </p:nvSpPr>
            <p:spPr>
              <a:xfrm>
                <a:off x="5435267" y="1239763"/>
                <a:ext cx="66223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KZ" i="1" smtClean="0">
                              <a:latin typeface="Cambria Math" panose="02040503050406030204" pitchFamily="18" charset="0"/>
                            </a:rPr>
                          </m:ctrlPr>
                        </m:sSubPr>
                        <m:e>
                          <m:r>
                            <a:rPr lang="ru-KZ" i="1">
                              <a:latin typeface="Cambria Math" panose="02040503050406030204" pitchFamily="18" charset="0"/>
                            </a:rPr>
                            <m:t>𝐼</m:t>
                          </m:r>
                        </m:e>
                        <m:sub>
                          <m:r>
                            <a:rPr lang="ru-KZ" i="1">
                              <a:latin typeface="Cambria Math" panose="02040503050406030204" pitchFamily="18" charset="0"/>
                            </a:rPr>
                            <m:t>𝑚𝑎𝑥</m:t>
                          </m:r>
                        </m:sub>
                      </m:sSub>
                      <m:r>
                        <a:rPr lang="ru-KZ" i="0">
                          <a:latin typeface="Cambria Math" panose="02040503050406030204" pitchFamily="18" charset="0"/>
                        </a:rPr>
                        <m:t>=</m:t>
                      </m:r>
                      <m:r>
                        <a:rPr lang="en-US" b="0" i="0" smtClean="0">
                          <a:latin typeface="Cambria Math" panose="02040503050406030204" pitchFamily="18" charset="0"/>
                        </a:rPr>
                        <m:t>128.4</m:t>
                      </m:r>
                      <m:r>
                        <m:rPr>
                          <m:nor/>
                        </m:rPr>
                        <a:rPr lang="en-US" b="0" i="0" smtClean="0">
                          <a:latin typeface="Times New Roman" panose="02020603050405020304" pitchFamily="18" charset="0"/>
                          <a:cs typeface="Times New Roman" panose="02020603050405020304" pitchFamily="18" charset="0"/>
                        </a:rPr>
                        <m:t> </m:t>
                      </m:r>
                      <m:r>
                        <m:rPr>
                          <m:nor/>
                        </m:rPr>
                        <a:rPr lang="en-US" dirty="0">
                          <a:latin typeface="Times New Roman" panose="02020603050405020304" pitchFamily="18" charset="0"/>
                          <a:ea typeface="Times New Roman" panose="02020603050405020304" pitchFamily="18" charset="0"/>
                          <a:cs typeface="Times New Roman" panose="02020603050405020304" pitchFamily="18" charset="0"/>
                        </a:rPr>
                        <m:t>µ</m:t>
                      </m:r>
                      <m:r>
                        <m:rPr>
                          <m:nor/>
                        </m:rPr>
                        <a:rPr lang="en-US" dirty="0">
                          <a:latin typeface="Times New Roman" panose="02020603050405020304" pitchFamily="18" charset="0"/>
                          <a:ea typeface="Times New Roman" panose="02020603050405020304" pitchFamily="18" charset="0"/>
                          <a:cs typeface="Times New Roman" panose="02020603050405020304" pitchFamily="18" charset="0"/>
                        </a:rPr>
                        <m:t>A</m:t>
                      </m:r>
                    </m:oMath>
                  </m:oMathPara>
                </a14:m>
                <a:endParaRPr lang="ru-KZ" sz="2000" dirty="0">
                  <a:latin typeface="Times New Roman" panose="02020603050405020304" pitchFamily="18"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9E22408B-CBEC-4299-9FD8-9AEF50E42BC3}"/>
                  </a:ext>
                </a:extLst>
              </p:cNvPr>
              <p:cNvSpPr txBox="1">
                <a:spLocks noRot="1" noChangeAspect="1" noMove="1" noResize="1" noEditPoints="1" noAdjustHandles="1" noChangeArrowheads="1" noChangeShapeType="1" noTextEdit="1"/>
              </p:cNvSpPr>
              <p:nvPr/>
            </p:nvSpPr>
            <p:spPr>
              <a:xfrm>
                <a:off x="5435267" y="1239763"/>
                <a:ext cx="6622330" cy="369332"/>
              </a:xfrm>
              <a:prstGeom prst="rect">
                <a:avLst/>
              </a:prstGeom>
              <a:blipFill>
                <a:blip r:embed="rId5"/>
                <a:stretch>
                  <a:fillRect b="-1311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8214B93-1138-4C94-B079-7A3423EFA3B4}"/>
                  </a:ext>
                </a:extLst>
              </p:cNvPr>
              <p:cNvSpPr txBox="1"/>
              <p:nvPr/>
            </p:nvSpPr>
            <p:spPr>
              <a:xfrm>
                <a:off x="576846" y="5608150"/>
                <a:ext cx="5737440" cy="791114"/>
              </a:xfrm>
              <a:prstGeom prst="rect">
                <a:avLst/>
              </a:prstGeom>
              <a:noFill/>
            </p:spPr>
            <p:txBody>
              <a:bodyPr wrap="square">
                <a:spAutoFit/>
              </a:bodyPr>
              <a:lstStyle/>
              <a:p>
                <a:pPr algn="ctr">
                  <a:lnSpc>
                    <a:spcPct val="150000"/>
                  </a:lnSpc>
                  <a:spcAft>
                    <a:spcPts val="1200"/>
                  </a:spcAft>
                </a:pPr>
                <a:r>
                  <a:rPr lang="en-US" altLang="ru-RU" sz="1600" dirty="0">
                    <a:latin typeface="Times New Roman" panose="02020603050405020304" pitchFamily="18" charset="0"/>
                    <a:cs typeface="Times New Roman" panose="02020603050405020304" pitchFamily="18" charset="0"/>
                  </a:rPr>
                  <a:t>He</a:t>
                </a:r>
                <a:r>
                  <a:rPr lang="en-US" altLang="ru-RU" sz="1600" baseline="420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on beam current </a:t>
                </a:r>
                <a14:m>
                  <m:oMath xmlns:m="http://schemas.openxmlformats.org/officeDocument/2006/math">
                    <m:r>
                      <a:rPr lang="ru-RU" sz="1600" i="1">
                        <a:latin typeface="Cambria Math" panose="02040503050406030204" pitchFamily="18" charset="0"/>
                        <a:ea typeface="Times New Roman" panose="02020603050405020304" pitchFamily="18" charset="0"/>
                      </a:rPr>
                      <m:t>𝐼</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as a function of generator frequency </a:t>
                </a:r>
                <a14:m>
                  <m:oMath xmlns:m="http://schemas.openxmlformats.org/officeDocument/2006/math">
                    <m:r>
                      <a:rPr lang="ru-RU" sz="1600" i="1">
                        <a:latin typeface="Cambria Math" panose="02040503050406030204" pitchFamily="18" charset="0"/>
                        <a:ea typeface="Times New Roman" panose="02020603050405020304" pitchFamily="18" charset="0"/>
                      </a:rPr>
                      <m:t>𝑓</m:t>
                    </m:r>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for different coupling loop lengths (</a:t>
                </a:r>
                <a14:m>
                  <m:oMath xmlns:m="http://schemas.openxmlformats.org/officeDocument/2006/math">
                    <m:r>
                      <a:rPr lang="ru-RU" sz="1600" i="1" smtClean="0">
                        <a:effectLst/>
                        <a:latin typeface="Cambria Math" panose="02040503050406030204" pitchFamily="18" charset="0"/>
                        <a:ea typeface="Times New Roman" panose="02020603050405020304" pitchFamily="18" charset="0"/>
                      </a:rPr>
                      <m:t>𝑊</m:t>
                    </m:r>
                    <m:r>
                      <a:rPr lang="ru-RU" sz="1600" i="1" smtClean="0">
                        <a:effectLst/>
                        <a:latin typeface="Cambria Math" panose="02040503050406030204" pitchFamily="18" charset="0"/>
                        <a:ea typeface="Times New Roman" panose="02020603050405020304" pitchFamily="18" charset="0"/>
                      </a:rPr>
                      <m:t>=15 </m:t>
                    </m:r>
                    <m:r>
                      <m:rPr>
                        <m:sty m:val="p"/>
                      </m:rPr>
                      <a:rPr lang="en-US" sz="1600" b="0" i="0" smtClean="0">
                        <a:effectLst/>
                        <a:latin typeface="Cambria Math" panose="02040503050406030204" pitchFamily="18" charset="0"/>
                        <a:ea typeface="Times New Roman" panose="02020603050405020304" pitchFamily="18" charset="0"/>
                      </a:rPr>
                      <m:t>W</m:t>
                    </m:r>
                  </m:oMath>
                </a14:m>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ru-KZ" sz="1600" i="1">
                            <a:effectLst/>
                            <a:latin typeface="Cambria Math" panose="02040503050406030204" pitchFamily="18" charset="0"/>
                            <a:ea typeface="Times New Roman" panose="02020603050405020304" pitchFamily="18" charset="0"/>
                          </a:rPr>
                        </m:ctrlPr>
                      </m:sSupPr>
                      <m:e>
                        <m:r>
                          <a:rPr lang="en-US" sz="1600" i="1">
                            <a:effectLst/>
                            <a:latin typeface="Cambria Math" panose="02040503050406030204" pitchFamily="18" charset="0"/>
                            <a:ea typeface="Times New Roman" panose="02020603050405020304" pitchFamily="18" charset="0"/>
                          </a:rPr>
                          <m:t>𝑃</m:t>
                        </m:r>
                        <m:r>
                          <a:rPr lang="ru-RU" sz="1600" i="1">
                            <a:effectLst/>
                            <a:latin typeface="Cambria Math" panose="02040503050406030204" pitchFamily="18" charset="0"/>
                            <a:ea typeface="Times New Roman" panose="02020603050405020304" pitchFamily="18" charset="0"/>
                          </a:rPr>
                          <m:t>=10</m:t>
                        </m:r>
                      </m:e>
                      <m:sup>
                        <m:r>
                          <a:rPr lang="ru-RU" sz="1600" i="1">
                            <a:effectLst/>
                            <a:latin typeface="Cambria Math" panose="02040503050406030204" pitchFamily="18" charset="0"/>
                            <a:ea typeface="Times New Roman" panose="02020603050405020304" pitchFamily="18" charset="0"/>
                          </a:rPr>
                          <m:t>−6</m:t>
                        </m:r>
                      </m:sup>
                    </m:sSup>
                    <m:r>
                      <a:rPr lang="ru-RU" sz="1600" i="1">
                        <a:effectLst/>
                        <a:latin typeface="Cambria Math" panose="02040503050406030204" pitchFamily="18" charset="0"/>
                        <a:ea typeface="Times New Roman" panose="02020603050405020304" pitchFamily="18" charset="0"/>
                      </a:rPr>
                      <m:t> </m:t>
                    </m:r>
                    <m:r>
                      <m:rPr>
                        <m:sty m:val="p"/>
                      </m:rPr>
                      <a:rPr lang="en-US" sz="1600" b="0" i="0" smtClean="0">
                        <a:effectLst/>
                        <a:latin typeface="Cambria Math" panose="02040503050406030204" pitchFamily="18" charset="0"/>
                        <a:ea typeface="Times New Roman" panose="02020603050405020304" pitchFamily="18" charset="0"/>
                      </a:rPr>
                      <m:t>torr</m:t>
                    </m:r>
                    <m:r>
                      <a:rPr lang="en-US" sz="1600" b="0" i="1" smtClean="0">
                        <a:effectLst/>
                        <a:latin typeface="Cambria Math" panose="02040503050406030204" pitchFamily="18" charset="0"/>
                        <a:ea typeface="Times New Roman" panose="02020603050405020304" pitchFamily="18" charset="0"/>
                      </a:rPr>
                      <m:t>)</m:t>
                    </m:r>
                  </m:oMath>
                </a14:m>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78214B93-1138-4C94-B079-7A3423EFA3B4}"/>
                  </a:ext>
                </a:extLst>
              </p:cNvPr>
              <p:cNvSpPr txBox="1">
                <a:spLocks noRot="1" noChangeAspect="1" noMove="1" noResize="1" noEditPoints="1" noAdjustHandles="1" noChangeArrowheads="1" noChangeShapeType="1" noTextEdit="1"/>
              </p:cNvSpPr>
              <p:nvPr/>
            </p:nvSpPr>
            <p:spPr>
              <a:xfrm>
                <a:off x="576846" y="5608150"/>
                <a:ext cx="5737440" cy="791114"/>
              </a:xfrm>
              <a:prstGeom prst="rect">
                <a:avLst/>
              </a:prstGeom>
              <a:blipFill>
                <a:blip r:embed="rId6"/>
                <a:stretch>
                  <a:fillRect b="-846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57E43F1-1591-4FAA-8E30-4C40EF9BBE8B}"/>
                  </a:ext>
                </a:extLst>
              </p:cNvPr>
              <p:cNvSpPr txBox="1"/>
              <p:nvPr/>
            </p:nvSpPr>
            <p:spPr>
              <a:xfrm>
                <a:off x="5962590" y="2579350"/>
                <a:ext cx="6022792" cy="1711366"/>
              </a:xfrm>
              <a:prstGeom prst="rect">
                <a:avLst/>
              </a:prstGeom>
              <a:noFill/>
            </p:spPr>
            <p:txBody>
              <a:bodyPr wrap="square">
                <a:spAutoFit/>
              </a:bodyPr>
              <a:lstStyle/>
              <a:p>
                <a:pPr indent="540385" algn="just">
                  <a:lnSpc>
                    <a:spcPct val="150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Ion beam current increases with increasing of frequency, the maximum value of ion beam current is achieved with coupling loop length </a:t>
                </a:r>
                <a14:m>
                  <m:oMath xmlns:m="http://schemas.openxmlformats.org/officeDocument/2006/math">
                    <m:sSub>
                      <m:sSubPr>
                        <m:ctrlPr>
                          <a:rPr lang="ru-KZ" i="1" smtClean="0">
                            <a:effectLst/>
                            <a:latin typeface="Cambria Math" panose="02040503050406030204" pitchFamily="18" charset="0"/>
                            <a:ea typeface="Times New Roman" panose="02020603050405020304" pitchFamily="18" charset="0"/>
                          </a:rPr>
                        </m:ctrlPr>
                      </m:sSubPr>
                      <m:e>
                        <m:r>
                          <a:rPr lang="ru-RU" i="1">
                            <a:effectLst/>
                            <a:latin typeface="Cambria Math" panose="02040503050406030204" pitchFamily="18" charset="0"/>
                            <a:ea typeface="Times New Roman" panose="02020603050405020304" pitchFamily="18" charset="0"/>
                          </a:rPr>
                          <m:t> </m:t>
                        </m:r>
                        <m:r>
                          <a:rPr lang="ru-RU" i="1">
                            <a:effectLst/>
                            <a:latin typeface="Cambria Math" panose="02040503050406030204" pitchFamily="18" charset="0"/>
                            <a:ea typeface="Times New Roman" panose="02020603050405020304" pitchFamily="18" charset="0"/>
                          </a:rPr>
                          <m:t>𝐿</m:t>
                        </m:r>
                      </m:e>
                      <m:sub>
                        <m:r>
                          <a:rPr lang="ru-RU" i="1">
                            <a:effectLst/>
                            <a:latin typeface="Cambria Math" panose="02040503050406030204" pitchFamily="18" charset="0"/>
                            <a:ea typeface="Times New Roman" panose="02020603050405020304" pitchFamily="18" charset="0"/>
                          </a:rPr>
                          <m:t>2</m:t>
                        </m:r>
                      </m:sub>
                    </m:sSub>
                    <m:r>
                      <a:rPr lang="ru-RU" i="1">
                        <a:effectLst/>
                        <a:latin typeface="Cambria Math" panose="02040503050406030204" pitchFamily="18" charset="0"/>
                        <a:ea typeface="Times New Roman" panose="02020603050405020304" pitchFamily="18" charset="0"/>
                      </a:rPr>
                      <m:t>=15 </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mm</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so the</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optimal conditions of matching in the transmission line are observed.</a:t>
                </a:r>
              </a:p>
            </p:txBody>
          </p:sp>
        </mc:Choice>
        <mc:Fallback xmlns="">
          <p:sp>
            <p:nvSpPr>
              <p:cNvPr id="24" name="TextBox 23">
                <a:extLst>
                  <a:ext uri="{FF2B5EF4-FFF2-40B4-BE49-F238E27FC236}">
                    <a16:creationId xmlns:a16="http://schemas.microsoft.com/office/drawing/2014/main" id="{957E43F1-1591-4FAA-8E30-4C40EF9BBE8B}"/>
                  </a:ext>
                </a:extLst>
              </p:cNvPr>
              <p:cNvSpPr txBox="1">
                <a:spLocks noRot="1" noChangeAspect="1" noMove="1" noResize="1" noEditPoints="1" noAdjustHandles="1" noChangeArrowheads="1" noChangeShapeType="1" noTextEdit="1"/>
              </p:cNvSpPr>
              <p:nvPr/>
            </p:nvSpPr>
            <p:spPr>
              <a:xfrm>
                <a:off x="5962590" y="2579350"/>
                <a:ext cx="6022792" cy="1711366"/>
              </a:xfrm>
              <a:prstGeom prst="rect">
                <a:avLst/>
              </a:prstGeom>
              <a:blipFill>
                <a:blip r:embed="rId7"/>
                <a:stretch>
                  <a:fillRect l="-810" r="-911" b="-4270"/>
                </a:stretch>
              </a:blipFill>
            </p:spPr>
            <p:txBody>
              <a:bodyPr/>
              <a:lstStyle/>
              <a:p>
                <a:r>
                  <a:rPr lang="ru-RU">
                    <a:noFill/>
                  </a:rPr>
                  <a:t> </a:t>
                </a:r>
              </a:p>
            </p:txBody>
          </p:sp>
        </mc:Fallback>
      </mc:AlternateContent>
      <p:pic>
        <p:nvPicPr>
          <p:cNvPr id="29" name="Picture 187">
            <a:extLst>
              <a:ext uri="{FF2B5EF4-FFF2-40B4-BE49-F238E27FC236}">
                <a16:creationId xmlns:a16="http://schemas.microsoft.com/office/drawing/2014/main" id="{A26BCEEF-DB3A-4AF6-9855-53D1F6141B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6713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a:p>
        </p:txBody>
      </p:sp>
      <p:sp>
        <p:nvSpPr>
          <p:cNvPr id="3079" name="Rectangle 19"/>
          <p:cNvSpPr>
            <a:spLocks noChangeArrowheads="1"/>
          </p:cNvSpPr>
          <p:nvPr/>
        </p:nvSpPr>
        <p:spPr bwMode="auto">
          <a:xfrm>
            <a:off x="1282042" y="195887"/>
            <a:ext cx="109099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a:solidFill>
                  <a:srgbClr val="002060"/>
                </a:solidFill>
                <a:latin typeface="Times New Roman" panose="02020603050405020304" pitchFamily="18" charset="0"/>
                <a:cs typeface="Times New Roman" panose="02020603050405020304" pitchFamily="18" charset="0"/>
              </a:rPr>
              <a:t>Ion source testing with power input configuration </a:t>
            </a:r>
            <a:r>
              <a:rPr lang="ru-RU" sz="2400" b="1" dirty="0">
                <a:solidFill>
                  <a:srgbClr val="002060"/>
                </a:solidFill>
                <a:latin typeface="Times New Roman" panose="02020603050405020304" pitchFamily="18" charset="0"/>
                <a:cs typeface="Times New Roman" panose="02020603050405020304" pitchFamily="18" charset="0"/>
              </a:rPr>
              <a:t>№</a:t>
            </a:r>
            <a:r>
              <a:rPr lang="en-US" sz="2400" b="1" dirty="0">
                <a:solidFill>
                  <a:srgbClr val="002060"/>
                </a:solidFill>
                <a:latin typeface="Times New Roman" panose="02020603050405020304" pitchFamily="18" charset="0"/>
                <a:cs typeface="Times New Roman" panose="02020603050405020304" pitchFamily="18" charset="0"/>
              </a:rPr>
              <a:t>2</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E364183B-4D4A-4A17-A21E-6505C0AF373A}"/>
              </a:ext>
            </a:extLst>
          </p:cNvPr>
          <p:cNvSpPr txBox="1"/>
          <p:nvPr/>
        </p:nvSpPr>
        <p:spPr>
          <a:xfrm>
            <a:off x="4719958" y="4525667"/>
            <a:ext cx="7060675" cy="646331"/>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Design of the source</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with configuration of UHF coupler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and photo of power input with coupling loop configuration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874F1E81-2C98-4657-9841-3CFFD9843E40}"/>
              </a:ext>
            </a:extLst>
          </p:cNvPr>
          <p:cNvPicPr>
            <a:picLocks noChangeAspect="1"/>
          </p:cNvPicPr>
          <p:nvPr/>
        </p:nvPicPr>
        <p:blipFill>
          <a:blip r:embed="rId3"/>
          <a:stretch>
            <a:fillRect/>
          </a:stretch>
        </p:blipFill>
        <p:spPr>
          <a:xfrm>
            <a:off x="4635360" y="5424823"/>
            <a:ext cx="7486650" cy="809625"/>
          </a:xfrm>
          <a:prstGeom prst="rect">
            <a:avLst/>
          </a:prstGeom>
        </p:spPr>
      </p:pic>
      <p:pic>
        <p:nvPicPr>
          <p:cNvPr id="14" name="Рисунок 13">
            <a:extLst>
              <a:ext uri="{FF2B5EF4-FFF2-40B4-BE49-F238E27FC236}">
                <a16:creationId xmlns:a16="http://schemas.microsoft.com/office/drawing/2014/main" id="{6D9EE0E3-CF66-4F7A-A23D-A7A34C4D9D2F}"/>
              </a:ext>
            </a:extLst>
          </p:cNvPr>
          <p:cNvPicPr>
            <a:picLocks noChangeAspect="1"/>
          </p:cNvPicPr>
          <p:nvPr/>
        </p:nvPicPr>
        <p:blipFill>
          <a:blip r:embed="rId4"/>
          <a:stretch>
            <a:fillRect/>
          </a:stretch>
        </p:blipFill>
        <p:spPr>
          <a:xfrm>
            <a:off x="214432" y="1256719"/>
            <a:ext cx="7825403" cy="1325833"/>
          </a:xfrm>
          <a:prstGeom prst="rect">
            <a:avLst/>
          </a:prstGeom>
        </p:spPr>
      </p:pic>
      <p:pic>
        <p:nvPicPr>
          <p:cNvPr id="15" name="Picture 187">
            <a:extLst>
              <a:ext uri="{FF2B5EF4-FFF2-40B4-BE49-F238E27FC236}">
                <a16:creationId xmlns:a16="http://schemas.microsoft.com/office/drawing/2014/main" id="{33BE8226-9CEB-4087-B178-054B0C5090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a:extLst>
              <a:ext uri="{FF2B5EF4-FFF2-40B4-BE49-F238E27FC236}">
                <a16:creationId xmlns:a16="http://schemas.microsoft.com/office/drawing/2014/main" id="{9359CE68-3410-4AA5-B75B-F4C09A07F9D0}"/>
              </a:ext>
            </a:extLst>
          </p:cNvPr>
          <p:cNvPicPr>
            <a:picLocks noChangeAspect="1"/>
          </p:cNvPicPr>
          <p:nvPr/>
        </p:nvPicPr>
        <p:blipFill>
          <a:blip r:embed="rId6"/>
          <a:stretch>
            <a:fillRect/>
          </a:stretch>
        </p:blipFill>
        <p:spPr>
          <a:xfrm>
            <a:off x="8378685" y="796317"/>
            <a:ext cx="3513326" cy="3719386"/>
          </a:xfrm>
          <a:prstGeom prst="rect">
            <a:avLst/>
          </a:prstGeom>
        </p:spPr>
      </p:pic>
      <p:pic>
        <p:nvPicPr>
          <p:cNvPr id="5" name="Рисунок 4">
            <a:extLst>
              <a:ext uri="{FF2B5EF4-FFF2-40B4-BE49-F238E27FC236}">
                <a16:creationId xmlns:a16="http://schemas.microsoft.com/office/drawing/2014/main" id="{54D0CA96-AB5F-4D48-A2B8-56C11754B663}"/>
              </a:ext>
            </a:extLst>
          </p:cNvPr>
          <p:cNvPicPr>
            <a:picLocks noChangeAspect="1"/>
          </p:cNvPicPr>
          <p:nvPr/>
        </p:nvPicPr>
        <p:blipFill>
          <a:blip r:embed="rId7"/>
          <a:stretch>
            <a:fillRect/>
          </a:stretch>
        </p:blipFill>
        <p:spPr>
          <a:xfrm>
            <a:off x="134403" y="3072602"/>
            <a:ext cx="4466549" cy="3161846"/>
          </a:xfrm>
          <a:prstGeom prst="rect">
            <a:avLst/>
          </a:prstGeom>
        </p:spPr>
      </p:pic>
    </p:spTree>
    <p:extLst>
      <p:ext uri="{BB962C8B-B14F-4D97-AF65-F5344CB8AC3E}">
        <p14:creationId xmlns:p14="http://schemas.microsoft.com/office/powerpoint/2010/main" val="1608991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ChangeArrowheads="1"/>
          </p:cNvSpPr>
          <p:nvPr/>
        </p:nvSpPr>
        <p:spPr bwMode="auto">
          <a:xfrm>
            <a:off x="1524420" y="-180498"/>
            <a:ext cx="184731" cy="36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sz="1746" dirty="0"/>
          </a:p>
        </p:txBody>
      </p:sp>
      <mc:AlternateContent xmlns:mc="http://schemas.openxmlformats.org/markup-compatibility/2006" xmlns:a14="http://schemas.microsoft.com/office/drawing/2010/main">
        <mc:Choice Requires="a14">
          <p:sp>
            <p:nvSpPr>
              <p:cNvPr id="3079" name="Rectangle 19"/>
              <p:cNvSpPr>
                <a:spLocks noChangeArrowheads="1"/>
              </p:cNvSpPr>
              <p:nvPr/>
            </p:nvSpPr>
            <p:spPr bwMode="auto">
              <a:xfrm>
                <a:off x="1282042" y="139491"/>
                <a:ext cx="10909957"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a:spcBef>
                    <a:spcPct val="0"/>
                  </a:spcBef>
                  <a:buNone/>
                </a:pPr>
                <a:r>
                  <a:rPr lang="en-US" sz="2400" b="1" dirty="0">
                    <a:solidFill>
                      <a:srgbClr val="002060"/>
                    </a:solidFill>
                    <a:latin typeface="Times New Roman" panose="02020603050405020304" pitchFamily="18" charset="0"/>
                    <a:cs typeface="Times New Roman" panose="02020603050405020304" pitchFamily="18" charset="0"/>
                  </a:rPr>
                  <a:t>Ion source testing with power input configuration</a:t>
                </a:r>
                <a:r>
                  <a:rPr lang="ru-RU"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2</a:t>
                </a:r>
                <a:r>
                  <a:rPr lang="ru-RU" sz="24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ru-RU" sz="2400" b="1" i="1" smtClean="0">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𝑰</m:t>
                    </m:r>
                    <m:d>
                      <m:dPr>
                        <m:ctrlPr>
                          <a:rPr lang="ru-KZ" sz="2400" b="1" i="1">
                            <a:solidFill>
                              <a:srgbClr val="002060"/>
                            </a:solidFill>
                            <a:effectLst/>
                            <a:latin typeface="Cambria Math" panose="02040503050406030204" pitchFamily="18" charset="0"/>
                          </a:rPr>
                        </m:ctrlPr>
                      </m:dPr>
                      <m:e>
                        <m:r>
                          <a:rPr lang="ru-RU" sz="24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𝑾</m:t>
                        </m:r>
                      </m:e>
                    </m:d>
                  </m:oMath>
                </a14:m>
                <a:endParaRPr lang="ru-RU" sz="2400" b="1" i="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3079" name="Rectangle 19"/>
              <p:cNvSpPr>
                <a:spLocks noRot="1" noChangeAspect="1" noMove="1" noResize="1" noEditPoints="1" noAdjustHandles="1" noChangeArrowheads="1" noChangeShapeType="1" noTextEdit="1"/>
              </p:cNvSpPr>
              <p:nvPr/>
            </p:nvSpPr>
            <p:spPr bwMode="auto">
              <a:xfrm>
                <a:off x="1282042" y="139491"/>
                <a:ext cx="10909957" cy="461665"/>
              </a:xfrm>
              <a:prstGeom prst="rect">
                <a:avLst/>
              </a:prstGeom>
              <a:blipFill>
                <a:blip r:embed="rId3"/>
                <a:stretch>
                  <a:fillRect t="-10526"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KZ">
                    <a:noFill/>
                  </a:rPr>
                  <a:t> </a:t>
                </a:r>
              </a:p>
            </p:txBody>
          </p:sp>
        </mc:Fallback>
      </mc:AlternateContent>
      <p:sp>
        <p:nvSpPr>
          <p:cNvPr id="5" name="Прямоугольник 4"/>
          <p:cNvSpPr/>
          <p:nvPr/>
        </p:nvSpPr>
        <p:spPr>
          <a:xfrm>
            <a:off x="6075122" y="1453019"/>
            <a:ext cx="45719" cy="3999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3DEB53D-2A7A-48D6-9C34-6E0D800C66A5}"/>
                  </a:ext>
                </a:extLst>
              </p:cNvPr>
              <p:cNvSpPr txBox="1"/>
              <p:nvPr/>
            </p:nvSpPr>
            <p:spPr>
              <a:xfrm>
                <a:off x="6786721" y="1924933"/>
                <a:ext cx="4906762" cy="3008131"/>
              </a:xfrm>
              <a:prstGeom prst="rect">
                <a:avLst/>
              </a:prstGeom>
              <a:noFill/>
            </p:spPr>
            <p:txBody>
              <a:bodyPr wrap="square">
                <a:spAutoFit/>
              </a:bodyPr>
              <a:lstStyle/>
              <a:p>
                <a:pPr algn="just">
                  <a:lnSpc>
                    <a:spcPct val="150000"/>
                  </a:lnSpc>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For the power input with 18 mm coupling loop plasma discharge ignites at power </a:t>
                </a:r>
                <a14:m>
                  <m:oMath xmlns:m="http://schemas.openxmlformats.org/officeDocument/2006/math">
                    <m:r>
                      <a:rPr lang="en-US" sz="1600" b="0" i="1" smtClean="0">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en-US" sz="1600" dirty="0">
                    <a:latin typeface="Times New Roman" panose="02020603050405020304" pitchFamily="18" charset="0"/>
                    <a:ea typeface="Times New Roman" panose="02020603050405020304" pitchFamily="18" charset="0"/>
                    <a:cs typeface="Times New Roman" panose="02020603050405020304" pitchFamily="18" charset="0"/>
                  </a:rPr>
                  <a:t> W, at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1 </m:t>
                    </m:r>
                  </m:oMath>
                </a14:m>
                <a:r>
                  <a:rPr lang="en-US" sz="1600" dirty="0">
                    <a:latin typeface="Times New Roman" panose="02020603050405020304" pitchFamily="18" charset="0"/>
                    <a:ea typeface="Times New Roman" panose="02020603050405020304" pitchFamily="18" charset="0"/>
                    <a:cs typeface="Times New Roman" panose="02020603050405020304" pitchFamily="18" charset="0"/>
                  </a:rPr>
                  <a:t>W the discharge extinguished. The maximum ion current value at 30 W is 245 </a:t>
                </a:r>
                <a14:m>
                  <m:oMath xmlns:m="http://schemas.openxmlformats.org/officeDocument/2006/math">
                    <m:r>
                      <m:rPr>
                        <m:nor/>
                      </m:rPr>
                      <a:rPr lang="en-US" sz="1600" dirty="0">
                        <a:latin typeface="Times New Roman" panose="02020603050405020304" pitchFamily="18" charset="0"/>
                        <a:ea typeface="Times New Roman" panose="02020603050405020304" pitchFamily="18" charset="0"/>
                        <a:cs typeface="Times New Roman" panose="02020603050405020304" pitchFamily="18" charset="0"/>
                      </a:rPr>
                      <m:t>µ</m:t>
                    </m:r>
                    <m:r>
                      <m:rPr>
                        <m:nor/>
                      </m:rPr>
                      <a:rPr lang="en-US" sz="1600" dirty="0">
                        <a:latin typeface="Times New Roman" panose="02020603050405020304" pitchFamily="18" charset="0"/>
                        <a:ea typeface="Times New Roman" panose="02020603050405020304" pitchFamily="18" charset="0"/>
                        <a:cs typeface="Times New Roman" panose="02020603050405020304" pitchFamily="18" charset="0"/>
                      </a:rPr>
                      <m:t>A</m:t>
                    </m:r>
                  </m:oMath>
                </a14:m>
                <a:r>
                  <a:rPr lang="en-US" sz="16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For the power input with 14 mm coupling loop plasma discharge ignites at </a:t>
                </a:r>
                <a14:m>
                  <m:oMath xmlns:m="http://schemas.openxmlformats.org/officeDocument/2006/math">
                    <m:r>
                      <a:rPr lang="en-US" sz="1600" i="1" smtClean="0">
                        <a:latin typeface="Cambria Math" panose="02040503050406030204" pitchFamily="18" charset="0"/>
                      </a:rPr>
                      <m:t>𝑊</m:t>
                    </m:r>
                    <m:r>
                      <a:rPr lang="ru-RU" sz="1600" i="1">
                        <a:latin typeface="Cambria Math" panose="02040503050406030204" pitchFamily="18" charset="0"/>
                      </a:rPr>
                      <m:t>≥2</m:t>
                    </m:r>
                  </m:oMath>
                </a14:m>
                <a:r>
                  <a:rPr lang="en-US" sz="1600" dirty="0">
                    <a:latin typeface="Times New Roman" panose="02020603050405020304" pitchFamily="18" charset="0"/>
                    <a:ea typeface="Times New Roman" panose="02020603050405020304" pitchFamily="18" charset="0"/>
                    <a:cs typeface="Times New Roman" panose="02020603050405020304" pitchFamily="18" charset="0"/>
                  </a:rPr>
                  <a:t> W, at </a:t>
                </a:r>
                <a14:m>
                  <m:oMath xmlns:m="http://schemas.openxmlformats.org/officeDocument/2006/math">
                    <m:r>
                      <a:rPr lang="en-US" sz="1600" i="1">
                        <a:latin typeface="Cambria Math" panose="02040503050406030204" pitchFamily="18" charset="0"/>
                      </a:rPr>
                      <m:t>𝑊</m:t>
                    </m:r>
                    <m:r>
                      <a:rPr lang="ru-RU" sz="1600" i="1">
                        <a:latin typeface="Cambria Math" panose="02040503050406030204" pitchFamily="18" charset="0"/>
                      </a:rPr>
                      <m:t>&lt;1</m:t>
                    </m:r>
                  </m:oMath>
                </a14:m>
                <a:r>
                  <a:rPr lang="en-US" sz="1600" dirty="0">
                    <a:latin typeface="Times New Roman" panose="02020603050405020304" pitchFamily="18" charset="0"/>
                    <a:ea typeface="Times New Roman" panose="02020603050405020304" pitchFamily="18" charset="0"/>
                    <a:cs typeface="Times New Roman" panose="02020603050405020304" pitchFamily="18" charset="0"/>
                  </a:rPr>
                  <a:t> discharge extinguished. The maximum ion current value at 30 W is 143 </a:t>
                </a:r>
                <a14:m>
                  <m:oMath xmlns:m="http://schemas.openxmlformats.org/officeDocument/2006/math">
                    <m:r>
                      <m:rPr>
                        <m:nor/>
                      </m:rPr>
                      <a:rPr lang="en-US" sz="1600" dirty="0">
                        <a:latin typeface="Times New Roman" panose="02020603050405020304" pitchFamily="18" charset="0"/>
                        <a:ea typeface="Times New Roman" panose="02020603050405020304" pitchFamily="18" charset="0"/>
                        <a:cs typeface="Times New Roman" panose="02020603050405020304" pitchFamily="18" charset="0"/>
                      </a:rPr>
                      <m:t>µ</m:t>
                    </m:r>
                    <m:r>
                      <m:rPr>
                        <m:nor/>
                      </m:rPr>
                      <a:rPr lang="en-US" sz="1600" dirty="0">
                        <a:latin typeface="Times New Roman" panose="02020603050405020304" pitchFamily="18" charset="0"/>
                        <a:ea typeface="Times New Roman" panose="02020603050405020304" pitchFamily="18" charset="0"/>
                        <a:cs typeface="Times New Roman" panose="02020603050405020304" pitchFamily="18" charset="0"/>
                      </a:rPr>
                      <m:t>A</m:t>
                    </m:r>
                  </m:oMath>
                </a14:m>
                <a:r>
                  <a:rPr lang="en-US" sz="1600" dirty="0">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21" name="TextBox 20">
                <a:extLst>
                  <a:ext uri="{FF2B5EF4-FFF2-40B4-BE49-F238E27FC236}">
                    <a16:creationId xmlns:a16="http://schemas.microsoft.com/office/drawing/2014/main" id="{03DEB53D-2A7A-48D6-9C34-6E0D800C66A5}"/>
                  </a:ext>
                </a:extLst>
              </p:cNvPr>
              <p:cNvSpPr txBox="1">
                <a:spLocks noRot="1" noChangeAspect="1" noMove="1" noResize="1" noEditPoints="1" noAdjustHandles="1" noChangeArrowheads="1" noChangeShapeType="1" noTextEdit="1"/>
              </p:cNvSpPr>
              <p:nvPr/>
            </p:nvSpPr>
            <p:spPr>
              <a:xfrm>
                <a:off x="6786721" y="1924933"/>
                <a:ext cx="4906762" cy="3008131"/>
              </a:xfrm>
              <a:prstGeom prst="rect">
                <a:avLst/>
              </a:prstGeom>
              <a:blipFill>
                <a:blip r:embed="rId4"/>
                <a:stretch>
                  <a:fillRect l="-621" r="-745" b="-162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AF7AF6A-240D-470B-B657-C21B98748E6E}"/>
                  </a:ext>
                </a:extLst>
              </p:cNvPr>
              <p:cNvSpPr txBox="1"/>
              <p:nvPr/>
            </p:nvSpPr>
            <p:spPr>
              <a:xfrm>
                <a:off x="681467" y="5970334"/>
                <a:ext cx="5074467" cy="369332"/>
              </a:xfrm>
              <a:prstGeom prst="rect">
                <a:avLst/>
              </a:prstGeom>
              <a:noFill/>
            </p:spPr>
            <p:txBody>
              <a:bodyPr wrap="square">
                <a:spAutoFit/>
              </a:bodyPr>
              <a:lstStyle/>
              <a:p>
                <a:pPr algn="ctr"/>
                <a:r>
                  <a:rPr lang="en-US" altLang="ru-RU" dirty="0">
                    <a:latin typeface="Times New Roman" panose="02020603050405020304" pitchFamily="18" charset="0"/>
                    <a:cs typeface="Times New Roman" panose="02020603050405020304" pitchFamily="18" charset="0"/>
                  </a:rPr>
                  <a:t>He</a:t>
                </a:r>
                <a:r>
                  <a:rPr lang="en-US" altLang="ru-RU" baseline="42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ion current </a:t>
                </a:r>
                <a14:m>
                  <m:oMath xmlns:m="http://schemas.openxmlformats.org/officeDocument/2006/math">
                    <m:r>
                      <a:rPr lang="ru-RU" i="1">
                        <a:effectLst/>
                        <a:latin typeface="Cambria Math" panose="02040503050406030204" pitchFamily="18" charset="0"/>
                        <a:ea typeface="Times New Roman" panose="02020603050405020304" pitchFamily="18" charset="0"/>
                        <a:cs typeface="Times New Roman" panose="02020603050405020304" pitchFamily="18" charset="0"/>
                      </a:rPr>
                      <m:t>𝐼</m:t>
                    </m:r>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as a function of power</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𝑊</m:t>
                    </m:r>
                  </m:oMath>
                </a14:m>
                <a:endParaRPr lang="ru-KZ" dirty="0">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FAF7AF6A-240D-470B-B657-C21B98748E6E}"/>
                  </a:ext>
                </a:extLst>
              </p:cNvPr>
              <p:cNvSpPr txBox="1">
                <a:spLocks noRot="1" noChangeAspect="1" noMove="1" noResize="1" noEditPoints="1" noAdjustHandles="1" noChangeArrowheads="1" noChangeShapeType="1" noTextEdit="1"/>
              </p:cNvSpPr>
              <p:nvPr/>
            </p:nvSpPr>
            <p:spPr>
              <a:xfrm>
                <a:off x="681467" y="5970334"/>
                <a:ext cx="5074467" cy="369332"/>
              </a:xfrm>
              <a:prstGeom prst="rect">
                <a:avLst/>
              </a:prstGeom>
              <a:blipFill>
                <a:blip r:embed="rId5"/>
                <a:stretch>
                  <a:fillRect t="-8197" b="-24590"/>
                </a:stretch>
              </a:blipFill>
            </p:spPr>
            <p:txBody>
              <a:bodyPr/>
              <a:lstStyle/>
              <a:p>
                <a:r>
                  <a:rPr lang="ru-RU">
                    <a:noFill/>
                  </a:rPr>
                  <a:t> </a:t>
                </a:r>
              </a:p>
            </p:txBody>
          </p:sp>
        </mc:Fallback>
      </mc:AlternateContent>
      <p:pic>
        <p:nvPicPr>
          <p:cNvPr id="12" name="Picture 187">
            <a:extLst>
              <a:ext uri="{FF2B5EF4-FFF2-40B4-BE49-F238E27FC236}">
                <a16:creationId xmlns:a16="http://schemas.microsoft.com/office/drawing/2014/main" id="{30621387-1398-4461-A28F-B631408E58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03" y="67730"/>
            <a:ext cx="1147639" cy="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a:extLst>
              <a:ext uri="{FF2B5EF4-FFF2-40B4-BE49-F238E27FC236}">
                <a16:creationId xmlns:a16="http://schemas.microsoft.com/office/drawing/2014/main" id="{CDC7FE6B-935E-4D31-B977-770C74D09293}"/>
              </a:ext>
            </a:extLst>
          </p:cNvPr>
          <p:cNvPicPr>
            <a:picLocks noChangeAspect="1"/>
          </p:cNvPicPr>
          <p:nvPr/>
        </p:nvPicPr>
        <p:blipFill>
          <a:blip r:embed="rId7"/>
          <a:stretch>
            <a:fillRect/>
          </a:stretch>
        </p:blipFill>
        <p:spPr>
          <a:xfrm>
            <a:off x="-95373" y="887665"/>
            <a:ext cx="6628148" cy="5082669"/>
          </a:xfrm>
          <a:prstGeom prst="rect">
            <a:avLst/>
          </a:prstGeom>
        </p:spPr>
      </p:pic>
    </p:spTree>
    <p:extLst>
      <p:ext uri="{BB962C8B-B14F-4D97-AF65-F5344CB8AC3E}">
        <p14:creationId xmlns:p14="http://schemas.microsoft.com/office/powerpoint/2010/main" val="188211043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8637</TotalTime>
  <Words>2314</Words>
  <Application>Microsoft Office PowerPoint</Application>
  <PresentationFormat>Широкоэкранный</PresentationFormat>
  <Paragraphs>125</Paragraphs>
  <Slides>16</Slides>
  <Notes>14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Calibri</vt:lpstr>
      <vt:lpstr>Calibri Light</vt:lpstr>
      <vt:lpstr>Cambria Math</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Мстители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Антон Лукин</dc:creator>
  <cp:lastModifiedBy>Кирилл Берестов</cp:lastModifiedBy>
  <cp:revision>245</cp:revision>
  <dcterms:created xsi:type="dcterms:W3CDTF">2019-04-17T00:15:18Z</dcterms:created>
  <dcterms:modified xsi:type="dcterms:W3CDTF">2023-06-09T22:13:15Z</dcterms:modified>
</cp:coreProperties>
</file>