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244" r:id="rId1"/>
  </p:sldMasterIdLst>
  <p:notesMasterIdLst>
    <p:notesMasterId r:id="rId23"/>
  </p:notesMasterIdLst>
  <p:sldIdLst>
    <p:sldId id="256" r:id="rId2"/>
    <p:sldId id="268" r:id="rId3"/>
    <p:sldId id="269" r:id="rId4"/>
    <p:sldId id="285" r:id="rId5"/>
    <p:sldId id="258" r:id="rId6"/>
    <p:sldId id="286" r:id="rId7"/>
    <p:sldId id="271" r:id="rId8"/>
    <p:sldId id="270" r:id="rId9"/>
    <p:sldId id="276" r:id="rId10"/>
    <p:sldId id="279" r:id="rId11"/>
    <p:sldId id="277" r:id="rId12"/>
    <p:sldId id="282" r:id="rId13"/>
    <p:sldId id="287" r:id="rId14"/>
    <p:sldId id="278" r:id="rId15"/>
    <p:sldId id="281" r:id="rId16"/>
    <p:sldId id="283" r:id="rId17"/>
    <p:sldId id="272" r:id="rId18"/>
    <p:sldId id="267" r:id="rId19"/>
    <p:sldId id="288" r:id="rId20"/>
    <p:sldId id="290" r:id="rId21"/>
    <p:sldId id="291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90618" autoAdjust="0"/>
  </p:normalViewPr>
  <p:slideViewPr>
    <p:cSldViewPr snapToGrid="0">
      <p:cViewPr varScale="1">
        <p:scale>
          <a:sx n="79" d="100"/>
          <a:sy n="79" d="100"/>
        </p:scale>
        <p:origin x="821" y="8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66" d="100"/>
        <a:sy n="66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337B88-0A9C-4C1B-ACD0-231C32ACBB8C}" type="datetimeFigureOut">
              <a:rPr lang="ru-RU" smtClean="0"/>
              <a:pPr/>
              <a:t>05.06.2023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302C17-0376-4775-A9E3-65693BB3C5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36584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302C17-0376-4775-A9E3-65693BB3C574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35504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MIVOC (Metal Ions from Volatile Compounds)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302C17-0376-4775-A9E3-65693BB3C574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84431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Для ускорения ионов </a:t>
            </a:r>
            <a:r>
              <a:rPr lang="ru-RU" sz="1200" kern="1200" baseline="30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54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Cr, аналогично </a:t>
            </a:r>
            <a:r>
              <a:rPr lang="ru-RU" sz="1200" kern="1200" baseline="30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48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Са, были выбраны ионы </a:t>
            </a:r>
            <a:r>
              <a:rPr lang="ru-RU" sz="1200" kern="1200" baseline="30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54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Cr</a:t>
            </a:r>
            <a:r>
              <a:rPr lang="ru-RU" sz="1200" kern="1200" baseline="30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10+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Настройка ускорителя осуществлялась на цилиндр Фарадея, установленный на канале транспортировки (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0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FC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2).</a:t>
            </a:r>
            <a:endParaRPr lang="ru-RU" dirty="0" smtClean="0"/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Вся сложность получения высокоинтенсивных пучков ионов </a:t>
            </a:r>
            <a:r>
              <a:rPr lang="ru-RU" sz="1200" kern="1200" baseline="30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54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Сr заключается в том, что с увеличение подаваемой СВЧ мощности в ЭЦР источник, значительно ухудшается качество пучка. Это, в свою очередь, снижает как эффективность трансмиссии пучка от источника ионов до вывода из ускорителя, так и общую интенсивность пучка. Для снижения влияния процессов, влияющих на качество пучка, произведены работы по поиску наиболее оптимального режима работы ЭЦР источника, при которых обеспечивается баланс между СВЧ мощностью и количеством подаваемого вещества. Результатом этих работ, стало получение ускоренного и выведенного пучка интенсивностью 4,32 мкА частиц из 9,75 мкА частиц из ЭЦР источника. Результаты представлены в таблице.</a:t>
            </a:r>
            <a:endParaRPr lang="ru-RU" dirty="0" smtClean="0"/>
          </a:p>
          <a:p>
            <a:r>
              <a:rPr lang="ru-RU" dirty="0" smtClean="0"/>
              <a:t>Эффективность полного прохождения сопоставима с кальцием.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302C17-0376-4775-A9E3-65693BB3C574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302C17-0376-4775-A9E3-65693BB3C574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96443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302C17-0376-4775-A9E3-65693BB3C574}" type="slidenum">
              <a:rPr lang="ru-RU" smtClean="0"/>
              <a:pPr/>
              <a:t>13</a:t>
            </a:fld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Из спектра </a:t>
            </a:r>
            <a:r>
              <a:rPr lang="ru-RU" sz="1200" kern="1200" baseline="30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48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Ti  (график 5) видно, что пик </a:t>
            </a:r>
            <a:r>
              <a:rPr lang="ru-RU" sz="1200" kern="1200" baseline="30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48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Ti</a:t>
            </a:r>
            <a:r>
              <a:rPr lang="ru-RU" sz="1200" kern="1200" baseline="30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10+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и </a:t>
            </a:r>
            <a:r>
              <a:rPr lang="ru-RU" sz="1200" kern="1200" baseline="30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19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</a:t>
            </a:r>
            <a:r>
              <a:rPr lang="ru-RU" sz="1200" kern="1200" baseline="30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4+ 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совпадают, но в процессе ускорения в циклотроне на радиусе 600 мм происходит сепарация этих двух ионов (график 6).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302C17-0376-4775-A9E3-65693BB3C574}" type="slidenum">
              <a:rPr lang="ru-RU" smtClean="0"/>
              <a:pPr/>
              <a:t>14</a:t>
            </a:fld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Помимо обычной настройки на максимальную интенсивность, исследовалось влияние изменения СВЧ мощности, подаваемой в ЭЦР источник, на прохождение пучка ионов 48Ti9+ через тракт инжекции и ускорение. Полученные данные представлены в Таблице 4. Настройка осуществлялась на частоте ускоряющего поля 8,8 МГц.</a:t>
            </a:r>
            <a:endParaRPr lang="ru-RU" dirty="0" smtClean="0">
              <a:effectLst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Из таблицы видно, что с увеличением СВЧ мощности растёт и интенсивность из ЭЦР источника, но при этом ухудшается качество пучка, что негативно сказывается на его прохождении как через канал аксиальной инжекции, так и на транспортировку через циклотрон. Это подтверждает и резкое возрастание суммарного тока ЭЦР источника.</a:t>
            </a:r>
            <a:endParaRPr lang="ru-RU" dirty="0" smtClean="0">
              <a:effectLst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Представленные результаты показывают, что эффективность инжекции и ускорения ионов 48Ti падает с увеличением инжектируемого тока. Это может быть обусловлено большим (до 5 мА), по сравнению с аргоном и кальцием, общим током ионов, что значительно увеличивает влияние пространственного заряда. В то же время, самое эффективное полное прохождение (44,7%) является исключением (при СВЧ мощности 198 Вт). Можем сделать вывод о том, что этот режим работы источника ионов и ускорителя является оптимальным для работы с компаундом титана.</a:t>
            </a:r>
            <a:endParaRPr lang="ru-RU" dirty="0" smtClean="0">
              <a:effectLst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При проведении первоначальных работ по настройке ускорителя, выбран титан природного изотопного состава, который включает в себя следующие изотопы: 46Ti (7,95 %), 47Ti (7,75 %), 48Ti (73,45 %), 49Ti (5,51 %), 50Ti (5,34 %). Преобладающим изотопом в данной смеси является 48Ti. В дальнейшем, полученные результаты будут применены при работе с требуемым, для проведения экспериментов по синтезу СТЭ, изотопом 50Ti.</a:t>
            </a:r>
            <a:endParaRPr lang="ru-RU" dirty="0" smtClean="0"/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Так же были проведены эксперименты по получению </a:t>
            </a:r>
            <a:r>
              <a:rPr lang="ru-RU" sz="1200" kern="1200" baseline="30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48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Ti разными способами:</a:t>
            </a:r>
            <a:endParaRPr lang="ru-RU" dirty="0" smtClean="0"/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</a:t>
            </a:r>
            <a:r>
              <a:rPr lang="ru-RU" sz="1200" kern="1200" baseline="30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48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Ti</a:t>
            </a:r>
            <a:r>
              <a:rPr lang="ru-RU" sz="1200" kern="1200" baseline="30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9+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получен с применением  компаунда титана (CH3)5C5Ti(CH3)3 (метод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MIVOC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аналогично хрому</a:t>
            </a:r>
            <a:endParaRPr lang="ru-RU" dirty="0" smtClean="0"/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</a:t>
            </a:r>
            <a:r>
              <a:rPr lang="ru-RU" sz="1200" kern="1200" baseline="30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48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Ti</a:t>
            </a:r>
            <a:r>
              <a:rPr lang="ru-RU" sz="1200" kern="1200" baseline="30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10+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получен с применением титановой фольги и SF6.</a:t>
            </a:r>
            <a:endParaRPr lang="ru-RU" dirty="0" smtClean="0"/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Интенсивность из ЭЦР-источника </a:t>
            </a:r>
            <a:r>
              <a:rPr lang="ru-RU" sz="1200" kern="1200" baseline="30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48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Ti с применением титановой фольги и SF6 оказалась выше в сравнении с компаундом титана.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302C17-0376-4775-A9E3-65693BB3C574}" type="slidenum">
              <a:rPr lang="ru-RU" smtClean="0"/>
              <a:pPr/>
              <a:t>15</a:t>
            </a:fld>
            <a:endParaRPr 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Более</a:t>
            </a:r>
            <a:r>
              <a:rPr lang="ru-RU" baseline="0" dirty="0" smtClean="0"/>
              <a:t> стабильный пучок чем с применением МИВОК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302C17-0376-4775-A9E3-65693BB3C574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644620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Полученные результаты увеличивают возможности проведения экспериментов по синтезу новых и изучению ядерно-физических и химических свойств ранее открытых сверхтяжелых элементов.</a:t>
            </a:r>
            <a:endParaRPr lang="ru-RU" dirty="0" smtClean="0"/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 2020 года по настоящее время в экспериментах на газонаполненном сепараторе DGFRS-2 (ГНС-2), который является одной из пяти физических установок Фабрики сверхтяжелых элементов, было получено: </a:t>
            </a:r>
            <a:endParaRPr lang="ru-RU" dirty="0" smtClean="0"/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– 125 новых цепочек </a:t>
            </a:r>
            <a:r>
              <a:rPr lang="ru-RU" sz="1200" kern="1200" baseline="30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286-289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Mc в реакции </a:t>
            </a:r>
            <a:r>
              <a:rPr lang="ru-RU" sz="1200" kern="1200" baseline="30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48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Са+</a:t>
            </a:r>
            <a:r>
              <a:rPr lang="ru-RU" sz="1200" kern="1200" baseline="30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243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Am при 37 цепочках на DGFRS (ГНС на циклотроне У-400) в период с 2003 по 2012; </a:t>
            </a:r>
            <a:endParaRPr lang="ru-RU" dirty="0" smtClean="0"/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– 94 цепочки </a:t>
            </a:r>
            <a:r>
              <a:rPr lang="ru-RU" sz="1200" kern="1200" baseline="30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286,287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Fl в реакции </a:t>
            </a:r>
            <a:r>
              <a:rPr lang="ru-RU" sz="1200" kern="1200" baseline="30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48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Са+</a:t>
            </a:r>
            <a:r>
              <a:rPr lang="ru-RU" sz="1200" kern="1200" baseline="30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242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Pu при интенсивности пучка до 3 мкА частиц; </a:t>
            </a:r>
            <a:endParaRPr lang="ru-RU" dirty="0" smtClean="0"/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– 16 новых цепочек 283Cn 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Коперниция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в реакции </a:t>
            </a:r>
            <a:r>
              <a:rPr lang="ru-RU" sz="1200" kern="1200" baseline="30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48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Ca+</a:t>
            </a:r>
            <a:r>
              <a:rPr lang="ru-RU" sz="1200" kern="1200" baseline="30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238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 при интенсивности пучка до 6,5 мкА частиц. </a:t>
            </a:r>
            <a:endParaRPr lang="ru-RU" dirty="0" smtClean="0"/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Для сравнения, на той же установке DGFRS было получено 32 цепочки </a:t>
            </a:r>
            <a:r>
              <a:rPr lang="ru-RU" sz="1200" kern="1200" baseline="30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286,287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Fl и </a:t>
            </a:r>
            <a:r>
              <a:rPr lang="ru-RU" sz="1200" kern="1200" baseline="30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283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Cn за все время работы.</a:t>
            </a:r>
            <a:endParaRPr lang="ru-RU" dirty="0" smtClean="0"/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На Фабрике сверхтяжелых элементов впервые в мире были получены 7 новых изотопов сверхтяжелых элементов: </a:t>
            </a:r>
            <a:r>
              <a:rPr lang="ru-RU" sz="1200" kern="1200" baseline="30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264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Lr, </a:t>
            </a:r>
            <a:r>
              <a:rPr lang="ru-RU" sz="1200" kern="1200" baseline="30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286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Mc, </a:t>
            </a:r>
            <a:r>
              <a:rPr lang="ru-RU" sz="1200" kern="1200" baseline="30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275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Ds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ru-RU" sz="1200" kern="1200" baseline="30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276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Ds, </a:t>
            </a:r>
            <a:r>
              <a:rPr lang="ru-RU" sz="1200" kern="1200" baseline="30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272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Hs, </a:t>
            </a:r>
            <a:r>
              <a:rPr lang="ru-RU" sz="1200" kern="1200" baseline="30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267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Sg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ru-RU" sz="1200" kern="1200" baseline="30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268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Sg. Тот факт, что за три года работы Фабрики были открыты сразу несколько неизвестных ранее изотопов, указывает на то, что это передовой исследовательский комплекс, задающий новые стандарты в области синтеза и изучения свойств сверхтяжелых элементов.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302C17-0376-4775-A9E3-65693BB3C574}" type="slidenum">
              <a:rPr lang="ru-RU" smtClean="0"/>
              <a:pPr/>
              <a:t>17</a:t>
            </a:fld>
            <a:endParaRPr lang="ru-R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302C17-0376-4775-A9E3-65693BB3C574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10637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Открытие новых сверхтяжелых элементов с Z = 114 – 118 явилось одним из наиболее ярких научных результатов последнего десятилетия. Приоритетные эксперименты были выполнены в ОИЯИ (Дубна, Россия) на ускорительном комплексе У-400 ЛЯР. Синтез осуществлен в реакциях полного слияния дважды магического ядра 48Са с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нейтронно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избыточными ядрами актинидов (242,244Pu, 243Am, 249Cm, 249Bk, 249Cf). Подтверждено существование острова стабильности, заполнен последний период периодической таблицы Менделеева.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Сегодня один из основных вопросов синтеза новых элементов: - могут ли быть созданы элементы с Z&gt;118? 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302C17-0376-4775-A9E3-65693BB3C574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94148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Открытие новых сверхтяжелых элементов с Z = 114 – 118 явилось одним из наиболее ярких научных результатов последнего десятилетия. Приоритетные эксперименты были выполнены в ОИЯИ (Дубна, Россия) на ускорительном комплексе У-400 ЛЯР. Синтез осуществлен в реакциях полного слияния дважды магического ядра 48Са с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нейтронно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избыточными ядрами актинидов (242,244Pu, 243Am, 249Cm, 249Bk, 249Cf). Подтверждено существование острова стабильности, заполнен последний период периодической таблицы Менделеева.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Сегодня один из основных вопросов синтеза новых элементов: - могут ли быть созданы элементы с Z&gt;118? 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302C17-0376-4775-A9E3-65693BB3C574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90246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Прямой синтез элементов с Z&gt;118 в реакциях слияния, связан с переходом к бомбардирующим ядрам тяжелее </a:t>
            </a:r>
            <a:r>
              <a:rPr lang="ru-RU" sz="1200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48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Ca, т.к. возможности наработки на ядерных реакторах мишенного материала ограничены производством изотопов </a:t>
            </a:r>
            <a:r>
              <a:rPr lang="ru-RU" sz="1200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249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Cf. Ожидается, что сечения образования ядер с Z = 120 в реакции </a:t>
            </a:r>
            <a:r>
              <a:rPr lang="ru-RU" sz="1200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248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Cm + </a:t>
            </a:r>
            <a:r>
              <a:rPr lang="ru-RU" sz="1200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54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 и ядер с Z = 119 в реакции </a:t>
            </a:r>
            <a:r>
              <a:rPr lang="ru-RU" sz="1200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249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Bk + </a:t>
            </a:r>
            <a:r>
              <a:rPr lang="ru-RU" sz="1200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50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 будут примерно в 10-20 раз ниже сечения образования изотопов СТЭ в экспериментах по синтезу 114 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(Fl)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 115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(Mc)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элементов в реакциях с </a:t>
            </a:r>
            <a:r>
              <a:rPr lang="ru-RU" sz="1200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48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Cа, поэтому для набора достаточной статистики в разумные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сроки в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экспериментах по синтезу новых и детальному изучению свойств известных изотопов СТЭ необходимо существенное увеличение интенсивности пучка бомбардирующих ионов,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что и является основной задачей ДЦ-280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302C17-0376-4775-A9E3-65693BB3C574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«Фабрика сверхтяжелых элементов» была официально введена в эксплуатацию 25 марта 2019 г.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Базовой установкой «Фабрики сверхтяжелых элементов» является ускоритель тяжелых ионов – изохронный циклотрон ДЦ-280 с планируемой интенсивностью ускоренных пучков не менее 10 мкА частиц для ионов средних масс (А~50), что существенно превышает интенсивность пучков на предыдущих ускорителях. </a:t>
            </a: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302C17-0376-4775-A9E3-65693BB3C574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Проектные</a:t>
            </a:r>
            <a:r>
              <a:rPr lang="ru-RU" baseline="0" dirty="0" smtClean="0"/>
              <a:t> параметры и что на данный момент удалось достигнуть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302C17-0376-4775-A9E3-65693BB3C574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/>
            <a:r>
              <a:rPr lang="ru-RU" sz="1200" dirty="0" smtClean="0">
                <a:latin typeface="Arial" pitchFamily="34" charset="0"/>
                <a:cs typeface="Arial" pitchFamily="34" charset="0"/>
              </a:rPr>
              <a:t>•	Источник ионов</a:t>
            </a:r>
          </a:p>
          <a:p>
            <a:pPr algn="just"/>
            <a:r>
              <a:rPr lang="ru-RU" sz="1200" dirty="0" smtClean="0">
                <a:latin typeface="Arial" pitchFamily="34" charset="0"/>
                <a:cs typeface="Arial" pitchFamily="34" charset="0"/>
              </a:rPr>
              <a:t>•	Система  внешней инжекции</a:t>
            </a:r>
          </a:p>
          <a:p>
            <a:pPr algn="just"/>
            <a:r>
              <a:rPr lang="ru-RU" sz="1200" dirty="0" smtClean="0">
                <a:latin typeface="Arial" pitchFamily="34" charset="0"/>
                <a:cs typeface="Arial" pitchFamily="34" charset="0"/>
              </a:rPr>
              <a:t>•	Магнитная система</a:t>
            </a:r>
          </a:p>
          <a:p>
            <a:pPr algn="just"/>
            <a:r>
              <a:rPr lang="ru-RU" sz="1200" dirty="0" smtClean="0">
                <a:latin typeface="Arial" pitchFamily="34" charset="0"/>
                <a:cs typeface="Arial" pitchFamily="34" charset="0"/>
              </a:rPr>
              <a:t>•	ВЧ </a:t>
            </a:r>
            <a:r>
              <a:rPr lang="ru-RU" sz="1200" dirty="0" err="1" smtClean="0">
                <a:latin typeface="Arial" pitchFamily="34" charset="0"/>
                <a:cs typeface="Arial" pitchFamily="34" charset="0"/>
              </a:rPr>
              <a:t>ускорящая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 система</a:t>
            </a:r>
          </a:p>
          <a:p>
            <a:pPr algn="just"/>
            <a:r>
              <a:rPr lang="ru-RU" sz="1200" dirty="0" smtClean="0">
                <a:latin typeface="Arial" pitchFamily="34" charset="0"/>
                <a:cs typeface="Arial" pitchFamily="34" charset="0"/>
              </a:rPr>
              <a:t>•	Система вывода</a:t>
            </a:r>
          </a:p>
          <a:p>
            <a:pPr algn="just"/>
            <a:r>
              <a:rPr lang="ru-RU" sz="1200" dirty="0" smtClean="0">
                <a:latin typeface="Arial" pitchFamily="34" charset="0"/>
                <a:cs typeface="Arial" pitchFamily="34" charset="0"/>
              </a:rPr>
              <a:t>•	Каналы транспортировки выведенного пучка</a:t>
            </a:r>
          </a:p>
          <a:p>
            <a:pPr algn="just"/>
            <a:r>
              <a:rPr lang="ru-RU" sz="1200" dirty="0" smtClean="0">
                <a:latin typeface="Arial" pitchFamily="34" charset="0"/>
                <a:cs typeface="Arial" pitchFamily="34" charset="0"/>
              </a:rPr>
              <a:t>•	Системы диагностики пучка</a:t>
            </a:r>
          </a:p>
          <a:p>
            <a:pPr algn="just"/>
            <a:r>
              <a:rPr lang="ru-RU" sz="1200" dirty="0" smtClean="0">
                <a:latin typeface="Arial" pitchFamily="34" charset="0"/>
                <a:cs typeface="Arial" pitchFamily="34" charset="0"/>
              </a:rPr>
              <a:t>•	Вакуумная система</a:t>
            </a:r>
          </a:p>
          <a:p>
            <a:pPr algn="just"/>
            <a:r>
              <a:rPr lang="ru-RU" sz="1200" dirty="0" smtClean="0">
                <a:latin typeface="Arial" pitchFamily="34" charset="0"/>
                <a:cs typeface="Arial" pitchFamily="34" charset="0"/>
              </a:rPr>
              <a:t>•	Система охлаждения</a:t>
            </a:r>
          </a:p>
          <a:p>
            <a:pPr algn="just"/>
            <a:r>
              <a:rPr lang="ru-RU" sz="1200" dirty="0" smtClean="0">
                <a:latin typeface="Arial" pitchFamily="34" charset="0"/>
                <a:cs typeface="Arial" pitchFamily="34" charset="0"/>
              </a:rPr>
              <a:t>•	Система радиационной безопасности</a:t>
            </a:r>
          </a:p>
          <a:p>
            <a:pPr algn="just"/>
            <a:r>
              <a:rPr lang="ru-RU" sz="1200" dirty="0" smtClean="0">
                <a:latin typeface="Arial" pitchFamily="34" charset="0"/>
                <a:cs typeface="Arial" pitchFamily="34" charset="0"/>
              </a:rPr>
              <a:t>•	АСУ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Особенностями циклотрона ДЦ-280 является наличие высоковольтной платформы, снижающей влияние пространственного заряда пучка ионов в канале инжекции, улучшающей его прохождение и захват</a:t>
            </a:r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в ускорение. 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И дополнительной ускоряющей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флэт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-топ системы, снижающей энергетический разброс пучка и улучшающий его вывод из циклотрона.  </a:t>
            </a:r>
            <a:endParaRPr lang="ru-RU" dirty="0" smtClean="0"/>
          </a:p>
          <a:p>
            <a:r>
              <a:rPr lang="en-US" dirty="0" smtClean="0"/>
              <a:t>RF – radio frequency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302C17-0376-4775-A9E3-65693BB3C574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Результаты, описывающие эффективность трансмиссии пучка ионов кальция от ЭЦР источника до канала транспортировки, представлены в таблице.</a:t>
            </a:r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</a:t>
            </a:r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2022 г. д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ля уменьшения нагрузки на элементы циклотрона процесс получения высокоинтенсивных пучков ионов </a:t>
            </a:r>
            <a:r>
              <a:rPr lang="ru-RU" sz="1200" kern="1200" baseline="30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48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</a:t>
            </a:r>
            <a:r>
              <a:rPr lang="ru-RU" sz="1200" kern="1200" baseline="30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10+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был разбит на 3 этапа.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Как видно из таблицы, увеличение интенсивности инжектируемого пучка ионов сказывается не только на его прохождении как через систему аксиальной инжекции, так и на захват в ускорение и вывод из циклотрона. Это, в свою очередь, снижает общий процент эффективности трансмиссии пучка от источника ионов до цилиндра Фарадея на канале транспортировки. Данное снижение, вероятно, обусловлено как увеличением объемного заряда пучка, так и качеством настройки ускорителя. 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302C17-0376-4775-A9E3-65693BB3C574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Для проведения экспериментов с ионами изотопа </a:t>
            </a:r>
            <a:r>
              <a:rPr lang="ru-RU" sz="1200" kern="1200" baseline="30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48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 в качестве ускоряемой частицы был выбран ион </a:t>
            </a:r>
            <a:r>
              <a:rPr lang="ru-RU" sz="1200" kern="1200" baseline="30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48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</a:t>
            </a:r>
            <a:r>
              <a:rPr lang="ru-RU" sz="1200" kern="1200" baseline="30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10+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это обусловлено отсутствием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примесных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ионов при сепарации пучка из ЭЦР источника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302C17-0376-4775-A9E3-65693BB3C574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Время, необходимое для проведения стандартного эксперимента -  от недели до 2х месяцев.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Поэтому мало</a:t>
            </a:r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получить высокую интенсивность пучка. Важно её удержать!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На втором графиках можно видеть тренд интенсивности пучка </a:t>
            </a:r>
            <a:r>
              <a:rPr lang="ru-RU" sz="1200" kern="1200" baseline="30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48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</a:t>
            </a:r>
            <a:r>
              <a:rPr lang="ru-RU" sz="1200" kern="1200" baseline="30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10+ 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во время длительного эксперимента в июне 2022 г. на газонаполненном сепараторе DGFRS-2 (ГНС-2). Колебания тока на цилиндре Фарадея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FC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7 (стоппер на физической установке) зависят не только от интенсивности пучка, но и от количества газа в камере сепаратора.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302C17-0376-4775-A9E3-65693BB3C574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4" y="2514601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4" y="4777381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34B79-43F0-44FA-B148-8E4068E4102F}" type="datetimeFigureOut">
              <a:rPr lang="ru-RU" smtClean="0"/>
              <a:pPr/>
              <a:t>05.06.2023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1" y="4323812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4" y="4529542"/>
            <a:ext cx="779767" cy="365125"/>
          </a:xfrm>
        </p:spPr>
        <p:txBody>
          <a:bodyPr/>
          <a:lstStyle/>
          <a:p>
            <a:fld id="{9A090C27-8829-4A5D-B5D6-D30D432A0B9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35150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4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4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34B79-43F0-44FA-B148-8E4068E4102F}" type="datetimeFigureOut">
              <a:rPr lang="ru-RU" smtClean="0"/>
              <a:pPr/>
              <a:t>05.06.2023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8" y="3178177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4" y="3244141"/>
            <a:ext cx="779767" cy="365125"/>
          </a:xfrm>
        </p:spPr>
        <p:txBody>
          <a:bodyPr/>
          <a:lstStyle/>
          <a:p>
            <a:fld id="{9A090C27-8829-4A5D-B5D6-D30D432A0B9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29578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50" y="609600"/>
            <a:ext cx="839392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5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89" indent="0">
              <a:buFontTx/>
              <a:buNone/>
              <a:defRPr/>
            </a:lvl2pPr>
            <a:lvl3pPr marL="914377" indent="0">
              <a:buFontTx/>
              <a:buNone/>
              <a:defRPr/>
            </a:lvl3pPr>
            <a:lvl4pPr marL="1371566" indent="0">
              <a:buFontTx/>
              <a:buNone/>
              <a:defRPr/>
            </a:lvl4pPr>
            <a:lvl5pPr marL="1828754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4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34B79-43F0-44FA-B148-8E4068E4102F}" type="datetimeFigureOut">
              <a:rPr lang="ru-RU" smtClean="0"/>
              <a:pPr/>
              <a:t>05.06.2023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8" y="3178177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4" y="3244141"/>
            <a:ext cx="779767" cy="365125"/>
          </a:xfrm>
        </p:spPr>
        <p:txBody>
          <a:bodyPr/>
          <a:lstStyle/>
          <a:p>
            <a:fld id="{9A090C27-8829-4A5D-B5D6-D30D432A0B9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935149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2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34B79-43F0-44FA-B148-8E4068E4102F}" type="datetimeFigureOut">
              <a:rPr lang="ru-RU" smtClean="0"/>
              <a:pPr/>
              <a:t>05.06.2023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8" y="4911727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4" y="4983089"/>
            <a:ext cx="779767" cy="365125"/>
          </a:xfrm>
        </p:spPr>
        <p:txBody>
          <a:bodyPr/>
          <a:lstStyle/>
          <a:p>
            <a:fld id="{9A090C27-8829-4A5D-B5D6-D30D432A0B9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13816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50" y="609600"/>
            <a:ext cx="839392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189" indent="0">
              <a:buFontTx/>
              <a:buNone/>
              <a:defRPr/>
            </a:lvl2pPr>
            <a:lvl3pPr marL="914377" indent="0">
              <a:buFontTx/>
              <a:buNone/>
              <a:defRPr/>
            </a:lvl3pPr>
            <a:lvl4pPr marL="1371566" indent="0">
              <a:buFontTx/>
              <a:buNone/>
              <a:defRPr/>
            </a:lvl4pPr>
            <a:lvl5pPr marL="1828754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34B79-43F0-44FA-B148-8E4068E4102F}" type="datetimeFigureOut">
              <a:rPr lang="ru-RU" smtClean="0"/>
              <a:pPr/>
              <a:t>05.06.2023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8" y="4911727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4" y="4983089"/>
            <a:ext cx="779767" cy="365125"/>
          </a:xfrm>
        </p:spPr>
        <p:txBody>
          <a:bodyPr/>
          <a:lstStyle/>
          <a:p>
            <a:fld id="{9A090C27-8829-4A5D-B5D6-D30D432A0B9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927803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4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189" indent="0">
              <a:buFontTx/>
              <a:buNone/>
              <a:defRPr/>
            </a:lvl2pPr>
            <a:lvl3pPr marL="914377" indent="0">
              <a:buFontTx/>
              <a:buNone/>
              <a:defRPr/>
            </a:lvl3pPr>
            <a:lvl4pPr marL="1371566" indent="0">
              <a:buFontTx/>
              <a:buNone/>
              <a:defRPr/>
            </a:lvl4pPr>
            <a:lvl5pPr marL="1828754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34B79-43F0-44FA-B148-8E4068E4102F}" type="datetimeFigureOut">
              <a:rPr lang="ru-RU" smtClean="0"/>
              <a:pPr/>
              <a:t>05.06.2023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8" y="4911727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4" y="4983089"/>
            <a:ext cx="779767" cy="365125"/>
          </a:xfrm>
        </p:spPr>
        <p:txBody>
          <a:bodyPr/>
          <a:lstStyle/>
          <a:p>
            <a:fld id="{9A090C27-8829-4A5D-B5D6-D30D432A0B9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40888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34B79-43F0-44FA-B148-8E4068E4102F}" type="datetimeFigureOut">
              <a:rPr lang="ru-RU" smtClean="0"/>
              <a:pPr/>
              <a:t>05.06.2023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8" y="714377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90C27-8829-4A5D-B5D6-D30D432A0B9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76245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3" y="627407"/>
            <a:ext cx="2207601" cy="5283817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7"/>
            <a:ext cx="6477000" cy="528381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34B79-43F0-44FA-B148-8E4068E4102F}" type="datetimeFigureOut">
              <a:rPr lang="ru-RU" smtClean="0"/>
              <a:pPr/>
              <a:t>05.06.2023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8" y="714377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90C27-8829-4A5D-B5D6-D30D432A0B9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84046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6" y="624110"/>
            <a:ext cx="8911687" cy="128089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34B79-43F0-44FA-B148-8E4068E4102F}" type="datetimeFigureOut">
              <a:rPr lang="ru-RU" smtClean="0"/>
              <a:pPr/>
              <a:t>05.06.2023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8" y="714377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90C27-8829-4A5D-B5D6-D30D432A0B9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14030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4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4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34B79-43F0-44FA-B148-8E4068E4102F}" type="datetimeFigureOut">
              <a:rPr lang="ru-RU" smtClean="0"/>
              <a:pPr/>
              <a:t>05.06.2023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8" y="3178177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4" y="3244141"/>
            <a:ext cx="779767" cy="365125"/>
          </a:xfrm>
        </p:spPr>
        <p:txBody>
          <a:bodyPr/>
          <a:lstStyle/>
          <a:p>
            <a:fld id="{9A090C27-8829-4A5D-B5D6-D30D432A0B9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4976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34B79-43F0-44FA-B148-8E4068E4102F}" type="datetimeFigureOut">
              <a:rPr lang="ru-RU" smtClean="0"/>
              <a:pPr/>
              <a:t>05.06.2023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8" y="714377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4" y="787784"/>
            <a:ext cx="779767" cy="365125"/>
          </a:xfrm>
        </p:spPr>
        <p:txBody>
          <a:bodyPr/>
          <a:lstStyle/>
          <a:p>
            <a:fld id="{9A090C27-8829-4A5D-B5D6-D30D432A0B9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12511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4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30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5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34B79-43F0-44FA-B148-8E4068E4102F}" type="datetimeFigureOut">
              <a:rPr lang="ru-RU" smtClean="0"/>
              <a:pPr/>
              <a:t>05.06.2023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8" y="714377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4" y="787784"/>
            <a:ext cx="779767" cy="365125"/>
          </a:xfrm>
        </p:spPr>
        <p:txBody>
          <a:bodyPr/>
          <a:lstStyle/>
          <a:p>
            <a:fld id="{9A090C27-8829-4A5D-B5D6-D30D432A0B9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17835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34B79-43F0-44FA-B148-8E4068E4102F}" type="datetimeFigureOut">
              <a:rPr lang="ru-RU" smtClean="0"/>
              <a:pPr/>
              <a:t>05.06.2023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8" y="714377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90C27-8829-4A5D-B5D6-D30D432A0B9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07839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34B79-43F0-44FA-B148-8E4068E4102F}" type="datetimeFigureOut">
              <a:rPr lang="ru-RU" smtClean="0"/>
              <a:pPr/>
              <a:t>05.06.2023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8" y="714377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90C27-8829-4A5D-B5D6-D30D432A0B9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30650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4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90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4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34B79-43F0-44FA-B148-8E4068E4102F}" type="datetimeFigureOut">
              <a:rPr lang="ru-RU" smtClean="0"/>
              <a:pPr/>
              <a:t>05.06.2023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8" y="714377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90C27-8829-4A5D-B5D6-D30D432A0B9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8673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189" indent="0">
              <a:buNone/>
              <a:defRPr sz="1600"/>
            </a:lvl2pPr>
            <a:lvl3pPr marL="914377" indent="0">
              <a:buNone/>
              <a:defRPr sz="1600"/>
            </a:lvl3pPr>
            <a:lvl4pPr marL="1371566" indent="0">
              <a:buNone/>
              <a:defRPr sz="1600"/>
            </a:lvl4pPr>
            <a:lvl5pPr marL="1828754" indent="0">
              <a:buNone/>
              <a:defRPr sz="1600"/>
            </a:lvl5pPr>
            <a:lvl6pPr marL="2285943" indent="0">
              <a:buNone/>
              <a:defRPr sz="1600"/>
            </a:lvl6pPr>
            <a:lvl7pPr marL="2743131" indent="0">
              <a:buNone/>
              <a:defRPr sz="1600"/>
            </a:lvl7pPr>
            <a:lvl8pPr marL="3200320" indent="0">
              <a:buNone/>
              <a:defRPr sz="1600"/>
            </a:lvl8pPr>
            <a:lvl9pPr marL="3657509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34B79-43F0-44FA-B148-8E4068E4102F}" type="datetimeFigureOut">
              <a:rPr lang="ru-RU" smtClean="0"/>
              <a:pPr/>
              <a:t>05.06.2023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8" y="4911727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4" y="4983089"/>
            <a:ext cx="779767" cy="365125"/>
          </a:xfrm>
        </p:spPr>
        <p:txBody>
          <a:bodyPr/>
          <a:lstStyle/>
          <a:p>
            <a:fld id="{9A090C27-8829-4A5D-B5D6-D30D432A0B9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80650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37000">
              <a:schemeClr val="accent1">
                <a:lumMod val="0"/>
                <a:lumOff val="100000"/>
              </a:schemeClr>
            </a:gs>
            <a:gs pos="100000">
              <a:schemeClr val="tx1">
                <a:alpha val="75000"/>
                <a:lumMod val="65000"/>
                <a:lumOff val="35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2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157"/>
            <a:ext cx="2356675" cy="6853096"/>
            <a:chOff x="6627813" y="195610"/>
            <a:chExt cx="1952625" cy="5678141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6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3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434B79-43F0-44FA-B148-8E4068E4102F}" type="datetimeFigureOut">
              <a:rPr lang="ru-RU" smtClean="0"/>
              <a:pPr/>
              <a:t>05.06.2023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4" y="6135810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4" y="787784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9A090C27-8829-4A5D-B5D6-D30D432A0B9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8683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45" r:id="rId1"/>
    <p:sldLayoutId id="2147484246" r:id="rId2"/>
    <p:sldLayoutId id="2147484247" r:id="rId3"/>
    <p:sldLayoutId id="2147484248" r:id="rId4"/>
    <p:sldLayoutId id="2147484249" r:id="rId5"/>
    <p:sldLayoutId id="2147484250" r:id="rId6"/>
    <p:sldLayoutId id="2147484251" r:id="rId7"/>
    <p:sldLayoutId id="2147484252" r:id="rId8"/>
    <p:sldLayoutId id="2147484253" r:id="rId9"/>
    <p:sldLayoutId id="2147484254" r:id="rId10"/>
    <p:sldLayoutId id="2147484255" r:id="rId11"/>
    <p:sldLayoutId id="2147484256" r:id="rId12"/>
    <p:sldLayoutId id="2147484257" r:id="rId13"/>
    <p:sldLayoutId id="2147484258" r:id="rId14"/>
    <p:sldLayoutId id="2147484259" r:id="rId15"/>
    <p:sldLayoutId id="2147484260" r:id="rId16"/>
  </p:sldLayoutIdLst>
  <p:txStyles>
    <p:titleStyle>
      <a:lvl1pPr algn="l" defTabSz="457189" rtl="0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891" indent="-342891" algn="l" defTabSz="45718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32" indent="-285744" algn="l" defTabSz="45718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2971" indent="-228594" algn="l" defTabSz="45718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160" indent="-228594" algn="l" defTabSz="45718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349" indent="-228594" algn="l" defTabSz="45718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537" indent="-228594" algn="l" defTabSz="45718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8914" indent="-228594" algn="l" defTabSz="45718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image" Target="../media/image9.pn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11" Type="http://schemas.openxmlformats.org/officeDocument/2006/relationships/image" Target="../media/image24.png"/><Relationship Id="rId5" Type="http://schemas.microsoft.com/office/2007/relationships/hdphoto" Target="../media/hdphoto1.wdp"/><Relationship Id="rId10" Type="http://schemas.openxmlformats.org/officeDocument/2006/relationships/image" Target="../media/image1.jpeg"/><Relationship Id="rId4" Type="http://schemas.openxmlformats.org/officeDocument/2006/relationships/image" Target="../media/image2.png"/><Relationship Id="rId9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e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e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3" Type="http://schemas.openxmlformats.org/officeDocument/2006/relationships/image" Target="../media/image28.png"/><Relationship Id="rId7" Type="http://schemas.openxmlformats.org/officeDocument/2006/relationships/image" Target="../media/image9.pn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eg"/><Relationship Id="rId11" Type="http://schemas.openxmlformats.org/officeDocument/2006/relationships/image" Target="../media/image32.png"/><Relationship Id="rId5" Type="http://schemas.microsoft.com/office/2007/relationships/hdphoto" Target="../media/hdphoto1.wdp"/><Relationship Id="rId10" Type="http://schemas.openxmlformats.org/officeDocument/2006/relationships/image" Target="../media/image31.png"/><Relationship Id="rId4" Type="http://schemas.openxmlformats.org/officeDocument/2006/relationships/image" Target="../media/image2.png"/><Relationship Id="rId9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jpeg"/><Relationship Id="rId3" Type="http://schemas.openxmlformats.org/officeDocument/2006/relationships/image" Target="../media/image35.png"/><Relationship Id="rId7" Type="http://schemas.openxmlformats.org/officeDocument/2006/relationships/image" Target="../media/image1.jpeg"/><Relationship Id="rId12" Type="http://schemas.openxmlformats.org/officeDocument/2006/relationships/image" Target="../media/image4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image" Target="../media/image39.jpeg"/><Relationship Id="rId5" Type="http://schemas.openxmlformats.org/officeDocument/2006/relationships/image" Target="../media/image2.png"/><Relationship Id="rId10" Type="http://schemas.openxmlformats.org/officeDocument/2006/relationships/image" Target="../media/image38.jpeg"/><Relationship Id="rId4" Type="http://schemas.openxmlformats.org/officeDocument/2006/relationships/image" Target="../media/image9.png"/><Relationship Id="rId9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eg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e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eg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e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eg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e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.jpeg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12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11" Type="http://schemas.openxmlformats.org/officeDocument/2006/relationships/image" Target="../media/image15.png"/><Relationship Id="rId5" Type="http://schemas.microsoft.com/office/2007/relationships/hdphoto" Target="../media/hdphoto1.wdp"/><Relationship Id="rId10" Type="http://schemas.openxmlformats.org/officeDocument/2006/relationships/image" Target="../media/image14.png"/><Relationship Id="rId4" Type="http://schemas.openxmlformats.org/officeDocument/2006/relationships/image" Target="../media/image2.png"/><Relationship Id="rId9" Type="http://schemas.openxmlformats.org/officeDocument/2006/relationships/image" Target="../media/image13.jpeg"/><Relationship Id="rId1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.jpe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37000">
              <a:schemeClr val="accent1">
                <a:lumMod val="0"/>
                <a:lumOff val="100000"/>
              </a:schemeClr>
            </a:gs>
            <a:gs pos="100000">
              <a:schemeClr val="tx1">
                <a:alpha val="75000"/>
                <a:lumMod val="65000"/>
                <a:lumOff val="35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6DA0933-6A57-4B32-AB53-A26C0D27AD40}"/>
              </a:ext>
            </a:extLst>
          </p:cNvPr>
          <p:cNvPicPr>
            <a:picLocks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6708" y="1"/>
            <a:ext cx="1321200" cy="900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1EF84F9-9FC4-4E4F-9B69-B5EB75712CC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1396"/>
          <a:stretch/>
        </p:blipFill>
        <p:spPr>
          <a:xfrm>
            <a:off x="14861" y="1"/>
            <a:ext cx="1322459" cy="900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BBDA923-335E-461C-AF77-5E9797C045FF}"/>
              </a:ext>
            </a:extLst>
          </p:cNvPr>
          <p:cNvSpPr txBox="1"/>
          <p:nvPr/>
        </p:nvSpPr>
        <p:spPr>
          <a:xfrm>
            <a:off x="1765177" y="412746"/>
            <a:ext cx="86616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Obtaining high-intensity beams of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48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48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54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Cr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ions on the DC-280 cyclotron 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0FEBDC3-E712-4BBD-99C9-DF672DC66C21}"/>
              </a:ext>
            </a:extLst>
          </p:cNvPr>
          <p:cNvSpPr txBox="1"/>
          <p:nvPr/>
        </p:nvSpPr>
        <p:spPr>
          <a:xfrm>
            <a:off x="-220851" y="828244"/>
            <a:ext cx="17938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Joint Institute</a:t>
            </a:r>
          </a:p>
          <a:p>
            <a:pPr algn="ctr"/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for  Nuclear Research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C56BB493-97C2-41B7-97B8-D4ADB54C8828}"/>
              </a:ext>
            </a:extLst>
          </p:cNvPr>
          <p:cNvSpPr>
            <a:spLocks noGrp="1"/>
          </p:cNvSpPr>
          <p:nvPr/>
        </p:nvSpPr>
        <p:spPr>
          <a:xfrm>
            <a:off x="48825" y="5734975"/>
            <a:ext cx="12094347" cy="10081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i="1" u="sng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en-US" sz="2000" i="1" u="sng" dirty="0" smtClean="0">
                <a:latin typeface="Times New Roman" pitchFamily="18" charset="0"/>
                <a:cs typeface="Times New Roman" pitchFamily="18" charset="0"/>
              </a:rPr>
              <a:t>JINR </a:t>
            </a:r>
            <a:r>
              <a:rPr lang="en-US" sz="2000" i="1" u="sng" dirty="0">
                <a:latin typeface="Times New Roman" pitchFamily="18" charset="0"/>
                <a:cs typeface="Times New Roman" pitchFamily="18" charset="0"/>
              </a:rPr>
              <a:t>Association of Young Scientists and Specialists Conference "Alushta-2023</a:t>
            </a:r>
            <a:r>
              <a:rPr lang="en-US" sz="2000" i="1" u="sng" dirty="0" smtClean="0">
                <a:latin typeface="Times New Roman" pitchFamily="18" charset="0"/>
                <a:cs typeface="Times New Roman" pitchFamily="18" charset="0"/>
              </a:rPr>
              <a:t>"</a:t>
            </a:r>
            <a:r>
              <a:rPr lang="ru-RU" sz="2000" i="1" u="sng" dirty="0" smtClean="0">
                <a:latin typeface="Times New Roman" pitchFamily="18" charset="0"/>
                <a:cs typeface="Times New Roman" pitchFamily="18" charset="0"/>
              </a:rPr>
              <a:t>» </a:t>
            </a:r>
            <a:endParaRPr lang="ru-RU" sz="2000" i="1" u="sng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F9942D6-0A0E-4CA2-B926-FFADE529B0C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4880" y="2202249"/>
            <a:ext cx="7022237" cy="36407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B19D512-CA80-498F-86F2-DA62860FAB8E}"/>
              </a:ext>
            </a:extLst>
          </p:cNvPr>
          <p:cNvSpPr txBox="1"/>
          <p:nvPr/>
        </p:nvSpPr>
        <p:spPr>
          <a:xfrm>
            <a:off x="1803401" y="1325086"/>
            <a:ext cx="86234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Lukianov</a:t>
            </a:r>
            <a:r>
              <a:rPr lang="en-US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A.A.,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Kalagin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I.V.,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Semin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V.A.,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Bogomolov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S.L.,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Gikal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K.B.,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Protasov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A.A.,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Pugachev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D.K.,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Kuzmenkov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K.I.,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Vinogradov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 .I., Yakovlev D.S.,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Pishchalnikov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I.G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2448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 descr="D:\схема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975" b="67055"/>
          <a:stretch/>
        </p:blipFill>
        <p:spPr bwMode="auto">
          <a:xfrm>
            <a:off x="7724068" y="4105493"/>
            <a:ext cx="2699188" cy="2441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8EB4F93-F1FF-4163-ADF0-BBD59DA04EB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1396"/>
          <a:stretch/>
        </p:blipFill>
        <p:spPr>
          <a:xfrm>
            <a:off x="0" y="0"/>
            <a:ext cx="1322459" cy="900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D8886A8-882A-4C1B-8397-8D86A9898FD3}"/>
              </a:ext>
            </a:extLst>
          </p:cNvPr>
          <p:cNvSpPr txBox="1"/>
          <p:nvPr/>
        </p:nvSpPr>
        <p:spPr>
          <a:xfrm>
            <a:off x="-235712" y="802890"/>
            <a:ext cx="17938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Joint Institute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for  Nuclear Research</a:t>
            </a:r>
            <a:endParaRPr lang="ru-RU" sz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46AFDBA-E01E-4680-8796-F5107167F1A8}"/>
              </a:ext>
            </a:extLst>
          </p:cNvPr>
          <p:cNvSpPr/>
          <p:nvPr/>
        </p:nvSpPr>
        <p:spPr>
          <a:xfrm>
            <a:off x="1583120" y="708757"/>
            <a:ext cx="593237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Obtaining high ion intensities </a:t>
            </a:r>
            <a:r>
              <a:rPr lang="en-US" sz="2800" b="1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54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ru-RU" sz="2800" b="1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ru-RU" sz="28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 descr="D:\54Cr.jpg"/>
          <p:cNvPicPr/>
          <p:nvPr/>
        </p:nvPicPr>
        <p:blipFill>
          <a:blip r:embed="rId6" cstate="print"/>
          <a:srcRect l="8878" t="10455" r="10900" b="6591"/>
          <a:stretch>
            <a:fillRect/>
          </a:stretch>
        </p:blipFill>
        <p:spPr bwMode="auto">
          <a:xfrm>
            <a:off x="7624689" y="85351"/>
            <a:ext cx="4346917" cy="30939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911FE85-0B0D-43B9-A9E8-1D51D78CC6C1}"/>
              </a:ext>
            </a:extLst>
          </p:cNvPr>
          <p:cNvSpPr txBox="1"/>
          <p:nvPr/>
        </p:nvSpPr>
        <p:spPr>
          <a:xfrm>
            <a:off x="8131985" y="3195560"/>
            <a:ext cx="34163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ru-RU" sz="14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1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Cr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ion spectrum, optimized for </a:t>
            </a:r>
            <a:r>
              <a:rPr lang="en-US" sz="14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54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Cr</a:t>
            </a:r>
            <a:r>
              <a:rPr lang="en-US" sz="14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sz="1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F70FD96-78CB-4035-B0F4-9E8ADB520AB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0621109" y="4999433"/>
            <a:ext cx="1570892" cy="14892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31C8635-3B70-44B3-8592-33B2CE3CEF4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6146" y="2985384"/>
            <a:ext cx="1211394" cy="10723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518FCC0-A362-4AFB-BDB6-B7CEA305E6D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1109" y="3539914"/>
            <a:ext cx="1564676" cy="13484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cxnSp>
        <p:nvCxnSpPr>
          <p:cNvPr id="16" name="Прямая со стрелкой 15">
            <a:extLst>
              <a:ext uri="{FF2B5EF4-FFF2-40B4-BE49-F238E27FC236}">
                <a16:creationId xmlns:a16="http://schemas.microsoft.com/office/drawing/2014/main" id="{84EEBD75-9EFC-46A0-8C21-7FC52B7E4D90}"/>
              </a:ext>
            </a:extLst>
          </p:cNvPr>
          <p:cNvCxnSpPr>
            <a:cxnSpLocks/>
          </p:cNvCxnSpPr>
          <p:nvPr/>
        </p:nvCxnSpPr>
        <p:spPr>
          <a:xfrm flipV="1">
            <a:off x="7647903" y="4881491"/>
            <a:ext cx="484082" cy="124359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>
            <a:extLst>
              <a:ext uri="{FF2B5EF4-FFF2-40B4-BE49-F238E27FC236}">
                <a16:creationId xmlns:a16="http://schemas.microsoft.com/office/drawing/2014/main" id="{75494BAE-EE92-4546-97FC-B08D11ACFB42}"/>
              </a:ext>
            </a:extLst>
          </p:cNvPr>
          <p:cNvCxnSpPr>
            <a:cxnSpLocks/>
          </p:cNvCxnSpPr>
          <p:nvPr/>
        </p:nvCxnSpPr>
        <p:spPr>
          <a:xfrm flipV="1">
            <a:off x="7747000" y="4392891"/>
            <a:ext cx="840819" cy="45850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>
            <a:extLst>
              <a:ext uri="{FF2B5EF4-FFF2-40B4-BE49-F238E27FC236}">
                <a16:creationId xmlns:a16="http://schemas.microsoft.com/office/drawing/2014/main" id="{D80CE527-12E3-4263-ACFD-3254049B3D8E}"/>
              </a:ext>
            </a:extLst>
          </p:cNvPr>
          <p:cNvCxnSpPr>
            <a:cxnSpLocks/>
            <a:stCxn id="14" idx="3"/>
          </p:cNvCxnSpPr>
          <p:nvPr/>
        </p:nvCxnSpPr>
        <p:spPr>
          <a:xfrm>
            <a:off x="7657540" y="3521553"/>
            <a:ext cx="1247309" cy="81129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>
            <a:extLst>
              <a:ext uri="{FF2B5EF4-FFF2-40B4-BE49-F238E27FC236}">
                <a16:creationId xmlns:a16="http://schemas.microsoft.com/office/drawing/2014/main" id="{26774F74-AF54-400C-B707-81464AADB488}"/>
              </a:ext>
            </a:extLst>
          </p:cNvPr>
          <p:cNvCxnSpPr>
            <a:cxnSpLocks/>
            <a:stCxn id="15" idx="1"/>
          </p:cNvCxnSpPr>
          <p:nvPr/>
        </p:nvCxnSpPr>
        <p:spPr>
          <a:xfrm flipH="1">
            <a:off x="9264394" y="4214123"/>
            <a:ext cx="1356715" cy="31583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>
            <a:extLst>
              <a:ext uri="{FF2B5EF4-FFF2-40B4-BE49-F238E27FC236}">
                <a16:creationId xmlns:a16="http://schemas.microsoft.com/office/drawing/2014/main" id="{58FA29C8-68E0-4F9F-833E-BD6873D324B9}"/>
              </a:ext>
            </a:extLst>
          </p:cNvPr>
          <p:cNvCxnSpPr>
            <a:cxnSpLocks/>
            <a:stCxn id="11" idx="1"/>
          </p:cNvCxnSpPr>
          <p:nvPr/>
        </p:nvCxnSpPr>
        <p:spPr>
          <a:xfrm flipH="1">
            <a:off x="9982986" y="5744050"/>
            <a:ext cx="638123" cy="36451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D4F81315-FD60-4F88-9208-714825ECC5C6}"/>
              </a:ext>
            </a:extLst>
          </p:cNvPr>
          <p:cNvSpPr txBox="1"/>
          <p:nvPr/>
        </p:nvSpPr>
        <p:spPr>
          <a:xfrm>
            <a:off x="1150927" y="6249812"/>
            <a:ext cx="45304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Obtaining ions </a:t>
            </a:r>
            <a:r>
              <a:rPr lang="en-US" sz="14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54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Cr</a:t>
            </a:r>
            <a:r>
              <a:rPr lang="en-US" sz="14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by MIVOC-method on ECR ion source 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697F2A5-2451-4DC4-898C-BB1FD91B1D31}"/>
              </a:ext>
            </a:extLst>
          </p:cNvPr>
          <p:cNvSpPr txBox="1"/>
          <p:nvPr/>
        </p:nvSpPr>
        <p:spPr>
          <a:xfrm>
            <a:off x="7513773" y="6566116"/>
            <a:ext cx="45240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Ion beam profile at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different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points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of the cyclotron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AC1CA535-3E9E-4033-A8AF-CB9A264B33EA}"/>
              </a:ext>
            </a:extLst>
          </p:cNvPr>
          <p:cNvPicPr>
            <a:picLocks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8186" y="68883"/>
            <a:ext cx="1321200" cy="900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11713265" y="6488668"/>
            <a:ext cx="4787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10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1" cstate="print"/>
          <a:srcRect l="19479" t="12099" r="22674" b="12716"/>
          <a:stretch>
            <a:fillRect/>
          </a:stretch>
        </p:blipFill>
        <p:spPr bwMode="auto">
          <a:xfrm>
            <a:off x="203753" y="1730327"/>
            <a:ext cx="6197048" cy="4530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D53A568-51DF-4E6C-AD7B-ABC71136B7E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6853" y="4280004"/>
            <a:ext cx="1222047" cy="11873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C20AA88-8BCC-44A4-A0FF-9777F104F1A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90" t="27313" r="27583" b="32546"/>
          <a:stretch>
            <a:fillRect/>
          </a:stretch>
        </p:blipFill>
        <p:spPr>
          <a:xfrm>
            <a:off x="6490034" y="5524500"/>
            <a:ext cx="1197412" cy="10795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881513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8EB4F93-F1FF-4163-ADF0-BBD59DA04EB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1396"/>
          <a:stretch/>
        </p:blipFill>
        <p:spPr>
          <a:xfrm>
            <a:off x="0" y="0"/>
            <a:ext cx="1322459" cy="900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D8886A8-882A-4C1B-8397-8D86A9898FD3}"/>
              </a:ext>
            </a:extLst>
          </p:cNvPr>
          <p:cNvSpPr txBox="1"/>
          <p:nvPr/>
        </p:nvSpPr>
        <p:spPr>
          <a:xfrm>
            <a:off x="-235712" y="802890"/>
            <a:ext cx="17938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Joint Institute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for  Nuclear Research</a:t>
            </a:r>
            <a:endParaRPr lang="ru-RU" sz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546AFDBA-E01E-4680-8796-F5107167F1A8}"/>
              </a:ext>
            </a:extLst>
          </p:cNvPr>
          <p:cNvSpPr/>
          <p:nvPr/>
        </p:nvSpPr>
        <p:spPr>
          <a:xfrm>
            <a:off x="1583120" y="708757"/>
            <a:ext cx="754183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Results of obtaining 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high ion intensities </a:t>
            </a:r>
            <a:r>
              <a:rPr lang="en-US" sz="2800" b="1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54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 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Таблица 7">
            <a:extLst>
              <a:ext uri="{FF2B5EF4-FFF2-40B4-BE49-F238E27FC236}">
                <a16:creationId xmlns:a16="http://schemas.microsoft.com/office/drawing/2014/main" id="{AFDCF392-1F9E-4D38-B710-71A30941FC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8876516"/>
              </p:ext>
            </p:extLst>
          </p:nvPr>
        </p:nvGraphicFramePr>
        <p:xfrm>
          <a:off x="215198" y="1352452"/>
          <a:ext cx="11976801" cy="22734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93859">
                  <a:extLst>
                    <a:ext uri="{9D8B030D-6E8A-4147-A177-3AD203B41FA5}">
                      <a16:colId xmlns:a16="http://schemas.microsoft.com/office/drawing/2014/main" val="2348625142"/>
                    </a:ext>
                  </a:extLst>
                </a:gridCol>
                <a:gridCol w="875335">
                  <a:extLst>
                    <a:ext uri="{9D8B030D-6E8A-4147-A177-3AD203B41FA5}">
                      <a16:colId xmlns:a16="http://schemas.microsoft.com/office/drawing/2014/main" val="1480832805"/>
                    </a:ext>
                  </a:extLst>
                </a:gridCol>
                <a:gridCol w="1125431">
                  <a:extLst>
                    <a:ext uri="{9D8B030D-6E8A-4147-A177-3AD203B41FA5}">
                      <a16:colId xmlns:a16="http://schemas.microsoft.com/office/drawing/2014/main" val="4045652755"/>
                    </a:ext>
                  </a:extLst>
                </a:gridCol>
                <a:gridCol w="1000382">
                  <a:extLst>
                    <a:ext uri="{9D8B030D-6E8A-4147-A177-3AD203B41FA5}">
                      <a16:colId xmlns:a16="http://schemas.microsoft.com/office/drawing/2014/main" val="3338035924"/>
                    </a:ext>
                  </a:extLst>
                </a:gridCol>
                <a:gridCol w="972595">
                  <a:extLst>
                    <a:ext uri="{9D8B030D-6E8A-4147-A177-3AD203B41FA5}">
                      <a16:colId xmlns:a16="http://schemas.microsoft.com/office/drawing/2014/main" val="402273786"/>
                    </a:ext>
                  </a:extLst>
                </a:gridCol>
                <a:gridCol w="819758">
                  <a:extLst>
                    <a:ext uri="{9D8B030D-6E8A-4147-A177-3AD203B41FA5}">
                      <a16:colId xmlns:a16="http://schemas.microsoft.com/office/drawing/2014/main" val="3692601176"/>
                    </a:ext>
                  </a:extLst>
                </a:gridCol>
                <a:gridCol w="1127112">
                  <a:extLst>
                    <a:ext uri="{9D8B030D-6E8A-4147-A177-3AD203B41FA5}">
                      <a16:colId xmlns:a16="http://schemas.microsoft.com/office/drawing/2014/main" val="2515507145"/>
                    </a:ext>
                  </a:extLst>
                </a:gridCol>
                <a:gridCol w="1137644">
                  <a:extLst>
                    <a:ext uri="{9D8B030D-6E8A-4147-A177-3AD203B41FA5}">
                      <a16:colId xmlns:a16="http://schemas.microsoft.com/office/drawing/2014/main" val="1675216442"/>
                    </a:ext>
                  </a:extLst>
                </a:gridCol>
                <a:gridCol w="930912">
                  <a:extLst>
                    <a:ext uri="{9D8B030D-6E8A-4147-A177-3AD203B41FA5}">
                      <a16:colId xmlns:a16="http://schemas.microsoft.com/office/drawing/2014/main" val="1834829981"/>
                    </a:ext>
                  </a:extLst>
                </a:gridCol>
                <a:gridCol w="1125430">
                  <a:extLst>
                    <a:ext uri="{9D8B030D-6E8A-4147-A177-3AD203B41FA5}">
                      <a16:colId xmlns:a16="http://schemas.microsoft.com/office/drawing/2014/main" val="882416745"/>
                    </a:ext>
                  </a:extLst>
                </a:gridCol>
                <a:gridCol w="1236585">
                  <a:extLst>
                    <a:ext uri="{9D8B030D-6E8A-4147-A177-3AD203B41FA5}">
                      <a16:colId xmlns:a16="http://schemas.microsoft.com/office/drawing/2014/main" val="1327617915"/>
                    </a:ext>
                  </a:extLst>
                </a:gridCol>
                <a:gridCol w="731758">
                  <a:extLst>
                    <a:ext uri="{9D8B030D-6E8A-4147-A177-3AD203B41FA5}">
                      <a16:colId xmlns:a16="http://schemas.microsoft.com/office/drawing/2014/main" val="2968019543"/>
                    </a:ext>
                  </a:extLst>
                </a:gridCol>
              </a:tblGrid>
              <a:tr h="345949">
                <a:tc rowSpan="3"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Ion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alpha val="2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Energy</a:t>
                      </a:r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(MeV)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alpha val="20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Intensity (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pµA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alpha val="2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rowSpan="2" gridSpan="5"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Efficiency (%)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alpha val="20000"/>
                      </a:schemeClr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ru-RU" sz="1050" dirty="0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ru-RU" sz="1050" dirty="0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ru-RU" sz="1050" dirty="0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ru-RU" sz="105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2324988"/>
                  </a:ext>
                </a:extLst>
              </a:tr>
              <a:tr h="345949">
                <a:tc vMerge="1">
                  <a:txBody>
                    <a:bodyPr/>
                    <a:lstStyle/>
                    <a:p>
                      <a:endParaRPr lang="ru-RU" sz="11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sz="11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Axial injection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alpha val="2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sz="11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Cyclotron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alpha val="2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sz="11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endParaRPr lang="en-US" sz="1600" b="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Transport 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channel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alpha val="20000"/>
                      </a:schemeClr>
                    </a:solidFill>
                  </a:tcPr>
                </a:tc>
                <a:tc gridSpan="5" vMerge="1">
                  <a:txBody>
                    <a:bodyPr/>
                    <a:lstStyle/>
                    <a:p>
                      <a:endParaRPr lang="ru-RU" sz="1050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 sz="1050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 sz="1050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 sz="1050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 sz="105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5618789"/>
                  </a:ext>
                </a:extLst>
              </a:tr>
              <a:tr h="850489">
                <a:tc vMerge="1">
                  <a:txBody>
                    <a:bodyPr/>
                    <a:lstStyle/>
                    <a:p>
                      <a:endParaRPr lang="ru-RU" sz="11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After separation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vertical part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R=400 mm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R= 1770 mm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alpha val="2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Axial injection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Capture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Cyclotron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Extraction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5517072"/>
                  </a:ext>
                </a:extLst>
              </a:tr>
              <a:tr h="345949">
                <a:tc>
                  <a:txBody>
                    <a:bodyPr/>
                    <a:lstStyle/>
                    <a:p>
                      <a:pPr algn="ctr"/>
                      <a:r>
                        <a:rPr lang="en-US" sz="1600" b="1" baseline="30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</a:t>
                      </a: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Cr</a:t>
                      </a:r>
                      <a:r>
                        <a:rPr lang="en-US" sz="1600" b="1" baseline="30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10+</a:t>
                      </a:r>
                      <a:endParaRPr lang="ru-RU" sz="1600" b="1" baseline="30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457189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269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457189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7,98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457189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6,87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457189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4,93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457189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4,37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457189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3,8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457189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86,1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457189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71,8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457189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88,6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457189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457189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47,6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22305889"/>
                  </a:ext>
                </a:extLst>
              </a:tr>
              <a:tr h="365345">
                <a:tc>
                  <a:txBody>
                    <a:bodyPr/>
                    <a:lstStyle/>
                    <a:p>
                      <a:pPr algn="ctr"/>
                      <a:r>
                        <a:rPr lang="en-US" sz="1600" b="1" baseline="30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</a:t>
                      </a: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Cr</a:t>
                      </a:r>
                      <a:r>
                        <a:rPr lang="en-US" sz="1600" b="1" baseline="30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10+</a:t>
                      </a:r>
                      <a:endParaRPr lang="ru-RU" sz="1600" b="1" baseline="30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457189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276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457189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9,75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457189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8,22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457189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58,4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457189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56,6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457189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4,32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457189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84,3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457189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71,05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457189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89,46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457189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79,56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457189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44,3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09759675"/>
                  </a:ext>
                </a:extLst>
              </a:tr>
            </a:tbl>
          </a:graphicData>
        </a:graphic>
      </p:graphicFrame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C1CA535-3E9E-4033-A8AF-CB9A264B33EA}"/>
              </a:ext>
            </a:extLst>
          </p:cNvPr>
          <p:cNvPicPr>
            <a:picLocks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8186" y="68883"/>
            <a:ext cx="1321200" cy="900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1723204" y="6488668"/>
            <a:ext cx="468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11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96566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D4F81315-FD60-4F88-9208-714825ECC5C6}"/>
              </a:ext>
            </a:extLst>
          </p:cNvPr>
          <p:cNvSpPr txBox="1"/>
          <p:nvPr/>
        </p:nvSpPr>
        <p:spPr>
          <a:xfrm>
            <a:off x="3891906" y="6550223"/>
            <a:ext cx="48942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Ion beam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stability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US" sz="14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54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Cr</a:t>
            </a:r>
            <a:r>
              <a:rPr lang="en-US" sz="14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10+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(~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pµA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and ECR total current 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35296" y="1127001"/>
            <a:ext cx="7307601" cy="5471118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1718235" y="6488668"/>
            <a:ext cx="4737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12</a:t>
            </a:r>
            <a:endParaRPr lang="ru-RU" dirty="0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546AFDBA-E01E-4680-8796-F5107167F1A8}"/>
              </a:ext>
            </a:extLst>
          </p:cNvPr>
          <p:cNvSpPr/>
          <p:nvPr/>
        </p:nvSpPr>
        <p:spPr>
          <a:xfrm>
            <a:off x="1583120" y="708757"/>
            <a:ext cx="593237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Beam stability 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8EB4F93-F1FF-4163-ADF0-BBD59DA04EB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1396"/>
          <a:stretch/>
        </p:blipFill>
        <p:spPr>
          <a:xfrm>
            <a:off x="0" y="0"/>
            <a:ext cx="1322459" cy="900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D8886A8-882A-4C1B-8397-8D86A9898FD3}"/>
              </a:ext>
            </a:extLst>
          </p:cNvPr>
          <p:cNvSpPr txBox="1"/>
          <p:nvPr/>
        </p:nvSpPr>
        <p:spPr>
          <a:xfrm>
            <a:off x="-235712" y="802890"/>
            <a:ext cx="17938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Joint Institute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for  Nuclear Research</a:t>
            </a:r>
            <a:endParaRPr lang="ru-RU" sz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C1CA535-3E9E-4033-A8AF-CB9A264B33EA}"/>
              </a:ext>
            </a:extLst>
          </p:cNvPr>
          <p:cNvPicPr>
            <a:picLocks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8186" y="68883"/>
            <a:ext cx="1321200" cy="90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l="20156" t="17222" r="27187" b="12222"/>
          <a:stretch>
            <a:fillRect/>
          </a:stretch>
        </p:blipFill>
        <p:spPr bwMode="auto">
          <a:xfrm>
            <a:off x="7413859" y="0"/>
            <a:ext cx="4778141" cy="3601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46AFDBA-E01E-4680-8796-F5107167F1A8}"/>
              </a:ext>
            </a:extLst>
          </p:cNvPr>
          <p:cNvSpPr/>
          <p:nvPr/>
        </p:nvSpPr>
        <p:spPr>
          <a:xfrm>
            <a:off x="1570420" y="704098"/>
            <a:ext cx="593237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Obtaining high ion intensities </a:t>
            </a:r>
            <a:r>
              <a:rPr lang="ru-RU" sz="2800" b="1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48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sz="2800" b="1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ru-RU" sz="2800" b="1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8EB4F93-F1FF-4163-ADF0-BBD59DA04EB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1396"/>
          <a:stretch/>
        </p:blipFill>
        <p:spPr>
          <a:xfrm>
            <a:off x="0" y="0"/>
            <a:ext cx="1322459" cy="900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D8886A8-882A-4C1B-8397-8D86A9898FD3}"/>
              </a:ext>
            </a:extLst>
          </p:cNvPr>
          <p:cNvSpPr txBox="1"/>
          <p:nvPr/>
        </p:nvSpPr>
        <p:spPr>
          <a:xfrm>
            <a:off x="-235712" y="802890"/>
            <a:ext cx="17938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Joint Institute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for  Nuclear Research</a:t>
            </a:r>
            <a:endParaRPr lang="ru-RU" sz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C1CA535-3E9E-4033-A8AF-CB9A264B33EA}"/>
              </a:ext>
            </a:extLst>
          </p:cNvPr>
          <p:cNvPicPr>
            <a:picLocks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8186" y="68883"/>
            <a:ext cx="1321200" cy="900000"/>
          </a:xfrm>
          <a:prstGeom prst="rect">
            <a:avLst/>
          </a:prstGeom>
        </p:spPr>
      </p:pic>
      <p:pic>
        <p:nvPicPr>
          <p:cNvPr id="11" name="Picture 2" descr="D:\схема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975" b="67055"/>
          <a:stretch/>
        </p:blipFill>
        <p:spPr bwMode="auto">
          <a:xfrm>
            <a:off x="7724068" y="4105493"/>
            <a:ext cx="2699188" cy="2441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Прямая со стрелкой 16">
            <a:extLst>
              <a:ext uri="{FF2B5EF4-FFF2-40B4-BE49-F238E27FC236}">
                <a16:creationId xmlns:a16="http://schemas.microsoft.com/office/drawing/2014/main" id="{B1B1BBF3-DD63-4FC4-90DE-B3971827FBC2}"/>
              </a:ext>
            </a:extLst>
          </p:cNvPr>
          <p:cNvCxnSpPr>
            <a:cxnSpLocks/>
          </p:cNvCxnSpPr>
          <p:nvPr/>
        </p:nvCxnSpPr>
        <p:spPr>
          <a:xfrm flipV="1">
            <a:off x="7357403" y="4825220"/>
            <a:ext cx="844062" cy="142083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>
            <a:extLst>
              <a:ext uri="{FF2B5EF4-FFF2-40B4-BE49-F238E27FC236}">
                <a16:creationId xmlns:a16="http://schemas.microsoft.com/office/drawing/2014/main" id="{5CAD4011-92A6-4743-9E4F-71587690799C}"/>
              </a:ext>
            </a:extLst>
          </p:cNvPr>
          <p:cNvCxnSpPr>
            <a:cxnSpLocks/>
          </p:cNvCxnSpPr>
          <p:nvPr/>
        </p:nvCxnSpPr>
        <p:spPr>
          <a:xfrm flipV="1">
            <a:off x="7160455" y="4360985"/>
            <a:ext cx="1448973" cy="66118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>
            <a:extLst>
              <a:ext uri="{FF2B5EF4-FFF2-40B4-BE49-F238E27FC236}">
                <a16:creationId xmlns:a16="http://schemas.microsoft.com/office/drawing/2014/main" id="{8E9D8C22-5C96-403B-AD22-DB1465931B1F}"/>
              </a:ext>
            </a:extLst>
          </p:cNvPr>
          <p:cNvCxnSpPr>
            <a:cxnSpLocks/>
            <a:stCxn id="2055" idx="3"/>
          </p:cNvCxnSpPr>
          <p:nvPr/>
        </p:nvCxnSpPr>
        <p:spPr>
          <a:xfrm>
            <a:off x="7619450" y="3703105"/>
            <a:ext cx="1402002" cy="65207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>
            <a:extLst>
              <a:ext uri="{FF2B5EF4-FFF2-40B4-BE49-F238E27FC236}">
                <a16:creationId xmlns:a16="http://schemas.microsoft.com/office/drawing/2014/main" id="{A5F45BE9-C952-45F2-BB06-F325BD1E6E65}"/>
              </a:ext>
            </a:extLst>
          </p:cNvPr>
          <p:cNvCxnSpPr>
            <a:cxnSpLocks/>
          </p:cNvCxnSpPr>
          <p:nvPr/>
        </p:nvCxnSpPr>
        <p:spPr>
          <a:xfrm flipH="1" flipV="1">
            <a:off x="9256542" y="4557932"/>
            <a:ext cx="1237956" cy="3328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>
            <a:extLst>
              <a:ext uri="{FF2B5EF4-FFF2-40B4-BE49-F238E27FC236}">
                <a16:creationId xmlns:a16="http://schemas.microsoft.com/office/drawing/2014/main" id="{92ECD0AB-ABA1-4A88-B2B8-CED64D2BB181}"/>
              </a:ext>
            </a:extLst>
          </p:cNvPr>
          <p:cNvCxnSpPr>
            <a:cxnSpLocks/>
          </p:cNvCxnSpPr>
          <p:nvPr/>
        </p:nvCxnSpPr>
        <p:spPr>
          <a:xfrm flipH="1">
            <a:off x="9917723" y="5861160"/>
            <a:ext cx="577767" cy="23015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D697F2A5-2451-4DC4-898C-BB1FD91B1D31}"/>
              </a:ext>
            </a:extLst>
          </p:cNvPr>
          <p:cNvSpPr txBox="1"/>
          <p:nvPr/>
        </p:nvSpPr>
        <p:spPr>
          <a:xfrm>
            <a:off x="7667997" y="6490149"/>
            <a:ext cx="45240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Ion beam profile at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different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points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of the cyclotron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 descr="D:\Получение высоких интенсивностей\Прохождения\48Ti9+ 12-13.04.2022 (тренды ЭЦР, настройка ЭЦР, тренды ЭЦР)\после подстройки ЭЦР\ILF1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25621" y="4308050"/>
            <a:ext cx="1509511" cy="11265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54" name="Picture 6" descr="D:\Получение высоких интенсивностей\Прохождения\48Ti9+ 12-13.04.2022 (тренды ЭЦР, настройка ЭЦР, тренды ЭЦР)\после подстройки ЭЦР\T0LF1.png"/>
          <p:cNvPicPr>
            <a:picLocks noChangeAspect="1" noChangeArrowheads="1"/>
          </p:cNvPicPr>
          <p:nvPr/>
        </p:nvPicPr>
        <p:blipFill>
          <a:blip r:embed="rId9" cstate="print"/>
          <a:srcRect t="23028"/>
          <a:stretch>
            <a:fillRect/>
          </a:stretch>
        </p:blipFill>
        <p:spPr bwMode="auto">
          <a:xfrm>
            <a:off x="10526365" y="5254171"/>
            <a:ext cx="1665636" cy="12314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55" name="Picture 7" descr="D:\Получение высоких интенсивностей\Прохождения\48Ti9+ 12-13.04.2022 (тренды ЭЦР, настройка ЭЦР, тренды ЭЦР)\после подстройки ЭЦР\ILF2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116874" y="3145295"/>
            <a:ext cx="1502576" cy="11156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56" name="Picture 8" descr="D:\Получение высоких интенсивностей\Прохождения\48Ti9+ 12-13.04.2022 (тренды ЭЦР, настройка ЭЦР, тренды ЭЦР)\после подстройки ЭЦР\ILF3.png"/>
          <p:cNvPicPr>
            <a:picLocks noChangeAspect="1" noChangeArrowheads="1"/>
          </p:cNvPicPr>
          <p:nvPr/>
        </p:nvPicPr>
        <p:blipFill>
          <a:blip r:embed="rId11" cstate="print"/>
          <a:srcRect t="15790" r="36823" b="20563"/>
          <a:stretch>
            <a:fillRect/>
          </a:stretch>
        </p:blipFill>
        <p:spPr bwMode="auto">
          <a:xfrm>
            <a:off x="10522685" y="4034971"/>
            <a:ext cx="1669315" cy="11309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57" name="Picture 9" descr="D:\Получение высоких интенсивностей\Прохождения\48Ti9+ 12-13.04.2022 (тренды ЭЦР, настройка ЭЦР, тренды ЭЦР)\после подстройки ЭЦР\IM90.png"/>
          <p:cNvPicPr>
            <a:picLocks noChangeAspect="1" noChangeArrowheads="1"/>
          </p:cNvPicPr>
          <p:nvPr/>
        </p:nvPicPr>
        <p:blipFill>
          <a:blip r:embed="rId12" cstate="print"/>
          <a:srcRect l="45476" t="41329" r="41740" b="41625"/>
          <a:stretch>
            <a:fillRect/>
          </a:stretch>
        </p:blipFill>
        <p:spPr bwMode="auto">
          <a:xfrm>
            <a:off x="6127733" y="5468599"/>
            <a:ext cx="1533379" cy="11725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4911FE85-0B0D-43B9-A9E8-1D51D78CC6C1}"/>
              </a:ext>
            </a:extLst>
          </p:cNvPr>
          <p:cNvSpPr txBox="1"/>
          <p:nvPr/>
        </p:nvSpPr>
        <p:spPr>
          <a:xfrm>
            <a:off x="8196279" y="3631992"/>
            <a:ext cx="33203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14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48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ion spectrum, optimized for </a:t>
            </a:r>
            <a:r>
              <a:rPr lang="en-US" sz="14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48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sz="14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9+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dirty="0"/>
          </a:p>
        </p:txBody>
      </p:sp>
      <p:sp>
        <p:nvSpPr>
          <p:cNvPr id="40" name="TextBox 39"/>
          <p:cNvSpPr txBox="1"/>
          <p:nvPr/>
        </p:nvSpPr>
        <p:spPr>
          <a:xfrm>
            <a:off x="11715751" y="6488668"/>
            <a:ext cx="476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13</a:t>
            </a:r>
            <a:endParaRPr lang="ru-RU" dirty="0"/>
          </a:p>
        </p:txBody>
      </p:sp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13" cstate="print"/>
          <a:srcRect l="23254" t="17582" r="24921" b="10623"/>
          <a:stretch>
            <a:fillRect/>
          </a:stretch>
        </p:blipFill>
        <p:spPr bwMode="auto">
          <a:xfrm>
            <a:off x="0" y="1436849"/>
            <a:ext cx="6080289" cy="4562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D4F81315-FD60-4F88-9208-714825ECC5C6}"/>
              </a:ext>
            </a:extLst>
          </p:cNvPr>
          <p:cNvSpPr txBox="1"/>
          <p:nvPr/>
        </p:nvSpPr>
        <p:spPr>
          <a:xfrm>
            <a:off x="611378" y="6107163"/>
            <a:ext cx="50114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Ion beam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stability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ru-RU" sz="14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48</a:t>
            </a:r>
            <a:r>
              <a:rPr lang="en-US" sz="14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|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ru-RU" sz="14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sz="14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(~2 </a:t>
            </a: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pµA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and ECR total current 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 l="26562" t="33333" r="35313" b="15926"/>
          <a:stretch>
            <a:fillRect/>
          </a:stretch>
        </p:blipFill>
        <p:spPr bwMode="auto">
          <a:xfrm>
            <a:off x="7467601" y="0"/>
            <a:ext cx="4724400" cy="3536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D:\схема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975" b="67055"/>
          <a:stretch/>
        </p:blipFill>
        <p:spPr bwMode="auto">
          <a:xfrm>
            <a:off x="7724068" y="4105493"/>
            <a:ext cx="2699188" cy="2441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8EB4F93-F1FF-4163-ADF0-BBD59DA04EB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1396"/>
          <a:stretch/>
        </p:blipFill>
        <p:spPr>
          <a:xfrm>
            <a:off x="0" y="0"/>
            <a:ext cx="1322459" cy="900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D8886A8-882A-4C1B-8397-8D86A9898FD3}"/>
              </a:ext>
            </a:extLst>
          </p:cNvPr>
          <p:cNvSpPr txBox="1"/>
          <p:nvPr/>
        </p:nvSpPr>
        <p:spPr>
          <a:xfrm>
            <a:off x="-235712" y="802890"/>
            <a:ext cx="17938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Joint Institute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for  Nuclear Research</a:t>
            </a:r>
            <a:endParaRPr lang="ru-RU" sz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546AFDBA-E01E-4680-8796-F5107167F1A8}"/>
              </a:ext>
            </a:extLst>
          </p:cNvPr>
          <p:cNvSpPr/>
          <p:nvPr/>
        </p:nvSpPr>
        <p:spPr>
          <a:xfrm>
            <a:off x="1583120" y="707273"/>
            <a:ext cx="593237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Obtaining high ion intensities </a:t>
            </a:r>
            <a:r>
              <a:rPr lang="ru-RU" sz="2800" b="1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48</a:t>
            </a:r>
            <a:r>
              <a:rPr lang="en-US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ru-RU" sz="2800" b="1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ru-RU" sz="28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C1CA535-3E9E-4033-A8AF-CB9A264B33EA}"/>
              </a:ext>
            </a:extLst>
          </p:cNvPr>
          <p:cNvPicPr>
            <a:picLocks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8186" y="68883"/>
            <a:ext cx="1321200" cy="900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911FE85-0B0D-43B9-A9E8-1D51D78CC6C1}"/>
              </a:ext>
            </a:extLst>
          </p:cNvPr>
          <p:cNvSpPr txBox="1"/>
          <p:nvPr/>
        </p:nvSpPr>
        <p:spPr>
          <a:xfrm>
            <a:off x="8218051" y="3495920"/>
            <a:ext cx="33203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14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48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ion spectrum, optimized for </a:t>
            </a:r>
            <a:r>
              <a:rPr lang="en-US" sz="14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48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sz="14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sz="1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1701463"/>
            <a:ext cx="5762668" cy="462041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12E8600-7628-44DB-AD1F-0EB1482B8EC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3323" y="4391913"/>
            <a:ext cx="1676622" cy="11403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45A6CE2-CEED-4A5E-8B74-B6542BCFFDC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2668" y="3121239"/>
            <a:ext cx="1721343" cy="11703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BF850219-B592-471C-8F52-0FCFDBE3B22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498" y="3982602"/>
            <a:ext cx="1697502" cy="12172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2E6E807-132E-492A-9B75-1A92C2170B9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490" y="5275385"/>
            <a:ext cx="1653558" cy="11715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93C3D1EB-93FE-4845-8E31-6332B10F152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6" t="8897" r="22988" b="23388"/>
          <a:stretch>
            <a:fillRect/>
          </a:stretch>
        </p:blipFill>
        <p:spPr>
          <a:xfrm>
            <a:off x="5778499" y="5626100"/>
            <a:ext cx="1649157" cy="12319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cxnSp>
        <p:nvCxnSpPr>
          <p:cNvPr id="18" name="Прямая со стрелкой 17">
            <a:extLst>
              <a:ext uri="{FF2B5EF4-FFF2-40B4-BE49-F238E27FC236}">
                <a16:creationId xmlns:a16="http://schemas.microsoft.com/office/drawing/2014/main" id="{B1B1BBF3-DD63-4FC4-90DE-B3971827FBC2}"/>
              </a:ext>
            </a:extLst>
          </p:cNvPr>
          <p:cNvCxnSpPr>
            <a:cxnSpLocks/>
            <a:stCxn id="17" idx="3"/>
          </p:cNvCxnSpPr>
          <p:nvPr/>
        </p:nvCxnSpPr>
        <p:spPr>
          <a:xfrm flipV="1">
            <a:off x="7427656" y="4825222"/>
            <a:ext cx="634109" cy="141682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>
            <a:extLst>
              <a:ext uri="{FF2B5EF4-FFF2-40B4-BE49-F238E27FC236}">
                <a16:creationId xmlns:a16="http://schemas.microsoft.com/office/drawing/2014/main" id="{5CAD4011-92A6-4743-9E4F-71587690799C}"/>
              </a:ext>
            </a:extLst>
          </p:cNvPr>
          <p:cNvCxnSpPr>
            <a:cxnSpLocks/>
          </p:cNvCxnSpPr>
          <p:nvPr/>
        </p:nvCxnSpPr>
        <p:spPr>
          <a:xfrm flipV="1">
            <a:off x="7160455" y="4360985"/>
            <a:ext cx="1448973" cy="66118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>
            <a:extLst>
              <a:ext uri="{FF2B5EF4-FFF2-40B4-BE49-F238E27FC236}">
                <a16:creationId xmlns:a16="http://schemas.microsoft.com/office/drawing/2014/main" id="{8E9D8C22-5C96-403B-AD22-DB1465931B1F}"/>
              </a:ext>
            </a:extLst>
          </p:cNvPr>
          <p:cNvCxnSpPr>
            <a:cxnSpLocks/>
            <a:stCxn id="14" idx="3"/>
          </p:cNvCxnSpPr>
          <p:nvPr/>
        </p:nvCxnSpPr>
        <p:spPr>
          <a:xfrm>
            <a:off x="7484011" y="3706425"/>
            <a:ext cx="1518587" cy="60162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>
            <a:extLst>
              <a:ext uri="{FF2B5EF4-FFF2-40B4-BE49-F238E27FC236}">
                <a16:creationId xmlns:a16="http://schemas.microsoft.com/office/drawing/2014/main" id="{A5F45BE9-C952-45F2-BB06-F325BD1E6E65}"/>
              </a:ext>
            </a:extLst>
          </p:cNvPr>
          <p:cNvCxnSpPr>
            <a:cxnSpLocks/>
            <a:stCxn id="15" idx="1"/>
          </p:cNvCxnSpPr>
          <p:nvPr/>
        </p:nvCxnSpPr>
        <p:spPr>
          <a:xfrm flipH="1" flipV="1">
            <a:off x="9256542" y="4557932"/>
            <a:ext cx="1237956" cy="3328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>
            <a:extLst>
              <a:ext uri="{FF2B5EF4-FFF2-40B4-BE49-F238E27FC236}">
                <a16:creationId xmlns:a16="http://schemas.microsoft.com/office/drawing/2014/main" id="{92ECD0AB-ABA1-4A88-B2B8-CED64D2BB181}"/>
              </a:ext>
            </a:extLst>
          </p:cNvPr>
          <p:cNvCxnSpPr>
            <a:cxnSpLocks/>
            <a:stCxn id="16" idx="1"/>
          </p:cNvCxnSpPr>
          <p:nvPr/>
        </p:nvCxnSpPr>
        <p:spPr>
          <a:xfrm flipH="1">
            <a:off x="9917723" y="5861160"/>
            <a:ext cx="577767" cy="23015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D697F2A5-2451-4DC4-898C-BB1FD91B1D31}"/>
              </a:ext>
            </a:extLst>
          </p:cNvPr>
          <p:cNvSpPr txBox="1"/>
          <p:nvPr/>
        </p:nvSpPr>
        <p:spPr>
          <a:xfrm>
            <a:off x="7667997" y="6490149"/>
            <a:ext cx="45240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Ion beam profile at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different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points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of the cyclotron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0904F2B-C035-4B14-BF3E-FF58F3C25B8D}"/>
              </a:ext>
            </a:extLst>
          </p:cNvPr>
          <p:cNvSpPr txBox="1"/>
          <p:nvPr/>
        </p:nvSpPr>
        <p:spPr>
          <a:xfrm>
            <a:off x="418545" y="6336261"/>
            <a:ext cx="48050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eparation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US" sz="1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1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4+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sz="1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48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sz="1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10+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ions inside the DC-280 cyclotron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1715751" y="6488668"/>
            <a:ext cx="476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</a:t>
            </a:r>
            <a:r>
              <a:rPr lang="ru-RU" dirty="0" smtClean="0"/>
              <a:t>4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07407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8EB4F93-F1FF-4163-ADF0-BBD59DA04EB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1396"/>
          <a:stretch/>
        </p:blipFill>
        <p:spPr>
          <a:xfrm>
            <a:off x="0" y="0"/>
            <a:ext cx="1322459" cy="900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D8886A8-882A-4C1B-8397-8D86A9898FD3}"/>
              </a:ext>
            </a:extLst>
          </p:cNvPr>
          <p:cNvSpPr txBox="1"/>
          <p:nvPr/>
        </p:nvSpPr>
        <p:spPr>
          <a:xfrm>
            <a:off x="-235712" y="802890"/>
            <a:ext cx="17938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Joint Institute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for  Nuclear Research</a:t>
            </a:r>
            <a:endParaRPr lang="ru-RU" sz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AFDCF392-1F9E-4D38-B710-71A30941FC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3143610"/>
              </p:ext>
            </p:extLst>
          </p:nvPr>
        </p:nvGraphicFramePr>
        <p:xfrm>
          <a:off x="215198" y="1352452"/>
          <a:ext cx="11764365" cy="36963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8004">
                  <a:extLst>
                    <a:ext uri="{9D8B030D-6E8A-4147-A177-3AD203B41FA5}">
                      <a16:colId xmlns:a16="http://schemas.microsoft.com/office/drawing/2014/main" val="2348625142"/>
                    </a:ext>
                  </a:extLst>
                </a:gridCol>
                <a:gridCol w="859809">
                  <a:extLst>
                    <a:ext uri="{9D8B030D-6E8A-4147-A177-3AD203B41FA5}">
                      <a16:colId xmlns:a16="http://schemas.microsoft.com/office/drawing/2014/main" val="1480832805"/>
                    </a:ext>
                  </a:extLst>
                </a:gridCol>
                <a:gridCol w="1105469">
                  <a:extLst>
                    <a:ext uri="{9D8B030D-6E8A-4147-A177-3AD203B41FA5}">
                      <a16:colId xmlns:a16="http://schemas.microsoft.com/office/drawing/2014/main" val="4045652755"/>
                    </a:ext>
                  </a:extLst>
                </a:gridCol>
                <a:gridCol w="982638">
                  <a:extLst>
                    <a:ext uri="{9D8B030D-6E8A-4147-A177-3AD203B41FA5}">
                      <a16:colId xmlns:a16="http://schemas.microsoft.com/office/drawing/2014/main" val="3338035924"/>
                    </a:ext>
                  </a:extLst>
                </a:gridCol>
                <a:gridCol w="955344">
                  <a:extLst>
                    <a:ext uri="{9D8B030D-6E8A-4147-A177-3AD203B41FA5}">
                      <a16:colId xmlns:a16="http://schemas.microsoft.com/office/drawing/2014/main" val="402273786"/>
                    </a:ext>
                  </a:extLst>
                </a:gridCol>
                <a:gridCol w="805218">
                  <a:extLst>
                    <a:ext uri="{9D8B030D-6E8A-4147-A177-3AD203B41FA5}">
                      <a16:colId xmlns:a16="http://schemas.microsoft.com/office/drawing/2014/main" val="3692601176"/>
                    </a:ext>
                  </a:extLst>
                </a:gridCol>
                <a:gridCol w="1107120">
                  <a:extLst>
                    <a:ext uri="{9D8B030D-6E8A-4147-A177-3AD203B41FA5}">
                      <a16:colId xmlns:a16="http://schemas.microsoft.com/office/drawing/2014/main" val="2515507145"/>
                    </a:ext>
                  </a:extLst>
                </a:gridCol>
                <a:gridCol w="1117465">
                  <a:extLst>
                    <a:ext uri="{9D8B030D-6E8A-4147-A177-3AD203B41FA5}">
                      <a16:colId xmlns:a16="http://schemas.microsoft.com/office/drawing/2014/main" val="1675216442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1834829981"/>
                    </a:ext>
                  </a:extLst>
                </a:gridCol>
                <a:gridCol w="1105468">
                  <a:extLst>
                    <a:ext uri="{9D8B030D-6E8A-4147-A177-3AD203B41FA5}">
                      <a16:colId xmlns:a16="http://schemas.microsoft.com/office/drawing/2014/main" val="882416745"/>
                    </a:ext>
                  </a:extLst>
                </a:gridCol>
                <a:gridCol w="1214651">
                  <a:extLst>
                    <a:ext uri="{9D8B030D-6E8A-4147-A177-3AD203B41FA5}">
                      <a16:colId xmlns:a16="http://schemas.microsoft.com/office/drawing/2014/main" val="1327617915"/>
                    </a:ext>
                  </a:extLst>
                </a:gridCol>
                <a:gridCol w="718779">
                  <a:extLst>
                    <a:ext uri="{9D8B030D-6E8A-4147-A177-3AD203B41FA5}">
                      <a16:colId xmlns:a16="http://schemas.microsoft.com/office/drawing/2014/main" val="2968019543"/>
                    </a:ext>
                  </a:extLst>
                </a:gridCol>
              </a:tblGrid>
              <a:tr h="345949">
                <a:tc rowSpan="3"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Ion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alpha val="2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UHF power</a:t>
                      </a: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(W)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alpha val="20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Intensity (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pµA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alpha val="2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rowSpan="2" gridSpan="5"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Efficiency (%)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alpha val="20000"/>
                      </a:schemeClr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ru-RU" sz="1050" dirty="0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ru-RU" sz="1050" dirty="0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ru-RU" sz="1050" dirty="0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ru-RU" sz="105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2324988"/>
                  </a:ext>
                </a:extLst>
              </a:tr>
              <a:tr h="345949">
                <a:tc vMerge="1">
                  <a:txBody>
                    <a:bodyPr/>
                    <a:lstStyle/>
                    <a:p>
                      <a:endParaRPr lang="ru-RU" sz="11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sz="11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Axial injection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alpha val="2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sz="11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Cyclotron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alpha val="2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sz="11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endParaRPr lang="en-US" sz="1600" b="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Transport 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channel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alpha val="20000"/>
                      </a:schemeClr>
                    </a:solidFill>
                  </a:tcPr>
                </a:tc>
                <a:tc gridSpan="5" vMerge="1">
                  <a:txBody>
                    <a:bodyPr/>
                    <a:lstStyle/>
                    <a:p>
                      <a:endParaRPr lang="ru-RU" sz="1050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 sz="1050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 sz="1050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 sz="1050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 sz="105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5618789"/>
                  </a:ext>
                </a:extLst>
              </a:tr>
              <a:tr h="882239">
                <a:tc vMerge="1">
                  <a:txBody>
                    <a:bodyPr/>
                    <a:lstStyle/>
                    <a:p>
                      <a:endParaRPr lang="ru-RU" sz="11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After separation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vertical part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R=400 mm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R= 1770 mm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alpha val="2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Axial injection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Capture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Cyclotron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Extraction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5517072"/>
                  </a:ext>
                </a:extLst>
              </a:tr>
              <a:tr h="34594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baseline="30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48</a:t>
                      </a:r>
                      <a:r>
                        <a:rPr lang="ru-RU" sz="1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</a:t>
                      </a:r>
                      <a:r>
                        <a:rPr lang="ru-RU" sz="1600" b="1" baseline="30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9+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algn="ctr" defTabSz="457189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115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algn="ctr" defTabSz="457189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2,35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algn="ctr" defTabSz="457189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2,12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algn="ctr" defTabSz="457189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1,46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algn="ctr" defTabSz="457189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1,23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algn="ctr" defTabSz="457189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1,1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algn="ctr" defTabSz="457189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90,2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algn="ctr" defTabSz="457189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68,9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algn="ctr" defTabSz="457189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84,2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algn="ctr" defTabSz="457189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89,4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algn="ctr" defTabSz="457189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46,8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422305889"/>
                  </a:ext>
                </a:extLst>
              </a:tr>
              <a:tr h="30175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baseline="30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48</a:t>
                      </a:r>
                      <a:r>
                        <a:rPr lang="ru-RU" sz="1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</a:t>
                      </a:r>
                      <a:r>
                        <a:rPr lang="ru-RU" sz="1600" b="1" baseline="30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9+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algn="ctr" defTabSz="457189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146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algn="ctr" defTabSz="457189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3,35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algn="ctr" defTabSz="457189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2,85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algn="ctr" defTabSz="457189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1,88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algn="ctr" defTabSz="457189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1,47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algn="ctr" defTabSz="457189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1,33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algn="ctr" defTabSz="457189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85,1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algn="ctr" defTabSz="457189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65,9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algn="ctr" defTabSz="457189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78,2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algn="ctr" defTabSz="457189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90,5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algn="ctr" defTabSz="457189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39,7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609759675"/>
                  </a:ext>
                </a:extLst>
              </a:tr>
              <a:tr h="29324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baseline="30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48</a:t>
                      </a:r>
                      <a:r>
                        <a:rPr lang="ru-RU" sz="1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</a:t>
                      </a:r>
                      <a:r>
                        <a:rPr lang="ru-RU" sz="1600" b="1" baseline="30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9+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algn="ctr" defTabSz="457189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168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algn="ctr" defTabSz="457189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2,91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algn="ctr" defTabSz="457189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2,46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algn="ctr" defTabSz="457189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1,77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algn="ctr" defTabSz="457189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1,43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algn="ctr" defTabSz="457189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1,2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algn="ctr" defTabSz="457189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84,5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algn="ctr" defTabSz="457189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72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algn="ctr" defTabSz="457189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80,8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algn="ctr" defTabSz="457189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83,9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algn="ctr" defTabSz="457189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41,2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519967739"/>
                  </a:ext>
                </a:extLst>
              </a:tr>
              <a:tr h="29095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baseline="30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48</a:t>
                      </a:r>
                      <a:r>
                        <a:rPr lang="ru-RU" sz="1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</a:t>
                      </a:r>
                      <a:r>
                        <a:rPr lang="ru-RU" sz="1600" b="1" baseline="30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9+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algn="ctr" defTabSz="457189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198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algn="ctr" defTabSz="457189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4,74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algn="ctr" defTabSz="457189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4,09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algn="ctr" defTabSz="457189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algn="ctr" defTabSz="457189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2,64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algn="ctr" defTabSz="457189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2,12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algn="ctr" defTabSz="457189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86,3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algn="ctr" defTabSz="457189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73,3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algn="ctr" defTabSz="457189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88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algn="ctr" defTabSz="457189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80,3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algn="ctr" defTabSz="457189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44,7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136088309"/>
                  </a:ext>
                </a:extLst>
              </a:tr>
              <a:tr h="32385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baseline="30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48</a:t>
                      </a:r>
                      <a:r>
                        <a:rPr lang="ru-RU" sz="1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</a:t>
                      </a:r>
                      <a:r>
                        <a:rPr lang="ru-RU" sz="1600" b="1" baseline="30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9+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algn="ctr" defTabSz="457189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294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algn="ctr" defTabSz="457189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5,07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algn="ctr" defTabSz="457189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4,11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algn="ctr" defTabSz="457189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2,67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algn="ctr" defTabSz="457189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2,1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algn="ctr" defTabSz="457189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1,66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algn="ctr" defTabSz="457189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81,1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algn="ctr" defTabSz="457189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65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algn="ctr" defTabSz="457189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78,7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algn="ctr" defTabSz="457189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79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algn="ctr" defTabSz="457189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32,7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4085873122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baseline="30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48</a:t>
                      </a:r>
                      <a:r>
                        <a:rPr lang="ru-RU" sz="1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</a:t>
                      </a:r>
                      <a:r>
                        <a:rPr lang="ru-RU" sz="1600" b="1" baseline="30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10+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algn="ctr" defTabSz="457189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310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algn="ctr" defTabSz="457189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14,49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algn="ctr" defTabSz="457189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10,65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algn="ctr" defTabSz="457189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4,63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algn="ctr" defTabSz="457189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4,09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algn="ctr" defTabSz="457189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3,26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algn="ctr" defTabSz="457189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73,51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algn="ctr" defTabSz="457189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43,46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algn="ctr" defTabSz="457189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75,82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algn="ctr" defTabSz="457189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79,72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algn="ctr" defTabSz="457189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22,5</a:t>
                      </a:r>
                      <a:endParaRPr lang="ru-RU" sz="160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67630422"/>
                  </a:ext>
                </a:extLst>
              </a:tr>
              <a:tr h="26035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baseline="30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48</a:t>
                      </a:r>
                      <a:r>
                        <a:rPr lang="ru-RU" sz="1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</a:t>
                      </a:r>
                      <a:r>
                        <a:rPr lang="ru-RU" sz="1600" b="1" baseline="30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10+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algn="ctr" defTabSz="457189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290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algn="ctr" defTabSz="457189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10,95*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algn="ctr" defTabSz="457189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9,49*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algn="ctr" defTabSz="457189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4,33*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algn="ctr" defTabSz="457189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3,96*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algn="ctr" defTabSz="457189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3,16*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algn="ctr" defTabSz="457189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86,6*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algn="ctr" defTabSz="457189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45,6*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algn="ctr" defTabSz="457189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77,6*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algn="ctr" defTabSz="457189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86,2*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algn="ctr" defTabSz="457189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28,8*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929173730"/>
                  </a:ext>
                </a:extLst>
              </a:tr>
            </a:tbl>
          </a:graphicData>
        </a:graphic>
      </p:graphicFrame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546AFDBA-E01E-4680-8796-F5107167F1A8}"/>
              </a:ext>
            </a:extLst>
          </p:cNvPr>
          <p:cNvSpPr/>
          <p:nvPr/>
        </p:nvSpPr>
        <p:spPr>
          <a:xfrm>
            <a:off x="1722457" y="638390"/>
            <a:ext cx="745637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Results of obtaining 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high ion intensities </a:t>
            </a:r>
            <a:r>
              <a:rPr lang="ru-RU" sz="2800" b="1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48</a:t>
            </a:r>
            <a:r>
              <a:rPr lang="en-US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C1CA535-3E9E-4033-A8AF-CB9A264B33EA}"/>
              </a:ext>
            </a:extLst>
          </p:cNvPr>
          <p:cNvPicPr>
            <a:picLocks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8186" y="68883"/>
            <a:ext cx="1321200" cy="900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987551" y="5109225"/>
            <a:ext cx="99920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Times New Roman" panose="02020603050405020304" pitchFamily="18" charset="0"/>
              </a:rPr>
              <a:t>*-</a:t>
            </a:r>
            <a:r>
              <a:rPr lang="en-US" dirty="0">
                <a:latin typeface="Times New Roman" panose="02020603050405020304" pitchFamily="18" charset="0"/>
              </a:rPr>
              <a:t> intensity with a partially clamped collimator (ICL 1) on the horizontal part of the axial injection</a:t>
            </a:r>
            <a:endParaRPr lang="ru-RU" dirty="0">
              <a:effectLst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715751" y="6488668"/>
            <a:ext cx="476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</a:t>
            </a:r>
            <a:r>
              <a:rPr lang="ru-RU" dirty="0" smtClean="0"/>
              <a:t>5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3467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89196" y="1124577"/>
            <a:ext cx="7247823" cy="543500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4F81315-FD60-4F88-9208-714825ECC5C6}"/>
              </a:ext>
            </a:extLst>
          </p:cNvPr>
          <p:cNvSpPr txBox="1"/>
          <p:nvPr/>
        </p:nvSpPr>
        <p:spPr>
          <a:xfrm>
            <a:off x="3799283" y="6550223"/>
            <a:ext cx="49024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ion beam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stability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US" sz="14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48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sz="14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10+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(~3 </a:t>
            </a: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pµA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and ECR total current 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46AFDBA-E01E-4680-8796-F5107167F1A8}"/>
              </a:ext>
            </a:extLst>
          </p:cNvPr>
          <p:cNvSpPr/>
          <p:nvPr/>
        </p:nvSpPr>
        <p:spPr>
          <a:xfrm>
            <a:off x="1621621" y="699132"/>
            <a:ext cx="593237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Beam stability 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683449" y="6488668"/>
            <a:ext cx="508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16</a:t>
            </a:r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8EB4F93-F1FF-4163-ADF0-BBD59DA04EB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1396"/>
          <a:stretch/>
        </p:blipFill>
        <p:spPr>
          <a:xfrm>
            <a:off x="0" y="0"/>
            <a:ext cx="1322459" cy="900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D8886A8-882A-4C1B-8397-8D86A9898FD3}"/>
              </a:ext>
            </a:extLst>
          </p:cNvPr>
          <p:cNvSpPr txBox="1"/>
          <p:nvPr/>
        </p:nvSpPr>
        <p:spPr>
          <a:xfrm>
            <a:off x="-210762" y="790033"/>
            <a:ext cx="17938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Joint Institute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for  Nuclear Research</a:t>
            </a:r>
            <a:endParaRPr lang="ru-RU" sz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C1CA535-3E9E-4033-A8AF-CB9A264B33EA}"/>
              </a:ext>
            </a:extLst>
          </p:cNvPr>
          <p:cNvPicPr>
            <a:picLocks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8186" y="68883"/>
            <a:ext cx="1321200" cy="90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8EB4F93-F1FF-4163-ADF0-BBD59DA04EB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1396"/>
          <a:stretch/>
        </p:blipFill>
        <p:spPr>
          <a:xfrm>
            <a:off x="0" y="0"/>
            <a:ext cx="1322459" cy="900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D8886A8-882A-4C1B-8397-8D86A9898FD3}"/>
              </a:ext>
            </a:extLst>
          </p:cNvPr>
          <p:cNvSpPr txBox="1"/>
          <p:nvPr/>
        </p:nvSpPr>
        <p:spPr>
          <a:xfrm>
            <a:off x="-210762" y="790033"/>
            <a:ext cx="17938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Joint Institute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for  Nuclear Research</a:t>
            </a:r>
            <a:endParaRPr lang="ru-RU" sz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C1CA535-3E9E-4033-A8AF-CB9A264B33EA}"/>
              </a:ext>
            </a:extLst>
          </p:cNvPr>
          <p:cNvPicPr>
            <a:picLocks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8186" y="68883"/>
            <a:ext cx="1321200" cy="900000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546AFDBA-E01E-4680-8796-F5107167F1A8}"/>
              </a:ext>
            </a:extLst>
          </p:cNvPr>
          <p:cNvSpPr/>
          <p:nvPr/>
        </p:nvSpPr>
        <p:spPr>
          <a:xfrm>
            <a:off x="1697057" y="707273"/>
            <a:ext cx="939135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Summary 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experiments SHE Factory 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in 2020-2023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55650" y="1377951"/>
            <a:ext cx="1100455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The obtained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results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allow us to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increase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possibilities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conducting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experiments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on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synthesis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new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SHE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research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nuclear-physical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chemical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properties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previously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discovered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SHE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experiments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on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gas-filled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separator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DGFRS-2,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which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one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SHE Factory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five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physical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facilities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rom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2020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present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were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obtained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25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decay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chains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286-289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Mc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reaction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48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a+</a:t>
            </a:r>
            <a:r>
              <a:rPr lang="ru-RU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243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Am 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37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decay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chains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on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DGFRS (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cyclotron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U-400)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period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from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2003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2012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94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new events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286</a:t>
            </a:r>
            <a:r>
              <a:rPr lang="en-US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287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Fl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48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Ca+</a:t>
            </a:r>
            <a:r>
              <a:rPr lang="ru-RU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242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Pu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reaction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at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beam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intensity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up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µA;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16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new decay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chains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ru-RU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283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Cn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48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Ca+</a:t>
            </a:r>
            <a:r>
              <a:rPr lang="ru-RU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238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U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reaction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at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beam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intensity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up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6.5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µA 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32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chains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286,287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283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Cn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were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obtained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on the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DGFRS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cyclotron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U-400)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285750" indent="-285750">
              <a:buFontTx/>
              <a:buChar char="-"/>
            </a:pP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new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isotopes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superheavy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elements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were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obtained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at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SHE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Factory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for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first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time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world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264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Lr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286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Mc, </a:t>
            </a:r>
            <a:r>
              <a:rPr lang="ru-RU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275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Ds, </a:t>
            </a:r>
            <a:r>
              <a:rPr lang="ru-RU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276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Ds, </a:t>
            </a:r>
            <a:r>
              <a:rPr lang="ru-RU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272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Hs, </a:t>
            </a:r>
            <a:r>
              <a:rPr lang="ru-RU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267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Sg, </a:t>
            </a:r>
            <a:r>
              <a:rPr lang="ru-RU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268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Sg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715751" y="6488668"/>
            <a:ext cx="476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17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02435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459B0E1-8FB8-48F0-9458-27BCA35538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54" b="1174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5A79438-6902-4286-BEBB-107B407EA072}"/>
              </a:ext>
            </a:extLst>
          </p:cNvPr>
          <p:cNvSpPr txBox="1"/>
          <p:nvPr/>
        </p:nvSpPr>
        <p:spPr>
          <a:xfrm>
            <a:off x="2875047" y="2473693"/>
            <a:ext cx="5755102" cy="1938992"/>
          </a:xfrm>
          <a:prstGeom prst="rect">
            <a:avLst/>
          </a:prstGeom>
          <a:solidFill>
            <a:schemeClr val="accent1">
              <a:lumMod val="60000"/>
              <a:lumOff val="40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6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Thank </a:t>
            </a:r>
            <a:r>
              <a:rPr lang="en-US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you </a:t>
            </a:r>
            <a:endParaRPr lang="en-US" sz="60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6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for </a:t>
            </a:r>
            <a:r>
              <a:rPr lang="en-US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your attention</a:t>
            </a:r>
            <a:r>
              <a:rPr lang="ru-RU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FC51D4C-8A5E-43F6-BEE6-38F8965647A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1396"/>
          <a:stretch/>
        </p:blipFill>
        <p:spPr>
          <a:xfrm>
            <a:off x="14861" y="1"/>
            <a:ext cx="1322459" cy="900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236922D-1A3C-407A-B2AD-D6A3D0F5E8F7}"/>
              </a:ext>
            </a:extLst>
          </p:cNvPr>
          <p:cNvSpPr txBox="1"/>
          <p:nvPr/>
        </p:nvSpPr>
        <p:spPr>
          <a:xfrm>
            <a:off x="-195901" y="790034"/>
            <a:ext cx="17938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Joint Institute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for  Nuclear Research</a:t>
            </a:r>
            <a:endParaRPr lang="ru-RU" sz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C1CA535-3E9E-4033-A8AF-CB9A264B33EA}"/>
              </a:ext>
            </a:extLst>
          </p:cNvPr>
          <p:cNvPicPr>
            <a:picLocks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8186" y="68883"/>
            <a:ext cx="1321200" cy="900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715751" y="6488668"/>
            <a:ext cx="476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18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28777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933575" y="1714500"/>
            <a:ext cx="9571037" cy="4196722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en-US" sz="3200" b="1" baseline="30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Synthesis of new elements @ SHE Factory</a:t>
            </a:r>
            <a:r>
              <a:rPr lang="ru-RU" sz="3200" b="1" baseline="30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>
              <a:buNone/>
            </a:pPr>
            <a:r>
              <a:rPr lang="pt-BR" sz="3200" baseline="30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54Cr + 248Cm → 3n + 299</a:t>
            </a:r>
            <a:r>
              <a:rPr lang="ru-RU" sz="3200" baseline="30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3200" baseline="30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120 </a:t>
            </a:r>
            <a:endParaRPr lang="ru-RU" sz="3200" baseline="30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pt-BR" sz="3200" baseline="30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50Ti + 251Cf → 3n + 298</a:t>
            </a:r>
            <a:r>
              <a:rPr lang="ru-RU" sz="3200" baseline="30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3200" baseline="30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120  </a:t>
            </a:r>
            <a:r>
              <a:rPr lang="en-US" sz="3200" baseline="30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Ibeam</a:t>
            </a:r>
            <a:r>
              <a:rPr lang="en-US" sz="3200" baseline="30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=3 p</a:t>
            </a:r>
            <a:r>
              <a:rPr lang="ru-RU" sz="3200" baseline="30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µA </a:t>
            </a:r>
            <a:r>
              <a:rPr lang="en-US" sz="3200" baseline="30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~1 event per month</a:t>
            </a:r>
            <a:endParaRPr lang="ru-RU" sz="3200" baseline="30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en-US" sz="3200" baseline="30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50Ti + 249Bk → 3n + 296</a:t>
            </a:r>
            <a:r>
              <a:rPr lang="ru-RU" sz="3200" baseline="30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aseline="30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119</a:t>
            </a:r>
            <a:r>
              <a:rPr lang="ru-RU" sz="3200" baseline="30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aseline="30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aseline="30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Ibeam</a:t>
            </a:r>
            <a:r>
              <a:rPr lang="en-US" sz="3200" baseline="30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=3 p</a:t>
            </a:r>
            <a:r>
              <a:rPr lang="ru-RU" sz="3200" baseline="300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µA </a:t>
            </a:r>
            <a:r>
              <a:rPr lang="ru-RU" sz="3200" baseline="300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aseline="30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</a:t>
            </a:r>
            <a:r>
              <a:rPr lang="en-US" sz="3200" baseline="30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event per month</a:t>
            </a:r>
            <a:endParaRPr lang="ru-RU" sz="3200" baseline="30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en-US" sz="3200" b="1" baseline="30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Test reactions (202</a:t>
            </a:r>
            <a:r>
              <a:rPr lang="ru-RU" sz="3200" b="1" baseline="30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3200" b="1" baseline="30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-202</a:t>
            </a:r>
            <a:r>
              <a:rPr lang="ru-RU" sz="3200" b="1" baseline="30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3200" b="1" baseline="30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): </a:t>
            </a:r>
            <a:endParaRPr lang="ru-RU" sz="3200" b="1" baseline="30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en-US" sz="3200" baseline="30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238U + 54Cr → 292Lv* </a:t>
            </a:r>
            <a:r>
              <a:rPr lang="en-US" sz="3200" baseline="30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Ibeam</a:t>
            </a:r>
            <a:r>
              <a:rPr lang="en-US" sz="3200" baseline="30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=3 p</a:t>
            </a:r>
            <a:r>
              <a:rPr lang="ru-RU" sz="3200" baseline="30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µA </a:t>
            </a:r>
            <a:r>
              <a:rPr lang="en-US" sz="3200" baseline="30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~3 event per 9 months</a:t>
            </a:r>
            <a:endParaRPr lang="ru-RU" sz="3200" baseline="30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en-US" sz="3200" baseline="30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242Pu + 50Ti → 292Lv* </a:t>
            </a:r>
            <a:r>
              <a:rPr lang="en-US" sz="3200" baseline="30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Ibeam</a:t>
            </a:r>
            <a:r>
              <a:rPr lang="en-US" sz="3200" baseline="30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=1.5 p</a:t>
            </a:r>
            <a:r>
              <a:rPr lang="ru-RU" sz="3200" baseline="30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µA </a:t>
            </a:r>
            <a:r>
              <a:rPr lang="en-US" sz="3200" baseline="30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~3 event per 2 months</a:t>
            </a:r>
            <a:endParaRPr lang="ru-RU" sz="3200" baseline="30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en-US" sz="3200" baseline="30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245Cm + 48Ca→ 293Lv* </a:t>
            </a:r>
            <a:endParaRPr lang="ru-RU" sz="3200" baseline="30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el-GR" sz="3200" baseline="30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σ3</a:t>
            </a:r>
            <a:r>
              <a:rPr lang="en-US" sz="3200" baseline="30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n= 4pb</a:t>
            </a:r>
            <a:endParaRPr lang="ru-RU" sz="3200" baseline="30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en-US" sz="3200" dirty="0" smtClean="0"/>
              <a:t>Synthesis of new elements 119 and 120</a:t>
            </a:r>
            <a:endParaRPr lang="ru-RU" sz="3200" baseline="30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46AFDBA-E01E-4680-8796-F5107167F1A8}"/>
              </a:ext>
            </a:extLst>
          </p:cNvPr>
          <p:cNvSpPr/>
          <p:nvPr/>
        </p:nvSpPr>
        <p:spPr>
          <a:xfrm>
            <a:off x="1697057" y="707273"/>
            <a:ext cx="939135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Synthesis of new elements 119 and 120</a:t>
            </a:r>
            <a:endParaRPr lang="ru-RU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FC51D4C-8A5E-43F6-BEE6-38F8965647A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1396"/>
          <a:stretch/>
        </p:blipFill>
        <p:spPr>
          <a:xfrm>
            <a:off x="14861" y="1"/>
            <a:ext cx="1322459" cy="900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236922D-1A3C-407A-B2AD-D6A3D0F5E8F7}"/>
              </a:ext>
            </a:extLst>
          </p:cNvPr>
          <p:cNvSpPr txBox="1"/>
          <p:nvPr/>
        </p:nvSpPr>
        <p:spPr>
          <a:xfrm>
            <a:off x="-195901" y="790034"/>
            <a:ext cx="17938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Joint Institute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for  Nuclear Research</a:t>
            </a:r>
            <a:endParaRPr lang="ru-RU" sz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C1CA535-3E9E-4033-A8AF-CB9A264B33EA}"/>
              </a:ext>
            </a:extLst>
          </p:cNvPr>
          <p:cNvPicPr>
            <a:picLocks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8186" y="68883"/>
            <a:ext cx="1321200" cy="90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 l="21061" t="20192" r="32728" b="19231"/>
          <a:stretch>
            <a:fillRect/>
          </a:stretch>
        </p:blipFill>
        <p:spPr bwMode="auto">
          <a:xfrm>
            <a:off x="1396096" y="0"/>
            <a:ext cx="9613976" cy="6826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C1CA535-3E9E-4033-A8AF-CB9A264B33EA}"/>
              </a:ext>
            </a:extLst>
          </p:cNvPr>
          <p:cNvPicPr>
            <a:picLocks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8186" y="68883"/>
            <a:ext cx="1321200" cy="900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1EF84F9-9FC4-4E4F-9B69-B5EB75712CC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1396"/>
          <a:stretch/>
        </p:blipFill>
        <p:spPr>
          <a:xfrm>
            <a:off x="14861" y="1"/>
            <a:ext cx="1322459" cy="900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D8886A8-882A-4C1B-8397-8D86A9898FD3}"/>
              </a:ext>
            </a:extLst>
          </p:cNvPr>
          <p:cNvSpPr txBox="1"/>
          <p:nvPr/>
        </p:nvSpPr>
        <p:spPr>
          <a:xfrm>
            <a:off x="-195901" y="790034"/>
            <a:ext cx="17938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Joint Institute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for  Nuclear Research</a:t>
            </a:r>
            <a:endParaRPr lang="ru-RU" sz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782425" y="6488668"/>
            <a:ext cx="4095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93883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9263" y="0"/>
            <a:ext cx="921371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FC51D4C-8A5E-43F6-BEE6-38F8965647A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1396"/>
          <a:stretch/>
        </p:blipFill>
        <p:spPr>
          <a:xfrm>
            <a:off x="14861" y="1"/>
            <a:ext cx="1322459" cy="900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236922D-1A3C-407A-B2AD-D6A3D0F5E8F7}"/>
              </a:ext>
            </a:extLst>
          </p:cNvPr>
          <p:cNvSpPr txBox="1"/>
          <p:nvPr/>
        </p:nvSpPr>
        <p:spPr>
          <a:xfrm>
            <a:off x="-195901" y="790034"/>
            <a:ext cx="17938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Joint Institute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for  Nuclear Research</a:t>
            </a:r>
            <a:endParaRPr lang="ru-RU" sz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C1CA535-3E9E-4033-A8AF-CB9A264B33EA}"/>
              </a:ext>
            </a:extLst>
          </p:cNvPr>
          <p:cNvPicPr>
            <a:picLocks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8186" y="68883"/>
            <a:ext cx="1321200" cy="90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7746233-205A-44DF-8BE7-AF3AAC5AA2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486" y="0"/>
            <a:ext cx="9937071" cy="6838216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101B979-4837-4DA4-AA7C-0145564D7603}"/>
              </a:ext>
            </a:extLst>
          </p:cNvPr>
          <p:cNvSpPr/>
          <p:nvPr/>
        </p:nvSpPr>
        <p:spPr>
          <a:xfrm>
            <a:off x="7991475" y="4051300"/>
            <a:ext cx="2470150" cy="37147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C1CA535-3E9E-4033-A8AF-CB9A264B33EA}"/>
              </a:ext>
            </a:extLst>
          </p:cNvPr>
          <p:cNvPicPr>
            <a:picLocks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8186" y="68883"/>
            <a:ext cx="1321200" cy="900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1EF84F9-9FC4-4E4F-9B69-B5EB75712CC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1396"/>
          <a:stretch/>
        </p:blipFill>
        <p:spPr>
          <a:xfrm>
            <a:off x="14861" y="1"/>
            <a:ext cx="1322459" cy="900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D8886A8-882A-4C1B-8397-8D86A9898FD3}"/>
              </a:ext>
            </a:extLst>
          </p:cNvPr>
          <p:cNvSpPr txBox="1"/>
          <p:nvPr/>
        </p:nvSpPr>
        <p:spPr>
          <a:xfrm>
            <a:off x="-195901" y="790034"/>
            <a:ext cx="17938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Joint Institute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for  Nuclear Research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782425" y="6488668"/>
            <a:ext cx="4095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2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7607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C17E22D-7005-4900-87AD-BC635B21420F}"/>
              </a:ext>
            </a:extLst>
          </p:cNvPr>
          <p:cNvSpPr/>
          <p:nvPr/>
        </p:nvSpPr>
        <p:spPr>
          <a:xfrm>
            <a:off x="1552336" y="679251"/>
            <a:ext cx="78977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ru-RU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Superheavy</a:t>
            </a:r>
            <a:r>
              <a:rPr lang="en-US" alt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Elements (SHE) Factory – the Goals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39AAB5E-5A05-403C-BDBF-E961DFB488DC}"/>
              </a:ext>
            </a:extLst>
          </p:cNvPr>
          <p:cNvSpPr/>
          <p:nvPr/>
        </p:nvSpPr>
        <p:spPr>
          <a:xfrm>
            <a:off x="730927" y="1287637"/>
            <a:ext cx="10525957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fontAlgn="base"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buFont typeface="Wingdings" panose="05000000000000000000" pitchFamily="2" charset="2"/>
              <a:buChar char="Ø"/>
            </a:pPr>
            <a:r>
              <a:rPr lang="en-US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Experiments at the extremely low (</a:t>
            </a:r>
            <a:r>
              <a:rPr lang="el-GR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&lt;100 fb) cross sections:</a:t>
            </a:r>
          </a:p>
          <a:p>
            <a:pPr marL="597694" indent="-254794" fontAlgn="base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</a:pPr>
            <a:r>
              <a:rPr lang="en-US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Synthesis of new SHE in reactions with </a:t>
            </a:r>
            <a:r>
              <a:rPr lang="en-US" altLang="ru-RU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  <a:r>
              <a:rPr lang="en-US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Ti, </a:t>
            </a:r>
            <a:r>
              <a:rPr lang="en-US" altLang="ru-RU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54</a:t>
            </a:r>
            <a:r>
              <a:rPr lang="en-US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 ...;</a:t>
            </a:r>
          </a:p>
          <a:p>
            <a:pPr marL="597694" indent="-254794" fontAlgn="base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</a:pPr>
            <a:r>
              <a:rPr lang="en-US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Synthesis of new isotopes of SHE;</a:t>
            </a:r>
          </a:p>
          <a:p>
            <a:pPr marL="597694" indent="-254794" fontAlgn="base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</a:pPr>
            <a:r>
              <a:rPr lang="en-US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Study of decay properties of SHE;</a:t>
            </a:r>
            <a:endParaRPr lang="ru-RU" alt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fontAlgn="base">
              <a:spcBef>
                <a:spcPts val="1200"/>
              </a:spcBef>
              <a:spcAft>
                <a:spcPct val="0"/>
              </a:spcAft>
              <a:buClr>
                <a:srgbClr val="0070C0"/>
              </a:buClr>
              <a:buFont typeface="Wingdings" panose="05000000000000000000" pitchFamily="2" charset="2"/>
              <a:buChar char="Ø"/>
            </a:pPr>
            <a:r>
              <a:rPr lang="en-US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Experiments requiring high statistics:</a:t>
            </a:r>
          </a:p>
          <a:p>
            <a:pPr marL="597694" indent="-254794" fontAlgn="base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</a:pPr>
            <a:r>
              <a:rPr lang="en-US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Nuclear spectroscopy of SHE;</a:t>
            </a:r>
          </a:p>
          <a:p>
            <a:pPr marL="597694" indent="-254794" fontAlgn="base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</a:pPr>
            <a:r>
              <a:rPr lang="en-US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Study of chemical properties of SHE.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3BDEDEC6-78C4-48FE-8166-715C2A38E821}"/>
              </a:ext>
            </a:extLst>
          </p:cNvPr>
          <p:cNvSpPr/>
          <p:nvPr/>
        </p:nvSpPr>
        <p:spPr>
          <a:xfrm>
            <a:off x="1145406" y="3994484"/>
            <a:ext cx="998139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carry out the scientific program, the DC-280 has to provide the following parameters of ion beams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8" name="Таблица 7">
            <a:extLst>
              <a:ext uri="{FF2B5EF4-FFF2-40B4-BE49-F238E27FC236}">
                <a16:creationId xmlns:a16="http://schemas.microsoft.com/office/drawing/2014/main" id="{A8AB1EDA-8960-4768-8351-384BF0D185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7292588"/>
              </p:ext>
            </p:extLst>
          </p:nvPr>
        </p:nvGraphicFramePr>
        <p:xfrm>
          <a:off x="1182949" y="4790794"/>
          <a:ext cx="9885017" cy="1371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1330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519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2900">
                <a:tc>
                  <a:txBody>
                    <a:bodyPr/>
                    <a:lstStyle/>
                    <a:p>
                      <a:r>
                        <a:rPr lang="en-US" altLang="ru-RU" sz="1800" b="0" dirty="0">
                          <a:latin typeface="Times New Roman" pitchFamily="18" charset="0"/>
                        </a:rPr>
                        <a:t>Ion energies </a:t>
                      </a:r>
                      <a:r>
                        <a:rPr lang="en-US" altLang="ru-RU" sz="1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(smooth variation)</a:t>
                      </a:r>
                      <a:endParaRPr lang="ru-RU" sz="1800" b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ru-RU" sz="1800" b="0" dirty="0">
                          <a:latin typeface="Times New Roman" pitchFamily="18" charset="0"/>
                        </a:rPr>
                        <a:t>4 - 8 </a:t>
                      </a:r>
                      <a:r>
                        <a:rPr lang="en-US" altLang="ru-RU" sz="1800" b="0" dirty="0" err="1">
                          <a:latin typeface="Times New Roman" pitchFamily="18" charset="0"/>
                        </a:rPr>
                        <a:t>MeV</a:t>
                      </a:r>
                      <a:r>
                        <a:rPr lang="en-US" altLang="ru-RU" sz="1800" b="0" dirty="0">
                          <a:latin typeface="Times New Roman" pitchFamily="18" charset="0"/>
                        </a:rPr>
                        <a:t>/n</a:t>
                      </a:r>
                      <a:endParaRPr lang="ru-RU" sz="1800" b="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r>
                        <a:rPr lang="en-US" altLang="ru-RU" sz="1800" b="0" dirty="0">
                          <a:latin typeface="Times New Roman" pitchFamily="18" charset="0"/>
                        </a:rPr>
                        <a:t>Ion masses</a:t>
                      </a:r>
                      <a:endParaRPr lang="ru-RU" sz="1800" b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ru-RU" sz="1800" b="0" dirty="0">
                          <a:latin typeface="Times New Roman" pitchFamily="18" charset="0"/>
                        </a:rPr>
                        <a:t>10 - 238</a:t>
                      </a:r>
                      <a:endParaRPr lang="ru-RU" sz="1800" b="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r>
                        <a:rPr lang="en-US" altLang="ru-RU" sz="1800" b="0" dirty="0">
                          <a:latin typeface="Times New Roman" pitchFamily="18" charset="0"/>
                        </a:rPr>
                        <a:t>Intensities (A~50)</a:t>
                      </a:r>
                      <a:endParaRPr lang="ru-RU" sz="1800" b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ru-RU" sz="1800" b="0" dirty="0">
                          <a:latin typeface="Times New Roman" pitchFamily="18" charset="0"/>
                        </a:rPr>
                        <a:t>&gt;10 </a:t>
                      </a:r>
                      <a:r>
                        <a:rPr lang="en-US" altLang="ru-RU" sz="1800" b="0" dirty="0" err="1">
                          <a:latin typeface="Times New Roman" pitchFamily="18" charset="0"/>
                        </a:rPr>
                        <a:t>pµA</a:t>
                      </a:r>
                      <a:endParaRPr lang="ru-RU" sz="1800" b="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ru-RU" sz="1800" b="0" dirty="0">
                          <a:latin typeface="Times New Roman" pitchFamily="18" charset="0"/>
                        </a:rPr>
                        <a:t>Efficiency of beam transfer from ion source to physical facility         </a:t>
                      </a:r>
                      <a:endParaRPr lang="ru-RU" altLang="ru-RU" sz="1800" b="0" dirty="0"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ru-RU" sz="1800" b="0" dirty="0">
                          <a:latin typeface="Times New Roman" pitchFamily="18" charset="0"/>
                        </a:rPr>
                        <a:t>&gt;50%</a:t>
                      </a:r>
                      <a:r>
                        <a:rPr lang="ru-RU" altLang="ru-RU" sz="1800" b="0" dirty="0">
                          <a:latin typeface="Times New Roman" pitchFamily="18" charset="0"/>
                        </a:rPr>
                        <a:t> </a:t>
                      </a:r>
                      <a:endParaRPr lang="ru-RU" sz="1800" b="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C1CA535-3E9E-4033-A8AF-CB9A264B33EA}"/>
              </a:ext>
            </a:extLst>
          </p:cNvPr>
          <p:cNvPicPr>
            <a:picLocks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8186" y="68883"/>
            <a:ext cx="1321200" cy="90000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8EB4F93-F1FF-4163-ADF0-BBD59DA04EB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1396"/>
          <a:stretch/>
        </p:blipFill>
        <p:spPr>
          <a:xfrm>
            <a:off x="14861" y="1"/>
            <a:ext cx="1322459" cy="9000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D8886A8-882A-4C1B-8397-8D86A9898FD3}"/>
              </a:ext>
            </a:extLst>
          </p:cNvPr>
          <p:cNvSpPr txBox="1"/>
          <p:nvPr/>
        </p:nvSpPr>
        <p:spPr>
          <a:xfrm>
            <a:off x="-195901" y="790034"/>
            <a:ext cx="17938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Joint Institute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for  Nuclear Research</a:t>
            </a:r>
            <a:endParaRPr lang="ru-RU" sz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782425" y="6488668"/>
            <a:ext cx="4095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57706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14B1704-4327-471D-AC15-9E9F666A22C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35" b="11869"/>
          <a:stretch/>
        </p:blipFill>
        <p:spPr>
          <a:xfrm>
            <a:off x="11382" y="1180678"/>
            <a:ext cx="12169233" cy="560630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E0AF84D-A7F9-41DC-A96E-24AF933FDFBC}"/>
              </a:ext>
            </a:extLst>
          </p:cNvPr>
          <p:cNvSpPr txBox="1"/>
          <p:nvPr/>
        </p:nvSpPr>
        <p:spPr>
          <a:xfrm>
            <a:off x="1715963" y="657458"/>
            <a:ext cx="64106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Flerov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Laboratory of Nuclear Reactions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F11D8D3-A131-46BA-A181-77F5490B3523}"/>
              </a:ext>
            </a:extLst>
          </p:cNvPr>
          <p:cNvPicPr>
            <a:picLocks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6708" y="1"/>
            <a:ext cx="1321200" cy="900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7AEFA78-F6AF-4BC5-823F-A9B40351424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1396"/>
          <a:stretch/>
        </p:blipFill>
        <p:spPr>
          <a:xfrm>
            <a:off x="14861" y="1"/>
            <a:ext cx="1322459" cy="900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D59AC48-DF8C-4E20-99D0-F6648E8FDCFA}"/>
              </a:ext>
            </a:extLst>
          </p:cNvPr>
          <p:cNvSpPr txBox="1"/>
          <p:nvPr/>
        </p:nvSpPr>
        <p:spPr>
          <a:xfrm>
            <a:off x="-195901" y="790034"/>
            <a:ext cx="17938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Joint Institute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for  Nuclear Research</a:t>
            </a:r>
            <a:endParaRPr lang="ru-RU" sz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AFCF2691-D669-490B-914D-6F5F812A630F}"/>
              </a:ext>
            </a:extLst>
          </p:cNvPr>
          <p:cNvSpPr/>
          <p:nvPr/>
        </p:nvSpPr>
        <p:spPr>
          <a:xfrm>
            <a:off x="676090" y="3249227"/>
            <a:ext cx="2848345" cy="257452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11782425" y="6488668"/>
            <a:ext cx="4095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4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11310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 descr="D:\dc280.jpg"/>
          <p:cNvPicPr>
            <a:picLocks noChangeAspect="1" noChangeArrowheads="1"/>
          </p:cNvPicPr>
          <p:nvPr/>
        </p:nvPicPr>
        <p:blipFill>
          <a:blip r:embed="rId3" cstate="print"/>
          <a:srcRect t="7197" b="1691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46AFDBA-E01E-4680-8796-F5107167F1A8}"/>
              </a:ext>
            </a:extLst>
          </p:cNvPr>
          <p:cNvSpPr/>
          <p:nvPr/>
        </p:nvSpPr>
        <p:spPr>
          <a:xfrm>
            <a:off x="1597981" y="543812"/>
            <a:ext cx="3531067" cy="954107"/>
          </a:xfrm>
          <a:prstGeom prst="rect">
            <a:avLst/>
          </a:prstGeom>
          <a:solidFill>
            <a:schemeClr val="bg1">
              <a:lumMod val="50000"/>
              <a:alpha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Main parameters of </a:t>
            </a:r>
            <a:endParaRPr lang="ru-RU" sz="2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 DC-280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FE3AB35D-0D66-40CC-AF45-0EDF3133BD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9519728"/>
              </p:ext>
            </p:extLst>
          </p:nvPr>
        </p:nvGraphicFramePr>
        <p:xfrm>
          <a:off x="750405" y="4086816"/>
          <a:ext cx="6756936" cy="273939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28539">
                  <a:extLst>
                    <a:ext uri="{9D8B030D-6E8A-4147-A177-3AD203B41FA5}">
                      <a16:colId xmlns:a16="http://schemas.microsoft.com/office/drawing/2014/main" val="678505378"/>
                    </a:ext>
                  </a:extLst>
                </a:gridCol>
                <a:gridCol w="1588432">
                  <a:extLst>
                    <a:ext uri="{9D8B030D-6E8A-4147-A177-3AD203B41FA5}">
                      <a16:colId xmlns:a16="http://schemas.microsoft.com/office/drawing/2014/main" val="2516203262"/>
                    </a:ext>
                  </a:extLst>
                </a:gridCol>
                <a:gridCol w="29399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8254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Parameters</a:t>
                      </a:r>
                      <a:endParaRPr lang="ru-RU" sz="1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60000"/>
                        <a:lumOff val="4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Design</a:t>
                      </a:r>
                      <a:endParaRPr lang="ru-RU" sz="1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60000"/>
                        <a:lumOff val="4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Realized</a:t>
                      </a:r>
                      <a:endParaRPr lang="ru-RU" sz="1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60000"/>
                        <a:lumOff val="40000"/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6972572"/>
                  </a:ext>
                </a:extLst>
              </a:tr>
              <a:tr h="18254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Power consumption</a:t>
                      </a:r>
                      <a:endParaRPr lang="ru-RU" sz="1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60000"/>
                        <a:lumOff val="40000"/>
                        <a:alpha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550 </a:t>
                      </a:r>
                      <a:r>
                        <a:rPr lang="en-US" sz="1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kW</a:t>
                      </a: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*</a:t>
                      </a:r>
                      <a:r>
                        <a:rPr lang="en-US" sz="1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 </a:t>
                      </a:r>
                      <a:endParaRPr lang="ru-RU" sz="1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60000"/>
                        <a:lumOff val="40000"/>
                        <a:alpha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5607485"/>
                  </a:ext>
                </a:extLst>
              </a:tr>
              <a:tr h="18254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Ion</a:t>
                      </a:r>
                      <a:r>
                        <a:rPr lang="en-US" sz="1400" b="1" baseline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source</a:t>
                      </a:r>
                      <a:endParaRPr lang="ru-RU" sz="1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60000"/>
                        <a:lumOff val="40000"/>
                        <a:alpha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DECRIS-PM – 14 </a:t>
                      </a:r>
                      <a:r>
                        <a:rPr lang="en-US" sz="1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GHz</a:t>
                      </a:r>
                      <a:r>
                        <a:rPr lang="en-US" sz="1400" b="1" baseline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on the HV platform </a:t>
                      </a: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1400" b="1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</a:t>
                      </a:r>
                      <a:r>
                        <a:rPr lang="ru-RU" sz="1400" b="1" baseline="-25000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max</a:t>
                      </a: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=70</a:t>
                      </a:r>
                      <a:r>
                        <a:rPr lang="en-US" sz="1400" b="1" baseline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kV</a:t>
                      </a: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1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60000"/>
                        <a:lumOff val="40000"/>
                        <a:alpha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3036429"/>
                  </a:ext>
                </a:extLst>
              </a:tr>
              <a:tr h="18254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Injecting beam potential</a:t>
                      </a:r>
                      <a:endParaRPr lang="ru-RU" sz="1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60000"/>
                        <a:lumOff val="4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Up to</a:t>
                      </a: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 </a:t>
                      </a:r>
                      <a:r>
                        <a:rPr lang="en-US" sz="1400" b="1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keV</a:t>
                      </a: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/Z</a:t>
                      </a:r>
                      <a:endParaRPr lang="ru-RU" sz="1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60000"/>
                        <a:lumOff val="4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Up to</a:t>
                      </a: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 </a:t>
                      </a:r>
                      <a:r>
                        <a:rPr lang="en-US" sz="1400" b="1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keV</a:t>
                      </a: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/Z</a:t>
                      </a:r>
                      <a:endParaRPr lang="ru-RU" sz="1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60000"/>
                        <a:lumOff val="40000"/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5038992"/>
                  </a:ext>
                </a:extLst>
              </a:tr>
              <a:tr h="18254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Magnetic field level</a:t>
                      </a:r>
                      <a:endParaRPr lang="ru-RU" sz="1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60000"/>
                        <a:lumOff val="4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0,6÷1,3 </a:t>
                      </a:r>
                      <a:r>
                        <a:rPr lang="en-US" sz="1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endParaRPr lang="ru-RU" sz="1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60000"/>
                        <a:lumOff val="4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0,8÷1,23 </a:t>
                      </a:r>
                      <a:r>
                        <a:rPr lang="en-US" sz="1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endParaRPr lang="ru-RU" sz="1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60000"/>
                        <a:lumOff val="40000"/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2191847"/>
                  </a:ext>
                </a:extLst>
              </a:tr>
              <a:tr h="18254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Dee voltage</a:t>
                      </a:r>
                      <a:endParaRPr lang="ru-RU" sz="1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60000"/>
                        <a:lumOff val="4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130 </a:t>
                      </a:r>
                      <a:r>
                        <a:rPr lang="en-US" sz="1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kV</a:t>
                      </a:r>
                      <a:endParaRPr lang="ru-RU" sz="1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60000"/>
                        <a:lumOff val="4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130 </a:t>
                      </a:r>
                      <a:r>
                        <a:rPr lang="en-US" sz="1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kV</a:t>
                      </a:r>
                      <a:endParaRPr lang="ru-RU" sz="1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60000"/>
                        <a:lumOff val="40000"/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9417288"/>
                  </a:ext>
                </a:extLst>
              </a:tr>
              <a:tr h="20272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Flat-top </a:t>
                      </a:r>
                      <a:r>
                        <a:rPr lang="en-US" sz="1400" b="1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dee</a:t>
                      </a:r>
                      <a:r>
                        <a:rPr lang="en-US" sz="1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voltage</a:t>
                      </a:r>
                      <a:endParaRPr lang="ru-RU" sz="1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60000"/>
                        <a:lumOff val="4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</a:t>
                      </a:r>
                      <a:r>
                        <a:rPr lang="en-US" sz="1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kV</a:t>
                      </a:r>
                      <a:endParaRPr lang="ru-RU" sz="1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60000"/>
                        <a:lumOff val="4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</a:t>
                      </a:r>
                      <a:r>
                        <a:rPr lang="en-US" sz="1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kV</a:t>
                      </a:r>
                      <a:endParaRPr lang="ru-RU" sz="1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60000"/>
                        <a:lumOff val="40000"/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1741499"/>
                  </a:ext>
                </a:extLst>
              </a:tr>
              <a:tr h="19660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Accelerator effectivity</a:t>
                      </a:r>
                      <a:endParaRPr lang="ru-RU" sz="1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60000"/>
                        <a:lumOff val="4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&gt;50%</a:t>
                      </a:r>
                      <a:endParaRPr lang="ru-RU" sz="1400" b="1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60000"/>
                        <a:lumOff val="4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56,28% (</a:t>
                      </a:r>
                      <a:r>
                        <a:rPr lang="ru-RU" sz="1400" b="1" baseline="300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</a:t>
                      </a:r>
                      <a:r>
                        <a:rPr lang="ru-RU" sz="1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 </a:t>
                      </a: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2,1 </a:t>
                      </a:r>
                      <a:r>
                        <a:rPr lang="ru-RU" sz="1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рµA)</a:t>
                      </a:r>
                      <a:endParaRPr lang="ru-RU" sz="1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60000"/>
                        <a:lumOff val="40000"/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6144683"/>
                  </a:ext>
                </a:extLst>
              </a:tr>
              <a:tr h="18254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Intensity (A~50)</a:t>
                      </a:r>
                      <a:endParaRPr lang="ru-RU" sz="1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60000"/>
                        <a:lumOff val="4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&gt;10 pµA</a:t>
                      </a:r>
                      <a:endParaRPr lang="ru-RU" sz="1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60000"/>
                        <a:lumOff val="4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10,4 pµA(</a:t>
                      </a:r>
                      <a:r>
                        <a:rPr lang="ru-RU" sz="1400" b="1" baseline="300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r>
                        <a:rPr lang="ru-RU" sz="1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Ar</a:t>
                      </a:r>
                      <a:r>
                        <a:rPr lang="ru-RU" sz="1400" b="1" baseline="300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7+</a:t>
                      </a:r>
                      <a:r>
                        <a:rPr lang="ru-RU" sz="1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), 7,73 pµA (</a:t>
                      </a:r>
                      <a:r>
                        <a:rPr lang="ru-RU" sz="1400" b="1" baseline="300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</a:t>
                      </a:r>
                      <a:r>
                        <a:rPr lang="ru-RU" sz="1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</a:t>
                      </a:r>
                      <a:r>
                        <a:rPr lang="ru-RU" sz="1400" b="1" baseline="300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10+</a:t>
                      </a:r>
                      <a:r>
                        <a:rPr lang="ru-RU" sz="1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1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60000"/>
                        <a:lumOff val="40000"/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8254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Ions</a:t>
                      </a:r>
                      <a:endParaRPr lang="ru-RU" sz="1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60000"/>
                        <a:lumOff val="4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10-</a:t>
                      </a:r>
                      <a:r>
                        <a:rPr lang="en-US" sz="1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</a:t>
                      </a:r>
                      <a:endParaRPr lang="ru-RU" sz="1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60000"/>
                        <a:lumOff val="4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12(</a:t>
                      </a:r>
                      <a:r>
                        <a:rPr lang="ru-RU" sz="1400" b="1" baseline="300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r>
                        <a:rPr lang="ru-RU" sz="1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</a:t>
                      </a:r>
                      <a:r>
                        <a:rPr lang="ru-RU" sz="1400" b="1" baseline="300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2+</a:t>
                      </a:r>
                      <a:r>
                        <a:rPr lang="ru-RU" sz="1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)-84(</a:t>
                      </a:r>
                      <a:r>
                        <a:rPr lang="ru-RU" sz="1400" b="1" baseline="300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</a:t>
                      </a:r>
                      <a:r>
                        <a:rPr lang="ru-RU" sz="1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Kr</a:t>
                      </a:r>
                      <a:r>
                        <a:rPr lang="ru-RU" sz="1400" b="1" baseline="300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14+</a:t>
                      </a:r>
                      <a:r>
                        <a:rPr lang="ru-RU" sz="1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1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60000"/>
                        <a:lumOff val="40000"/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8254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A/Z</a:t>
                      </a:r>
                      <a:endParaRPr lang="ru-RU" sz="1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60000"/>
                        <a:lumOff val="4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4÷7,5</a:t>
                      </a:r>
                      <a:endParaRPr lang="ru-RU" sz="1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60000"/>
                        <a:lumOff val="4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189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4,44 </a:t>
                      </a:r>
                      <a:r>
                        <a:rPr lang="en-US" sz="1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lang="en-US" sz="1400" b="1" baseline="300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40</a:t>
                      </a:r>
                      <a:r>
                        <a:rPr lang="en-US" sz="1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Ar</a:t>
                      </a:r>
                      <a:r>
                        <a:rPr lang="en-US" sz="1400" b="1" baseline="300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r>
                        <a:rPr lang="ru-RU" sz="1400" b="1" baseline="300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r>
                        <a:rPr lang="en-US" sz="1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) </a:t>
                      </a: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÷6,86 </a:t>
                      </a:r>
                      <a:r>
                        <a:rPr lang="en-US" sz="1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lang="en-US" sz="1400" b="1" baseline="300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48</a:t>
                      </a:r>
                      <a:r>
                        <a:rPr lang="en-US" sz="1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Ca</a:t>
                      </a:r>
                      <a:r>
                        <a:rPr lang="en-US" sz="1400" b="1" baseline="300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+7</a:t>
                      </a:r>
                      <a:r>
                        <a:rPr lang="en-US" sz="1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ru-RU" sz="1400" b="1" dirty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60000"/>
                        <a:lumOff val="40000"/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8254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Energy</a:t>
                      </a:r>
                      <a:endParaRPr lang="ru-RU" sz="1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60000"/>
                        <a:lumOff val="4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4÷8 </a:t>
                      </a:r>
                      <a:r>
                        <a:rPr lang="en-US" sz="1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MeV/n</a:t>
                      </a:r>
                      <a:endParaRPr lang="ru-RU" sz="1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60000"/>
                        <a:lumOff val="4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3,81÷7,46 </a:t>
                      </a:r>
                      <a:r>
                        <a:rPr lang="en-US" sz="1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MeV/n</a:t>
                      </a:r>
                      <a:endParaRPr lang="ru-RU" sz="1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60000"/>
                        <a:lumOff val="40000"/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CF41124-CCAF-43EE-A7C7-487A8BF1AFF2}"/>
              </a:ext>
            </a:extLst>
          </p:cNvPr>
          <p:cNvPicPr>
            <a:picLocks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6708" y="1"/>
            <a:ext cx="1321200" cy="900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1782425" y="6488668"/>
            <a:ext cx="4095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5</a:t>
            </a:r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8EB4F93-F1FF-4163-ADF0-BBD59DA04EB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1396"/>
          <a:stretch/>
        </p:blipFill>
        <p:spPr>
          <a:xfrm>
            <a:off x="14861" y="1"/>
            <a:ext cx="1322459" cy="900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D8886A8-882A-4C1B-8397-8D86A9898FD3}"/>
              </a:ext>
            </a:extLst>
          </p:cNvPr>
          <p:cNvSpPr txBox="1"/>
          <p:nvPr/>
        </p:nvSpPr>
        <p:spPr>
          <a:xfrm>
            <a:off x="-195901" y="790034"/>
            <a:ext cx="17938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Joint Institute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for  Nuclear Research</a:t>
            </a:r>
            <a:endParaRPr lang="ru-RU" sz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725557" y="6395360"/>
            <a:ext cx="6781784" cy="440580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" name="Прямая со стрелкой 5"/>
          <p:cNvCxnSpPr>
            <a:stCxn id="3" idx="3"/>
            <a:endCxn id="18" idx="2"/>
          </p:cNvCxnSpPr>
          <p:nvPr/>
        </p:nvCxnSpPr>
        <p:spPr>
          <a:xfrm flipV="1">
            <a:off x="7507341" y="4118606"/>
            <a:ext cx="1186757" cy="2497044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Рисунок 17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247547" y="29438"/>
            <a:ext cx="6893101" cy="4089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942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6316" y="1293413"/>
            <a:ext cx="7411453" cy="556458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9096" y="2475912"/>
            <a:ext cx="1992429" cy="923330"/>
          </a:xfrm>
          <a:prstGeom prst="rect">
            <a:avLst/>
          </a:prstGeom>
          <a:solidFill>
            <a:schemeClr val="lt1">
              <a:alpha val="59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DECRIS-PM </a:t>
            </a:r>
          </a:p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ECR ion source (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Umax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= 30 kV)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7964" y="1533379"/>
            <a:ext cx="1861994" cy="646331"/>
          </a:xfrm>
          <a:prstGeom prst="rect">
            <a:avLst/>
          </a:prstGeom>
          <a:solidFill>
            <a:schemeClr val="lt1">
              <a:alpha val="59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Analyzing magnet (IM90)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97066" y="1307431"/>
            <a:ext cx="1713297" cy="646331"/>
          </a:xfrm>
          <a:prstGeom prst="rect">
            <a:avLst/>
          </a:prstGeom>
          <a:solidFill>
            <a:schemeClr val="lt1">
              <a:alpha val="59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Accelerating tube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6323" y="4166133"/>
            <a:ext cx="1713297" cy="646331"/>
          </a:xfrm>
          <a:prstGeom prst="rect">
            <a:avLst/>
          </a:prstGeom>
          <a:solidFill>
            <a:schemeClr val="lt1">
              <a:alpha val="59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HV platform (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Umax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= 70 kV)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950917" y="1317053"/>
            <a:ext cx="1713297" cy="923330"/>
          </a:xfrm>
          <a:prstGeom prst="rect">
            <a:avLst/>
          </a:prstGeom>
          <a:solidFill>
            <a:schemeClr val="lt1">
              <a:alpha val="59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Electrostatic deflector (Bender)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114547" y="4166133"/>
            <a:ext cx="1868906" cy="923330"/>
          </a:xfrm>
          <a:prstGeom prst="rect">
            <a:avLst/>
          </a:prstGeom>
          <a:solidFill>
            <a:schemeClr val="lt1">
              <a:alpha val="59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Electrostatic deflector </a:t>
            </a:r>
          </a:p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Umax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= 100 kV)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151444" y="2730365"/>
            <a:ext cx="1713297" cy="369332"/>
          </a:xfrm>
          <a:prstGeom prst="rect">
            <a:avLst/>
          </a:prstGeom>
          <a:solidFill>
            <a:schemeClr val="lt1">
              <a:alpha val="59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Magnet yoke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143424" y="5292289"/>
            <a:ext cx="2048576" cy="646331"/>
          </a:xfrm>
          <a:prstGeom prst="rect">
            <a:avLst/>
          </a:prstGeom>
          <a:solidFill>
            <a:schemeClr val="lt1">
              <a:alpha val="59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Main RF-resonator (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Umax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= 130 kV)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546AFDBA-E01E-4680-8796-F5107167F1A8}"/>
              </a:ext>
            </a:extLst>
          </p:cNvPr>
          <p:cNvSpPr/>
          <p:nvPr/>
        </p:nvSpPr>
        <p:spPr>
          <a:xfrm>
            <a:off x="1785903" y="721893"/>
            <a:ext cx="6070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Configuration of the DC-280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CF41124-CCAF-43EE-A7C7-487A8BF1AFF2}"/>
              </a:ext>
            </a:extLst>
          </p:cNvPr>
          <p:cNvPicPr>
            <a:picLocks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6708" y="1"/>
            <a:ext cx="1321200" cy="90000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8EB4F93-F1FF-4163-ADF0-BBD59DA04EB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1396"/>
          <a:stretch/>
        </p:blipFill>
        <p:spPr>
          <a:xfrm>
            <a:off x="14861" y="1"/>
            <a:ext cx="1322459" cy="9000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D8886A8-882A-4C1B-8397-8D86A9898FD3}"/>
              </a:ext>
            </a:extLst>
          </p:cNvPr>
          <p:cNvSpPr txBox="1"/>
          <p:nvPr/>
        </p:nvSpPr>
        <p:spPr>
          <a:xfrm>
            <a:off x="-195901" y="790034"/>
            <a:ext cx="17938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Joint Institute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for  Nuclear Research</a:t>
            </a:r>
            <a:endParaRPr lang="ru-RU" sz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8" name="Прямая со стрелкой 17"/>
          <p:cNvCxnSpPr>
            <a:stCxn id="8" idx="3"/>
          </p:cNvCxnSpPr>
          <p:nvPr/>
        </p:nvCxnSpPr>
        <p:spPr>
          <a:xfrm flipV="1">
            <a:off x="2199620" y="3784209"/>
            <a:ext cx="1514251" cy="705090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>
            <a:stCxn id="5" idx="3"/>
          </p:cNvCxnSpPr>
          <p:nvPr/>
        </p:nvCxnSpPr>
        <p:spPr>
          <a:xfrm>
            <a:off x="2351525" y="2937577"/>
            <a:ext cx="1629632" cy="227654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>
            <a:stCxn id="6" idx="3"/>
          </p:cNvCxnSpPr>
          <p:nvPr/>
        </p:nvCxnSpPr>
        <p:spPr>
          <a:xfrm>
            <a:off x="2269958" y="1856545"/>
            <a:ext cx="1926657" cy="684524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>
            <a:stCxn id="7" idx="1"/>
          </p:cNvCxnSpPr>
          <p:nvPr/>
        </p:nvCxnSpPr>
        <p:spPr>
          <a:xfrm flipH="1">
            <a:off x="5655212" y="1630597"/>
            <a:ext cx="541854" cy="985994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 flipH="1">
            <a:off x="7334451" y="1744496"/>
            <a:ext cx="2605239" cy="1075706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 flipH="1">
            <a:off x="9259503" y="2926799"/>
            <a:ext cx="890340" cy="1000308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>
            <a:stCxn id="10" idx="1"/>
          </p:cNvCxnSpPr>
          <p:nvPr/>
        </p:nvCxnSpPr>
        <p:spPr>
          <a:xfrm flipH="1">
            <a:off x="8643486" y="4627798"/>
            <a:ext cx="1471061" cy="608345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>
            <a:stCxn id="12" idx="1"/>
          </p:cNvCxnSpPr>
          <p:nvPr/>
        </p:nvCxnSpPr>
        <p:spPr>
          <a:xfrm flipH="1">
            <a:off x="9471259" y="5615455"/>
            <a:ext cx="672165" cy="255956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10114547" y="6013321"/>
            <a:ext cx="2048576" cy="369332"/>
          </a:xfrm>
          <a:prstGeom prst="rect">
            <a:avLst/>
          </a:prstGeom>
          <a:solidFill>
            <a:schemeClr val="lt1">
              <a:alpha val="59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Ion beam extraction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7" name="Прямая со стрелкой 36"/>
          <p:cNvCxnSpPr>
            <a:stCxn id="36" idx="1"/>
          </p:cNvCxnSpPr>
          <p:nvPr/>
        </p:nvCxnSpPr>
        <p:spPr>
          <a:xfrm flipH="1" flipV="1">
            <a:off x="7473029" y="6013321"/>
            <a:ext cx="2641518" cy="184666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4071981" y="6013321"/>
            <a:ext cx="2048576" cy="646331"/>
          </a:xfrm>
          <a:prstGeom prst="rect">
            <a:avLst/>
          </a:prstGeom>
          <a:solidFill>
            <a:schemeClr val="lt1">
              <a:alpha val="59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Flat-top resonator (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Umax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= 13 kV)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0219438" y="3473608"/>
            <a:ext cx="1713297" cy="369332"/>
          </a:xfrm>
          <a:prstGeom prst="rect">
            <a:avLst/>
          </a:prstGeom>
          <a:solidFill>
            <a:schemeClr val="lt1">
              <a:alpha val="59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Main coils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4" name="Прямая со стрелкой 43"/>
          <p:cNvCxnSpPr/>
          <p:nvPr/>
        </p:nvCxnSpPr>
        <p:spPr>
          <a:xfrm flipH="1">
            <a:off x="7272997" y="3684110"/>
            <a:ext cx="2944840" cy="1366192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 стрелкой 45"/>
          <p:cNvCxnSpPr>
            <a:stCxn id="43" idx="1"/>
          </p:cNvCxnSpPr>
          <p:nvPr/>
        </p:nvCxnSpPr>
        <p:spPr>
          <a:xfrm flipH="1">
            <a:off x="6963508" y="3658274"/>
            <a:ext cx="3255930" cy="2137615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 стрелкой 48"/>
          <p:cNvCxnSpPr>
            <a:stCxn id="41" idx="3"/>
          </p:cNvCxnSpPr>
          <p:nvPr/>
        </p:nvCxnSpPr>
        <p:spPr>
          <a:xfrm flipV="1">
            <a:off x="6120557" y="5894363"/>
            <a:ext cx="491258" cy="442124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271359" y="6211669"/>
            <a:ext cx="2048576" cy="369332"/>
          </a:xfrm>
          <a:prstGeom prst="rect">
            <a:avLst/>
          </a:prstGeom>
          <a:solidFill>
            <a:schemeClr val="lt1">
              <a:alpha val="59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Vacuum pump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54" name="Прямая со стрелкой 53"/>
          <p:cNvCxnSpPr>
            <a:stCxn id="53" idx="3"/>
          </p:cNvCxnSpPr>
          <p:nvPr/>
        </p:nvCxnSpPr>
        <p:spPr>
          <a:xfrm flipV="1">
            <a:off x="2319935" y="5584875"/>
            <a:ext cx="3194600" cy="811460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11782425" y="6488668"/>
            <a:ext cx="4095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6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8EB4F93-F1FF-4163-ADF0-BBD59DA04EB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1396"/>
          <a:stretch/>
        </p:blipFill>
        <p:spPr>
          <a:xfrm>
            <a:off x="0" y="0"/>
            <a:ext cx="1322459" cy="900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D8886A8-882A-4C1B-8397-8D86A9898FD3}"/>
              </a:ext>
            </a:extLst>
          </p:cNvPr>
          <p:cNvSpPr txBox="1"/>
          <p:nvPr/>
        </p:nvSpPr>
        <p:spPr>
          <a:xfrm>
            <a:off x="-235712" y="802890"/>
            <a:ext cx="17938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Joint Institute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for  Nuclear Research</a:t>
            </a:r>
            <a:endParaRPr lang="ru-RU" sz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AFDCF392-1F9E-4D38-B710-71A30941FC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5542139"/>
              </p:ext>
            </p:extLst>
          </p:nvPr>
        </p:nvGraphicFramePr>
        <p:xfrm>
          <a:off x="215198" y="1352452"/>
          <a:ext cx="11764365" cy="45421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8004">
                  <a:extLst>
                    <a:ext uri="{9D8B030D-6E8A-4147-A177-3AD203B41FA5}">
                      <a16:colId xmlns:a16="http://schemas.microsoft.com/office/drawing/2014/main" val="2348625142"/>
                    </a:ext>
                  </a:extLst>
                </a:gridCol>
                <a:gridCol w="859809">
                  <a:extLst>
                    <a:ext uri="{9D8B030D-6E8A-4147-A177-3AD203B41FA5}">
                      <a16:colId xmlns:a16="http://schemas.microsoft.com/office/drawing/2014/main" val="1480832805"/>
                    </a:ext>
                  </a:extLst>
                </a:gridCol>
                <a:gridCol w="1105469">
                  <a:extLst>
                    <a:ext uri="{9D8B030D-6E8A-4147-A177-3AD203B41FA5}">
                      <a16:colId xmlns:a16="http://schemas.microsoft.com/office/drawing/2014/main" val="4045652755"/>
                    </a:ext>
                  </a:extLst>
                </a:gridCol>
                <a:gridCol w="982638">
                  <a:extLst>
                    <a:ext uri="{9D8B030D-6E8A-4147-A177-3AD203B41FA5}">
                      <a16:colId xmlns:a16="http://schemas.microsoft.com/office/drawing/2014/main" val="3338035924"/>
                    </a:ext>
                  </a:extLst>
                </a:gridCol>
                <a:gridCol w="955344">
                  <a:extLst>
                    <a:ext uri="{9D8B030D-6E8A-4147-A177-3AD203B41FA5}">
                      <a16:colId xmlns:a16="http://schemas.microsoft.com/office/drawing/2014/main" val="402273786"/>
                    </a:ext>
                  </a:extLst>
                </a:gridCol>
                <a:gridCol w="805218">
                  <a:extLst>
                    <a:ext uri="{9D8B030D-6E8A-4147-A177-3AD203B41FA5}">
                      <a16:colId xmlns:a16="http://schemas.microsoft.com/office/drawing/2014/main" val="3692601176"/>
                    </a:ext>
                  </a:extLst>
                </a:gridCol>
                <a:gridCol w="1107120">
                  <a:extLst>
                    <a:ext uri="{9D8B030D-6E8A-4147-A177-3AD203B41FA5}">
                      <a16:colId xmlns:a16="http://schemas.microsoft.com/office/drawing/2014/main" val="2515507145"/>
                    </a:ext>
                  </a:extLst>
                </a:gridCol>
                <a:gridCol w="1117465">
                  <a:extLst>
                    <a:ext uri="{9D8B030D-6E8A-4147-A177-3AD203B41FA5}">
                      <a16:colId xmlns:a16="http://schemas.microsoft.com/office/drawing/2014/main" val="1675216442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1834829981"/>
                    </a:ext>
                  </a:extLst>
                </a:gridCol>
                <a:gridCol w="1105468">
                  <a:extLst>
                    <a:ext uri="{9D8B030D-6E8A-4147-A177-3AD203B41FA5}">
                      <a16:colId xmlns:a16="http://schemas.microsoft.com/office/drawing/2014/main" val="882416745"/>
                    </a:ext>
                  </a:extLst>
                </a:gridCol>
                <a:gridCol w="1214651">
                  <a:extLst>
                    <a:ext uri="{9D8B030D-6E8A-4147-A177-3AD203B41FA5}">
                      <a16:colId xmlns:a16="http://schemas.microsoft.com/office/drawing/2014/main" val="1327617915"/>
                    </a:ext>
                  </a:extLst>
                </a:gridCol>
                <a:gridCol w="718779">
                  <a:extLst>
                    <a:ext uri="{9D8B030D-6E8A-4147-A177-3AD203B41FA5}">
                      <a16:colId xmlns:a16="http://schemas.microsoft.com/office/drawing/2014/main" val="2968019543"/>
                    </a:ext>
                  </a:extLst>
                </a:gridCol>
              </a:tblGrid>
              <a:tr h="345949">
                <a:tc rowSpan="3"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Ion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alpha val="2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Energy</a:t>
                      </a:r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(MeV)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alpha val="20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Intensity (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pµA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alpha val="2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rowSpan="2" gridSpan="5"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Efficiency (%)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alpha val="20000"/>
                      </a:schemeClr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ru-RU" sz="1050" dirty="0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ru-RU" sz="1050" dirty="0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ru-RU" sz="1050" dirty="0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ru-RU" sz="105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2324988"/>
                  </a:ext>
                </a:extLst>
              </a:tr>
              <a:tr h="345949">
                <a:tc vMerge="1">
                  <a:txBody>
                    <a:bodyPr/>
                    <a:lstStyle/>
                    <a:p>
                      <a:endParaRPr lang="ru-RU" sz="11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sz="11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Axial injection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alpha val="2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sz="11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Cyclotron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alpha val="2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sz="11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endParaRPr lang="en-US" sz="1600" b="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Transport 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channel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alpha val="20000"/>
                      </a:schemeClr>
                    </a:solidFill>
                  </a:tcPr>
                </a:tc>
                <a:tc gridSpan="5" vMerge="1">
                  <a:txBody>
                    <a:bodyPr/>
                    <a:lstStyle/>
                    <a:p>
                      <a:endParaRPr lang="ru-RU" sz="1050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 sz="1050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 sz="1050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 sz="1050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 sz="105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5618789"/>
                  </a:ext>
                </a:extLst>
              </a:tr>
              <a:tr h="882239">
                <a:tc vMerge="1">
                  <a:txBody>
                    <a:bodyPr/>
                    <a:lstStyle/>
                    <a:p>
                      <a:endParaRPr lang="ru-RU" sz="11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After separation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vertical part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R=400 mm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R= 1770 mm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alpha val="2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Axial injection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Capture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Cyclotron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Extraction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5517072"/>
                  </a:ext>
                </a:extLst>
              </a:tr>
              <a:tr h="345949">
                <a:tc>
                  <a:txBody>
                    <a:bodyPr/>
                    <a:lstStyle/>
                    <a:p>
                      <a:pPr algn="ctr"/>
                      <a:r>
                        <a:rPr lang="en-US" sz="1600" b="1" baseline="30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</a:t>
                      </a:r>
                      <a:r>
                        <a:rPr lang="en-US" sz="1600" b="1" baseline="30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r>
                        <a:rPr lang="en-US" sz="1600" b="1" baseline="30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2019)</a:t>
                      </a:r>
                      <a:endParaRPr lang="ru-RU" sz="1600" b="1" baseline="30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240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10,9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9,8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6,9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6,1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2305889"/>
                  </a:ext>
                </a:extLst>
              </a:tr>
              <a:tr h="605410">
                <a:tc>
                  <a:txBody>
                    <a:bodyPr/>
                    <a:lstStyle/>
                    <a:p>
                      <a:pPr algn="ctr"/>
                      <a:r>
                        <a:rPr lang="en-US" sz="1600" b="1" baseline="30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</a:t>
                      </a:r>
                      <a:r>
                        <a:rPr lang="en-US" sz="1600" b="1" baseline="30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10+ </a:t>
                      </a:r>
                      <a:r>
                        <a:rPr lang="en-US" sz="16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2021)</a:t>
                      </a:r>
                      <a:endParaRPr lang="ru-RU" sz="1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240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12,8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10,6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7,1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83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09759675"/>
                  </a:ext>
                </a:extLst>
              </a:tr>
              <a:tr h="345949">
                <a:tc>
                  <a:txBody>
                    <a:bodyPr/>
                    <a:lstStyle/>
                    <a:p>
                      <a:pPr algn="ctr"/>
                      <a:r>
                        <a:rPr lang="en-US" sz="1600" b="1" baseline="30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</a:t>
                      </a:r>
                      <a:r>
                        <a:rPr lang="en-US" sz="1600" b="1" baseline="30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10+ </a:t>
                      </a:r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(2022)</a:t>
                      </a:r>
                      <a:endParaRPr lang="ru-RU" sz="1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245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5,1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3,9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3,4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2,51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630422"/>
                  </a:ext>
                </a:extLst>
              </a:tr>
              <a:tr h="345949">
                <a:tc>
                  <a:txBody>
                    <a:bodyPr/>
                    <a:lstStyle/>
                    <a:p>
                      <a:pPr algn="ctr"/>
                      <a:r>
                        <a:rPr lang="en-US" sz="1600" b="1" baseline="30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</a:t>
                      </a:r>
                      <a:r>
                        <a:rPr lang="en-US" sz="1600" b="1" baseline="30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10+ </a:t>
                      </a:r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(2022)</a:t>
                      </a:r>
                      <a:endParaRPr lang="ru-RU" sz="1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245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11,2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9,7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6,9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6,1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4,5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9173730"/>
                  </a:ext>
                </a:extLst>
              </a:tr>
              <a:tr h="605410">
                <a:tc>
                  <a:txBody>
                    <a:bodyPr/>
                    <a:lstStyle/>
                    <a:p>
                      <a:pPr algn="ctr"/>
                      <a:r>
                        <a:rPr lang="en-US" sz="1600" b="1" baseline="30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</a:t>
                      </a:r>
                      <a:r>
                        <a:rPr lang="en-US" sz="1600" b="1" baseline="30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10+ </a:t>
                      </a:r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(2022)</a:t>
                      </a:r>
                      <a:endParaRPr lang="ru-RU" sz="1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245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20,4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17,6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12,4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7,73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7756157"/>
                  </a:ext>
                </a:extLst>
              </a:tr>
            </a:tbl>
          </a:graphicData>
        </a:graphic>
      </p:graphicFrame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546AFDBA-E01E-4680-8796-F5107167F1A8}"/>
              </a:ext>
            </a:extLst>
          </p:cNvPr>
          <p:cNvSpPr/>
          <p:nvPr/>
        </p:nvSpPr>
        <p:spPr>
          <a:xfrm>
            <a:off x="1722457" y="638390"/>
            <a:ext cx="745637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Results of obtaining 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high ion intensities </a:t>
            </a:r>
            <a:r>
              <a:rPr lang="ru-RU" sz="28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48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C1CA535-3E9E-4033-A8AF-CB9A264B33EA}"/>
              </a:ext>
            </a:extLst>
          </p:cNvPr>
          <p:cNvPicPr>
            <a:picLocks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8186" y="68883"/>
            <a:ext cx="1321200" cy="900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1782425" y="6488668"/>
            <a:ext cx="4095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7</a:t>
            </a:r>
            <a:endParaRPr lang="ru-RU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15197" y="4139648"/>
            <a:ext cx="11764365" cy="1754932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9141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 descr="D:\схема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975" b="67055"/>
          <a:stretch/>
        </p:blipFill>
        <p:spPr bwMode="auto">
          <a:xfrm>
            <a:off x="7682081" y="4039357"/>
            <a:ext cx="2699188" cy="2441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68EB4F93-F1FF-4163-ADF0-BBD59DA04EB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1396"/>
          <a:stretch/>
        </p:blipFill>
        <p:spPr>
          <a:xfrm>
            <a:off x="0" y="0"/>
            <a:ext cx="1322459" cy="900000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FD8886A8-882A-4C1B-8397-8D86A9898FD3}"/>
              </a:ext>
            </a:extLst>
          </p:cNvPr>
          <p:cNvSpPr txBox="1"/>
          <p:nvPr/>
        </p:nvSpPr>
        <p:spPr>
          <a:xfrm>
            <a:off x="-210762" y="799630"/>
            <a:ext cx="17938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Joint Institute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for  Nuclear Research</a:t>
            </a:r>
            <a:endParaRPr lang="ru-RU" sz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546AFDBA-E01E-4680-8796-F5107167F1A8}"/>
              </a:ext>
            </a:extLst>
          </p:cNvPr>
          <p:cNvSpPr/>
          <p:nvPr/>
        </p:nvSpPr>
        <p:spPr>
          <a:xfrm>
            <a:off x="1583120" y="708757"/>
            <a:ext cx="593237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Obtaining high ion intensities </a:t>
            </a:r>
            <a:r>
              <a:rPr lang="ru-RU" sz="28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48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ru-RU" sz="28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10+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E0EE2985-EECB-4F8A-9F58-7579294245D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481" y="3572616"/>
            <a:ext cx="4929444" cy="2592547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584EC0B9-1CA7-4096-820D-6D11BB295FF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7583" y="3727937"/>
            <a:ext cx="1485078" cy="12352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EAE09895-C1FD-4932-8AB5-CDE2285BFDA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3099" y="2293034"/>
            <a:ext cx="1711462" cy="12636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6DC0CE27-CD5E-483B-B907-4D5D5D2AAA1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3868" y="3337901"/>
            <a:ext cx="1788132" cy="14029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B6F09ED7-28EA-4982-8AC8-88DDC0E9229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7889" y="4941343"/>
            <a:ext cx="1824111" cy="14645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cxnSp>
        <p:nvCxnSpPr>
          <p:cNvPr id="50" name="Прямая со стрелкой 49">
            <a:extLst>
              <a:ext uri="{FF2B5EF4-FFF2-40B4-BE49-F238E27FC236}">
                <a16:creationId xmlns:a16="http://schemas.microsoft.com/office/drawing/2014/main" id="{772CA6FC-2C53-4951-9F15-97AC76482A22}"/>
              </a:ext>
            </a:extLst>
          </p:cNvPr>
          <p:cNvCxnSpPr>
            <a:cxnSpLocks/>
            <a:stCxn id="49" idx="1"/>
          </p:cNvCxnSpPr>
          <p:nvPr/>
        </p:nvCxnSpPr>
        <p:spPr>
          <a:xfrm flipH="1">
            <a:off x="9922801" y="5673607"/>
            <a:ext cx="445088" cy="33831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 стрелкой 50">
            <a:extLst>
              <a:ext uri="{FF2B5EF4-FFF2-40B4-BE49-F238E27FC236}">
                <a16:creationId xmlns:a16="http://schemas.microsoft.com/office/drawing/2014/main" id="{21CC3D7E-EB9D-47ED-A940-CE7B2185D0BE}"/>
              </a:ext>
            </a:extLst>
          </p:cNvPr>
          <p:cNvCxnSpPr>
            <a:cxnSpLocks/>
            <a:stCxn id="46" idx="3"/>
          </p:cNvCxnSpPr>
          <p:nvPr/>
        </p:nvCxnSpPr>
        <p:spPr>
          <a:xfrm>
            <a:off x="7632661" y="4345544"/>
            <a:ext cx="976767" cy="137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 стрелкой 51">
            <a:extLst>
              <a:ext uri="{FF2B5EF4-FFF2-40B4-BE49-F238E27FC236}">
                <a16:creationId xmlns:a16="http://schemas.microsoft.com/office/drawing/2014/main" id="{A0CDDF27-BD31-4481-8279-E5CC1AA26587}"/>
              </a:ext>
            </a:extLst>
          </p:cNvPr>
          <p:cNvCxnSpPr>
            <a:cxnSpLocks/>
          </p:cNvCxnSpPr>
          <p:nvPr/>
        </p:nvCxnSpPr>
        <p:spPr>
          <a:xfrm flipV="1">
            <a:off x="7620000" y="4729481"/>
            <a:ext cx="578729" cy="115061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 стрелкой 52">
            <a:extLst>
              <a:ext uri="{FF2B5EF4-FFF2-40B4-BE49-F238E27FC236}">
                <a16:creationId xmlns:a16="http://schemas.microsoft.com/office/drawing/2014/main" id="{8A353855-B5C8-44F2-97B3-55C25994C7B6}"/>
              </a:ext>
            </a:extLst>
          </p:cNvPr>
          <p:cNvCxnSpPr>
            <a:cxnSpLocks/>
            <a:stCxn id="48" idx="1"/>
          </p:cNvCxnSpPr>
          <p:nvPr/>
        </p:nvCxnSpPr>
        <p:spPr>
          <a:xfrm flipH="1">
            <a:off x="9172135" y="4039357"/>
            <a:ext cx="1231733" cy="42010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D697F2A5-2451-4DC4-898C-BB1FD91B1D31}"/>
              </a:ext>
            </a:extLst>
          </p:cNvPr>
          <p:cNvSpPr txBox="1"/>
          <p:nvPr/>
        </p:nvSpPr>
        <p:spPr>
          <a:xfrm>
            <a:off x="1352923" y="6217330"/>
            <a:ext cx="47074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glow of the heated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deflector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pre-septum plate (~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2300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C) during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accelerated.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beam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power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is 2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64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kW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(7,73 </a:t>
            </a: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pµA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E60252E0-D86A-4A06-AD31-51D5243AD51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2" t="6446" r="12271" b="5311"/>
          <a:stretch>
            <a:fillRect/>
          </a:stretch>
        </p:blipFill>
        <p:spPr>
          <a:xfrm>
            <a:off x="6159500" y="5116163"/>
            <a:ext cx="1460499" cy="15235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8" name="TextBox 67">
            <a:extLst>
              <a:ext uri="{FF2B5EF4-FFF2-40B4-BE49-F238E27FC236}">
                <a16:creationId xmlns:a16="http://schemas.microsoft.com/office/drawing/2014/main" id="{4911FE85-0B0D-43B9-A9E8-1D51D78CC6C1}"/>
              </a:ext>
            </a:extLst>
          </p:cNvPr>
          <p:cNvSpPr txBox="1"/>
          <p:nvPr/>
        </p:nvSpPr>
        <p:spPr>
          <a:xfrm>
            <a:off x="8331062" y="2799021"/>
            <a:ext cx="34163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1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48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 ion spectrum, optimized for </a:t>
            </a:r>
            <a:r>
              <a:rPr lang="en-US" sz="1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48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</a:t>
            </a:r>
            <a:r>
              <a:rPr lang="en-US" sz="1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10+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dirty="0"/>
          </a:p>
        </p:txBody>
      </p:sp>
      <p:pic>
        <p:nvPicPr>
          <p:cNvPr id="69" name="Рисунок 68" descr="D:\48Ca.jpg"/>
          <p:cNvPicPr/>
          <p:nvPr/>
        </p:nvPicPr>
        <p:blipFill>
          <a:blip r:embed="rId12" cstate="print"/>
          <a:srcRect l="8397" t="9545" r="12326" b="5455"/>
          <a:stretch>
            <a:fillRect/>
          </a:stretch>
        </p:blipFill>
        <p:spPr bwMode="auto">
          <a:xfrm>
            <a:off x="7921493" y="44498"/>
            <a:ext cx="4002616" cy="2801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" name="Прямоугольник 69">
            <a:extLst>
              <a:ext uri="{FF2B5EF4-FFF2-40B4-BE49-F238E27FC236}">
                <a16:creationId xmlns:a16="http://schemas.microsoft.com/office/drawing/2014/main" id="{546AFDBA-E01E-4680-8796-F5107167F1A8}"/>
              </a:ext>
            </a:extLst>
          </p:cNvPr>
          <p:cNvSpPr/>
          <p:nvPr/>
        </p:nvSpPr>
        <p:spPr>
          <a:xfrm>
            <a:off x="1583120" y="707273"/>
            <a:ext cx="593237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Obtaining high ion intensities </a:t>
            </a:r>
            <a:r>
              <a:rPr lang="ru-RU" sz="28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48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ru-RU" sz="28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10+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D697F2A5-2451-4DC4-898C-BB1FD91B1D31}"/>
              </a:ext>
            </a:extLst>
          </p:cNvPr>
          <p:cNvSpPr txBox="1"/>
          <p:nvPr/>
        </p:nvSpPr>
        <p:spPr>
          <a:xfrm>
            <a:off x="7105566" y="6550223"/>
            <a:ext cx="45240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Ion beam profile at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different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points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of the cyclotron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AC1CA535-3E9E-4033-A8AF-CB9A264B33EA}"/>
              </a:ext>
            </a:extLst>
          </p:cNvPr>
          <p:cNvPicPr>
            <a:picLocks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8186" y="68883"/>
            <a:ext cx="1321200" cy="900000"/>
          </a:xfrm>
          <a:prstGeom prst="rect">
            <a:avLst/>
          </a:prstGeom>
        </p:spPr>
      </p:pic>
      <p:pic>
        <p:nvPicPr>
          <p:cNvPr id="2051" name="Picture 3" descr="C:\Users\operator\Desktop\камера циклотрона76mkA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950242" y="1209675"/>
            <a:ext cx="4936709" cy="2257425"/>
          </a:xfrm>
          <a:prstGeom prst="rect">
            <a:avLst/>
          </a:prstGeom>
          <a:noFill/>
        </p:spPr>
      </p:pic>
      <p:sp>
        <p:nvSpPr>
          <p:cNvPr id="27" name="TextBox 26"/>
          <p:cNvSpPr txBox="1"/>
          <p:nvPr/>
        </p:nvSpPr>
        <p:spPr>
          <a:xfrm>
            <a:off x="11782425" y="6488668"/>
            <a:ext cx="4095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8</a:t>
            </a:r>
            <a:endParaRPr lang="ru-RU" dirty="0"/>
          </a:p>
        </p:txBody>
      </p:sp>
      <p:cxnSp>
        <p:nvCxnSpPr>
          <p:cNvPr id="57" name="Прямая со стрелкой 56">
            <a:extLst>
              <a:ext uri="{FF2B5EF4-FFF2-40B4-BE49-F238E27FC236}">
                <a16:creationId xmlns:a16="http://schemas.microsoft.com/office/drawing/2014/main" id="{2073E1B1-6905-4566-A197-5C7C02DA6B10}"/>
              </a:ext>
            </a:extLst>
          </p:cNvPr>
          <p:cNvCxnSpPr>
            <a:cxnSpLocks/>
            <a:stCxn id="47" idx="3"/>
          </p:cNvCxnSpPr>
          <p:nvPr/>
        </p:nvCxnSpPr>
        <p:spPr>
          <a:xfrm>
            <a:off x="7794561" y="2924852"/>
            <a:ext cx="1110288" cy="135172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1420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46AFDBA-E01E-4680-8796-F5107167F1A8}"/>
              </a:ext>
            </a:extLst>
          </p:cNvPr>
          <p:cNvSpPr/>
          <p:nvPr/>
        </p:nvSpPr>
        <p:spPr>
          <a:xfrm>
            <a:off x="1687622" y="686740"/>
            <a:ext cx="964077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Beam stability 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8EB4F93-F1FF-4163-ADF0-BBD59DA04EB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1396"/>
          <a:stretch/>
        </p:blipFill>
        <p:spPr>
          <a:xfrm>
            <a:off x="0" y="0"/>
            <a:ext cx="1322459" cy="900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D8886A8-882A-4C1B-8397-8D86A9898FD3}"/>
              </a:ext>
            </a:extLst>
          </p:cNvPr>
          <p:cNvSpPr txBox="1"/>
          <p:nvPr/>
        </p:nvSpPr>
        <p:spPr>
          <a:xfrm>
            <a:off x="-235712" y="802890"/>
            <a:ext cx="17938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Joint Institute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for  Nuclear Research</a:t>
            </a:r>
            <a:endParaRPr lang="ru-RU" sz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C1CA535-3E9E-4033-A8AF-CB9A264B33EA}"/>
              </a:ext>
            </a:extLst>
          </p:cNvPr>
          <p:cNvPicPr>
            <a:picLocks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8186" y="68883"/>
            <a:ext cx="1321200" cy="900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070083" y="1463449"/>
            <a:ext cx="6007617" cy="4820852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/>
          <a:srcRect l="22937" t="17875" r="29206" b="9011"/>
          <a:stretch>
            <a:fillRect/>
          </a:stretch>
        </p:blipFill>
        <p:spPr bwMode="auto">
          <a:xfrm>
            <a:off x="216807" y="1469844"/>
            <a:ext cx="5817870" cy="48144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697F2A5-2451-4DC4-898C-BB1FD91B1D31}"/>
              </a:ext>
            </a:extLst>
          </p:cNvPr>
          <p:cNvSpPr txBox="1"/>
          <p:nvPr/>
        </p:nvSpPr>
        <p:spPr>
          <a:xfrm>
            <a:off x="7060800" y="6284301"/>
            <a:ext cx="45240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beam stability during the long-term experiment with high ion intensities </a:t>
            </a:r>
            <a:r>
              <a:rPr lang="ru-RU" sz="14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48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ru-RU" sz="14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10+</a:t>
            </a:r>
            <a:r>
              <a:rPr lang="en-US" sz="14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(~4 </a:t>
            </a: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pµA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on DGFRS-2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697F2A5-2451-4DC4-898C-BB1FD91B1D31}"/>
              </a:ext>
            </a:extLst>
          </p:cNvPr>
          <p:cNvSpPr txBox="1"/>
          <p:nvPr/>
        </p:nvSpPr>
        <p:spPr>
          <a:xfrm>
            <a:off x="1501903" y="6334780"/>
            <a:ext cx="45240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beam stability during the experiment with high ion intensities </a:t>
            </a:r>
            <a:r>
              <a:rPr lang="ru-RU" sz="14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48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ru-RU" sz="14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10+</a:t>
            </a:r>
            <a:r>
              <a:rPr lang="en-US" sz="14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(~3 </a:t>
            </a: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pµA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on DGFRS-2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782425" y="6488668"/>
            <a:ext cx="4095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9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02012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2E5369"/>
      </a:dk2>
      <a:lt2>
        <a:srgbClr val="CFE2E7"/>
      </a:lt2>
      <a:accent1>
        <a:srgbClr val="353535"/>
      </a:accent1>
      <a:accent2>
        <a:srgbClr val="31B4E6"/>
      </a:accent2>
      <a:accent3>
        <a:srgbClr val="265991"/>
      </a:accent3>
      <a:accent4>
        <a:srgbClr val="7E40CC"/>
      </a:accent4>
      <a:accent5>
        <a:srgbClr val="B927E9"/>
      </a:accent5>
      <a:accent6>
        <a:srgbClr val="E833BF"/>
      </a:accent6>
      <a:hlink>
        <a:srgbClr val="2DA0F1"/>
      </a:hlink>
      <a:folHlink>
        <a:srgbClr val="7ED1E6"/>
      </a:folHlink>
    </a:clrScheme>
    <a:fontScheme name="Легкий дым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4F34B87B-9C7A-41AE-A6CB-48536223DFF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4219</TotalTime>
  <Words>2472</Words>
  <Application>Microsoft Office PowerPoint</Application>
  <PresentationFormat>Широкоэкранный</PresentationFormat>
  <Paragraphs>475</Paragraphs>
  <Slides>21</Slides>
  <Notes>19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9" baseType="lpstr">
      <vt:lpstr>Arial</vt:lpstr>
      <vt:lpstr>Calibri</vt:lpstr>
      <vt:lpstr>Century Gothic</vt:lpstr>
      <vt:lpstr>Symbol</vt:lpstr>
      <vt:lpstr>Times New Roman</vt:lpstr>
      <vt:lpstr>Wingdings</vt:lpstr>
      <vt:lpstr>Wingdings 3</vt:lpstr>
      <vt:lpstr>Легкий дым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Andrey</dc:creator>
  <cp:lastModifiedBy>Дмитрий</cp:lastModifiedBy>
  <cp:revision>152</cp:revision>
  <dcterms:created xsi:type="dcterms:W3CDTF">2023-03-21T08:07:41Z</dcterms:created>
  <dcterms:modified xsi:type="dcterms:W3CDTF">2023-06-05T14:44:46Z</dcterms:modified>
</cp:coreProperties>
</file>