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1"/>
    <p:sldMasterId id="2147483897" r:id="rId2"/>
  </p:sldMasterIdLst>
  <p:notesMasterIdLst>
    <p:notesMasterId r:id="rId21"/>
  </p:notesMasterIdLst>
  <p:sldIdLst>
    <p:sldId id="287" r:id="rId3"/>
    <p:sldId id="318" r:id="rId4"/>
    <p:sldId id="297" r:id="rId5"/>
    <p:sldId id="289" r:id="rId6"/>
    <p:sldId id="294" r:id="rId7"/>
    <p:sldId id="268" r:id="rId8"/>
    <p:sldId id="270" r:id="rId9"/>
    <p:sldId id="312" r:id="rId10"/>
    <p:sldId id="305" r:id="rId11"/>
    <p:sldId id="313" r:id="rId12"/>
    <p:sldId id="316" r:id="rId13"/>
    <p:sldId id="317" r:id="rId14"/>
    <p:sldId id="304" r:id="rId15"/>
    <p:sldId id="315" r:id="rId16"/>
    <p:sldId id="274" r:id="rId17"/>
    <p:sldId id="306" r:id="rId18"/>
    <p:sldId id="262" r:id="rId19"/>
    <p:sldId id="27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1769" autoAdjust="0"/>
  </p:normalViewPr>
  <p:slideViewPr>
    <p:cSldViewPr snapToGrid="0">
      <p:cViewPr varScale="1">
        <p:scale>
          <a:sx n="72" d="100"/>
          <a:sy n="72" d="100"/>
        </p:scale>
        <p:origin x="10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418B0-339B-4AAE-8B9C-6C180CCF45AF}" type="datetimeFigureOut">
              <a:rPr lang="ru-RU" smtClean="0"/>
              <a:t>10.06.2023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AD539-21F8-46EA-ABCC-B23537C8D2EF}" type="slidenum">
              <a:rPr lang="ru-RU" smtClean="0"/>
              <a:t>‹#›</a:t>
            </a:fld>
            <a:endParaRPr lang="ru-RU"/>
          </a:p>
        </p:txBody>
      </p:sp>
    </p:spTree>
    <p:extLst>
      <p:ext uri="{BB962C8B-B14F-4D97-AF65-F5344CB8AC3E}">
        <p14:creationId xmlns:p14="http://schemas.microsoft.com/office/powerpoint/2010/main" val="92714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a:t>
            </a:fld>
            <a:endParaRPr lang="ru-RU"/>
          </a:p>
        </p:txBody>
      </p:sp>
    </p:spTree>
    <p:extLst>
      <p:ext uri="{BB962C8B-B14F-4D97-AF65-F5344CB8AC3E}">
        <p14:creationId xmlns:p14="http://schemas.microsoft.com/office/powerpoint/2010/main" val="22779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14</a:t>
            </a:fld>
            <a:endParaRPr lang="ru-RU"/>
          </a:p>
        </p:txBody>
      </p:sp>
    </p:spTree>
    <p:extLst>
      <p:ext uri="{BB962C8B-B14F-4D97-AF65-F5344CB8AC3E}">
        <p14:creationId xmlns:p14="http://schemas.microsoft.com/office/powerpoint/2010/main" val="360350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15</a:t>
            </a:fld>
            <a:endParaRPr lang="ru-RU"/>
          </a:p>
        </p:txBody>
      </p:sp>
    </p:spTree>
    <p:extLst>
      <p:ext uri="{BB962C8B-B14F-4D97-AF65-F5344CB8AC3E}">
        <p14:creationId xmlns:p14="http://schemas.microsoft.com/office/powerpoint/2010/main" val="224241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17</a:t>
            </a:fld>
            <a:endParaRPr lang="ru-RU"/>
          </a:p>
        </p:txBody>
      </p:sp>
    </p:spTree>
    <p:extLst>
      <p:ext uri="{BB962C8B-B14F-4D97-AF65-F5344CB8AC3E}">
        <p14:creationId xmlns:p14="http://schemas.microsoft.com/office/powerpoint/2010/main" val="29643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2</a:t>
            </a:fld>
            <a:endParaRPr lang="ru-RU"/>
          </a:p>
        </p:txBody>
      </p:sp>
    </p:spTree>
    <p:extLst>
      <p:ext uri="{BB962C8B-B14F-4D97-AF65-F5344CB8AC3E}">
        <p14:creationId xmlns:p14="http://schemas.microsoft.com/office/powerpoint/2010/main" val="292970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A1AD539-21F8-46EA-ABCC-B23537C8D2EF}" type="slidenum">
              <a:rPr lang="ru-RU" smtClean="0"/>
              <a:t>3</a:t>
            </a:fld>
            <a:endParaRPr lang="ru-RU"/>
          </a:p>
        </p:txBody>
      </p:sp>
    </p:spTree>
    <p:extLst>
      <p:ext uri="{BB962C8B-B14F-4D97-AF65-F5344CB8AC3E}">
        <p14:creationId xmlns:p14="http://schemas.microsoft.com/office/powerpoint/2010/main" val="302551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5</a:t>
            </a:fld>
            <a:endParaRPr lang="ru-RU"/>
          </a:p>
        </p:txBody>
      </p:sp>
    </p:spTree>
    <p:extLst>
      <p:ext uri="{BB962C8B-B14F-4D97-AF65-F5344CB8AC3E}">
        <p14:creationId xmlns:p14="http://schemas.microsoft.com/office/powerpoint/2010/main" val="1511417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6</a:t>
            </a:fld>
            <a:endParaRPr lang="ru-RU"/>
          </a:p>
        </p:txBody>
      </p:sp>
    </p:spTree>
    <p:extLst>
      <p:ext uri="{BB962C8B-B14F-4D97-AF65-F5344CB8AC3E}">
        <p14:creationId xmlns:p14="http://schemas.microsoft.com/office/powerpoint/2010/main" val="32947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p:txBody>
      </p:sp>
      <p:sp>
        <p:nvSpPr>
          <p:cNvPr id="4" name="Номер слайда 3"/>
          <p:cNvSpPr>
            <a:spLocks noGrp="1"/>
          </p:cNvSpPr>
          <p:nvPr>
            <p:ph type="sldNum" sz="quarter" idx="10"/>
          </p:nvPr>
        </p:nvSpPr>
        <p:spPr/>
        <p:txBody>
          <a:bodyPr/>
          <a:lstStyle/>
          <a:p>
            <a:fld id="{2A1AD539-21F8-46EA-ABCC-B23537C8D2EF}" type="slidenum">
              <a:rPr lang="ru-RU" smtClean="0"/>
              <a:t>7</a:t>
            </a:fld>
            <a:endParaRPr lang="ru-RU"/>
          </a:p>
        </p:txBody>
      </p:sp>
    </p:spTree>
    <p:extLst>
      <p:ext uri="{BB962C8B-B14F-4D97-AF65-F5344CB8AC3E}">
        <p14:creationId xmlns:p14="http://schemas.microsoft.com/office/powerpoint/2010/main" val="299423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9</a:t>
            </a:fld>
            <a:endParaRPr lang="ru-RU"/>
          </a:p>
        </p:txBody>
      </p:sp>
    </p:spTree>
    <p:extLst>
      <p:ext uri="{BB962C8B-B14F-4D97-AF65-F5344CB8AC3E}">
        <p14:creationId xmlns:p14="http://schemas.microsoft.com/office/powerpoint/2010/main" val="161862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12</a:t>
            </a:fld>
            <a:endParaRPr lang="ru-RU"/>
          </a:p>
        </p:txBody>
      </p:sp>
    </p:spTree>
    <p:extLst>
      <p:ext uri="{BB962C8B-B14F-4D97-AF65-F5344CB8AC3E}">
        <p14:creationId xmlns:p14="http://schemas.microsoft.com/office/powerpoint/2010/main" val="424174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13</a:t>
            </a:fld>
            <a:endParaRPr lang="ru-RU"/>
          </a:p>
        </p:txBody>
      </p:sp>
    </p:spTree>
    <p:extLst>
      <p:ext uri="{BB962C8B-B14F-4D97-AF65-F5344CB8AC3E}">
        <p14:creationId xmlns:p14="http://schemas.microsoft.com/office/powerpoint/2010/main" val="19814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579CF99-B418-4C3D-8023-174501387D00}" type="datetime1">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419051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643602B-26B2-4E85-9A9D-9CA6E4279ED0}" type="datetime1">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64627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2EC3CF-6EBA-438A-964C-2E5090CD741B}" type="datetime1">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08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71A1670D-2662-4643-B86B-4C61AABF4001}" type="datetime1">
              <a:rPr lang="ru-RU" smtClean="0"/>
              <a:t>10.06.2023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87995-BA33-4671-BBC3-CF6F47965200}"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7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CFB51E6-C97A-43CE-8628-8170FFDEA743}" type="datetime1">
              <a:rPr lang="ru-RU" smtClean="0"/>
              <a:t>10.06.2023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13039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F96A65-EDD8-42C2-A754-2E5300268DD9}" type="datetime1">
              <a:rPr lang="ru-RU" smtClean="0"/>
              <a:t>10.06.2023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87995-BA33-4671-BBC3-CF6F47965200}"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75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C6DCAAA-8913-4C6E-A288-696BE14A8F48}" type="datetime1">
              <a:rPr lang="ru-RU" smtClean="0"/>
              <a:t>10.06.2023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484981617"/>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F0324EF-1D38-453E-9EC4-14704321CC0E}" type="datetime1">
              <a:rPr lang="ru-RU" smtClean="0"/>
              <a:t>10.06.2023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1928556728"/>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AAC4FFF-A108-4B1D-8137-70DE04D1DAA1}" type="datetime1">
              <a:rPr lang="ru-RU" smtClean="0"/>
              <a:t>10.06.2023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897031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9B450-6F83-403A-A1E1-AB492A4A14AF}" type="datetime1">
              <a:rPr lang="ru-RU" smtClean="0"/>
              <a:t>10.06.2023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18683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3EA16FE-F55F-4F3A-AB77-EE91C581DE90}" type="datetime1">
              <a:rPr lang="ru-RU" smtClean="0"/>
              <a:t>10.06.2023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02263383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519A88E-5DFD-4AEF-B2CE-753BDF1B5986}" type="datetime1">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872648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606E45C-0996-498C-B6C0-0143A4F7380A}" type="datetime1">
              <a:rPr lang="ru-RU" smtClean="0"/>
              <a:t>10.06.2023</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87995-BA33-4671-BBC3-CF6F47965200}"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92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9534090-D1E0-42E6-8F4E-D6A0275C12A2}" type="datetime1">
              <a:rPr lang="ru-RU" smtClean="0"/>
              <a:t>10.06.2023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52313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3F30EF2-DDB7-4D1E-BE39-24367103F083}" type="datetime1">
              <a:rPr lang="ru-RU" smtClean="0"/>
              <a:t>10.06.2023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E87995-BA33-4671-BBC3-CF6F47965200}"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7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D01E3E-53F2-48D8-9F4D-FEBBC68EBB1C}" type="datetime1">
              <a:rPr lang="ru-RU" smtClean="0"/>
              <a:t>10.06.2023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2613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C1609DB-52AC-4563-9121-06E678451C95}" type="datetime1">
              <a:rPr lang="ru-RU" smtClean="0"/>
              <a:t>10.06.2023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128870978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324764C-2CB2-436B-8E9A-2004ABF16C47}" type="datetime1">
              <a:rPr lang="ru-RU" smtClean="0"/>
              <a:t>10.06.2023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64215589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5DDC995-500A-45CD-B15D-E98729140FAB}" type="datetime1">
              <a:rPr lang="ru-RU" smtClean="0"/>
              <a:t>10.06.2023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03987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271071-0C69-40F0-B6AA-5DF070E884B7}" type="datetime1">
              <a:rPr lang="ru-RU" smtClean="0"/>
              <a:t>10.06.2023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58505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30CF17-FFDC-4DB2-82CD-D5E80EC3FA41}" type="datetime1">
              <a:rPr lang="ru-RU" smtClean="0"/>
              <a:t>10.06.2023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81946207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EA87CF3-2244-4B26-B2F6-959C7BB9EFD8}" type="datetime1">
              <a:rPr lang="ru-RU" smtClean="0"/>
              <a:t>10.06.2023</a:t>
            </a:fld>
            <a:endParaRPr lang="ru-RU"/>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19444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DB4D7-3103-4F52-AC59-43BDF1693D78}" type="datetime1">
              <a:rPr lang="ru-RU" smtClean="0"/>
              <a:t>10.06.2023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87995-BA33-4671-BBC3-CF6F47965200}" type="slidenum">
              <a:rPr lang="ru-RU" smtClean="0"/>
              <a:t>‹#›</a:t>
            </a:fld>
            <a:endParaRPr lang="ru-RU"/>
          </a:p>
        </p:txBody>
      </p:sp>
    </p:spTree>
    <p:extLst>
      <p:ext uri="{BB962C8B-B14F-4D97-AF65-F5344CB8AC3E}">
        <p14:creationId xmlns:p14="http://schemas.microsoft.com/office/powerpoint/2010/main" val="381403728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C30F47F-8F5C-4AB0-A673-A7466E10846F}" type="datetime1">
              <a:rPr lang="ru-RU" smtClean="0"/>
              <a:t>10.06.2023</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E87995-BA33-4671-BBC3-CF6F47965200}"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754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image" Target="../media/image1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лилиния 12"/>
          <p:cNvSpPr/>
          <p:nvPr/>
        </p:nvSpPr>
        <p:spPr>
          <a:xfrm>
            <a:off x="-2514600" y="-751682"/>
            <a:ext cx="14706600" cy="9313862"/>
          </a:xfrm>
          <a:custGeom>
            <a:avLst/>
            <a:gdLst>
              <a:gd name="connsiteX0" fmla="*/ 4896529 w 14706600"/>
              <a:gd name="connsiteY0" fmla="*/ 0 h 9313862"/>
              <a:gd name="connsiteX1" fmla="*/ 8991394 w 14706600"/>
              <a:gd name="connsiteY1" fmla="*/ 2437161 h 9313862"/>
              <a:gd name="connsiteX2" fmla="*/ 9127732 w 14706600"/>
              <a:gd name="connsiteY2" fmla="*/ 2720182 h 9313862"/>
              <a:gd name="connsiteX3" fmla="*/ 14706600 w 14706600"/>
              <a:gd name="connsiteY3" fmla="*/ 2720182 h 9313862"/>
              <a:gd name="connsiteX4" fmla="*/ 14706600 w 14706600"/>
              <a:gd name="connsiteY4" fmla="*/ 6009482 h 9313862"/>
              <a:gd name="connsiteX5" fmla="*/ 9352393 w 14706600"/>
              <a:gd name="connsiteY5" fmla="*/ 6009482 h 9313862"/>
              <a:gd name="connsiteX6" fmla="*/ 9344094 w 14706600"/>
              <a:gd name="connsiteY6" fmla="*/ 6041760 h 9313862"/>
              <a:gd name="connsiteX7" fmla="*/ 4896529 w 14706600"/>
              <a:gd name="connsiteY7" fmla="*/ 9313862 h 9313862"/>
              <a:gd name="connsiteX8" fmla="*/ 448965 w 14706600"/>
              <a:gd name="connsiteY8" fmla="*/ 6041760 h 9313862"/>
              <a:gd name="connsiteX9" fmla="*/ 440665 w 14706600"/>
              <a:gd name="connsiteY9" fmla="*/ 6009482 h 9313862"/>
              <a:gd name="connsiteX10" fmla="*/ 0 w 14706600"/>
              <a:gd name="connsiteY10" fmla="*/ 6009482 h 9313862"/>
              <a:gd name="connsiteX11" fmla="*/ 0 w 14706600"/>
              <a:gd name="connsiteY11" fmla="*/ 2720182 h 9313862"/>
              <a:gd name="connsiteX12" fmla="*/ 665326 w 14706600"/>
              <a:gd name="connsiteY12" fmla="*/ 2720182 h 9313862"/>
              <a:gd name="connsiteX13" fmla="*/ 801665 w 14706600"/>
              <a:gd name="connsiteY13" fmla="*/ 2437161 h 9313862"/>
              <a:gd name="connsiteX14" fmla="*/ 4896529 w 14706600"/>
              <a:gd name="connsiteY14" fmla="*/ 0 h 93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06600" h="9313862">
                <a:moveTo>
                  <a:pt x="4896529" y="0"/>
                </a:moveTo>
                <a:cubicBezTo>
                  <a:pt x="6664746" y="0"/>
                  <a:pt x="8202792" y="985479"/>
                  <a:pt x="8991394" y="2437161"/>
                </a:cubicBezTo>
                <a:lnTo>
                  <a:pt x="9127732" y="2720182"/>
                </a:lnTo>
                <a:lnTo>
                  <a:pt x="14706600" y="2720182"/>
                </a:lnTo>
                <a:lnTo>
                  <a:pt x="14706600" y="6009482"/>
                </a:lnTo>
                <a:lnTo>
                  <a:pt x="9352393" y="6009482"/>
                </a:lnTo>
                <a:lnTo>
                  <a:pt x="9344094" y="6041760"/>
                </a:lnTo>
                <a:cubicBezTo>
                  <a:pt x="8754473" y="7937450"/>
                  <a:pt x="6986240" y="9313862"/>
                  <a:pt x="4896529" y="9313862"/>
                </a:cubicBezTo>
                <a:cubicBezTo>
                  <a:pt x="2806818" y="9313862"/>
                  <a:pt x="1038586" y="7937450"/>
                  <a:pt x="448965" y="6041760"/>
                </a:cubicBezTo>
                <a:lnTo>
                  <a:pt x="440665" y="6009482"/>
                </a:lnTo>
                <a:lnTo>
                  <a:pt x="0" y="6009482"/>
                </a:lnTo>
                <a:lnTo>
                  <a:pt x="0" y="2720182"/>
                </a:lnTo>
                <a:lnTo>
                  <a:pt x="665326" y="2720182"/>
                </a:lnTo>
                <a:lnTo>
                  <a:pt x="801665" y="2437161"/>
                </a:lnTo>
                <a:cubicBezTo>
                  <a:pt x="1590266" y="985479"/>
                  <a:pt x="3128312" y="0"/>
                  <a:pt x="4896529" y="0"/>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r>
              <a:rPr lang="ru-RU" dirty="0"/>
              <a:t> </a:t>
            </a:r>
          </a:p>
        </p:txBody>
      </p:sp>
      <p:sp>
        <p:nvSpPr>
          <p:cNvPr id="3" name="Подзаголовок 2"/>
          <p:cNvSpPr>
            <a:spLocks noGrp="1"/>
          </p:cNvSpPr>
          <p:nvPr>
            <p:ph type="subTitle" idx="1"/>
          </p:nvPr>
        </p:nvSpPr>
        <p:spPr/>
        <p:txBody>
          <a:bodyPr/>
          <a:lstStyle/>
          <a:p>
            <a:r>
              <a:rPr lang="ru-RU" dirty="0"/>
              <a:t> </a:t>
            </a:r>
          </a:p>
        </p:txBody>
      </p:sp>
      <p:pic>
        <p:nvPicPr>
          <p:cNvPr id="7" name="Рисунок 6" descr="http://www.jinr.ru/wp-content/uploads/2022/05/flnr2017-06-12-1.jpg"/>
          <p:cNvPicPr>
            <a:picLocks noChangeAspect="1" noChangeArrowheads="1"/>
          </p:cNvPicPr>
          <p:nvPr/>
        </p:nvPicPr>
        <p:blipFill>
          <a:blip r:embed="rId3" cstate="print">
            <a:extLst>
              <a:ext uri="{28A0092B-C50C-407E-A947-70E740481C1C}">
                <a14:useLocalDpi xmlns:a14="http://schemas.microsoft.com/office/drawing/2010/main" val="0"/>
              </a:ext>
            </a:extLst>
          </a:blip>
          <a:srcRect l="9779"/>
          <a:stretch>
            <a:fillRect/>
          </a:stretch>
        </p:blipFill>
        <p:spPr bwMode="auto">
          <a:xfrm>
            <a:off x="-2373370" y="0"/>
            <a:ext cx="9271000" cy="6858000"/>
          </a:xfrm>
          <a:custGeom>
            <a:avLst/>
            <a:gdLst>
              <a:gd name="connsiteX0" fmla="*/ 2169270 w 9271000"/>
              <a:gd name="connsiteY0" fmla="*/ 0 h 6858000"/>
              <a:gd name="connsiteX1" fmla="*/ 7101730 w 9271000"/>
              <a:gd name="connsiteY1" fmla="*/ 0 h 6858000"/>
              <a:gd name="connsiteX2" fmla="*/ 7227252 w 9271000"/>
              <a:gd name="connsiteY2" fmla="*/ 80471 h 6858000"/>
              <a:gd name="connsiteX3" fmla="*/ 9271000 w 9271000"/>
              <a:gd name="connsiteY3" fmla="*/ 3924300 h 6858000"/>
              <a:gd name="connsiteX4" fmla="*/ 8350090 w 9271000"/>
              <a:gd name="connsiteY4" fmla="*/ 6697794 h 6858000"/>
              <a:gd name="connsiteX5" fmla="*/ 8224193 w 9271000"/>
              <a:gd name="connsiteY5" fmla="*/ 6858000 h 6858000"/>
              <a:gd name="connsiteX6" fmla="*/ 1046807 w 9271000"/>
              <a:gd name="connsiteY6" fmla="*/ 6858000 h 6858000"/>
              <a:gd name="connsiteX7" fmla="*/ 920910 w 9271000"/>
              <a:gd name="connsiteY7" fmla="*/ 6697794 h 6858000"/>
              <a:gd name="connsiteX8" fmla="*/ 0 w 9271000"/>
              <a:gd name="connsiteY8" fmla="*/ 3924300 h 6858000"/>
              <a:gd name="connsiteX9" fmla="*/ 2043748 w 9271000"/>
              <a:gd name="connsiteY9" fmla="*/ 80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000" h="6858000">
                <a:moveTo>
                  <a:pt x="2169270" y="0"/>
                </a:moveTo>
                <a:lnTo>
                  <a:pt x="7101730" y="0"/>
                </a:lnTo>
                <a:lnTo>
                  <a:pt x="7227252" y="80471"/>
                </a:lnTo>
                <a:cubicBezTo>
                  <a:pt x="8460303" y="913504"/>
                  <a:pt x="9271000" y="2324228"/>
                  <a:pt x="9271000" y="3924300"/>
                </a:cubicBezTo>
                <a:cubicBezTo>
                  <a:pt x="9271000" y="4964347"/>
                  <a:pt x="8928481" y="5924395"/>
                  <a:pt x="8350090" y="6697794"/>
                </a:cubicBezTo>
                <a:lnTo>
                  <a:pt x="8224193" y="6858000"/>
                </a:lnTo>
                <a:lnTo>
                  <a:pt x="1046807" y="6858000"/>
                </a:lnTo>
                <a:lnTo>
                  <a:pt x="920910" y="6697794"/>
                </a:lnTo>
                <a:cubicBezTo>
                  <a:pt x="342520" y="5924395"/>
                  <a:pt x="0" y="4964347"/>
                  <a:pt x="0" y="3924300"/>
                </a:cubicBezTo>
                <a:cubicBezTo>
                  <a:pt x="0" y="2324228"/>
                  <a:pt x="810697" y="913504"/>
                  <a:pt x="2043748" y="80471"/>
                </a:cubicBezTo>
                <a:close/>
              </a:path>
            </a:pathLst>
          </a:custGeom>
          <a:noFill/>
          <a:ln w="76200">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063495" y="2693334"/>
            <a:ext cx="4962640" cy="1938992"/>
          </a:xfrm>
          <a:prstGeom prst="rect">
            <a:avLst/>
          </a:prstGeom>
        </p:spPr>
        <p:txBody>
          <a:bodyPr wrap="square">
            <a:spAutoFit/>
          </a:bodyPr>
          <a:lstStyle/>
          <a:p>
            <a:pPr algn="ctr"/>
            <a:r>
              <a:rPr lang="en-US" sz="4000" dirty="0"/>
              <a:t>Metallic ion beams </a:t>
            </a:r>
            <a:br>
              <a:rPr lang="en-US" sz="4000" dirty="0"/>
            </a:br>
            <a:r>
              <a:rPr lang="en-US" sz="4000" dirty="0"/>
              <a:t>production for SHE at FLNR</a:t>
            </a:r>
            <a:endParaRPr lang="ru-RU" sz="4000" dirty="0"/>
          </a:p>
        </p:txBody>
      </p:sp>
      <p:sp>
        <p:nvSpPr>
          <p:cNvPr id="9" name="Прямоугольник 8"/>
          <p:cNvSpPr/>
          <p:nvPr/>
        </p:nvSpPr>
        <p:spPr>
          <a:xfrm>
            <a:off x="8140700" y="6211669"/>
            <a:ext cx="6096000" cy="646331"/>
          </a:xfrm>
          <a:prstGeom prst="rect">
            <a:avLst/>
          </a:prstGeom>
        </p:spPr>
        <p:txBody>
          <a:bodyPr>
            <a:spAutoFit/>
          </a:bodyPr>
          <a:lstStyle/>
          <a:p>
            <a:pPr algn="ctr"/>
            <a:r>
              <a:rPr lang="en-US" dirty="0"/>
              <a:t>Dmitry </a:t>
            </a:r>
            <a:r>
              <a:rPr lang="en-US" dirty="0" err="1"/>
              <a:t>Pugachev</a:t>
            </a:r>
            <a:endParaRPr lang="en-US" dirty="0"/>
          </a:p>
          <a:p>
            <a:pPr algn="ctr"/>
            <a:r>
              <a:rPr lang="en-US" dirty="0"/>
              <a:t>pugachev@jinr.ru</a:t>
            </a:r>
            <a:endParaRPr lang="ru-RU" dirty="0"/>
          </a:p>
        </p:txBody>
      </p:sp>
    </p:spTree>
    <p:extLst>
      <p:ext uri="{BB962C8B-B14F-4D97-AF65-F5344CB8AC3E}">
        <p14:creationId xmlns:p14="http://schemas.microsoft.com/office/powerpoint/2010/main" val="3087711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8789" y="2286000"/>
            <a:ext cx="9720073" cy="4023360"/>
          </a:xfrm>
        </p:spPr>
        <p:txBody>
          <a:bodyPr/>
          <a:lstStyle/>
          <a:p>
            <a:endParaRPr lang="ru-RU" dirty="0"/>
          </a:p>
        </p:txBody>
      </p:sp>
      <p:pic>
        <p:nvPicPr>
          <p:cNvPr id="4" name="Рисунок 3"/>
          <p:cNvPicPr>
            <a:picLocks noChangeAspect="1" noChangeArrowheads="1"/>
          </p:cNvPicPr>
          <p:nvPr/>
        </p:nvPicPr>
        <p:blipFill>
          <a:blip r:embed="rId2" cstate="print">
            <a:extLst>
              <a:ext uri="{28A0092B-C50C-407E-A947-70E740481C1C}">
                <a14:useLocalDpi xmlns:a14="http://schemas.microsoft.com/office/drawing/2010/main" val="0"/>
              </a:ext>
            </a:extLst>
          </a:blip>
          <a:srcRect t="17451" b="41600"/>
          <a:stretch>
            <a:fillRect/>
          </a:stretch>
        </p:blipFill>
        <p:spPr bwMode="auto">
          <a:xfrm>
            <a:off x="1316253" y="1995656"/>
            <a:ext cx="4265431" cy="387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l="21651" r="32675"/>
          <a:stretch>
            <a:fillRect/>
          </a:stretch>
        </p:blipFill>
        <p:spPr bwMode="auto">
          <a:xfrm>
            <a:off x="6643484" y="1762212"/>
            <a:ext cx="4176712"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Tw Cen MT Condensed (Заголовки)"/>
                <a:cs typeface="Times New Roman" panose="02020603050405020304" pitchFamily="18" charset="0"/>
              </a:rPr>
              <a:t>Screen with </a:t>
            </a:r>
            <a:r>
              <a:rPr lang="en-US" sz="3200" b="1" dirty="0" err="1">
                <a:latin typeface="Tw Cen MT Condensed (Заголовки)"/>
                <a:cs typeface="Times New Roman" panose="02020603050405020304" pitchFamily="18" charset="0"/>
              </a:rPr>
              <a:t>Ti</a:t>
            </a:r>
            <a:r>
              <a:rPr lang="en-US" sz="3200" b="1" dirty="0">
                <a:latin typeface="Tw Cen MT Condensed (Заголовки)"/>
                <a:cs typeface="Times New Roman" panose="02020603050405020304" pitchFamily="18" charset="0"/>
              </a:rPr>
              <a:t> foil after operation with SF</a:t>
            </a:r>
            <a:r>
              <a:rPr lang="en-US" sz="3200" b="1" baseline="-25000" dirty="0">
                <a:latin typeface="Tw Cen MT Condensed (Заголовки)"/>
                <a:cs typeface="Times New Roman" panose="02020603050405020304" pitchFamily="18" charset="0"/>
              </a:rPr>
              <a:t>6</a:t>
            </a:r>
            <a:r>
              <a:rPr lang="en-US" sz="3200" b="1" dirty="0">
                <a:latin typeface="Tw Cen MT Condensed (Заголовки)"/>
                <a:cs typeface="Times New Roman" panose="02020603050405020304" pitchFamily="18" charset="0"/>
              </a:rPr>
              <a:t> plasma</a:t>
            </a:r>
            <a:endParaRPr lang="ru-RU" sz="3200" dirty="0">
              <a:latin typeface="Tw Cen MT Condensed (Заголовки)"/>
            </a:endParaRPr>
          </a:p>
        </p:txBody>
      </p:sp>
      <p:sp>
        <p:nvSpPr>
          <p:cNvPr id="2" name="Прямоугольник 1"/>
          <p:cNvSpPr/>
          <p:nvPr/>
        </p:nvSpPr>
        <p:spPr>
          <a:xfrm>
            <a:off x="2589783" y="5910391"/>
            <a:ext cx="1479892" cy="369332"/>
          </a:xfrm>
          <a:prstGeom prst="rect">
            <a:avLst/>
          </a:prstGeom>
        </p:spPr>
        <p:txBody>
          <a:bodyPr wrap="none">
            <a:spAutoFit/>
          </a:bodyPr>
          <a:lstStyle/>
          <a:p>
            <a:r>
              <a:rPr lang="en-US" dirty="0" err="1"/>
              <a:t>S</a:t>
            </a:r>
            <a:r>
              <a:rPr lang="en-US" baseline="-25000" dirty="0" err="1"/>
              <a:t>eff</a:t>
            </a:r>
            <a:r>
              <a:rPr lang="ru-RU" baseline="-25000" dirty="0"/>
              <a:t> </a:t>
            </a:r>
            <a:r>
              <a:rPr lang="ru-RU" dirty="0"/>
              <a:t>≈ 600 </a:t>
            </a:r>
            <a:r>
              <a:rPr lang="en-US" dirty="0"/>
              <a:t>mm</a:t>
            </a:r>
            <a:r>
              <a:rPr lang="en-US" baseline="30000" dirty="0"/>
              <a:t>2</a:t>
            </a:r>
          </a:p>
        </p:txBody>
      </p:sp>
      <p:sp>
        <p:nvSpPr>
          <p:cNvPr id="6" name="Прямоугольник 5"/>
          <p:cNvSpPr/>
          <p:nvPr/>
        </p:nvSpPr>
        <p:spPr>
          <a:xfrm rot="19314678">
            <a:off x="2716663" y="2843610"/>
            <a:ext cx="324004" cy="120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422698">
            <a:off x="2895418" y="4162300"/>
            <a:ext cx="324004" cy="120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rot="15753908">
            <a:off x="3907673" y="3373695"/>
            <a:ext cx="324004" cy="120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rot="11238008">
            <a:off x="8970122" y="3550676"/>
            <a:ext cx="185028" cy="826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13318854">
            <a:off x="7740949" y="3347338"/>
            <a:ext cx="197298" cy="1593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9358572">
            <a:off x="10016246" y="3592210"/>
            <a:ext cx="182980" cy="1362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8178400" y="5910391"/>
            <a:ext cx="1596912" cy="369332"/>
          </a:xfrm>
          <a:prstGeom prst="rect">
            <a:avLst/>
          </a:prstGeom>
        </p:spPr>
        <p:txBody>
          <a:bodyPr wrap="none">
            <a:spAutoFit/>
          </a:bodyPr>
          <a:lstStyle/>
          <a:p>
            <a:r>
              <a:rPr lang="en-US" dirty="0" err="1"/>
              <a:t>S</a:t>
            </a:r>
            <a:r>
              <a:rPr lang="en-US" baseline="-25000" dirty="0" err="1"/>
              <a:t>eff</a:t>
            </a:r>
            <a:r>
              <a:rPr lang="ru-RU" baseline="-25000" dirty="0"/>
              <a:t> </a:t>
            </a:r>
            <a:r>
              <a:rPr lang="ru-RU" dirty="0"/>
              <a:t>≈ 4500 </a:t>
            </a:r>
            <a:r>
              <a:rPr lang="en-US" dirty="0"/>
              <a:t>mm</a:t>
            </a:r>
            <a:r>
              <a:rPr lang="en-US" baseline="30000" dirty="0"/>
              <a:t>2</a:t>
            </a:r>
          </a:p>
        </p:txBody>
      </p:sp>
      <p:sp>
        <p:nvSpPr>
          <p:cNvPr id="15"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10</a:t>
            </a:r>
            <a:endParaRPr lang="ru-RU" sz="2400" dirty="0">
              <a:solidFill>
                <a:schemeClr val="bg1">
                  <a:lumMod val="50000"/>
                </a:schemeClr>
              </a:solidFill>
            </a:endParaRPr>
          </a:p>
        </p:txBody>
      </p:sp>
    </p:spTree>
    <p:extLst>
      <p:ext uri="{BB962C8B-B14F-4D97-AF65-F5344CB8AC3E}">
        <p14:creationId xmlns:p14="http://schemas.microsoft.com/office/powerpoint/2010/main" val="1861958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Работа разное\Фото и картинки\Абстрактная модель закоротки и камеры\1.PNG"/>
          <p:cNvPicPr>
            <a:picLocks noChangeAspect="1" noChangeArrowheads="1"/>
          </p:cNvPicPr>
          <p:nvPr/>
        </p:nvPicPr>
        <p:blipFill>
          <a:blip r:embed="rId2">
            <a:extLst>
              <a:ext uri="{28A0092B-C50C-407E-A947-70E740481C1C}">
                <a14:useLocalDpi xmlns:a14="http://schemas.microsoft.com/office/drawing/2010/main" val="0"/>
              </a:ext>
            </a:extLst>
          </a:blip>
          <a:srcRect l="2615" t="19008" r="5183" b="10271"/>
          <a:stretch>
            <a:fillRect/>
          </a:stretch>
        </p:blipFill>
        <p:spPr bwMode="auto">
          <a:xfrm>
            <a:off x="3262426" y="2602593"/>
            <a:ext cx="51133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49300" y="2196987"/>
            <a:ext cx="345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dirty="0">
                <a:latin typeface="Times New Roman" panose="02020603050405020304" pitchFamily="18" charset="0"/>
              </a:rPr>
              <a:t>ECR ion source plasma chamber</a:t>
            </a:r>
            <a:endParaRPr lang="ru-RU" altLang="ru-RU" sz="2400" dirty="0">
              <a:latin typeface="Times New Roman" panose="02020603050405020304" pitchFamily="18" charset="0"/>
            </a:endParaRPr>
          </a:p>
        </p:txBody>
      </p:sp>
      <p:cxnSp>
        <p:nvCxnSpPr>
          <p:cNvPr id="6" name="Прямая со стрелкой 5">
            <a:extLst>
              <a:ext uri="{FF2B5EF4-FFF2-40B4-BE49-F238E27FC236}">
                <a16:creationId xmlns:a16="http://schemas.microsoft.com/office/drawing/2014/main" id="{06626E6A-5B6E-40DE-9481-A5C9B04B70C8}"/>
              </a:ext>
            </a:extLst>
          </p:cNvPr>
          <p:cNvCxnSpPr/>
          <p:nvPr/>
        </p:nvCxnSpPr>
        <p:spPr>
          <a:xfrm>
            <a:off x="3654142" y="2650615"/>
            <a:ext cx="979884" cy="3218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663431" y="4474256"/>
            <a:ext cx="1449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dirty="0">
                <a:latin typeface="Times New Roman" panose="02020603050405020304" pitchFamily="18" charset="0"/>
              </a:rPr>
              <a:t>T</a:t>
            </a:r>
            <a:r>
              <a:rPr lang="en-US" altLang="ru-RU" dirty="0"/>
              <a:t>a screen</a:t>
            </a:r>
            <a:endParaRPr lang="ru-RU" altLang="ru-RU" sz="2400" dirty="0">
              <a:latin typeface="Times New Roman" panose="02020603050405020304" pitchFamily="18" charset="0"/>
            </a:endParaRPr>
          </a:p>
        </p:txBody>
      </p:sp>
      <p:cxnSp>
        <p:nvCxnSpPr>
          <p:cNvPr id="8" name="Прямая со стрелкой 7">
            <a:extLst>
              <a:ext uri="{FF2B5EF4-FFF2-40B4-BE49-F238E27FC236}">
                <a16:creationId xmlns:a16="http://schemas.microsoft.com/office/drawing/2014/main" id="{E1CEC51A-85DC-4A6C-8439-679747BB433B}"/>
              </a:ext>
            </a:extLst>
          </p:cNvPr>
          <p:cNvCxnSpPr>
            <a:stCxn id="7" idx="3"/>
          </p:cNvCxnSpPr>
          <p:nvPr/>
        </p:nvCxnSpPr>
        <p:spPr>
          <a:xfrm flipV="1">
            <a:off x="2113006" y="4309159"/>
            <a:ext cx="2511495" cy="395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0B7A5475-A85A-4EE6-A033-E3FB39E1958A}"/>
              </a:ext>
            </a:extLst>
          </p:cNvPr>
          <p:cNvCxnSpPr/>
          <p:nvPr/>
        </p:nvCxnSpPr>
        <p:spPr>
          <a:xfrm flipH="1">
            <a:off x="8145576" y="3561443"/>
            <a:ext cx="647700" cy="1428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8793276" y="3329668"/>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b="1">
                <a:latin typeface="Times New Roman" panose="02020603050405020304" pitchFamily="18" charset="0"/>
              </a:rPr>
              <a:t>He + SF</a:t>
            </a:r>
            <a:r>
              <a:rPr lang="en-US" altLang="ru-RU" sz="2400" b="1" baseline="-25000">
                <a:latin typeface="Times New Roman" panose="02020603050405020304" pitchFamily="18" charset="0"/>
              </a:rPr>
              <a:t>6</a:t>
            </a:r>
            <a:endParaRPr lang="ru-RU" altLang="ru-RU" sz="2400" b="1" baseline="-25000">
              <a:latin typeface="Times New Roman" panose="02020603050405020304" pitchFamily="18" charset="0"/>
            </a:endParaRPr>
          </a:p>
        </p:txBody>
      </p:sp>
      <p:cxnSp>
        <p:nvCxnSpPr>
          <p:cNvPr id="11" name="Прямая со стрелкой 10">
            <a:extLst>
              <a:ext uri="{FF2B5EF4-FFF2-40B4-BE49-F238E27FC236}">
                <a16:creationId xmlns:a16="http://schemas.microsoft.com/office/drawing/2014/main" id="{CEB95A26-4AFB-44F5-AE12-AD611FA0EEAB}"/>
              </a:ext>
            </a:extLst>
          </p:cNvPr>
          <p:cNvCxnSpPr/>
          <p:nvPr/>
        </p:nvCxnSpPr>
        <p:spPr>
          <a:xfrm flipH="1">
            <a:off x="7978888" y="2834368"/>
            <a:ext cx="792163" cy="71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5"/>
          <p:cNvSpPr txBox="1">
            <a:spLocks noChangeArrowheads="1"/>
          </p:cNvSpPr>
          <p:nvPr/>
        </p:nvSpPr>
        <p:spPr bwMode="auto">
          <a:xfrm>
            <a:off x="8771051" y="2529568"/>
            <a:ext cx="1277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b="1">
                <a:latin typeface="Times New Roman" panose="02020603050405020304" pitchFamily="18" charset="0"/>
              </a:rPr>
              <a:t>UHF</a:t>
            </a:r>
            <a:endParaRPr lang="ru-RU" altLang="ru-RU" sz="2400" b="1">
              <a:latin typeface="Times New Roman" panose="02020603050405020304" pitchFamily="18" charset="0"/>
            </a:endParaRPr>
          </a:p>
        </p:txBody>
      </p:sp>
      <p:sp>
        <p:nvSpPr>
          <p:cNvPr id="22"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w Cen MT Condensed (Заголовки)"/>
                <a:cs typeface="Times New Roman" panose="02020603050405020304" pitchFamily="18" charset="0"/>
              </a:rPr>
              <a:t>Ti</a:t>
            </a:r>
            <a:r>
              <a:rPr lang="en-US" sz="3200" b="1" dirty="0">
                <a:latin typeface="Tw Cen MT Condensed (Заголовки)"/>
                <a:cs typeface="Times New Roman" panose="02020603050405020304" pitchFamily="18" charset="0"/>
              </a:rPr>
              <a:t> ion production using SF</a:t>
            </a:r>
            <a:r>
              <a:rPr lang="en-US" sz="3200" b="1" baseline="-25000" dirty="0">
                <a:latin typeface="Tw Cen MT Condensed (Заголовки)"/>
                <a:cs typeface="Times New Roman" panose="02020603050405020304" pitchFamily="18" charset="0"/>
              </a:rPr>
              <a:t>6</a:t>
            </a:r>
            <a:r>
              <a:rPr lang="en-US" sz="3200" b="1" dirty="0">
                <a:latin typeface="Tw Cen MT Condensed (Заголовки)"/>
                <a:cs typeface="Times New Roman" panose="02020603050405020304" pitchFamily="18" charset="0"/>
              </a:rPr>
              <a:t> plasma*</a:t>
            </a:r>
            <a:endParaRPr lang="ru-RU" sz="3200" dirty="0">
              <a:latin typeface="Tw Cen MT Condensed (Заголовки)"/>
            </a:endParaRPr>
          </a:p>
        </p:txBody>
      </p:sp>
      <p:sp>
        <p:nvSpPr>
          <p:cNvPr id="21" name="TextBox 7"/>
          <p:cNvSpPr txBox="1">
            <a:spLocks noChangeArrowheads="1"/>
          </p:cNvSpPr>
          <p:nvPr/>
        </p:nvSpPr>
        <p:spPr bwMode="auto">
          <a:xfrm>
            <a:off x="7987822" y="4405858"/>
            <a:ext cx="2659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b="1" dirty="0" err="1"/>
              <a:t>Ti</a:t>
            </a:r>
            <a:r>
              <a:rPr lang="en-US" altLang="ru-RU" sz="2400" b="1" dirty="0"/>
              <a:t> biased</a:t>
            </a:r>
            <a:r>
              <a:rPr lang="en-US" altLang="ru-RU" b="1" dirty="0"/>
              <a:t>-electrode</a:t>
            </a:r>
            <a:endParaRPr lang="ru-RU" altLang="ru-RU" sz="2400" b="1" dirty="0"/>
          </a:p>
        </p:txBody>
      </p:sp>
      <p:cxnSp>
        <p:nvCxnSpPr>
          <p:cNvPr id="23" name="Прямая со стрелкой 22">
            <a:extLst>
              <a:ext uri="{FF2B5EF4-FFF2-40B4-BE49-F238E27FC236}">
                <a16:creationId xmlns:a16="http://schemas.microsoft.com/office/drawing/2014/main" id="{E1CEC51A-85DC-4A6C-8439-679747BB433B}"/>
              </a:ext>
            </a:extLst>
          </p:cNvPr>
          <p:cNvCxnSpPr>
            <a:stCxn id="21" idx="0"/>
          </p:cNvCxnSpPr>
          <p:nvPr/>
        </p:nvCxnSpPr>
        <p:spPr>
          <a:xfrm flipH="1" flipV="1">
            <a:off x="6919784" y="3417730"/>
            <a:ext cx="2397587" cy="988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Рисунок 27"/>
          <p:cNvPicPr>
            <a:picLocks noChangeAspect="1"/>
          </p:cNvPicPr>
          <p:nvPr/>
        </p:nvPicPr>
        <p:blipFill rotWithShape="1">
          <a:blip r:embed="rId3" cstate="print">
            <a:extLst>
              <a:ext uri="{28A0092B-C50C-407E-A947-70E740481C1C}">
                <a14:useLocalDpi xmlns:a14="http://schemas.microsoft.com/office/drawing/2010/main" val="0"/>
              </a:ext>
            </a:extLst>
          </a:blip>
          <a:srcRect l="22498" t="30457" r="22968" b="26840"/>
          <a:stretch/>
        </p:blipFill>
        <p:spPr>
          <a:xfrm>
            <a:off x="2418253" y="4889754"/>
            <a:ext cx="1638433" cy="1710610"/>
          </a:xfrm>
          <a:prstGeom prst="rect">
            <a:avLst/>
          </a:prstGeom>
        </p:spPr>
      </p:pic>
      <p:cxnSp>
        <p:nvCxnSpPr>
          <p:cNvPr id="30" name="Прямая со стрелкой 29"/>
          <p:cNvCxnSpPr/>
          <p:nvPr/>
        </p:nvCxnSpPr>
        <p:spPr>
          <a:xfrm flipV="1">
            <a:off x="1983699" y="5834632"/>
            <a:ext cx="8459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3431" y="5530786"/>
            <a:ext cx="1015021" cy="369332"/>
          </a:xfrm>
          <a:prstGeom prst="rect">
            <a:avLst/>
          </a:prstGeom>
          <a:noFill/>
        </p:spPr>
        <p:txBody>
          <a:bodyPr wrap="none" rtlCol="0">
            <a:spAutoFit/>
          </a:bodyPr>
          <a:lstStyle/>
          <a:p>
            <a:r>
              <a:rPr lang="en-US" dirty="0"/>
              <a:t>R=15mm</a:t>
            </a:r>
            <a:endParaRPr lang="ru-RU" dirty="0"/>
          </a:p>
        </p:txBody>
      </p:sp>
      <p:sp>
        <p:nvSpPr>
          <p:cNvPr id="35" name="TextBox 34"/>
          <p:cNvSpPr txBox="1"/>
          <p:nvPr/>
        </p:nvSpPr>
        <p:spPr>
          <a:xfrm>
            <a:off x="507939" y="5834633"/>
            <a:ext cx="1483098" cy="646331"/>
          </a:xfrm>
          <a:prstGeom prst="rect">
            <a:avLst/>
          </a:prstGeom>
          <a:noFill/>
        </p:spPr>
        <p:txBody>
          <a:bodyPr wrap="none" rtlCol="0">
            <a:spAutoFit/>
          </a:bodyPr>
          <a:lstStyle/>
          <a:p>
            <a:r>
              <a:rPr lang="en-US" dirty="0"/>
              <a:t>S</a:t>
            </a:r>
            <a:r>
              <a:rPr lang="ru-RU" dirty="0"/>
              <a:t> </a:t>
            </a:r>
            <a:r>
              <a:rPr lang="en-US" dirty="0"/>
              <a:t>= </a:t>
            </a:r>
            <a:r>
              <a:rPr lang="ru-RU" dirty="0"/>
              <a:t>707</a:t>
            </a:r>
            <a:r>
              <a:rPr lang="en-US" dirty="0"/>
              <a:t> mm</a:t>
            </a:r>
            <a:r>
              <a:rPr lang="en-US" baseline="30000" dirty="0"/>
              <a:t>2</a:t>
            </a:r>
          </a:p>
          <a:p>
            <a:r>
              <a:rPr lang="en-US" dirty="0" err="1"/>
              <a:t>S</a:t>
            </a:r>
            <a:r>
              <a:rPr lang="en-US" baseline="-25000" dirty="0" err="1"/>
              <a:t>eff</a:t>
            </a:r>
            <a:r>
              <a:rPr lang="ru-RU" baseline="-25000" dirty="0"/>
              <a:t> </a:t>
            </a:r>
            <a:r>
              <a:rPr lang="ru-RU" dirty="0"/>
              <a:t>≈ 254 </a:t>
            </a:r>
            <a:r>
              <a:rPr lang="en-US" dirty="0"/>
              <a:t>mm</a:t>
            </a:r>
            <a:r>
              <a:rPr lang="en-US" baseline="30000" dirty="0"/>
              <a:t>2</a:t>
            </a:r>
          </a:p>
        </p:txBody>
      </p:sp>
      <p:sp>
        <p:nvSpPr>
          <p:cNvPr id="39" name="Прямоугольник 38"/>
          <p:cNvSpPr/>
          <p:nvPr/>
        </p:nvSpPr>
        <p:spPr>
          <a:xfrm>
            <a:off x="6262499" y="5530786"/>
            <a:ext cx="5416357" cy="523220"/>
          </a:xfrm>
          <a:prstGeom prst="rect">
            <a:avLst/>
          </a:prstGeom>
          <a:ln w="28575">
            <a:solidFill>
              <a:srgbClr val="FF0000"/>
            </a:solidFill>
          </a:ln>
        </p:spPr>
        <p:txBody>
          <a:bodyPr wrap="square">
            <a:spAutoFit/>
          </a:bodyPr>
          <a:lstStyle/>
          <a:p>
            <a:r>
              <a:rPr lang="en-US" sz="2800" dirty="0" err="1"/>
              <a:t>S</a:t>
            </a:r>
            <a:r>
              <a:rPr lang="en-US" sz="2800" baseline="-25000" dirty="0" err="1"/>
              <a:t>eff</a:t>
            </a:r>
            <a:r>
              <a:rPr lang="ru-RU" sz="2800" baseline="-25000" dirty="0"/>
              <a:t> </a:t>
            </a:r>
            <a:r>
              <a:rPr lang="en-US" sz="2800" baseline="-25000" dirty="0"/>
              <a:t>screen</a:t>
            </a:r>
            <a:r>
              <a:rPr lang="en-US" sz="2800" dirty="0"/>
              <a:t> </a:t>
            </a:r>
            <a:r>
              <a:rPr lang="ru-RU" sz="2800" dirty="0"/>
              <a:t>≈ </a:t>
            </a:r>
            <a:r>
              <a:rPr lang="en-US" sz="2800" dirty="0"/>
              <a:t>20</a:t>
            </a:r>
            <a:r>
              <a:rPr lang="ru-RU" sz="2800" dirty="0"/>
              <a:t> ∙ </a:t>
            </a:r>
            <a:r>
              <a:rPr lang="en-US" sz="2800" dirty="0" err="1"/>
              <a:t>S</a:t>
            </a:r>
            <a:r>
              <a:rPr lang="en-US" sz="2800" baseline="-25000" dirty="0" err="1"/>
              <a:t>eff</a:t>
            </a:r>
            <a:r>
              <a:rPr lang="en-US" sz="2800" dirty="0"/>
              <a:t> </a:t>
            </a:r>
            <a:r>
              <a:rPr lang="en-US" sz="2800" baseline="-25000" dirty="0" smtClean="0"/>
              <a:t>biased-electrode</a:t>
            </a:r>
            <a:endParaRPr lang="ru-RU" sz="2800" dirty="0"/>
          </a:p>
        </p:txBody>
      </p:sp>
      <p:sp>
        <p:nvSpPr>
          <p:cNvPr id="20"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11</a:t>
            </a:r>
            <a:endParaRPr lang="ru-RU" sz="2400" dirty="0">
              <a:solidFill>
                <a:schemeClr val="bg1">
                  <a:lumMod val="50000"/>
                </a:schemeClr>
              </a:solidFill>
            </a:endParaRPr>
          </a:p>
        </p:txBody>
      </p:sp>
    </p:spTree>
    <p:extLst>
      <p:ext uri="{BB962C8B-B14F-4D97-AF65-F5344CB8AC3E}">
        <p14:creationId xmlns:p14="http://schemas.microsoft.com/office/powerpoint/2010/main" val="1365329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stretch>
            <a:fillRect/>
          </a:stretch>
        </p:blipFill>
        <p:spPr>
          <a:xfrm>
            <a:off x="6007100" y="1542965"/>
            <a:ext cx="6140259" cy="4700536"/>
          </a:xfrm>
          <a:prstGeom prst="rect">
            <a:avLst/>
          </a:prstGeom>
        </p:spPr>
      </p:pic>
      <p:sp>
        <p:nvSpPr>
          <p:cNvPr id="6"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w Cen MT Condensed (Заголовки)"/>
                <a:cs typeface="Times New Roman" panose="02020603050405020304" pitchFamily="18" charset="0"/>
              </a:rPr>
              <a:t>Ti</a:t>
            </a:r>
            <a:r>
              <a:rPr lang="en-US" sz="3200" b="1" dirty="0">
                <a:latin typeface="Tw Cen MT Condensed (Заголовки)"/>
                <a:cs typeface="Times New Roman" panose="02020603050405020304" pitchFamily="18" charset="0"/>
              </a:rPr>
              <a:t> ion production using SF</a:t>
            </a:r>
            <a:r>
              <a:rPr lang="en-US" sz="3200" b="1" baseline="-25000" dirty="0">
                <a:latin typeface="Tw Cen MT Condensed (Заголовки)"/>
                <a:cs typeface="Times New Roman" panose="02020603050405020304" pitchFamily="18" charset="0"/>
              </a:rPr>
              <a:t>6</a:t>
            </a:r>
            <a:r>
              <a:rPr lang="en-US" sz="3200" b="1" dirty="0">
                <a:latin typeface="Tw Cen MT Condensed (Заголовки)"/>
                <a:cs typeface="Times New Roman" panose="02020603050405020304" pitchFamily="18" charset="0"/>
              </a:rPr>
              <a:t> plasma</a:t>
            </a:r>
            <a:endParaRPr lang="ru-RU" sz="3200" dirty="0">
              <a:latin typeface="Tw Cen MT Condensed (Заголовки)"/>
            </a:endParaRPr>
          </a:p>
        </p:txBody>
      </p:sp>
      <p:sp>
        <p:nvSpPr>
          <p:cNvPr id="7" name="TextBox 6"/>
          <p:cNvSpPr txBox="1"/>
          <p:nvPr/>
        </p:nvSpPr>
        <p:spPr>
          <a:xfrm>
            <a:off x="1646092" y="6001458"/>
            <a:ext cx="2665923" cy="369332"/>
          </a:xfrm>
          <a:prstGeom prst="rect">
            <a:avLst/>
          </a:prstGeom>
          <a:noFill/>
        </p:spPr>
        <p:txBody>
          <a:bodyPr wrap="none" rtlCol="0">
            <a:spAutoFit/>
          </a:bodyPr>
          <a:lstStyle/>
          <a:p>
            <a:r>
              <a:rPr lang="en-US" dirty="0" err="1"/>
              <a:t>S</a:t>
            </a:r>
            <a:r>
              <a:rPr lang="en-US" baseline="-25000" dirty="0" err="1"/>
              <a:t>eff</a:t>
            </a:r>
            <a:r>
              <a:rPr lang="ru-RU" baseline="-25000" dirty="0"/>
              <a:t> </a:t>
            </a:r>
            <a:r>
              <a:rPr lang="ru-RU" dirty="0"/>
              <a:t>≈</a:t>
            </a:r>
            <a:r>
              <a:rPr lang="en-US" dirty="0"/>
              <a:t> 5100 mm</a:t>
            </a:r>
            <a:r>
              <a:rPr lang="en-US" baseline="30000" dirty="0"/>
              <a:t>2 </a:t>
            </a:r>
            <a:r>
              <a:rPr lang="en-US" dirty="0"/>
              <a:t>(</a:t>
            </a:r>
            <a:r>
              <a:rPr lang="en-US" b="1" dirty="0" err="1">
                <a:solidFill>
                  <a:srgbClr val="FF0000"/>
                </a:solidFill>
              </a:rPr>
              <a:t>Ti</a:t>
            </a:r>
            <a:r>
              <a:rPr lang="en-US" b="1" dirty="0">
                <a:solidFill>
                  <a:srgbClr val="FF0000"/>
                </a:solidFill>
              </a:rPr>
              <a:t> screen</a:t>
            </a:r>
            <a:r>
              <a:rPr lang="en-US" dirty="0"/>
              <a:t>)</a:t>
            </a:r>
            <a:endParaRPr lang="ru-RU"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2751777862"/>
              </p:ext>
            </p:extLst>
          </p:nvPr>
        </p:nvGraphicFramePr>
        <p:xfrm>
          <a:off x="58851" y="1642021"/>
          <a:ext cx="5843089" cy="4471028"/>
        </p:xfrm>
        <a:graphic>
          <a:graphicData uri="http://schemas.openxmlformats.org/presentationml/2006/ole">
            <mc:AlternateContent xmlns:mc="http://schemas.openxmlformats.org/markup-compatibility/2006">
              <mc:Choice xmlns:v="urn:schemas-microsoft-com:vml" Requires="v">
                <p:oleObj spid="_x0000_s7221" name="Graph" r:id="rId5" imgW="3920760" imgH="3000960" progId="Origin95.Graph">
                  <p:embed/>
                </p:oleObj>
              </mc:Choice>
              <mc:Fallback>
                <p:oleObj name="Graph" r:id="rId5" imgW="3920760" imgH="3000960" progId="Origin95.Graph">
                  <p:embed/>
                  <p:pic>
                    <p:nvPicPr>
                      <p:cNvPr id="0" name=""/>
                      <p:cNvPicPr/>
                      <p:nvPr/>
                    </p:nvPicPr>
                    <p:blipFill>
                      <a:blip r:embed="rId6"/>
                      <a:stretch>
                        <a:fillRect/>
                      </a:stretch>
                    </p:blipFill>
                    <p:spPr>
                      <a:xfrm>
                        <a:off x="58851" y="1642021"/>
                        <a:ext cx="5843089" cy="4471028"/>
                      </a:xfrm>
                      <a:prstGeom prst="rect">
                        <a:avLst/>
                      </a:prstGeom>
                    </p:spPr>
                  </p:pic>
                </p:oleObj>
              </mc:Fallback>
            </mc:AlternateContent>
          </a:graphicData>
        </a:graphic>
      </p:graphicFrame>
      <p:sp>
        <p:nvSpPr>
          <p:cNvPr id="9" name="TextBox 8"/>
          <p:cNvSpPr txBox="1"/>
          <p:nvPr/>
        </p:nvSpPr>
        <p:spPr>
          <a:xfrm>
            <a:off x="7338515" y="5991808"/>
            <a:ext cx="3477427" cy="369332"/>
          </a:xfrm>
          <a:prstGeom prst="rect">
            <a:avLst/>
          </a:prstGeom>
          <a:noFill/>
        </p:spPr>
        <p:txBody>
          <a:bodyPr wrap="none" rtlCol="0">
            <a:spAutoFit/>
          </a:bodyPr>
          <a:lstStyle/>
          <a:p>
            <a:r>
              <a:rPr lang="en-US" dirty="0" err="1"/>
              <a:t>S</a:t>
            </a:r>
            <a:r>
              <a:rPr lang="en-US" baseline="-25000" dirty="0" err="1"/>
              <a:t>eff</a:t>
            </a:r>
            <a:r>
              <a:rPr lang="ru-RU" baseline="-25000" dirty="0"/>
              <a:t> </a:t>
            </a:r>
            <a:r>
              <a:rPr lang="ru-RU" dirty="0"/>
              <a:t>≈</a:t>
            </a:r>
            <a:r>
              <a:rPr lang="en-US" dirty="0"/>
              <a:t> 250 mm</a:t>
            </a:r>
            <a:r>
              <a:rPr lang="en-US" baseline="30000" dirty="0"/>
              <a:t>2 </a:t>
            </a:r>
            <a:r>
              <a:rPr lang="en-US" dirty="0"/>
              <a:t>(</a:t>
            </a:r>
            <a:r>
              <a:rPr lang="en-US" b="1" dirty="0" err="1">
                <a:solidFill>
                  <a:srgbClr val="FF0000"/>
                </a:solidFill>
              </a:rPr>
              <a:t>Ti</a:t>
            </a:r>
            <a:r>
              <a:rPr lang="en-US" b="1" dirty="0">
                <a:solidFill>
                  <a:srgbClr val="FF0000"/>
                </a:solidFill>
              </a:rPr>
              <a:t> biased-electrode</a:t>
            </a:r>
            <a:r>
              <a:rPr lang="en-US" dirty="0"/>
              <a:t>)</a:t>
            </a:r>
            <a:endParaRPr lang="ru-RU" dirty="0">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flipH="1">
            <a:off x="1779483" y="2580357"/>
            <a:ext cx="273268" cy="546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6270" y="2274087"/>
            <a:ext cx="439544" cy="369332"/>
          </a:xfrm>
          <a:prstGeom prst="rect">
            <a:avLst/>
          </a:prstGeom>
          <a:noFill/>
        </p:spPr>
        <p:txBody>
          <a:bodyPr wrap="none" rtlCol="0">
            <a:spAutoFit/>
          </a:bodyPr>
          <a:lstStyle/>
          <a:p>
            <a:r>
              <a:rPr lang="en-US" dirty="0"/>
              <a:t>He</a:t>
            </a:r>
            <a:endParaRPr lang="ru-RU" dirty="0"/>
          </a:p>
        </p:txBody>
      </p:sp>
      <p:cxnSp>
        <p:nvCxnSpPr>
          <p:cNvPr id="12" name="Прямая со стрелкой 11"/>
          <p:cNvCxnSpPr/>
          <p:nvPr/>
        </p:nvCxnSpPr>
        <p:spPr>
          <a:xfrm>
            <a:off x="7611783" y="3814778"/>
            <a:ext cx="9453" cy="578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01463" y="3508203"/>
            <a:ext cx="541057" cy="369332"/>
          </a:xfrm>
          <a:prstGeom prst="rect">
            <a:avLst/>
          </a:prstGeom>
          <a:noFill/>
        </p:spPr>
        <p:txBody>
          <a:bodyPr wrap="square" rtlCol="0">
            <a:spAutoFit/>
          </a:bodyPr>
          <a:lstStyle/>
          <a:p>
            <a:r>
              <a:rPr lang="en-US" dirty="0"/>
              <a:t>He</a:t>
            </a:r>
            <a:endParaRPr lang="ru-RU" dirty="0"/>
          </a:p>
        </p:txBody>
      </p:sp>
      <p:sp>
        <p:nvSpPr>
          <p:cNvPr id="2" name="TextBox 1"/>
          <p:cNvSpPr txBox="1"/>
          <p:nvPr/>
        </p:nvSpPr>
        <p:spPr>
          <a:xfrm>
            <a:off x="3338077" y="6407178"/>
            <a:ext cx="1571264" cy="369332"/>
          </a:xfrm>
          <a:prstGeom prst="rect">
            <a:avLst/>
          </a:prstGeom>
          <a:noFill/>
        </p:spPr>
        <p:txBody>
          <a:bodyPr wrap="none" rtlCol="0">
            <a:spAutoFit/>
          </a:bodyPr>
          <a:lstStyle/>
          <a:p>
            <a:r>
              <a:rPr lang="en-US" dirty="0"/>
              <a:t>Ti</a:t>
            </a:r>
            <a:r>
              <a:rPr lang="en-US" baseline="30000" dirty="0"/>
              <a:t>11+</a:t>
            </a:r>
            <a:r>
              <a:rPr lang="en-US" dirty="0"/>
              <a:t>=</a:t>
            </a:r>
            <a:r>
              <a:rPr lang="ru-RU" dirty="0"/>
              <a:t>65</a:t>
            </a:r>
            <a:r>
              <a:rPr lang="en-US" dirty="0"/>
              <a:t> </a:t>
            </a:r>
            <a:r>
              <a:rPr lang="en-US" dirty="0" err="1"/>
              <a:t>emkA</a:t>
            </a:r>
            <a:endParaRPr lang="ru-RU" dirty="0"/>
          </a:p>
        </p:txBody>
      </p:sp>
      <p:sp>
        <p:nvSpPr>
          <p:cNvPr id="14" name="TextBox 13"/>
          <p:cNvSpPr txBox="1"/>
          <p:nvPr/>
        </p:nvSpPr>
        <p:spPr>
          <a:xfrm>
            <a:off x="9674400" y="6407178"/>
            <a:ext cx="1590500" cy="369332"/>
          </a:xfrm>
          <a:prstGeom prst="rect">
            <a:avLst/>
          </a:prstGeom>
          <a:noFill/>
        </p:spPr>
        <p:txBody>
          <a:bodyPr wrap="none" rtlCol="0">
            <a:spAutoFit/>
          </a:bodyPr>
          <a:lstStyle/>
          <a:p>
            <a:r>
              <a:rPr lang="en-US" dirty="0"/>
              <a:t>Ti</a:t>
            </a:r>
            <a:r>
              <a:rPr lang="en-US" baseline="30000" dirty="0"/>
              <a:t>11+</a:t>
            </a:r>
            <a:r>
              <a:rPr lang="en-US" dirty="0"/>
              <a:t>=30 </a:t>
            </a:r>
            <a:r>
              <a:rPr lang="en-US" dirty="0" err="1"/>
              <a:t>emkA</a:t>
            </a:r>
            <a:endParaRPr lang="ru-RU" dirty="0"/>
          </a:p>
        </p:txBody>
      </p:sp>
      <p:sp>
        <p:nvSpPr>
          <p:cNvPr id="15" name="TextBox 14"/>
          <p:cNvSpPr txBox="1"/>
          <p:nvPr/>
        </p:nvSpPr>
        <p:spPr>
          <a:xfrm>
            <a:off x="1178575" y="6407178"/>
            <a:ext cx="1505540" cy="369332"/>
          </a:xfrm>
          <a:prstGeom prst="rect">
            <a:avLst/>
          </a:prstGeom>
          <a:noFill/>
        </p:spPr>
        <p:txBody>
          <a:bodyPr wrap="none" rtlCol="0">
            <a:spAutoFit/>
          </a:bodyPr>
          <a:lstStyle/>
          <a:p>
            <a:r>
              <a:rPr lang="en-US" dirty="0"/>
              <a:t>Ti</a:t>
            </a:r>
            <a:r>
              <a:rPr lang="en-US" baseline="30000" dirty="0"/>
              <a:t>7+</a:t>
            </a:r>
            <a:r>
              <a:rPr lang="en-US" dirty="0"/>
              <a:t>=80 </a:t>
            </a:r>
            <a:r>
              <a:rPr lang="en-US" dirty="0" err="1"/>
              <a:t>emkA</a:t>
            </a:r>
            <a:endParaRPr lang="ru-RU" dirty="0"/>
          </a:p>
        </p:txBody>
      </p:sp>
      <p:sp>
        <p:nvSpPr>
          <p:cNvPr id="16" name="TextBox 15"/>
          <p:cNvSpPr txBox="1"/>
          <p:nvPr/>
        </p:nvSpPr>
        <p:spPr>
          <a:xfrm>
            <a:off x="6954362" y="6422876"/>
            <a:ext cx="1494320" cy="369332"/>
          </a:xfrm>
          <a:prstGeom prst="rect">
            <a:avLst/>
          </a:prstGeom>
          <a:noFill/>
        </p:spPr>
        <p:txBody>
          <a:bodyPr wrap="none" rtlCol="0">
            <a:spAutoFit/>
          </a:bodyPr>
          <a:lstStyle/>
          <a:p>
            <a:r>
              <a:rPr lang="en-US" dirty="0"/>
              <a:t>Ti</a:t>
            </a:r>
            <a:r>
              <a:rPr lang="en-US" baseline="30000" dirty="0"/>
              <a:t>7+</a:t>
            </a:r>
            <a:r>
              <a:rPr lang="en-US" dirty="0"/>
              <a:t>=40 </a:t>
            </a:r>
            <a:r>
              <a:rPr lang="en-US" dirty="0" err="1"/>
              <a:t>emkA</a:t>
            </a:r>
            <a:endParaRPr lang="ru-RU" dirty="0"/>
          </a:p>
        </p:txBody>
      </p:sp>
      <p:sp>
        <p:nvSpPr>
          <p:cNvPr id="17"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solidFill>
                  <a:schemeClr val="bg1">
                    <a:lumMod val="50000"/>
                  </a:schemeClr>
                </a:solidFill>
                <a:latin typeface="Calibri (Заголовки)"/>
              </a:rPr>
              <a:t>12</a:t>
            </a:r>
            <a:endParaRPr lang="ru-RU" sz="2400" dirty="0">
              <a:solidFill>
                <a:schemeClr val="bg1">
                  <a:lumMod val="50000"/>
                </a:schemeClr>
              </a:solidFill>
              <a:latin typeface="Calibri (Заголовки)"/>
            </a:endParaRPr>
          </a:p>
        </p:txBody>
      </p:sp>
    </p:spTree>
    <p:extLst>
      <p:ext uri="{BB962C8B-B14F-4D97-AF65-F5344CB8AC3E}">
        <p14:creationId xmlns:p14="http://schemas.microsoft.com/office/powerpoint/2010/main" val="310424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9" y="2798064"/>
            <a:ext cx="9720072" cy="1499616"/>
          </a:xfrm>
        </p:spPr>
        <p:txBody>
          <a:bodyPr/>
          <a:lstStyle/>
          <a:p>
            <a:pPr algn="ctr"/>
            <a:r>
              <a:rPr lang="en-US" dirty="0"/>
              <a:t>future plans</a:t>
            </a:r>
            <a:endParaRPr lang="ru-RU" dirty="0"/>
          </a:p>
        </p:txBody>
      </p:sp>
      <p:sp>
        <p:nvSpPr>
          <p:cNvPr id="6" name="Прямоугольник 5"/>
          <p:cNvSpPr/>
          <p:nvPr/>
        </p:nvSpPr>
        <p:spPr>
          <a:xfrm>
            <a:off x="342900" y="609600"/>
            <a:ext cx="825500" cy="127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A0E87995-BA33-4671-BBC3-CF6F47965200}" type="slidenum">
              <a:rPr lang="ru-RU" smtClean="0"/>
              <a:t>13</a:t>
            </a:fld>
            <a:endParaRPr lang="ru-RU"/>
          </a:p>
        </p:txBody>
      </p:sp>
    </p:spTree>
    <p:extLst>
      <p:ext uri="{BB962C8B-B14F-4D97-AF65-F5344CB8AC3E}">
        <p14:creationId xmlns:p14="http://schemas.microsoft.com/office/powerpoint/2010/main" val="26903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2732">
            <a:off x="2626410" y="4042046"/>
            <a:ext cx="3565525" cy="24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33742" t="16411" r="22668" b="16019"/>
          <a:stretch>
            <a:fillRect/>
          </a:stretch>
        </p:blipFill>
        <p:spPr bwMode="auto">
          <a:xfrm>
            <a:off x="299299" y="1870075"/>
            <a:ext cx="3998913"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Овал 6">
            <a:extLst>
              <a:ext uri="{FF2B5EF4-FFF2-40B4-BE49-F238E27FC236}">
                <a16:creationId xmlns:a16="http://schemas.microsoft.com/office/drawing/2014/main" id="{7337E605-89F1-4B2F-8532-BB6B7C71481D}"/>
              </a:ext>
            </a:extLst>
          </p:cNvPr>
          <p:cNvSpPr/>
          <p:nvPr/>
        </p:nvSpPr>
        <p:spPr>
          <a:xfrm>
            <a:off x="2298755" y="2789238"/>
            <a:ext cx="1871662" cy="722312"/>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TextBox 11"/>
          <p:cNvSpPr txBox="1">
            <a:spLocks noChangeArrowheads="1"/>
          </p:cNvSpPr>
          <p:nvPr/>
        </p:nvSpPr>
        <p:spPr bwMode="auto">
          <a:xfrm>
            <a:off x="4545806" y="3519234"/>
            <a:ext cx="1452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600" dirty="0">
                <a:solidFill>
                  <a:srgbClr val="0070C0"/>
                </a:solidFill>
                <a:latin typeface="Times New Roman" panose="02020603050405020304" pitchFamily="18" charset="0"/>
              </a:rPr>
              <a:t>UHF injection</a:t>
            </a:r>
            <a:endParaRPr lang="ru-RU" altLang="ru-RU" sz="1600" dirty="0">
              <a:solidFill>
                <a:srgbClr val="0070C0"/>
              </a:solidFill>
              <a:latin typeface="Times New Roman" panose="02020603050405020304" pitchFamily="18" charset="0"/>
            </a:endParaRPr>
          </a:p>
        </p:txBody>
      </p:sp>
      <p:cxnSp>
        <p:nvCxnSpPr>
          <p:cNvPr id="9" name="Прямая со стрелкой 8">
            <a:extLst>
              <a:ext uri="{FF2B5EF4-FFF2-40B4-BE49-F238E27FC236}">
                <a16:creationId xmlns:a16="http://schemas.microsoft.com/office/drawing/2014/main" id="{27D6B52B-7CC6-43F9-B331-BFE7F6CD0D91}"/>
              </a:ext>
            </a:extLst>
          </p:cNvPr>
          <p:cNvCxnSpPr>
            <a:cxnSpLocks/>
            <a:stCxn id="8" idx="2"/>
          </p:cNvCxnSpPr>
          <p:nvPr/>
        </p:nvCxnSpPr>
        <p:spPr>
          <a:xfrm>
            <a:off x="5271294" y="3857372"/>
            <a:ext cx="71437" cy="31591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8"/>
          <p:cNvSpPr txBox="1">
            <a:spLocks noChangeArrowheads="1"/>
          </p:cNvSpPr>
          <p:nvPr/>
        </p:nvSpPr>
        <p:spPr bwMode="auto">
          <a:xfrm>
            <a:off x="4170417" y="2789238"/>
            <a:ext cx="1354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600" dirty="0">
                <a:solidFill>
                  <a:srgbClr val="0033CC"/>
                </a:solidFill>
                <a:latin typeface="Times New Roman" panose="02020603050405020304" pitchFamily="18" charset="0"/>
              </a:rPr>
              <a:t>Injection plug</a:t>
            </a:r>
            <a:endParaRPr lang="ru-RU" altLang="ru-RU" sz="1600" dirty="0">
              <a:solidFill>
                <a:srgbClr val="0033CC"/>
              </a:solidFill>
              <a:latin typeface="Times New Roman" panose="02020603050405020304" pitchFamily="18" charset="0"/>
            </a:endParaRPr>
          </a:p>
        </p:txBody>
      </p:sp>
      <p:pic>
        <p:nvPicPr>
          <p:cNvPr id="12"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96784"/>
            <a:ext cx="50180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Прямая со стрелкой 12">
            <a:extLst>
              <a:ext uri="{FF2B5EF4-FFF2-40B4-BE49-F238E27FC236}">
                <a16:creationId xmlns:a16="http://schemas.microsoft.com/office/drawing/2014/main" id="{76B079A4-7187-4AD5-BCBF-DE0282C03B09}"/>
              </a:ext>
            </a:extLst>
          </p:cNvPr>
          <p:cNvCxnSpPr>
            <a:cxnSpLocks/>
            <a:stCxn id="7" idx="5"/>
          </p:cNvCxnSpPr>
          <p:nvPr/>
        </p:nvCxnSpPr>
        <p:spPr>
          <a:xfrm>
            <a:off x="3896318" y="3405770"/>
            <a:ext cx="129583" cy="1531356"/>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8"/>
          <p:cNvCxnSpPr>
            <a:cxnSpLocks noChangeShapeType="1"/>
          </p:cNvCxnSpPr>
          <p:nvPr/>
        </p:nvCxnSpPr>
        <p:spPr bwMode="auto">
          <a:xfrm flipH="1" flipV="1">
            <a:off x="2854325" y="6113762"/>
            <a:ext cx="215900" cy="288925"/>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8" name="TextBox 12"/>
          <p:cNvSpPr txBox="1">
            <a:spLocks noChangeArrowheads="1"/>
          </p:cNvSpPr>
          <p:nvPr/>
        </p:nvSpPr>
        <p:spPr bwMode="auto">
          <a:xfrm>
            <a:off x="3057525" y="6024861"/>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2000">
                <a:solidFill>
                  <a:srgbClr val="FF0000"/>
                </a:solidFill>
                <a:latin typeface="Times New Roman" panose="02020603050405020304" pitchFamily="18" charset="0"/>
              </a:rPr>
              <a:t>Ø</a:t>
            </a:r>
            <a:r>
              <a:rPr lang="ru-RU" altLang="ru-RU" sz="2000">
                <a:solidFill>
                  <a:srgbClr val="FF0000"/>
                </a:solidFill>
                <a:latin typeface="Times New Roman" panose="02020603050405020304" pitchFamily="18" charset="0"/>
              </a:rPr>
              <a:t> 70</a:t>
            </a:r>
          </a:p>
        </p:txBody>
      </p:sp>
      <p:cxnSp>
        <p:nvCxnSpPr>
          <p:cNvPr id="20" name="Прямая со стрелкой 3"/>
          <p:cNvCxnSpPr>
            <a:cxnSpLocks/>
          </p:cNvCxnSpPr>
          <p:nvPr/>
        </p:nvCxnSpPr>
        <p:spPr bwMode="auto">
          <a:xfrm flipH="1">
            <a:off x="2722619" y="2276475"/>
            <a:ext cx="1204912" cy="835025"/>
          </a:xfrm>
          <a:prstGeom prst="straightConnector1">
            <a:avLst/>
          </a:prstGeom>
          <a:noFill/>
          <a:ln w="31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1" name="TextBox 4"/>
          <p:cNvSpPr txBox="1">
            <a:spLocks noChangeArrowheads="1"/>
          </p:cNvSpPr>
          <p:nvPr/>
        </p:nvSpPr>
        <p:spPr bwMode="auto">
          <a:xfrm>
            <a:off x="3574312" y="1913731"/>
            <a:ext cx="1116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800" dirty="0">
                <a:solidFill>
                  <a:srgbClr val="FF0000"/>
                </a:solidFill>
                <a:latin typeface="Times New Roman" panose="02020603050405020304" pitchFamily="18" charset="0"/>
              </a:rPr>
              <a:t>1700⁰C</a:t>
            </a:r>
            <a:endParaRPr lang="ru-RU" altLang="ru-RU" sz="1800" dirty="0">
              <a:solidFill>
                <a:srgbClr val="FF0000"/>
              </a:solidFill>
              <a:latin typeface="Times New Roman" panose="02020603050405020304" pitchFamily="18" charset="0"/>
            </a:endParaRPr>
          </a:p>
        </p:txBody>
      </p:sp>
      <p:cxnSp>
        <p:nvCxnSpPr>
          <p:cNvPr id="22" name="Прямая со стрелкой 8"/>
          <p:cNvCxnSpPr>
            <a:cxnSpLocks noChangeShapeType="1"/>
          </p:cNvCxnSpPr>
          <p:nvPr/>
        </p:nvCxnSpPr>
        <p:spPr bwMode="auto">
          <a:xfrm flipH="1">
            <a:off x="2722619" y="2276475"/>
            <a:ext cx="1204912" cy="3216276"/>
          </a:xfrm>
          <a:prstGeom prst="straightConnector1">
            <a:avLst/>
          </a:prstGeom>
          <a:noFill/>
          <a:ln w="63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3" name="Заголовок 1"/>
          <p:cNvSpPr txBox="1">
            <a:spLocks/>
          </p:cNvSpPr>
          <p:nvPr/>
        </p:nvSpPr>
        <p:spPr>
          <a:xfrm>
            <a:off x="1176528" y="737616"/>
            <a:ext cx="9720072"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ru-RU" dirty="0"/>
          </a:p>
        </p:txBody>
      </p:sp>
      <p:sp>
        <p:nvSpPr>
          <p:cNvPr id="24"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Tw Cen MT Condensed (Заголовки)"/>
                <a:cs typeface="Times New Roman" panose="02020603050405020304" pitchFamily="18" charset="0"/>
              </a:rPr>
              <a:t>Inductive oven</a:t>
            </a:r>
          </a:p>
        </p:txBody>
      </p:sp>
      <p:cxnSp>
        <p:nvCxnSpPr>
          <p:cNvPr id="32" name="Прямая со стрелкой 31"/>
          <p:cNvCxnSpPr/>
          <p:nvPr/>
        </p:nvCxnSpPr>
        <p:spPr>
          <a:xfrm flipV="1">
            <a:off x="6007100" y="3519234"/>
            <a:ext cx="4508500" cy="1417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solidFill>
                  <a:schemeClr val="bg1">
                    <a:lumMod val="50000"/>
                  </a:schemeClr>
                </a:solidFill>
                <a:latin typeface="Calibri (Заголовки)"/>
              </a:rPr>
              <a:t>14</a:t>
            </a:r>
            <a:endParaRPr lang="ru-RU" sz="2400" dirty="0">
              <a:solidFill>
                <a:schemeClr val="bg1">
                  <a:lumMod val="50000"/>
                </a:schemeClr>
              </a:solidFill>
              <a:latin typeface="Calibri (Заголовки)"/>
            </a:endParaRPr>
          </a:p>
        </p:txBody>
      </p:sp>
    </p:spTree>
    <p:extLst>
      <p:ext uri="{BB962C8B-B14F-4D97-AF65-F5344CB8AC3E}">
        <p14:creationId xmlns:p14="http://schemas.microsoft.com/office/powerpoint/2010/main" val="101404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 name="TextBox 8"/>
          <p:cNvSpPr txBox="1">
            <a:spLocks noChangeArrowheads="1"/>
          </p:cNvSpPr>
          <p:nvPr/>
        </p:nvSpPr>
        <p:spPr bwMode="auto">
          <a:xfrm>
            <a:off x="8973522" y="4772345"/>
            <a:ext cx="1835992" cy="36933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800" dirty="0"/>
              <a:t>Resonance circuit</a:t>
            </a:r>
            <a:endParaRPr lang="ru-RU" altLang="ru-RU" sz="1800" dirty="0"/>
          </a:p>
        </p:txBody>
      </p:sp>
      <p:cxnSp>
        <p:nvCxnSpPr>
          <p:cNvPr id="13" name="Прямая со стрелкой 12">
            <a:extLst>
              <a:ext uri="{FF2B5EF4-FFF2-40B4-BE49-F238E27FC236}">
                <a16:creationId xmlns:a16="http://schemas.microsoft.com/office/drawing/2014/main" id="{6DFD3CFD-07F1-44DB-BE1A-E2270A0E9E8D}"/>
              </a:ext>
            </a:extLst>
          </p:cNvPr>
          <p:cNvCxnSpPr>
            <a:stCxn id="11" idx="2"/>
          </p:cNvCxnSpPr>
          <p:nvPr/>
        </p:nvCxnSpPr>
        <p:spPr>
          <a:xfrm flipH="1">
            <a:off x="9684120" y="5141677"/>
            <a:ext cx="207398" cy="1125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7"/>
          <p:cNvSpPr>
            <a:spLocks noChangeArrowheads="1"/>
          </p:cNvSpPr>
          <p:nvPr/>
        </p:nvSpPr>
        <p:spPr bwMode="auto">
          <a:xfrm>
            <a:off x="3259969" y="5863192"/>
            <a:ext cx="2780010" cy="92333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a:cs typeface="Times New Roman" panose="02020603050405020304" pitchFamily="18" charset="0"/>
              </a:rPr>
              <a:t>Power supply: </a:t>
            </a:r>
          </a:p>
          <a:p>
            <a:pPr algn="ctr">
              <a:spcBef>
                <a:spcPct val="0"/>
              </a:spcBef>
              <a:buFontTx/>
              <a:buNone/>
            </a:pPr>
            <a:r>
              <a:rPr lang="ru-RU" altLang="ru-RU" sz="1800" dirty="0">
                <a:cs typeface="Times New Roman" panose="02020603050405020304" pitchFamily="18" charset="0"/>
              </a:rPr>
              <a:t>EA-PSI 9080-60</a:t>
            </a:r>
            <a:endParaRPr lang="en-US" altLang="ru-RU" sz="1800" dirty="0">
              <a:cs typeface="Times New Roman" panose="02020603050405020304" pitchFamily="18" charset="0"/>
            </a:endParaRPr>
          </a:p>
          <a:p>
            <a:pPr algn="ctr">
              <a:spcBef>
                <a:spcPct val="0"/>
              </a:spcBef>
              <a:buFontTx/>
              <a:buNone/>
            </a:pPr>
            <a:r>
              <a:rPr lang="en-US" altLang="ru-RU" sz="1800" dirty="0"/>
              <a:t>0</a:t>
            </a:r>
            <a:r>
              <a:rPr lang="ru-RU" altLang="ru-RU" sz="1800" dirty="0"/>
              <a:t>÷</a:t>
            </a:r>
            <a:r>
              <a:rPr lang="en-US" altLang="ru-RU" sz="1800" dirty="0"/>
              <a:t>80 V, 0÷60 A, 0÷1500 W</a:t>
            </a:r>
            <a:endParaRPr lang="ru-RU" altLang="ru-RU" sz="1800" dirty="0"/>
          </a:p>
        </p:txBody>
      </p:sp>
      <p:cxnSp>
        <p:nvCxnSpPr>
          <p:cNvPr id="25" name="Прямая со стрелкой 24">
            <a:extLst>
              <a:ext uri="{FF2B5EF4-FFF2-40B4-BE49-F238E27FC236}">
                <a16:creationId xmlns:a16="http://schemas.microsoft.com/office/drawing/2014/main" id="{6DFD3CFD-07F1-44DB-BE1A-E2270A0E9E8D}"/>
              </a:ext>
            </a:extLst>
          </p:cNvPr>
          <p:cNvCxnSpPr/>
          <p:nvPr/>
        </p:nvCxnSpPr>
        <p:spPr>
          <a:xfrm>
            <a:off x="7390447" y="6080243"/>
            <a:ext cx="846614" cy="469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E4EA683C-107A-4667-9B64-86E1411F19CE}"/>
              </a:ext>
            </a:extLst>
          </p:cNvPr>
          <p:cNvCxnSpPr/>
          <p:nvPr/>
        </p:nvCxnSpPr>
        <p:spPr>
          <a:xfrm>
            <a:off x="2646500" y="2226893"/>
            <a:ext cx="951707" cy="923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E4EA683C-107A-4667-9B64-86E1411F19CE}"/>
              </a:ext>
            </a:extLst>
          </p:cNvPr>
          <p:cNvCxnSpPr/>
          <p:nvPr/>
        </p:nvCxnSpPr>
        <p:spPr>
          <a:xfrm flipH="1" flipV="1">
            <a:off x="6738166" y="4909611"/>
            <a:ext cx="650795" cy="660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E4EA683C-107A-4667-9B64-86E1411F19CE}"/>
              </a:ext>
            </a:extLst>
          </p:cNvPr>
          <p:cNvCxnSpPr/>
          <p:nvPr/>
        </p:nvCxnSpPr>
        <p:spPr>
          <a:xfrm>
            <a:off x="8557506" y="1393375"/>
            <a:ext cx="684465" cy="13092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549737" y="1865899"/>
            <a:ext cx="122693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Waveguide</a:t>
            </a:r>
            <a:endParaRPr lang="ru-RU"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462336" y="990800"/>
            <a:ext cx="215123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Pre-pumping volume</a:t>
            </a:r>
            <a:endParaRPr lang="ru-RU"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865" y="4772345"/>
            <a:ext cx="2854139" cy="1900989"/>
          </a:xfrm>
          <a:prstGeom prst="rect">
            <a:avLst/>
          </a:prstGeom>
          <a:ln>
            <a:solidFill>
              <a:schemeClr val="tx2"/>
            </a:solidFill>
          </a:ln>
          <a:effectLst>
            <a:outerShdw blurRad="292100" dist="139700" dir="2700000" algn="tl" rotWithShape="0">
              <a:srgbClr val="333333">
                <a:alpha val="65000"/>
              </a:srgbClr>
            </a:outerShdw>
          </a:effectLst>
        </p:spPr>
      </p:pic>
      <p:sp>
        <p:nvSpPr>
          <p:cNvPr id="41" name="Прямоугольник 40"/>
          <p:cNvSpPr/>
          <p:nvPr/>
        </p:nvSpPr>
        <p:spPr>
          <a:xfrm>
            <a:off x="6355022" y="5620434"/>
            <a:ext cx="206787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err="1">
                <a:latin typeface="Times New Roman" panose="02020603050405020304" pitchFamily="18" charset="0"/>
                <a:cs typeface="Times New Roman" panose="02020603050405020304" pitchFamily="18" charset="0"/>
              </a:rPr>
              <a:t>water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cooling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inductor</a:t>
            </a:r>
            <a:endParaRPr lang="ru-RU"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3122354" y="5010534"/>
            <a:ext cx="9669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Inductor</a:t>
            </a:r>
            <a:endParaRPr lang="ru-RU" dirty="0">
              <a:latin typeface="Times New Roman" panose="02020603050405020304" pitchFamily="18" charset="0"/>
              <a:cs typeface="Times New Roman" panose="02020603050405020304" pitchFamily="18" charset="0"/>
            </a:endParaRPr>
          </a:p>
        </p:txBody>
      </p:sp>
      <p:cxnSp>
        <p:nvCxnSpPr>
          <p:cNvPr id="12" name="Прямая со стрелкой 11">
            <a:extLst>
              <a:ext uri="{FF2B5EF4-FFF2-40B4-BE49-F238E27FC236}">
                <a16:creationId xmlns:a16="http://schemas.microsoft.com/office/drawing/2014/main" id="{E4EA683C-107A-4667-9B64-86E1411F19CE}"/>
              </a:ext>
            </a:extLst>
          </p:cNvPr>
          <p:cNvCxnSpPr>
            <a:stCxn id="43" idx="1"/>
          </p:cNvCxnSpPr>
          <p:nvPr/>
        </p:nvCxnSpPr>
        <p:spPr>
          <a:xfrm flipH="1">
            <a:off x="1389340" y="5195200"/>
            <a:ext cx="1733014" cy="748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E4EA683C-107A-4667-9B64-86E1411F19CE}"/>
              </a:ext>
            </a:extLst>
          </p:cNvPr>
          <p:cNvCxnSpPr>
            <a:stCxn id="31" idx="0"/>
          </p:cNvCxnSpPr>
          <p:nvPr/>
        </p:nvCxnSpPr>
        <p:spPr>
          <a:xfrm flipV="1">
            <a:off x="10582761" y="2702597"/>
            <a:ext cx="1" cy="7906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9548822" y="3493258"/>
            <a:ext cx="206787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err="1">
                <a:latin typeface="Times New Roman" panose="02020603050405020304" pitchFamily="18" charset="0"/>
                <a:cs typeface="Times New Roman" panose="02020603050405020304" pitchFamily="18" charset="0"/>
              </a:rPr>
              <a:t>water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cooling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crucible holder</a:t>
            </a:r>
            <a:endParaRPr lang="ru-RU" dirty="0">
              <a:latin typeface="Times New Roman" panose="02020603050405020304" pitchFamily="18" charset="0"/>
              <a:cs typeface="Times New Roman" panose="02020603050405020304" pitchFamily="18" charset="0"/>
            </a:endParaRPr>
          </a:p>
        </p:txBody>
      </p:sp>
      <p:cxnSp>
        <p:nvCxnSpPr>
          <p:cNvPr id="23" name="Прямая со стрелкой 22">
            <a:extLst>
              <a:ext uri="{FF2B5EF4-FFF2-40B4-BE49-F238E27FC236}">
                <a16:creationId xmlns:a16="http://schemas.microsoft.com/office/drawing/2014/main" id="{E4EA683C-107A-4667-9B64-86E1411F19CE}"/>
              </a:ext>
            </a:extLst>
          </p:cNvPr>
          <p:cNvCxnSpPr/>
          <p:nvPr/>
        </p:nvCxnSpPr>
        <p:spPr>
          <a:xfrm flipV="1">
            <a:off x="8055429" y="2211951"/>
            <a:ext cx="149613" cy="17613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8"/>
          <p:cNvSpPr txBox="1">
            <a:spLocks noChangeArrowheads="1"/>
          </p:cNvSpPr>
          <p:nvPr/>
        </p:nvSpPr>
        <p:spPr bwMode="auto">
          <a:xfrm>
            <a:off x="7418427" y="3954923"/>
            <a:ext cx="1835992" cy="64633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800" dirty="0"/>
              <a:t>Water cooling of the cooper plug</a:t>
            </a:r>
            <a:endParaRPr lang="ru-RU" altLang="ru-RU" sz="1800" dirty="0"/>
          </a:p>
        </p:txBody>
      </p:sp>
      <p:sp>
        <p:nvSpPr>
          <p:cNvPr id="21"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solidFill>
                  <a:schemeClr val="bg1">
                    <a:lumMod val="50000"/>
                  </a:schemeClr>
                </a:solidFill>
                <a:latin typeface="Calibri (Заголовки)"/>
              </a:rPr>
              <a:t>15</a:t>
            </a:r>
            <a:endParaRPr lang="ru-RU" sz="2400" dirty="0">
              <a:solidFill>
                <a:schemeClr val="bg1">
                  <a:lumMod val="50000"/>
                </a:schemeClr>
              </a:solidFill>
              <a:latin typeface="Calibri (Заголовки)"/>
            </a:endParaRPr>
          </a:p>
        </p:txBody>
      </p:sp>
    </p:spTree>
    <p:extLst>
      <p:ext uri="{BB962C8B-B14F-4D97-AF65-F5344CB8AC3E}">
        <p14:creationId xmlns:p14="http://schemas.microsoft.com/office/powerpoint/2010/main" val="3449589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0" y="6457764"/>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ru-RU" sz="2000" dirty="0"/>
              <a:t>Technical drawings are developed in collaboration with </a:t>
            </a:r>
            <a:r>
              <a:rPr lang="en-US" altLang="ru-RU" sz="2000" dirty="0">
                <a:solidFill>
                  <a:srgbClr val="0033CC"/>
                </a:solidFill>
              </a:rPr>
              <a:t>VINCA (Belgrade) </a:t>
            </a:r>
            <a:endParaRPr lang="ru-RU" altLang="ru-RU" sz="2000" dirty="0"/>
          </a:p>
        </p:txBody>
      </p:sp>
      <p:sp>
        <p:nvSpPr>
          <p:cNvPr id="12"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Tw Cen MT Condensed (Заголовки)"/>
                <a:cs typeface="Times New Roman" panose="02020603050405020304" pitchFamily="18" charset="0"/>
              </a:rPr>
              <a:t>“FOIL” OVEN (GANIL type)</a:t>
            </a:r>
          </a:p>
        </p:txBody>
      </p:sp>
      <p:pic>
        <p:nvPicPr>
          <p:cNvPr id="11" name="Рисунок 10">
            <a:extLst>
              <a:ext uri="{FF2B5EF4-FFF2-40B4-BE49-F238E27FC236}">
                <a16:creationId xmlns:a16="http://schemas.microsoft.com/office/drawing/2014/main" id="{4029FB27-371D-442E-B895-9D623ADC8D7F}"/>
              </a:ext>
            </a:extLst>
          </p:cNvPr>
          <p:cNvPicPr/>
          <p:nvPr/>
        </p:nvPicPr>
        <p:blipFill>
          <a:blip r:embed="rId2"/>
          <a:stretch>
            <a:fillRect/>
          </a:stretch>
        </p:blipFill>
        <p:spPr>
          <a:xfrm>
            <a:off x="1801985" y="1777649"/>
            <a:ext cx="8410230" cy="2524866"/>
          </a:xfrm>
          <a:prstGeom prst="rect">
            <a:avLst/>
          </a:prstGeom>
        </p:spPr>
      </p:pic>
      <p:pic>
        <p:nvPicPr>
          <p:cNvPr id="15" name="Рисунок 14"/>
          <p:cNvPicPr/>
          <p:nvPr/>
        </p:nvPicPr>
        <p:blipFill rotWithShape="1">
          <a:blip r:embed="rId3">
            <a:extLst>
              <a:ext uri="{28A0092B-C50C-407E-A947-70E740481C1C}">
                <a14:useLocalDpi xmlns:a14="http://schemas.microsoft.com/office/drawing/2010/main" val="0"/>
              </a:ext>
            </a:extLst>
          </a:blip>
          <a:srcRect l="5220" t="6568" r="5854"/>
          <a:stretch/>
        </p:blipFill>
        <p:spPr bwMode="auto">
          <a:xfrm>
            <a:off x="7091613" y="3862765"/>
            <a:ext cx="4701988" cy="270690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418066" y="4421790"/>
            <a:ext cx="4443845" cy="2862322"/>
          </a:xfrm>
          <a:prstGeom prst="rect">
            <a:avLst/>
          </a:prstGeom>
          <a:noFill/>
        </p:spPr>
        <p:txBody>
          <a:bodyPr wrap="none" rtlCol="0">
            <a:spAutoFit/>
          </a:bodyPr>
          <a:lstStyle/>
          <a:p>
            <a:pPr algn="ctr"/>
            <a:r>
              <a:rPr lang="en-US" dirty="0" smtClean="0"/>
              <a:t>Foil thickness – 0.05 mm</a:t>
            </a:r>
          </a:p>
          <a:p>
            <a:pPr algn="ctr"/>
            <a:r>
              <a:rPr lang="en-US" dirty="0" smtClean="0"/>
              <a:t>Outer diameter (with screen) – 20 mm</a:t>
            </a:r>
          </a:p>
          <a:p>
            <a:pPr algn="ctr"/>
            <a:r>
              <a:rPr lang="en-US" dirty="0" smtClean="0"/>
              <a:t>Power consumption – 57 W</a:t>
            </a:r>
          </a:p>
          <a:p>
            <a:pPr algn="ctr"/>
            <a:r>
              <a:rPr lang="en-US" dirty="0" err="1">
                <a:solidFill>
                  <a:srgbClr val="000000"/>
                </a:solidFill>
                <a:latin typeface="Calibri" panose="020F0502020204030204" pitchFamily="34" charset="0"/>
              </a:rPr>
              <a:t>T</a:t>
            </a:r>
            <a:r>
              <a:rPr lang="en-US" baseline="-25000" dirty="0" err="1">
                <a:solidFill>
                  <a:srgbClr val="000000"/>
                </a:solidFill>
                <a:latin typeface="Calibri" panose="020F0502020204030204" pitchFamily="34" charset="0"/>
              </a:rPr>
              <a:t>crucible</a:t>
            </a:r>
            <a:r>
              <a:rPr lang="en-US" baseline="-250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a:t>
            </a:r>
            <a:r>
              <a:rPr lang="en-US" sz="1600" dirty="0" smtClean="0">
                <a:solidFill>
                  <a:srgbClr val="000000"/>
                </a:solidFill>
                <a:latin typeface="Calibri" panose="020F0502020204030204" pitchFamily="34" charset="0"/>
              </a:rPr>
              <a:t>C - </a:t>
            </a:r>
            <a:r>
              <a:rPr lang="en-US" dirty="0" smtClean="0">
                <a:solidFill>
                  <a:srgbClr val="000000"/>
                </a:solidFill>
                <a:latin typeface="Calibri" panose="020F0502020204030204" pitchFamily="34" charset="0"/>
              </a:rPr>
              <a:t>1500°C</a:t>
            </a:r>
          </a:p>
          <a:p>
            <a:pPr algn="ctr"/>
            <a:r>
              <a:rPr lang="en-US" dirty="0" err="1" smtClean="0">
                <a:solidFill>
                  <a:srgbClr val="000000"/>
                </a:solidFill>
                <a:latin typeface="Calibri" panose="020F0502020204030204" pitchFamily="34" charset="0"/>
              </a:rPr>
              <a:t>T</a:t>
            </a:r>
            <a:r>
              <a:rPr lang="en-US" baseline="-25000" dirty="0" err="1" smtClean="0">
                <a:solidFill>
                  <a:srgbClr val="000000"/>
                </a:solidFill>
                <a:latin typeface="Calibri" panose="020F0502020204030204" pitchFamily="34" charset="0"/>
              </a:rPr>
              <a:t>foil</a:t>
            </a:r>
            <a:r>
              <a:rPr lang="en-US" baseline="-25000"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a:t>
            </a:r>
            <a:r>
              <a:rPr lang="en-US" sz="1600" dirty="0" smtClean="0">
                <a:solidFill>
                  <a:srgbClr val="000000"/>
                </a:solidFill>
                <a:latin typeface="Calibri" panose="020F0502020204030204" pitchFamily="34" charset="0"/>
              </a:rPr>
              <a:t>C - </a:t>
            </a:r>
            <a:r>
              <a:rPr lang="en-US" dirty="0">
                <a:solidFill>
                  <a:srgbClr val="000000"/>
                </a:solidFill>
                <a:latin typeface="Calibri" panose="020F0502020204030204" pitchFamily="34" charset="0"/>
              </a:rPr>
              <a:t>1700°C</a:t>
            </a:r>
            <a:endParaRPr lang="en-US" dirty="0"/>
          </a:p>
          <a:p>
            <a:pPr algn="ctr"/>
            <a:r>
              <a:rPr lang="en-US" dirty="0" err="1">
                <a:solidFill>
                  <a:srgbClr val="000000"/>
                </a:solidFill>
                <a:latin typeface="Calibri" panose="020F0502020204030204" pitchFamily="34" charset="0"/>
              </a:rPr>
              <a:t>T</a:t>
            </a:r>
            <a:r>
              <a:rPr lang="en-US" baseline="-25000" dirty="0" err="1">
                <a:solidFill>
                  <a:srgbClr val="000000"/>
                </a:solidFill>
                <a:latin typeface="Calibri" panose="020F0502020204030204" pitchFamily="34" charset="0"/>
              </a:rPr>
              <a:t>outer</a:t>
            </a:r>
            <a:r>
              <a:rPr lang="en-US" baseline="-25000" dirty="0">
                <a:solidFill>
                  <a:srgbClr val="000000"/>
                </a:solidFill>
                <a:latin typeface="Calibri" panose="020F0502020204030204" pitchFamily="34" charset="0"/>
              </a:rPr>
              <a:t> surface, </a:t>
            </a:r>
            <a:r>
              <a:rPr lang="en-US" sz="1600" dirty="0">
                <a:solidFill>
                  <a:srgbClr val="000000"/>
                </a:solidFill>
                <a:latin typeface="Calibri" panose="020F0502020204030204" pitchFamily="34" charset="0"/>
              </a:rPr>
              <a:t>°</a:t>
            </a:r>
            <a:r>
              <a:rPr lang="en-US" sz="1600" dirty="0" smtClean="0">
                <a:solidFill>
                  <a:srgbClr val="000000"/>
                </a:solidFill>
                <a:latin typeface="Calibri" panose="020F0502020204030204" pitchFamily="34" charset="0"/>
              </a:rPr>
              <a:t>C - </a:t>
            </a:r>
            <a:r>
              <a:rPr lang="en-US" dirty="0">
                <a:solidFill>
                  <a:srgbClr val="000000"/>
                </a:solidFill>
                <a:latin typeface="Calibri" panose="020F0502020204030204" pitchFamily="34" charset="0"/>
              </a:rPr>
              <a:t>800°C</a:t>
            </a:r>
            <a:endParaRPr lang="en-US" dirty="0"/>
          </a:p>
          <a:p>
            <a:pPr algn="ctr"/>
            <a:endParaRPr lang="en-US" dirty="0"/>
          </a:p>
          <a:p>
            <a:pPr algn="ctr"/>
            <a:endParaRPr lang="en-US" dirty="0"/>
          </a:p>
          <a:p>
            <a:pPr algn="ctr"/>
            <a:endParaRPr lang="en-US" dirty="0" smtClean="0"/>
          </a:p>
          <a:p>
            <a:pPr algn="ctr"/>
            <a:endParaRPr lang="ru-RU" dirty="0"/>
          </a:p>
        </p:txBody>
      </p:sp>
      <p:sp>
        <p:nvSpPr>
          <p:cNvPr id="8"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solidFill>
                  <a:schemeClr val="bg1">
                    <a:lumMod val="50000"/>
                  </a:schemeClr>
                </a:solidFill>
                <a:latin typeface="Calibri (Заголовки)"/>
              </a:rPr>
              <a:t>16</a:t>
            </a:r>
            <a:endParaRPr lang="ru-RU" sz="2400" dirty="0">
              <a:solidFill>
                <a:schemeClr val="bg1">
                  <a:lumMod val="50000"/>
                </a:schemeClr>
              </a:solidFill>
              <a:latin typeface="Calibri (Заголовки)"/>
            </a:endParaRPr>
          </a:p>
        </p:txBody>
      </p:sp>
    </p:spTree>
    <p:extLst>
      <p:ext uri="{BB962C8B-B14F-4D97-AF65-F5344CB8AC3E}">
        <p14:creationId xmlns:p14="http://schemas.microsoft.com/office/powerpoint/2010/main" val="4038913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Results and future plans</a:t>
            </a:r>
            <a:endParaRPr lang="ru-RU" dirty="0"/>
          </a:p>
        </p:txBody>
      </p:sp>
      <p:sp>
        <p:nvSpPr>
          <p:cNvPr id="3" name="Объект 2"/>
          <p:cNvSpPr>
            <a:spLocks noGrp="1"/>
          </p:cNvSpPr>
          <p:nvPr>
            <p:ph idx="1"/>
          </p:nvPr>
        </p:nvSpPr>
        <p:spPr/>
        <p:txBody>
          <a:bodyPr>
            <a:normAutofit lnSpcReduction="10000"/>
          </a:bodyPr>
          <a:lstStyle/>
          <a:p>
            <a:pPr algn="just"/>
            <a:r>
              <a:rPr lang="en-US" sz="2400" dirty="0">
                <a:latin typeface="Times" panose="02020603050405020304" pitchFamily="18" charset="0"/>
                <a:cs typeface="Times" panose="02020603050405020304" pitchFamily="18" charset="0"/>
              </a:rPr>
              <a:t>Calcium consumption was 3.5 mg/h for a high-intensity ion beam (25 p</a:t>
            </a:r>
            <a:r>
              <a:rPr lang="ru-RU" sz="2400" dirty="0">
                <a:latin typeface="Times" panose="02020603050405020304" pitchFamily="18" charset="0"/>
                <a:cs typeface="Times" panose="02020603050405020304" pitchFamily="18" charset="0"/>
              </a:rPr>
              <a:t>µ</a:t>
            </a:r>
            <a:r>
              <a:rPr lang="en-US" sz="2400" dirty="0">
                <a:latin typeface="Times" panose="02020603050405020304" pitchFamily="18" charset="0"/>
                <a:cs typeface="Times" panose="02020603050405020304" pitchFamily="18" charset="0"/>
              </a:rPr>
              <a:t>A </a:t>
            </a:r>
            <a:r>
              <a:rPr lang="en-US" sz="2400" baseline="30000" dirty="0">
                <a:latin typeface="Times" panose="02020603050405020304" pitchFamily="18" charset="0"/>
                <a:cs typeface="Times" panose="02020603050405020304" pitchFamily="18" charset="0"/>
              </a:rPr>
              <a:t>48</a:t>
            </a:r>
            <a:r>
              <a:rPr lang="en-US" sz="2400" dirty="0">
                <a:latin typeface="Times" panose="02020603050405020304" pitchFamily="18" charset="0"/>
                <a:cs typeface="Times" panose="02020603050405020304" pitchFamily="18" charset="0"/>
              </a:rPr>
              <a:t>Ca</a:t>
            </a:r>
            <a:r>
              <a:rPr lang="en-US" sz="2400" baseline="30000" dirty="0">
                <a:latin typeface="Times" panose="02020603050405020304" pitchFamily="18" charset="0"/>
                <a:cs typeface="Times" panose="02020603050405020304" pitchFamily="18" charset="0"/>
              </a:rPr>
              <a:t>10+</a:t>
            </a:r>
            <a:r>
              <a:rPr lang="en-US" sz="2400" dirty="0">
                <a:latin typeface="Times" panose="02020603050405020304" pitchFamily="18" charset="0"/>
                <a:cs typeface="Times" panose="02020603050405020304" pitchFamily="18" charset="0"/>
              </a:rPr>
              <a:t>) and 0.3 mg/h for a low-intensity beam (4 p</a:t>
            </a:r>
            <a:r>
              <a:rPr lang="ru-RU" sz="2400" dirty="0">
                <a:latin typeface="Times" panose="02020603050405020304" pitchFamily="18" charset="0"/>
                <a:cs typeface="Times" panose="02020603050405020304" pitchFamily="18" charset="0"/>
              </a:rPr>
              <a:t>µ</a:t>
            </a:r>
            <a:r>
              <a:rPr lang="en-US" sz="2400" dirty="0">
                <a:latin typeface="Times" panose="02020603050405020304" pitchFamily="18" charset="0"/>
                <a:cs typeface="Times" panose="02020603050405020304" pitchFamily="18" charset="0"/>
              </a:rPr>
              <a:t>A </a:t>
            </a:r>
            <a:r>
              <a:rPr lang="en-US" sz="2400" baseline="30000" dirty="0">
                <a:latin typeface="Times" panose="02020603050405020304" pitchFamily="18" charset="0"/>
                <a:cs typeface="Times" panose="02020603050405020304" pitchFamily="18" charset="0"/>
              </a:rPr>
              <a:t>48</a:t>
            </a:r>
            <a:r>
              <a:rPr lang="en-US" sz="2400" dirty="0">
                <a:latin typeface="Times" panose="02020603050405020304" pitchFamily="18" charset="0"/>
                <a:cs typeface="Times" panose="02020603050405020304" pitchFamily="18" charset="0"/>
              </a:rPr>
              <a:t>Ca</a:t>
            </a:r>
            <a:r>
              <a:rPr lang="en-US" sz="2400" baseline="30000" dirty="0">
                <a:latin typeface="Times" panose="02020603050405020304" pitchFamily="18" charset="0"/>
                <a:cs typeface="Times" panose="02020603050405020304" pitchFamily="18" charset="0"/>
              </a:rPr>
              <a:t>10+</a:t>
            </a:r>
            <a:r>
              <a:rPr lang="en-US" sz="2400" dirty="0">
                <a:latin typeface="Times" panose="02020603050405020304" pitchFamily="18" charset="0"/>
                <a:cs typeface="Times" panose="02020603050405020304" pitchFamily="18" charset="0"/>
              </a:rPr>
              <a:t>). Average consumption</a:t>
            </a:r>
            <a:r>
              <a:rPr lang="ru-RU" sz="2400"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of calcium 0.5</a:t>
            </a:r>
            <a:r>
              <a:rPr lang="ru-RU" sz="2400"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mg/h.</a:t>
            </a:r>
            <a:r>
              <a:rPr lang="ru-RU" sz="2400"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Total working time with a calcium beam around </a:t>
            </a:r>
            <a:r>
              <a:rPr lang="ru-RU" sz="2400" dirty="0">
                <a:latin typeface="Times" panose="02020603050405020304" pitchFamily="18" charset="0"/>
                <a:cs typeface="Times" panose="02020603050405020304" pitchFamily="18" charset="0"/>
              </a:rPr>
              <a:t>12</a:t>
            </a:r>
            <a:r>
              <a:rPr lang="en-US" sz="2400" dirty="0">
                <a:latin typeface="Times" panose="02020603050405020304" pitchFamily="18" charset="0"/>
                <a:cs typeface="Times" panose="02020603050405020304" pitchFamily="18" charset="0"/>
              </a:rPr>
              <a:t>000 h.</a:t>
            </a:r>
          </a:p>
          <a:p>
            <a:pPr algn="just"/>
            <a:r>
              <a:rPr lang="en-US" sz="2400" dirty="0">
                <a:latin typeface="Times" panose="02020603050405020304" pitchFamily="18" charset="0"/>
                <a:cs typeface="Times" panose="02020603050405020304" pitchFamily="18" charset="0"/>
              </a:rPr>
              <a:t>Titanium and chromium beams were obtained on the DC-280 cyclotron. The issues of modernization of the design of some elements of the ion source, contributing to an increase in the intensity of the ion beam using the MIVOC method, are being solved. </a:t>
            </a:r>
          </a:p>
          <a:p>
            <a:pPr algn="just"/>
            <a:r>
              <a:rPr lang="en-US" sz="2400" dirty="0">
                <a:latin typeface="Times" panose="02020603050405020304" pitchFamily="18" charset="0"/>
                <a:cs typeface="Times" panose="02020603050405020304" pitchFamily="18" charset="0"/>
              </a:rPr>
              <a:t>Induction and “foil” ovens will be manufactured and tested in near future. If every tests will be finished successfully we will prepare all equipment to install it on the DECRIS-PM ion source to obtain </a:t>
            </a:r>
            <a:r>
              <a:rPr lang="en-US" sz="2400" dirty="0" err="1">
                <a:latin typeface="Times" panose="02020603050405020304" pitchFamily="18" charset="0"/>
                <a:cs typeface="Times" panose="02020603050405020304" pitchFamily="18" charset="0"/>
              </a:rPr>
              <a:t>Ti</a:t>
            </a:r>
            <a:r>
              <a:rPr lang="en-US" sz="2400" dirty="0">
                <a:latin typeface="Times" panose="02020603050405020304" pitchFamily="18" charset="0"/>
                <a:cs typeface="Times" panose="02020603050405020304" pitchFamily="18" charset="0"/>
              </a:rPr>
              <a:t> and Cr ion beams.</a:t>
            </a:r>
          </a:p>
          <a:p>
            <a:endParaRPr lang="ru-RU" dirty="0"/>
          </a:p>
        </p:txBody>
      </p:sp>
      <p:sp>
        <p:nvSpPr>
          <p:cNvPr id="5"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dirty="0" smtClean="0">
                <a:solidFill>
                  <a:schemeClr val="bg1">
                    <a:lumMod val="50000"/>
                  </a:schemeClr>
                </a:solidFill>
                <a:latin typeface="Calibri (Заголовки)"/>
              </a:rPr>
              <a:t>17</a:t>
            </a:r>
            <a:endParaRPr lang="ru-RU" sz="2400" dirty="0">
              <a:solidFill>
                <a:schemeClr val="bg1">
                  <a:lumMod val="50000"/>
                </a:schemeClr>
              </a:solidFill>
              <a:latin typeface="Calibri (Заголовки)"/>
            </a:endParaRPr>
          </a:p>
        </p:txBody>
      </p:sp>
    </p:spTree>
    <p:extLst>
      <p:ext uri="{BB962C8B-B14F-4D97-AF65-F5344CB8AC3E}">
        <p14:creationId xmlns:p14="http://schemas.microsoft.com/office/powerpoint/2010/main" val="36647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66219"/>
            <a:ext cx="10515600" cy="1325563"/>
          </a:xfrm>
        </p:spPr>
        <p:txBody>
          <a:bodyPr/>
          <a:lstStyle/>
          <a:p>
            <a:pPr algn="ctr"/>
            <a:r>
              <a:rPr lang="en-US" dirty="0"/>
              <a:t>Thank you for your attention</a:t>
            </a:r>
            <a:endParaRPr lang="ru-RU" dirty="0"/>
          </a:p>
        </p:txBody>
      </p:sp>
      <p:pic>
        <p:nvPicPr>
          <p:cNvPr id="8194" name="Picture 2" descr="Photo british shorthair in front of a whit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800" y="3739919"/>
            <a:ext cx="3378200" cy="29950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6560" y="599440"/>
            <a:ext cx="792480"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9865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D7746233-205A-44DF-8BE7-AF3AAC5AA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647"/>
            <a:ext cx="12192000" cy="8389950"/>
          </a:xfrm>
          <a:prstGeom prst="rect">
            <a:avLst/>
          </a:prstGeom>
        </p:spPr>
      </p:pic>
      <p:sp>
        <p:nvSpPr>
          <p:cNvPr id="8" name="Прямоугольник 7"/>
          <p:cNvSpPr/>
          <p:nvPr/>
        </p:nvSpPr>
        <p:spPr>
          <a:xfrm>
            <a:off x="417786" y="4984531"/>
            <a:ext cx="4776787" cy="17541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ru-RU" kern="800" dirty="0" err="1">
                <a:latin typeface="Times"/>
                <a:ea typeface="Times New Roman"/>
                <a:cs typeface="Times New Roman"/>
              </a:rPr>
              <a:t>The</a:t>
            </a:r>
            <a:r>
              <a:rPr lang="ru-RU" kern="800" dirty="0">
                <a:latin typeface="Times"/>
                <a:ea typeface="Times New Roman"/>
                <a:cs typeface="Times New Roman"/>
              </a:rPr>
              <a:t> </a:t>
            </a:r>
            <a:r>
              <a:rPr lang="ru-RU" kern="800" dirty="0" err="1">
                <a:latin typeface="Times"/>
                <a:ea typeface="Times New Roman"/>
                <a:cs typeface="Times New Roman"/>
              </a:rPr>
              <a:t>heaviest</a:t>
            </a:r>
            <a:r>
              <a:rPr lang="ru-RU" kern="800" dirty="0">
                <a:latin typeface="Times"/>
                <a:ea typeface="Times New Roman"/>
                <a:cs typeface="Times New Roman"/>
              </a:rPr>
              <a:t> </a:t>
            </a:r>
            <a:r>
              <a:rPr lang="ru-RU" kern="800" dirty="0" err="1">
                <a:latin typeface="Times"/>
                <a:ea typeface="Times New Roman"/>
                <a:cs typeface="Times New Roman"/>
              </a:rPr>
              <a:t>target</a:t>
            </a:r>
            <a:r>
              <a:rPr lang="ru-RU" kern="800" dirty="0">
                <a:latin typeface="Times"/>
                <a:ea typeface="Times New Roman"/>
                <a:cs typeface="Times New Roman"/>
              </a:rPr>
              <a:t> </a:t>
            </a:r>
            <a:r>
              <a:rPr lang="ru-RU" kern="800" dirty="0" err="1">
                <a:latin typeface="Times"/>
                <a:ea typeface="Times New Roman"/>
                <a:cs typeface="Times New Roman"/>
              </a:rPr>
              <a:t>for</a:t>
            </a:r>
            <a:r>
              <a:rPr lang="ru-RU" kern="800" dirty="0">
                <a:latin typeface="Times"/>
                <a:ea typeface="Times New Roman"/>
                <a:cs typeface="Times New Roman"/>
              </a:rPr>
              <a:t> </a:t>
            </a:r>
            <a:r>
              <a:rPr lang="ru-RU" kern="800" dirty="0" err="1">
                <a:latin typeface="Times"/>
                <a:ea typeface="Times New Roman"/>
                <a:cs typeface="Times New Roman"/>
              </a:rPr>
              <a:t>experiments</a:t>
            </a:r>
            <a:r>
              <a:rPr lang="ru-RU" kern="800" dirty="0">
                <a:latin typeface="Times"/>
                <a:ea typeface="Times New Roman"/>
                <a:cs typeface="Times New Roman"/>
              </a:rPr>
              <a:t> </a:t>
            </a:r>
            <a:r>
              <a:rPr lang="ru-RU" kern="800" dirty="0" err="1">
                <a:latin typeface="Times"/>
                <a:ea typeface="Times New Roman"/>
                <a:cs typeface="Times New Roman"/>
              </a:rPr>
              <a:t>on</a:t>
            </a:r>
            <a:r>
              <a:rPr lang="ru-RU" kern="800" dirty="0">
                <a:latin typeface="Times"/>
                <a:ea typeface="Times New Roman"/>
                <a:cs typeface="Times New Roman"/>
              </a:rPr>
              <a:t> </a:t>
            </a:r>
            <a:r>
              <a:rPr lang="ru-RU" kern="800" dirty="0" err="1">
                <a:latin typeface="Times"/>
                <a:ea typeface="Times New Roman"/>
                <a:cs typeface="Times New Roman"/>
              </a:rPr>
              <a:t>synthesis</a:t>
            </a:r>
            <a:r>
              <a:rPr lang="ru-RU" kern="800" dirty="0">
                <a:latin typeface="Times"/>
                <a:ea typeface="Times New Roman"/>
                <a:cs typeface="Times New Roman"/>
              </a:rPr>
              <a:t> </a:t>
            </a:r>
            <a:r>
              <a:rPr lang="ru-RU" kern="800" dirty="0" err="1">
                <a:latin typeface="Times"/>
                <a:ea typeface="Times New Roman"/>
                <a:cs typeface="Times New Roman"/>
              </a:rPr>
              <a:t>of</a:t>
            </a:r>
            <a:r>
              <a:rPr lang="ru-RU" kern="800" dirty="0">
                <a:latin typeface="Times"/>
                <a:ea typeface="Times New Roman"/>
                <a:cs typeface="Times New Roman"/>
              </a:rPr>
              <a:t> </a:t>
            </a:r>
            <a:r>
              <a:rPr lang="ru-RU" kern="800" dirty="0" err="1">
                <a:latin typeface="Times"/>
                <a:ea typeface="Times New Roman"/>
                <a:cs typeface="Times New Roman"/>
              </a:rPr>
              <a:t>superheavy</a:t>
            </a:r>
            <a:r>
              <a:rPr lang="ru-RU" kern="800" dirty="0">
                <a:latin typeface="Times"/>
                <a:ea typeface="Times New Roman"/>
                <a:cs typeface="Times New Roman"/>
              </a:rPr>
              <a:t> </a:t>
            </a:r>
            <a:r>
              <a:rPr lang="ru-RU" kern="800" dirty="0" err="1">
                <a:latin typeface="Times"/>
                <a:ea typeface="Times New Roman"/>
                <a:cs typeface="Times New Roman"/>
              </a:rPr>
              <a:t>elements</a:t>
            </a:r>
            <a:r>
              <a:rPr lang="ru-RU" kern="800" dirty="0">
                <a:latin typeface="Times"/>
                <a:ea typeface="Times New Roman"/>
                <a:cs typeface="Times New Roman"/>
              </a:rPr>
              <a:t> </a:t>
            </a:r>
            <a:r>
              <a:rPr lang="ru-RU" kern="800" dirty="0" err="1">
                <a:latin typeface="Times"/>
                <a:ea typeface="Times New Roman"/>
                <a:cs typeface="Times New Roman"/>
              </a:rPr>
              <a:t>in</a:t>
            </a:r>
            <a:r>
              <a:rPr lang="ru-RU" kern="800" dirty="0">
                <a:latin typeface="Times"/>
                <a:ea typeface="Times New Roman"/>
                <a:cs typeface="Times New Roman"/>
              </a:rPr>
              <a:t> </a:t>
            </a:r>
            <a:r>
              <a:rPr lang="ru-RU" kern="800" dirty="0" err="1">
                <a:latin typeface="Times"/>
                <a:ea typeface="Times New Roman"/>
                <a:cs typeface="Times New Roman"/>
              </a:rPr>
              <a:t>heavy-ion</a:t>
            </a:r>
            <a:r>
              <a:rPr lang="ru-RU" kern="800" dirty="0">
                <a:latin typeface="Times"/>
                <a:ea typeface="Times New Roman"/>
                <a:cs typeface="Times New Roman"/>
              </a:rPr>
              <a:t> </a:t>
            </a:r>
            <a:r>
              <a:rPr lang="ru-RU" kern="800" dirty="0" err="1">
                <a:latin typeface="Times"/>
                <a:ea typeface="Times New Roman"/>
                <a:cs typeface="Times New Roman"/>
              </a:rPr>
              <a:t>reactions</a:t>
            </a:r>
            <a:r>
              <a:rPr lang="ru-RU" kern="800" dirty="0">
                <a:latin typeface="Times"/>
                <a:ea typeface="Times New Roman"/>
                <a:cs typeface="Times New Roman"/>
              </a:rPr>
              <a:t> </a:t>
            </a:r>
            <a:r>
              <a:rPr lang="ru-RU" kern="800" dirty="0" err="1">
                <a:latin typeface="Times"/>
                <a:ea typeface="Times New Roman"/>
                <a:cs typeface="Times New Roman"/>
              </a:rPr>
              <a:t>is</a:t>
            </a:r>
            <a:r>
              <a:rPr lang="ru-RU" kern="800" dirty="0">
                <a:latin typeface="Times"/>
                <a:ea typeface="Times New Roman"/>
                <a:cs typeface="Times New Roman"/>
              </a:rPr>
              <a:t> </a:t>
            </a:r>
            <a:r>
              <a:rPr lang="en-US" b="1" kern="800" baseline="30000" dirty="0">
                <a:solidFill>
                  <a:srgbClr val="FF0000"/>
                </a:solidFill>
                <a:latin typeface="Times"/>
                <a:ea typeface="Times New Roman"/>
                <a:cs typeface="Times New Roman"/>
              </a:rPr>
              <a:t>249</a:t>
            </a:r>
            <a:r>
              <a:rPr lang="en-US" b="1" kern="800" dirty="0">
                <a:solidFill>
                  <a:srgbClr val="FF0000"/>
                </a:solidFill>
                <a:latin typeface="Times"/>
                <a:ea typeface="Times New Roman"/>
                <a:cs typeface="Times New Roman"/>
              </a:rPr>
              <a:t>Cf</a:t>
            </a:r>
            <a:r>
              <a:rPr lang="ru-RU" b="1" kern="800" dirty="0">
                <a:solidFill>
                  <a:srgbClr val="FF0000"/>
                </a:solidFill>
                <a:latin typeface="Times"/>
                <a:ea typeface="Times New Roman"/>
                <a:cs typeface="Times New Roman"/>
              </a:rPr>
              <a:t>,</a:t>
            </a:r>
            <a:r>
              <a:rPr lang="ru-RU" kern="800" dirty="0">
                <a:latin typeface="Times"/>
                <a:ea typeface="Times New Roman"/>
                <a:cs typeface="Times New Roman"/>
              </a:rPr>
              <a:t> </a:t>
            </a:r>
            <a:r>
              <a:rPr lang="ru-RU" kern="800" dirty="0" err="1">
                <a:latin typeface="Times"/>
                <a:ea typeface="Times New Roman"/>
                <a:cs typeface="Times New Roman"/>
              </a:rPr>
              <a:t>so</a:t>
            </a:r>
            <a:r>
              <a:rPr lang="ru-RU" kern="800" dirty="0">
                <a:latin typeface="Times"/>
                <a:ea typeface="Times New Roman"/>
                <a:cs typeface="Times New Roman"/>
              </a:rPr>
              <a:t> </a:t>
            </a:r>
            <a:r>
              <a:rPr lang="ru-RU" kern="800" dirty="0" err="1">
                <a:latin typeface="Times"/>
                <a:ea typeface="Times New Roman"/>
                <a:cs typeface="Times New Roman"/>
              </a:rPr>
              <a:t>further</a:t>
            </a:r>
            <a:r>
              <a:rPr lang="ru-RU" kern="800" dirty="0">
                <a:latin typeface="Times"/>
                <a:ea typeface="Times New Roman"/>
                <a:cs typeface="Times New Roman"/>
              </a:rPr>
              <a:t> </a:t>
            </a:r>
            <a:r>
              <a:rPr lang="ru-RU" kern="800" dirty="0" err="1">
                <a:latin typeface="Times"/>
                <a:ea typeface="Times New Roman"/>
                <a:cs typeface="Times New Roman"/>
              </a:rPr>
              <a:t>progress</a:t>
            </a:r>
            <a:r>
              <a:rPr lang="ru-RU" kern="800" dirty="0">
                <a:latin typeface="Times"/>
                <a:ea typeface="Times New Roman"/>
                <a:cs typeface="Times New Roman"/>
              </a:rPr>
              <a:t> </a:t>
            </a:r>
            <a:r>
              <a:rPr lang="ru-RU" kern="800" dirty="0" err="1">
                <a:latin typeface="Times"/>
                <a:ea typeface="Times New Roman"/>
                <a:cs typeface="Times New Roman"/>
              </a:rPr>
              <a:t>in</a:t>
            </a:r>
            <a:r>
              <a:rPr lang="ru-RU" kern="800" dirty="0">
                <a:latin typeface="Times"/>
                <a:ea typeface="Times New Roman"/>
                <a:cs typeface="Times New Roman"/>
              </a:rPr>
              <a:t> </a:t>
            </a:r>
            <a:r>
              <a:rPr lang="ru-RU" kern="800" dirty="0" err="1">
                <a:latin typeface="Times"/>
                <a:ea typeface="Times New Roman"/>
                <a:cs typeface="Times New Roman"/>
              </a:rPr>
              <a:t>the</a:t>
            </a:r>
            <a:r>
              <a:rPr lang="ru-RU" kern="800" dirty="0">
                <a:latin typeface="Times"/>
                <a:ea typeface="Times New Roman"/>
                <a:cs typeface="Times New Roman"/>
              </a:rPr>
              <a:t> </a:t>
            </a:r>
            <a:r>
              <a:rPr lang="ru-RU" kern="800" dirty="0" err="1">
                <a:latin typeface="Times"/>
                <a:ea typeface="Times New Roman"/>
                <a:cs typeface="Times New Roman"/>
              </a:rPr>
              <a:t>synthesis</a:t>
            </a:r>
            <a:r>
              <a:rPr lang="ru-RU" kern="800" dirty="0">
                <a:latin typeface="Times"/>
                <a:ea typeface="Times New Roman"/>
                <a:cs typeface="Times New Roman"/>
              </a:rPr>
              <a:t> </a:t>
            </a:r>
            <a:r>
              <a:rPr lang="ru-RU" kern="800" dirty="0" err="1">
                <a:latin typeface="Times"/>
                <a:ea typeface="Times New Roman"/>
                <a:cs typeface="Times New Roman"/>
              </a:rPr>
              <a:t>of</a:t>
            </a:r>
            <a:r>
              <a:rPr lang="ru-RU" kern="800" dirty="0">
                <a:latin typeface="Times"/>
                <a:ea typeface="Times New Roman"/>
                <a:cs typeface="Times New Roman"/>
              </a:rPr>
              <a:t> </a:t>
            </a:r>
            <a:r>
              <a:rPr lang="ru-RU" kern="800" dirty="0" err="1">
                <a:latin typeface="Times"/>
                <a:ea typeface="Times New Roman"/>
                <a:cs typeface="Times New Roman"/>
              </a:rPr>
              <a:t>elements</a:t>
            </a:r>
            <a:r>
              <a:rPr lang="ru-RU" kern="800" dirty="0">
                <a:latin typeface="Times"/>
                <a:ea typeface="Times New Roman"/>
                <a:cs typeface="Times New Roman"/>
              </a:rPr>
              <a:t> </a:t>
            </a:r>
            <a:r>
              <a:rPr lang="ru-RU" kern="800" dirty="0" err="1">
                <a:latin typeface="Times"/>
                <a:ea typeface="Times New Roman"/>
                <a:cs typeface="Times New Roman"/>
              </a:rPr>
              <a:t>with</a:t>
            </a:r>
            <a:r>
              <a:rPr lang="ru-RU" kern="800" dirty="0">
                <a:latin typeface="Times"/>
                <a:ea typeface="Times New Roman"/>
                <a:cs typeface="Times New Roman"/>
              </a:rPr>
              <a:t> Z &gt; 118 </a:t>
            </a:r>
            <a:r>
              <a:rPr lang="ru-RU" kern="800" dirty="0" err="1">
                <a:latin typeface="Times"/>
                <a:ea typeface="Times New Roman"/>
                <a:cs typeface="Times New Roman"/>
              </a:rPr>
              <a:t>requires</a:t>
            </a:r>
            <a:r>
              <a:rPr lang="ru-RU" kern="800" dirty="0">
                <a:latin typeface="Times"/>
                <a:ea typeface="Times New Roman"/>
                <a:cs typeface="Times New Roman"/>
              </a:rPr>
              <a:t> </a:t>
            </a:r>
            <a:r>
              <a:rPr lang="ru-RU" kern="800" dirty="0" err="1">
                <a:latin typeface="Times"/>
                <a:ea typeface="Times New Roman"/>
                <a:cs typeface="Times New Roman"/>
              </a:rPr>
              <a:t>the</a:t>
            </a:r>
            <a:r>
              <a:rPr lang="ru-RU" kern="800" dirty="0">
                <a:latin typeface="Times"/>
                <a:ea typeface="Times New Roman"/>
                <a:cs typeface="Times New Roman"/>
              </a:rPr>
              <a:t> </a:t>
            </a:r>
            <a:r>
              <a:rPr lang="ru-RU" kern="800" dirty="0" err="1">
                <a:latin typeface="Times"/>
                <a:ea typeface="Times New Roman"/>
                <a:cs typeface="Times New Roman"/>
              </a:rPr>
              <a:t>production</a:t>
            </a:r>
            <a:r>
              <a:rPr lang="ru-RU" kern="800" dirty="0">
                <a:latin typeface="Times"/>
                <a:ea typeface="Times New Roman"/>
                <a:cs typeface="Times New Roman"/>
              </a:rPr>
              <a:t> </a:t>
            </a:r>
            <a:r>
              <a:rPr lang="ru-RU" kern="800" dirty="0" err="1">
                <a:latin typeface="Times"/>
                <a:ea typeface="Times New Roman"/>
                <a:cs typeface="Times New Roman"/>
              </a:rPr>
              <a:t>of</a:t>
            </a:r>
            <a:r>
              <a:rPr lang="ru-RU" kern="800" dirty="0">
                <a:latin typeface="Times"/>
                <a:ea typeface="Times New Roman"/>
                <a:cs typeface="Times New Roman"/>
              </a:rPr>
              <a:t> </a:t>
            </a:r>
            <a:r>
              <a:rPr lang="ru-RU" kern="800" dirty="0" err="1">
                <a:latin typeface="Times"/>
                <a:ea typeface="Times New Roman"/>
                <a:cs typeface="Times New Roman"/>
              </a:rPr>
              <a:t>intense</a:t>
            </a:r>
            <a:r>
              <a:rPr lang="ru-RU" kern="800" dirty="0">
                <a:latin typeface="Times"/>
                <a:ea typeface="Times New Roman"/>
                <a:cs typeface="Times New Roman"/>
              </a:rPr>
              <a:t> </a:t>
            </a:r>
            <a:r>
              <a:rPr lang="ru-RU" kern="800" dirty="0" err="1">
                <a:latin typeface="Times"/>
                <a:ea typeface="Times New Roman"/>
                <a:cs typeface="Times New Roman"/>
              </a:rPr>
              <a:t>beams</a:t>
            </a:r>
            <a:r>
              <a:rPr lang="ru-RU" kern="800" dirty="0">
                <a:latin typeface="Times"/>
                <a:ea typeface="Times New Roman"/>
                <a:cs typeface="Times New Roman"/>
              </a:rPr>
              <a:t> </a:t>
            </a:r>
            <a:r>
              <a:rPr lang="ru-RU" kern="800" dirty="0" err="1">
                <a:latin typeface="Times"/>
                <a:ea typeface="Times New Roman"/>
                <a:cs typeface="Times New Roman"/>
              </a:rPr>
              <a:t>of</a:t>
            </a:r>
            <a:r>
              <a:rPr lang="ru-RU" kern="800" dirty="0">
                <a:latin typeface="Times"/>
                <a:ea typeface="Times New Roman"/>
                <a:cs typeface="Times New Roman"/>
              </a:rPr>
              <a:t> </a:t>
            </a:r>
            <a:r>
              <a:rPr lang="ru-RU" kern="800" dirty="0" err="1">
                <a:latin typeface="Times"/>
                <a:ea typeface="Times New Roman"/>
                <a:cs typeface="Times New Roman"/>
              </a:rPr>
              <a:t>accelerated</a:t>
            </a:r>
            <a:r>
              <a:rPr lang="ru-RU" kern="800" dirty="0">
                <a:latin typeface="Times"/>
                <a:ea typeface="Times New Roman"/>
                <a:cs typeface="Times New Roman"/>
              </a:rPr>
              <a:t> </a:t>
            </a:r>
            <a:r>
              <a:rPr lang="ru-RU" kern="800" dirty="0" err="1">
                <a:latin typeface="Times"/>
                <a:ea typeface="Times New Roman"/>
                <a:cs typeface="Times New Roman"/>
              </a:rPr>
              <a:t>neutron-enriched</a:t>
            </a:r>
            <a:r>
              <a:rPr lang="ru-RU" kern="800" dirty="0">
                <a:latin typeface="Times"/>
                <a:ea typeface="Times New Roman"/>
                <a:cs typeface="Times New Roman"/>
              </a:rPr>
              <a:t> </a:t>
            </a:r>
            <a:r>
              <a:rPr lang="ru-RU" kern="800" dirty="0" err="1">
                <a:latin typeface="Times"/>
                <a:ea typeface="Times New Roman"/>
                <a:cs typeface="Times New Roman"/>
              </a:rPr>
              <a:t>isotopes</a:t>
            </a:r>
            <a:r>
              <a:rPr lang="ru-RU" kern="800" dirty="0">
                <a:latin typeface="Times"/>
                <a:ea typeface="Times New Roman"/>
                <a:cs typeface="Times New Roman"/>
              </a:rPr>
              <a:t>, </a:t>
            </a:r>
            <a:r>
              <a:rPr lang="ru-RU" kern="800" dirty="0" err="1">
                <a:latin typeface="Times"/>
                <a:ea typeface="Times New Roman"/>
                <a:cs typeface="Times New Roman"/>
              </a:rPr>
              <a:t>such</a:t>
            </a:r>
            <a:r>
              <a:rPr lang="ru-RU" kern="800" dirty="0">
                <a:latin typeface="Times"/>
                <a:ea typeface="Times New Roman"/>
                <a:cs typeface="Times New Roman"/>
              </a:rPr>
              <a:t> </a:t>
            </a:r>
            <a:r>
              <a:rPr lang="ru-RU" kern="800" dirty="0" err="1">
                <a:latin typeface="Times"/>
                <a:ea typeface="Times New Roman"/>
                <a:cs typeface="Times New Roman"/>
              </a:rPr>
              <a:t>as</a:t>
            </a:r>
            <a:r>
              <a:rPr lang="ru-RU" kern="800" dirty="0">
                <a:latin typeface="Times"/>
                <a:ea typeface="Times New Roman"/>
                <a:cs typeface="Times New Roman"/>
              </a:rPr>
              <a:t> </a:t>
            </a:r>
            <a:r>
              <a:rPr lang="en-US" b="1" kern="800" baseline="30000" dirty="0">
                <a:solidFill>
                  <a:srgbClr val="FF0000"/>
                </a:solidFill>
                <a:latin typeface="Times"/>
                <a:ea typeface="Times New Roman"/>
                <a:cs typeface="Times New Roman"/>
              </a:rPr>
              <a:t>50</a:t>
            </a:r>
            <a:r>
              <a:rPr lang="en-US" b="1" kern="800" dirty="0">
                <a:solidFill>
                  <a:srgbClr val="FF0000"/>
                </a:solidFill>
                <a:latin typeface="Times"/>
                <a:ea typeface="Times New Roman"/>
                <a:cs typeface="Times New Roman"/>
              </a:rPr>
              <a:t>Ti</a:t>
            </a:r>
            <a:r>
              <a:rPr lang="en-US" kern="800" dirty="0">
                <a:solidFill>
                  <a:srgbClr val="FF0000"/>
                </a:solidFill>
                <a:latin typeface="Times"/>
                <a:ea typeface="Times New Roman"/>
                <a:cs typeface="Times New Roman"/>
              </a:rPr>
              <a:t>, </a:t>
            </a:r>
            <a:r>
              <a:rPr lang="en-US" kern="800" baseline="30000" dirty="0">
                <a:solidFill>
                  <a:srgbClr val="FF0000"/>
                </a:solidFill>
                <a:latin typeface="Times"/>
                <a:ea typeface="Times New Roman"/>
                <a:cs typeface="Times New Roman"/>
              </a:rPr>
              <a:t>54</a:t>
            </a:r>
            <a:r>
              <a:rPr lang="en-US" kern="800" dirty="0">
                <a:solidFill>
                  <a:srgbClr val="FF0000"/>
                </a:solidFill>
                <a:latin typeface="Times"/>
                <a:ea typeface="Times New Roman"/>
                <a:cs typeface="Times New Roman"/>
              </a:rPr>
              <a:t>Cr, </a:t>
            </a:r>
            <a:r>
              <a:rPr lang="en-US" kern="800" baseline="30000" dirty="0">
                <a:solidFill>
                  <a:srgbClr val="FF0000"/>
                </a:solidFill>
                <a:latin typeface="Times"/>
                <a:ea typeface="Times New Roman"/>
                <a:cs typeface="Times New Roman"/>
              </a:rPr>
              <a:t>58</a:t>
            </a:r>
            <a:r>
              <a:rPr lang="en-US" kern="800" dirty="0">
                <a:solidFill>
                  <a:srgbClr val="FF0000"/>
                </a:solidFill>
                <a:latin typeface="Times"/>
                <a:ea typeface="Times New Roman"/>
                <a:cs typeface="Times New Roman"/>
              </a:rPr>
              <a:t>Fe, </a:t>
            </a:r>
            <a:r>
              <a:rPr lang="en-US" kern="800" baseline="30000" dirty="0">
                <a:solidFill>
                  <a:srgbClr val="FF0000"/>
                </a:solidFill>
                <a:latin typeface="Times"/>
                <a:ea typeface="Times New Roman"/>
                <a:cs typeface="Times New Roman"/>
              </a:rPr>
              <a:t>64</a:t>
            </a:r>
            <a:r>
              <a:rPr lang="en-US" kern="800" dirty="0">
                <a:solidFill>
                  <a:srgbClr val="FF0000"/>
                </a:solidFill>
                <a:latin typeface="Times"/>
                <a:ea typeface="Times New Roman"/>
                <a:cs typeface="Times New Roman"/>
              </a:rPr>
              <a:t>Ni, </a:t>
            </a:r>
            <a:r>
              <a:rPr lang="en-US" kern="800" dirty="0">
                <a:latin typeface="Times"/>
                <a:ea typeface="Times New Roman"/>
                <a:cs typeface="Times New Roman"/>
              </a:rPr>
              <a:t>etc. </a:t>
            </a:r>
            <a:endParaRPr lang="ru-RU" dirty="0"/>
          </a:p>
        </p:txBody>
      </p:sp>
      <p:cxnSp>
        <p:nvCxnSpPr>
          <p:cNvPr id="9" name="Прямая со стрелкой 8"/>
          <p:cNvCxnSpPr/>
          <p:nvPr/>
        </p:nvCxnSpPr>
        <p:spPr>
          <a:xfrm>
            <a:off x="9510526" y="5555509"/>
            <a:ext cx="546538" cy="0"/>
          </a:xfrm>
          <a:prstGeom prst="straightConnector1">
            <a:avLst/>
          </a:prstGeom>
          <a:ln w="38100">
            <a:solidFill>
              <a:srgbClr val="FFC000"/>
            </a:solidFill>
            <a:tailEnd type="triangle"/>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7317039" y="5555509"/>
            <a:ext cx="936354" cy="174494"/>
          </a:xfrm>
          <a:prstGeom prst="straightConnector1">
            <a:avLst/>
          </a:prstGeom>
          <a:ln w="38100">
            <a:solidFill>
              <a:srgbClr val="FFC000"/>
            </a:solidFill>
            <a:tailEnd type="triangle"/>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9510526" y="6358479"/>
            <a:ext cx="533400" cy="0"/>
          </a:xfrm>
          <a:prstGeom prst="straightConnector1">
            <a:avLst/>
          </a:prstGeom>
          <a:ln w="38100">
            <a:solidFill>
              <a:srgbClr val="FFC000"/>
            </a:solidFill>
            <a:tailEnd type="triangle"/>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17910" y="6155676"/>
            <a:ext cx="2353529"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a:solidFill>
                  <a:schemeClr val="tx1"/>
                </a:solidFill>
                <a:latin typeface="Times" panose="02020603050405020304" pitchFamily="18" charset="0"/>
                <a:cs typeface="Times" panose="02020603050405020304" pitchFamily="18" charset="0"/>
              </a:rPr>
              <a:t>Up to </a:t>
            </a:r>
            <a:r>
              <a:rPr lang="ru-RU" sz="2800" b="1" dirty="0">
                <a:solidFill>
                  <a:srgbClr val="FF0000"/>
                </a:solidFill>
                <a:latin typeface="Times" panose="02020603050405020304" pitchFamily="18" charset="0"/>
                <a:cs typeface="Times" panose="02020603050405020304" pitchFamily="18" charset="0"/>
              </a:rPr>
              <a:t>5 </a:t>
            </a:r>
            <a:r>
              <a:rPr lang="en-US" sz="2800" b="1" dirty="0" err="1">
                <a:solidFill>
                  <a:srgbClr val="FF0000"/>
                </a:solidFill>
                <a:latin typeface="Times" panose="02020603050405020304" pitchFamily="18" charset="0"/>
                <a:cs typeface="Times" panose="02020603050405020304" pitchFamily="18" charset="0"/>
              </a:rPr>
              <a:t>pmkA</a:t>
            </a:r>
            <a:endParaRPr lang="ru-RU" sz="2800" b="1" dirty="0">
              <a:solidFill>
                <a:srgbClr val="FF0000"/>
              </a:solidFill>
              <a:latin typeface="Times" panose="02020603050405020304" pitchFamily="18" charset="0"/>
              <a:cs typeface="Times" panose="02020603050405020304" pitchFamily="18" charset="0"/>
            </a:endParaRPr>
          </a:p>
        </p:txBody>
      </p:sp>
      <p:sp>
        <p:nvSpPr>
          <p:cNvPr id="13" name="Прямоугольник 12"/>
          <p:cNvSpPr/>
          <p:nvPr/>
        </p:nvSpPr>
        <p:spPr>
          <a:xfrm>
            <a:off x="8253394" y="5140012"/>
            <a:ext cx="1194558" cy="156966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r>
              <a:rPr lang="en-US" altLang="ja-JP" sz="2400" b="1" kern="0" baseline="30000" dirty="0">
                <a:solidFill>
                  <a:srgbClr val="002060"/>
                </a:solidFill>
                <a:latin typeface="Times" panose="02020603050405020304" pitchFamily="18" charset="0"/>
                <a:cs typeface="Times" panose="02020603050405020304" pitchFamily="18" charset="0"/>
              </a:rPr>
              <a:t>243</a:t>
            </a:r>
            <a:r>
              <a:rPr lang="en-US" altLang="ja-JP" sz="2400" b="1" kern="0" dirty="0">
                <a:solidFill>
                  <a:srgbClr val="002060"/>
                </a:solidFill>
                <a:latin typeface="Times" panose="02020603050405020304" pitchFamily="18" charset="0"/>
                <a:cs typeface="Times" panose="02020603050405020304" pitchFamily="18" charset="0"/>
              </a:rPr>
              <a:t>Am</a:t>
            </a:r>
            <a:endParaRPr lang="ru-RU" altLang="ja-JP" sz="2400" b="1" kern="0" dirty="0">
              <a:solidFill>
                <a:srgbClr val="002060"/>
              </a:solidFill>
              <a:latin typeface="Times" panose="02020603050405020304" pitchFamily="18" charset="0"/>
              <a:cs typeface="Times" panose="02020603050405020304" pitchFamily="18" charset="0"/>
            </a:endParaRPr>
          </a:p>
          <a:p>
            <a:pPr algn="just"/>
            <a:r>
              <a:rPr lang="en-US" altLang="ja-JP" sz="2400" b="1" kern="0" dirty="0">
                <a:solidFill>
                  <a:srgbClr val="002060"/>
                </a:solidFill>
                <a:latin typeface="Times" panose="02020603050405020304" pitchFamily="18" charset="0"/>
                <a:cs typeface="Times" panose="02020603050405020304" pitchFamily="18" charset="0"/>
              </a:rPr>
              <a:t> </a:t>
            </a:r>
            <a:r>
              <a:rPr lang="en-US" altLang="ja-JP" sz="2400" b="1" kern="0" baseline="30000" dirty="0">
                <a:solidFill>
                  <a:srgbClr val="002060"/>
                </a:solidFill>
                <a:latin typeface="Times" panose="02020603050405020304" pitchFamily="18" charset="0"/>
                <a:cs typeface="Times" panose="02020603050405020304" pitchFamily="18" charset="0"/>
              </a:rPr>
              <a:t>249</a:t>
            </a:r>
            <a:r>
              <a:rPr lang="en-US" altLang="ja-JP" sz="2400" b="1" kern="0" dirty="0">
                <a:solidFill>
                  <a:srgbClr val="002060"/>
                </a:solidFill>
                <a:latin typeface="Times" panose="02020603050405020304" pitchFamily="18" charset="0"/>
                <a:cs typeface="Times" panose="02020603050405020304" pitchFamily="18" charset="0"/>
              </a:rPr>
              <a:t>Bk</a:t>
            </a:r>
          </a:p>
          <a:p>
            <a:pPr algn="just"/>
            <a:r>
              <a:rPr lang="en-US" altLang="ja-JP" sz="2400" b="1" kern="0" baseline="30000" dirty="0">
                <a:solidFill>
                  <a:srgbClr val="002060"/>
                </a:solidFill>
                <a:latin typeface="Times" panose="02020603050405020304" pitchFamily="18" charset="0"/>
                <a:cs typeface="Times" panose="02020603050405020304" pitchFamily="18" charset="0"/>
              </a:rPr>
              <a:t>249-251</a:t>
            </a:r>
            <a:r>
              <a:rPr lang="en-US" altLang="ja-JP" sz="2400" b="1" kern="0" dirty="0">
                <a:solidFill>
                  <a:srgbClr val="002060"/>
                </a:solidFill>
                <a:latin typeface="Times" panose="02020603050405020304" pitchFamily="18" charset="0"/>
                <a:cs typeface="Times" panose="02020603050405020304" pitchFamily="18" charset="0"/>
              </a:rPr>
              <a:t>Cf</a:t>
            </a:r>
          </a:p>
          <a:p>
            <a:pPr algn="just"/>
            <a:r>
              <a:rPr lang="en-US" altLang="ja-JP" sz="2400" b="1" kern="0" baseline="30000" dirty="0">
                <a:solidFill>
                  <a:srgbClr val="002060"/>
                </a:solidFill>
                <a:latin typeface="Times" panose="02020603050405020304" pitchFamily="18" charset="0"/>
                <a:cs typeface="Times" panose="02020603050405020304" pitchFamily="18" charset="0"/>
              </a:rPr>
              <a:t>248</a:t>
            </a:r>
            <a:r>
              <a:rPr lang="en-US" altLang="ja-JP" sz="2400" b="1" kern="0" dirty="0">
                <a:solidFill>
                  <a:srgbClr val="002060"/>
                </a:solidFill>
                <a:latin typeface="Times" panose="02020603050405020304" pitchFamily="18" charset="0"/>
                <a:cs typeface="Times" panose="02020603050405020304" pitchFamily="18" charset="0"/>
              </a:rPr>
              <a:t>Cm</a:t>
            </a:r>
            <a:endParaRPr lang="ru-RU" altLang="ja-JP" sz="2400" b="1" kern="0" dirty="0">
              <a:solidFill>
                <a:srgbClr val="002060"/>
              </a:solidFill>
              <a:latin typeface="Times" panose="02020603050405020304" pitchFamily="18" charset="0"/>
              <a:cs typeface="Times" panose="02020603050405020304" pitchFamily="18" charset="0"/>
            </a:endParaRPr>
          </a:p>
        </p:txBody>
      </p:sp>
      <p:sp>
        <p:nvSpPr>
          <p:cNvPr id="14" name="Прямоугольник 13"/>
          <p:cNvSpPr/>
          <p:nvPr/>
        </p:nvSpPr>
        <p:spPr>
          <a:xfrm>
            <a:off x="10166191" y="5907721"/>
            <a:ext cx="65062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altLang="ja-JP" sz="3200" b="1" kern="0" baseline="30000" dirty="0">
                <a:solidFill>
                  <a:srgbClr val="002060"/>
                </a:solidFill>
                <a:latin typeface="Times" panose="02020603050405020304" pitchFamily="18" charset="0"/>
                <a:cs typeface="Times" panose="02020603050405020304" pitchFamily="18" charset="0"/>
              </a:rPr>
              <a:t>120</a:t>
            </a:r>
            <a:endParaRPr lang="ru-RU" sz="3200" dirty="0"/>
          </a:p>
        </p:txBody>
      </p:sp>
      <p:sp>
        <p:nvSpPr>
          <p:cNvPr id="15" name="Прямоугольник 14"/>
          <p:cNvSpPr/>
          <p:nvPr/>
        </p:nvSpPr>
        <p:spPr>
          <a:xfrm>
            <a:off x="10166192" y="5140012"/>
            <a:ext cx="650625" cy="7425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altLang="ja-JP" sz="3200" b="1" kern="0" baseline="30000" dirty="0">
                <a:solidFill>
                  <a:srgbClr val="002060"/>
                </a:solidFill>
                <a:latin typeface="Times" panose="02020603050405020304" pitchFamily="18" charset="0"/>
                <a:cs typeface="Times" panose="02020603050405020304" pitchFamily="18" charset="0"/>
              </a:rPr>
              <a:t>119</a:t>
            </a:r>
            <a:endParaRPr lang="en-US" altLang="ja-JP" sz="3200" b="1" kern="0" dirty="0">
              <a:solidFill>
                <a:srgbClr val="002060"/>
              </a:solidFill>
              <a:latin typeface="Times" panose="02020603050405020304" pitchFamily="18" charset="0"/>
              <a:cs typeface="Times" panose="02020603050405020304" pitchFamily="18" charset="0"/>
            </a:endParaRPr>
          </a:p>
        </p:txBody>
      </p:sp>
      <p:cxnSp>
        <p:nvCxnSpPr>
          <p:cNvPr id="16" name="Прямая со стрелкой 15"/>
          <p:cNvCxnSpPr/>
          <p:nvPr/>
        </p:nvCxnSpPr>
        <p:spPr>
          <a:xfrm>
            <a:off x="7317039" y="5730003"/>
            <a:ext cx="936354" cy="484568"/>
          </a:xfrm>
          <a:prstGeom prst="straightConnector1">
            <a:avLst/>
          </a:prstGeom>
          <a:ln w="38100">
            <a:solidFill>
              <a:srgbClr val="FFC000"/>
            </a:solidFill>
            <a:tailEnd type="triangle"/>
          </a:ln>
          <a:effectLst>
            <a:glow rad="63500">
              <a:schemeClr val="accent3">
                <a:satMod val="175000"/>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68116" y="5324679"/>
            <a:ext cx="74892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400" b="1" kern="0" baseline="30000" dirty="0">
                <a:solidFill>
                  <a:srgbClr val="002060"/>
                </a:solidFill>
                <a:latin typeface="Times" panose="02020603050405020304" pitchFamily="18" charset="0"/>
                <a:cs typeface="Times" panose="02020603050405020304" pitchFamily="18" charset="0"/>
              </a:rPr>
              <a:t>50</a:t>
            </a:r>
            <a:r>
              <a:rPr lang="en-US" altLang="ja-JP" sz="2400" b="1" kern="0" dirty="0">
                <a:solidFill>
                  <a:srgbClr val="002060"/>
                </a:solidFill>
                <a:latin typeface="Times" panose="02020603050405020304" pitchFamily="18" charset="0"/>
                <a:cs typeface="Times" panose="02020603050405020304" pitchFamily="18" charset="0"/>
              </a:rPr>
              <a:t>Ti</a:t>
            </a:r>
            <a:endParaRPr lang="en-US" sz="2400" dirty="0">
              <a:latin typeface="Times" panose="02020603050405020304" pitchFamily="18" charset="0"/>
              <a:cs typeface="Times" panose="02020603050405020304" pitchFamily="18" charset="0"/>
            </a:endParaRPr>
          </a:p>
          <a:p>
            <a:r>
              <a:rPr lang="en-US" altLang="ja-JP" sz="2400" b="1" kern="0" baseline="30000" dirty="0">
                <a:solidFill>
                  <a:srgbClr val="002060"/>
                </a:solidFill>
                <a:latin typeface="Times" panose="02020603050405020304" pitchFamily="18" charset="0"/>
                <a:cs typeface="Times" panose="02020603050405020304" pitchFamily="18" charset="0"/>
              </a:rPr>
              <a:t>54</a:t>
            </a:r>
            <a:r>
              <a:rPr lang="en-US" altLang="ja-JP" sz="2400" b="1" kern="0" dirty="0">
                <a:solidFill>
                  <a:srgbClr val="002060"/>
                </a:solidFill>
                <a:latin typeface="Times" panose="02020603050405020304" pitchFamily="18" charset="0"/>
                <a:cs typeface="Times" panose="02020603050405020304" pitchFamily="18" charset="0"/>
              </a:rPr>
              <a:t>Cr</a:t>
            </a:r>
            <a:endParaRPr lang="ru-RU" sz="2400" dirty="0">
              <a:latin typeface="Times" panose="02020603050405020304" pitchFamily="18" charset="0"/>
              <a:cs typeface="Times" panose="02020603050405020304" pitchFamily="18" charset="0"/>
            </a:endParaRPr>
          </a:p>
        </p:txBody>
      </p:sp>
      <p:cxnSp>
        <p:nvCxnSpPr>
          <p:cNvPr id="18" name="Прямая соединительная линия 17"/>
          <p:cNvCxnSpPr>
            <a:stCxn id="13" idx="1"/>
            <a:endCxn id="13" idx="3"/>
          </p:cNvCxnSpPr>
          <p:nvPr/>
        </p:nvCxnSpPr>
        <p:spPr>
          <a:xfrm>
            <a:off x="8253394" y="5924842"/>
            <a:ext cx="119455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2</a:t>
            </a:r>
            <a:endParaRPr lang="ru-RU" sz="2400" dirty="0">
              <a:solidFill>
                <a:schemeClr val="bg1">
                  <a:lumMod val="50000"/>
                </a:schemeClr>
              </a:solidFill>
            </a:endParaRPr>
          </a:p>
        </p:txBody>
      </p:sp>
    </p:spTree>
    <p:extLst>
      <p:ext uri="{BB962C8B-B14F-4D97-AF65-F5344CB8AC3E}">
        <p14:creationId xmlns:p14="http://schemas.microsoft.com/office/powerpoint/2010/main" val="390795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849" y="315054"/>
            <a:ext cx="10515600" cy="1325563"/>
          </a:xfrm>
        </p:spPr>
        <p:txBody>
          <a:bodyPr>
            <a:normAutofit/>
          </a:bodyPr>
          <a:lstStyle/>
          <a:p>
            <a:r>
              <a:rPr lang="en-US" sz="3200" b="1" dirty="0">
                <a:latin typeface="Calibri Light (Заголовки)"/>
              </a:rPr>
              <a:t>DECRIS-PM</a:t>
            </a:r>
            <a:endParaRPr lang="ru-RU" sz="3200" b="1" dirty="0">
              <a:latin typeface="Calibri Light (Заголовки)"/>
            </a:endParaRPr>
          </a:p>
        </p:txBody>
      </p:sp>
      <p:pic>
        <p:nvPicPr>
          <p:cNvPr id="7" name="Объект 6"/>
          <p:cNvPicPr>
            <a:picLocks noGrp="1" noChangeAspect="1"/>
          </p:cNvPicPr>
          <p:nvPr>
            <p:ph idx="1"/>
          </p:nvPr>
        </p:nvPicPr>
        <p:blipFill rotWithShape="1">
          <a:blip r:embed="rId3">
            <a:extLst>
              <a:ext uri="{28A0092B-C50C-407E-A947-70E740481C1C}">
                <a14:useLocalDpi xmlns:a14="http://schemas.microsoft.com/office/drawing/2010/main" val="0"/>
              </a:ext>
            </a:extLst>
          </a:blip>
          <a:srcRect l="29686" t="18702" r="167" b="13276"/>
          <a:stretch/>
        </p:blipFill>
        <p:spPr>
          <a:xfrm>
            <a:off x="355861" y="1314533"/>
            <a:ext cx="3952873" cy="2874816"/>
          </a:xfrm>
          <a:prstGeom prst="rect">
            <a:avLst/>
          </a:prstGeom>
          <a:ln>
            <a:noFill/>
          </a:ln>
          <a:effectLst>
            <a:outerShdw blurRad="190500" algn="tl" rotWithShape="0">
              <a:srgbClr val="000000">
                <a:alpha val="70000"/>
              </a:srgbClr>
            </a:outerShdw>
          </a:effectLst>
        </p:spPr>
      </p:pic>
      <p:graphicFrame>
        <p:nvGraphicFramePr>
          <p:cNvPr id="4" name="Таблица 3"/>
          <p:cNvGraphicFramePr>
            <a:graphicFrameLocks noGrp="1"/>
          </p:cNvGraphicFramePr>
          <p:nvPr>
            <p:extLst>
              <p:ext uri="{D42A27DB-BD31-4B8C-83A1-F6EECF244321}">
                <p14:modId xmlns:p14="http://schemas.microsoft.com/office/powerpoint/2010/main" val="375399170"/>
              </p:ext>
            </p:extLst>
          </p:nvPr>
        </p:nvGraphicFramePr>
        <p:xfrm>
          <a:off x="365812" y="4283159"/>
          <a:ext cx="3932970" cy="2438316"/>
        </p:xfrm>
        <a:graphic>
          <a:graphicData uri="http://schemas.openxmlformats.org/drawingml/2006/table">
            <a:tbl>
              <a:tblPr firstRow="1" bandRow="1">
                <a:tableStyleId>{5C22544A-7EE6-4342-B048-85BDC9FD1C3A}</a:tableStyleId>
              </a:tblPr>
              <a:tblGrid>
                <a:gridCol w="2159699">
                  <a:extLst>
                    <a:ext uri="{9D8B030D-6E8A-4147-A177-3AD203B41FA5}">
                      <a16:colId xmlns:a16="http://schemas.microsoft.com/office/drawing/2014/main" val="20000"/>
                    </a:ext>
                  </a:extLst>
                </a:gridCol>
                <a:gridCol w="1773271">
                  <a:extLst>
                    <a:ext uri="{9D8B030D-6E8A-4147-A177-3AD203B41FA5}">
                      <a16:colId xmlns:a16="http://schemas.microsoft.com/office/drawing/2014/main" val="20001"/>
                    </a:ext>
                  </a:extLst>
                </a:gridCol>
              </a:tblGrid>
              <a:tr h="375020">
                <a:tc gridSpan="2">
                  <a:txBody>
                    <a:bodyPr/>
                    <a:lstStyle/>
                    <a:p>
                      <a:pPr algn="ctr"/>
                      <a:r>
                        <a:rPr lang="en-US" sz="2000" u="none" strike="noStrike" kern="1200" baseline="0" dirty="0"/>
                        <a:t>Parameters of DECRIS-PM </a:t>
                      </a:r>
                      <a:endParaRPr lang="ru-RU" sz="2000" dirty="0">
                        <a:solidFill>
                          <a:schemeClr val="tx1"/>
                        </a:solidFill>
                      </a:endParaRPr>
                    </a:p>
                  </a:txBody>
                  <a:tcPr marL="91441" marR="91441" marT="45714" marB="45714"/>
                </a:tc>
                <a:tc hMerge="1">
                  <a:txBody>
                    <a:bodyPr/>
                    <a:lstStyle/>
                    <a:p>
                      <a:endParaRPr lang="ru-RU" dirty="0"/>
                    </a:p>
                  </a:txBody>
                  <a:tcPr/>
                </a:tc>
                <a:extLst>
                  <a:ext uri="{0D108BD9-81ED-4DB2-BD59-A6C34878D82A}">
                    <a16:rowId xmlns:a16="http://schemas.microsoft.com/office/drawing/2014/main" val="10000"/>
                  </a:ext>
                </a:extLst>
              </a:tr>
              <a:tr h="286778">
                <a:tc>
                  <a:txBody>
                    <a:bodyPr/>
                    <a:lstStyle/>
                    <a:p>
                      <a:r>
                        <a:rPr lang="en-US" sz="1400" dirty="0"/>
                        <a:t>UHF frequency</a:t>
                      </a:r>
                      <a:endParaRPr lang="ru-RU" sz="1400" dirty="0"/>
                    </a:p>
                  </a:txBody>
                  <a:tcPr marL="91441" marR="91441" marT="45714" marB="45714"/>
                </a:tc>
                <a:tc>
                  <a:txBody>
                    <a:bodyPr/>
                    <a:lstStyle/>
                    <a:p>
                      <a:pPr algn="ctr"/>
                      <a:r>
                        <a:rPr lang="en-US" sz="1400" dirty="0"/>
                        <a:t>14 GHz </a:t>
                      </a:r>
                      <a:endParaRPr lang="ru-RU" sz="1400" dirty="0"/>
                    </a:p>
                  </a:txBody>
                  <a:tcPr marL="91441" marR="91441" marT="45714" marB="45714"/>
                </a:tc>
                <a:extLst>
                  <a:ext uri="{0D108BD9-81ED-4DB2-BD59-A6C34878D82A}">
                    <a16:rowId xmlns:a16="http://schemas.microsoft.com/office/drawing/2014/main" val="10001"/>
                  </a:ext>
                </a:extLst>
              </a:tr>
              <a:tr h="286778">
                <a:tc>
                  <a:txBody>
                    <a:bodyPr/>
                    <a:lstStyle/>
                    <a:p>
                      <a:r>
                        <a:rPr lang="en-US" sz="1400" dirty="0" err="1"/>
                        <a:t>Binj</a:t>
                      </a:r>
                      <a:r>
                        <a:rPr lang="en-US" sz="1400" dirty="0"/>
                        <a:t> </a:t>
                      </a:r>
                      <a:endParaRPr lang="ru-RU" sz="1400" dirty="0"/>
                    </a:p>
                  </a:txBody>
                  <a:tcPr marL="91441" marR="91441" marT="45714" marB="45714"/>
                </a:tc>
                <a:tc>
                  <a:txBody>
                    <a:bodyPr/>
                    <a:lstStyle/>
                    <a:p>
                      <a:pPr algn="ctr"/>
                      <a:r>
                        <a:rPr lang="en-US" sz="1400" dirty="0"/>
                        <a:t>≥ 1.3 T </a:t>
                      </a:r>
                      <a:endParaRPr lang="ru-RU" sz="1400" dirty="0"/>
                    </a:p>
                  </a:txBody>
                  <a:tcPr marL="91441" marR="91441" marT="45714" marB="45714"/>
                </a:tc>
                <a:extLst>
                  <a:ext uri="{0D108BD9-81ED-4DB2-BD59-A6C34878D82A}">
                    <a16:rowId xmlns:a16="http://schemas.microsoft.com/office/drawing/2014/main" val="10002"/>
                  </a:ext>
                </a:extLst>
              </a:tr>
              <a:tr h="286778">
                <a:tc>
                  <a:txBody>
                    <a:bodyPr/>
                    <a:lstStyle/>
                    <a:p>
                      <a:r>
                        <a:rPr lang="en-US" sz="1400" dirty="0" err="1"/>
                        <a:t>Bmin</a:t>
                      </a:r>
                      <a:r>
                        <a:rPr lang="en-US" sz="1400" dirty="0"/>
                        <a:t> </a:t>
                      </a:r>
                      <a:endParaRPr lang="ru-RU" sz="1400" dirty="0"/>
                    </a:p>
                  </a:txBody>
                  <a:tcPr marL="91441" marR="91441" marT="45714" marB="45714"/>
                </a:tc>
                <a:tc>
                  <a:txBody>
                    <a:bodyPr/>
                    <a:lstStyle/>
                    <a:p>
                      <a:pPr algn="ctr"/>
                      <a:r>
                        <a:rPr lang="en-US" sz="1400" dirty="0"/>
                        <a:t>0.4 T</a:t>
                      </a:r>
                      <a:endParaRPr lang="ru-RU" sz="1400" dirty="0"/>
                    </a:p>
                  </a:txBody>
                  <a:tcPr marL="91441" marR="91441" marT="45714" marB="45714"/>
                </a:tc>
                <a:extLst>
                  <a:ext uri="{0D108BD9-81ED-4DB2-BD59-A6C34878D82A}">
                    <a16:rowId xmlns:a16="http://schemas.microsoft.com/office/drawing/2014/main" val="10003"/>
                  </a:ext>
                </a:extLst>
              </a:tr>
              <a:tr h="286778">
                <a:tc>
                  <a:txBody>
                    <a:bodyPr/>
                    <a:lstStyle/>
                    <a:p>
                      <a:r>
                        <a:rPr lang="en-US" sz="1400" dirty="0" err="1"/>
                        <a:t>Bextr</a:t>
                      </a:r>
                      <a:endParaRPr lang="ru-RU" sz="1400" dirty="0"/>
                    </a:p>
                  </a:txBody>
                  <a:tcPr marL="91441" marR="91441" marT="45714" marB="45714"/>
                </a:tc>
                <a:tc>
                  <a:txBody>
                    <a:bodyPr/>
                    <a:lstStyle/>
                    <a:p>
                      <a:pPr algn="ctr"/>
                      <a:r>
                        <a:rPr lang="en-US" sz="1400" dirty="0"/>
                        <a:t>1.0 ÷1.1 T </a:t>
                      </a:r>
                      <a:endParaRPr lang="ru-RU" sz="1400" dirty="0"/>
                    </a:p>
                  </a:txBody>
                  <a:tcPr marL="91441" marR="91441" marT="45714" marB="45714"/>
                </a:tc>
                <a:extLst>
                  <a:ext uri="{0D108BD9-81ED-4DB2-BD59-A6C34878D82A}">
                    <a16:rowId xmlns:a16="http://schemas.microsoft.com/office/drawing/2014/main" val="10004"/>
                  </a:ext>
                </a:extLst>
              </a:tr>
              <a:tr h="286778">
                <a:tc>
                  <a:txBody>
                    <a:bodyPr/>
                    <a:lstStyle/>
                    <a:p>
                      <a:r>
                        <a:rPr lang="en-US" sz="1400" dirty="0"/>
                        <a:t>Br </a:t>
                      </a:r>
                      <a:endParaRPr lang="ru-RU" sz="1400" dirty="0"/>
                    </a:p>
                  </a:txBody>
                  <a:tcPr marL="91441" marR="91441" marT="45714" marB="45714"/>
                </a:tc>
                <a:tc>
                  <a:txBody>
                    <a:bodyPr/>
                    <a:lstStyle/>
                    <a:p>
                      <a:pPr algn="ctr"/>
                      <a:r>
                        <a:rPr lang="en-US" sz="1400" dirty="0"/>
                        <a:t>1.05÷1.15 T</a:t>
                      </a:r>
                      <a:endParaRPr lang="ru-RU" sz="1400" dirty="0"/>
                    </a:p>
                  </a:txBody>
                  <a:tcPr marL="91441" marR="91441" marT="45714" marB="45714"/>
                </a:tc>
                <a:extLst>
                  <a:ext uri="{0D108BD9-81ED-4DB2-BD59-A6C34878D82A}">
                    <a16:rowId xmlns:a16="http://schemas.microsoft.com/office/drawing/2014/main" val="10005"/>
                  </a:ext>
                </a:extLst>
              </a:tr>
              <a:tr h="337122">
                <a:tc>
                  <a:txBody>
                    <a:bodyPr/>
                    <a:lstStyle/>
                    <a:p>
                      <a:r>
                        <a:rPr lang="en-US" sz="1400" dirty="0"/>
                        <a:t>Plasma chamber internal diameter </a:t>
                      </a:r>
                      <a:endParaRPr lang="ru-RU" sz="1400" dirty="0"/>
                    </a:p>
                  </a:txBody>
                  <a:tcPr marL="91441" marR="91441" marT="45714" marB="45714"/>
                </a:tc>
                <a:tc>
                  <a:txBody>
                    <a:bodyPr/>
                    <a:lstStyle/>
                    <a:p>
                      <a:pPr algn="ctr"/>
                      <a:r>
                        <a:rPr lang="en-US" sz="1400" dirty="0"/>
                        <a:t>70 mm </a:t>
                      </a:r>
                      <a:endParaRPr lang="ru-RU" sz="1400" dirty="0"/>
                    </a:p>
                  </a:txBody>
                  <a:tcPr marL="91441" marR="91441" marT="45714" marB="45714"/>
                </a:tc>
                <a:extLst>
                  <a:ext uri="{0D108BD9-81ED-4DB2-BD59-A6C34878D82A}">
                    <a16:rowId xmlns:a16="http://schemas.microsoft.com/office/drawing/2014/main" val="10006"/>
                  </a:ext>
                </a:extLst>
              </a:tr>
            </a:tbl>
          </a:graphicData>
        </a:graphic>
      </p:graphicFrame>
      <p:pic>
        <p:nvPicPr>
          <p:cNvPr id="9" name="Picture 3">
            <a:extLst>
              <a:ext uri="{FF2B5EF4-FFF2-40B4-BE49-F238E27FC236}">
                <a16:creationId xmlns:a16="http://schemas.microsoft.com/office/drawing/2014/main" id="{ADEC563B-214B-4F12-805E-402B87D9F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66" t="4816" r="15594" b="4375"/>
          <a:stretch>
            <a:fillRect/>
          </a:stretch>
        </p:blipFill>
        <p:spPr bwMode="auto">
          <a:xfrm>
            <a:off x="4756236" y="560943"/>
            <a:ext cx="41052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a:extLst>
              <a:ext uri="{FF2B5EF4-FFF2-40B4-BE49-F238E27FC236}">
                <a16:creationId xmlns:a16="http://schemas.microsoft.com/office/drawing/2014/main" id="{0D24C8A1-B37C-40B6-A425-9C7746BF5B95}"/>
              </a:ext>
            </a:extLst>
          </p:cNvPr>
          <p:cNvSpPr/>
          <p:nvPr/>
        </p:nvSpPr>
        <p:spPr>
          <a:xfrm>
            <a:off x="8937003" y="1174933"/>
            <a:ext cx="3626598" cy="1754326"/>
          </a:xfrm>
          <a:prstGeom prst="rect">
            <a:avLst/>
          </a:prstGeom>
        </p:spPr>
        <p:txBody>
          <a:bodyPr wrap="square">
            <a:spAutoFit/>
          </a:bodyPr>
          <a:lstStyle/>
          <a:p>
            <a:pPr>
              <a:spcBef>
                <a:spcPct val="0"/>
              </a:spcBef>
            </a:pPr>
            <a:r>
              <a:rPr lang="en-US" altLang="ru-RU" u="sng" dirty="0">
                <a:cs typeface="Times New Roman" panose="02020603050405020304" pitchFamily="18" charset="0"/>
              </a:rPr>
              <a:t>Magnetic structure of DERIS-PM</a:t>
            </a:r>
            <a:r>
              <a:rPr lang="en-US" altLang="ru-RU" dirty="0">
                <a:cs typeface="Times New Roman" panose="02020603050405020304" pitchFamily="18" charset="0"/>
              </a:rPr>
              <a:t>. </a:t>
            </a:r>
          </a:p>
          <a:p>
            <a:pPr>
              <a:spcBef>
                <a:spcPct val="0"/>
              </a:spcBef>
            </a:pPr>
            <a:r>
              <a:rPr lang="en-US" altLang="ru-RU" dirty="0">
                <a:cs typeface="Times New Roman" panose="02020603050405020304" pitchFamily="18" charset="0"/>
              </a:rPr>
              <a:t>1÷5 – PM rings; </a:t>
            </a:r>
          </a:p>
          <a:p>
            <a:pPr>
              <a:spcBef>
                <a:spcPct val="0"/>
              </a:spcBef>
            </a:pPr>
            <a:r>
              <a:rPr lang="en-US" altLang="ru-RU" dirty="0">
                <a:cs typeface="Times New Roman" panose="02020603050405020304" pitchFamily="18" charset="0"/>
              </a:rPr>
              <a:t>6, 7 – soft iron rings; </a:t>
            </a:r>
          </a:p>
          <a:p>
            <a:pPr>
              <a:spcBef>
                <a:spcPct val="0"/>
              </a:spcBef>
            </a:pPr>
            <a:r>
              <a:rPr lang="en-US" altLang="ru-RU" dirty="0">
                <a:cs typeface="Times New Roman" panose="02020603050405020304" pitchFamily="18" charset="0"/>
              </a:rPr>
              <a:t>8÷11 – soft iron plates; </a:t>
            </a:r>
          </a:p>
          <a:p>
            <a:pPr>
              <a:spcBef>
                <a:spcPct val="0"/>
              </a:spcBef>
            </a:pPr>
            <a:r>
              <a:rPr lang="en-US" altLang="ru-RU" dirty="0">
                <a:cs typeface="Times New Roman" panose="02020603050405020304" pitchFamily="18" charset="0"/>
              </a:rPr>
              <a:t>12÷14 - auxiliary elements; </a:t>
            </a:r>
          </a:p>
          <a:p>
            <a:pPr>
              <a:spcBef>
                <a:spcPct val="0"/>
              </a:spcBef>
            </a:pPr>
            <a:r>
              <a:rPr lang="en-US" altLang="ru-RU" dirty="0">
                <a:cs typeface="Times New Roman" panose="02020603050405020304" pitchFamily="18" charset="0"/>
              </a:rPr>
              <a:t>15 – </a:t>
            </a:r>
            <a:r>
              <a:rPr lang="en-US" altLang="ru-RU" dirty="0" err="1">
                <a:cs typeface="Times New Roman" panose="02020603050405020304" pitchFamily="18" charset="0"/>
              </a:rPr>
              <a:t>hexapole</a:t>
            </a:r>
            <a:r>
              <a:rPr lang="en-US" altLang="ru-RU" dirty="0">
                <a:cs typeface="Times New Roman" panose="02020603050405020304" pitchFamily="18" charset="0"/>
              </a:rPr>
              <a:t>; 16 – coil.</a:t>
            </a:r>
            <a:endParaRPr lang="ru-RU" altLang="ru-RU" dirty="0">
              <a:cs typeface="Times New Roman" panose="02020603050405020304" pitchFamily="18" charset="0"/>
            </a:endParaRPr>
          </a:p>
        </p:txBody>
      </p:sp>
      <p:pic>
        <p:nvPicPr>
          <p:cNvPr id="11" name="Picture 2">
            <a:extLst>
              <a:ext uri="{FF2B5EF4-FFF2-40B4-BE49-F238E27FC236}">
                <a16:creationId xmlns:a16="http://schemas.microsoft.com/office/drawing/2014/main" id="{05FA1321-A03A-4AE6-891F-60063DBC5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78" t="4135" r="11958" b="4680"/>
          <a:stretch>
            <a:fillRect/>
          </a:stretch>
        </p:blipFill>
        <p:spPr bwMode="auto">
          <a:xfrm>
            <a:off x="8203805" y="3604610"/>
            <a:ext cx="3081644" cy="232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2E5A899B-908A-4C80-B2C4-199BFCDDE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591" t="6163" r="8385" b="5621"/>
          <a:stretch>
            <a:fillRect/>
          </a:stretch>
        </p:blipFill>
        <p:spPr bwMode="auto">
          <a:xfrm>
            <a:off x="4589307" y="3604610"/>
            <a:ext cx="3450278" cy="232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2407C405-CCDD-4850-9A23-311BAAF14250}"/>
              </a:ext>
            </a:extLst>
          </p:cNvPr>
          <p:cNvSpPr txBox="1"/>
          <p:nvPr/>
        </p:nvSpPr>
        <p:spPr>
          <a:xfrm>
            <a:off x="4972408" y="5987018"/>
            <a:ext cx="3231397" cy="369332"/>
          </a:xfrm>
          <a:prstGeom prst="rect">
            <a:avLst/>
          </a:prstGeom>
          <a:noFill/>
        </p:spPr>
        <p:txBody>
          <a:bodyPr wrap="none" rtlCol="0">
            <a:spAutoFit/>
          </a:bodyPr>
          <a:lstStyle/>
          <a:p>
            <a:r>
              <a:rPr lang="en-US" dirty="0"/>
              <a:t>Axial magnetic field distribution</a:t>
            </a:r>
            <a:endParaRPr lang="ru-RU" dirty="0"/>
          </a:p>
        </p:txBody>
      </p:sp>
      <p:sp>
        <p:nvSpPr>
          <p:cNvPr id="16" name="TextBox 15">
            <a:extLst>
              <a:ext uri="{FF2B5EF4-FFF2-40B4-BE49-F238E27FC236}">
                <a16:creationId xmlns:a16="http://schemas.microsoft.com/office/drawing/2014/main" id="{50D50768-B3C4-4EC3-A993-9D8A926752F1}"/>
              </a:ext>
            </a:extLst>
          </p:cNvPr>
          <p:cNvSpPr txBox="1"/>
          <p:nvPr/>
        </p:nvSpPr>
        <p:spPr>
          <a:xfrm>
            <a:off x="8326466" y="5987018"/>
            <a:ext cx="3287503" cy="369332"/>
          </a:xfrm>
          <a:prstGeom prst="rect">
            <a:avLst/>
          </a:prstGeom>
          <a:noFill/>
        </p:spPr>
        <p:txBody>
          <a:bodyPr wrap="none" rtlCol="0">
            <a:spAutoFit/>
          </a:bodyPr>
          <a:lstStyle/>
          <a:p>
            <a:r>
              <a:rPr lang="en-US" dirty="0"/>
              <a:t>Radial magnetic field distribution</a:t>
            </a:r>
            <a:endParaRPr lang="ru-RU" dirty="0"/>
          </a:p>
        </p:txBody>
      </p:sp>
      <p:sp>
        <p:nvSpPr>
          <p:cNvPr id="3" name="Номер слайда 2"/>
          <p:cNvSpPr>
            <a:spLocks noGrp="1"/>
          </p:cNvSpPr>
          <p:nvPr>
            <p:ph type="sldNum" sz="quarter" idx="12"/>
          </p:nvPr>
        </p:nvSpPr>
        <p:spPr>
          <a:xfrm>
            <a:off x="9448800" y="6492875"/>
            <a:ext cx="2743200" cy="365125"/>
          </a:xfrm>
        </p:spPr>
        <p:txBody>
          <a:bodyPr/>
          <a:lstStyle/>
          <a:p>
            <a:fld id="{A0E87995-BA33-4671-BBC3-CF6F47965200}" type="slidenum">
              <a:rPr lang="ru-RU" sz="2400" smtClean="0">
                <a:solidFill>
                  <a:schemeClr val="bg1">
                    <a:lumMod val="50000"/>
                  </a:schemeClr>
                </a:solidFill>
              </a:rPr>
              <a:t>3</a:t>
            </a:fld>
            <a:endParaRPr lang="ru-RU" sz="2400" dirty="0">
              <a:solidFill>
                <a:schemeClr val="bg1">
                  <a:lumMod val="50000"/>
                </a:schemeClr>
              </a:solidFill>
            </a:endParaRPr>
          </a:p>
        </p:txBody>
      </p:sp>
    </p:spTree>
    <p:extLst>
      <p:ext uri="{BB962C8B-B14F-4D97-AF65-F5344CB8AC3E}">
        <p14:creationId xmlns:p14="http://schemas.microsoft.com/office/powerpoint/2010/main" val="3130192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2904" y="2427357"/>
            <a:ext cx="8750300"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Calibri (Основной текст)"/>
              </a:rPr>
              <a:t>Low temperature oven – </a:t>
            </a:r>
            <a:r>
              <a:rPr lang="en-US" sz="2800" dirty="0">
                <a:solidFill>
                  <a:srgbClr val="FF0000"/>
                </a:solidFill>
                <a:latin typeface="Calibri (Основной текст)"/>
              </a:rPr>
              <a:t>Ca</a:t>
            </a:r>
            <a:r>
              <a:rPr lang="en-US" sz="2800" dirty="0">
                <a:latin typeface="Calibri (Основной текст)"/>
              </a:rPr>
              <a:t>, Mg, Bi, etc.</a:t>
            </a:r>
          </a:p>
          <a:p>
            <a:pPr marL="285750" indent="-285750">
              <a:lnSpc>
                <a:spcPct val="150000"/>
              </a:lnSpc>
              <a:buFont typeface="Arial" panose="020B0604020202020204" pitchFamily="34" charset="0"/>
              <a:buChar char="•"/>
            </a:pPr>
            <a:r>
              <a:rPr lang="en-US" sz="2800" dirty="0">
                <a:latin typeface="Calibri (Основной текст)"/>
              </a:rPr>
              <a:t>Inductive/foil oven - </a:t>
            </a:r>
            <a:r>
              <a:rPr lang="en-US" sz="2800" dirty="0">
                <a:solidFill>
                  <a:srgbClr val="FF0000"/>
                </a:solidFill>
                <a:latin typeface="Calibri (Основной текст)"/>
              </a:rPr>
              <a:t>Cr</a:t>
            </a:r>
            <a:r>
              <a:rPr lang="en-US" sz="2800" dirty="0">
                <a:latin typeface="Calibri (Основной текст)"/>
              </a:rPr>
              <a:t> and </a:t>
            </a:r>
            <a:r>
              <a:rPr lang="en-US" sz="2800" dirty="0" err="1">
                <a:solidFill>
                  <a:srgbClr val="FF0000"/>
                </a:solidFill>
                <a:latin typeface="Calibri (Основной текст)"/>
              </a:rPr>
              <a:t>Ti</a:t>
            </a:r>
            <a:r>
              <a:rPr lang="en-US" sz="2800" dirty="0">
                <a:latin typeface="Calibri (Основной текст)"/>
              </a:rPr>
              <a:t> </a:t>
            </a:r>
            <a:r>
              <a:rPr lang="en-US" sz="2800" u="sng" dirty="0">
                <a:latin typeface="Calibri (Основной текст)"/>
              </a:rPr>
              <a:t>in near future</a:t>
            </a:r>
          </a:p>
          <a:p>
            <a:pPr marL="285750" indent="-285750">
              <a:lnSpc>
                <a:spcPct val="150000"/>
              </a:lnSpc>
              <a:buFont typeface="Arial" panose="020B0604020202020204" pitchFamily="34" charset="0"/>
              <a:buChar char="•"/>
            </a:pPr>
            <a:r>
              <a:rPr lang="en-US" sz="2800" dirty="0">
                <a:latin typeface="Calibri (Основной текст)"/>
              </a:rPr>
              <a:t>MIVOC – </a:t>
            </a:r>
            <a:r>
              <a:rPr lang="en-US" sz="2800" dirty="0">
                <a:solidFill>
                  <a:srgbClr val="FF0000"/>
                </a:solidFill>
                <a:latin typeface="Calibri (Основной текст)"/>
              </a:rPr>
              <a:t>Cr</a:t>
            </a:r>
            <a:r>
              <a:rPr lang="en-US" sz="2800" dirty="0">
                <a:latin typeface="Calibri (Основной текст)"/>
              </a:rPr>
              <a:t>, </a:t>
            </a:r>
            <a:r>
              <a:rPr lang="en-US" sz="2800" dirty="0" err="1">
                <a:solidFill>
                  <a:srgbClr val="FF0000"/>
                </a:solidFill>
                <a:latin typeface="Calibri (Основной текст)"/>
              </a:rPr>
              <a:t>Ti</a:t>
            </a:r>
            <a:r>
              <a:rPr lang="en-US" sz="2800" dirty="0">
                <a:latin typeface="Calibri (Основной текст)"/>
              </a:rPr>
              <a:t>, Al</a:t>
            </a:r>
            <a:r>
              <a:rPr lang="ru-RU" sz="2800" dirty="0">
                <a:latin typeface="Calibri (Основной текст)"/>
              </a:rPr>
              <a:t>, </a:t>
            </a:r>
            <a:r>
              <a:rPr lang="en-US" sz="2800" dirty="0" err="1">
                <a:latin typeface="Calibri (Основной текст)"/>
              </a:rPr>
              <a:t>Zr</a:t>
            </a:r>
            <a:r>
              <a:rPr lang="en-US" sz="2800" dirty="0">
                <a:latin typeface="Calibri (Основной текст)"/>
              </a:rPr>
              <a:t>, Fe, etc.</a:t>
            </a:r>
          </a:p>
          <a:p>
            <a:pPr marL="285750" indent="-285750">
              <a:lnSpc>
                <a:spcPct val="150000"/>
              </a:lnSpc>
              <a:buFont typeface="Arial" panose="020B0604020202020204" pitchFamily="34" charset="0"/>
              <a:buChar char="•"/>
            </a:pPr>
            <a:r>
              <a:rPr lang="en-US" sz="2800" dirty="0">
                <a:latin typeface="Calibri (Основной текст)"/>
              </a:rPr>
              <a:t>Insertion into plasma – Al</a:t>
            </a:r>
            <a:endParaRPr lang="ru-RU" sz="2800" dirty="0">
              <a:latin typeface="Calibri (Основной текст)"/>
            </a:endParaRPr>
          </a:p>
          <a:p>
            <a:pPr marL="285750" indent="-285750">
              <a:lnSpc>
                <a:spcPct val="150000"/>
              </a:lnSpc>
              <a:buFont typeface="Arial" panose="020B0604020202020204" pitchFamily="34" charset="0"/>
              <a:buChar char="•"/>
            </a:pPr>
            <a:r>
              <a:rPr lang="en-US" sz="2800" dirty="0">
                <a:latin typeface="Calibri (Основной текст)"/>
              </a:rPr>
              <a:t>Sputtering – Al, Ta, Cu</a:t>
            </a:r>
            <a:endParaRPr lang="ru-RU" sz="2800" dirty="0">
              <a:latin typeface="Calibri (Основной текст)"/>
            </a:endParaRPr>
          </a:p>
        </p:txBody>
      </p:sp>
      <p:sp>
        <p:nvSpPr>
          <p:cNvPr id="6"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Calibri Light (Заголовки)"/>
                <a:cs typeface="Times New Roman" panose="02020603050405020304" pitchFamily="18" charset="0"/>
              </a:rPr>
              <a:t>Metallic ion beams production </a:t>
            </a:r>
            <a:endParaRPr lang="ru-RU" sz="3200" b="1" dirty="0"/>
          </a:p>
        </p:txBody>
      </p:sp>
      <p:cxnSp>
        <p:nvCxnSpPr>
          <p:cNvPr id="3" name="Прямая со стрелкой 2"/>
          <p:cNvCxnSpPr/>
          <p:nvPr/>
        </p:nvCxnSpPr>
        <p:spPr>
          <a:xfrm>
            <a:off x="7456004" y="2846457"/>
            <a:ext cx="119380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992704" y="2584847"/>
            <a:ext cx="2436886" cy="523220"/>
          </a:xfrm>
          <a:prstGeom prst="rect">
            <a:avLst/>
          </a:prstGeom>
          <a:noFill/>
        </p:spPr>
        <p:txBody>
          <a:bodyPr wrap="none" rtlCol="0">
            <a:spAutoFit/>
          </a:bodyPr>
          <a:lstStyle/>
          <a:p>
            <a:r>
              <a:rPr lang="en-US" sz="2800" dirty="0">
                <a:latin typeface="Calibri (Основной текст)"/>
              </a:rPr>
              <a:t>Up to 1000 </a:t>
            </a:r>
            <a:r>
              <a:rPr lang="en-US" sz="2800" baseline="30000" dirty="0" err="1">
                <a:latin typeface="Calibri (Основной текст)"/>
              </a:rPr>
              <a:t>o</a:t>
            </a:r>
            <a:r>
              <a:rPr lang="en-US" sz="2800" dirty="0" err="1">
                <a:latin typeface="Calibri (Основной текст)"/>
              </a:rPr>
              <a:t>C</a:t>
            </a:r>
            <a:endParaRPr lang="ru-RU" sz="2800" dirty="0">
              <a:latin typeface="Calibri (Основной текст)"/>
            </a:endParaRPr>
          </a:p>
        </p:txBody>
      </p:sp>
      <p:sp>
        <p:nvSpPr>
          <p:cNvPr id="9" name="TextBox 8"/>
          <p:cNvSpPr txBox="1"/>
          <p:nvPr/>
        </p:nvSpPr>
        <p:spPr>
          <a:xfrm>
            <a:off x="8707242" y="4244905"/>
            <a:ext cx="3198311" cy="523220"/>
          </a:xfrm>
          <a:prstGeom prst="rect">
            <a:avLst/>
          </a:prstGeom>
          <a:noFill/>
        </p:spPr>
        <p:txBody>
          <a:bodyPr wrap="none" rtlCol="0">
            <a:spAutoFit/>
          </a:bodyPr>
          <a:lstStyle/>
          <a:p>
            <a:r>
              <a:rPr lang="en-US" sz="2800" dirty="0">
                <a:latin typeface="Calibri (Основной текст)"/>
              </a:rPr>
              <a:t>More than 1000 </a:t>
            </a:r>
            <a:r>
              <a:rPr lang="en-US" sz="2800" baseline="30000" dirty="0" err="1">
                <a:latin typeface="Calibri (Основной текст)"/>
              </a:rPr>
              <a:t>o</a:t>
            </a:r>
            <a:r>
              <a:rPr lang="en-US" sz="2800" dirty="0" err="1">
                <a:latin typeface="Calibri (Основной текст)"/>
              </a:rPr>
              <a:t>C</a:t>
            </a:r>
            <a:endParaRPr lang="ru-RU" sz="2800" dirty="0">
              <a:latin typeface="Calibri (Основной текст)"/>
            </a:endParaRPr>
          </a:p>
        </p:txBody>
      </p:sp>
      <p:sp>
        <p:nvSpPr>
          <p:cNvPr id="10" name="Правая фигурная скобка 9"/>
          <p:cNvSpPr/>
          <p:nvPr/>
        </p:nvSpPr>
        <p:spPr>
          <a:xfrm>
            <a:off x="7881685" y="3468757"/>
            <a:ext cx="514119" cy="2075516"/>
          </a:xfrm>
          <a:prstGeom prst="rightBrace">
            <a:avLst>
              <a:gd name="adj1" fmla="val 6388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id="{A7339BA6-54EE-430D-ADB5-1E6085B85E56}"/>
              </a:ext>
            </a:extLst>
          </p:cNvPr>
          <p:cNvSpPr/>
          <p:nvPr/>
        </p:nvSpPr>
        <p:spPr>
          <a:xfrm>
            <a:off x="432904" y="2628070"/>
            <a:ext cx="6788167" cy="436774"/>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000"/>
          </a:p>
        </p:txBody>
      </p:sp>
      <p:sp>
        <p:nvSpPr>
          <p:cNvPr id="11" name="Прямоугольник 10">
            <a:extLst>
              <a:ext uri="{FF2B5EF4-FFF2-40B4-BE49-F238E27FC236}">
                <a16:creationId xmlns:a16="http://schemas.microsoft.com/office/drawing/2014/main" id="{F1130E42-BA56-487B-9308-AD62C414098F}"/>
              </a:ext>
            </a:extLst>
          </p:cNvPr>
          <p:cNvSpPr/>
          <p:nvPr/>
        </p:nvSpPr>
        <p:spPr>
          <a:xfrm>
            <a:off x="429871" y="3870963"/>
            <a:ext cx="5205428" cy="436774"/>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000"/>
          </a:p>
        </p:txBody>
      </p:sp>
      <p:sp>
        <p:nvSpPr>
          <p:cNvPr id="12"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4</a:t>
            </a:r>
            <a:endParaRPr lang="ru-RU" sz="2400" dirty="0">
              <a:solidFill>
                <a:schemeClr val="bg1">
                  <a:lumMod val="50000"/>
                </a:schemeClr>
              </a:solidFill>
            </a:endParaRPr>
          </a:p>
        </p:txBody>
      </p:sp>
    </p:spTree>
    <p:extLst>
      <p:ext uri="{BB962C8B-B14F-4D97-AF65-F5344CB8AC3E}">
        <p14:creationId xmlns:p14="http://schemas.microsoft.com/office/powerpoint/2010/main" val="1809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41771" y="6377208"/>
            <a:ext cx="42115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48</a:t>
            </a:r>
            <a:r>
              <a:rPr lang="en-US" dirty="0">
                <a:latin typeface="Times New Roman" panose="02020603050405020304" pitchFamily="18" charset="0"/>
                <a:cs typeface="Times New Roman" panose="02020603050405020304" pitchFamily="18" charset="0"/>
              </a:rPr>
              <a:t>Ca ion spectrum, optimized for Ca</a:t>
            </a:r>
            <a:r>
              <a:rPr lang="en-US" baseline="30000" dirty="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a:stretch>
            <a:fillRect/>
          </a:stretch>
        </p:blipFill>
        <p:spPr>
          <a:xfrm>
            <a:off x="568407" y="1808212"/>
            <a:ext cx="6358265" cy="4618019"/>
          </a:xfrm>
          <a:prstGeom prst="rect">
            <a:avLst/>
          </a:prstGeom>
        </p:spPr>
      </p:pic>
      <p:sp>
        <p:nvSpPr>
          <p:cNvPr id="14"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Calibri Light (Заголовки)"/>
                <a:cs typeface="Times New Roman" panose="02020603050405020304" pitchFamily="18" charset="0"/>
              </a:rPr>
              <a:t>Production of </a:t>
            </a:r>
            <a:r>
              <a:rPr lang="en-US" sz="3200" b="1" baseline="30000" dirty="0">
                <a:latin typeface="Calibri Light (Заголовки)"/>
                <a:cs typeface="Times New Roman" panose="02020603050405020304" pitchFamily="18" charset="0"/>
              </a:rPr>
              <a:t>48</a:t>
            </a:r>
            <a:r>
              <a:rPr lang="en-US" sz="3200" b="1" dirty="0">
                <a:latin typeface="Calibri Light (Заголовки)"/>
                <a:cs typeface="Times New Roman" panose="02020603050405020304" pitchFamily="18" charset="0"/>
              </a:rPr>
              <a:t>Ca beam </a:t>
            </a:r>
            <a:endParaRPr lang="ru-RU" sz="3200" b="1" dirty="0"/>
          </a:p>
        </p:txBody>
      </p:sp>
      <p:graphicFrame>
        <p:nvGraphicFramePr>
          <p:cNvPr id="15" name="Таблица 14"/>
          <p:cNvGraphicFramePr>
            <a:graphicFrameLocks noGrp="1"/>
          </p:cNvGraphicFramePr>
          <p:nvPr>
            <p:extLst>
              <p:ext uri="{D42A27DB-BD31-4B8C-83A1-F6EECF244321}">
                <p14:modId xmlns:p14="http://schemas.microsoft.com/office/powerpoint/2010/main" val="3077580884"/>
              </p:ext>
            </p:extLst>
          </p:nvPr>
        </p:nvGraphicFramePr>
        <p:xfrm>
          <a:off x="7007126" y="3071148"/>
          <a:ext cx="4737099" cy="3367796"/>
        </p:xfrm>
        <a:graphic>
          <a:graphicData uri="http://schemas.openxmlformats.org/drawingml/2006/table">
            <a:tbl>
              <a:tblPr firstRow="1" bandRow="1">
                <a:tableStyleId>{5C22544A-7EE6-4342-B048-85BDC9FD1C3A}</a:tableStyleId>
              </a:tblPr>
              <a:tblGrid>
                <a:gridCol w="1579033">
                  <a:extLst>
                    <a:ext uri="{9D8B030D-6E8A-4147-A177-3AD203B41FA5}">
                      <a16:colId xmlns:a16="http://schemas.microsoft.com/office/drawing/2014/main" val="20000"/>
                    </a:ext>
                  </a:extLst>
                </a:gridCol>
                <a:gridCol w="1579033">
                  <a:extLst>
                    <a:ext uri="{9D8B030D-6E8A-4147-A177-3AD203B41FA5}">
                      <a16:colId xmlns:a16="http://schemas.microsoft.com/office/drawing/2014/main" val="20001"/>
                    </a:ext>
                  </a:extLst>
                </a:gridCol>
                <a:gridCol w="1579033">
                  <a:extLst>
                    <a:ext uri="{9D8B030D-6E8A-4147-A177-3AD203B41FA5}">
                      <a16:colId xmlns:a16="http://schemas.microsoft.com/office/drawing/2014/main" val="20002"/>
                    </a:ext>
                  </a:extLst>
                </a:gridCol>
              </a:tblGrid>
              <a:tr h="384749">
                <a:tc>
                  <a:txBody>
                    <a:bodyPr/>
                    <a:lstStyle/>
                    <a:p>
                      <a:pPr algn="ctr"/>
                      <a:r>
                        <a:rPr lang="en-US" dirty="0"/>
                        <a:t>Faraday</a:t>
                      </a:r>
                      <a:r>
                        <a:rPr lang="en-US" baseline="0" dirty="0"/>
                        <a:t> Cup</a:t>
                      </a:r>
                      <a:endParaRPr lang="ru-RU" dirty="0"/>
                    </a:p>
                  </a:txBody>
                  <a:tcPr/>
                </a:tc>
                <a:tc>
                  <a:txBody>
                    <a:bodyPr/>
                    <a:lstStyle/>
                    <a:p>
                      <a:pPr algn="ctr"/>
                      <a:r>
                        <a:rPr lang="en-US" dirty="0"/>
                        <a:t>Current,</a:t>
                      </a:r>
                      <a:r>
                        <a:rPr lang="en-US" baseline="0" dirty="0"/>
                        <a:t> e</a:t>
                      </a:r>
                      <a:r>
                        <a:rPr lang="ru-RU" dirty="0"/>
                        <a:t>µ</a:t>
                      </a:r>
                      <a:r>
                        <a:rPr lang="en-US" baseline="0" dirty="0"/>
                        <a:t>A</a:t>
                      </a:r>
                      <a:endParaRPr lang="ru-RU" dirty="0"/>
                    </a:p>
                  </a:txBody>
                  <a:tcPr/>
                </a:tc>
                <a:tc>
                  <a:txBody>
                    <a:bodyPr/>
                    <a:lstStyle/>
                    <a:p>
                      <a:pPr algn="ctr"/>
                      <a:r>
                        <a:rPr lang="en-US" dirty="0"/>
                        <a:t>Efficiency of beam transfer </a:t>
                      </a:r>
                      <a:endParaRPr lang="ru-RU" dirty="0"/>
                    </a:p>
                  </a:txBody>
                  <a:tcPr/>
                </a:tc>
                <a:extLst>
                  <a:ext uri="{0D108BD9-81ED-4DB2-BD59-A6C34878D82A}">
                    <a16:rowId xmlns:a16="http://schemas.microsoft.com/office/drawing/2014/main" val="10000"/>
                  </a:ext>
                </a:extLst>
              </a:tr>
              <a:tr h="384749">
                <a:tc>
                  <a:txBody>
                    <a:bodyPr/>
                    <a:lstStyle/>
                    <a:p>
                      <a:pPr algn="ctr"/>
                      <a:r>
                        <a:rPr lang="en-US" sz="2400" b="1" i="0" dirty="0"/>
                        <a:t>I</a:t>
                      </a:r>
                      <a:r>
                        <a:rPr lang="en-US" sz="2400" b="1" i="0" baseline="-25000" dirty="0"/>
                        <a:t>inj1</a:t>
                      </a:r>
                      <a:endParaRPr lang="ru-RU" sz="2400" b="1" i="0" dirty="0"/>
                    </a:p>
                  </a:txBody>
                  <a:tcPr/>
                </a:tc>
                <a:tc>
                  <a:txBody>
                    <a:bodyPr/>
                    <a:lstStyle/>
                    <a:p>
                      <a:pPr algn="ctr" fontAlgn="b"/>
                      <a:r>
                        <a:rPr lang="ru-RU" sz="2000" b="1" i="0" u="none" strike="noStrike" dirty="0">
                          <a:solidFill>
                            <a:srgbClr val="000000"/>
                          </a:solidFill>
                          <a:effectLst/>
                          <a:latin typeface="Times New Roman" panose="02020603050405020304" pitchFamily="18" charset="0"/>
                          <a:cs typeface="Times New Roman" panose="02020603050405020304" pitchFamily="18" charset="0"/>
                        </a:rPr>
                        <a:t>116.642</a:t>
                      </a:r>
                    </a:p>
                  </a:txBody>
                  <a:tcPr marL="9525" marR="9525" marT="9525" marB="0" anchor="ctr"/>
                </a:tc>
                <a:tc>
                  <a:txBody>
                    <a:body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100.0%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384749">
                <a:tc>
                  <a:txBody>
                    <a:bodyPr/>
                    <a:lstStyle/>
                    <a:p>
                      <a:pPr algn="ctr"/>
                      <a:r>
                        <a:rPr lang="en-US" sz="1600" dirty="0"/>
                        <a:t>I</a:t>
                      </a:r>
                      <a:r>
                        <a:rPr lang="en-US" sz="1600" baseline="-25000" dirty="0"/>
                        <a:t>inj2</a:t>
                      </a:r>
                      <a:endParaRPr lang="ru-RU" sz="1600" dirty="0"/>
                    </a:p>
                  </a:txBody>
                  <a:tcP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110.131</a:t>
                      </a:r>
                    </a:p>
                  </a:txBody>
                  <a:tcPr marL="9525" marR="9525" marT="9525" marB="0" anchor="ct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94.42%</a:t>
                      </a:r>
                    </a:p>
                  </a:txBody>
                  <a:tcPr marL="9525" marR="9525" marT="9525" marB="0" anchor="ctr"/>
                </a:tc>
                <a:extLst>
                  <a:ext uri="{0D108BD9-81ED-4DB2-BD59-A6C34878D82A}">
                    <a16:rowId xmlns:a16="http://schemas.microsoft.com/office/drawing/2014/main" val="10002"/>
                  </a:ext>
                </a:extLst>
              </a:tr>
              <a:tr h="384749">
                <a:tc>
                  <a:txBody>
                    <a:bodyPr/>
                    <a:lstStyle/>
                    <a:p>
                      <a:pPr algn="ctr"/>
                      <a:r>
                        <a:rPr lang="en-US" sz="1600" dirty="0"/>
                        <a:t>I</a:t>
                      </a:r>
                      <a:r>
                        <a:rPr lang="en-US" sz="1600" baseline="-25000" dirty="0"/>
                        <a:t>inj3</a:t>
                      </a:r>
                      <a:endParaRPr lang="ru-RU" sz="1600" dirty="0"/>
                    </a:p>
                  </a:txBody>
                  <a:tcP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100.518</a:t>
                      </a:r>
                    </a:p>
                  </a:txBody>
                  <a:tcPr marL="9525" marR="9525" marT="9525" marB="0" anchor="ct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86.18%</a:t>
                      </a:r>
                    </a:p>
                  </a:txBody>
                  <a:tcPr marL="9525" marR="9525" marT="9525" marB="0" anchor="ctr"/>
                </a:tc>
                <a:extLst>
                  <a:ext uri="{0D108BD9-81ED-4DB2-BD59-A6C34878D82A}">
                    <a16:rowId xmlns:a16="http://schemas.microsoft.com/office/drawing/2014/main" val="10003"/>
                  </a:ext>
                </a:extLst>
              </a:tr>
              <a:tr h="384749">
                <a:tc>
                  <a:txBody>
                    <a:bodyPr/>
                    <a:lstStyle/>
                    <a:p>
                      <a:pPr algn="ctr"/>
                      <a:r>
                        <a:rPr lang="en-US" sz="1600" dirty="0"/>
                        <a:t>I</a:t>
                      </a:r>
                      <a:r>
                        <a:rPr lang="en-US" sz="1600" baseline="-25000" dirty="0"/>
                        <a:t>RP2-1</a:t>
                      </a:r>
                      <a:endParaRPr lang="ru-RU" sz="1600" dirty="0"/>
                    </a:p>
                  </a:txBody>
                  <a:tcPr/>
                </a:tc>
                <a:tc>
                  <a:txBody>
                    <a:bodyPr/>
                    <a:lstStyle/>
                    <a:p>
                      <a:pPr algn="ctr" fontAlgn="b"/>
                      <a:r>
                        <a:rPr lang="ru-RU" sz="1400" b="0" i="0" u="none" strike="noStrike">
                          <a:solidFill>
                            <a:srgbClr val="000000"/>
                          </a:solidFill>
                          <a:effectLst/>
                          <a:latin typeface="Times New Roman" panose="02020603050405020304" pitchFamily="18" charset="0"/>
                          <a:cs typeface="Times New Roman" panose="02020603050405020304" pitchFamily="18" charset="0"/>
                        </a:rPr>
                        <a:t>77.161</a:t>
                      </a:r>
                    </a:p>
                  </a:txBody>
                  <a:tcPr marL="9525" marR="9525" marT="9525" marB="0" anchor="ct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66.15%</a:t>
                      </a:r>
                    </a:p>
                  </a:txBody>
                  <a:tcPr marL="9525" marR="9525" marT="9525" marB="0" anchor="ctr"/>
                </a:tc>
                <a:extLst>
                  <a:ext uri="{0D108BD9-81ED-4DB2-BD59-A6C34878D82A}">
                    <a16:rowId xmlns:a16="http://schemas.microsoft.com/office/drawing/2014/main" val="10004"/>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a:t>
                      </a:r>
                      <a:r>
                        <a:rPr lang="en-US" sz="1600" baseline="-25000" dirty="0"/>
                        <a:t>RP2-2</a:t>
                      </a:r>
                      <a:endParaRPr lang="ru-RU" sz="1600" dirty="0"/>
                    </a:p>
                  </a:txBody>
                  <a:tcPr/>
                </a:tc>
                <a:tc>
                  <a:txBody>
                    <a:bodyPr/>
                    <a:lstStyle/>
                    <a:p>
                      <a:pPr algn="ctr" fontAlgn="b"/>
                      <a:r>
                        <a:rPr lang="ru-RU" sz="1400" b="0" i="0" u="none" strike="noStrike">
                          <a:solidFill>
                            <a:srgbClr val="000000"/>
                          </a:solidFill>
                          <a:effectLst/>
                          <a:latin typeface="Times New Roman" panose="02020603050405020304" pitchFamily="18" charset="0"/>
                          <a:cs typeface="Times New Roman" panose="02020603050405020304" pitchFamily="18" charset="0"/>
                        </a:rPr>
                        <a:t>66.103</a:t>
                      </a:r>
                    </a:p>
                  </a:txBody>
                  <a:tcPr marL="9525" marR="9525" marT="9525" marB="0" anchor="ct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56.67%</a:t>
                      </a:r>
                    </a:p>
                  </a:txBody>
                  <a:tcPr marL="9525" marR="9525" marT="9525" marB="0" anchor="ctr"/>
                </a:tc>
                <a:extLst>
                  <a:ext uri="{0D108BD9-81ED-4DB2-BD59-A6C34878D82A}">
                    <a16:rowId xmlns:a16="http://schemas.microsoft.com/office/drawing/2014/main" val="10005"/>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I</a:t>
                      </a:r>
                      <a:r>
                        <a:rPr lang="en-US" sz="2400" b="1" baseline="-25000" dirty="0"/>
                        <a:t>FCI</a:t>
                      </a:r>
                      <a:endParaRPr lang="ru-RU" sz="2400" b="1" dirty="0"/>
                    </a:p>
                  </a:txBody>
                  <a:tcPr/>
                </a:tc>
                <a:tc>
                  <a:txBody>
                    <a:bodyPr/>
                    <a:lstStyle/>
                    <a:p>
                      <a:pPr algn="ctr" fontAlgn="b"/>
                      <a:r>
                        <a:rPr lang="ru-RU" sz="2000" b="1" i="0" u="none" strike="noStrike">
                          <a:solidFill>
                            <a:srgbClr val="000000"/>
                          </a:solidFill>
                          <a:effectLst/>
                          <a:latin typeface="Times New Roman" panose="02020603050405020304" pitchFamily="18" charset="0"/>
                          <a:cs typeface="Times New Roman" panose="02020603050405020304" pitchFamily="18" charset="0"/>
                        </a:rPr>
                        <a:t>55.1</a:t>
                      </a:r>
                    </a:p>
                  </a:txBody>
                  <a:tcPr marL="9525" marR="9525" marT="9525" marB="0" anchor="ctr"/>
                </a:tc>
                <a:tc>
                  <a:txBody>
                    <a:bodyPr/>
                    <a:lstStyle/>
                    <a:p>
                      <a:pPr algn="ctr" fontAlgn="b"/>
                      <a:r>
                        <a:rPr lang="ru-RU" sz="2000" b="1" i="0" u="none" strike="noStrike" dirty="0">
                          <a:solidFill>
                            <a:srgbClr val="000000"/>
                          </a:solidFill>
                          <a:effectLst/>
                          <a:latin typeface="Times New Roman" panose="02020603050405020304" pitchFamily="18" charset="0"/>
                          <a:cs typeface="Times New Roman" panose="02020603050405020304" pitchFamily="18" charset="0"/>
                        </a:rPr>
                        <a:t>47.24%</a:t>
                      </a: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16" name="Объект 14">
            <a:extLst>
              <a:ext uri="{FF2B5EF4-FFF2-40B4-BE49-F238E27FC236}">
                <a16:creationId xmlns:a16="http://schemas.microsoft.com/office/drawing/2014/main" id="{939DCA0F-2772-4E37-A812-835ED02D2197}"/>
              </a:ext>
            </a:extLst>
          </p:cNvPr>
          <p:cNvGraphicFramePr>
            <a:graphicFrameLocks/>
          </p:cNvGraphicFramePr>
          <p:nvPr>
            <p:extLst>
              <p:ext uri="{D42A27DB-BD31-4B8C-83A1-F6EECF244321}">
                <p14:modId xmlns:p14="http://schemas.microsoft.com/office/powerpoint/2010/main" val="995123000"/>
              </p:ext>
            </p:extLst>
          </p:nvPr>
        </p:nvGraphicFramePr>
        <p:xfrm>
          <a:off x="6812178" y="138703"/>
          <a:ext cx="5126996" cy="2388342"/>
        </p:xfrm>
        <a:graphic>
          <a:graphicData uri="http://schemas.openxmlformats.org/drawingml/2006/table">
            <a:tbl>
              <a:tblPr firstRow="1" bandRow="1">
                <a:tableStyleId>{69CF1AB2-1976-4502-BF36-3FF5EA218861}</a:tableStyleId>
              </a:tblPr>
              <a:tblGrid>
                <a:gridCol w="3323596">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tblGrid>
              <a:tr h="518850">
                <a:tc>
                  <a:txBody>
                    <a:bodyPr/>
                    <a:lstStyle/>
                    <a:p>
                      <a:r>
                        <a:rPr lang="en-US" sz="1800" b="0" dirty="0">
                          <a:latin typeface="Tw Cen MT (Основной текст)"/>
                          <a:cs typeface="Times New Roman" panose="02020603050405020304" pitchFamily="18" charset="0"/>
                        </a:rPr>
                        <a:t>Total working time,</a:t>
                      </a:r>
                      <a:r>
                        <a:rPr lang="en-US" sz="1800" b="0" baseline="0" dirty="0">
                          <a:latin typeface="Tw Cen MT (Основной текст)"/>
                          <a:cs typeface="Times New Roman" panose="02020603050405020304" pitchFamily="18" charset="0"/>
                        </a:rPr>
                        <a:t> h</a:t>
                      </a:r>
                      <a:endParaRPr lang="ru-RU" sz="1800" b="0" dirty="0">
                        <a:latin typeface="Tw Cen MT (Основной текст)"/>
                        <a:cs typeface="Times New Roman" panose="02020603050405020304" pitchFamily="18" charset="0"/>
                      </a:endParaRPr>
                    </a:p>
                  </a:txBody>
                  <a:tcPr anchor="ctr"/>
                </a:tc>
                <a:tc>
                  <a:txBody>
                    <a:bodyPr/>
                    <a:lstStyle/>
                    <a:p>
                      <a:pPr algn="ctr"/>
                      <a:r>
                        <a:rPr lang="ru-RU" sz="1800" b="0" dirty="0">
                          <a:latin typeface="Tw Cen MT (Основной текст)"/>
                          <a:cs typeface="Times New Roman" panose="02020603050405020304" pitchFamily="18" charset="0"/>
                        </a:rPr>
                        <a:t>12</a:t>
                      </a:r>
                      <a:r>
                        <a:rPr lang="en-US" sz="1800" b="0" dirty="0">
                          <a:latin typeface="Tw Cen MT (Основной текст)"/>
                          <a:cs typeface="Times New Roman" panose="02020603050405020304" pitchFamily="18" charset="0"/>
                        </a:rPr>
                        <a:t>000</a:t>
                      </a:r>
                      <a:endParaRPr lang="ru-RU" sz="1800" b="0" dirty="0">
                        <a:latin typeface="Tw Cen MT (Основной текст)"/>
                        <a:cs typeface="Times New Roman" panose="02020603050405020304" pitchFamily="18" charset="0"/>
                      </a:endParaRPr>
                    </a:p>
                  </a:txBody>
                  <a:tcPr anchor="ctr"/>
                </a:tc>
                <a:extLst>
                  <a:ext uri="{0D108BD9-81ED-4DB2-BD59-A6C34878D82A}">
                    <a16:rowId xmlns:a16="http://schemas.microsoft.com/office/drawing/2014/main" val="10000"/>
                  </a:ext>
                </a:extLst>
              </a:tr>
              <a:tr h="518850">
                <a:tc>
                  <a:txBody>
                    <a:bodyPr/>
                    <a:lstStyle/>
                    <a:p>
                      <a:r>
                        <a:rPr lang="en-US" sz="1800" b="0" dirty="0">
                          <a:latin typeface="Tw Cen MT (Основной текст)"/>
                          <a:cs typeface="Times New Roman" panose="02020603050405020304" pitchFamily="18" charset="0"/>
                        </a:rPr>
                        <a:t>Average</a:t>
                      </a:r>
                      <a:r>
                        <a:rPr lang="en-US" sz="1800" b="0" baseline="0" dirty="0">
                          <a:latin typeface="Tw Cen MT (Основной текст)"/>
                          <a:cs typeface="Times New Roman" panose="02020603050405020304" pitchFamily="18" charset="0"/>
                        </a:rPr>
                        <a:t> consumption, mg/h</a:t>
                      </a:r>
                      <a:endParaRPr lang="ru-RU" sz="1800" b="0" dirty="0">
                        <a:latin typeface="Tw Cen MT (Основной текст)"/>
                        <a:cs typeface="Times New Roman" panose="02020603050405020304" pitchFamily="18" charset="0"/>
                      </a:endParaRPr>
                    </a:p>
                  </a:txBody>
                  <a:tcPr anchor="ctr"/>
                </a:tc>
                <a:tc>
                  <a:txBody>
                    <a:bodyPr/>
                    <a:lstStyle/>
                    <a:p>
                      <a:pPr algn="ctr"/>
                      <a:r>
                        <a:rPr lang="ru-RU" sz="1800" b="0" dirty="0">
                          <a:latin typeface="Tw Cen MT (Основной текст)"/>
                          <a:cs typeface="Times New Roman" panose="02020603050405020304" pitchFamily="18" charset="0"/>
                        </a:rPr>
                        <a:t>0.</a:t>
                      </a:r>
                      <a:r>
                        <a:rPr lang="en-US" sz="1800" b="0" dirty="0">
                          <a:latin typeface="Tw Cen MT (Основной текст)"/>
                          <a:cs typeface="Times New Roman" panose="02020603050405020304" pitchFamily="18" charset="0"/>
                        </a:rPr>
                        <a:t>5</a:t>
                      </a:r>
                      <a:endParaRPr lang="ru-RU" sz="1800" b="0" dirty="0">
                        <a:latin typeface="Tw Cen MT (Основной текст)"/>
                        <a:cs typeface="Times New Roman" panose="02020603050405020304" pitchFamily="18" charset="0"/>
                      </a:endParaRPr>
                    </a:p>
                  </a:txBody>
                  <a:tcPr anchor="ctr"/>
                </a:tc>
                <a:extLst>
                  <a:ext uri="{0D108BD9-81ED-4DB2-BD59-A6C34878D82A}">
                    <a16:rowId xmlns:a16="http://schemas.microsoft.com/office/drawing/2014/main" val="10001"/>
                  </a:ext>
                </a:extLst>
              </a:tr>
              <a:tr h="675321">
                <a:tc>
                  <a:txBody>
                    <a:bodyPr/>
                    <a:lstStyle/>
                    <a:p>
                      <a:r>
                        <a:rPr lang="en-US" sz="1800" b="0" dirty="0">
                          <a:latin typeface="Tw Cen MT (Основной текст)"/>
                          <a:cs typeface="Times New Roman" panose="02020603050405020304" pitchFamily="18" charset="0"/>
                        </a:rPr>
                        <a:t>Average operating current</a:t>
                      </a:r>
                      <a:r>
                        <a:rPr lang="ru-RU" sz="1800" b="0" dirty="0">
                          <a:latin typeface="Tw Cen MT (Основной текст)"/>
                          <a:cs typeface="Times New Roman" panose="02020603050405020304" pitchFamily="18" charset="0"/>
                        </a:rPr>
                        <a:t> </a:t>
                      </a:r>
                      <a:r>
                        <a:rPr lang="en-US" sz="1800" b="0" dirty="0">
                          <a:latin typeface="Tw Cen MT (Основной текст)"/>
                          <a:cs typeface="Times New Roman" panose="02020603050405020304" pitchFamily="18" charset="0"/>
                        </a:rPr>
                        <a:t>of</a:t>
                      </a:r>
                      <a:r>
                        <a:rPr lang="en-US" sz="1800" b="0" baseline="0" dirty="0">
                          <a:latin typeface="Tw Cen MT (Основной текст)"/>
                          <a:cs typeface="Times New Roman" panose="02020603050405020304" pitchFamily="18" charset="0"/>
                        </a:rPr>
                        <a:t> </a:t>
                      </a:r>
                      <a:r>
                        <a:rPr lang="en-US" sz="1800" b="0" baseline="30000" dirty="0">
                          <a:latin typeface="Tw Cen MT (Основной текст)"/>
                          <a:cs typeface="Times New Roman" panose="02020603050405020304" pitchFamily="18" charset="0"/>
                        </a:rPr>
                        <a:t>48</a:t>
                      </a:r>
                      <a:r>
                        <a:rPr lang="en-US" sz="1800" b="0" baseline="0" dirty="0">
                          <a:latin typeface="Tw Cen MT (Основной текст)"/>
                          <a:cs typeface="Times New Roman" panose="02020603050405020304" pitchFamily="18" charset="0"/>
                        </a:rPr>
                        <a:t>Ca</a:t>
                      </a:r>
                      <a:r>
                        <a:rPr lang="en-US" sz="1800" b="0" baseline="30000" dirty="0">
                          <a:latin typeface="Tw Cen MT (Основной текст)"/>
                          <a:cs typeface="Times New Roman" panose="02020603050405020304" pitchFamily="18" charset="0"/>
                        </a:rPr>
                        <a:t>10+</a:t>
                      </a:r>
                      <a:r>
                        <a:rPr lang="en-US" sz="1800" b="0" dirty="0">
                          <a:latin typeface="Tw Cen MT (Основной текст)"/>
                          <a:cs typeface="Times New Roman" panose="02020603050405020304" pitchFamily="18" charset="0"/>
                        </a:rPr>
                        <a:t>,</a:t>
                      </a:r>
                      <a:r>
                        <a:rPr lang="en-US" sz="1800" b="0" baseline="0" dirty="0">
                          <a:latin typeface="Tw Cen MT (Основной текст)"/>
                          <a:cs typeface="Times New Roman" panose="02020603050405020304" pitchFamily="18" charset="0"/>
                        </a:rPr>
                        <a:t> </a:t>
                      </a:r>
                      <a:r>
                        <a:rPr lang="en-US" sz="1800" b="0" baseline="0" dirty="0" err="1">
                          <a:latin typeface="Tw Cen MT (Основной текст)"/>
                          <a:cs typeface="Times New Roman" panose="02020603050405020304" pitchFamily="18" charset="0"/>
                        </a:rPr>
                        <a:t>p</a:t>
                      </a:r>
                      <a:r>
                        <a:rPr lang="en-US" altLang="ru-RU" sz="1800" b="0" dirty="0" err="1">
                          <a:latin typeface="Tw Cen MT (Основной текст)"/>
                        </a:rPr>
                        <a:t>µA</a:t>
                      </a:r>
                      <a:endParaRPr lang="ru-RU" sz="1800" b="0" dirty="0">
                        <a:latin typeface="Tw Cen MT (Основной текст)"/>
                        <a:cs typeface="Times New Roman" panose="02020603050405020304" pitchFamily="18" charset="0"/>
                      </a:endParaRPr>
                    </a:p>
                  </a:txBody>
                  <a:tcPr anchor="ctr"/>
                </a:tc>
                <a:tc>
                  <a:txBody>
                    <a:bodyPr/>
                    <a:lstStyle/>
                    <a:p>
                      <a:pPr algn="ctr"/>
                      <a:r>
                        <a:rPr lang="ru-RU" sz="1800" b="0" dirty="0">
                          <a:latin typeface="Tw Cen MT (Основной текст)"/>
                          <a:cs typeface="Times New Roman" panose="02020603050405020304" pitchFamily="18" charset="0"/>
                        </a:rPr>
                        <a:t>8</a:t>
                      </a:r>
                    </a:p>
                  </a:txBody>
                  <a:tcPr anchor="ctr"/>
                </a:tc>
                <a:extLst>
                  <a:ext uri="{0D108BD9-81ED-4DB2-BD59-A6C34878D82A}">
                    <a16:rowId xmlns:a16="http://schemas.microsoft.com/office/drawing/2014/main" val="10002"/>
                  </a:ext>
                </a:extLst>
              </a:tr>
              <a:tr h="675321">
                <a:tc>
                  <a:txBody>
                    <a:bodyPr/>
                    <a:lstStyle/>
                    <a:p>
                      <a:r>
                        <a:rPr lang="en-US" sz="1800" kern="1200" dirty="0">
                          <a:solidFill>
                            <a:schemeClr val="dk1"/>
                          </a:solidFill>
                          <a:effectLst/>
                          <a:latin typeface="Tw Cen MT (Основной текст)"/>
                          <a:ea typeface="+mn-ea"/>
                          <a:cs typeface="+mn-cs"/>
                        </a:rPr>
                        <a:t>Global efficiency of the Ca ionization</a:t>
                      </a:r>
                      <a:endParaRPr lang="ru-RU" sz="1800" b="0" dirty="0">
                        <a:latin typeface="Tw Cen MT (Основной текст)"/>
                        <a:cs typeface="Times New Roman" panose="02020603050405020304" pitchFamily="18" charset="0"/>
                      </a:endParaRPr>
                    </a:p>
                  </a:txBody>
                  <a:tcPr anchor="ctr"/>
                </a:tc>
                <a:tc>
                  <a:txBody>
                    <a:bodyPr/>
                    <a:lstStyle/>
                    <a:p>
                      <a:pPr algn="ctr"/>
                      <a:r>
                        <a:rPr lang="en-US" sz="1800" kern="1200" dirty="0">
                          <a:solidFill>
                            <a:schemeClr val="dk1"/>
                          </a:solidFill>
                          <a:effectLst/>
                          <a:latin typeface="Tw Cen MT (Основной текст)"/>
                          <a:ea typeface="+mn-ea"/>
                          <a:cs typeface="+mn-cs"/>
                        </a:rPr>
                        <a:t>16%</a:t>
                      </a:r>
                      <a:endParaRPr lang="ru-RU" sz="1800" b="0" dirty="0">
                        <a:latin typeface="Tw Cen MT (Основной текст)"/>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p:sp>
        <p:nvSpPr>
          <p:cNvPr id="7" name="TextBox 6"/>
          <p:cNvSpPr txBox="1"/>
          <p:nvPr/>
        </p:nvSpPr>
        <p:spPr>
          <a:xfrm>
            <a:off x="8799245" y="2609483"/>
            <a:ext cx="120599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baseline="30000" dirty="0" smtClean="0"/>
              <a:t>48</a:t>
            </a:r>
            <a:r>
              <a:rPr lang="en-US" sz="2400" dirty="0" smtClean="0"/>
              <a:t>Ca</a:t>
            </a:r>
            <a:r>
              <a:rPr lang="en-US" sz="2400" baseline="30000" dirty="0" smtClean="0"/>
              <a:t>10+</a:t>
            </a:r>
            <a:endParaRPr lang="ru-RU" sz="2400" dirty="0"/>
          </a:p>
        </p:txBody>
      </p:sp>
      <p:sp>
        <p:nvSpPr>
          <p:cNvPr id="2" name="5-конечная звезда 1"/>
          <p:cNvSpPr/>
          <p:nvPr/>
        </p:nvSpPr>
        <p:spPr>
          <a:xfrm>
            <a:off x="11592332" y="2816186"/>
            <a:ext cx="346842" cy="346842"/>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5-конечная звезда 8"/>
          <p:cNvSpPr/>
          <p:nvPr/>
        </p:nvSpPr>
        <p:spPr>
          <a:xfrm>
            <a:off x="7351314" y="6533726"/>
            <a:ext cx="130487" cy="130487"/>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7342524" y="6438944"/>
            <a:ext cx="2953407" cy="430887"/>
          </a:xfrm>
          <a:prstGeom prst="rect">
            <a:avLst/>
          </a:prstGeom>
        </p:spPr>
        <p:txBody>
          <a:bodyPr wrap="square">
            <a:spAutoFit/>
          </a:bodyPr>
          <a:lstStyle/>
          <a:p>
            <a:pPr algn="ctr"/>
            <a:r>
              <a:rPr lang="en-US" sz="1050" b="1" dirty="0">
                <a:latin typeface="Times New Roman" panose="02020603050405020304" pitchFamily="18" charset="0"/>
                <a:cs typeface="Times New Roman" panose="02020603050405020304" pitchFamily="18" charset="0"/>
              </a:rPr>
              <a:t>Obtaining high-intensity beams of </a:t>
            </a:r>
            <a:r>
              <a:rPr lang="ru-RU" sz="1050" b="1" dirty="0">
                <a:latin typeface="Times New Roman" panose="02020603050405020304" pitchFamily="18" charset="0"/>
                <a:cs typeface="Times New Roman" panose="02020603050405020304" pitchFamily="18" charset="0"/>
              </a:rPr>
              <a:t> </a:t>
            </a:r>
            <a:r>
              <a:rPr lang="ru-RU" sz="1050" b="1" baseline="30000" dirty="0">
                <a:latin typeface="Times New Roman" panose="02020603050405020304" pitchFamily="18" charset="0"/>
                <a:cs typeface="Times New Roman" panose="02020603050405020304" pitchFamily="18" charset="0"/>
              </a:rPr>
              <a:t>48</a:t>
            </a:r>
            <a:r>
              <a:rPr lang="ru-RU" sz="1050" b="1" dirty="0">
                <a:latin typeface="Times New Roman" panose="02020603050405020304" pitchFamily="18" charset="0"/>
                <a:cs typeface="Times New Roman" panose="02020603050405020304" pitchFamily="18" charset="0"/>
              </a:rPr>
              <a:t>С</a:t>
            </a:r>
            <a:r>
              <a:rPr lang="en-US" sz="1050" b="1" dirty="0">
                <a:latin typeface="Times New Roman" panose="02020603050405020304" pitchFamily="18" charset="0"/>
                <a:cs typeface="Times New Roman" panose="02020603050405020304" pitchFamily="18" charset="0"/>
              </a:rPr>
              <a:t>a</a:t>
            </a:r>
            <a:r>
              <a:rPr lang="ru-RU" sz="1050" b="1" dirty="0">
                <a:latin typeface="Times New Roman" panose="02020603050405020304" pitchFamily="18" charset="0"/>
                <a:cs typeface="Times New Roman" panose="02020603050405020304" pitchFamily="18" charset="0"/>
              </a:rPr>
              <a:t>, </a:t>
            </a:r>
            <a:r>
              <a:rPr lang="ru-RU" sz="1050" b="1" baseline="30000" dirty="0">
                <a:latin typeface="Times New Roman" panose="02020603050405020304" pitchFamily="18" charset="0"/>
                <a:cs typeface="Times New Roman" panose="02020603050405020304" pitchFamily="18" charset="0"/>
              </a:rPr>
              <a:t>48</a:t>
            </a:r>
            <a:r>
              <a:rPr lang="en-US" sz="1050" b="1" dirty="0" err="1">
                <a:latin typeface="Times New Roman" panose="02020603050405020304" pitchFamily="18" charset="0"/>
                <a:cs typeface="Times New Roman" panose="02020603050405020304" pitchFamily="18" charset="0"/>
              </a:rPr>
              <a:t>Ti</a:t>
            </a:r>
            <a:r>
              <a:rPr lang="ru-RU"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and</a:t>
            </a:r>
            <a:r>
              <a:rPr lang="ru-RU" sz="1050" b="1" dirty="0">
                <a:latin typeface="Times New Roman" panose="02020603050405020304" pitchFamily="18" charset="0"/>
                <a:cs typeface="Times New Roman" panose="02020603050405020304" pitchFamily="18" charset="0"/>
              </a:rPr>
              <a:t> </a:t>
            </a:r>
            <a:r>
              <a:rPr lang="ru-RU" sz="1050" b="1" baseline="30000" dirty="0">
                <a:latin typeface="Times New Roman" panose="02020603050405020304" pitchFamily="18" charset="0"/>
                <a:cs typeface="Times New Roman" panose="02020603050405020304" pitchFamily="18" charset="0"/>
              </a:rPr>
              <a:t>54</a:t>
            </a:r>
            <a:r>
              <a:rPr lang="en-US" sz="1050" b="1" dirty="0">
                <a:latin typeface="Times New Roman" panose="02020603050405020304" pitchFamily="18" charset="0"/>
                <a:cs typeface="Times New Roman" panose="02020603050405020304" pitchFamily="18" charset="0"/>
              </a:rPr>
              <a:t>Cr</a:t>
            </a:r>
            <a:r>
              <a:rPr lang="ru-RU"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ions on the DC-280 cyclotron </a:t>
            </a:r>
            <a:endParaRPr lang="ru-RU" sz="105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146403" y="6438944"/>
            <a:ext cx="1494961" cy="369332"/>
          </a:xfrm>
          <a:prstGeom prst="rect">
            <a:avLst/>
          </a:prstGeom>
        </p:spPr>
        <p:txBody>
          <a:bodyPr wrap="none">
            <a:spAutoFit/>
          </a:bodyPr>
          <a:lstStyle/>
          <a:p>
            <a:r>
              <a:rPr lang="en-US" i="1" u="sng" dirty="0" err="1">
                <a:latin typeface="Times New Roman" panose="02020603050405020304" pitchFamily="18" charset="0"/>
                <a:cs typeface="Times New Roman" panose="02020603050405020304" pitchFamily="18" charset="0"/>
              </a:rPr>
              <a:t>Lukianov</a:t>
            </a:r>
            <a:r>
              <a:rPr lang="en-US" i="1" u="sng" dirty="0">
                <a:latin typeface="Times New Roman" panose="02020603050405020304" pitchFamily="18" charset="0"/>
                <a:cs typeface="Times New Roman" panose="02020603050405020304" pitchFamily="18" charset="0"/>
              </a:rPr>
              <a:t> A.A</a:t>
            </a:r>
            <a:r>
              <a:rPr lang="en-US" i="1" u="sng" dirty="0" smtClean="0">
                <a:latin typeface="Times New Roman" panose="02020603050405020304" pitchFamily="18" charset="0"/>
                <a:cs typeface="Times New Roman" panose="02020603050405020304" pitchFamily="18" charset="0"/>
              </a:rPr>
              <a:t>.</a:t>
            </a:r>
            <a:endParaRPr lang="ru-RU" dirty="0"/>
          </a:p>
        </p:txBody>
      </p:sp>
      <p:sp>
        <p:nvSpPr>
          <p:cNvPr id="17"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5</a:t>
            </a:r>
            <a:endParaRPr lang="ru-RU" sz="2400" dirty="0">
              <a:solidFill>
                <a:schemeClr val="bg1">
                  <a:lumMod val="50000"/>
                </a:schemeClr>
              </a:solidFill>
            </a:endParaRPr>
          </a:p>
        </p:txBody>
      </p:sp>
    </p:spTree>
    <p:extLst>
      <p:ext uri="{BB962C8B-B14F-4D97-AF65-F5344CB8AC3E}">
        <p14:creationId xmlns:p14="http://schemas.microsoft.com/office/powerpoint/2010/main" val="374091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78304" y="5469341"/>
            <a:ext cx="2872902"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The </a:t>
            </a:r>
            <a:r>
              <a:rPr lang="ru-RU" baseline="30000"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Cr ion spectrum</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optimized for Cr</a:t>
            </a:r>
            <a:r>
              <a:rPr lang="en-US" baseline="30000" dirty="0">
                <a:latin typeface="Times New Roman" panose="02020603050405020304" pitchFamily="18" charset="0"/>
                <a:cs typeface="Times New Roman" panose="02020603050405020304" pitchFamily="18" charset="0"/>
              </a:rPr>
              <a:t>10+ </a:t>
            </a:r>
            <a:r>
              <a:rPr lang="en-US" dirty="0">
                <a:latin typeface="Times New Roman" panose="02020603050405020304" pitchFamily="18" charset="0"/>
                <a:cs typeface="Times New Roman" panose="02020603050405020304" pitchFamily="18" charset="0"/>
              </a:rPr>
              <a:t>(</a:t>
            </a:r>
            <a:r>
              <a:rPr lang="en-US" b="1" u="sng" dirty="0">
                <a:latin typeface="Times New Roman" panose="02020603050405020304" pitchFamily="18" charset="0"/>
                <a:cs typeface="Times New Roman" panose="02020603050405020304" pitchFamily="18" charset="0"/>
              </a:rPr>
              <a:t>10 </a:t>
            </a:r>
            <a:r>
              <a:rPr lang="en-US" b="1" u="sng" dirty="0" err="1">
                <a:latin typeface="Times New Roman" panose="02020603050405020304" pitchFamily="18" charset="0"/>
                <a:cs typeface="Times New Roman" panose="02020603050405020304" pitchFamily="18" charset="0"/>
              </a:rPr>
              <a:t>p</a:t>
            </a:r>
            <a:r>
              <a:rPr lang="en-US" altLang="ru-RU" b="1" u="sng" dirty="0" err="1">
                <a:latin typeface="Times New Roman" panose="02020603050405020304" pitchFamily="18" charset="0"/>
                <a:ea typeface="Times New Roman" panose="02020603050405020304" pitchFamily="18" charset="0"/>
                <a:cs typeface="Times New Roman" panose="02020603050405020304" pitchFamily="18" charset="0"/>
              </a:rPr>
              <a:t>µA</a:t>
            </a:r>
            <a:r>
              <a:rPr lang="en-US" alt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692490" y="5544273"/>
            <a:ext cx="2815707"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48</a:t>
            </a:r>
            <a:r>
              <a:rPr lang="en-US" dirty="0">
                <a:latin typeface="Times New Roman" panose="02020603050405020304" pitchFamily="18" charset="0"/>
                <a:cs typeface="Times New Roman" panose="02020603050405020304" pitchFamily="18" charset="0"/>
              </a:rPr>
              <a:t>Ti ion spectrum</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optimized for Ti</a:t>
            </a:r>
            <a:r>
              <a:rPr lang="en-US" baseline="30000" dirty="0">
                <a:latin typeface="Times New Roman" panose="02020603050405020304" pitchFamily="18" charset="0"/>
                <a:cs typeface="Times New Roman" panose="02020603050405020304" pitchFamily="18" charset="0"/>
              </a:rPr>
              <a:t>9+</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b="1" u="sng" dirty="0">
                <a:latin typeface="Times New Roman" panose="02020603050405020304" pitchFamily="18" charset="0"/>
                <a:cs typeface="Times New Roman" panose="02020603050405020304" pitchFamily="18" charset="0"/>
              </a:rPr>
              <a:t>5.5 </a:t>
            </a:r>
            <a:r>
              <a:rPr lang="en-US" b="1" u="sng" dirty="0" err="1">
                <a:latin typeface="Times New Roman" panose="02020603050405020304" pitchFamily="18" charset="0"/>
                <a:cs typeface="Times New Roman" panose="02020603050405020304" pitchFamily="18" charset="0"/>
              </a:rPr>
              <a:t>p</a:t>
            </a:r>
            <a:r>
              <a:rPr lang="en-US" altLang="ru-RU" b="1" u="sng" dirty="0" err="1">
                <a:latin typeface="Times New Roman" panose="02020603050405020304" pitchFamily="18" charset="0"/>
                <a:ea typeface="Times New Roman" panose="02020603050405020304" pitchFamily="18" charset="0"/>
                <a:cs typeface="Times New Roman" panose="02020603050405020304" pitchFamily="18" charset="0"/>
              </a:rPr>
              <a:t>µA</a:t>
            </a:r>
            <a:r>
              <a:rPr lang="en-US" alt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5886549" y="2153790"/>
            <a:ext cx="4856413" cy="3390483"/>
          </a:xfrm>
          <a:prstGeom prst="rect">
            <a:avLst/>
          </a:prstGeom>
        </p:spPr>
      </p:pic>
      <p:pic>
        <p:nvPicPr>
          <p:cNvPr id="4" name="Рисунок 3"/>
          <p:cNvPicPr>
            <a:picLocks noChangeAspect="1"/>
          </p:cNvPicPr>
          <p:nvPr/>
        </p:nvPicPr>
        <p:blipFill>
          <a:blip r:embed="rId4"/>
          <a:stretch>
            <a:fillRect/>
          </a:stretch>
        </p:blipFill>
        <p:spPr>
          <a:xfrm>
            <a:off x="1885869" y="2153790"/>
            <a:ext cx="4428951" cy="3390483"/>
          </a:xfrm>
          <a:prstGeom prst="rect">
            <a:avLst/>
          </a:prstGeom>
        </p:spPr>
      </p:pic>
      <p:sp>
        <p:nvSpPr>
          <p:cNvPr id="10"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Calibri Light (Заголовки)"/>
                <a:cs typeface="Times New Roman" panose="02020603050405020304" pitchFamily="18" charset="0"/>
              </a:rPr>
              <a:t>Production of </a:t>
            </a:r>
            <a:r>
              <a:rPr lang="en-US" sz="3200" b="1" baseline="30000" dirty="0">
                <a:latin typeface="Calibri Light (Заголовки)"/>
                <a:cs typeface="Times New Roman" panose="02020603050405020304" pitchFamily="18" charset="0"/>
              </a:rPr>
              <a:t>48</a:t>
            </a:r>
            <a:r>
              <a:rPr lang="en-US" sz="3200" b="1" dirty="0">
                <a:latin typeface="Calibri Light (Заголовки)"/>
                <a:cs typeface="Times New Roman" panose="02020603050405020304" pitchFamily="18" charset="0"/>
              </a:rPr>
              <a:t>Ti and </a:t>
            </a:r>
            <a:r>
              <a:rPr lang="en-US" sz="3200" b="1" baseline="30000" dirty="0">
                <a:latin typeface="Calibri Light (Заголовки)"/>
                <a:cs typeface="Times New Roman" panose="02020603050405020304" pitchFamily="18" charset="0"/>
              </a:rPr>
              <a:t>54</a:t>
            </a:r>
            <a:r>
              <a:rPr lang="en-US" sz="3200" b="1" dirty="0">
                <a:latin typeface="Calibri Light (Заголовки)"/>
                <a:cs typeface="Times New Roman" panose="02020603050405020304" pitchFamily="18" charset="0"/>
              </a:rPr>
              <a:t>Cr beams (MIVOC)</a:t>
            </a:r>
          </a:p>
        </p:txBody>
      </p:sp>
      <p:sp>
        <p:nvSpPr>
          <p:cNvPr id="7" name="Прямоугольник 6"/>
          <p:cNvSpPr/>
          <p:nvPr/>
        </p:nvSpPr>
        <p:spPr>
          <a:xfrm>
            <a:off x="205121" y="2333870"/>
            <a:ext cx="18692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Ti(CH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p:txBody>
      </p:sp>
      <p:pic>
        <p:nvPicPr>
          <p:cNvPr id="9" name="Рисунок 8"/>
          <p:cNvPicPr/>
          <p:nvPr/>
        </p:nvPicPr>
        <p:blipFill>
          <a:blip r:embed="rId5"/>
          <a:stretch>
            <a:fillRect/>
          </a:stretch>
        </p:blipFill>
        <p:spPr>
          <a:xfrm>
            <a:off x="749300" y="3041417"/>
            <a:ext cx="780937" cy="2342811"/>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10742962" y="2333870"/>
            <a:ext cx="1043876" cy="369332"/>
          </a:xfrm>
          <a:prstGeom prst="rect">
            <a:avLst/>
          </a:prstGeom>
        </p:spPr>
        <p:txBody>
          <a:bodyPr wrap="none">
            <a:spAutoFit/>
          </a:bodyPr>
          <a:lstStyle/>
          <a:p>
            <a:r>
              <a:rPr lang="en-US" dirty="0">
                <a:solidFill>
                  <a:srgbClr val="202124"/>
                </a:solidFill>
                <a:latin typeface="Times New Roman" panose="02020603050405020304" pitchFamily="18" charset="0"/>
                <a:cs typeface="Times New Roman" panose="02020603050405020304" pitchFamily="18" charset="0"/>
              </a:rPr>
              <a:t>C</a:t>
            </a:r>
            <a:r>
              <a:rPr lang="en-US" baseline="-25000" dirty="0">
                <a:solidFill>
                  <a:srgbClr val="202124"/>
                </a:solidFill>
                <a:latin typeface="Times New Roman" panose="02020603050405020304" pitchFamily="18" charset="0"/>
                <a:cs typeface="Times New Roman" panose="02020603050405020304" pitchFamily="18" charset="0"/>
              </a:rPr>
              <a:t>10</a:t>
            </a:r>
            <a:r>
              <a:rPr lang="en-US" dirty="0">
                <a:solidFill>
                  <a:srgbClr val="202124"/>
                </a:solidFill>
                <a:latin typeface="Times New Roman" panose="02020603050405020304" pitchFamily="18" charset="0"/>
                <a:cs typeface="Times New Roman" panose="02020603050405020304" pitchFamily="18" charset="0"/>
              </a:rPr>
              <a:t>H</a:t>
            </a:r>
            <a:r>
              <a:rPr lang="en-US" baseline="-25000" dirty="0">
                <a:solidFill>
                  <a:srgbClr val="202124"/>
                </a:solidFill>
                <a:latin typeface="Times New Roman" panose="02020603050405020304" pitchFamily="18" charset="0"/>
                <a:cs typeface="Times New Roman" panose="02020603050405020304" pitchFamily="18" charset="0"/>
              </a:rPr>
              <a:t>10</a:t>
            </a:r>
            <a:r>
              <a:rPr lang="en-US" dirty="0">
                <a:solidFill>
                  <a:srgbClr val="202124"/>
                </a:solidFill>
                <a:latin typeface="Times New Roman" panose="02020603050405020304" pitchFamily="18" charset="0"/>
                <a:cs typeface="Times New Roman" panose="02020603050405020304" pitchFamily="18" charset="0"/>
              </a:rPr>
              <a:t>Cr</a:t>
            </a:r>
            <a:endParaRPr lang="ru-RU" dirty="0">
              <a:latin typeface="Times New Roman" panose="02020603050405020304" pitchFamily="18" charset="0"/>
              <a:cs typeface="Times New Roman" panose="02020603050405020304" pitchFamily="18" charset="0"/>
            </a:endParaRPr>
          </a:p>
        </p:txBody>
      </p:sp>
      <p:pic>
        <p:nvPicPr>
          <p:cNvPr id="12" name="Рисунок 11"/>
          <p:cNvPicPr/>
          <p:nvPr/>
        </p:nvPicPr>
        <p:blipFill>
          <a:blip r:embed="rId6"/>
          <a:stretch>
            <a:fillRect/>
          </a:stretch>
        </p:blipFill>
        <p:spPr>
          <a:xfrm>
            <a:off x="10436051" y="2993227"/>
            <a:ext cx="1610541" cy="2439190"/>
          </a:xfrm>
          <a:prstGeom prst="rect">
            <a:avLst/>
          </a:prstGeom>
          <a:ln>
            <a:noFill/>
          </a:ln>
          <a:effectLst>
            <a:outerShdw blurRad="292100" dist="139700" dir="2700000" algn="tl" rotWithShape="0">
              <a:srgbClr val="333333">
                <a:alpha val="65000"/>
              </a:srgbClr>
            </a:outerShdw>
          </a:effectLst>
        </p:spPr>
      </p:pic>
      <p:sp>
        <p:nvSpPr>
          <p:cNvPr id="13"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6</a:t>
            </a:r>
            <a:endParaRPr lang="ru-RU" sz="2400" dirty="0">
              <a:solidFill>
                <a:schemeClr val="bg1">
                  <a:lumMod val="50000"/>
                </a:schemeClr>
              </a:solidFill>
            </a:endParaRPr>
          </a:p>
        </p:txBody>
      </p:sp>
    </p:spTree>
    <p:extLst>
      <p:ext uri="{BB962C8B-B14F-4D97-AF65-F5344CB8AC3E}">
        <p14:creationId xmlns:p14="http://schemas.microsoft.com/office/powerpoint/2010/main" val="1929308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261973109"/>
              </p:ext>
            </p:extLst>
          </p:nvPr>
        </p:nvGraphicFramePr>
        <p:xfrm>
          <a:off x="1071526" y="2403127"/>
          <a:ext cx="4737099" cy="3657600"/>
        </p:xfrm>
        <a:graphic>
          <a:graphicData uri="http://schemas.openxmlformats.org/drawingml/2006/table">
            <a:tbl>
              <a:tblPr firstRow="1" bandRow="1">
                <a:tableStyleId>{5C22544A-7EE6-4342-B048-85BDC9FD1C3A}</a:tableStyleId>
              </a:tblPr>
              <a:tblGrid>
                <a:gridCol w="1579033">
                  <a:extLst>
                    <a:ext uri="{9D8B030D-6E8A-4147-A177-3AD203B41FA5}">
                      <a16:colId xmlns:a16="http://schemas.microsoft.com/office/drawing/2014/main" val="20000"/>
                    </a:ext>
                  </a:extLst>
                </a:gridCol>
                <a:gridCol w="1579033">
                  <a:extLst>
                    <a:ext uri="{9D8B030D-6E8A-4147-A177-3AD203B41FA5}">
                      <a16:colId xmlns:a16="http://schemas.microsoft.com/office/drawing/2014/main" val="20001"/>
                    </a:ext>
                  </a:extLst>
                </a:gridCol>
                <a:gridCol w="1579033">
                  <a:extLst>
                    <a:ext uri="{9D8B030D-6E8A-4147-A177-3AD203B41FA5}">
                      <a16:colId xmlns:a16="http://schemas.microsoft.com/office/drawing/2014/main" val="20002"/>
                    </a:ext>
                  </a:extLst>
                </a:gridCol>
              </a:tblGrid>
              <a:tr h="384749">
                <a:tc>
                  <a:txBody>
                    <a:bodyPr/>
                    <a:lstStyle/>
                    <a:p>
                      <a:pPr algn="ctr"/>
                      <a:r>
                        <a:rPr lang="en-US" dirty="0"/>
                        <a:t>Faraday</a:t>
                      </a:r>
                      <a:r>
                        <a:rPr lang="en-US" baseline="0" dirty="0"/>
                        <a:t> Cup</a:t>
                      </a:r>
                      <a:endParaRPr lang="ru-RU" dirty="0"/>
                    </a:p>
                  </a:txBody>
                  <a:tcPr/>
                </a:tc>
                <a:tc>
                  <a:txBody>
                    <a:bodyPr/>
                    <a:lstStyle/>
                    <a:p>
                      <a:pPr algn="ctr"/>
                      <a:r>
                        <a:rPr lang="en-US" dirty="0"/>
                        <a:t>Current,</a:t>
                      </a:r>
                      <a:r>
                        <a:rPr lang="en-US" baseline="0" dirty="0"/>
                        <a:t> e</a:t>
                      </a:r>
                      <a:r>
                        <a:rPr lang="ru-RU" dirty="0"/>
                        <a:t>µ</a:t>
                      </a:r>
                      <a:r>
                        <a:rPr lang="en-US" baseline="0" dirty="0"/>
                        <a:t>A</a:t>
                      </a:r>
                      <a:endParaRPr lang="ru-RU" dirty="0"/>
                    </a:p>
                  </a:txBody>
                  <a:tcPr/>
                </a:tc>
                <a:tc>
                  <a:txBody>
                    <a:bodyPr/>
                    <a:lstStyle/>
                    <a:p>
                      <a:pPr algn="ctr"/>
                      <a:r>
                        <a:rPr lang="en-US" dirty="0"/>
                        <a:t>Efficiency of beam transfer </a:t>
                      </a:r>
                      <a:endParaRPr lang="ru-RU" dirty="0"/>
                    </a:p>
                  </a:txBody>
                  <a:tcPr/>
                </a:tc>
                <a:extLst>
                  <a:ext uri="{0D108BD9-81ED-4DB2-BD59-A6C34878D82A}">
                    <a16:rowId xmlns:a16="http://schemas.microsoft.com/office/drawing/2014/main" val="10000"/>
                  </a:ext>
                </a:extLst>
              </a:tr>
              <a:tr h="384749">
                <a:tc>
                  <a:txBody>
                    <a:bodyPr/>
                    <a:lstStyle/>
                    <a:p>
                      <a:pPr algn="ctr"/>
                      <a:r>
                        <a:rPr lang="en-US" sz="2400" b="1" dirty="0">
                          <a:solidFill>
                            <a:srgbClr val="7030A0"/>
                          </a:solidFill>
                        </a:rPr>
                        <a:t>I</a:t>
                      </a:r>
                      <a:r>
                        <a:rPr lang="en-US" sz="2400" b="1" baseline="-25000" dirty="0">
                          <a:solidFill>
                            <a:srgbClr val="7030A0"/>
                          </a:solidFill>
                        </a:rPr>
                        <a:t>inj1</a:t>
                      </a:r>
                      <a:endParaRPr lang="ru-RU" sz="2400" b="1" dirty="0">
                        <a:solidFill>
                          <a:srgbClr val="7030A0"/>
                        </a:solidFill>
                      </a:endParaRPr>
                    </a:p>
                  </a:txBody>
                  <a:tcPr/>
                </a:tc>
                <a:tc>
                  <a:txBody>
                    <a:bodyPr/>
                    <a:lstStyle/>
                    <a:p>
                      <a:pPr algn="ctr" fontAlgn="ctr"/>
                      <a:r>
                        <a:rPr lang="ru-RU" sz="2000" b="1" i="0" u="none" strike="noStrike" dirty="0" smtClean="0">
                          <a:solidFill>
                            <a:srgbClr val="7030A0"/>
                          </a:solidFill>
                          <a:effectLst/>
                          <a:latin typeface="Times New Roman" panose="02020603050405020304" pitchFamily="18" charset="0"/>
                          <a:cs typeface="Times New Roman" panose="02020603050405020304" pitchFamily="18" charset="0"/>
                        </a:rPr>
                        <a:t>4</a:t>
                      </a:r>
                      <a:r>
                        <a:rPr lang="en-US" sz="2000" b="1" i="0" u="none" strike="noStrike" dirty="0" smtClean="0">
                          <a:solidFill>
                            <a:srgbClr val="7030A0"/>
                          </a:solidFill>
                          <a:effectLst/>
                          <a:latin typeface="Times New Roman" panose="02020603050405020304" pitchFamily="18" charset="0"/>
                          <a:cs typeface="Times New Roman" panose="02020603050405020304" pitchFamily="18" charset="0"/>
                        </a:rPr>
                        <a:t>7</a:t>
                      </a:r>
                      <a:r>
                        <a:rPr lang="ru-RU" sz="2000" b="1" i="0" u="none" strike="noStrike" dirty="0" smtClean="0">
                          <a:solidFill>
                            <a:srgbClr val="7030A0"/>
                          </a:solidFill>
                          <a:effectLst/>
                          <a:latin typeface="Times New Roman" panose="02020603050405020304" pitchFamily="18" charset="0"/>
                          <a:cs typeface="Times New Roman" panose="02020603050405020304" pitchFamily="18" charset="0"/>
                        </a:rPr>
                        <a:t>.</a:t>
                      </a:r>
                      <a:r>
                        <a:rPr lang="en-US" sz="2000" b="1" i="0" u="none" strike="noStrike" dirty="0" smtClean="0">
                          <a:solidFill>
                            <a:srgbClr val="7030A0"/>
                          </a:solidFill>
                          <a:effectLst/>
                          <a:latin typeface="Times New Roman" panose="02020603050405020304" pitchFamily="18" charset="0"/>
                          <a:cs typeface="Times New Roman" panose="02020603050405020304" pitchFamily="18" charset="0"/>
                        </a:rPr>
                        <a:t>4</a:t>
                      </a:r>
                      <a:endParaRPr lang="ru-RU" sz="2000" b="1"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1" i="0" u="none" strike="noStrike" dirty="0" smtClean="0">
                          <a:solidFill>
                            <a:srgbClr val="7030A0"/>
                          </a:solidFill>
                          <a:effectLst/>
                          <a:latin typeface="Times New Roman" panose="02020603050405020304" pitchFamily="18" charset="0"/>
                          <a:cs typeface="Times New Roman" panose="02020603050405020304" pitchFamily="18" charset="0"/>
                        </a:rPr>
                        <a:t>100%</a:t>
                      </a:r>
                      <a:endParaRPr lang="ru-RU" sz="2000" b="1"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384749">
                <a:tc>
                  <a:txBody>
                    <a:bodyPr/>
                    <a:lstStyle/>
                    <a:p>
                      <a:pPr algn="ctr"/>
                      <a:r>
                        <a:rPr lang="en-US" sz="2400" dirty="0"/>
                        <a:t>I</a:t>
                      </a:r>
                      <a:r>
                        <a:rPr lang="en-US" sz="2400" baseline="-25000" dirty="0"/>
                        <a:t>inj2</a:t>
                      </a:r>
                      <a:endParaRPr lang="ru-RU" sz="2400" dirty="0"/>
                    </a:p>
                  </a:txBody>
                  <a:tcP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4</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5</a:t>
                      </a: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5</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95.9%</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84749">
                <a:tc>
                  <a:txBody>
                    <a:bodyPr/>
                    <a:lstStyle/>
                    <a:p>
                      <a:pPr algn="ctr"/>
                      <a:r>
                        <a:rPr lang="en-US" sz="2400" dirty="0"/>
                        <a:t>I</a:t>
                      </a:r>
                      <a:r>
                        <a:rPr lang="en-US" sz="2400" baseline="-25000" dirty="0"/>
                        <a:t>inj3</a:t>
                      </a:r>
                      <a:endParaRPr lang="ru-RU" sz="2400" dirty="0"/>
                    </a:p>
                  </a:txBody>
                  <a:tcPr/>
                </a:tc>
                <a:tc>
                  <a:txBody>
                    <a:bodyPr/>
                    <a:lstStyle/>
                    <a:p>
                      <a:pPr algn="ctr" fontAlgn="ct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40</a:t>
                      </a: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9</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86.3%</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84749">
                <a:tc>
                  <a:txBody>
                    <a:bodyPr/>
                    <a:lstStyle/>
                    <a:p>
                      <a:pPr algn="ctr"/>
                      <a:r>
                        <a:rPr lang="en-US" sz="2400" dirty="0"/>
                        <a:t>I</a:t>
                      </a:r>
                      <a:r>
                        <a:rPr lang="en-US" sz="2400" baseline="-25000" dirty="0"/>
                        <a:t>RP2-1</a:t>
                      </a:r>
                      <a:endParaRPr lang="ru-RU" sz="2400" dirty="0"/>
                    </a:p>
                  </a:txBody>
                  <a:tcPr/>
                </a:tc>
                <a:tc>
                  <a:txBody>
                    <a:bodyPr/>
                    <a:lstStyle/>
                    <a:p>
                      <a:pPr algn="ctr" fontAlgn="ct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30</a:t>
                      </a: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7</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64.8%</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a:t>
                      </a:r>
                      <a:r>
                        <a:rPr lang="en-US" sz="2400" baseline="-25000" dirty="0"/>
                        <a:t>RP2-2</a:t>
                      </a:r>
                      <a:endParaRPr lang="ru-RU" sz="2400" dirty="0"/>
                    </a:p>
                  </a:txBody>
                  <a:tcP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2</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6</a:t>
                      </a: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en-US" sz="2000" b="0" i="0" u="none" strike="noStrike" dirty="0" smtClean="0">
                          <a:solidFill>
                            <a:schemeClr val="tx1"/>
                          </a:solidFill>
                          <a:effectLst/>
                          <a:latin typeface="Times New Roman" panose="02020603050405020304" pitchFamily="18" charset="0"/>
                          <a:cs typeface="Times New Roman" panose="02020603050405020304" pitchFamily="18" charset="0"/>
                        </a:rPr>
                        <a:t>4</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55.7%</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7030A0"/>
                          </a:solidFill>
                        </a:rPr>
                        <a:t>I</a:t>
                      </a:r>
                      <a:r>
                        <a:rPr lang="en-US" sz="2400" b="0" baseline="-25000" dirty="0">
                          <a:solidFill>
                            <a:srgbClr val="7030A0"/>
                          </a:solidFill>
                        </a:rPr>
                        <a:t>FCI</a:t>
                      </a:r>
                      <a:endParaRPr lang="ru-RU" sz="2400" b="0" dirty="0">
                        <a:solidFill>
                          <a:srgbClr val="7030A0"/>
                        </a:solidFill>
                      </a:endParaRPr>
                    </a:p>
                  </a:txBody>
                  <a:tcPr/>
                </a:tc>
                <a:tc>
                  <a:txBody>
                    <a:bodyPr/>
                    <a:lstStyle/>
                    <a:p>
                      <a:pPr algn="ctr" fontAlgn="ctr"/>
                      <a:r>
                        <a:rPr lang="ru-RU" sz="2000" b="0" i="0" u="none" strike="noStrike" dirty="0" smtClean="0">
                          <a:solidFill>
                            <a:srgbClr val="7030A0"/>
                          </a:solidFill>
                          <a:effectLst/>
                          <a:latin typeface="Times New Roman" panose="02020603050405020304" pitchFamily="18" charset="0"/>
                          <a:cs typeface="Times New Roman" panose="02020603050405020304" pitchFamily="18" charset="0"/>
                        </a:rPr>
                        <a:t>21.2</a:t>
                      </a:r>
                      <a:endParaRPr lang="ru-RU"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2000" b="0" i="0" u="none" strike="noStrike" dirty="0" smtClean="0">
                          <a:solidFill>
                            <a:srgbClr val="7030A0"/>
                          </a:solidFill>
                          <a:effectLst/>
                          <a:latin typeface="Times New Roman" panose="02020603050405020304" pitchFamily="18" charset="0"/>
                          <a:cs typeface="Times New Roman" panose="02020603050405020304" pitchFamily="18" charset="0"/>
                        </a:rPr>
                        <a:t>44.7%</a:t>
                      </a:r>
                      <a:endParaRPr lang="ru-RU" sz="2000" b="0"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14" name="TextBox 13"/>
          <p:cNvSpPr txBox="1"/>
          <p:nvPr/>
        </p:nvSpPr>
        <p:spPr>
          <a:xfrm>
            <a:off x="2932565" y="1941462"/>
            <a:ext cx="99919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baseline="30000" dirty="0"/>
              <a:t>48</a:t>
            </a:r>
            <a:r>
              <a:rPr lang="en-US" sz="2400" dirty="0"/>
              <a:t>Ti</a:t>
            </a:r>
            <a:r>
              <a:rPr lang="en-US" sz="2400" baseline="30000" dirty="0"/>
              <a:t>9+</a:t>
            </a:r>
            <a:endParaRPr lang="ru-RU" sz="2400" dirty="0"/>
          </a:p>
        </p:txBody>
      </p:sp>
      <p:sp>
        <p:nvSpPr>
          <p:cNvPr id="16"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Calibri Light (Заголовки)"/>
                <a:cs typeface="Times New Roman" panose="02020603050405020304" pitchFamily="18" charset="0"/>
              </a:rPr>
              <a:t>Accelerating of </a:t>
            </a:r>
            <a:r>
              <a:rPr lang="en-US" sz="3200" b="1" baseline="30000" dirty="0">
                <a:latin typeface="Calibri Light (Заголовки)"/>
                <a:cs typeface="Times New Roman" panose="02020603050405020304" pitchFamily="18" charset="0"/>
              </a:rPr>
              <a:t>48</a:t>
            </a:r>
            <a:r>
              <a:rPr lang="en-US" sz="3200" b="1" dirty="0">
                <a:latin typeface="Calibri Light (Заголовки)"/>
                <a:cs typeface="Times New Roman" panose="02020603050405020304" pitchFamily="18" charset="0"/>
              </a:rPr>
              <a:t>Ti</a:t>
            </a:r>
            <a:r>
              <a:rPr lang="ru-RU" sz="3200" b="1" dirty="0">
                <a:latin typeface="Calibri Light (Заголовки)"/>
                <a:cs typeface="Times New Roman" panose="02020603050405020304" pitchFamily="18" charset="0"/>
              </a:rPr>
              <a:t> </a:t>
            </a:r>
            <a:r>
              <a:rPr lang="en-US" sz="3200" b="1" dirty="0">
                <a:latin typeface="Calibri Light (Заголовки)"/>
                <a:cs typeface="Times New Roman" panose="02020603050405020304" pitchFamily="18" charset="0"/>
              </a:rPr>
              <a:t>and </a:t>
            </a:r>
            <a:r>
              <a:rPr lang="en-US" sz="3200" b="1" baseline="30000" dirty="0">
                <a:latin typeface="Calibri Light (Заголовки)"/>
                <a:cs typeface="Times New Roman" panose="02020603050405020304" pitchFamily="18" charset="0"/>
              </a:rPr>
              <a:t>54</a:t>
            </a:r>
            <a:r>
              <a:rPr lang="en-US" sz="3200" b="1" dirty="0">
                <a:latin typeface="Calibri Light (Заголовки)"/>
                <a:cs typeface="Times New Roman" panose="02020603050405020304" pitchFamily="18" charset="0"/>
              </a:rPr>
              <a:t>Cr</a:t>
            </a:r>
          </a:p>
        </p:txBody>
      </p:sp>
      <p:graphicFrame>
        <p:nvGraphicFramePr>
          <p:cNvPr id="17" name="Таблица 16"/>
          <p:cNvGraphicFramePr>
            <a:graphicFrameLocks noGrp="1"/>
          </p:cNvGraphicFramePr>
          <p:nvPr>
            <p:extLst>
              <p:ext uri="{D42A27DB-BD31-4B8C-83A1-F6EECF244321}">
                <p14:modId xmlns:p14="http://schemas.microsoft.com/office/powerpoint/2010/main" val="521101252"/>
              </p:ext>
            </p:extLst>
          </p:nvPr>
        </p:nvGraphicFramePr>
        <p:xfrm>
          <a:off x="6674884" y="2403127"/>
          <a:ext cx="4737099" cy="3657600"/>
        </p:xfrm>
        <a:graphic>
          <a:graphicData uri="http://schemas.openxmlformats.org/drawingml/2006/table">
            <a:tbl>
              <a:tblPr firstRow="1" bandRow="1">
                <a:tableStyleId>{5C22544A-7EE6-4342-B048-85BDC9FD1C3A}</a:tableStyleId>
              </a:tblPr>
              <a:tblGrid>
                <a:gridCol w="1579033">
                  <a:extLst>
                    <a:ext uri="{9D8B030D-6E8A-4147-A177-3AD203B41FA5}">
                      <a16:colId xmlns:a16="http://schemas.microsoft.com/office/drawing/2014/main" val="20000"/>
                    </a:ext>
                  </a:extLst>
                </a:gridCol>
                <a:gridCol w="1579033">
                  <a:extLst>
                    <a:ext uri="{9D8B030D-6E8A-4147-A177-3AD203B41FA5}">
                      <a16:colId xmlns:a16="http://schemas.microsoft.com/office/drawing/2014/main" val="20001"/>
                    </a:ext>
                  </a:extLst>
                </a:gridCol>
                <a:gridCol w="1579033">
                  <a:extLst>
                    <a:ext uri="{9D8B030D-6E8A-4147-A177-3AD203B41FA5}">
                      <a16:colId xmlns:a16="http://schemas.microsoft.com/office/drawing/2014/main" val="20002"/>
                    </a:ext>
                  </a:extLst>
                </a:gridCol>
              </a:tblGrid>
              <a:tr h="384749">
                <a:tc>
                  <a:txBody>
                    <a:bodyPr/>
                    <a:lstStyle/>
                    <a:p>
                      <a:pPr algn="ctr"/>
                      <a:r>
                        <a:rPr lang="en-US" dirty="0"/>
                        <a:t>Faraday</a:t>
                      </a:r>
                      <a:r>
                        <a:rPr lang="en-US" baseline="0" dirty="0"/>
                        <a:t> Cup</a:t>
                      </a:r>
                      <a:endParaRPr lang="ru-RU" dirty="0"/>
                    </a:p>
                  </a:txBody>
                  <a:tcPr/>
                </a:tc>
                <a:tc>
                  <a:txBody>
                    <a:bodyPr/>
                    <a:lstStyle/>
                    <a:p>
                      <a:pPr algn="ctr"/>
                      <a:r>
                        <a:rPr lang="en-US" dirty="0"/>
                        <a:t>Current,</a:t>
                      </a:r>
                      <a:r>
                        <a:rPr lang="en-US" baseline="0" dirty="0"/>
                        <a:t> e</a:t>
                      </a:r>
                      <a:r>
                        <a:rPr lang="ru-RU" dirty="0"/>
                        <a:t>µ</a:t>
                      </a:r>
                      <a:r>
                        <a:rPr lang="en-US" baseline="0" dirty="0"/>
                        <a:t>A</a:t>
                      </a:r>
                      <a:endParaRPr lang="ru-RU" dirty="0"/>
                    </a:p>
                  </a:txBody>
                  <a:tcPr/>
                </a:tc>
                <a:tc>
                  <a:txBody>
                    <a:bodyPr/>
                    <a:lstStyle/>
                    <a:p>
                      <a:pPr algn="ctr"/>
                      <a:r>
                        <a:rPr lang="en-US" dirty="0"/>
                        <a:t>Efficiency of beam transfer </a:t>
                      </a:r>
                      <a:endParaRPr lang="ru-RU" dirty="0"/>
                    </a:p>
                  </a:txBody>
                  <a:tcPr/>
                </a:tc>
                <a:extLst>
                  <a:ext uri="{0D108BD9-81ED-4DB2-BD59-A6C34878D82A}">
                    <a16:rowId xmlns:a16="http://schemas.microsoft.com/office/drawing/2014/main" val="10000"/>
                  </a:ext>
                </a:extLst>
              </a:tr>
              <a:tr h="384749">
                <a:tc>
                  <a:txBody>
                    <a:bodyPr/>
                    <a:lstStyle/>
                    <a:p>
                      <a:pPr algn="ctr"/>
                      <a:r>
                        <a:rPr lang="en-US" sz="2400" b="1" dirty="0">
                          <a:solidFill>
                            <a:srgbClr val="7030A0"/>
                          </a:solidFill>
                        </a:rPr>
                        <a:t>I</a:t>
                      </a:r>
                      <a:r>
                        <a:rPr lang="en-US" sz="2400" b="1" baseline="-25000" dirty="0">
                          <a:solidFill>
                            <a:srgbClr val="7030A0"/>
                          </a:solidFill>
                        </a:rPr>
                        <a:t>inj1</a:t>
                      </a:r>
                      <a:endParaRPr lang="ru-RU" sz="2400" b="1" dirty="0">
                        <a:solidFill>
                          <a:srgbClr val="7030A0"/>
                        </a:solidFill>
                      </a:endParaRPr>
                    </a:p>
                  </a:txBody>
                  <a:tcPr/>
                </a:tc>
                <a:tc>
                  <a:txBody>
                    <a:bodyPr/>
                    <a:lstStyle/>
                    <a:p>
                      <a:pPr algn="ctr" fontAlgn="ctr"/>
                      <a:r>
                        <a:rPr lang="ru-RU" sz="2000" b="1" i="0" u="none" strike="noStrike" dirty="0">
                          <a:solidFill>
                            <a:srgbClr val="7030A0"/>
                          </a:solidFill>
                          <a:effectLst/>
                          <a:latin typeface="Times New Roman" panose="02020603050405020304" pitchFamily="18" charset="0"/>
                          <a:cs typeface="Times New Roman" panose="02020603050405020304" pitchFamily="18" charset="0"/>
                        </a:rPr>
                        <a:t>97.5</a:t>
                      </a:r>
                    </a:p>
                  </a:txBody>
                  <a:tcPr marL="9525" marR="9525" marT="9525" marB="0" anchor="ctr"/>
                </a:tc>
                <a:tc>
                  <a:txBody>
                    <a:bodyPr/>
                    <a:lstStyle/>
                    <a:p>
                      <a:pPr algn="ctr" fontAlgn="ctr"/>
                      <a:r>
                        <a:rPr lang="ru-RU" sz="2000" b="1" i="0" u="none" strike="noStrike" dirty="0" smtClean="0">
                          <a:solidFill>
                            <a:srgbClr val="7030A0"/>
                          </a:solidFill>
                          <a:effectLst/>
                          <a:latin typeface="Times New Roman" panose="02020603050405020304" pitchFamily="18" charset="0"/>
                          <a:cs typeface="Times New Roman" panose="02020603050405020304" pitchFamily="18" charset="0"/>
                        </a:rPr>
                        <a:t>100%</a:t>
                      </a:r>
                      <a:endParaRPr lang="ru-RU" sz="2000" b="1"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384749">
                <a:tc>
                  <a:txBody>
                    <a:bodyPr/>
                    <a:lstStyle/>
                    <a:p>
                      <a:pPr algn="ctr"/>
                      <a:r>
                        <a:rPr lang="en-US" sz="2400" dirty="0"/>
                        <a:t>I</a:t>
                      </a:r>
                      <a:r>
                        <a:rPr lang="en-US" sz="2400" baseline="-25000" dirty="0"/>
                        <a:t>inj2</a:t>
                      </a:r>
                      <a:endParaRPr lang="ru-RU" sz="2400" dirty="0"/>
                    </a:p>
                  </a:txBody>
                  <a:tcPr/>
                </a:tc>
                <a:tc>
                  <a:txBody>
                    <a:bodyPr/>
                    <a:lstStyle/>
                    <a:p>
                      <a:pPr algn="ctr" fontAlgn="ctr"/>
                      <a:r>
                        <a:rPr lang="ru-RU" sz="2000" b="0" i="0" u="none" strike="noStrike" dirty="0">
                          <a:solidFill>
                            <a:schemeClr val="tx1"/>
                          </a:solidFill>
                          <a:effectLst/>
                          <a:latin typeface="Times New Roman" panose="02020603050405020304" pitchFamily="18" charset="0"/>
                          <a:cs typeface="Times New Roman" panose="02020603050405020304" pitchFamily="18" charset="0"/>
                        </a:rPr>
                        <a:t>95.2</a:t>
                      </a: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97.6%</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84749">
                <a:tc>
                  <a:txBody>
                    <a:bodyPr/>
                    <a:lstStyle/>
                    <a:p>
                      <a:pPr algn="ctr"/>
                      <a:r>
                        <a:rPr lang="en-US" sz="2400" dirty="0"/>
                        <a:t>I</a:t>
                      </a:r>
                      <a:r>
                        <a:rPr lang="en-US" sz="2400" baseline="-25000" dirty="0"/>
                        <a:t>inj3</a:t>
                      </a:r>
                      <a:endParaRPr lang="ru-RU" sz="2400" dirty="0"/>
                    </a:p>
                  </a:txBody>
                  <a:tcPr/>
                </a:tc>
                <a:tc>
                  <a:txBody>
                    <a:bodyPr/>
                    <a:lstStyle/>
                    <a:p>
                      <a:pPr algn="ctr" fontAlgn="ctr"/>
                      <a:r>
                        <a:rPr lang="ru-RU" sz="2000" b="0" i="0" u="none" strike="noStrike">
                          <a:solidFill>
                            <a:schemeClr val="tx1"/>
                          </a:solidFill>
                          <a:effectLst/>
                          <a:latin typeface="Times New Roman" panose="02020603050405020304" pitchFamily="18" charset="0"/>
                          <a:cs typeface="Times New Roman" panose="02020603050405020304" pitchFamily="18" charset="0"/>
                        </a:rPr>
                        <a:t>82.2</a:t>
                      </a: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84.3%</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84749">
                <a:tc>
                  <a:txBody>
                    <a:bodyPr/>
                    <a:lstStyle/>
                    <a:p>
                      <a:pPr algn="ctr"/>
                      <a:r>
                        <a:rPr lang="en-US" sz="2400" dirty="0"/>
                        <a:t>I</a:t>
                      </a:r>
                      <a:r>
                        <a:rPr lang="en-US" sz="2400" baseline="-25000" dirty="0"/>
                        <a:t>RP2-1</a:t>
                      </a:r>
                      <a:endParaRPr lang="ru-RU" sz="2400" dirty="0"/>
                    </a:p>
                  </a:txBody>
                  <a:tcPr/>
                </a:tc>
                <a:tc>
                  <a:txBody>
                    <a:bodyPr/>
                    <a:lstStyle/>
                    <a:p>
                      <a:pPr algn="ctr" fontAlgn="ctr"/>
                      <a:r>
                        <a:rPr lang="ru-RU" sz="2000" b="0" i="0" u="none" strike="noStrike">
                          <a:solidFill>
                            <a:schemeClr val="tx1"/>
                          </a:solidFill>
                          <a:effectLst/>
                          <a:latin typeface="Times New Roman" panose="02020603050405020304" pitchFamily="18" charset="0"/>
                          <a:cs typeface="Times New Roman" panose="02020603050405020304" pitchFamily="18" charset="0"/>
                        </a:rPr>
                        <a:t>60.7</a:t>
                      </a: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62.3%</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a:t>
                      </a:r>
                      <a:r>
                        <a:rPr lang="en-US" sz="2400" baseline="-25000" dirty="0"/>
                        <a:t>RP2-2</a:t>
                      </a:r>
                      <a:endParaRPr lang="ru-RU" sz="2400" dirty="0"/>
                    </a:p>
                  </a:txBody>
                  <a:tcPr/>
                </a:tc>
                <a:tc>
                  <a:txBody>
                    <a:bodyPr/>
                    <a:lstStyle/>
                    <a:p>
                      <a:pPr algn="ctr" fontAlgn="ctr"/>
                      <a:r>
                        <a:rPr lang="ru-RU" sz="2000" b="0" i="0" u="none" strike="noStrike">
                          <a:solidFill>
                            <a:schemeClr val="tx1"/>
                          </a:solidFill>
                          <a:effectLst/>
                          <a:latin typeface="Times New Roman" panose="02020603050405020304" pitchFamily="18" charset="0"/>
                          <a:cs typeface="Times New Roman" panose="02020603050405020304" pitchFamily="18" charset="0"/>
                        </a:rPr>
                        <a:t>54.3</a:t>
                      </a:r>
                    </a:p>
                  </a:txBody>
                  <a:tcPr marL="9525" marR="9525" marT="9525" marB="0" anchor="ctr"/>
                </a:tc>
                <a:tc>
                  <a:txBody>
                    <a:bodyPr/>
                    <a:lstStyle/>
                    <a:p>
                      <a:pPr algn="ctr" fontAlgn="ctr"/>
                      <a:r>
                        <a:rPr lang="ru-RU" sz="2000" b="0" i="0" u="none" strike="noStrike" dirty="0" smtClean="0">
                          <a:solidFill>
                            <a:schemeClr val="tx1"/>
                          </a:solidFill>
                          <a:effectLst/>
                          <a:latin typeface="Times New Roman" panose="02020603050405020304" pitchFamily="18" charset="0"/>
                          <a:cs typeface="Times New Roman" panose="02020603050405020304" pitchFamily="18" charset="0"/>
                        </a:rPr>
                        <a:t>55.7%</a:t>
                      </a:r>
                      <a:endParaRPr lang="ru-RU" sz="2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rPr>
                        <a:t>I</a:t>
                      </a:r>
                      <a:r>
                        <a:rPr lang="en-US" sz="2400" b="1" baseline="-25000" dirty="0">
                          <a:solidFill>
                            <a:srgbClr val="7030A0"/>
                          </a:solidFill>
                        </a:rPr>
                        <a:t>FCI</a:t>
                      </a:r>
                      <a:endParaRPr lang="ru-RU" sz="2400" b="1" dirty="0">
                        <a:solidFill>
                          <a:srgbClr val="7030A0"/>
                        </a:solidFill>
                      </a:endParaRPr>
                    </a:p>
                  </a:txBody>
                  <a:tcPr/>
                </a:tc>
                <a:tc>
                  <a:txBody>
                    <a:bodyPr/>
                    <a:lstStyle/>
                    <a:p>
                      <a:pPr algn="ctr" fontAlgn="ctr"/>
                      <a:r>
                        <a:rPr lang="ru-RU" sz="2000" b="1" i="0" u="none" strike="noStrike" dirty="0">
                          <a:solidFill>
                            <a:srgbClr val="7030A0"/>
                          </a:solidFill>
                          <a:effectLst/>
                          <a:latin typeface="Times New Roman" panose="02020603050405020304" pitchFamily="18" charset="0"/>
                          <a:cs typeface="Times New Roman" panose="02020603050405020304" pitchFamily="18" charset="0"/>
                        </a:rPr>
                        <a:t>43.2</a:t>
                      </a:r>
                    </a:p>
                  </a:txBody>
                  <a:tcPr marL="9525" marR="9525" marT="9525" marB="0" anchor="ctr"/>
                </a:tc>
                <a:tc>
                  <a:txBody>
                    <a:bodyPr/>
                    <a:lstStyle/>
                    <a:p>
                      <a:pPr algn="ctr" fontAlgn="ctr"/>
                      <a:r>
                        <a:rPr lang="ru-RU" sz="2000" b="1" i="0" u="none" strike="noStrike" dirty="0" smtClean="0">
                          <a:solidFill>
                            <a:srgbClr val="7030A0"/>
                          </a:solidFill>
                          <a:effectLst/>
                          <a:latin typeface="Times New Roman" panose="02020603050405020304" pitchFamily="18" charset="0"/>
                          <a:cs typeface="Times New Roman" panose="02020603050405020304" pitchFamily="18" charset="0"/>
                        </a:rPr>
                        <a:t>44.3%</a:t>
                      </a:r>
                      <a:endParaRPr lang="ru-RU" sz="2000" b="1" i="0" u="none" strike="noStrike" dirty="0">
                        <a:solidFill>
                          <a:srgbClr val="7030A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18" name="TextBox 17"/>
          <p:cNvSpPr txBox="1"/>
          <p:nvPr/>
        </p:nvSpPr>
        <p:spPr>
          <a:xfrm>
            <a:off x="8535923" y="1941462"/>
            <a:ext cx="127698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aseline="30000" dirty="0"/>
              <a:t>54</a:t>
            </a:r>
            <a:r>
              <a:rPr lang="en-US" sz="2400" dirty="0"/>
              <a:t>Cr</a:t>
            </a:r>
            <a:r>
              <a:rPr lang="en-US" sz="2400" baseline="30000" dirty="0"/>
              <a:t>10+</a:t>
            </a:r>
            <a:endParaRPr lang="ru-RU" sz="2400" dirty="0"/>
          </a:p>
        </p:txBody>
      </p:sp>
      <p:sp>
        <p:nvSpPr>
          <p:cNvPr id="2" name="Прямоугольник 1"/>
          <p:cNvSpPr/>
          <p:nvPr/>
        </p:nvSpPr>
        <p:spPr>
          <a:xfrm>
            <a:off x="2679221" y="5995371"/>
            <a:ext cx="1510350" cy="523220"/>
          </a:xfrm>
          <a:prstGeom prst="rect">
            <a:avLst/>
          </a:prstGeom>
        </p:spPr>
        <p:txBody>
          <a:bodyPr wrap="none">
            <a:spAutoFit/>
          </a:bodyPr>
          <a:lstStyle/>
          <a:p>
            <a:r>
              <a:rPr lang="ru-RU" sz="2800" u="sng" dirty="0">
                <a:solidFill>
                  <a:srgbClr val="FF0000"/>
                </a:solidFill>
                <a:latin typeface="Times" panose="02020603050405020304" pitchFamily="18" charset="0"/>
                <a:cs typeface="Times" panose="02020603050405020304" pitchFamily="18" charset="0"/>
              </a:rPr>
              <a:t>3 </a:t>
            </a:r>
            <a:r>
              <a:rPr lang="en-US" sz="2800" u="sng" dirty="0" err="1">
                <a:solidFill>
                  <a:srgbClr val="FF0000"/>
                </a:solidFill>
                <a:latin typeface="Times" panose="02020603050405020304" pitchFamily="18" charset="0"/>
                <a:cs typeface="Times" panose="02020603050405020304" pitchFamily="18" charset="0"/>
              </a:rPr>
              <a:t>pmkA</a:t>
            </a:r>
            <a:r>
              <a:rPr lang="ru-RU" sz="2800" u="sng" dirty="0">
                <a:solidFill>
                  <a:srgbClr val="FF0000"/>
                </a:solidFill>
                <a:latin typeface="Times" panose="02020603050405020304" pitchFamily="18" charset="0"/>
                <a:cs typeface="Times" panose="02020603050405020304" pitchFamily="18" charset="0"/>
              </a:rPr>
              <a:t>?</a:t>
            </a:r>
          </a:p>
        </p:txBody>
      </p:sp>
      <p:sp>
        <p:nvSpPr>
          <p:cNvPr id="9" name="Прямоугольник 8"/>
          <p:cNvSpPr/>
          <p:nvPr/>
        </p:nvSpPr>
        <p:spPr>
          <a:xfrm>
            <a:off x="8447372" y="5995371"/>
            <a:ext cx="1510350" cy="523220"/>
          </a:xfrm>
          <a:prstGeom prst="rect">
            <a:avLst/>
          </a:prstGeom>
        </p:spPr>
        <p:txBody>
          <a:bodyPr wrap="none">
            <a:spAutoFit/>
          </a:bodyPr>
          <a:lstStyle/>
          <a:p>
            <a:r>
              <a:rPr lang="ru-RU" sz="2800" u="sng" dirty="0">
                <a:solidFill>
                  <a:srgbClr val="FF0000"/>
                </a:solidFill>
                <a:latin typeface="Times" panose="02020603050405020304" pitchFamily="18" charset="0"/>
                <a:cs typeface="Times" panose="02020603050405020304" pitchFamily="18" charset="0"/>
              </a:rPr>
              <a:t>5 </a:t>
            </a:r>
            <a:r>
              <a:rPr lang="en-US" sz="2800" u="sng" dirty="0" err="1">
                <a:solidFill>
                  <a:srgbClr val="FF0000"/>
                </a:solidFill>
                <a:latin typeface="Times" panose="02020603050405020304" pitchFamily="18" charset="0"/>
                <a:cs typeface="Times" panose="02020603050405020304" pitchFamily="18" charset="0"/>
              </a:rPr>
              <a:t>pmkA</a:t>
            </a:r>
            <a:r>
              <a:rPr lang="ru-RU" sz="2800" u="sng" dirty="0">
                <a:solidFill>
                  <a:srgbClr val="FF0000"/>
                </a:solidFill>
                <a:latin typeface="Times" panose="02020603050405020304" pitchFamily="18" charset="0"/>
                <a:cs typeface="Times" panose="02020603050405020304" pitchFamily="18" charset="0"/>
              </a:rPr>
              <a:t>?</a:t>
            </a:r>
          </a:p>
        </p:txBody>
      </p:sp>
      <p:sp>
        <p:nvSpPr>
          <p:cNvPr id="10" name="5-конечная звезда 9"/>
          <p:cNvSpPr/>
          <p:nvPr/>
        </p:nvSpPr>
        <p:spPr>
          <a:xfrm>
            <a:off x="4161441" y="6459731"/>
            <a:ext cx="130487" cy="130487"/>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161440" y="6354866"/>
            <a:ext cx="2953407" cy="430887"/>
          </a:xfrm>
          <a:prstGeom prst="rect">
            <a:avLst/>
          </a:prstGeom>
        </p:spPr>
        <p:txBody>
          <a:bodyPr wrap="square">
            <a:spAutoFit/>
          </a:bodyPr>
          <a:lstStyle/>
          <a:p>
            <a:pPr algn="ctr"/>
            <a:r>
              <a:rPr lang="en-US" sz="1050" b="1" dirty="0">
                <a:latin typeface="Times New Roman" panose="02020603050405020304" pitchFamily="18" charset="0"/>
                <a:cs typeface="Times New Roman" panose="02020603050405020304" pitchFamily="18" charset="0"/>
              </a:rPr>
              <a:t>Obtaining high-intensity beams of </a:t>
            </a:r>
            <a:r>
              <a:rPr lang="ru-RU" sz="1050" b="1" dirty="0">
                <a:latin typeface="Times New Roman" panose="02020603050405020304" pitchFamily="18" charset="0"/>
                <a:cs typeface="Times New Roman" panose="02020603050405020304" pitchFamily="18" charset="0"/>
              </a:rPr>
              <a:t> </a:t>
            </a:r>
            <a:r>
              <a:rPr lang="ru-RU" sz="1050" b="1" baseline="30000" dirty="0">
                <a:latin typeface="Times New Roman" panose="02020603050405020304" pitchFamily="18" charset="0"/>
                <a:cs typeface="Times New Roman" panose="02020603050405020304" pitchFamily="18" charset="0"/>
              </a:rPr>
              <a:t>48</a:t>
            </a:r>
            <a:r>
              <a:rPr lang="ru-RU" sz="1050" b="1" dirty="0">
                <a:latin typeface="Times New Roman" panose="02020603050405020304" pitchFamily="18" charset="0"/>
                <a:cs typeface="Times New Roman" panose="02020603050405020304" pitchFamily="18" charset="0"/>
              </a:rPr>
              <a:t>С</a:t>
            </a:r>
            <a:r>
              <a:rPr lang="en-US" sz="1050" b="1" dirty="0">
                <a:latin typeface="Times New Roman" panose="02020603050405020304" pitchFamily="18" charset="0"/>
                <a:cs typeface="Times New Roman" panose="02020603050405020304" pitchFamily="18" charset="0"/>
              </a:rPr>
              <a:t>a</a:t>
            </a:r>
            <a:r>
              <a:rPr lang="ru-RU" sz="1050" b="1" dirty="0">
                <a:latin typeface="Times New Roman" panose="02020603050405020304" pitchFamily="18" charset="0"/>
                <a:cs typeface="Times New Roman" panose="02020603050405020304" pitchFamily="18" charset="0"/>
              </a:rPr>
              <a:t>, </a:t>
            </a:r>
            <a:r>
              <a:rPr lang="ru-RU" sz="1050" b="1" baseline="30000" dirty="0">
                <a:latin typeface="Times New Roman" panose="02020603050405020304" pitchFamily="18" charset="0"/>
                <a:cs typeface="Times New Roman" panose="02020603050405020304" pitchFamily="18" charset="0"/>
              </a:rPr>
              <a:t>48</a:t>
            </a:r>
            <a:r>
              <a:rPr lang="en-US" sz="1050" b="1" dirty="0" err="1">
                <a:latin typeface="Times New Roman" panose="02020603050405020304" pitchFamily="18" charset="0"/>
                <a:cs typeface="Times New Roman" panose="02020603050405020304" pitchFamily="18" charset="0"/>
              </a:rPr>
              <a:t>Ti</a:t>
            </a:r>
            <a:r>
              <a:rPr lang="ru-RU"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and</a:t>
            </a:r>
            <a:r>
              <a:rPr lang="ru-RU" sz="1050" b="1" dirty="0">
                <a:latin typeface="Times New Roman" panose="02020603050405020304" pitchFamily="18" charset="0"/>
                <a:cs typeface="Times New Roman" panose="02020603050405020304" pitchFamily="18" charset="0"/>
              </a:rPr>
              <a:t> </a:t>
            </a:r>
            <a:r>
              <a:rPr lang="ru-RU" sz="1050" b="1" baseline="30000" dirty="0">
                <a:latin typeface="Times New Roman" panose="02020603050405020304" pitchFamily="18" charset="0"/>
                <a:cs typeface="Times New Roman" panose="02020603050405020304" pitchFamily="18" charset="0"/>
              </a:rPr>
              <a:t>54</a:t>
            </a:r>
            <a:r>
              <a:rPr lang="en-US" sz="1050" b="1" dirty="0">
                <a:latin typeface="Times New Roman" panose="02020603050405020304" pitchFamily="18" charset="0"/>
                <a:cs typeface="Times New Roman" panose="02020603050405020304" pitchFamily="18" charset="0"/>
              </a:rPr>
              <a:t>Cr</a:t>
            </a:r>
            <a:r>
              <a:rPr lang="ru-RU" sz="105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ions on the DC-280 cyclotron </a:t>
            </a:r>
            <a:endParaRPr lang="ru-RU" sz="105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31345" y="6367867"/>
            <a:ext cx="1494961" cy="369332"/>
          </a:xfrm>
          <a:prstGeom prst="rect">
            <a:avLst/>
          </a:prstGeom>
        </p:spPr>
        <p:txBody>
          <a:bodyPr wrap="none">
            <a:spAutoFit/>
          </a:bodyPr>
          <a:lstStyle/>
          <a:p>
            <a:r>
              <a:rPr lang="en-US" i="1" u="sng" dirty="0" err="1">
                <a:latin typeface="Times New Roman" panose="02020603050405020304" pitchFamily="18" charset="0"/>
                <a:cs typeface="Times New Roman" panose="02020603050405020304" pitchFamily="18" charset="0"/>
              </a:rPr>
              <a:t>Lukianov</a:t>
            </a:r>
            <a:r>
              <a:rPr lang="en-US" i="1" u="sng" dirty="0">
                <a:latin typeface="Times New Roman" panose="02020603050405020304" pitchFamily="18" charset="0"/>
                <a:cs typeface="Times New Roman" panose="02020603050405020304" pitchFamily="18" charset="0"/>
              </a:rPr>
              <a:t> A.A</a:t>
            </a:r>
            <a:r>
              <a:rPr lang="en-US" i="1" u="sng" dirty="0" smtClean="0">
                <a:latin typeface="Times New Roman" panose="02020603050405020304" pitchFamily="18" charset="0"/>
                <a:cs typeface="Times New Roman" panose="02020603050405020304" pitchFamily="18" charset="0"/>
              </a:rPr>
              <a:t>.</a:t>
            </a:r>
            <a:endParaRPr lang="ru-RU" dirty="0"/>
          </a:p>
        </p:txBody>
      </p:sp>
      <p:sp>
        <p:nvSpPr>
          <p:cNvPr id="13" name="5-конечная звезда 12"/>
          <p:cNvSpPr/>
          <p:nvPr/>
        </p:nvSpPr>
        <p:spPr>
          <a:xfrm>
            <a:off x="11238561" y="2229706"/>
            <a:ext cx="346842" cy="346842"/>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5-конечная звезда 14"/>
          <p:cNvSpPr/>
          <p:nvPr/>
        </p:nvSpPr>
        <p:spPr>
          <a:xfrm>
            <a:off x="5615216" y="2229706"/>
            <a:ext cx="346842" cy="346842"/>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7</a:t>
            </a:r>
            <a:endParaRPr lang="ru-RU" sz="2400" dirty="0">
              <a:solidFill>
                <a:schemeClr val="bg1">
                  <a:lumMod val="50000"/>
                </a:schemeClr>
              </a:solidFill>
            </a:endParaRPr>
          </a:p>
        </p:txBody>
      </p:sp>
    </p:spTree>
    <p:extLst>
      <p:ext uri="{BB962C8B-B14F-4D97-AF65-F5344CB8AC3E}">
        <p14:creationId xmlns:p14="http://schemas.microsoft.com/office/powerpoint/2010/main" val="2627634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Работа разное\Фото и картинки\Абстрактная модель закоротки и камеры\1.PNG"/>
          <p:cNvPicPr>
            <a:picLocks noChangeAspect="1" noChangeArrowheads="1"/>
          </p:cNvPicPr>
          <p:nvPr/>
        </p:nvPicPr>
        <p:blipFill>
          <a:blip r:embed="rId2">
            <a:extLst>
              <a:ext uri="{28A0092B-C50C-407E-A947-70E740481C1C}">
                <a14:useLocalDpi xmlns:a14="http://schemas.microsoft.com/office/drawing/2010/main" val="0"/>
              </a:ext>
            </a:extLst>
          </a:blip>
          <a:srcRect l="2615" t="19008" r="5183" b="10271"/>
          <a:stretch>
            <a:fillRect/>
          </a:stretch>
        </p:blipFill>
        <p:spPr bwMode="auto">
          <a:xfrm>
            <a:off x="3262426" y="2602593"/>
            <a:ext cx="51133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49300" y="2196987"/>
            <a:ext cx="345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dirty="0">
                <a:latin typeface="Times New Roman" panose="02020603050405020304" pitchFamily="18" charset="0"/>
              </a:rPr>
              <a:t>ECR ion source plasma chamber</a:t>
            </a:r>
            <a:endParaRPr lang="ru-RU" altLang="ru-RU" sz="2400" dirty="0">
              <a:latin typeface="Times New Roman" panose="02020603050405020304" pitchFamily="18" charset="0"/>
            </a:endParaRPr>
          </a:p>
        </p:txBody>
      </p:sp>
      <p:cxnSp>
        <p:nvCxnSpPr>
          <p:cNvPr id="6" name="Прямая со стрелкой 5">
            <a:extLst>
              <a:ext uri="{FF2B5EF4-FFF2-40B4-BE49-F238E27FC236}">
                <a16:creationId xmlns:a16="http://schemas.microsoft.com/office/drawing/2014/main" id="{06626E6A-5B6E-40DE-9481-A5C9B04B70C8}"/>
              </a:ext>
            </a:extLst>
          </p:cNvPr>
          <p:cNvCxnSpPr/>
          <p:nvPr/>
        </p:nvCxnSpPr>
        <p:spPr>
          <a:xfrm>
            <a:off x="3654142" y="2650615"/>
            <a:ext cx="979884" cy="3218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1602695" y="4474256"/>
            <a:ext cx="1081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dirty="0" err="1">
                <a:latin typeface="Times New Roman" panose="02020603050405020304" pitchFamily="18" charset="0"/>
              </a:rPr>
              <a:t>Ti</a:t>
            </a:r>
            <a:r>
              <a:rPr lang="en-US" altLang="ru-RU" sz="2400" dirty="0">
                <a:latin typeface="Times New Roman" panose="02020603050405020304" pitchFamily="18" charset="0"/>
              </a:rPr>
              <a:t> foil</a:t>
            </a:r>
            <a:endParaRPr lang="ru-RU" altLang="ru-RU" sz="2400" dirty="0">
              <a:latin typeface="Times New Roman" panose="02020603050405020304" pitchFamily="18" charset="0"/>
            </a:endParaRPr>
          </a:p>
        </p:txBody>
      </p:sp>
      <p:cxnSp>
        <p:nvCxnSpPr>
          <p:cNvPr id="8" name="Прямая со стрелкой 7">
            <a:extLst>
              <a:ext uri="{FF2B5EF4-FFF2-40B4-BE49-F238E27FC236}">
                <a16:creationId xmlns:a16="http://schemas.microsoft.com/office/drawing/2014/main" id="{E1CEC51A-85DC-4A6C-8439-679747BB433B}"/>
              </a:ext>
            </a:extLst>
          </p:cNvPr>
          <p:cNvCxnSpPr>
            <a:stCxn id="7" idx="3"/>
          </p:cNvCxnSpPr>
          <p:nvPr/>
        </p:nvCxnSpPr>
        <p:spPr>
          <a:xfrm flipV="1">
            <a:off x="2683783" y="4309156"/>
            <a:ext cx="1940718" cy="396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0B7A5475-A85A-4EE6-A033-E3FB39E1958A}"/>
              </a:ext>
            </a:extLst>
          </p:cNvPr>
          <p:cNvCxnSpPr/>
          <p:nvPr/>
        </p:nvCxnSpPr>
        <p:spPr>
          <a:xfrm flipH="1">
            <a:off x="8145576" y="3561443"/>
            <a:ext cx="647700" cy="1428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8793276" y="3329668"/>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b="1">
                <a:latin typeface="Times New Roman" panose="02020603050405020304" pitchFamily="18" charset="0"/>
              </a:rPr>
              <a:t>He + SF</a:t>
            </a:r>
            <a:r>
              <a:rPr lang="en-US" altLang="ru-RU" sz="2400" b="1" baseline="-25000">
                <a:latin typeface="Times New Roman" panose="02020603050405020304" pitchFamily="18" charset="0"/>
              </a:rPr>
              <a:t>6</a:t>
            </a:r>
            <a:endParaRPr lang="ru-RU" altLang="ru-RU" sz="2400" b="1" baseline="-25000">
              <a:latin typeface="Times New Roman" panose="02020603050405020304" pitchFamily="18" charset="0"/>
            </a:endParaRPr>
          </a:p>
        </p:txBody>
      </p:sp>
      <p:cxnSp>
        <p:nvCxnSpPr>
          <p:cNvPr id="11" name="Прямая со стрелкой 10">
            <a:extLst>
              <a:ext uri="{FF2B5EF4-FFF2-40B4-BE49-F238E27FC236}">
                <a16:creationId xmlns:a16="http://schemas.microsoft.com/office/drawing/2014/main" id="{CEB95A26-4AFB-44F5-AE12-AD611FA0EEAB}"/>
              </a:ext>
            </a:extLst>
          </p:cNvPr>
          <p:cNvCxnSpPr/>
          <p:nvPr/>
        </p:nvCxnSpPr>
        <p:spPr>
          <a:xfrm flipH="1">
            <a:off x="7978888" y="2834368"/>
            <a:ext cx="792163" cy="71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5"/>
          <p:cNvSpPr txBox="1">
            <a:spLocks noChangeArrowheads="1"/>
          </p:cNvSpPr>
          <p:nvPr/>
        </p:nvSpPr>
        <p:spPr bwMode="auto">
          <a:xfrm>
            <a:off x="8771051" y="2529568"/>
            <a:ext cx="1277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b="1">
                <a:latin typeface="Times New Roman" panose="02020603050405020304" pitchFamily="18" charset="0"/>
              </a:rPr>
              <a:t>UHF</a:t>
            </a:r>
            <a:endParaRPr lang="ru-RU" altLang="ru-RU" sz="2400" b="1">
              <a:latin typeface="Times New Roman" panose="02020603050405020304" pitchFamily="18" charset="0"/>
            </a:endParaRPr>
          </a:p>
        </p:txBody>
      </p:sp>
      <p:sp>
        <p:nvSpPr>
          <p:cNvPr id="13" name="TextBox 16"/>
          <p:cNvSpPr txBox="1">
            <a:spLocks noChangeArrowheads="1"/>
          </p:cNvSpPr>
          <p:nvPr/>
        </p:nvSpPr>
        <p:spPr bwMode="auto">
          <a:xfrm>
            <a:off x="5781788" y="4882243"/>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a:latin typeface="Times New Roman" panose="02020603050405020304" pitchFamily="18" charset="0"/>
              </a:rPr>
              <a:t>Ti + F            TiF</a:t>
            </a:r>
            <a:r>
              <a:rPr lang="en-US" altLang="ru-RU" sz="3600" baseline="-25000">
                <a:latin typeface="Times New Roman" panose="02020603050405020304" pitchFamily="18" charset="0"/>
              </a:rPr>
              <a:t>x</a:t>
            </a:r>
            <a:r>
              <a:rPr lang="en-US" altLang="ru-RU" sz="2400">
                <a:latin typeface="Times New Roman" panose="02020603050405020304" pitchFamily="18" charset="0"/>
              </a:rPr>
              <a:t>      </a:t>
            </a:r>
            <a:endParaRPr lang="ru-RU" altLang="ru-RU" sz="2400">
              <a:latin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45080791-A8C2-431F-B8C5-632ED66AF23F}"/>
              </a:ext>
            </a:extLst>
          </p:cNvPr>
          <p:cNvCxnSpPr/>
          <p:nvPr/>
        </p:nvCxnSpPr>
        <p:spPr>
          <a:xfrm>
            <a:off x="6791438" y="5114018"/>
            <a:ext cx="5746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
          <p:cNvSpPr txBox="1">
            <a:spLocks noChangeArrowheads="1"/>
          </p:cNvSpPr>
          <p:nvPr/>
        </p:nvSpPr>
        <p:spPr bwMode="auto">
          <a:xfrm>
            <a:off x="9059976" y="5241018"/>
            <a:ext cx="261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FontTx/>
              <a:buNone/>
            </a:pPr>
            <a:r>
              <a:rPr lang="en-US" altLang="ru-RU" sz="2400" dirty="0">
                <a:latin typeface="Times New Roman" panose="02020603050405020304" pitchFamily="18" charset="0"/>
              </a:rPr>
              <a:t>Volatile compounds</a:t>
            </a:r>
            <a:endParaRPr lang="ru-RU" altLang="ru-RU" sz="2400" dirty="0">
              <a:latin typeface="Times New Roman" panose="02020603050405020304" pitchFamily="18" charset="0"/>
            </a:endParaRPr>
          </a:p>
        </p:txBody>
      </p:sp>
      <p:cxnSp>
        <p:nvCxnSpPr>
          <p:cNvPr id="16" name="Прямая со стрелкой 15">
            <a:extLst>
              <a:ext uri="{FF2B5EF4-FFF2-40B4-BE49-F238E27FC236}">
                <a16:creationId xmlns:a16="http://schemas.microsoft.com/office/drawing/2014/main" id="{CB988FA2-9EDF-4D13-B08D-2B7914640BCD}"/>
              </a:ext>
            </a:extLst>
          </p:cNvPr>
          <p:cNvCxnSpPr>
            <a:cxnSpLocks/>
          </p:cNvCxnSpPr>
          <p:nvPr/>
        </p:nvCxnSpPr>
        <p:spPr>
          <a:xfrm flipH="1" flipV="1">
            <a:off x="8124938" y="5133068"/>
            <a:ext cx="935038" cy="215900"/>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9" name="Прямоугольник 18"/>
          <p:cNvSpPr>
            <a:spLocks noChangeArrowheads="1"/>
          </p:cNvSpPr>
          <p:nvPr/>
        </p:nvSpPr>
        <p:spPr bwMode="auto">
          <a:xfrm>
            <a:off x="111578" y="6347506"/>
            <a:ext cx="49355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107000"/>
              </a:lnSpc>
            </a:pPr>
            <a:r>
              <a:rPr lang="en-US" altLang="ru-RU" sz="1200" b="1" baseline="30000">
                <a:ea typeface="Calibri" panose="020F0502020204030204" pitchFamily="34" charset="0"/>
                <a:cs typeface="Times New Roman" panose="02020603050405020304" pitchFamily="18" charset="0"/>
              </a:rPr>
              <a:t>*</a:t>
            </a:r>
            <a:r>
              <a:rPr lang="en-US" altLang="ru-RU" sz="1200" b="1">
                <a:ea typeface="Calibri" panose="020F0502020204030204" pitchFamily="34" charset="0"/>
                <a:cs typeface="Times New Roman" panose="02020603050405020304" pitchFamily="18" charset="0"/>
              </a:rPr>
              <a:t>Recycling effect of germanium on ECR ion source</a:t>
            </a:r>
            <a:r>
              <a:rPr lang="en-US" altLang="ru-RU" sz="1200">
                <a:ea typeface="Calibri" panose="020F0502020204030204" pitchFamily="34" charset="0"/>
                <a:cs typeface="Times New Roman" panose="02020603050405020304" pitchFamily="18" charset="0"/>
              </a:rPr>
              <a:t> P. Leherissier et al.</a:t>
            </a:r>
            <a:endParaRPr lang="ru-RU" altLang="ru-RU" sz="11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altLang="ru-RU" sz="1200">
                <a:ea typeface="Calibri" panose="020F0502020204030204" pitchFamily="34" charset="0"/>
                <a:cs typeface="Times New Roman" panose="02020603050405020304" pitchFamily="18" charset="0"/>
              </a:rPr>
              <a:t>Nuclear Instruments and Methods in Physics Research B 211 (2003) 274–280</a:t>
            </a:r>
            <a:endParaRPr lang="ru-RU" altLang="ru-RU" sz="1100">
              <a:latin typeface="Calibri" panose="020F0502020204030204" pitchFamily="34" charset="0"/>
              <a:ea typeface="Calibri" panose="020F0502020204030204" pitchFamily="34" charset="0"/>
              <a:cs typeface="Times New Roman" panose="02020603050405020304" pitchFamily="18" charset="0"/>
            </a:endParaRPr>
          </a:p>
        </p:txBody>
      </p:sp>
      <p:sp>
        <p:nvSpPr>
          <p:cNvPr id="20" name="Прямоугольник 19"/>
          <p:cNvSpPr>
            <a:spLocks noChangeArrowheads="1"/>
          </p:cNvSpPr>
          <p:nvPr/>
        </p:nvSpPr>
        <p:spPr bwMode="auto">
          <a:xfrm>
            <a:off x="59190" y="5626781"/>
            <a:ext cx="595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ru-RU" sz="1200" b="1" baseline="30000" dirty="0">
                <a:cs typeface="Times New Roman" panose="02020603050405020304" pitchFamily="18" charset="0"/>
              </a:rPr>
              <a:t>*</a:t>
            </a:r>
            <a:r>
              <a:rPr lang="en-US" altLang="ru-RU" sz="1200" b="1" dirty="0">
                <a:cs typeface="Times New Roman" panose="02020603050405020304" pitchFamily="18" charset="0"/>
              </a:rPr>
              <a:t>Production of multiply charged metallic ions by compact electron cyclotron</a:t>
            </a:r>
          </a:p>
          <a:p>
            <a:r>
              <a:rPr lang="en-US" altLang="ru-RU" sz="1200" b="1" dirty="0">
                <a:cs typeface="Times New Roman" panose="02020603050405020304" pitchFamily="18" charset="0"/>
              </a:rPr>
              <a:t>resonance ion source with SF</a:t>
            </a:r>
            <a:r>
              <a:rPr lang="en-US" altLang="ru-RU" sz="1200" b="1" baseline="-25000" dirty="0">
                <a:cs typeface="Times New Roman" panose="02020603050405020304" pitchFamily="18" charset="0"/>
              </a:rPr>
              <a:t>6</a:t>
            </a:r>
            <a:r>
              <a:rPr lang="en-US" altLang="ru-RU" sz="1200" b="1" dirty="0">
                <a:cs typeface="Times New Roman" panose="02020603050405020304" pitchFamily="18" charset="0"/>
              </a:rPr>
              <a:t> plasma </a:t>
            </a:r>
            <a:r>
              <a:rPr lang="en-US" altLang="ru-RU" sz="1000" dirty="0">
                <a:latin typeface="Arial" panose="020B0604020202020204" pitchFamily="34" charset="0"/>
              </a:rPr>
              <a:t>Y. </a:t>
            </a:r>
            <a:r>
              <a:rPr lang="en-US" altLang="ru-RU" sz="1000" dirty="0" err="1">
                <a:latin typeface="Arial" panose="020B0604020202020204" pitchFamily="34" charset="0"/>
              </a:rPr>
              <a:t>Saitoh</a:t>
            </a:r>
            <a:r>
              <a:rPr lang="en-US" altLang="ru-RU" sz="1000" dirty="0">
                <a:latin typeface="Arial" panose="020B0604020202020204" pitchFamily="34" charset="0"/>
              </a:rPr>
              <a:t> et al.</a:t>
            </a:r>
          </a:p>
          <a:p>
            <a:r>
              <a:rPr lang="en-US" altLang="ru-RU" sz="1200" dirty="0"/>
              <a:t>REVIEW OF SCIENTIFIC INSTRUMENTS VOLUME 69, NUMBER 2 FEBRUARY 1998</a:t>
            </a:r>
            <a:endParaRPr lang="ru-RU" altLang="ru-RU" sz="1200" dirty="0"/>
          </a:p>
        </p:txBody>
      </p:sp>
      <p:sp>
        <p:nvSpPr>
          <p:cNvPr id="22"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w Cen MT Condensed (Заголовки)"/>
                <a:cs typeface="Times New Roman" panose="02020603050405020304" pitchFamily="18" charset="0"/>
              </a:rPr>
              <a:t>Ti</a:t>
            </a:r>
            <a:r>
              <a:rPr lang="en-US" sz="3200" b="1" dirty="0">
                <a:latin typeface="Tw Cen MT Condensed (Заголовки)"/>
                <a:cs typeface="Times New Roman" panose="02020603050405020304" pitchFamily="18" charset="0"/>
              </a:rPr>
              <a:t> ion production using SF</a:t>
            </a:r>
            <a:r>
              <a:rPr lang="en-US" sz="3200" b="1" baseline="-25000" dirty="0">
                <a:latin typeface="Tw Cen MT Condensed (Заголовки)"/>
                <a:cs typeface="Times New Roman" panose="02020603050405020304" pitchFamily="18" charset="0"/>
              </a:rPr>
              <a:t>6</a:t>
            </a:r>
            <a:r>
              <a:rPr lang="en-US" sz="3200" b="1" dirty="0">
                <a:latin typeface="Tw Cen MT Condensed (Заголовки)"/>
                <a:cs typeface="Times New Roman" panose="02020603050405020304" pitchFamily="18" charset="0"/>
              </a:rPr>
              <a:t> plasma*</a:t>
            </a:r>
            <a:endParaRPr lang="ru-RU" sz="3200" dirty="0">
              <a:latin typeface="Tw Cen MT Condensed (Заголовки)"/>
            </a:endParaRPr>
          </a:p>
        </p:txBody>
      </p:sp>
      <p:sp>
        <p:nvSpPr>
          <p:cNvPr id="21"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8</a:t>
            </a:r>
            <a:endParaRPr lang="ru-RU" sz="2400" dirty="0">
              <a:solidFill>
                <a:schemeClr val="bg1">
                  <a:lumMod val="50000"/>
                </a:schemeClr>
              </a:solidFill>
            </a:endParaRPr>
          </a:p>
        </p:txBody>
      </p:sp>
    </p:spTree>
    <p:extLst>
      <p:ext uri="{BB962C8B-B14F-4D97-AF65-F5344CB8AC3E}">
        <p14:creationId xmlns:p14="http://schemas.microsoft.com/office/powerpoint/2010/main" val="3327653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3506" y="6328220"/>
            <a:ext cx="499476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48</a:t>
            </a:r>
            <a:r>
              <a:rPr lang="en-US" dirty="0">
                <a:latin typeface="Times New Roman" panose="02020603050405020304" pitchFamily="18" charset="0"/>
                <a:cs typeface="Times New Roman" panose="02020603050405020304" pitchFamily="18" charset="0"/>
              </a:rPr>
              <a:t>Ti ion spectrum</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current of the Ti</a:t>
            </a:r>
            <a:r>
              <a:rPr lang="en-US" baseline="30000" dirty="0">
                <a:latin typeface="Times New Roman" panose="02020603050405020304" pitchFamily="18" charset="0"/>
                <a:cs typeface="Times New Roman" panose="02020603050405020304" pitchFamily="18" charset="0"/>
              </a:rPr>
              <a:t>11+ </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65 </a:t>
            </a:r>
            <a:r>
              <a:rPr lang="en-US" b="1" u="sng" dirty="0" err="1">
                <a:latin typeface="Times New Roman" panose="02020603050405020304" pitchFamily="18" charset="0"/>
                <a:cs typeface="Times New Roman" panose="02020603050405020304" pitchFamily="18" charset="0"/>
              </a:rPr>
              <a:t>e</a:t>
            </a:r>
            <a:r>
              <a:rPr lang="en-US" altLang="ru-RU" b="1" u="sng" dirty="0" err="1">
                <a:latin typeface="Times New Roman" panose="02020603050405020304" pitchFamily="18" charset="0"/>
                <a:ea typeface="Times New Roman" panose="02020603050405020304" pitchFamily="18" charset="0"/>
                <a:cs typeface="Times New Roman" panose="02020603050405020304" pitchFamily="18" charset="0"/>
              </a:rPr>
              <a:t>µA</a:t>
            </a:r>
            <a:endParaRPr lang="ru-RU" dirty="0">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749300" y="670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w Cen MT Condensed (Заголовки)"/>
                <a:cs typeface="Times New Roman" panose="02020603050405020304" pitchFamily="18" charset="0"/>
              </a:rPr>
              <a:t>Ti</a:t>
            </a:r>
            <a:r>
              <a:rPr lang="en-US" sz="3200" b="1" dirty="0">
                <a:latin typeface="Tw Cen MT Condensed (Заголовки)"/>
                <a:cs typeface="Times New Roman" panose="02020603050405020304" pitchFamily="18" charset="0"/>
              </a:rPr>
              <a:t> ion production using SF</a:t>
            </a:r>
            <a:r>
              <a:rPr lang="en-US" sz="3200" b="1" baseline="-25000" dirty="0">
                <a:latin typeface="Tw Cen MT Condensed (Заголовки)"/>
                <a:cs typeface="Times New Roman" panose="02020603050405020304" pitchFamily="18" charset="0"/>
              </a:rPr>
              <a:t>6</a:t>
            </a:r>
            <a:r>
              <a:rPr lang="en-US" sz="3200" b="1" dirty="0">
                <a:latin typeface="Tw Cen MT Condensed (Заголовки)"/>
                <a:cs typeface="Times New Roman" panose="02020603050405020304" pitchFamily="18" charset="0"/>
              </a:rPr>
              <a:t> plasma</a:t>
            </a:r>
            <a:endParaRPr lang="ru-RU" sz="3200" dirty="0">
              <a:latin typeface="Tw Cen MT Condensed (Заголовки)"/>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893052059"/>
              </p:ext>
            </p:extLst>
          </p:nvPr>
        </p:nvGraphicFramePr>
        <p:xfrm>
          <a:off x="543697" y="1838332"/>
          <a:ext cx="5843089" cy="4471028"/>
        </p:xfrm>
        <a:graphic>
          <a:graphicData uri="http://schemas.openxmlformats.org/presentationml/2006/ole">
            <mc:AlternateContent xmlns:mc="http://schemas.openxmlformats.org/markup-compatibility/2006">
              <mc:Choice xmlns:v="urn:schemas-microsoft-com:vml" Requires="v">
                <p:oleObj spid="_x0000_s6204" name="Graph" r:id="rId4" imgW="3920760" imgH="3000960" progId="Origin95.Graph">
                  <p:embed/>
                </p:oleObj>
              </mc:Choice>
              <mc:Fallback>
                <p:oleObj name="Graph" r:id="rId4" imgW="3920760" imgH="3000960" progId="Origin95.Graph">
                  <p:embed/>
                  <p:pic>
                    <p:nvPicPr>
                      <p:cNvPr id="0" name=""/>
                      <p:cNvPicPr/>
                      <p:nvPr/>
                    </p:nvPicPr>
                    <p:blipFill>
                      <a:blip r:embed="rId5"/>
                      <a:stretch>
                        <a:fillRect/>
                      </a:stretch>
                    </p:blipFill>
                    <p:spPr>
                      <a:xfrm>
                        <a:off x="543697" y="1838332"/>
                        <a:ext cx="5843089" cy="447102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215D406-3B47-49C1-BB35-522C60990074}"/>
              </a:ext>
            </a:extLst>
          </p:cNvPr>
          <p:cNvSpPr txBox="1"/>
          <p:nvPr/>
        </p:nvSpPr>
        <p:spPr>
          <a:xfrm>
            <a:off x="6472079" y="6309360"/>
            <a:ext cx="527188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48</a:t>
            </a:r>
            <a:r>
              <a:rPr lang="en-US" dirty="0">
                <a:latin typeface="Times New Roman" panose="02020603050405020304" pitchFamily="18" charset="0"/>
                <a:cs typeface="Times New Roman" panose="02020603050405020304" pitchFamily="18" charset="0"/>
              </a:rPr>
              <a:t>Ti ion spectrum</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current of the Ti</a:t>
            </a:r>
            <a:r>
              <a:rPr lang="en-US" baseline="30000" dirty="0">
                <a:latin typeface="Times New Roman" panose="02020603050405020304" pitchFamily="18" charset="0"/>
                <a:cs typeface="Times New Roman" panose="02020603050405020304" pitchFamily="18" charset="0"/>
              </a:rPr>
              <a:t>11+ </a:t>
            </a: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45 </a:t>
            </a:r>
            <a:r>
              <a:rPr lang="en-US" b="1" u="sng" dirty="0" err="1">
                <a:latin typeface="Times New Roman" panose="02020603050405020304" pitchFamily="18" charset="0"/>
                <a:cs typeface="Times New Roman" panose="02020603050405020304" pitchFamily="18" charset="0"/>
              </a:rPr>
              <a:t>e</a:t>
            </a:r>
            <a:r>
              <a:rPr lang="en-US" altLang="ru-RU" b="1" u="sng" dirty="0" err="1">
                <a:latin typeface="Times New Roman" panose="02020603050405020304" pitchFamily="18" charset="0"/>
                <a:ea typeface="Times New Roman" panose="02020603050405020304" pitchFamily="18" charset="0"/>
                <a:cs typeface="Times New Roman" panose="02020603050405020304" pitchFamily="18" charset="0"/>
              </a:rPr>
              <a:t>µA</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6"/>
          <a:srcRect l="5382" t="8298" r="12273" b="5115"/>
          <a:stretch/>
        </p:blipFill>
        <p:spPr>
          <a:xfrm>
            <a:off x="6386786" y="2218766"/>
            <a:ext cx="4816077" cy="3876842"/>
          </a:xfrm>
          <a:prstGeom prst="rect">
            <a:avLst/>
          </a:prstGeom>
        </p:spPr>
      </p:pic>
      <p:sp>
        <p:nvSpPr>
          <p:cNvPr id="5" name="TextBox 4"/>
          <p:cNvSpPr txBox="1"/>
          <p:nvPr/>
        </p:nvSpPr>
        <p:spPr>
          <a:xfrm>
            <a:off x="7717612" y="1860163"/>
            <a:ext cx="2780819" cy="369332"/>
          </a:xfrm>
          <a:prstGeom prst="rect">
            <a:avLst/>
          </a:prstGeom>
          <a:noFill/>
        </p:spPr>
        <p:txBody>
          <a:bodyPr wrap="square" rtlCol="0">
            <a:spAutoFit/>
          </a:bodyPr>
          <a:lstStyle/>
          <a:p>
            <a:r>
              <a:rPr lang="en-US" b="1" dirty="0" smtClean="0">
                <a:solidFill>
                  <a:srgbClr val="FF0000"/>
                </a:solidFill>
              </a:rPr>
              <a:t>MIVOC</a:t>
            </a:r>
            <a:r>
              <a:rPr lang="ru-RU" dirty="0" smtClean="0"/>
              <a:t> -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a:t>
            </a:r>
            <a:r>
              <a:rPr lang="en-US" baseline="-25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C</a:t>
            </a:r>
            <a:r>
              <a:rPr lang="en-US" baseline="-25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Ti(CH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a:t>
            </a:r>
            <a:r>
              <a:rPr lang="en-US" baseline="-25000"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16362" y="1951750"/>
            <a:ext cx="1030336" cy="369332"/>
          </a:xfrm>
          <a:prstGeom prst="rect">
            <a:avLst/>
          </a:prstGeom>
          <a:noFill/>
        </p:spPr>
        <p:txBody>
          <a:bodyPr wrap="square" rtlCol="0">
            <a:spAutoFit/>
          </a:bodyPr>
          <a:lstStyle/>
          <a:p>
            <a:r>
              <a:rPr lang="en-US" b="1" dirty="0" err="1" smtClean="0">
                <a:solidFill>
                  <a:srgbClr val="FF0000"/>
                </a:solidFill>
              </a:rPr>
              <a:t>Ti</a:t>
            </a:r>
            <a:r>
              <a:rPr lang="en-US" b="1" dirty="0" smtClean="0">
                <a:solidFill>
                  <a:srgbClr val="FF0000"/>
                </a:solidFill>
              </a:rPr>
              <a:t> foil</a:t>
            </a:r>
            <a:endParaRPr lang="ru-RU" dirty="0">
              <a:latin typeface="Times New Roman" panose="02020603050405020304" pitchFamily="18" charset="0"/>
              <a:cs typeface="Times New Roman" panose="02020603050405020304" pitchFamily="18" charset="0"/>
            </a:endParaRPr>
          </a:p>
        </p:txBody>
      </p:sp>
      <p:sp>
        <p:nvSpPr>
          <p:cNvPr id="10" name="Номер слайда 2"/>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000" kern="1200">
                <a:solidFill>
                  <a:schemeClr val="tx1">
                    <a:lumMod val="95000"/>
                    <a:lumOff val="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2400" dirty="0" smtClean="0">
                <a:solidFill>
                  <a:schemeClr val="bg1">
                    <a:lumMod val="50000"/>
                  </a:schemeClr>
                </a:solidFill>
              </a:rPr>
              <a:t>9</a:t>
            </a:r>
            <a:endParaRPr lang="ru-RU" sz="2400" dirty="0">
              <a:solidFill>
                <a:schemeClr val="bg1">
                  <a:lumMod val="50000"/>
                </a:schemeClr>
              </a:solidFill>
            </a:endParaRPr>
          </a:p>
        </p:txBody>
      </p:sp>
    </p:spTree>
    <p:extLst>
      <p:ext uri="{BB962C8B-B14F-4D97-AF65-F5344CB8AC3E}">
        <p14:creationId xmlns:p14="http://schemas.microsoft.com/office/powerpoint/2010/main" val="38002422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52724</TotalTime>
  <Words>964</Words>
  <Application>Microsoft Office PowerPoint</Application>
  <PresentationFormat>Широкоэкранный</PresentationFormat>
  <Paragraphs>233</Paragraphs>
  <Slides>18</Slides>
  <Notes>12</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2</vt:i4>
      </vt:variant>
      <vt:variant>
        <vt:lpstr>Внедренные серверы OLE</vt:lpstr>
      </vt:variant>
      <vt:variant>
        <vt:i4>1</vt:i4>
      </vt:variant>
      <vt:variant>
        <vt:lpstr>Заголовки слайдов</vt:lpstr>
      </vt:variant>
      <vt:variant>
        <vt:i4>18</vt:i4>
      </vt:variant>
    </vt:vector>
  </HeadingPairs>
  <TitlesOfParts>
    <vt:vector size="35" baseType="lpstr">
      <vt:lpstr>ＭＳ Ｐゴシック</vt:lpstr>
      <vt:lpstr>Arial</vt:lpstr>
      <vt:lpstr>Calibri</vt:lpstr>
      <vt:lpstr>Calibri (Заголовки)</vt:lpstr>
      <vt:lpstr>Calibri (Основной текст)</vt:lpstr>
      <vt:lpstr>Calibri Light</vt:lpstr>
      <vt:lpstr>Calibri Light (Заголовки)</vt:lpstr>
      <vt:lpstr>Times</vt:lpstr>
      <vt:lpstr>Times New Roman</vt:lpstr>
      <vt:lpstr>Tw Cen MT</vt:lpstr>
      <vt:lpstr>Tw Cen MT (Основной текст)</vt:lpstr>
      <vt:lpstr>Tw Cen MT Condensed</vt:lpstr>
      <vt:lpstr>Tw Cen MT Condensed (Заголовки)</vt:lpstr>
      <vt:lpstr>Wingdings 3</vt:lpstr>
      <vt:lpstr>Тема Office</vt:lpstr>
      <vt:lpstr>Интеграл</vt:lpstr>
      <vt:lpstr>Graph</vt:lpstr>
      <vt:lpstr> </vt:lpstr>
      <vt:lpstr>Презентация PowerPoint</vt:lpstr>
      <vt:lpstr>DECRIS-PM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future plans</vt:lpstr>
      <vt:lpstr>Презентация PowerPoint</vt:lpstr>
      <vt:lpstr>Презентация PowerPoint</vt:lpstr>
      <vt:lpstr>Презентация PowerPoint</vt:lpstr>
      <vt:lpstr>Results and future plans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of 48Ca ion beam at the DC-280 cyclotron</dc:title>
  <dc:creator>Дмитрий</dc:creator>
  <cp:lastModifiedBy>Дмитрий</cp:lastModifiedBy>
  <cp:revision>354</cp:revision>
  <dcterms:created xsi:type="dcterms:W3CDTF">2020-03-04T13:48:34Z</dcterms:created>
  <dcterms:modified xsi:type="dcterms:W3CDTF">2023-06-09T21:09:10Z</dcterms:modified>
</cp:coreProperties>
</file>