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99" r:id="rId3"/>
    <p:sldId id="300" r:id="rId4"/>
    <p:sldId id="311" r:id="rId5"/>
    <p:sldId id="310" r:id="rId6"/>
    <p:sldId id="309" r:id="rId7"/>
    <p:sldId id="313" r:id="rId8"/>
    <p:sldId id="312" r:id="rId9"/>
    <p:sldId id="314" r:id="rId10"/>
    <p:sldId id="302" r:id="rId11"/>
    <p:sldId id="304" r:id="rId12"/>
    <p:sldId id="306" r:id="rId13"/>
    <p:sldId id="284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8E8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8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24EA8763-FF25-4E3A-9DB7-CFC9C8F7E3F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6AAE1CC-D077-47AA-8AA1-C280018482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0EA42C-E912-4D41-9655-2F1ACAD377C6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E7738A9-91B0-4906-AE0E-3615698657D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6FDFDCB-D922-4520-98AA-6BE87AA57D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148F49-41D5-48B6-977A-77E0984F09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254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D80EE9-5EDC-4898-99AF-6FF4388D33FA}" type="datetimeFigureOut">
              <a:rPr lang="ru-RU" smtClean="0"/>
              <a:t>08.06.2023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99381-0C2E-4AE8-A2FC-5E402C9F8D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122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99381-0C2E-4AE8-A2FC-5E402C9F8D3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768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99381-0C2E-4AE8-A2FC-5E402C9F8D3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917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0907-57A1-480E-9E60-9882506C07A6}" type="datetime1">
              <a:rPr lang="ru-RU" smtClean="0"/>
              <a:t>08.06.2023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459966" y="6363658"/>
            <a:ext cx="7272068" cy="365125"/>
          </a:xfrm>
          <a:prstGeom prst="rect">
            <a:avLst/>
          </a:prstGeom>
        </p:spPr>
        <p:txBody>
          <a:bodyPr/>
          <a:lstStyle>
            <a:lvl1pPr>
              <a:defRPr lang="en-US" b="0" i="0" smtClean="0">
                <a:effectLst/>
              </a:defRPr>
            </a:lvl1pPr>
          </a:lstStyle>
          <a:p>
            <a:r>
              <a:rPr lang="en-US" dirty="0"/>
              <a:t>DIAGNOSTICS OF HEAVY ION BEAM LOSSES VIA THE TRANSPORT CHANNEL FROM THE ACCELERATOR TO THE PHYSICAL INSTALLATION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712B-7155-4D81-9DBD-22E682A4DE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049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5D5F-4096-4492-BCB8-621C3C669456}" type="datetime1">
              <a:rPr lang="ru-RU" smtClean="0"/>
              <a:t>08.06.2023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712B-7155-4D81-9DBD-22E682A4DE3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3CDDC081-8ABC-4F4A-A549-BBEC59E2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59966" y="6274758"/>
            <a:ext cx="7272068" cy="365125"/>
          </a:xfrm>
          <a:prstGeom prst="rect">
            <a:avLst/>
          </a:prstGeom>
        </p:spPr>
        <p:txBody>
          <a:bodyPr/>
          <a:lstStyle>
            <a:lvl1pPr>
              <a:defRPr lang="en-US" b="0" i="0" smtClean="0">
                <a:effectLst/>
              </a:defRPr>
            </a:lvl1pPr>
          </a:lstStyle>
          <a:p>
            <a:r>
              <a:rPr lang="en-US" dirty="0"/>
              <a:t>DIAGNOSTICS OF HEAVY ION BEAM LOSSES VIA THE TRANSPORT CHANNEL FROM THE ACCELERATOR TO THE PHYSICAL INSTALLATION</a:t>
            </a:r>
          </a:p>
        </p:txBody>
      </p:sp>
    </p:spTree>
    <p:extLst>
      <p:ext uri="{BB962C8B-B14F-4D97-AF65-F5344CB8AC3E}">
        <p14:creationId xmlns:p14="http://schemas.microsoft.com/office/powerpoint/2010/main" val="1910858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B7D96-8F89-4BD3-883F-9CD87FFF4400}" type="datetime1">
              <a:rPr lang="ru-RU" smtClean="0"/>
              <a:t>08.06.2023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712B-7155-4D81-9DBD-22E682A4DE3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075CA900-BDB6-452F-AC40-8BE4E47DC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59966" y="6274758"/>
            <a:ext cx="7272068" cy="365125"/>
          </a:xfrm>
          <a:prstGeom prst="rect">
            <a:avLst/>
          </a:prstGeom>
        </p:spPr>
        <p:txBody>
          <a:bodyPr/>
          <a:lstStyle>
            <a:lvl1pPr>
              <a:defRPr lang="en-US" b="0" i="0" smtClean="0">
                <a:effectLst/>
              </a:defRPr>
            </a:lvl1pPr>
          </a:lstStyle>
          <a:p>
            <a:r>
              <a:rPr lang="en-US" dirty="0"/>
              <a:t>DIAGNOSTICS OF HEAVY ION BEAM LOSSES VIA THE TRANSPORT CHANNEL FROM THE ACCELERATOR TO THE PHYSICAL INSTALLATION</a:t>
            </a:r>
          </a:p>
        </p:txBody>
      </p:sp>
    </p:spTree>
    <p:extLst>
      <p:ext uri="{BB962C8B-B14F-4D97-AF65-F5344CB8AC3E}">
        <p14:creationId xmlns:p14="http://schemas.microsoft.com/office/powerpoint/2010/main" val="3615558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DE6391-8086-4F7A-867C-CB9576B30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39A1E2-7E48-4A37-A954-ADA49CA0B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B6F2F-74AD-44F0-B1F7-2158BAAD430B}" type="datetime1">
              <a:rPr lang="ru-RU" smtClean="0"/>
              <a:t>08.06.2023</a:t>
            </a:fld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BC4B298-5F86-4937-B9AD-5622E79E38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64712B-7155-4D81-9DBD-22E682A4DE3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14C91E72-9A30-4F75-87F9-A981E658352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459966" y="6274758"/>
            <a:ext cx="7272068" cy="365125"/>
          </a:xfrm>
          <a:prstGeom prst="rect">
            <a:avLst/>
          </a:prstGeom>
        </p:spPr>
        <p:txBody>
          <a:bodyPr/>
          <a:lstStyle>
            <a:lvl1pPr>
              <a:defRPr lang="en-US" b="0" i="0" smtClean="0">
                <a:effectLst/>
              </a:defRPr>
            </a:lvl1pPr>
          </a:lstStyle>
          <a:p>
            <a:r>
              <a:rPr lang="en-US" dirty="0"/>
              <a:t>DIAGNOSTICS OF HEAVY ION BEAM LOSSES VIA THE TRANSPORT CHANNEL FROM THE ACCELERATOR TO THE PHYSICAL INSTALLATION</a:t>
            </a:r>
          </a:p>
        </p:txBody>
      </p:sp>
    </p:spTree>
    <p:extLst>
      <p:ext uri="{BB962C8B-B14F-4D97-AF65-F5344CB8AC3E}">
        <p14:creationId xmlns:p14="http://schemas.microsoft.com/office/powerpoint/2010/main" val="3796168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A105-550B-4EB1-9BC8-6CA2F5DC3418}" type="datetime1">
              <a:rPr lang="ru-RU" smtClean="0"/>
              <a:t>08.06.2023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712B-7155-4D81-9DBD-22E682A4DE3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5FC1CED5-5F02-459A-8C07-1D864E472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59966" y="6274758"/>
            <a:ext cx="7272068" cy="365125"/>
          </a:xfrm>
          <a:prstGeom prst="rect">
            <a:avLst/>
          </a:prstGeom>
        </p:spPr>
        <p:txBody>
          <a:bodyPr/>
          <a:lstStyle>
            <a:lvl1pPr>
              <a:defRPr lang="en-US" b="0" i="0" smtClean="0">
                <a:effectLst/>
              </a:defRPr>
            </a:lvl1pPr>
          </a:lstStyle>
          <a:p>
            <a:r>
              <a:rPr lang="en-US" dirty="0"/>
              <a:t>DIAGNOSTICS OF HEAVY ION BEAM LOSSES VIA THE TRANSPORT CHANNEL FROM THE ACCELERATOR TO THE PHYSICAL INSTALLATION</a:t>
            </a:r>
          </a:p>
        </p:txBody>
      </p:sp>
    </p:spTree>
    <p:extLst>
      <p:ext uri="{BB962C8B-B14F-4D97-AF65-F5344CB8AC3E}">
        <p14:creationId xmlns:p14="http://schemas.microsoft.com/office/powerpoint/2010/main" val="1810508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6A69C-F51D-419A-804A-C1E0BBFBD00F}" type="datetime1">
              <a:rPr lang="ru-RU" smtClean="0"/>
              <a:t>08.06.2023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712B-7155-4D81-9DBD-22E682A4DE3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68E18B83-75A7-4882-8F1E-3876EDDAF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59966" y="6274758"/>
            <a:ext cx="7272068" cy="365125"/>
          </a:xfrm>
          <a:prstGeom prst="rect">
            <a:avLst/>
          </a:prstGeom>
        </p:spPr>
        <p:txBody>
          <a:bodyPr/>
          <a:lstStyle>
            <a:lvl1pPr>
              <a:defRPr lang="en-US" b="0" i="0" smtClean="0">
                <a:effectLst/>
              </a:defRPr>
            </a:lvl1pPr>
          </a:lstStyle>
          <a:p>
            <a:r>
              <a:rPr lang="en-US" dirty="0"/>
              <a:t>DIAGNOSTICS OF HEAVY ION BEAM LOSSES VIA THE TRANSPORT CHANNEL FROM THE ACCELERATOR TO THE PHYSICAL INSTALLATION</a:t>
            </a:r>
          </a:p>
        </p:txBody>
      </p:sp>
    </p:spTree>
    <p:extLst>
      <p:ext uri="{BB962C8B-B14F-4D97-AF65-F5344CB8AC3E}">
        <p14:creationId xmlns:p14="http://schemas.microsoft.com/office/powerpoint/2010/main" val="2894281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4A4B-3053-4029-BB13-BDAA717A764E}" type="datetime1">
              <a:rPr lang="ru-RU" smtClean="0"/>
              <a:t>08.06.2023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712B-7155-4D81-9DBD-22E682A4DE3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670D05C2-91ED-47E8-A940-5EC48715D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59966" y="6274758"/>
            <a:ext cx="7272068" cy="365125"/>
          </a:xfrm>
          <a:prstGeom prst="rect">
            <a:avLst/>
          </a:prstGeom>
        </p:spPr>
        <p:txBody>
          <a:bodyPr/>
          <a:lstStyle>
            <a:lvl1pPr>
              <a:defRPr lang="en-US" b="0" i="0" smtClean="0">
                <a:effectLst/>
              </a:defRPr>
            </a:lvl1pPr>
          </a:lstStyle>
          <a:p>
            <a:r>
              <a:rPr lang="en-US" dirty="0"/>
              <a:t>DIAGNOSTICS OF HEAVY ION BEAM LOSSES VIA THE TRANSPORT CHANNEL FROM THE ACCELERATOR TO THE PHYSICAL INSTALLATION</a:t>
            </a:r>
          </a:p>
        </p:txBody>
      </p:sp>
    </p:spTree>
    <p:extLst>
      <p:ext uri="{BB962C8B-B14F-4D97-AF65-F5344CB8AC3E}">
        <p14:creationId xmlns:p14="http://schemas.microsoft.com/office/powerpoint/2010/main" val="245364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B6BA1-E032-4B0B-A7CD-E13D1C4DB697}" type="datetime1">
              <a:rPr lang="ru-RU" smtClean="0"/>
              <a:t>08.06.2023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712B-7155-4D81-9DBD-22E682A4DE3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2C0051D6-908B-4E89-A141-85B2C639B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59966" y="6274758"/>
            <a:ext cx="7272068" cy="365125"/>
          </a:xfrm>
          <a:prstGeom prst="rect">
            <a:avLst/>
          </a:prstGeom>
        </p:spPr>
        <p:txBody>
          <a:bodyPr/>
          <a:lstStyle>
            <a:lvl1pPr>
              <a:defRPr lang="en-US" b="0" i="0" smtClean="0">
                <a:effectLst/>
              </a:defRPr>
            </a:lvl1pPr>
          </a:lstStyle>
          <a:p>
            <a:r>
              <a:rPr lang="en-US" dirty="0"/>
              <a:t>DIAGNOSTICS OF HEAVY ION BEAM LOSSES VIA THE TRANSPORT CHANNEL FROM THE ACCELERATOR TO THE PHYSICAL INSTALLATION</a:t>
            </a:r>
          </a:p>
        </p:txBody>
      </p:sp>
    </p:spTree>
    <p:extLst>
      <p:ext uri="{BB962C8B-B14F-4D97-AF65-F5344CB8AC3E}">
        <p14:creationId xmlns:p14="http://schemas.microsoft.com/office/powerpoint/2010/main" val="2310287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A43C3-798D-4B0C-B058-74BE82C78023}" type="datetime1">
              <a:rPr lang="ru-RU" smtClean="0"/>
              <a:t>08.06.2023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712B-7155-4D81-9DBD-22E682A4DE3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7876816A-7C2B-4B14-93B0-E70D9E83A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59966" y="6274758"/>
            <a:ext cx="7272068" cy="365125"/>
          </a:xfrm>
          <a:prstGeom prst="rect">
            <a:avLst/>
          </a:prstGeom>
        </p:spPr>
        <p:txBody>
          <a:bodyPr/>
          <a:lstStyle>
            <a:lvl1pPr>
              <a:defRPr lang="en-US" b="0" i="0" smtClean="0">
                <a:effectLst/>
              </a:defRPr>
            </a:lvl1pPr>
          </a:lstStyle>
          <a:p>
            <a:r>
              <a:rPr lang="en-US" dirty="0"/>
              <a:t>DIAGNOSTICS OF HEAVY ION BEAM LOSSES VIA THE TRANSPORT CHANNEL FROM THE ACCELERATOR TO THE PHYSICAL INSTALLATION</a:t>
            </a:r>
          </a:p>
        </p:txBody>
      </p:sp>
    </p:spTree>
    <p:extLst>
      <p:ext uri="{BB962C8B-B14F-4D97-AF65-F5344CB8AC3E}">
        <p14:creationId xmlns:p14="http://schemas.microsoft.com/office/powerpoint/2010/main" val="3747167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5C3A5-16BD-4904-96E5-9FEC7C5BC130}" type="datetime1">
              <a:rPr lang="ru-RU" smtClean="0"/>
              <a:t>08.06.2023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712B-7155-4D81-9DBD-22E682A4DE3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622207D3-64CD-4796-90D8-CBFB918E7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59966" y="6274758"/>
            <a:ext cx="7272068" cy="365125"/>
          </a:xfrm>
          <a:prstGeom prst="rect">
            <a:avLst/>
          </a:prstGeom>
        </p:spPr>
        <p:txBody>
          <a:bodyPr/>
          <a:lstStyle>
            <a:lvl1pPr>
              <a:defRPr lang="en-US" b="0" i="0" smtClean="0">
                <a:effectLst/>
              </a:defRPr>
            </a:lvl1pPr>
          </a:lstStyle>
          <a:p>
            <a:r>
              <a:rPr lang="en-US" dirty="0"/>
              <a:t>DIAGNOSTICS OF HEAVY ION BEAM LOSSES VIA THE TRANSPORT CHANNEL FROM THE ACCELERATOR TO THE PHYSICAL INSTALLATION</a:t>
            </a:r>
          </a:p>
        </p:txBody>
      </p:sp>
    </p:spTree>
    <p:extLst>
      <p:ext uri="{BB962C8B-B14F-4D97-AF65-F5344CB8AC3E}">
        <p14:creationId xmlns:p14="http://schemas.microsoft.com/office/powerpoint/2010/main" val="109899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8BF23-4058-4F42-B94D-354BA496A841}" type="datetime1">
              <a:rPr lang="ru-RU" smtClean="0"/>
              <a:t>08.06.2023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712B-7155-4D81-9DBD-22E682A4DE3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F1FEBE92-8672-495A-9698-F53A5978C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59966" y="6274758"/>
            <a:ext cx="7272068" cy="365125"/>
          </a:xfrm>
          <a:prstGeom prst="rect">
            <a:avLst/>
          </a:prstGeom>
        </p:spPr>
        <p:txBody>
          <a:bodyPr/>
          <a:lstStyle>
            <a:lvl1pPr>
              <a:defRPr lang="en-US" b="0" i="0" smtClean="0">
                <a:effectLst/>
              </a:defRPr>
            </a:lvl1pPr>
          </a:lstStyle>
          <a:p>
            <a:r>
              <a:rPr lang="en-US" dirty="0"/>
              <a:t>DIAGNOSTICS OF HEAVY ION BEAM LOSSES VIA THE TRANSPORT CHANNEL FROM THE ACCELERATOR TO THE PHYSICAL INSTALLATION</a:t>
            </a:r>
          </a:p>
        </p:txBody>
      </p:sp>
    </p:spTree>
    <p:extLst>
      <p:ext uri="{BB962C8B-B14F-4D97-AF65-F5344CB8AC3E}">
        <p14:creationId xmlns:p14="http://schemas.microsoft.com/office/powerpoint/2010/main" val="3032378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5FF85-B815-4190-AB94-1C29AC3B089A}" type="datetime1">
              <a:rPr lang="ru-RU" smtClean="0"/>
              <a:t>08.06.2023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712B-7155-4D81-9DBD-22E682A4DE3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5BA2571A-681D-4374-9F2C-0421F7789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59966" y="6274758"/>
            <a:ext cx="7272068" cy="365125"/>
          </a:xfrm>
          <a:prstGeom prst="rect">
            <a:avLst/>
          </a:prstGeom>
        </p:spPr>
        <p:txBody>
          <a:bodyPr/>
          <a:lstStyle>
            <a:lvl1pPr>
              <a:defRPr lang="en-US" b="0" i="0" smtClean="0">
                <a:effectLst/>
              </a:defRPr>
            </a:lvl1pPr>
          </a:lstStyle>
          <a:p>
            <a:r>
              <a:rPr lang="en-US" dirty="0"/>
              <a:t>DIAGNOSTICS OF HEAVY ION BEAM LOSSES VIA THE TRANSPORT CHANNEL FROM THE ACCELERATOR TO THE PHYSICAL INSTALLATION</a:t>
            </a:r>
          </a:p>
        </p:txBody>
      </p:sp>
    </p:spTree>
    <p:extLst>
      <p:ext uri="{BB962C8B-B14F-4D97-AF65-F5344CB8AC3E}">
        <p14:creationId xmlns:p14="http://schemas.microsoft.com/office/powerpoint/2010/main" val="1214292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B6F2F-74AD-44F0-B1F7-2158BAAD430B}" type="datetime1">
              <a:rPr lang="ru-RU" smtClean="0"/>
              <a:t>08.06.2023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4712B-7155-4D81-9DBD-22E682A4DE3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43FD6668-ECAE-4BAA-85AF-6B7CDAB455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59966" y="6356349"/>
            <a:ext cx="7272068" cy="365125"/>
          </a:xfrm>
          <a:prstGeom prst="rect">
            <a:avLst/>
          </a:prstGeom>
        </p:spPr>
        <p:txBody>
          <a:bodyPr/>
          <a:lstStyle>
            <a:lvl1pPr algn="ctr">
              <a:defRPr lang="en-US" b="0" i="0" smtClean="0">
                <a:effectLst/>
              </a:defRPr>
            </a:lvl1pPr>
          </a:lstStyle>
          <a:p>
            <a:r>
              <a:rPr lang="en-US"/>
              <a:t>DIAGNOSTICS OF HEAVY ION BEAM LOSSES VIA THE TRANSPORT CHANNEL FROM THE ACCELERATOR TO THE PHYSICAL INSTALLATION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652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4856" y="1515838"/>
            <a:ext cx="10502283" cy="3293531"/>
          </a:xfrm>
        </p:spPr>
        <p:txBody>
          <a:bodyPr>
            <a:noAutofit/>
          </a:bodyPr>
          <a:lstStyle/>
          <a:p>
            <a:br>
              <a:rPr lang="en-US" sz="4400" b="1" dirty="0"/>
            </a:br>
            <a:br>
              <a:rPr lang="en-US" sz="4400" b="1" dirty="0"/>
            </a:br>
            <a:br>
              <a:rPr lang="en-US" sz="4400" b="1" dirty="0"/>
            </a:br>
            <a:br>
              <a:rPr lang="en-US" sz="4400" b="1" dirty="0"/>
            </a:br>
            <a:r>
              <a:rPr lang="en-US" sz="4400" b="1" dirty="0"/>
              <a:t>DIAGNOSTICS OF HEAVY ION BEAM LOSSES VIA THE TRANSPORT CHANNEL FROM THE ACCELERATOR TO THE PHYSICAL INSTALLATION</a:t>
            </a:r>
            <a:br>
              <a:rPr lang="en-US" sz="4400" b="1" dirty="0"/>
            </a:b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8" y="5804703"/>
            <a:ext cx="9144000" cy="490820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K. Timoshenko</a:t>
            </a:r>
            <a:endParaRPr lang="ru-RU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ÐÐ°ÑÑÐ¸Ð½ÐºÐ¸ Ð¿Ð¾ Ð·Ð°Ð¿ÑÐ¾ÑÑ ÐÐ¯Ð  ÐÐÐ¯Ð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336" y="542690"/>
            <a:ext cx="2163410" cy="176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75095" y="0"/>
            <a:ext cx="7441809" cy="520505"/>
          </a:xfrm>
          <a:prstGeom prst="rect">
            <a:avLst/>
          </a:prstGeom>
          <a:solidFill>
            <a:srgbClr val="2A418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Alushta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– 2023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32171B3-A584-4BF3-96FD-C0911B4A3E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808" y="535347"/>
            <a:ext cx="3138388" cy="176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43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497157A-41EC-4412-8892-673524DA6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712B-7155-4D81-9DBD-22E682A4DE31}" type="slidenum">
              <a:rPr lang="ru-RU" smtClean="0"/>
              <a:t>10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EDC68E-FC0A-48D1-8549-389C198A8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DIAGNOSTICS OF HEAVY ION BEAM LOSSES VIA THE TRANSPORT CHANNEL FROM THE ACCELERATOR TO THE PHYSICAL INSTALLATION</a:t>
            </a:r>
            <a:endParaRPr lang="en-US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1F922C7-993E-4B2B-9D0B-A26E03C16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" y="490449"/>
            <a:ext cx="11415765" cy="570271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7F62CF-3047-4E5D-A0FF-1AD8B7E23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" y="494143"/>
            <a:ext cx="11415765" cy="57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40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CAE8D5-22C3-4A70-8029-36FF77EA1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712B-7155-4D81-9DBD-22E682A4DE31}" type="slidenum">
              <a:rPr lang="ru-RU" smtClean="0"/>
              <a:t>11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D6CF51-BDD0-4A01-A4B1-505B0DA24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DIAGNOSTICS OF HEAVY ION BEAM LOSSES VIA THE TRANSPORT CHANNEL FROM THE ACCELERATOR TO THE PHYSICAL INSTALLATION</a:t>
            </a:r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D37A1A-8438-4E85-BCED-67F05396F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" y="497837"/>
            <a:ext cx="11415765" cy="570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41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CBAD41D-9A88-4062-B7B5-D28E23ED2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712B-7155-4D81-9DBD-22E682A4DE31}" type="slidenum">
              <a:rPr lang="ru-RU" smtClean="0"/>
              <a:t>12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A6901F-203A-4155-963B-2321415E4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DIAGNOSTICS OF HEAVY ION BEAM LOSSES VIA THE TRANSPORT CHANNEL FROM THE ACCELERATOR TO THE PHYSICAL INSTALLATION</a:t>
            </a:r>
            <a:endParaRPr lang="en-US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D3B90035-920C-4AF7-95C0-F86D8117D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Conclusions</a:t>
            </a:r>
            <a:endParaRPr lang="ru-RU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C6855E52-5C20-420C-AE94-30A6ECEF4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1614"/>
            <a:ext cx="10515600" cy="367067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n-US" sz="1600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n-US" sz="1600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sz="1800" dirty="0"/>
              <a:t>The measurements were conducted at the U-400 accelerator in the </a:t>
            </a:r>
            <a:r>
              <a:rPr lang="en-US" sz="1800" dirty="0" err="1"/>
              <a:t>Flerov</a:t>
            </a:r>
            <a:r>
              <a:rPr lang="en-US" sz="1800" dirty="0"/>
              <a:t> Laboratory of Nuclear Reactions at the Joint Institute for Nuclear Research.</a:t>
            </a:r>
          </a:p>
          <a:p>
            <a:pPr marL="0" indent="0" algn="just">
              <a:buNone/>
            </a:pPr>
            <a:r>
              <a:rPr lang="en-US" sz="1800" dirty="0"/>
              <a:t>As a result, it was determined that eight Helium-18/80-3.0/L neutron counters, operating in proportional mode, can be used to identify the beam loss locations. For 48Ca7+ ions, the minimum beam currents were determined at which the diagnostic method can be applied.</a:t>
            </a:r>
          </a:p>
          <a:p>
            <a:pPr marL="0" indent="0" algn="just">
              <a:buNone/>
            </a:pPr>
            <a:r>
              <a:rPr lang="en-US" sz="1800" dirty="0"/>
              <a:t>In the future, it is planned to install and conduct a series of experiments using the system on the U-400 cyclotron and subsequently on all the main facilities at the </a:t>
            </a:r>
            <a:r>
              <a:rPr lang="en-US" sz="1800" dirty="0" err="1"/>
              <a:t>Flerov</a:t>
            </a:r>
            <a:r>
              <a:rPr lang="en-US" sz="1800" dirty="0"/>
              <a:t> Laboratory of Nuclear Reactions at the Joint Institute for Nuclear Research. This system can be installed along the ion beamline to monitor the beam loss locations in the gas-filled separator channel (GASSOL) on the DC-280 accelerator.</a:t>
            </a:r>
          </a:p>
        </p:txBody>
      </p:sp>
    </p:spTree>
    <p:extLst>
      <p:ext uri="{BB962C8B-B14F-4D97-AF65-F5344CB8AC3E}">
        <p14:creationId xmlns:p14="http://schemas.microsoft.com/office/powerpoint/2010/main" val="1782024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81" y="1595875"/>
            <a:ext cx="10679836" cy="4154281"/>
          </a:xfrm>
        </p:spPr>
        <p:txBody>
          <a:bodyPr>
            <a:noAutofit/>
          </a:bodyPr>
          <a:lstStyle/>
          <a:p>
            <a:br>
              <a:rPr lang="en-US" sz="4400" b="1" dirty="0"/>
            </a:br>
            <a:r>
              <a:rPr lang="en-US" sz="4400" b="1" dirty="0"/>
              <a:t>DIAGNOSTICS OF HEAVY ION BEAM LOSSES VIA THE TRANSPORT CHANNEL FROM THE ACCELERATOR TO THE PHYSICAL INSTALLATION</a:t>
            </a:r>
            <a:br>
              <a:rPr lang="ru-RU" sz="4400" dirty="0"/>
            </a:br>
            <a:br>
              <a:rPr lang="en-US" sz="4400" b="1" dirty="0"/>
            </a:b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9" y="5985221"/>
            <a:ext cx="9144000" cy="872779"/>
          </a:xfrm>
        </p:spPr>
        <p:txBody>
          <a:bodyPr>
            <a:normAutofit lnSpcReduction="10000"/>
          </a:bodyPr>
          <a:lstStyle/>
          <a:p>
            <a:pPr algn="l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K. Timoshenko</a:t>
            </a:r>
            <a:endParaRPr lang="ru-RU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</a:t>
            </a:r>
            <a:r>
              <a:rPr lang="ru-RU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timoshenkokd@jinr.ru</a:t>
            </a:r>
            <a:endParaRPr lang="ru-RU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ÐÐ°ÑÑÐ¸Ð½ÐºÐ¸ Ð¿Ð¾ Ð·Ð°Ð¿ÑÐ¾ÑÑ ÐÐ¯Ð  ÐÐÐ¯Ð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740" y="705959"/>
            <a:ext cx="2181165" cy="177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75095" y="0"/>
            <a:ext cx="7441809" cy="520505"/>
          </a:xfrm>
          <a:prstGeom prst="rect">
            <a:avLst/>
          </a:prstGeom>
          <a:solidFill>
            <a:srgbClr val="2A418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Alushta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– 2023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AE4CA0-B023-487E-9E7B-8496A9612C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196" y="618294"/>
            <a:ext cx="2816449" cy="158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71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6C0E3F7-4EEF-4C25-A871-67A16B800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712B-7155-4D81-9DBD-22E682A4DE31}" type="slidenum">
              <a:rPr lang="ru-RU" smtClean="0"/>
              <a:t>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B2AB17-646B-44AF-BE35-6A96FEF52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DIAGNOSTICS OF HEAVY ION BEAM LOSSES VIA THE TRANSPORT CHANNEL FROM THE ACCELERATOR TO THE PHYSICAL INSTALLATION</a:t>
            </a:r>
            <a:endParaRPr lang="en-US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A031120-2E5D-4231-A17D-F00A4C233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Outline</a:t>
            </a:r>
            <a:endParaRPr lang="ru-RU" dirty="0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9F829D5C-D238-4416-A8F1-11F8C9B15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  <a:endParaRPr lang="ru-RU" dirty="0"/>
          </a:p>
          <a:p>
            <a:r>
              <a:rPr lang="en-US" dirty="0"/>
              <a:t>Advantages and Disadvantages of diagnostic methods</a:t>
            </a:r>
            <a:endParaRPr lang="ru-RU" dirty="0"/>
          </a:p>
          <a:p>
            <a:r>
              <a:rPr lang="en-US" dirty="0"/>
              <a:t>Principle of Operation of the Non-destructive method</a:t>
            </a:r>
          </a:p>
          <a:p>
            <a:r>
              <a:rPr lang="en-US" dirty="0"/>
              <a:t>Used equipment</a:t>
            </a:r>
          </a:p>
          <a:p>
            <a:r>
              <a:rPr lang="en-US" dirty="0"/>
              <a:t>Software</a:t>
            </a:r>
          </a:p>
          <a:p>
            <a:r>
              <a:rPr lang="en-US" dirty="0"/>
              <a:t>Research results</a:t>
            </a:r>
            <a:endParaRPr lang="ru-RU" dirty="0"/>
          </a:p>
          <a:p>
            <a:r>
              <a:rPr lang="en-US" dirty="0"/>
              <a:t>Conclusion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7137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F8BBC4-4B53-4AA8-9D08-913E9C607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 methods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655966-65D4-49F7-8296-E7F832B39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US" dirty="0"/>
              <a:t>In the field of diagnostics of heavy ion beam losses, there are two main methods: </a:t>
            </a:r>
            <a:r>
              <a:rPr lang="en-US" b="1" dirty="0"/>
              <a:t>contact</a:t>
            </a:r>
            <a:r>
              <a:rPr lang="en-US" dirty="0"/>
              <a:t> and </a:t>
            </a:r>
            <a:r>
              <a:rPr lang="en-US" b="1" dirty="0"/>
              <a:t>non-destructive</a:t>
            </a:r>
            <a:r>
              <a:rPr lang="en-US" dirty="0"/>
              <a:t>.</a:t>
            </a:r>
          </a:p>
          <a:p>
            <a:pPr marL="0" indent="0" algn="just">
              <a:buNone/>
            </a:pPr>
            <a:r>
              <a:rPr lang="en-US" b="1" dirty="0"/>
              <a:t>Contact method</a:t>
            </a:r>
            <a:r>
              <a:rPr lang="en-US" dirty="0"/>
              <a:t>:</a:t>
            </a:r>
          </a:p>
          <a:p>
            <a:pPr lvl="1" algn="just"/>
            <a:r>
              <a:rPr lang="en-US" dirty="0"/>
              <a:t>Requires direct interaction with the beam.</a:t>
            </a:r>
          </a:p>
          <a:p>
            <a:pPr lvl="1" algn="just"/>
            <a:r>
              <a:rPr lang="en-US" dirty="0"/>
              <a:t>Provides direct information about the beam profile and parameters.</a:t>
            </a:r>
          </a:p>
          <a:p>
            <a:pPr lvl="1" algn="just"/>
            <a:r>
              <a:rPr lang="en-US" dirty="0"/>
              <a:t>Contact diagnostics methods can include measuring the beam's charge, intensity, or energy.</a:t>
            </a:r>
          </a:p>
          <a:p>
            <a:pPr marL="0" indent="0" algn="just">
              <a:buNone/>
            </a:pPr>
            <a:r>
              <a:rPr lang="en-US" b="1" dirty="0"/>
              <a:t>Non-destructive method</a:t>
            </a:r>
            <a:r>
              <a:rPr lang="en-US" dirty="0"/>
              <a:t>:</a:t>
            </a:r>
          </a:p>
          <a:p>
            <a:pPr lvl="1" algn="just"/>
            <a:r>
              <a:rPr lang="en-US" dirty="0"/>
              <a:t>Allows assessing beam losses without direct interaction with the beam.</a:t>
            </a:r>
          </a:p>
          <a:p>
            <a:pPr lvl="1" algn="just"/>
            <a:r>
              <a:rPr lang="en-US" dirty="0"/>
              <a:t>Measures secondary effects caused by the beam's interaction with the environment.</a:t>
            </a:r>
          </a:p>
          <a:p>
            <a:pPr lvl="1" algn="just"/>
            <a:r>
              <a:rPr lang="en-US" dirty="0"/>
              <a:t>Enables the estimation of beam losses based on the intensity and distribution of the registered effects.</a:t>
            </a:r>
          </a:p>
          <a:p>
            <a:pPr algn="just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AF0777F-5F57-4DED-8FBC-B71A3CF42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712B-7155-4D81-9DBD-22E682A4DE31}" type="slidenum">
              <a:rPr lang="ru-RU" smtClean="0"/>
              <a:t>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55BFED-BC25-4575-80C4-DEAEF6889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DIAGNOSTICS OF HEAVY ION BEAM LOSSES VIA THE TRANSPORT CHANNEL FROM THE ACCELERATOR TO THE PHYSICAL INSTALLATION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470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52D43B-76A1-4B62-A533-9E0E13589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712B-7155-4D81-9DBD-22E682A4DE31}" type="slidenum">
              <a:rPr lang="ru-RU" smtClean="0"/>
              <a:t>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64117-6341-4B6F-9F5F-623688F5E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DIAGNOSTICS OF HEAVY ION BEAM LOSSES VIA THE TRANSPORT CHANNEL FROM THE ACCELERATOR TO THE PHYSICAL INSTALLATION</a:t>
            </a:r>
            <a:endParaRPr lang="en-US" dirty="0"/>
          </a:p>
        </p:txBody>
      </p:sp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58958E27-F9F0-4DF3-A09B-C5F62B982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Contact sensors</a:t>
            </a:r>
            <a:endParaRPr lang="ru-RU" dirty="0"/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A5F436B9-5B8C-4C00-A38F-D393B614F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6063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800" dirty="0"/>
              <a:t>Depending on the initial parameters of the accelerated heavy ion beam, its profile, intensity, and energy are measured/monitored using various methods. The most common methods include:</a:t>
            </a:r>
            <a:endParaRPr lang="ru-RU" sz="1800" dirty="0"/>
          </a:p>
          <a:p>
            <a:endParaRPr lang="en-US" sz="1800" dirty="0"/>
          </a:p>
          <a:p>
            <a:r>
              <a:rPr lang="en-US" sz="1800" dirty="0"/>
              <a:t>Faraday Cup;</a:t>
            </a:r>
            <a:endParaRPr lang="ru-RU" sz="1800" dirty="0"/>
          </a:p>
          <a:p>
            <a:r>
              <a:rPr lang="en-US" sz="1800" dirty="0"/>
              <a:t>Luminescent screen</a:t>
            </a:r>
            <a:r>
              <a:rPr lang="ru-RU" sz="1800" dirty="0"/>
              <a:t>;</a:t>
            </a:r>
          </a:p>
          <a:p>
            <a:r>
              <a:rPr lang="en-US" sz="1800" dirty="0"/>
              <a:t>Secondary emission grid</a:t>
            </a:r>
            <a:r>
              <a:rPr lang="ru-RU" sz="1800" dirty="0"/>
              <a:t>;</a:t>
            </a:r>
          </a:p>
          <a:p>
            <a:r>
              <a:rPr lang="en-US" sz="1800" dirty="0" err="1"/>
              <a:t>ToF</a:t>
            </a:r>
            <a:r>
              <a:rPr lang="en-US" sz="1800" dirty="0"/>
              <a:t> detectors;</a:t>
            </a:r>
            <a:endParaRPr lang="ru-RU" sz="1800" dirty="0"/>
          </a:p>
          <a:p>
            <a:r>
              <a:rPr lang="en-US" sz="1800" dirty="0"/>
              <a:t>Strip detectors</a:t>
            </a:r>
            <a:r>
              <a:rPr lang="ru-RU" sz="1800" dirty="0"/>
              <a:t>;</a:t>
            </a:r>
          </a:p>
          <a:p>
            <a:r>
              <a:rPr lang="en-US" sz="1800" dirty="0">
                <a:cs typeface="Times New Roman" panose="02020603050405020304" pitchFamily="18" charset="0"/>
              </a:rPr>
              <a:t>Ionization chamber</a:t>
            </a:r>
            <a:r>
              <a:rPr lang="ru-RU" sz="1800" dirty="0">
                <a:cs typeface="Times New Roman" panose="02020603050405020304" pitchFamily="18" charset="0"/>
              </a:rPr>
              <a:t>;</a:t>
            </a:r>
          </a:p>
          <a:p>
            <a:r>
              <a:rPr lang="en-US" sz="1800" dirty="0">
                <a:cs typeface="Times New Roman" panose="02020603050405020304" pitchFamily="18" charset="0"/>
              </a:rPr>
              <a:t>Scintillation detectors</a:t>
            </a:r>
            <a:r>
              <a:rPr lang="ru-RU" sz="1800" dirty="0">
                <a:cs typeface="Times New Roman" panose="02020603050405020304" pitchFamily="18" charset="0"/>
              </a:rPr>
              <a:t>.</a:t>
            </a:r>
            <a:endParaRPr lang="en-US" sz="1800" dirty="0">
              <a:cs typeface="Times New Roman" panose="02020603050405020304" pitchFamily="18" charset="0"/>
            </a:endParaRPr>
          </a:p>
          <a:p>
            <a:endParaRPr lang="ru-RU" sz="180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AE39283-DB57-40D1-9F3E-DF319F7D1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6041" y="2096537"/>
            <a:ext cx="2892495" cy="1647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5">
            <a:extLst>
              <a:ext uri="{FF2B5EF4-FFF2-40B4-BE49-F238E27FC236}">
                <a16:creationId xmlns:a16="http://schemas.microsoft.com/office/drawing/2014/main" id="{076B5B23-73C2-43AC-AF9A-1AEC74730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2693" y="4310298"/>
            <a:ext cx="3636825" cy="1177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F054ACE-6892-422C-A29E-463DE1A94C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809" y="2095519"/>
            <a:ext cx="4601649" cy="1647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D0B1B5E-21AC-4FBD-A37F-BFE9FAAB43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125" y="4236185"/>
            <a:ext cx="4459107" cy="1325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6FD618D4-D36B-4A63-83F8-0D402E4857B8}"/>
              </a:ext>
            </a:extLst>
          </p:cNvPr>
          <p:cNvSpPr/>
          <p:nvPr/>
        </p:nvSpPr>
        <p:spPr>
          <a:xfrm>
            <a:off x="3604408" y="5496932"/>
            <a:ext cx="44591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Secondary emission grid,</a:t>
            </a:r>
            <a:r>
              <a:rPr lang="ru-RU" sz="1400" dirty="0"/>
              <a:t> </a:t>
            </a:r>
            <a:r>
              <a:rPr lang="ru-RU" sz="1400" dirty="0" err="1"/>
              <a:t>secondary</a:t>
            </a:r>
            <a:r>
              <a:rPr lang="ru-RU" sz="1400" dirty="0"/>
              <a:t> </a:t>
            </a:r>
            <a:r>
              <a:rPr lang="ru-RU" sz="1400" dirty="0" err="1"/>
              <a:t>emission</a:t>
            </a:r>
            <a:r>
              <a:rPr lang="ru-RU" sz="1400" dirty="0"/>
              <a:t> </a:t>
            </a:r>
            <a:r>
              <a:rPr lang="ru-RU" sz="1400" dirty="0" err="1"/>
              <a:t>monitor</a:t>
            </a:r>
            <a:r>
              <a:rPr lang="ru-RU" sz="1400" dirty="0"/>
              <a:t>, </a:t>
            </a:r>
            <a:r>
              <a:rPr lang="en-US" sz="1400" dirty="0"/>
              <a:t>SEM</a:t>
            </a:r>
            <a:endParaRPr lang="ru-RU" sz="1400" dirty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85E9B426-85FC-4EC4-817E-73B88D829B32}"/>
              </a:ext>
            </a:extLst>
          </p:cNvPr>
          <p:cNvSpPr/>
          <p:nvPr/>
        </p:nvSpPr>
        <p:spPr>
          <a:xfrm>
            <a:off x="8035500" y="3590156"/>
            <a:ext cx="32175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Luminescent screen, phosphor screen</a:t>
            </a:r>
            <a:endParaRPr lang="ru-RU" sz="1400" dirty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A2A0431D-72EF-4412-B093-277F08B1EAB2}"/>
              </a:ext>
            </a:extLst>
          </p:cNvPr>
          <p:cNvSpPr/>
          <p:nvPr/>
        </p:nvSpPr>
        <p:spPr>
          <a:xfrm>
            <a:off x="5143005" y="3590156"/>
            <a:ext cx="107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Faraday Cup</a:t>
            </a:r>
            <a:endParaRPr lang="ru-RU" sz="1400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FA9577B-0177-46F8-B2EE-3E3FE9BB5B66}"/>
              </a:ext>
            </a:extLst>
          </p:cNvPr>
          <p:cNvSpPr/>
          <p:nvPr/>
        </p:nvSpPr>
        <p:spPr>
          <a:xfrm>
            <a:off x="9145991" y="5493278"/>
            <a:ext cx="17702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cs typeface="Times New Roman" panose="02020603050405020304" pitchFamily="18" charset="0"/>
              </a:rPr>
              <a:t>Scintillation detector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895427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EDA57F-F01A-4E45-96B3-0D2208F7C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712B-7155-4D81-9DBD-22E682A4DE31}" type="slidenum">
              <a:rPr lang="ru-RU" smtClean="0"/>
              <a:t>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662C3D-40AF-4E9A-857E-0AE2B094A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DIAGNOSTICS OF HEAVY ION BEAM LOSSES VIA THE TRANSPORT CHANNEL FROM THE ACCELERATOR TO THE PHYSICAL INSTALLATION</a:t>
            </a:r>
            <a:endParaRPr lang="en-US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300ED819-BACF-4BBD-A784-DFBE34A79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Disadvantages of contact methods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704E08B-D186-4FEA-8393-76C485B8F8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8" t="31465" r="15452" b="28268"/>
          <a:stretch/>
        </p:blipFill>
        <p:spPr>
          <a:xfrm>
            <a:off x="7957556" y="1690688"/>
            <a:ext cx="2090780" cy="159448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CC64698-CA67-4DC5-A5EF-D48E779728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5" t="9833" r="26320" b="40468"/>
          <a:stretch/>
        </p:blipFill>
        <p:spPr>
          <a:xfrm>
            <a:off x="6496498" y="4102920"/>
            <a:ext cx="3649980" cy="141732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AD6217C-9557-40FB-AD04-986E61E5D5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999" y="2372780"/>
            <a:ext cx="1205636" cy="26791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C8336D7-365F-4AAF-A921-01F5D2ABE39A}"/>
              </a:ext>
            </a:extLst>
          </p:cNvPr>
          <p:cNvSpPr txBox="1"/>
          <p:nvPr/>
        </p:nvSpPr>
        <p:spPr>
          <a:xfrm>
            <a:off x="6306129" y="5527549"/>
            <a:ext cx="4030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high-intensity ion beam hit the bellows</a:t>
            </a:r>
            <a:endParaRPr lang="ru-RU" dirty="0">
              <a:highlight>
                <a:srgbClr val="FFFF00"/>
              </a:highlight>
            </a:endParaRP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09B184E9-C8F6-42F3-991D-C185F895D621}"/>
              </a:ext>
            </a:extLst>
          </p:cNvPr>
          <p:cNvSpPr txBox="1">
            <a:spLocks/>
          </p:cNvSpPr>
          <p:nvPr/>
        </p:nvSpPr>
        <p:spPr>
          <a:xfrm>
            <a:off x="838199" y="2335719"/>
            <a:ext cx="8077200" cy="198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  <a:p>
            <a:r>
              <a:rPr lang="en-US" dirty="0"/>
              <a:t>destructive effect on the beam;</a:t>
            </a:r>
          </a:p>
          <a:p>
            <a:r>
              <a:rPr lang="en-US" dirty="0"/>
              <a:t>Overheating and destruction of equipment</a:t>
            </a:r>
            <a:r>
              <a:rPr lang="ru-RU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265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292543B-0745-4BF6-AA80-4A8404BE6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764712B-7155-4D81-9DBD-22E682A4DE31}" type="slidenum">
              <a:rPr lang="ru-RU" smtClean="0"/>
              <a:t>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E0936B-36C7-4A1E-BD32-516AED4E2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DIAGNOSTICS OF HEAVY ION BEAM LOSSES VIA THE TRANSPORT CHANNEL FROM THE ACCELERATOR TO THE PHYSICAL INSTALLATION</a:t>
            </a:r>
            <a:endParaRPr lang="en-US" dirty="0"/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0C915F73-58F8-4412-BF47-EAE53B81F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Principle of Operation of the Non-destructive</a:t>
            </a:r>
            <a:r>
              <a:rPr lang="en-US" b="1" dirty="0"/>
              <a:t> </a:t>
            </a:r>
            <a:r>
              <a:rPr lang="en-US" dirty="0"/>
              <a:t>Method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64F905F-647C-4A77-8031-F76FE1884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18313"/>
            <a:ext cx="4829175" cy="325755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5536FCA-0FFA-4703-9CC6-4A4E01E7C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551" y="1825283"/>
            <a:ext cx="3803675" cy="2222511"/>
          </a:xfrm>
          <a:prstGeom prst="rect">
            <a:avLst/>
          </a:prstGeom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id="{34B087C3-1399-401E-B437-A0C251992FD8}"/>
              </a:ext>
            </a:extLst>
          </p:cNvPr>
          <p:cNvSpPr/>
          <p:nvPr/>
        </p:nvSpPr>
        <p:spPr>
          <a:xfrm>
            <a:off x="8022742" y="1564000"/>
            <a:ext cx="3457589" cy="3167703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7757FE56-53DE-4DF9-9D3D-7E29884C1774}"/>
              </a:ext>
            </a:extLst>
          </p:cNvPr>
          <p:cNvCxnSpPr>
            <a:cxnSpLocks/>
          </p:cNvCxnSpPr>
          <p:nvPr/>
        </p:nvCxnSpPr>
        <p:spPr>
          <a:xfrm flipV="1">
            <a:off x="4184329" y="1590322"/>
            <a:ext cx="5214852" cy="13730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596A3E62-1F09-455B-A0C0-19332A0849BF}"/>
              </a:ext>
            </a:extLst>
          </p:cNvPr>
          <p:cNvCxnSpPr>
            <a:cxnSpLocks/>
          </p:cNvCxnSpPr>
          <p:nvPr/>
        </p:nvCxnSpPr>
        <p:spPr>
          <a:xfrm>
            <a:off x="4184329" y="2963349"/>
            <a:ext cx="4768285" cy="158949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72BC8310-B219-4C17-B83E-2FDFC30CBD45}"/>
              </a:ext>
            </a:extLst>
          </p:cNvPr>
          <p:cNvSpPr/>
          <p:nvPr/>
        </p:nvSpPr>
        <p:spPr>
          <a:xfrm rot="20067109">
            <a:off x="176900" y="3505965"/>
            <a:ext cx="224759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Beam</a:t>
            </a:r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8877D619-8E1C-41AF-9104-CC5BFC157630}"/>
              </a:ext>
            </a:extLst>
          </p:cNvPr>
          <p:cNvSpPr/>
          <p:nvPr/>
        </p:nvSpPr>
        <p:spPr>
          <a:xfrm rot="20136932">
            <a:off x="1037998" y="2134899"/>
            <a:ext cx="448086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Ion beam channel</a:t>
            </a:r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4088B596-8215-49EC-8FCB-2073A474E388}"/>
              </a:ext>
            </a:extLst>
          </p:cNvPr>
          <p:cNvSpPr/>
          <p:nvPr/>
        </p:nvSpPr>
        <p:spPr>
          <a:xfrm rot="20067109">
            <a:off x="1812714" y="4825770"/>
            <a:ext cx="1561487" cy="709591"/>
          </a:xfrm>
          <a:custGeom>
            <a:avLst/>
            <a:gdLst>
              <a:gd name="connsiteX0" fmla="*/ 0 w 2247593"/>
              <a:gd name="connsiteY0" fmla="*/ 0 h 461665"/>
              <a:gd name="connsiteX1" fmla="*/ 2247593 w 2247593"/>
              <a:gd name="connsiteY1" fmla="*/ 0 h 461665"/>
              <a:gd name="connsiteX2" fmla="*/ 2247593 w 2247593"/>
              <a:gd name="connsiteY2" fmla="*/ 461665 h 461665"/>
              <a:gd name="connsiteX3" fmla="*/ 0 w 2247593"/>
              <a:gd name="connsiteY3" fmla="*/ 461665 h 461665"/>
              <a:gd name="connsiteX4" fmla="*/ 0 w 2247593"/>
              <a:gd name="connsiteY4" fmla="*/ 0 h 461665"/>
              <a:gd name="connsiteX0" fmla="*/ 0 w 2247593"/>
              <a:gd name="connsiteY0" fmla="*/ 0 h 461665"/>
              <a:gd name="connsiteX1" fmla="*/ 2247593 w 2247593"/>
              <a:gd name="connsiteY1" fmla="*/ 0 h 461665"/>
              <a:gd name="connsiteX2" fmla="*/ 2077396 w 2247593"/>
              <a:gd name="connsiteY2" fmla="*/ 250676 h 461665"/>
              <a:gd name="connsiteX3" fmla="*/ 0 w 2247593"/>
              <a:gd name="connsiteY3" fmla="*/ 461665 h 461665"/>
              <a:gd name="connsiteX4" fmla="*/ 0 w 2247593"/>
              <a:gd name="connsiteY4" fmla="*/ 0 h 461665"/>
              <a:gd name="connsiteX0" fmla="*/ 0 w 2077396"/>
              <a:gd name="connsiteY0" fmla="*/ 0 h 461665"/>
              <a:gd name="connsiteX1" fmla="*/ 1925652 w 2077396"/>
              <a:gd name="connsiteY1" fmla="*/ 81807 h 461665"/>
              <a:gd name="connsiteX2" fmla="*/ 2077396 w 2077396"/>
              <a:gd name="connsiteY2" fmla="*/ 250676 h 461665"/>
              <a:gd name="connsiteX3" fmla="*/ 0 w 2077396"/>
              <a:gd name="connsiteY3" fmla="*/ 461665 h 461665"/>
              <a:gd name="connsiteX4" fmla="*/ 0 w 2077396"/>
              <a:gd name="connsiteY4" fmla="*/ 0 h 461665"/>
              <a:gd name="connsiteX0" fmla="*/ 0 w 1925652"/>
              <a:gd name="connsiteY0" fmla="*/ 0 h 461665"/>
              <a:gd name="connsiteX1" fmla="*/ 1925652 w 1925652"/>
              <a:gd name="connsiteY1" fmla="*/ 81807 h 461665"/>
              <a:gd name="connsiteX2" fmla="*/ 1869305 w 1925652"/>
              <a:gd name="connsiteY2" fmla="*/ 316195 h 461665"/>
              <a:gd name="connsiteX3" fmla="*/ 0 w 1925652"/>
              <a:gd name="connsiteY3" fmla="*/ 461665 h 461665"/>
              <a:gd name="connsiteX4" fmla="*/ 0 w 1925652"/>
              <a:gd name="connsiteY4" fmla="*/ 0 h 461665"/>
              <a:gd name="connsiteX0" fmla="*/ 0 w 1925652"/>
              <a:gd name="connsiteY0" fmla="*/ 0 h 619682"/>
              <a:gd name="connsiteX1" fmla="*/ 1925652 w 1925652"/>
              <a:gd name="connsiteY1" fmla="*/ 81807 h 619682"/>
              <a:gd name="connsiteX2" fmla="*/ 1869305 w 1925652"/>
              <a:gd name="connsiteY2" fmla="*/ 316195 h 619682"/>
              <a:gd name="connsiteX3" fmla="*/ 207304 w 1925652"/>
              <a:gd name="connsiteY3" fmla="*/ 619682 h 619682"/>
              <a:gd name="connsiteX4" fmla="*/ 0 w 1925652"/>
              <a:gd name="connsiteY4" fmla="*/ 0 h 619682"/>
              <a:gd name="connsiteX0" fmla="*/ 100514 w 1718348"/>
              <a:gd name="connsiteY0" fmla="*/ 112471 h 537875"/>
              <a:gd name="connsiteX1" fmla="*/ 1718348 w 1718348"/>
              <a:gd name="connsiteY1" fmla="*/ 0 h 537875"/>
              <a:gd name="connsiteX2" fmla="*/ 1662001 w 1718348"/>
              <a:gd name="connsiteY2" fmla="*/ 234388 h 537875"/>
              <a:gd name="connsiteX3" fmla="*/ 0 w 1718348"/>
              <a:gd name="connsiteY3" fmla="*/ 537875 h 537875"/>
              <a:gd name="connsiteX4" fmla="*/ 100514 w 1718348"/>
              <a:gd name="connsiteY4" fmla="*/ 112471 h 537875"/>
              <a:gd name="connsiteX0" fmla="*/ 0 w 1617834"/>
              <a:gd name="connsiteY0" fmla="*/ 112471 h 620779"/>
              <a:gd name="connsiteX1" fmla="*/ 1617834 w 1617834"/>
              <a:gd name="connsiteY1" fmla="*/ 0 h 620779"/>
              <a:gd name="connsiteX2" fmla="*/ 1561487 w 1617834"/>
              <a:gd name="connsiteY2" fmla="*/ 234388 h 620779"/>
              <a:gd name="connsiteX3" fmla="*/ 319465 w 1617834"/>
              <a:gd name="connsiteY3" fmla="*/ 620779 h 620779"/>
              <a:gd name="connsiteX4" fmla="*/ 0 w 1617834"/>
              <a:gd name="connsiteY4" fmla="*/ 112471 h 620779"/>
              <a:gd name="connsiteX0" fmla="*/ 0 w 1561487"/>
              <a:gd name="connsiteY0" fmla="*/ 201283 h 709591"/>
              <a:gd name="connsiteX1" fmla="*/ 1530654 w 1561487"/>
              <a:gd name="connsiteY1" fmla="*/ 0 h 709591"/>
              <a:gd name="connsiteX2" fmla="*/ 1561487 w 1561487"/>
              <a:gd name="connsiteY2" fmla="*/ 323200 h 709591"/>
              <a:gd name="connsiteX3" fmla="*/ 319465 w 1561487"/>
              <a:gd name="connsiteY3" fmla="*/ 709591 h 709591"/>
              <a:gd name="connsiteX4" fmla="*/ 0 w 1561487"/>
              <a:gd name="connsiteY4" fmla="*/ 201283 h 709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1487" h="709591">
                <a:moveTo>
                  <a:pt x="0" y="201283"/>
                </a:moveTo>
                <a:lnTo>
                  <a:pt x="1530654" y="0"/>
                </a:lnTo>
                <a:lnTo>
                  <a:pt x="1561487" y="323200"/>
                </a:lnTo>
                <a:lnTo>
                  <a:pt x="319465" y="709591"/>
                </a:lnTo>
                <a:lnTo>
                  <a:pt x="0" y="201283"/>
                </a:lnTo>
                <a:close/>
              </a:path>
            </a:pathLst>
          </a:custGeom>
          <a:noFill/>
          <a:scene3d>
            <a:camera prst="perspectiveHeroicExtremeLeftFacing"/>
            <a:lightRig rig="threePt" dir="t"/>
          </a:scene3d>
        </p:spPr>
        <p:txBody>
          <a:bodyPr wrap="square" lIns="91440" tIns="45720" rIns="91440" bIns="45720">
            <a:normAutofit/>
          </a:bodyPr>
          <a:lstStyle/>
          <a:p>
            <a:pPr algn="ctr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Detector 1</a:t>
            </a:r>
            <a:endParaRPr lang="ru-RU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Прямоугольник 29">
            <a:extLst>
              <a:ext uri="{FF2B5EF4-FFF2-40B4-BE49-F238E27FC236}">
                <a16:creationId xmlns:a16="http://schemas.microsoft.com/office/drawing/2014/main" id="{F7A0B06A-114E-4D1A-80D5-23462D27FC50}"/>
              </a:ext>
            </a:extLst>
          </p:cNvPr>
          <p:cNvSpPr/>
          <p:nvPr/>
        </p:nvSpPr>
        <p:spPr>
          <a:xfrm rot="20067109">
            <a:off x="2546168" y="4178701"/>
            <a:ext cx="1561487" cy="709591"/>
          </a:xfrm>
          <a:custGeom>
            <a:avLst/>
            <a:gdLst>
              <a:gd name="connsiteX0" fmla="*/ 0 w 2247593"/>
              <a:gd name="connsiteY0" fmla="*/ 0 h 461665"/>
              <a:gd name="connsiteX1" fmla="*/ 2247593 w 2247593"/>
              <a:gd name="connsiteY1" fmla="*/ 0 h 461665"/>
              <a:gd name="connsiteX2" fmla="*/ 2247593 w 2247593"/>
              <a:gd name="connsiteY2" fmla="*/ 461665 h 461665"/>
              <a:gd name="connsiteX3" fmla="*/ 0 w 2247593"/>
              <a:gd name="connsiteY3" fmla="*/ 461665 h 461665"/>
              <a:gd name="connsiteX4" fmla="*/ 0 w 2247593"/>
              <a:gd name="connsiteY4" fmla="*/ 0 h 461665"/>
              <a:gd name="connsiteX0" fmla="*/ 0 w 2247593"/>
              <a:gd name="connsiteY0" fmla="*/ 0 h 461665"/>
              <a:gd name="connsiteX1" fmla="*/ 2247593 w 2247593"/>
              <a:gd name="connsiteY1" fmla="*/ 0 h 461665"/>
              <a:gd name="connsiteX2" fmla="*/ 2077396 w 2247593"/>
              <a:gd name="connsiteY2" fmla="*/ 250676 h 461665"/>
              <a:gd name="connsiteX3" fmla="*/ 0 w 2247593"/>
              <a:gd name="connsiteY3" fmla="*/ 461665 h 461665"/>
              <a:gd name="connsiteX4" fmla="*/ 0 w 2247593"/>
              <a:gd name="connsiteY4" fmla="*/ 0 h 461665"/>
              <a:gd name="connsiteX0" fmla="*/ 0 w 2077396"/>
              <a:gd name="connsiteY0" fmla="*/ 0 h 461665"/>
              <a:gd name="connsiteX1" fmla="*/ 1925652 w 2077396"/>
              <a:gd name="connsiteY1" fmla="*/ 81807 h 461665"/>
              <a:gd name="connsiteX2" fmla="*/ 2077396 w 2077396"/>
              <a:gd name="connsiteY2" fmla="*/ 250676 h 461665"/>
              <a:gd name="connsiteX3" fmla="*/ 0 w 2077396"/>
              <a:gd name="connsiteY3" fmla="*/ 461665 h 461665"/>
              <a:gd name="connsiteX4" fmla="*/ 0 w 2077396"/>
              <a:gd name="connsiteY4" fmla="*/ 0 h 461665"/>
              <a:gd name="connsiteX0" fmla="*/ 0 w 1925652"/>
              <a:gd name="connsiteY0" fmla="*/ 0 h 461665"/>
              <a:gd name="connsiteX1" fmla="*/ 1925652 w 1925652"/>
              <a:gd name="connsiteY1" fmla="*/ 81807 h 461665"/>
              <a:gd name="connsiteX2" fmla="*/ 1869305 w 1925652"/>
              <a:gd name="connsiteY2" fmla="*/ 316195 h 461665"/>
              <a:gd name="connsiteX3" fmla="*/ 0 w 1925652"/>
              <a:gd name="connsiteY3" fmla="*/ 461665 h 461665"/>
              <a:gd name="connsiteX4" fmla="*/ 0 w 1925652"/>
              <a:gd name="connsiteY4" fmla="*/ 0 h 461665"/>
              <a:gd name="connsiteX0" fmla="*/ 0 w 1925652"/>
              <a:gd name="connsiteY0" fmla="*/ 0 h 619682"/>
              <a:gd name="connsiteX1" fmla="*/ 1925652 w 1925652"/>
              <a:gd name="connsiteY1" fmla="*/ 81807 h 619682"/>
              <a:gd name="connsiteX2" fmla="*/ 1869305 w 1925652"/>
              <a:gd name="connsiteY2" fmla="*/ 316195 h 619682"/>
              <a:gd name="connsiteX3" fmla="*/ 207304 w 1925652"/>
              <a:gd name="connsiteY3" fmla="*/ 619682 h 619682"/>
              <a:gd name="connsiteX4" fmla="*/ 0 w 1925652"/>
              <a:gd name="connsiteY4" fmla="*/ 0 h 619682"/>
              <a:gd name="connsiteX0" fmla="*/ 100514 w 1718348"/>
              <a:gd name="connsiteY0" fmla="*/ 112471 h 537875"/>
              <a:gd name="connsiteX1" fmla="*/ 1718348 w 1718348"/>
              <a:gd name="connsiteY1" fmla="*/ 0 h 537875"/>
              <a:gd name="connsiteX2" fmla="*/ 1662001 w 1718348"/>
              <a:gd name="connsiteY2" fmla="*/ 234388 h 537875"/>
              <a:gd name="connsiteX3" fmla="*/ 0 w 1718348"/>
              <a:gd name="connsiteY3" fmla="*/ 537875 h 537875"/>
              <a:gd name="connsiteX4" fmla="*/ 100514 w 1718348"/>
              <a:gd name="connsiteY4" fmla="*/ 112471 h 537875"/>
              <a:gd name="connsiteX0" fmla="*/ 0 w 1617834"/>
              <a:gd name="connsiteY0" fmla="*/ 112471 h 620779"/>
              <a:gd name="connsiteX1" fmla="*/ 1617834 w 1617834"/>
              <a:gd name="connsiteY1" fmla="*/ 0 h 620779"/>
              <a:gd name="connsiteX2" fmla="*/ 1561487 w 1617834"/>
              <a:gd name="connsiteY2" fmla="*/ 234388 h 620779"/>
              <a:gd name="connsiteX3" fmla="*/ 319465 w 1617834"/>
              <a:gd name="connsiteY3" fmla="*/ 620779 h 620779"/>
              <a:gd name="connsiteX4" fmla="*/ 0 w 1617834"/>
              <a:gd name="connsiteY4" fmla="*/ 112471 h 620779"/>
              <a:gd name="connsiteX0" fmla="*/ 0 w 1561487"/>
              <a:gd name="connsiteY0" fmla="*/ 201283 h 709591"/>
              <a:gd name="connsiteX1" fmla="*/ 1530654 w 1561487"/>
              <a:gd name="connsiteY1" fmla="*/ 0 h 709591"/>
              <a:gd name="connsiteX2" fmla="*/ 1561487 w 1561487"/>
              <a:gd name="connsiteY2" fmla="*/ 323200 h 709591"/>
              <a:gd name="connsiteX3" fmla="*/ 319465 w 1561487"/>
              <a:gd name="connsiteY3" fmla="*/ 709591 h 709591"/>
              <a:gd name="connsiteX4" fmla="*/ 0 w 1561487"/>
              <a:gd name="connsiteY4" fmla="*/ 201283 h 709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1487" h="709591">
                <a:moveTo>
                  <a:pt x="0" y="201283"/>
                </a:moveTo>
                <a:lnTo>
                  <a:pt x="1530654" y="0"/>
                </a:lnTo>
                <a:lnTo>
                  <a:pt x="1561487" y="323200"/>
                </a:lnTo>
                <a:lnTo>
                  <a:pt x="319465" y="709591"/>
                </a:lnTo>
                <a:lnTo>
                  <a:pt x="0" y="201283"/>
                </a:lnTo>
                <a:close/>
              </a:path>
            </a:pathLst>
          </a:custGeom>
          <a:noFill/>
          <a:scene3d>
            <a:camera prst="perspectiveHeroicExtremeLeftFacing"/>
            <a:lightRig rig="threePt" dir="t"/>
          </a:scene3d>
        </p:spPr>
        <p:txBody>
          <a:bodyPr wrap="square" lIns="91440" tIns="45720" rIns="91440" bIns="45720">
            <a:normAutofit/>
          </a:bodyPr>
          <a:lstStyle/>
          <a:p>
            <a:pPr algn="ctr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Detector 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RU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Прямоугольник 29">
            <a:extLst>
              <a:ext uri="{FF2B5EF4-FFF2-40B4-BE49-F238E27FC236}">
                <a16:creationId xmlns:a16="http://schemas.microsoft.com/office/drawing/2014/main" id="{4FD52FC7-5D46-49B3-9EA2-B52A88A0F535}"/>
              </a:ext>
            </a:extLst>
          </p:cNvPr>
          <p:cNvSpPr/>
          <p:nvPr/>
        </p:nvSpPr>
        <p:spPr>
          <a:xfrm rot="20067109">
            <a:off x="3170812" y="3679804"/>
            <a:ext cx="1561487" cy="709591"/>
          </a:xfrm>
          <a:custGeom>
            <a:avLst/>
            <a:gdLst>
              <a:gd name="connsiteX0" fmla="*/ 0 w 2247593"/>
              <a:gd name="connsiteY0" fmla="*/ 0 h 461665"/>
              <a:gd name="connsiteX1" fmla="*/ 2247593 w 2247593"/>
              <a:gd name="connsiteY1" fmla="*/ 0 h 461665"/>
              <a:gd name="connsiteX2" fmla="*/ 2247593 w 2247593"/>
              <a:gd name="connsiteY2" fmla="*/ 461665 h 461665"/>
              <a:gd name="connsiteX3" fmla="*/ 0 w 2247593"/>
              <a:gd name="connsiteY3" fmla="*/ 461665 h 461665"/>
              <a:gd name="connsiteX4" fmla="*/ 0 w 2247593"/>
              <a:gd name="connsiteY4" fmla="*/ 0 h 461665"/>
              <a:gd name="connsiteX0" fmla="*/ 0 w 2247593"/>
              <a:gd name="connsiteY0" fmla="*/ 0 h 461665"/>
              <a:gd name="connsiteX1" fmla="*/ 2247593 w 2247593"/>
              <a:gd name="connsiteY1" fmla="*/ 0 h 461665"/>
              <a:gd name="connsiteX2" fmla="*/ 2077396 w 2247593"/>
              <a:gd name="connsiteY2" fmla="*/ 250676 h 461665"/>
              <a:gd name="connsiteX3" fmla="*/ 0 w 2247593"/>
              <a:gd name="connsiteY3" fmla="*/ 461665 h 461665"/>
              <a:gd name="connsiteX4" fmla="*/ 0 w 2247593"/>
              <a:gd name="connsiteY4" fmla="*/ 0 h 461665"/>
              <a:gd name="connsiteX0" fmla="*/ 0 w 2077396"/>
              <a:gd name="connsiteY0" fmla="*/ 0 h 461665"/>
              <a:gd name="connsiteX1" fmla="*/ 1925652 w 2077396"/>
              <a:gd name="connsiteY1" fmla="*/ 81807 h 461665"/>
              <a:gd name="connsiteX2" fmla="*/ 2077396 w 2077396"/>
              <a:gd name="connsiteY2" fmla="*/ 250676 h 461665"/>
              <a:gd name="connsiteX3" fmla="*/ 0 w 2077396"/>
              <a:gd name="connsiteY3" fmla="*/ 461665 h 461665"/>
              <a:gd name="connsiteX4" fmla="*/ 0 w 2077396"/>
              <a:gd name="connsiteY4" fmla="*/ 0 h 461665"/>
              <a:gd name="connsiteX0" fmla="*/ 0 w 1925652"/>
              <a:gd name="connsiteY0" fmla="*/ 0 h 461665"/>
              <a:gd name="connsiteX1" fmla="*/ 1925652 w 1925652"/>
              <a:gd name="connsiteY1" fmla="*/ 81807 h 461665"/>
              <a:gd name="connsiteX2" fmla="*/ 1869305 w 1925652"/>
              <a:gd name="connsiteY2" fmla="*/ 316195 h 461665"/>
              <a:gd name="connsiteX3" fmla="*/ 0 w 1925652"/>
              <a:gd name="connsiteY3" fmla="*/ 461665 h 461665"/>
              <a:gd name="connsiteX4" fmla="*/ 0 w 1925652"/>
              <a:gd name="connsiteY4" fmla="*/ 0 h 461665"/>
              <a:gd name="connsiteX0" fmla="*/ 0 w 1925652"/>
              <a:gd name="connsiteY0" fmla="*/ 0 h 619682"/>
              <a:gd name="connsiteX1" fmla="*/ 1925652 w 1925652"/>
              <a:gd name="connsiteY1" fmla="*/ 81807 h 619682"/>
              <a:gd name="connsiteX2" fmla="*/ 1869305 w 1925652"/>
              <a:gd name="connsiteY2" fmla="*/ 316195 h 619682"/>
              <a:gd name="connsiteX3" fmla="*/ 207304 w 1925652"/>
              <a:gd name="connsiteY3" fmla="*/ 619682 h 619682"/>
              <a:gd name="connsiteX4" fmla="*/ 0 w 1925652"/>
              <a:gd name="connsiteY4" fmla="*/ 0 h 619682"/>
              <a:gd name="connsiteX0" fmla="*/ 100514 w 1718348"/>
              <a:gd name="connsiteY0" fmla="*/ 112471 h 537875"/>
              <a:gd name="connsiteX1" fmla="*/ 1718348 w 1718348"/>
              <a:gd name="connsiteY1" fmla="*/ 0 h 537875"/>
              <a:gd name="connsiteX2" fmla="*/ 1662001 w 1718348"/>
              <a:gd name="connsiteY2" fmla="*/ 234388 h 537875"/>
              <a:gd name="connsiteX3" fmla="*/ 0 w 1718348"/>
              <a:gd name="connsiteY3" fmla="*/ 537875 h 537875"/>
              <a:gd name="connsiteX4" fmla="*/ 100514 w 1718348"/>
              <a:gd name="connsiteY4" fmla="*/ 112471 h 537875"/>
              <a:gd name="connsiteX0" fmla="*/ 0 w 1617834"/>
              <a:gd name="connsiteY0" fmla="*/ 112471 h 620779"/>
              <a:gd name="connsiteX1" fmla="*/ 1617834 w 1617834"/>
              <a:gd name="connsiteY1" fmla="*/ 0 h 620779"/>
              <a:gd name="connsiteX2" fmla="*/ 1561487 w 1617834"/>
              <a:gd name="connsiteY2" fmla="*/ 234388 h 620779"/>
              <a:gd name="connsiteX3" fmla="*/ 319465 w 1617834"/>
              <a:gd name="connsiteY3" fmla="*/ 620779 h 620779"/>
              <a:gd name="connsiteX4" fmla="*/ 0 w 1617834"/>
              <a:gd name="connsiteY4" fmla="*/ 112471 h 620779"/>
              <a:gd name="connsiteX0" fmla="*/ 0 w 1561487"/>
              <a:gd name="connsiteY0" fmla="*/ 201283 h 709591"/>
              <a:gd name="connsiteX1" fmla="*/ 1530654 w 1561487"/>
              <a:gd name="connsiteY1" fmla="*/ 0 h 709591"/>
              <a:gd name="connsiteX2" fmla="*/ 1561487 w 1561487"/>
              <a:gd name="connsiteY2" fmla="*/ 323200 h 709591"/>
              <a:gd name="connsiteX3" fmla="*/ 319465 w 1561487"/>
              <a:gd name="connsiteY3" fmla="*/ 709591 h 709591"/>
              <a:gd name="connsiteX4" fmla="*/ 0 w 1561487"/>
              <a:gd name="connsiteY4" fmla="*/ 201283 h 709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1487" h="709591">
                <a:moveTo>
                  <a:pt x="0" y="201283"/>
                </a:moveTo>
                <a:lnTo>
                  <a:pt x="1530654" y="0"/>
                </a:lnTo>
                <a:lnTo>
                  <a:pt x="1561487" y="323200"/>
                </a:lnTo>
                <a:lnTo>
                  <a:pt x="319465" y="709591"/>
                </a:lnTo>
                <a:lnTo>
                  <a:pt x="0" y="201283"/>
                </a:lnTo>
                <a:close/>
              </a:path>
            </a:pathLst>
          </a:custGeom>
          <a:noFill/>
          <a:scene3d>
            <a:camera prst="perspectiveHeroicExtremeLeftFacing"/>
            <a:lightRig rig="threePt" dir="t"/>
          </a:scene3d>
        </p:spPr>
        <p:txBody>
          <a:bodyPr wrap="square" lIns="91440" tIns="45720" rIns="91440" bIns="45720">
            <a:normAutofit/>
          </a:bodyPr>
          <a:lstStyle/>
          <a:p>
            <a:pPr algn="ctr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Detector 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RU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Прямоугольник 29">
            <a:extLst>
              <a:ext uri="{FF2B5EF4-FFF2-40B4-BE49-F238E27FC236}">
                <a16:creationId xmlns:a16="http://schemas.microsoft.com/office/drawing/2014/main" id="{1ED66491-2D0A-40C3-8B12-301824B7AFE5}"/>
              </a:ext>
            </a:extLst>
          </p:cNvPr>
          <p:cNvSpPr/>
          <p:nvPr/>
        </p:nvSpPr>
        <p:spPr>
          <a:xfrm rot="20067109">
            <a:off x="3657766" y="3253382"/>
            <a:ext cx="1561487" cy="709591"/>
          </a:xfrm>
          <a:custGeom>
            <a:avLst/>
            <a:gdLst>
              <a:gd name="connsiteX0" fmla="*/ 0 w 2247593"/>
              <a:gd name="connsiteY0" fmla="*/ 0 h 461665"/>
              <a:gd name="connsiteX1" fmla="*/ 2247593 w 2247593"/>
              <a:gd name="connsiteY1" fmla="*/ 0 h 461665"/>
              <a:gd name="connsiteX2" fmla="*/ 2247593 w 2247593"/>
              <a:gd name="connsiteY2" fmla="*/ 461665 h 461665"/>
              <a:gd name="connsiteX3" fmla="*/ 0 w 2247593"/>
              <a:gd name="connsiteY3" fmla="*/ 461665 h 461665"/>
              <a:gd name="connsiteX4" fmla="*/ 0 w 2247593"/>
              <a:gd name="connsiteY4" fmla="*/ 0 h 461665"/>
              <a:gd name="connsiteX0" fmla="*/ 0 w 2247593"/>
              <a:gd name="connsiteY0" fmla="*/ 0 h 461665"/>
              <a:gd name="connsiteX1" fmla="*/ 2247593 w 2247593"/>
              <a:gd name="connsiteY1" fmla="*/ 0 h 461665"/>
              <a:gd name="connsiteX2" fmla="*/ 2077396 w 2247593"/>
              <a:gd name="connsiteY2" fmla="*/ 250676 h 461665"/>
              <a:gd name="connsiteX3" fmla="*/ 0 w 2247593"/>
              <a:gd name="connsiteY3" fmla="*/ 461665 h 461665"/>
              <a:gd name="connsiteX4" fmla="*/ 0 w 2247593"/>
              <a:gd name="connsiteY4" fmla="*/ 0 h 461665"/>
              <a:gd name="connsiteX0" fmla="*/ 0 w 2077396"/>
              <a:gd name="connsiteY0" fmla="*/ 0 h 461665"/>
              <a:gd name="connsiteX1" fmla="*/ 1925652 w 2077396"/>
              <a:gd name="connsiteY1" fmla="*/ 81807 h 461665"/>
              <a:gd name="connsiteX2" fmla="*/ 2077396 w 2077396"/>
              <a:gd name="connsiteY2" fmla="*/ 250676 h 461665"/>
              <a:gd name="connsiteX3" fmla="*/ 0 w 2077396"/>
              <a:gd name="connsiteY3" fmla="*/ 461665 h 461665"/>
              <a:gd name="connsiteX4" fmla="*/ 0 w 2077396"/>
              <a:gd name="connsiteY4" fmla="*/ 0 h 461665"/>
              <a:gd name="connsiteX0" fmla="*/ 0 w 1925652"/>
              <a:gd name="connsiteY0" fmla="*/ 0 h 461665"/>
              <a:gd name="connsiteX1" fmla="*/ 1925652 w 1925652"/>
              <a:gd name="connsiteY1" fmla="*/ 81807 h 461665"/>
              <a:gd name="connsiteX2" fmla="*/ 1869305 w 1925652"/>
              <a:gd name="connsiteY2" fmla="*/ 316195 h 461665"/>
              <a:gd name="connsiteX3" fmla="*/ 0 w 1925652"/>
              <a:gd name="connsiteY3" fmla="*/ 461665 h 461665"/>
              <a:gd name="connsiteX4" fmla="*/ 0 w 1925652"/>
              <a:gd name="connsiteY4" fmla="*/ 0 h 461665"/>
              <a:gd name="connsiteX0" fmla="*/ 0 w 1925652"/>
              <a:gd name="connsiteY0" fmla="*/ 0 h 619682"/>
              <a:gd name="connsiteX1" fmla="*/ 1925652 w 1925652"/>
              <a:gd name="connsiteY1" fmla="*/ 81807 h 619682"/>
              <a:gd name="connsiteX2" fmla="*/ 1869305 w 1925652"/>
              <a:gd name="connsiteY2" fmla="*/ 316195 h 619682"/>
              <a:gd name="connsiteX3" fmla="*/ 207304 w 1925652"/>
              <a:gd name="connsiteY3" fmla="*/ 619682 h 619682"/>
              <a:gd name="connsiteX4" fmla="*/ 0 w 1925652"/>
              <a:gd name="connsiteY4" fmla="*/ 0 h 619682"/>
              <a:gd name="connsiteX0" fmla="*/ 100514 w 1718348"/>
              <a:gd name="connsiteY0" fmla="*/ 112471 h 537875"/>
              <a:gd name="connsiteX1" fmla="*/ 1718348 w 1718348"/>
              <a:gd name="connsiteY1" fmla="*/ 0 h 537875"/>
              <a:gd name="connsiteX2" fmla="*/ 1662001 w 1718348"/>
              <a:gd name="connsiteY2" fmla="*/ 234388 h 537875"/>
              <a:gd name="connsiteX3" fmla="*/ 0 w 1718348"/>
              <a:gd name="connsiteY3" fmla="*/ 537875 h 537875"/>
              <a:gd name="connsiteX4" fmla="*/ 100514 w 1718348"/>
              <a:gd name="connsiteY4" fmla="*/ 112471 h 537875"/>
              <a:gd name="connsiteX0" fmla="*/ 0 w 1617834"/>
              <a:gd name="connsiteY0" fmla="*/ 112471 h 620779"/>
              <a:gd name="connsiteX1" fmla="*/ 1617834 w 1617834"/>
              <a:gd name="connsiteY1" fmla="*/ 0 h 620779"/>
              <a:gd name="connsiteX2" fmla="*/ 1561487 w 1617834"/>
              <a:gd name="connsiteY2" fmla="*/ 234388 h 620779"/>
              <a:gd name="connsiteX3" fmla="*/ 319465 w 1617834"/>
              <a:gd name="connsiteY3" fmla="*/ 620779 h 620779"/>
              <a:gd name="connsiteX4" fmla="*/ 0 w 1617834"/>
              <a:gd name="connsiteY4" fmla="*/ 112471 h 620779"/>
              <a:gd name="connsiteX0" fmla="*/ 0 w 1561487"/>
              <a:gd name="connsiteY0" fmla="*/ 201283 h 709591"/>
              <a:gd name="connsiteX1" fmla="*/ 1530654 w 1561487"/>
              <a:gd name="connsiteY1" fmla="*/ 0 h 709591"/>
              <a:gd name="connsiteX2" fmla="*/ 1561487 w 1561487"/>
              <a:gd name="connsiteY2" fmla="*/ 323200 h 709591"/>
              <a:gd name="connsiteX3" fmla="*/ 319465 w 1561487"/>
              <a:gd name="connsiteY3" fmla="*/ 709591 h 709591"/>
              <a:gd name="connsiteX4" fmla="*/ 0 w 1561487"/>
              <a:gd name="connsiteY4" fmla="*/ 201283 h 709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1487" h="709591">
                <a:moveTo>
                  <a:pt x="0" y="201283"/>
                </a:moveTo>
                <a:lnTo>
                  <a:pt x="1530654" y="0"/>
                </a:lnTo>
                <a:lnTo>
                  <a:pt x="1561487" y="323200"/>
                </a:lnTo>
                <a:lnTo>
                  <a:pt x="319465" y="709591"/>
                </a:lnTo>
                <a:lnTo>
                  <a:pt x="0" y="201283"/>
                </a:lnTo>
                <a:close/>
              </a:path>
            </a:pathLst>
          </a:custGeom>
          <a:noFill/>
          <a:scene3d>
            <a:camera prst="perspectiveHeroicExtremeLeftFacing"/>
            <a:lightRig rig="threePt" dir="t"/>
          </a:scene3d>
        </p:spPr>
        <p:txBody>
          <a:bodyPr wrap="square" lIns="91440" tIns="45720" rIns="91440" bIns="45720">
            <a:normAutofit/>
          </a:bodyPr>
          <a:lstStyle/>
          <a:p>
            <a:pPr algn="ctr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Detector 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RU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9F7D3DA6-5F4A-41FC-AA25-98D2E116AE1A}"/>
              </a:ext>
            </a:extLst>
          </p:cNvPr>
          <p:cNvSpPr/>
          <p:nvPr/>
        </p:nvSpPr>
        <p:spPr>
          <a:xfrm>
            <a:off x="7232176" y="3947310"/>
            <a:ext cx="5038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Scheme of operation of </a:t>
            </a:r>
          </a:p>
          <a:p>
            <a:pPr algn="ctr"/>
            <a:r>
              <a:rPr lang="en-US" sz="1400" dirty="0"/>
              <a:t>the thermal neutron sensor</a:t>
            </a:r>
            <a:endParaRPr lang="ru-RU" sz="1400" dirty="0"/>
          </a:p>
        </p:txBody>
      </p:sp>
      <p:pic>
        <p:nvPicPr>
          <p:cNvPr id="48" name="Объект 13">
            <a:extLst>
              <a:ext uri="{FF2B5EF4-FFF2-40B4-BE49-F238E27FC236}">
                <a16:creationId xmlns:a16="http://schemas.microsoft.com/office/drawing/2014/main" id="{0AF45918-77B3-4360-B5FB-5E03FA9121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509" y="3957352"/>
            <a:ext cx="3715966" cy="2200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481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B41AD17-014B-4E4B-8609-2BF875631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712B-7155-4D81-9DBD-22E682A4DE31}" type="slidenum">
              <a:rPr lang="ru-RU" smtClean="0"/>
              <a:t>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6B1342-7312-40C9-8F72-320D4ADAF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DIAGNOSTICS OF HEAVY ION BEAM LOSSES VIA THE TRANSPORT CHANNEL FROM THE ACCELERATOR TO THE PHYSICAL INSTALLATION</a:t>
            </a:r>
            <a:endParaRPr lang="en-US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DA482FA-90DA-446A-BC62-7D6FE5EC9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Detector of n</a:t>
            </a:r>
            <a:r>
              <a:rPr lang="ru-RU" dirty="0" err="1"/>
              <a:t>eutrons</a:t>
            </a:r>
            <a:r>
              <a:rPr lang="ru-RU" dirty="0"/>
              <a:t> 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A2C208D0-D192-4005-A009-40FFC1D738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967730"/>
              </p:ext>
            </p:extLst>
          </p:nvPr>
        </p:nvGraphicFramePr>
        <p:xfrm>
          <a:off x="662543" y="1616261"/>
          <a:ext cx="5433457" cy="12868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3374">
                  <a:extLst>
                    <a:ext uri="{9D8B030D-6E8A-4147-A177-3AD203B41FA5}">
                      <a16:colId xmlns:a16="http://schemas.microsoft.com/office/drawing/2014/main" val="938701925"/>
                    </a:ext>
                  </a:extLst>
                </a:gridCol>
                <a:gridCol w="1110083">
                  <a:extLst>
                    <a:ext uri="{9D8B030D-6E8A-4147-A177-3AD203B41FA5}">
                      <a16:colId xmlns:a16="http://schemas.microsoft.com/office/drawing/2014/main" val="712264954"/>
                    </a:ext>
                  </a:extLst>
                </a:gridCol>
              </a:tblGrid>
              <a:tr h="32170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Helium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-18/80-3,0/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  <a:r>
                        <a:rPr lang="ru-RU" sz="1400" dirty="0"/>
                        <a:t> (</a:t>
                      </a:r>
                      <a:r>
                        <a:rPr lang="en-US" sz="1400" dirty="0"/>
                        <a:t>proportional counter</a:t>
                      </a:r>
                      <a:r>
                        <a:rPr lang="ru-RU" sz="1400" dirty="0"/>
                        <a:t>)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621662"/>
                  </a:ext>
                </a:extLst>
              </a:tr>
              <a:tr h="321709"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Rated operating voltage range, V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1150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145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668406"/>
                  </a:ext>
                </a:extLst>
              </a:tr>
              <a:tr h="321709"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Effective working length, mm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1045417"/>
                  </a:ext>
                </a:extLst>
              </a:tr>
              <a:tr h="321709"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Thermal neutron detection efficiency,%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613063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3CBB32E-B3BF-4C7C-8835-AFED481210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4" b="1652"/>
          <a:stretch/>
        </p:blipFill>
        <p:spPr>
          <a:xfrm>
            <a:off x="6686550" y="1504425"/>
            <a:ext cx="4667250" cy="294962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AD674D-EF65-4645-94CF-EF39F9C3C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20" y="1503859"/>
            <a:ext cx="5017109" cy="303178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C4AF761-BD8C-429B-9251-A6234684F8D9}"/>
              </a:ext>
            </a:extLst>
          </p:cNvPr>
          <p:cNvSpPr/>
          <p:nvPr/>
        </p:nvSpPr>
        <p:spPr>
          <a:xfrm>
            <a:off x="5972174" y="458497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374151"/>
                </a:solidFill>
                <a:latin typeface="Söhne"/>
              </a:rPr>
              <a:t>Dependence of the Cross Sections of Reactions </a:t>
            </a:r>
            <a:r>
              <a:rPr lang="en-US" baseline="30000" dirty="0">
                <a:solidFill>
                  <a:srgbClr val="333333"/>
                </a:solidFill>
                <a:latin typeface="Georgia" panose="02040502050405020303" pitchFamily="18" charset="0"/>
              </a:rPr>
              <a:t>3</a:t>
            </a:r>
            <a:r>
              <a:rPr lang="en-US" dirty="0">
                <a:solidFill>
                  <a:srgbClr val="374151"/>
                </a:solidFill>
                <a:latin typeface="Söhne"/>
              </a:rPr>
              <a:t>He(</a:t>
            </a:r>
            <a:r>
              <a:rPr lang="en-US" dirty="0" err="1">
                <a:solidFill>
                  <a:srgbClr val="374151"/>
                </a:solidFill>
                <a:latin typeface="Söhne"/>
              </a:rPr>
              <a:t>n,p</a:t>
            </a:r>
            <a:r>
              <a:rPr lang="en-US" dirty="0">
                <a:solidFill>
                  <a:srgbClr val="374151"/>
                </a:solidFill>
                <a:latin typeface="Söhne"/>
              </a:rPr>
              <a:t>), </a:t>
            </a:r>
            <a:r>
              <a:rPr lang="ru-RU" baseline="30000" dirty="0">
                <a:solidFill>
                  <a:srgbClr val="333333"/>
                </a:solidFill>
                <a:latin typeface="Georgia" panose="02040502050405020303" pitchFamily="18" charset="0"/>
              </a:rPr>
              <a:t>10</a:t>
            </a:r>
            <a:r>
              <a:rPr lang="en-US" dirty="0">
                <a:solidFill>
                  <a:srgbClr val="374151"/>
                </a:solidFill>
                <a:latin typeface="Söhne"/>
              </a:rPr>
              <a:t>B(n,</a:t>
            </a:r>
            <a:r>
              <a:rPr lang="el-GR" dirty="0">
                <a:solidFill>
                  <a:srgbClr val="374151"/>
                </a:solidFill>
                <a:latin typeface="Söhne"/>
              </a:rPr>
              <a:t>α</a:t>
            </a:r>
            <a:r>
              <a:rPr lang="en-US" dirty="0">
                <a:solidFill>
                  <a:srgbClr val="374151"/>
                </a:solidFill>
                <a:latin typeface="Söhne"/>
              </a:rPr>
              <a:t>), and </a:t>
            </a:r>
            <a:r>
              <a:rPr lang="ru-RU" baseline="30000" dirty="0">
                <a:solidFill>
                  <a:srgbClr val="333333"/>
                </a:solidFill>
                <a:latin typeface="Georgia" panose="02040502050405020303" pitchFamily="18" charset="0"/>
              </a:rPr>
              <a:t>6</a:t>
            </a:r>
            <a:r>
              <a:rPr lang="en-US" dirty="0">
                <a:solidFill>
                  <a:srgbClr val="374151"/>
                </a:solidFill>
                <a:latin typeface="Söhne"/>
              </a:rPr>
              <a:t>Li(n,</a:t>
            </a:r>
            <a:r>
              <a:rPr lang="el-GR" dirty="0">
                <a:solidFill>
                  <a:srgbClr val="374151"/>
                </a:solidFill>
                <a:latin typeface="Söhne"/>
              </a:rPr>
              <a:t> α</a:t>
            </a:r>
            <a:r>
              <a:rPr lang="en-US" dirty="0">
                <a:solidFill>
                  <a:srgbClr val="374151"/>
                </a:solidFill>
                <a:latin typeface="Söhne"/>
              </a:rPr>
              <a:t>) on Neutron Energy</a:t>
            </a:r>
            <a:endParaRPr lang="ru-RU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41CD8E8-3130-47D8-9F56-07D12A3E4BB2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3379271" y="2903097"/>
            <a:ext cx="602179" cy="9069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8CF2790-BD2D-4728-8B20-5C94FB267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547" y="4672730"/>
            <a:ext cx="3572453" cy="132041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4B83CFC-E2F3-446B-A2CE-29DEF7B9D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9" y="3426720"/>
            <a:ext cx="1288658" cy="240600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CDCA905-A9A9-4183-91DE-E59F59B6C7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007" y="3480465"/>
            <a:ext cx="3486993" cy="831514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7DFB20D-00C3-43F7-BB87-8223D18D4A0A}"/>
              </a:ext>
            </a:extLst>
          </p:cNvPr>
          <p:cNvSpPr/>
          <p:nvPr/>
        </p:nvSpPr>
        <p:spPr>
          <a:xfrm>
            <a:off x="-43889" y="5808478"/>
            <a:ext cx="2836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</a:t>
            </a:r>
            <a:r>
              <a:rPr lang="ru-RU" dirty="0" err="1"/>
              <a:t>oderator</a:t>
            </a:r>
            <a:r>
              <a:rPr lang="en-US" dirty="0"/>
              <a:t> of n</a:t>
            </a:r>
            <a:r>
              <a:rPr lang="ru-RU" dirty="0" err="1"/>
              <a:t>eutron</a:t>
            </a:r>
            <a:r>
              <a:rPr lang="en-US" dirty="0"/>
              <a:t>s</a:t>
            </a:r>
            <a:r>
              <a:rPr lang="ru-RU" dirty="0"/>
              <a:t>: </a:t>
            </a:r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3981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D7455DF-22A4-4009-827F-584B198C9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712B-7155-4D81-9DBD-22E682A4DE31}" type="slidenum">
              <a:rPr lang="ru-RU" smtClean="0"/>
              <a:t>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A1AEFD-3BE3-4BC3-86B4-FF267B1BB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DIAGNOSTICS OF HEAVY ION BEAM LOSSES VIA THE TRANSPORT CHANNEL FROM THE ACCELERATOR TO THE PHYSICAL INSTALLATION</a:t>
            </a:r>
            <a:endParaRPr lang="en-US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1A5A7BD-4B36-47BD-BCBD-A9EC046E3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Detector of n</a:t>
            </a:r>
            <a:r>
              <a:rPr lang="ru-RU" dirty="0" err="1"/>
              <a:t>eutron</a:t>
            </a:r>
            <a:r>
              <a:rPr lang="en-US" dirty="0"/>
              <a:t>s</a:t>
            </a:r>
            <a:r>
              <a:rPr lang="ru-RU" dirty="0"/>
              <a:t> </a:t>
            </a: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1B8EC69B-5014-4458-9D7F-152BF24927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846012"/>
              </p:ext>
            </p:extLst>
          </p:nvPr>
        </p:nvGraphicFramePr>
        <p:xfrm>
          <a:off x="662543" y="1616261"/>
          <a:ext cx="5433457" cy="12868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3374">
                  <a:extLst>
                    <a:ext uri="{9D8B030D-6E8A-4147-A177-3AD203B41FA5}">
                      <a16:colId xmlns:a16="http://schemas.microsoft.com/office/drawing/2014/main" val="938701925"/>
                    </a:ext>
                  </a:extLst>
                </a:gridCol>
                <a:gridCol w="1110083">
                  <a:extLst>
                    <a:ext uri="{9D8B030D-6E8A-4147-A177-3AD203B41FA5}">
                      <a16:colId xmlns:a16="http://schemas.microsoft.com/office/drawing/2014/main" val="712264954"/>
                    </a:ext>
                  </a:extLst>
                </a:gridCol>
              </a:tblGrid>
              <a:tr h="32170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Helium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-18/80-3,0/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  <a:r>
                        <a:rPr lang="ru-RU" sz="1400" dirty="0"/>
                        <a:t> (</a:t>
                      </a:r>
                      <a:r>
                        <a:rPr lang="en-US" sz="1400" dirty="0"/>
                        <a:t>proportional counter</a:t>
                      </a:r>
                      <a:r>
                        <a:rPr lang="ru-RU" sz="1400" dirty="0"/>
                        <a:t>)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621662"/>
                  </a:ext>
                </a:extLst>
              </a:tr>
              <a:tr h="321709"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Rated operating voltage range, V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1150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145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668406"/>
                  </a:ext>
                </a:extLst>
              </a:tr>
              <a:tr h="321709"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Effective working length, mm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1045417"/>
                  </a:ext>
                </a:extLst>
              </a:tr>
              <a:tr h="321709"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Thermal neutron detection efficiency,%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613063"/>
                  </a:ext>
                </a:extLst>
              </a:tr>
            </a:tbl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3601828-AD9B-4892-9DBD-DD72BDCBF3CC}"/>
              </a:ext>
            </a:extLst>
          </p:cNvPr>
          <p:cNvSpPr/>
          <p:nvPr/>
        </p:nvSpPr>
        <p:spPr>
          <a:xfrm>
            <a:off x="6205576" y="4535640"/>
            <a:ext cx="598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Neutron cross section in the energy range 0-10 MeV for the 4 reactions: </a:t>
            </a:r>
            <a:r>
              <a:rPr lang="en-US" baseline="30000" dirty="0">
                <a:solidFill>
                  <a:srgbClr val="333333"/>
                </a:solidFill>
              </a:rPr>
              <a:t>3</a:t>
            </a:r>
            <a:r>
              <a:rPr lang="en-US" dirty="0"/>
              <a:t>He recoil, (</a:t>
            </a:r>
            <a:r>
              <a:rPr lang="en-US" dirty="0" err="1"/>
              <a:t>n,p</a:t>
            </a:r>
            <a:r>
              <a:rPr lang="en-US" dirty="0"/>
              <a:t>), (</a:t>
            </a:r>
            <a:r>
              <a:rPr lang="en-US" dirty="0" err="1"/>
              <a:t>n,d</a:t>
            </a:r>
            <a:r>
              <a:rPr lang="en-US" dirty="0"/>
              <a:t>) and </a:t>
            </a:r>
            <a:r>
              <a:rPr lang="en-US" i="1" dirty="0">
                <a:solidFill>
                  <a:srgbClr val="333333"/>
                </a:solidFill>
              </a:rPr>
              <a:t>γ</a:t>
            </a:r>
            <a:r>
              <a:rPr lang="en-US" dirty="0"/>
              <a:t>-rays</a:t>
            </a:r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538B67C-954D-4E1D-BF8B-6779D98A8D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4" b="1652"/>
          <a:stretch/>
        </p:blipFill>
        <p:spPr>
          <a:xfrm>
            <a:off x="6686550" y="1504425"/>
            <a:ext cx="4667250" cy="294962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E8C4A6-D548-4ABF-B46D-BB003D98D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547" y="4672730"/>
            <a:ext cx="3572453" cy="132041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B565A8E-CF79-4B8E-9962-0A4C51371F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9" y="3426720"/>
            <a:ext cx="1288658" cy="2406006"/>
          </a:xfrm>
          <a:prstGeom prst="rect">
            <a:avLst/>
          </a:prstGeom>
        </p:spPr>
      </p:pic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4E7E1F8F-35FE-4EBD-B732-D05036128722}"/>
              </a:ext>
            </a:extLst>
          </p:cNvPr>
          <p:cNvCxnSpPr>
            <a:cxnSpLocks/>
          </p:cNvCxnSpPr>
          <p:nvPr/>
        </p:nvCxnSpPr>
        <p:spPr>
          <a:xfrm>
            <a:off x="3379271" y="2903097"/>
            <a:ext cx="602179" cy="9069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76E53A1-AD09-4D2A-8D32-6DEDFDA5D3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007" y="3480465"/>
            <a:ext cx="3486993" cy="831514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4DD0867-AB5E-4FF1-B459-E39C448FA482}"/>
              </a:ext>
            </a:extLst>
          </p:cNvPr>
          <p:cNvSpPr/>
          <p:nvPr/>
        </p:nvSpPr>
        <p:spPr>
          <a:xfrm>
            <a:off x="-43889" y="5808478"/>
            <a:ext cx="2836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</a:t>
            </a:r>
            <a:r>
              <a:rPr lang="ru-RU" dirty="0" err="1"/>
              <a:t>oderator</a:t>
            </a:r>
            <a:r>
              <a:rPr lang="en-US" dirty="0"/>
              <a:t> of n</a:t>
            </a:r>
            <a:r>
              <a:rPr lang="ru-RU" dirty="0" err="1"/>
              <a:t>eutron</a:t>
            </a:r>
            <a:r>
              <a:rPr lang="en-US" dirty="0"/>
              <a:t>s</a:t>
            </a:r>
            <a:r>
              <a:rPr lang="ru-RU" dirty="0"/>
              <a:t>: </a:t>
            </a:r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7726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1CE2133-680A-423E-B702-A15CA2AE8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4712B-7155-4D81-9DBD-22E682A4DE31}" type="slidenum">
              <a:rPr lang="ru-RU" smtClean="0"/>
              <a:t>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6C6094-5543-4D7B-9131-21F09861F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DIAGNOSTICS OF HEAVY ION BEAM LOSSES VIA THE TRANSPORT CHANNEL FROM THE ACCELERATOR TO THE PHYSICAL INSTALLATION</a:t>
            </a:r>
            <a:endParaRPr lang="en-US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CF888A2-6AA2-491E-B9A7-8E83677AE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Location on the</a:t>
            </a:r>
            <a:r>
              <a:rPr lang="ru-RU" dirty="0"/>
              <a:t> </a:t>
            </a:r>
            <a:r>
              <a:rPr lang="en-US" dirty="0"/>
              <a:t>U-400</a:t>
            </a:r>
            <a:endParaRPr lang="ru-RU" dirty="0"/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EDFB095B-6EE3-43BB-A96B-C5F9D6B68D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115710"/>
              </p:ext>
            </p:extLst>
          </p:nvPr>
        </p:nvGraphicFramePr>
        <p:xfrm>
          <a:off x="8353840" y="1777434"/>
          <a:ext cx="3256720" cy="2313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8046">
                  <a:extLst>
                    <a:ext uri="{9D8B030D-6E8A-4147-A177-3AD203B41FA5}">
                      <a16:colId xmlns:a16="http://schemas.microsoft.com/office/drawing/2014/main" val="124091592"/>
                    </a:ext>
                  </a:extLst>
                </a:gridCol>
                <a:gridCol w="1358674">
                  <a:extLst>
                    <a:ext uri="{9D8B030D-6E8A-4147-A177-3AD203B41FA5}">
                      <a16:colId xmlns:a16="http://schemas.microsoft.com/office/drawing/2014/main" val="1194747049"/>
                    </a:ext>
                  </a:extLst>
                </a:gridCol>
              </a:tblGrid>
              <a:tr h="578446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Parameter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Meaning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252910"/>
                  </a:ext>
                </a:extLst>
              </a:tr>
              <a:tr h="578446">
                <a:tc>
                  <a:txBody>
                    <a:bodyPr/>
                    <a:lstStyle/>
                    <a:p>
                      <a:pPr algn="l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Accelerated Particles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From </a:t>
                      </a:r>
                      <a:r>
                        <a:rPr lang="ru-RU" sz="1200" baseline="30000" dirty="0">
                          <a:solidFill>
                            <a:srgbClr val="333333"/>
                          </a:solidFill>
                          <a:latin typeface="+mn-lt"/>
                        </a:rPr>
                        <a:t>6</a:t>
                      </a:r>
                      <a:r>
                        <a:rPr lang="en-US" sz="1200" dirty="0"/>
                        <a:t>Li to </a:t>
                      </a:r>
                      <a:r>
                        <a:rPr lang="ru-RU" sz="1200" baseline="30000" dirty="0">
                          <a:solidFill>
                            <a:srgbClr val="333333"/>
                          </a:solidFill>
                          <a:latin typeface="+mn-lt"/>
                        </a:rPr>
                        <a:t>132</a:t>
                      </a:r>
                      <a:r>
                        <a:rPr lang="en-US" sz="1200" dirty="0" err="1"/>
                        <a:t>Xe</a:t>
                      </a:r>
                      <a:endParaRPr lang="ru-RU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930033"/>
                  </a:ext>
                </a:extLst>
              </a:tr>
              <a:tr h="5784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Ion energy, MeV/nuclei</a:t>
                      </a:r>
                      <a:endParaRPr lang="ru-RU" sz="1200" dirty="0"/>
                    </a:p>
                    <a:p>
                      <a:pPr algn="l"/>
                      <a:endParaRPr lang="ru-RU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25 </a:t>
                      </a:r>
                      <a:r>
                        <a:rPr lang="en-US" sz="1200" dirty="0"/>
                        <a:t>–</a:t>
                      </a:r>
                      <a:r>
                        <a:rPr lang="ru-RU" sz="1200" dirty="0"/>
                        <a:t> </a:t>
                      </a:r>
                      <a:r>
                        <a:rPr lang="en-US" sz="1200" dirty="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967413"/>
                  </a:ext>
                </a:extLst>
              </a:tr>
              <a:tr h="5784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Range of accelerated ions</a:t>
                      </a:r>
                      <a:endParaRPr lang="ru-RU" sz="1200" dirty="0"/>
                    </a:p>
                    <a:p>
                      <a:pPr algn="l"/>
                      <a:endParaRPr lang="ru-RU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/>
                        <a:t>A / Z = </a:t>
                      </a:r>
                      <a:r>
                        <a:rPr lang="en-US" sz="1200" dirty="0"/>
                        <a:t>5,0-5,95</a:t>
                      </a:r>
                      <a:endParaRPr lang="ru-RU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167034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3EA5D7-009B-4EB5-812F-88C10FD3C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28" y="1783159"/>
            <a:ext cx="2944888" cy="3926517"/>
          </a:xfrm>
          <a:prstGeom prst="rect">
            <a:avLst/>
          </a:prstGeom>
        </p:spPr>
      </p:pic>
      <p:graphicFrame>
        <p:nvGraphicFramePr>
          <p:cNvPr id="14" name="Объект 5">
            <a:extLst>
              <a:ext uri="{FF2B5EF4-FFF2-40B4-BE49-F238E27FC236}">
                <a16:creationId xmlns:a16="http://schemas.microsoft.com/office/drawing/2014/main" id="{07B63B19-D129-419B-9F5F-CC3A2DF73E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4175934"/>
              </p:ext>
            </p:extLst>
          </p:nvPr>
        </p:nvGraphicFramePr>
        <p:xfrm>
          <a:off x="8509756" y="4386368"/>
          <a:ext cx="2944888" cy="1674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0932">
                  <a:extLst>
                    <a:ext uri="{9D8B030D-6E8A-4147-A177-3AD203B41FA5}">
                      <a16:colId xmlns:a16="http://schemas.microsoft.com/office/drawing/2014/main" val="124091592"/>
                    </a:ext>
                  </a:extLst>
                </a:gridCol>
                <a:gridCol w="1413956">
                  <a:extLst>
                    <a:ext uri="{9D8B030D-6E8A-4147-A177-3AD203B41FA5}">
                      <a16:colId xmlns:a16="http://schemas.microsoft.com/office/drawing/2014/main" val="1194747049"/>
                    </a:ext>
                  </a:extLst>
                </a:gridCol>
              </a:tblGrid>
              <a:tr h="418708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Beam parameters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Meaning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252910"/>
                  </a:ext>
                </a:extLst>
              </a:tr>
              <a:tr h="418708">
                <a:tc>
                  <a:txBody>
                    <a:bodyPr/>
                    <a:lstStyle/>
                    <a:p>
                      <a:pPr algn="l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Accelerated Particle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30000" dirty="0">
                          <a:solidFill>
                            <a:srgbClr val="333333"/>
                          </a:solidFill>
                          <a:latin typeface="+mn-lt"/>
                        </a:rPr>
                        <a:t>48</a:t>
                      </a:r>
                      <a:r>
                        <a:rPr lang="en-US" sz="1200" dirty="0"/>
                        <a:t>Ca</a:t>
                      </a:r>
                      <a:r>
                        <a:rPr lang="en-US" sz="1200" baseline="30000" dirty="0">
                          <a:solidFill>
                            <a:srgbClr val="333333"/>
                          </a:solidFill>
                          <a:latin typeface="+mn-lt"/>
                        </a:rPr>
                        <a:t>7+</a:t>
                      </a:r>
                      <a:endParaRPr lang="ru-RU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930033"/>
                  </a:ext>
                </a:extLst>
              </a:tr>
              <a:tr h="4187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Beam current</a:t>
                      </a:r>
                      <a:endParaRPr lang="ru-RU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0" dirty="0"/>
                        <a:t>200 </a:t>
                      </a:r>
                      <a:r>
                        <a:rPr lang="en-US" sz="1200" i="0" dirty="0" err="1"/>
                        <a:t>nA</a:t>
                      </a:r>
                      <a:endParaRPr lang="ru-RU" sz="1200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167034"/>
                  </a:ext>
                </a:extLst>
              </a:tr>
              <a:tr h="4187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Beam diameter</a:t>
                      </a:r>
                      <a:endParaRPr lang="ru-RU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0" dirty="0"/>
                        <a:t>15-20 mm</a:t>
                      </a:r>
                      <a:endParaRPr lang="ru-RU" sz="1200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55501"/>
                  </a:ext>
                </a:extLst>
              </a:tr>
            </a:tbl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64196F1-0137-46A5-82FE-F9D079214D05}"/>
              </a:ext>
            </a:extLst>
          </p:cNvPr>
          <p:cNvSpPr/>
          <p:nvPr/>
        </p:nvSpPr>
        <p:spPr>
          <a:xfrm>
            <a:off x="7866795" y="1424430"/>
            <a:ext cx="4230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Basic parameters of the U-400 accelerator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341B01-3B62-4960-8635-9B9931474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039" y="1777323"/>
            <a:ext cx="5035877" cy="231389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D48FEF2-69FD-4BA1-A242-DA3EAED67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822" y="3429000"/>
            <a:ext cx="2708307" cy="2051168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C9D9BA7-382E-43D3-B2B5-4F87090371DB}"/>
              </a:ext>
            </a:extLst>
          </p:cNvPr>
          <p:cNvSpPr/>
          <p:nvPr/>
        </p:nvSpPr>
        <p:spPr>
          <a:xfrm>
            <a:off x="3228076" y="5362178"/>
            <a:ext cx="50958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Comparison of the calculation results using formulas (open symbols) and the FLUKA program (closed symbols) for the neutron flux incident on a detector placed at a distance of 1 m at an angle </a:t>
            </a:r>
            <a:r>
              <a:rPr lang="en-US" sz="1200" dirty="0" err="1"/>
              <a:t>θi</a:t>
            </a:r>
            <a:r>
              <a:rPr lang="en-US" sz="1200" dirty="0"/>
              <a:t> when bombarded by </a:t>
            </a:r>
            <a:r>
              <a:rPr lang="ru-RU" sz="1200" baseline="30000" dirty="0">
                <a:solidFill>
                  <a:srgbClr val="333333"/>
                </a:solidFill>
              </a:rPr>
              <a:t>20</a:t>
            </a:r>
            <a:r>
              <a:rPr lang="en-US" sz="1200" dirty="0"/>
              <a:t>Ne, </a:t>
            </a:r>
            <a:r>
              <a:rPr lang="en-US" sz="1200" baseline="30000" dirty="0">
                <a:solidFill>
                  <a:srgbClr val="333333"/>
                </a:solidFill>
              </a:rPr>
              <a:t>4</a:t>
            </a:r>
            <a:r>
              <a:rPr lang="ru-RU" sz="1200" baseline="30000" dirty="0">
                <a:solidFill>
                  <a:srgbClr val="333333"/>
                </a:solidFill>
              </a:rPr>
              <a:t>0</a:t>
            </a:r>
            <a:r>
              <a:rPr lang="en-US" sz="1200" dirty="0"/>
              <a:t>Ar, and </a:t>
            </a:r>
            <a:r>
              <a:rPr lang="en-US" sz="1200" baseline="30000" dirty="0">
                <a:solidFill>
                  <a:srgbClr val="333333"/>
                </a:solidFill>
              </a:rPr>
              <a:t>48</a:t>
            </a:r>
            <a:r>
              <a:rPr lang="en-US" sz="1200" dirty="0"/>
              <a:t>Ca ions on a thick Al target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41978924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13347</TotalTime>
  <Words>908</Words>
  <Application>Microsoft Office PowerPoint</Application>
  <PresentationFormat>Широкоэкранный</PresentationFormat>
  <Paragraphs>122</Paragraphs>
  <Slides>13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Georgia</vt:lpstr>
      <vt:lpstr>Söhne</vt:lpstr>
      <vt:lpstr>Тема Office</vt:lpstr>
      <vt:lpstr>    DIAGNOSTICS OF HEAVY ION BEAM LOSSES VIA THE TRANSPORT CHANNEL FROM THE ACCELERATOR TO THE PHYSICAL INSTALLATION </vt:lpstr>
      <vt:lpstr>Outline</vt:lpstr>
      <vt:lpstr>Diagnostic methods</vt:lpstr>
      <vt:lpstr>Contact sensors</vt:lpstr>
      <vt:lpstr>Disadvantages of contact methods</vt:lpstr>
      <vt:lpstr>Principle of Operation of the Non-destructive Method</vt:lpstr>
      <vt:lpstr>Detector of neutrons </vt:lpstr>
      <vt:lpstr>Detector of neutrons </vt:lpstr>
      <vt:lpstr>Location on the U-400</vt:lpstr>
      <vt:lpstr>Презентация PowerPoint</vt:lpstr>
      <vt:lpstr>Презентация PowerPoint</vt:lpstr>
      <vt:lpstr>Conclusions</vt:lpstr>
      <vt:lpstr> DIAGNOSTICS OF HEAVY ION BEAM LOSSES VIA THE TRANSPORT CHANNEL FROM THE ACCELERATOR TO THE PHYSICAL INSTALLATION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software development for data processing from the heavy ion beam loss diagnostics system for the DC-280 accelerator</dc:title>
  <dc:creator>User</dc:creator>
  <cp:lastModifiedBy>Timoshenko</cp:lastModifiedBy>
  <cp:revision>99</cp:revision>
  <dcterms:modified xsi:type="dcterms:W3CDTF">2023-06-08T09:27:49Z</dcterms:modified>
</cp:coreProperties>
</file>