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9" r:id="rId4"/>
    <p:sldId id="260" r:id="rId5"/>
    <p:sldId id="268" r:id="rId6"/>
    <p:sldId id="261" r:id="rId7"/>
    <p:sldId id="265" r:id="rId8"/>
    <p:sldId id="267" r:id="rId9"/>
    <p:sldId id="262" r:id="rId10"/>
    <p:sldId id="266" r:id="rId11"/>
    <p:sldId id="263" r:id="rId12"/>
    <p:sldId id="264"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125" d="100"/>
          <a:sy n="125" d="100"/>
        </p:scale>
        <p:origin x="-1140" y="5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4810AE-C7E8-4481-86D1-2605A032F310}"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ru-RU"/>
        </a:p>
      </dgm:t>
    </dgm:pt>
    <dgm:pt modelId="{EC9244EE-5310-4E07-A996-91822F2174DF}">
      <dgm:prSet phldrT="[Текст]"/>
      <dgm:spPr/>
      <dgm:t>
        <a:bodyPr/>
        <a:lstStyle/>
        <a:p>
          <a:r>
            <a:rPr lang="en-US" dirty="0" smtClean="0"/>
            <a:t>Introduction</a:t>
          </a:r>
          <a:endParaRPr lang="ru-RU" dirty="0"/>
        </a:p>
      </dgm:t>
    </dgm:pt>
    <dgm:pt modelId="{3C93DE7F-7174-45BF-BE3A-D73FACDF939D}" type="parTrans" cxnId="{D2FDC46E-FAF1-4495-98E4-63320485A6ED}">
      <dgm:prSet/>
      <dgm:spPr/>
      <dgm:t>
        <a:bodyPr/>
        <a:lstStyle/>
        <a:p>
          <a:endParaRPr lang="ru-RU"/>
        </a:p>
      </dgm:t>
    </dgm:pt>
    <dgm:pt modelId="{53128DB3-1F2F-49DF-9017-A0C2865AC532}" type="sibTrans" cxnId="{D2FDC46E-FAF1-4495-98E4-63320485A6ED}">
      <dgm:prSet/>
      <dgm:spPr/>
      <dgm:t>
        <a:bodyPr/>
        <a:lstStyle/>
        <a:p>
          <a:endParaRPr lang="ru-RU"/>
        </a:p>
      </dgm:t>
    </dgm:pt>
    <dgm:pt modelId="{F1828D83-A5CD-47A6-B19F-9ABE4E811591}">
      <dgm:prSet phldrT="[Текст]"/>
      <dgm:spPr/>
      <dgm:t>
        <a:bodyPr/>
        <a:lstStyle/>
        <a:p>
          <a:r>
            <a:rPr lang="en-US" dirty="0" smtClean="0"/>
            <a:t>Cryogenic gas stopping cell</a:t>
          </a:r>
          <a:endParaRPr lang="ru-RU" dirty="0"/>
        </a:p>
      </dgm:t>
    </dgm:pt>
    <dgm:pt modelId="{0A27F62C-E504-4868-8F95-F046DD23774C}" type="parTrans" cxnId="{884E874B-32D1-438E-B021-19D905517BE4}">
      <dgm:prSet/>
      <dgm:spPr/>
      <dgm:t>
        <a:bodyPr/>
        <a:lstStyle/>
        <a:p>
          <a:endParaRPr lang="ru-RU"/>
        </a:p>
      </dgm:t>
    </dgm:pt>
    <dgm:pt modelId="{AC22DE46-00B9-4D2B-BC9D-620852A1A0C9}" type="sibTrans" cxnId="{884E874B-32D1-438E-B021-19D905517BE4}">
      <dgm:prSet/>
      <dgm:spPr/>
      <dgm:t>
        <a:bodyPr/>
        <a:lstStyle/>
        <a:p>
          <a:endParaRPr lang="ru-RU"/>
        </a:p>
      </dgm:t>
    </dgm:pt>
    <dgm:pt modelId="{47E22F14-8944-43BA-B159-7036645E36CC}">
      <dgm:prSet phldrT="[Текст]"/>
      <dgm:spPr/>
      <dgm:t>
        <a:bodyPr/>
        <a:lstStyle/>
        <a:p>
          <a:r>
            <a:rPr lang="en-US" dirty="0" smtClean="0"/>
            <a:t>Quadrupole mass spectrometer</a:t>
          </a:r>
          <a:endParaRPr lang="ru-RU" dirty="0"/>
        </a:p>
      </dgm:t>
    </dgm:pt>
    <dgm:pt modelId="{811B940C-2C42-4DC7-B720-5B93E9790166}" type="parTrans" cxnId="{57210DCD-25DB-4B2E-9666-F54BE04AA619}">
      <dgm:prSet/>
      <dgm:spPr/>
      <dgm:t>
        <a:bodyPr/>
        <a:lstStyle/>
        <a:p>
          <a:endParaRPr lang="ru-RU"/>
        </a:p>
      </dgm:t>
    </dgm:pt>
    <dgm:pt modelId="{28EBEFDF-C2BB-49B6-A981-985F30820877}" type="sibTrans" cxnId="{57210DCD-25DB-4B2E-9666-F54BE04AA619}">
      <dgm:prSet/>
      <dgm:spPr/>
      <dgm:t>
        <a:bodyPr/>
        <a:lstStyle/>
        <a:p>
          <a:endParaRPr lang="ru-RU"/>
        </a:p>
      </dgm:t>
    </dgm:pt>
    <dgm:pt modelId="{0BE5982C-58E4-4415-98A0-25328C127146}">
      <dgm:prSet phldrT="[Текст]"/>
      <dgm:spPr/>
      <dgm:t>
        <a:bodyPr/>
        <a:lstStyle/>
        <a:p>
          <a:r>
            <a:rPr lang="en-US" dirty="0" smtClean="0"/>
            <a:t>Residual gas analysis</a:t>
          </a:r>
          <a:endParaRPr lang="ru-RU" dirty="0"/>
        </a:p>
      </dgm:t>
    </dgm:pt>
    <dgm:pt modelId="{EC494B89-F454-4886-A34C-8DFB71063557}" type="parTrans" cxnId="{AB87B4FB-5EF4-4438-B8EB-A5986067B33B}">
      <dgm:prSet/>
      <dgm:spPr/>
      <dgm:t>
        <a:bodyPr/>
        <a:lstStyle/>
        <a:p>
          <a:endParaRPr lang="ru-RU"/>
        </a:p>
      </dgm:t>
    </dgm:pt>
    <dgm:pt modelId="{9D3F6742-9E05-4EF0-9F6D-124C68B01924}" type="sibTrans" cxnId="{AB87B4FB-5EF4-4438-B8EB-A5986067B33B}">
      <dgm:prSet/>
      <dgm:spPr/>
      <dgm:t>
        <a:bodyPr/>
        <a:lstStyle/>
        <a:p>
          <a:endParaRPr lang="ru-RU"/>
        </a:p>
      </dgm:t>
    </dgm:pt>
    <dgm:pt modelId="{1FFAE571-2B92-4EC2-8133-464865F69659}">
      <dgm:prSet phldrT="[Текст]"/>
      <dgm:spPr/>
      <dgm:t>
        <a:bodyPr/>
        <a:lstStyle/>
        <a:p>
          <a:r>
            <a:rPr lang="en-US" dirty="0" smtClean="0"/>
            <a:t>Summary</a:t>
          </a:r>
          <a:endParaRPr lang="ru-RU" dirty="0"/>
        </a:p>
      </dgm:t>
    </dgm:pt>
    <dgm:pt modelId="{1297669C-6DAF-4650-A10B-BCB06424A7E8}" type="parTrans" cxnId="{5A57C61B-778F-405E-A183-37D3F620B48A}">
      <dgm:prSet/>
      <dgm:spPr/>
      <dgm:t>
        <a:bodyPr/>
        <a:lstStyle/>
        <a:p>
          <a:endParaRPr lang="ru-RU"/>
        </a:p>
      </dgm:t>
    </dgm:pt>
    <dgm:pt modelId="{576675D4-7C25-46F7-A2E6-17428B96C644}" type="sibTrans" cxnId="{5A57C61B-778F-405E-A183-37D3F620B48A}">
      <dgm:prSet/>
      <dgm:spPr/>
      <dgm:t>
        <a:bodyPr/>
        <a:lstStyle/>
        <a:p>
          <a:endParaRPr lang="ru-RU"/>
        </a:p>
      </dgm:t>
    </dgm:pt>
    <dgm:pt modelId="{DE4E2834-CD47-4470-A3C1-AEB728653EA2}" type="pres">
      <dgm:prSet presAssocID="{8C4810AE-C7E8-4481-86D1-2605A032F310}" presName="CompostProcess" presStyleCnt="0">
        <dgm:presLayoutVars>
          <dgm:dir/>
          <dgm:resizeHandles val="exact"/>
        </dgm:presLayoutVars>
      </dgm:prSet>
      <dgm:spPr/>
    </dgm:pt>
    <dgm:pt modelId="{860BE21D-0019-4026-ACE9-48112CAF30D5}" type="pres">
      <dgm:prSet presAssocID="{8C4810AE-C7E8-4481-86D1-2605A032F310}" presName="arrow" presStyleLbl="bgShp" presStyleIdx="0" presStyleCnt="1"/>
      <dgm:spPr/>
    </dgm:pt>
    <dgm:pt modelId="{0B56B835-55BD-49C1-AE85-FA585677EB4B}" type="pres">
      <dgm:prSet presAssocID="{8C4810AE-C7E8-4481-86D1-2605A032F310}" presName="linearProcess" presStyleCnt="0"/>
      <dgm:spPr/>
    </dgm:pt>
    <dgm:pt modelId="{F01BC5F6-DCBC-4577-964A-ACB9FB12B0A5}" type="pres">
      <dgm:prSet presAssocID="{EC9244EE-5310-4E07-A996-91822F2174DF}" presName="textNode" presStyleLbl="node1" presStyleIdx="0" presStyleCnt="5">
        <dgm:presLayoutVars>
          <dgm:bulletEnabled val="1"/>
        </dgm:presLayoutVars>
      </dgm:prSet>
      <dgm:spPr/>
    </dgm:pt>
    <dgm:pt modelId="{28CD60B4-7116-4B1A-88C7-783CD5A8B86E}" type="pres">
      <dgm:prSet presAssocID="{53128DB3-1F2F-49DF-9017-A0C2865AC532}" presName="sibTrans" presStyleCnt="0"/>
      <dgm:spPr/>
    </dgm:pt>
    <dgm:pt modelId="{39A7D308-337E-4816-8F40-BC20E5582A81}" type="pres">
      <dgm:prSet presAssocID="{F1828D83-A5CD-47A6-B19F-9ABE4E811591}" presName="textNode" presStyleLbl="node1" presStyleIdx="1" presStyleCnt="5">
        <dgm:presLayoutVars>
          <dgm:bulletEnabled val="1"/>
        </dgm:presLayoutVars>
      </dgm:prSet>
      <dgm:spPr/>
    </dgm:pt>
    <dgm:pt modelId="{88A0FC2E-1B8C-4BBB-B7F9-151101792623}" type="pres">
      <dgm:prSet presAssocID="{AC22DE46-00B9-4D2B-BC9D-620852A1A0C9}" presName="sibTrans" presStyleCnt="0"/>
      <dgm:spPr/>
    </dgm:pt>
    <dgm:pt modelId="{DB6D2F44-991A-429E-B404-00ED51DD8544}" type="pres">
      <dgm:prSet presAssocID="{47E22F14-8944-43BA-B159-7036645E36CC}" presName="textNode" presStyleLbl="node1" presStyleIdx="2" presStyleCnt="5">
        <dgm:presLayoutVars>
          <dgm:bulletEnabled val="1"/>
        </dgm:presLayoutVars>
      </dgm:prSet>
      <dgm:spPr/>
      <dgm:t>
        <a:bodyPr/>
        <a:lstStyle/>
        <a:p>
          <a:endParaRPr lang="ru-RU"/>
        </a:p>
      </dgm:t>
    </dgm:pt>
    <dgm:pt modelId="{A9282C0F-33A6-4225-9799-541D61E7212F}" type="pres">
      <dgm:prSet presAssocID="{28EBEFDF-C2BB-49B6-A981-985F30820877}" presName="sibTrans" presStyleCnt="0"/>
      <dgm:spPr/>
    </dgm:pt>
    <dgm:pt modelId="{B26A8B20-56AD-40EA-B313-A9B9853A0042}" type="pres">
      <dgm:prSet presAssocID="{0BE5982C-58E4-4415-98A0-25328C127146}" presName="textNode" presStyleLbl="node1" presStyleIdx="3" presStyleCnt="5">
        <dgm:presLayoutVars>
          <dgm:bulletEnabled val="1"/>
        </dgm:presLayoutVars>
      </dgm:prSet>
      <dgm:spPr/>
    </dgm:pt>
    <dgm:pt modelId="{0666BC97-4499-4071-AD57-1E178967BC7C}" type="pres">
      <dgm:prSet presAssocID="{9D3F6742-9E05-4EF0-9F6D-124C68B01924}" presName="sibTrans" presStyleCnt="0"/>
      <dgm:spPr/>
    </dgm:pt>
    <dgm:pt modelId="{FEA1F701-8AE2-4A8E-8466-EDCE11763D02}" type="pres">
      <dgm:prSet presAssocID="{1FFAE571-2B92-4EC2-8133-464865F69659}" presName="textNode" presStyleLbl="node1" presStyleIdx="4" presStyleCnt="5">
        <dgm:presLayoutVars>
          <dgm:bulletEnabled val="1"/>
        </dgm:presLayoutVars>
      </dgm:prSet>
      <dgm:spPr/>
    </dgm:pt>
  </dgm:ptLst>
  <dgm:cxnLst>
    <dgm:cxn modelId="{65BCAB42-B8B7-464F-B555-3F8BF0D1AAE3}" type="presOf" srcId="{F1828D83-A5CD-47A6-B19F-9ABE4E811591}" destId="{39A7D308-337E-4816-8F40-BC20E5582A81}" srcOrd="0" destOrd="0" presId="urn:microsoft.com/office/officeart/2005/8/layout/hProcess9"/>
    <dgm:cxn modelId="{5A57C61B-778F-405E-A183-37D3F620B48A}" srcId="{8C4810AE-C7E8-4481-86D1-2605A032F310}" destId="{1FFAE571-2B92-4EC2-8133-464865F69659}" srcOrd="4" destOrd="0" parTransId="{1297669C-6DAF-4650-A10B-BCB06424A7E8}" sibTransId="{576675D4-7C25-46F7-A2E6-17428B96C644}"/>
    <dgm:cxn modelId="{50CBD8B0-9568-4587-BB22-A3ABE86617C4}" type="presOf" srcId="{47E22F14-8944-43BA-B159-7036645E36CC}" destId="{DB6D2F44-991A-429E-B404-00ED51DD8544}" srcOrd="0" destOrd="0" presId="urn:microsoft.com/office/officeart/2005/8/layout/hProcess9"/>
    <dgm:cxn modelId="{03BC8FD2-B81C-4625-9233-433816F02971}" type="presOf" srcId="{EC9244EE-5310-4E07-A996-91822F2174DF}" destId="{F01BC5F6-DCBC-4577-964A-ACB9FB12B0A5}" srcOrd="0" destOrd="0" presId="urn:microsoft.com/office/officeart/2005/8/layout/hProcess9"/>
    <dgm:cxn modelId="{57210DCD-25DB-4B2E-9666-F54BE04AA619}" srcId="{8C4810AE-C7E8-4481-86D1-2605A032F310}" destId="{47E22F14-8944-43BA-B159-7036645E36CC}" srcOrd="2" destOrd="0" parTransId="{811B940C-2C42-4DC7-B720-5B93E9790166}" sibTransId="{28EBEFDF-C2BB-49B6-A981-985F30820877}"/>
    <dgm:cxn modelId="{884E874B-32D1-438E-B021-19D905517BE4}" srcId="{8C4810AE-C7E8-4481-86D1-2605A032F310}" destId="{F1828D83-A5CD-47A6-B19F-9ABE4E811591}" srcOrd="1" destOrd="0" parTransId="{0A27F62C-E504-4868-8F95-F046DD23774C}" sibTransId="{AC22DE46-00B9-4D2B-BC9D-620852A1A0C9}"/>
    <dgm:cxn modelId="{3CF12539-1F9D-4704-B9C4-5C59935AB183}" type="presOf" srcId="{8C4810AE-C7E8-4481-86D1-2605A032F310}" destId="{DE4E2834-CD47-4470-A3C1-AEB728653EA2}" srcOrd="0" destOrd="0" presId="urn:microsoft.com/office/officeart/2005/8/layout/hProcess9"/>
    <dgm:cxn modelId="{205F42D2-3A60-4A34-AD54-7AEE6607DE3D}" type="presOf" srcId="{1FFAE571-2B92-4EC2-8133-464865F69659}" destId="{FEA1F701-8AE2-4A8E-8466-EDCE11763D02}" srcOrd="0" destOrd="0" presId="urn:microsoft.com/office/officeart/2005/8/layout/hProcess9"/>
    <dgm:cxn modelId="{AB87B4FB-5EF4-4438-B8EB-A5986067B33B}" srcId="{8C4810AE-C7E8-4481-86D1-2605A032F310}" destId="{0BE5982C-58E4-4415-98A0-25328C127146}" srcOrd="3" destOrd="0" parTransId="{EC494B89-F454-4886-A34C-8DFB71063557}" sibTransId="{9D3F6742-9E05-4EF0-9F6D-124C68B01924}"/>
    <dgm:cxn modelId="{D2FDC46E-FAF1-4495-98E4-63320485A6ED}" srcId="{8C4810AE-C7E8-4481-86D1-2605A032F310}" destId="{EC9244EE-5310-4E07-A996-91822F2174DF}" srcOrd="0" destOrd="0" parTransId="{3C93DE7F-7174-45BF-BE3A-D73FACDF939D}" sibTransId="{53128DB3-1F2F-49DF-9017-A0C2865AC532}"/>
    <dgm:cxn modelId="{223701B7-7596-4836-A579-F92B47D3A876}" type="presOf" srcId="{0BE5982C-58E4-4415-98A0-25328C127146}" destId="{B26A8B20-56AD-40EA-B313-A9B9853A0042}" srcOrd="0" destOrd="0" presId="urn:microsoft.com/office/officeart/2005/8/layout/hProcess9"/>
    <dgm:cxn modelId="{8666D20B-3372-4741-A452-172F997E1C66}" type="presParOf" srcId="{DE4E2834-CD47-4470-A3C1-AEB728653EA2}" destId="{860BE21D-0019-4026-ACE9-48112CAF30D5}" srcOrd="0" destOrd="0" presId="urn:microsoft.com/office/officeart/2005/8/layout/hProcess9"/>
    <dgm:cxn modelId="{6B910024-A486-4D60-B951-E1995A20787E}" type="presParOf" srcId="{DE4E2834-CD47-4470-A3C1-AEB728653EA2}" destId="{0B56B835-55BD-49C1-AE85-FA585677EB4B}" srcOrd="1" destOrd="0" presId="urn:microsoft.com/office/officeart/2005/8/layout/hProcess9"/>
    <dgm:cxn modelId="{3D885E19-603D-4285-9374-2EAC38799DBE}" type="presParOf" srcId="{0B56B835-55BD-49C1-AE85-FA585677EB4B}" destId="{F01BC5F6-DCBC-4577-964A-ACB9FB12B0A5}" srcOrd="0" destOrd="0" presId="urn:microsoft.com/office/officeart/2005/8/layout/hProcess9"/>
    <dgm:cxn modelId="{07B516C2-896F-4204-9107-9AE205D8AC57}" type="presParOf" srcId="{0B56B835-55BD-49C1-AE85-FA585677EB4B}" destId="{28CD60B4-7116-4B1A-88C7-783CD5A8B86E}" srcOrd="1" destOrd="0" presId="urn:microsoft.com/office/officeart/2005/8/layout/hProcess9"/>
    <dgm:cxn modelId="{09FBE3D8-79A6-4C0B-9270-6715347D21AD}" type="presParOf" srcId="{0B56B835-55BD-49C1-AE85-FA585677EB4B}" destId="{39A7D308-337E-4816-8F40-BC20E5582A81}" srcOrd="2" destOrd="0" presId="urn:microsoft.com/office/officeart/2005/8/layout/hProcess9"/>
    <dgm:cxn modelId="{8014FE9A-30E4-41A0-A4ED-3E44D2FE632C}" type="presParOf" srcId="{0B56B835-55BD-49C1-AE85-FA585677EB4B}" destId="{88A0FC2E-1B8C-4BBB-B7F9-151101792623}" srcOrd="3" destOrd="0" presId="urn:microsoft.com/office/officeart/2005/8/layout/hProcess9"/>
    <dgm:cxn modelId="{1A2A0FFA-F60D-4448-80FC-DA54CEC408E2}" type="presParOf" srcId="{0B56B835-55BD-49C1-AE85-FA585677EB4B}" destId="{DB6D2F44-991A-429E-B404-00ED51DD8544}" srcOrd="4" destOrd="0" presId="urn:microsoft.com/office/officeart/2005/8/layout/hProcess9"/>
    <dgm:cxn modelId="{9E363655-B3F2-4C8E-B86D-DFE94988FC65}" type="presParOf" srcId="{0B56B835-55BD-49C1-AE85-FA585677EB4B}" destId="{A9282C0F-33A6-4225-9799-541D61E7212F}" srcOrd="5" destOrd="0" presId="urn:microsoft.com/office/officeart/2005/8/layout/hProcess9"/>
    <dgm:cxn modelId="{F74DC65D-357A-4CD6-A800-6F4DDA8290D2}" type="presParOf" srcId="{0B56B835-55BD-49C1-AE85-FA585677EB4B}" destId="{B26A8B20-56AD-40EA-B313-A9B9853A0042}" srcOrd="6" destOrd="0" presId="urn:microsoft.com/office/officeart/2005/8/layout/hProcess9"/>
    <dgm:cxn modelId="{8488D469-E0EC-49A8-810E-651850E946FA}" type="presParOf" srcId="{0B56B835-55BD-49C1-AE85-FA585677EB4B}" destId="{0666BC97-4499-4071-AD57-1E178967BC7C}" srcOrd="7" destOrd="0" presId="urn:microsoft.com/office/officeart/2005/8/layout/hProcess9"/>
    <dgm:cxn modelId="{2B94F6F2-5D6D-4EC6-A537-8E0392260EAF}" type="presParOf" srcId="{0B56B835-55BD-49C1-AE85-FA585677EB4B}" destId="{FEA1F701-8AE2-4A8E-8466-EDCE11763D02}"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DF0D11-91B7-412F-BC66-F74D3C489A9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ru-RU"/>
        </a:p>
      </dgm:t>
    </dgm:pt>
    <dgm:pt modelId="{2933DFD1-5A41-4AEF-A0F4-4942E63C6418}">
      <dgm:prSet phldrT="[Текст]"/>
      <dgm:spPr/>
      <dgm:t>
        <a:bodyPr/>
        <a:lstStyle/>
        <a:p>
          <a:r>
            <a:rPr lang="en-US" dirty="0" smtClean="0"/>
            <a:t>Entrance window</a:t>
          </a:r>
          <a:endParaRPr lang="ru-RU" dirty="0"/>
        </a:p>
      </dgm:t>
    </dgm:pt>
    <dgm:pt modelId="{67DDCE91-E26D-4BBE-92E1-CADE8B816AAF}" type="parTrans" cxnId="{6F5F2C0C-7EAB-434B-BB67-4E7938D10D3D}">
      <dgm:prSet/>
      <dgm:spPr/>
      <dgm:t>
        <a:bodyPr/>
        <a:lstStyle/>
        <a:p>
          <a:endParaRPr lang="ru-RU"/>
        </a:p>
      </dgm:t>
    </dgm:pt>
    <dgm:pt modelId="{621D1910-E022-4367-BD92-0B76845B7090}" type="sibTrans" cxnId="{6F5F2C0C-7EAB-434B-BB67-4E7938D10D3D}">
      <dgm:prSet/>
      <dgm:spPr/>
      <dgm:t>
        <a:bodyPr/>
        <a:lstStyle/>
        <a:p>
          <a:endParaRPr lang="ru-RU"/>
        </a:p>
      </dgm:t>
    </dgm:pt>
    <dgm:pt modelId="{8A594B5B-FF48-4BFE-B540-AB265A417991}">
      <dgm:prSet phldrT="[Текст]"/>
      <dgm:spPr/>
      <dgm:t>
        <a:bodyPr/>
        <a:lstStyle/>
        <a:p>
          <a:r>
            <a:rPr lang="en-US" dirty="0" smtClean="0"/>
            <a:t>DC cage</a:t>
          </a:r>
          <a:endParaRPr lang="ru-RU" dirty="0"/>
        </a:p>
      </dgm:t>
    </dgm:pt>
    <dgm:pt modelId="{12DF2D95-890A-4901-8CC9-8D5251B01D6D}" type="parTrans" cxnId="{AED862F7-B530-4552-BEBB-F241440941E9}">
      <dgm:prSet/>
      <dgm:spPr/>
      <dgm:t>
        <a:bodyPr/>
        <a:lstStyle/>
        <a:p>
          <a:endParaRPr lang="ru-RU"/>
        </a:p>
      </dgm:t>
    </dgm:pt>
    <dgm:pt modelId="{F2FF27AA-C422-4835-8F65-3D4C8338A64D}" type="sibTrans" cxnId="{AED862F7-B530-4552-BEBB-F241440941E9}">
      <dgm:prSet/>
      <dgm:spPr/>
      <dgm:t>
        <a:bodyPr/>
        <a:lstStyle/>
        <a:p>
          <a:endParaRPr lang="ru-RU"/>
        </a:p>
      </dgm:t>
    </dgm:pt>
    <dgm:pt modelId="{95A82161-FEE6-4331-B39B-D251816F645D}">
      <dgm:prSet phldrT="[Текст]"/>
      <dgm:spPr/>
      <dgm:t>
        <a:bodyPr/>
        <a:lstStyle/>
        <a:p>
          <a:r>
            <a:rPr lang="en-US" dirty="0" smtClean="0"/>
            <a:t>RF funnel</a:t>
          </a:r>
          <a:endParaRPr lang="ru-RU" dirty="0"/>
        </a:p>
      </dgm:t>
    </dgm:pt>
    <dgm:pt modelId="{F3694246-C3AE-40C8-A84B-E22BC5C11C61}" type="parTrans" cxnId="{3800182C-E6D4-4B64-9B20-5E5C88DB7038}">
      <dgm:prSet/>
      <dgm:spPr/>
      <dgm:t>
        <a:bodyPr/>
        <a:lstStyle/>
        <a:p>
          <a:endParaRPr lang="ru-RU"/>
        </a:p>
      </dgm:t>
    </dgm:pt>
    <dgm:pt modelId="{E57FE55F-9A61-42A3-A750-57425D985B5C}" type="sibTrans" cxnId="{3800182C-E6D4-4B64-9B20-5E5C88DB7038}">
      <dgm:prSet/>
      <dgm:spPr/>
      <dgm:t>
        <a:bodyPr/>
        <a:lstStyle/>
        <a:p>
          <a:endParaRPr lang="ru-RU"/>
        </a:p>
      </dgm:t>
    </dgm:pt>
    <dgm:pt modelId="{46A01C8A-AE8B-4895-A123-F200BBAD7D59}">
      <dgm:prSet phldrT="[Текст]"/>
      <dgm:spPr/>
      <dgm:t>
        <a:bodyPr/>
        <a:lstStyle/>
        <a:p>
          <a:r>
            <a:rPr lang="en-US" dirty="0" smtClean="0"/>
            <a:t>Extraction nozzle</a:t>
          </a:r>
          <a:endParaRPr lang="ru-RU" dirty="0"/>
        </a:p>
      </dgm:t>
    </dgm:pt>
    <dgm:pt modelId="{4EFABADF-ACA2-4086-90CC-BE338BEE187C}" type="parTrans" cxnId="{2D228302-96B6-4C5F-BB26-F3E984094FB9}">
      <dgm:prSet/>
      <dgm:spPr/>
      <dgm:t>
        <a:bodyPr/>
        <a:lstStyle/>
        <a:p>
          <a:endParaRPr lang="ru-RU"/>
        </a:p>
      </dgm:t>
    </dgm:pt>
    <dgm:pt modelId="{D1749D7B-E698-46CE-BC74-9795D7F630CE}" type="sibTrans" cxnId="{2D228302-96B6-4C5F-BB26-F3E984094FB9}">
      <dgm:prSet/>
      <dgm:spPr/>
      <dgm:t>
        <a:bodyPr/>
        <a:lstStyle/>
        <a:p>
          <a:endParaRPr lang="ru-RU"/>
        </a:p>
      </dgm:t>
    </dgm:pt>
    <dgm:pt modelId="{9B0519CE-D593-43B7-8FC8-634B238A1F34}">
      <dgm:prSet phldrT="[Текст]"/>
      <dgm:spPr/>
      <dgm:t>
        <a:bodyPr/>
        <a:lstStyle/>
        <a:p>
          <a:r>
            <a:rPr lang="en-US" dirty="0" smtClean="0"/>
            <a:t>Extraction RFQ</a:t>
          </a:r>
          <a:endParaRPr lang="ru-RU" dirty="0"/>
        </a:p>
      </dgm:t>
    </dgm:pt>
    <dgm:pt modelId="{58435270-CA0A-4CB7-8987-2DA7B6FD32DB}" type="parTrans" cxnId="{ABEF1E08-0BAB-48B8-BF85-64D313E539B8}">
      <dgm:prSet/>
      <dgm:spPr/>
      <dgm:t>
        <a:bodyPr/>
        <a:lstStyle/>
        <a:p>
          <a:endParaRPr lang="ru-RU"/>
        </a:p>
      </dgm:t>
    </dgm:pt>
    <dgm:pt modelId="{983666AA-CBBC-480B-9458-426B63F6F503}" type="sibTrans" cxnId="{ABEF1E08-0BAB-48B8-BF85-64D313E539B8}">
      <dgm:prSet/>
      <dgm:spPr/>
      <dgm:t>
        <a:bodyPr/>
        <a:lstStyle/>
        <a:p>
          <a:endParaRPr lang="ru-RU"/>
        </a:p>
      </dgm:t>
    </dgm:pt>
    <dgm:pt modelId="{809FEAD6-D6FE-48AB-8089-E39EC7EB481F}" type="pres">
      <dgm:prSet presAssocID="{82DF0D11-91B7-412F-BC66-F74D3C489A96}" presName="outerComposite" presStyleCnt="0">
        <dgm:presLayoutVars>
          <dgm:chMax val="5"/>
          <dgm:dir/>
          <dgm:resizeHandles val="exact"/>
        </dgm:presLayoutVars>
      </dgm:prSet>
      <dgm:spPr/>
    </dgm:pt>
    <dgm:pt modelId="{2ABA26B9-1B4B-4D12-80FE-C0E715AE6A6C}" type="pres">
      <dgm:prSet presAssocID="{82DF0D11-91B7-412F-BC66-F74D3C489A96}" presName="dummyMaxCanvas" presStyleCnt="0">
        <dgm:presLayoutVars/>
      </dgm:prSet>
      <dgm:spPr/>
    </dgm:pt>
    <dgm:pt modelId="{0F6032B1-0556-4B17-88C7-87E8DBCFA833}" type="pres">
      <dgm:prSet presAssocID="{82DF0D11-91B7-412F-BC66-F74D3C489A96}" presName="FiveNodes_1" presStyleLbl="node1" presStyleIdx="0" presStyleCnt="5">
        <dgm:presLayoutVars>
          <dgm:bulletEnabled val="1"/>
        </dgm:presLayoutVars>
      </dgm:prSet>
      <dgm:spPr/>
    </dgm:pt>
    <dgm:pt modelId="{45E11754-9A6E-428E-8B94-957650D009DA}" type="pres">
      <dgm:prSet presAssocID="{82DF0D11-91B7-412F-BC66-F74D3C489A96}" presName="FiveNodes_2" presStyleLbl="node1" presStyleIdx="1" presStyleCnt="5">
        <dgm:presLayoutVars>
          <dgm:bulletEnabled val="1"/>
        </dgm:presLayoutVars>
      </dgm:prSet>
      <dgm:spPr/>
    </dgm:pt>
    <dgm:pt modelId="{605B3A10-14CD-4FBB-A193-74D992C60BF2}" type="pres">
      <dgm:prSet presAssocID="{82DF0D11-91B7-412F-BC66-F74D3C489A96}" presName="FiveNodes_3" presStyleLbl="node1" presStyleIdx="2" presStyleCnt="5">
        <dgm:presLayoutVars>
          <dgm:bulletEnabled val="1"/>
        </dgm:presLayoutVars>
      </dgm:prSet>
      <dgm:spPr/>
    </dgm:pt>
    <dgm:pt modelId="{C5AFF234-322B-4152-91B5-CECDE2423FC0}" type="pres">
      <dgm:prSet presAssocID="{82DF0D11-91B7-412F-BC66-F74D3C489A96}" presName="FiveNodes_4" presStyleLbl="node1" presStyleIdx="3" presStyleCnt="5">
        <dgm:presLayoutVars>
          <dgm:bulletEnabled val="1"/>
        </dgm:presLayoutVars>
      </dgm:prSet>
      <dgm:spPr/>
    </dgm:pt>
    <dgm:pt modelId="{2B1395F4-CFD8-49A6-BC92-D0B75F3B9945}" type="pres">
      <dgm:prSet presAssocID="{82DF0D11-91B7-412F-BC66-F74D3C489A96}" presName="FiveNodes_5" presStyleLbl="node1" presStyleIdx="4" presStyleCnt="5">
        <dgm:presLayoutVars>
          <dgm:bulletEnabled val="1"/>
        </dgm:presLayoutVars>
      </dgm:prSet>
      <dgm:spPr/>
      <dgm:t>
        <a:bodyPr/>
        <a:lstStyle/>
        <a:p>
          <a:endParaRPr lang="ru-RU"/>
        </a:p>
      </dgm:t>
    </dgm:pt>
    <dgm:pt modelId="{E5EF840F-24BB-473A-91DC-ED4501904870}" type="pres">
      <dgm:prSet presAssocID="{82DF0D11-91B7-412F-BC66-F74D3C489A96}" presName="FiveConn_1-2" presStyleLbl="fgAccFollowNode1" presStyleIdx="0" presStyleCnt="4">
        <dgm:presLayoutVars>
          <dgm:bulletEnabled val="1"/>
        </dgm:presLayoutVars>
      </dgm:prSet>
      <dgm:spPr/>
    </dgm:pt>
    <dgm:pt modelId="{B890649E-991E-4A51-A659-6F393366AE28}" type="pres">
      <dgm:prSet presAssocID="{82DF0D11-91B7-412F-BC66-F74D3C489A96}" presName="FiveConn_2-3" presStyleLbl="fgAccFollowNode1" presStyleIdx="1" presStyleCnt="4">
        <dgm:presLayoutVars>
          <dgm:bulletEnabled val="1"/>
        </dgm:presLayoutVars>
      </dgm:prSet>
      <dgm:spPr/>
    </dgm:pt>
    <dgm:pt modelId="{97CF1799-F13B-4AC5-9063-57A331DC1075}" type="pres">
      <dgm:prSet presAssocID="{82DF0D11-91B7-412F-BC66-F74D3C489A96}" presName="FiveConn_3-4" presStyleLbl="fgAccFollowNode1" presStyleIdx="2" presStyleCnt="4">
        <dgm:presLayoutVars>
          <dgm:bulletEnabled val="1"/>
        </dgm:presLayoutVars>
      </dgm:prSet>
      <dgm:spPr/>
    </dgm:pt>
    <dgm:pt modelId="{AA03921D-CBC0-4C20-95E5-79C93554754D}" type="pres">
      <dgm:prSet presAssocID="{82DF0D11-91B7-412F-BC66-F74D3C489A96}" presName="FiveConn_4-5" presStyleLbl="fgAccFollowNode1" presStyleIdx="3" presStyleCnt="4">
        <dgm:presLayoutVars>
          <dgm:bulletEnabled val="1"/>
        </dgm:presLayoutVars>
      </dgm:prSet>
      <dgm:spPr/>
    </dgm:pt>
    <dgm:pt modelId="{5181603C-FA39-421A-8BCC-A30C8B81E2DC}" type="pres">
      <dgm:prSet presAssocID="{82DF0D11-91B7-412F-BC66-F74D3C489A96}" presName="FiveNodes_1_text" presStyleLbl="node1" presStyleIdx="4" presStyleCnt="5">
        <dgm:presLayoutVars>
          <dgm:bulletEnabled val="1"/>
        </dgm:presLayoutVars>
      </dgm:prSet>
      <dgm:spPr/>
    </dgm:pt>
    <dgm:pt modelId="{63C316F6-9E3D-4436-B02E-08CCD97E3652}" type="pres">
      <dgm:prSet presAssocID="{82DF0D11-91B7-412F-BC66-F74D3C489A96}" presName="FiveNodes_2_text" presStyleLbl="node1" presStyleIdx="4" presStyleCnt="5">
        <dgm:presLayoutVars>
          <dgm:bulletEnabled val="1"/>
        </dgm:presLayoutVars>
      </dgm:prSet>
      <dgm:spPr/>
    </dgm:pt>
    <dgm:pt modelId="{6532F433-DA7A-4211-847C-BD9DD6BEDAB5}" type="pres">
      <dgm:prSet presAssocID="{82DF0D11-91B7-412F-BC66-F74D3C489A96}" presName="FiveNodes_3_text" presStyleLbl="node1" presStyleIdx="4" presStyleCnt="5">
        <dgm:presLayoutVars>
          <dgm:bulletEnabled val="1"/>
        </dgm:presLayoutVars>
      </dgm:prSet>
      <dgm:spPr/>
    </dgm:pt>
    <dgm:pt modelId="{E5BD6B55-EC8E-472A-9561-45DDF9B68A25}" type="pres">
      <dgm:prSet presAssocID="{82DF0D11-91B7-412F-BC66-F74D3C489A96}" presName="FiveNodes_4_text" presStyleLbl="node1" presStyleIdx="4" presStyleCnt="5">
        <dgm:presLayoutVars>
          <dgm:bulletEnabled val="1"/>
        </dgm:presLayoutVars>
      </dgm:prSet>
      <dgm:spPr/>
    </dgm:pt>
    <dgm:pt modelId="{5C6DCBEB-D157-4DB7-96D3-ECB36DFE8E20}" type="pres">
      <dgm:prSet presAssocID="{82DF0D11-91B7-412F-BC66-F74D3C489A96}" presName="FiveNodes_5_text" presStyleLbl="node1" presStyleIdx="4" presStyleCnt="5">
        <dgm:presLayoutVars>
          <dgm:bulletEnabled val="1"/>
        </dgm:presLayoutVars>
      </dgm:prSet>
      <dgm:spPr/>
      <dgm:t>
        <a:bodyPr/>
        <a:lstStyle/>
        <a:p>
          <a:endParaRPr lang="ru-RU"/>
        </a:p>
      </dgm:t>
    </dgm:pt>
  </dgm:ptLst>
  <dgm:cxnLst>
    <dgm:cxn modelId="{6F5F2C0C-7EAB-434B-BB67-4E7938D10D3D}" srcId="{82DF0D11-91B7-412F-BC66-F74D3C489A96}" destId="{2933DFD1-5A41-4AEF-A0F4-4942E63C6418}" srcOrd="0" destOrd="0" parTransId="{67DDCE91-E26D-4BBE-92E1-CADE8B816AAF}" sibTransId="{621D1910-E022-4367-BD92-0B76845B7090}"/>
    <dgm:cxn modelId="{144BA408-52BF-4630-9F53-17FF8BC7CC26}" type="presOf" srcId="{82DF0D11-91B7-412F-BC66-F74D3C489A96}" destId="{809FEAD6-D6FE-48AB-8089-E39EC7EB481F}" srcOrd="0" destOrd="0" presId="urn:microsoft.com/office/officeart/2005/8/layout/vProcess5"/>
    <dgm:cxn modelId="{3800182C-E6D4-4B64-9B20-5E5C88DB7038}" srcId="{82DF0D11-91B7-412F-BC66-F74D3C489A96}" destId="{95A82161-FEE6-4331-B39B-D251816F645D}" srcOrd="2" destOrd="0" parTransId="{F3694246-C3AE-40C8-A84B-E22BC5C11C61}" sibTransId="{E57FE55F-9A61-42A3-A750-57425D985B5C}"/>
    <dgm:cxn modelId="{1CA17184-308E-4BCF-A0D2-F02FEF403CFE}" type="presOf" srcId="{621D1910-E022-4367-BD92-0B76845B7090}" destId="{E5EF840F-24BB-473A-91DC-ED4501904870}" srcOrd="0" destOrd="0" presId="urn:microsoft.com/office/officeart/2005/8/layout/vProcess5"/>
    <dgm:cxn modelId="{AED862F7-B530-4552-BEBB-F241440941E9}" srcId="{82DF0D11-91B7-412F-BC66-F74D3C489A96}" destId="{8A594B5B-FF48-4BFE-B540-AB265A417991}" srcOrd="1" destOrd="0" parTransId="{12DF2D95-890A-4901-8CC9-8D5251B01D6D}" sibTransId="{F2FF27AA-C422-4835-8F65-3D4C8338A64D}"/>
    <dgm:cxn modelId="{D2C976D5-3ECD-419F-ACBE-27CD346770AC}" type="presOf" srcId="{95A82161-FEE6-4331-B39B-D251816F645D}" destId="{6532F433-DA7A-4211-847C-BD9DD6BEDAB5}" srcOrd="1" destOrd="0" presId="urn:microsoft.com/office/officeart/2005/8/layout/vProcess5"/>
    <dgm:cxn modelId="{6294A7DF-1897-49A1-9956-DA08959AFE6E}" type="presOf" srcId="{D1749D7B-E698-46CE-BC74-9795D7F630CE}" destId="{AA03921D-CBC0-4C20-95E5-79C93554754D}" srcOrd="0" destOrd="0" presId="urn:microsoft.com/office/officeart/2005/8/layout/vProcess5"/>
    <dgm:cxn modelId="{D9627A2F-0D77-4828-854A-DBB48E5EEBBE}" type="presOf" srcId="{2933DFD1-5A41-4AEF-A0F4-4942E63C6418}" destId="{0F6032B1-0556-4B17-88C7-87E8DBCFA833}" srcOrd="0" destOrd="0" presId="urn:microsoft.com/office/officeart/2005/8/layout/vProcess5"/>
    <dgm:cxn modelId="{05BCD9C5-229E-49D4-BD25-A0DE9183CCF2}" type="presOf" srcId="{95A82161-FEE6-4331-B39B-D251816F645D}" destId="{605B3A10-14CD-4FBB-A193-74D992C60BF2}" srcOrd="0" destOrd="0" presId="urn:microsoft.com/office/officeart/2005/8/layout/vProcess5"/>
    <dgm:cxn modelId="{ABEF1E08-0BAB-48B8-BF85-64D313E539B8}" srcId="{82DF0D11-91B7-412F-BC66-F74D3C489A96}" destId="{9B0519CE-D593-43B7-8FC8-634B238A1F34}" srcOrd="4" destOrd="0" parTransId="{58435270-CA0A-4CB7-8987-2DA7B6FD32DB}" sibTransId="{983666AA-CBBC-480B-9458-426B63F6F503}"/>
    <dgm:cxn modelId="{CFE646F8-CF8C-4960-A404-07F9BE63CA06}" type="presOf" srcId="{8A594B5B-FF48-4BFE-B540-AB265A417991}" destId="{45E11754-9A6E-428E-8B94-957650D009DA}" srcOrd="0" destOrd="0" presId="urn:microsoft.com/office/officeart/2005/8/layout/vProcess5"/>
    <dgm:cxn modelId="{4EA70328-8CCE-4B5C-84A2-C1BC9724D1B7}" type="presOf" srcId="{9B0519CE-D593-43B7-8FC8-634B238A1F34}" destId="{5C6DCBEB-D157-4DB7-96D3-ECB36DFE8E20}" srcOrd="1" destOrd="0" presId="urn:microsoft.com/office/officeart/2005/8/layout/vProcess5"/>
    <dgm:cxn modelId="{AD1DF42F-43DE-4C34-9D10-AC464249F180}" type="presOf" srcId="{8A594B5B-FF48-4BFE-B540-AB265A417991}" destId="{63C316F6-9E3D-4436-B02E-08CCD97E3652}" srcOrd="1" destOrd="0" presId="urn:microsoft.com/office/officeart/2005/8/layout/vProcess5"/>
    <dgm:cxn modelId="{2D228302-96B6-4C5F-BB26-F3E984094FB9}" srcId="{82DF0D11-91B7-412F-BC66-F74D3C489A96}" destId="{46A01C8A-AE8B-4895-A123-F200BBAD7D59}" srcOrd="3" destOrd="0" parTransId="{4EFABADF-ACA2-4086-90CC-BE338BEE187C}" sibTransId="{D1749D7B-E698-46CE-BC74-9795D7F630CE}"/>
    <dgm:cxn modelId="{361C0D56-E884-4153-B572-C3B2354F0CAE}" type="presOf" srcId="{2933DFD1-5A41-4AEF-A0F4-4942E63C6418}" destId="{5181603C-FA39-421A-8BCC-A30C8B81E2DC}" srcOrd="1" destOrd="0" presId="urn:microsoft.com/office/officeart/2005/8/layout/vProcess5"/>
    <dgm:cxn modelId="{61638F80-5268-4340-9348-1BB146CE3AF7}" type="presOf" srcId="{46A01C8A-AE8B-4895-A123-F200BBAD7D59}" destId="{C5AFF234-322B-4152-91B5-CECDE2423FC0}" srcOrd="0" destOrd="0" presId="urn:microsoft.com/office/officeart/2005/8/layout/vProcess5"/>
    <dgm:cxn modelId="{5B582811-C1EC-487E-9BB2-4F7849647D45}" type="presOf" srcId="{E57FE55F-9A61-42A3-A750-57425D985B5C}" destId="{97CF1799-F13B-4AC5-9063-57A331DC1075}" srcOrd="0" destOrd="0" presId="urn:microsoft.com/office/officeart/2005/8/layout/vProcess5"/>
    <dgm:cxn modelId="{8F0ED44F-1884-4B87-ACED-32A3421C4C34}" type="presOf" srcId="{9B0519CE-D593-43B7-8FC8-634B238A1F34}" destId="{2B1395F4-CFD8-49A6-BC92-D0B75F3B9945}" srcOrd="0" destOrd="0" presId="urn:microsoft.com/office/officeart/2005/8/layout/vProcess5"/>
    <dgm:cxn modelId="{AB657FF5-B4FA-495E-BF33-F5C54F628141}" type="presOf" srcId="{F2FF27AA-C422-4835-8F65-3D4C8338A64D}" destId="{B890649E-991E-4A51-A659-6F393366AE28}" srcOrd="0" destOrd="0" presId="urn:microsoft.com/office/officeart/2005/8/layout/vProcess5"/>
    <dgm:cxn modelId="{22DE2440-9B9B-41FD-BF00-0362F93E5BFA}" type="presOf" srcId="{46A01C8A-AE8B-4895-A123-F200BBAD7D59}" destId="{E5BD6B55-EC8E-472A-9561-45DDF9B68A25}" srcOrd="1" destOrd="0" presId="urn:microsoft.com/office/officeart/2005/8/layout/vProcess5"/>
    <dgm:cxn modelId="{5129944A-BB16-42D0-98BC-539E13E21D28}" type="presParOf" srcId="{809FEAD6-D6FE-48AB-8089-E39EC7EB481F}" destId="{2ABA26B9-1B4B-4D12-80FE-C0E715AE6A6C}" srcOrd="0" destOrd="0" presId="urn:microsoft.com/office/officeart/2005/8/layout/vProcess5"/>
    <dgm:cxn modelId="{21C4371D-269C-4779-9656-4692B90D0AA6}" type="presParOf" srcId="{809FEAD6-D6FE-48AB-8089-E39EC7EB481F}" destId="{0F6032B1-0556-4B17-88C7-87E8DBCFA833}" srcOrd="1" destOrd="0" presId="urn:microsoft.com/office/officeart/2005/8/layout/vProcess5"/>
    <dgm:cxn modelId="{001AAD20-41A0-48FF-A5A5-7539C7A752B5}" type="presParOf" srcId="{809FEAD6-D6FE-48AB-8089-E39EC7EB481F}" destId="{45E11754-9A6E-428E-8B94-957650D009DA}" srcOrd="2" destOrd="0" presId="urn:microsoft.com/office/officeart/2005/8/layout/vProcess5"/>
    <dgm:cxn modelId="{22FFA73F-F3C7-4891-96BF-795F4DAEB18B}" type="presParOf" srcId="{809FEAD6-D6FE-48AB-8089-E39EC7EB481F}" destId="{605B3A10-14CD-4FBB-A193-74D992C60BF2}" srcOrd="3" destOrd="0" presId="urn:microsoft.com/office/officeart/2005/8/layout/vProcess5"/>
    <dgm:cxn modelId="{04554BA4-F677-4695-AD52-B21C536E266E}" type="presParOf" srcId="{809FEAD6-D6FE-48AB-8089-E39EC7EB481F}" destId="{C5AFF234-322B-4152-91B5-CECDE2423FC0}" srcOrd="4" destOrd="0" presId="urn:microsoft.com/office/officeart/2005/8/layout/vProcess5"/>
    <dgm:cxn modelId="{A0AD2125-3804-4165-ABE1-4F9A46B0B8A8}" type="presParOf" srcId="{809FEAD6-D6FE-48AB-8089-E39EC7EB481F}" destId="{2B1395F4-CFD8-49A6-BC92-D0B75F3B9945}" srcOrd="5" destOrd="0" presId="urn:microsoft.com/office/officeart/2005/8/layout/vProcess5"/>
    <dgm:cxn modelId="{807EC941-E7CF-4DC8-AADE-9FB1A33FE136}" type="presParOf" srcId="{809FEAD6-D6FE-48AB-8089-E39EC7EB481F}" destId="{E5EF840F-24BB-473A-91DC-ED4501904870}" srcOrd="6" destOrd="0" presId="urn:microsoft.com/office/officeart/2005/8/layout/vProcess5"/>
    <dgm:cxn modelId="{FE4B693B-B633-4AA5-BE29-314B2832E7D1}" type="presParOf" srcId="{809FEAD6-D6FE-48AB-8089-E39EC7EB481F}" destId="{B890649E-991E-4A51-A659-6F393366AE28}" srcOrd="7" destOrd="0" presId="urn:microsoft.com/office/officeart/2005/8/layout/vProcess5"/>
    <dgm:cxn modelId="{D9502C1F-5445-44FE-82FB-ACC67E622BA0}" type="presParOf" srcId="{809FEAD6-D6FE-48AB-8089-E39EC7EB481F}" destId="{97CF1799-F13B-4AC5-9063-57A331DC1075}" srcOrd="8" destOrd="0" presId="urn:microsoft.com/office/officeart/2005/8/layout/vProcess5"/>
    <dgm:cxn modelId="{20F05A83-16A7-4F37-9927-A1C07593AFFC}" type="presParOf" srcId="{809FEAD6-D6FE-48AB-8089-E39EC7EB481F}" destId="{AA03921D-CBC0-4C20-95E5-79C93554754D}" srcOrd="9" destOrd="0" presId="urn:microsoft.com/office/officeart/2005/8/layout/vProcess5"/>
    <dgm:cxn modelId="{1A513291-9D92-40FC-B215-C5987D61FA30}" type="presParOf" srcId="{809FEAD6-D6FE-48AB-8089-E39EC7EB481F}" destId="{5181603C-FA39-421A-8BCC-A30C8B81E2DC}" srcOrd="10" destOrd="0" presId="urn:microsoft.com/office/officeart/2005/8/layout/vProcess5"/>
    <dgm:cxn modelId="{D2855C07-E10D-45BD-B67C-E47F1E20BB92}" type="presParOf" srcId="{809FEAD6-D6FE-48AB-8089-E39EC7EB481F}" destId="{63C316F6-9E3D-4436-B02E-08CCD97E3652}" srcOrd="11" destOrd="0" presId="urn:microsoft.com/office/officeart/2005/8/layout/vProcess5"/>
    <dgm:cxn modelId="{3C6951C0-8E54-41A3-8217-9594814F33A7}" type="presParOf" srcId="{809FEAD6-D6FE-48AB-8089-E39EC7EB481F}" destId="{6532F433-DA7A-4211-847C-BD9DD6BEDAB5}" srcOrd="12" destOrd="0" presId="urn:microsoft.com/office/officeart/2005/8/layout/vProcess5"/>
    <dgm:cxn modelId="{2D453CA0-1C0D-41DE-8762-A0E45208657E}" type="presParOf" srcId="{809FEAD6-D6FE-48AB-8089-E39EC7EB481F}" destId="{E5BD6B55-EC8E-472A-9561-45DDF9B68A25}" srcOrd="13" destOrd="0" presId="urn:microsoft.com/office/officeart/2005/8/layout/vProcess5"/>
    <dgm:cxn modelId="{F1B859B8-11FE-4461-9A88-03F3C54EF539}" type="presParOf" srcId="{809FEAD6-D6FE-48AB-8089-E39EC7EB481F}" destId="{5C6DCBEB-D157-4DB7-96D3-ECB36DFE8E20}"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BE21D-0019-4026-ACE9-48112CAF30D5}">
      <dsp:nvSpPr>
        <dsp:cNvPr id="0" name=""/>
        <dsp:cNvSpPr/>
      </dsp:nvSpPr>
      <dsp:spPr>
        <a:xfrm>
          <a:off x="610267" y="0"/>
          <a:ext cx="6916368" cy="424847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1BC5F6-DCBC-4577-964A-ACB9FB12B0A5}">
      <dsp:nvSpPr>
        <dsp:cNvPr id="0" name=""/>
        <dsp:cNvSpPr/>
      </dsp:nvSpPr>
      <dsp:spPr>
        <a:xfrm>
          <a:off x="3575" y="1274541"/>
          <a:ext cx="1563413" cy="16993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Introduction</a:t>
          </a:r>
          <a:endParaRPr lang="ru-RU" sz="1800" kern="1200" dirty="0"/>
        </a:p>
      </dsp:txBody>
      <dsp:txXfrm>
        <a:off x="79895" y="1350861"/>
        <a:ext cx="1410773" cy="1546748"/>
      </dsp:txXfrm>
    </dsp:sp>
    <dsp:sp modelId="{39A7D308-337E-4816-8F40-BC20E5582A81}">
      <dsp:nvSpPr>
        <dsp:cNvPr id="0" name=""/>
        <dsp:cNvSpPr/>
      </dsp:nvSpPr>
      <dsp:spPr>
        <a:xfrm>
          <a:off x="1645160" y="1274541"/>
          <a:ext cx="1563413" cy="16993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Cryogenic gas stopping cell</a:t>
          </a:r>
          <a:endParaRPr lang="ru-RU" sz="1800" kern="1200" dirty="0"/>
        </a:p>
      </dsp:txBody>
      <dsp:txXfrm>
        <a:off x="1721480" y="1350861"/>
        <a:ext cx="1410773" cy="1546748"/>
      </dsp:txXfrm>
    </dsp:sp>
    <dsp:sp modelId="{DB6D2F44-991A-429E-B404-00ED51DD8544}">
      <dsp:nvSpPr>
        <dsp:cNvPr id="0" name=""/>
        <dsp:cNvSpPr/>
      </dsp:nvSpPr>
      <dsp:spPr>
        <a:xfrm>
          <a:off x="3286745" y="1274541"/>
          <a:ext cx="1563413" cy="16993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Quadrupole mass spectrometer</a:t>
          </a:r>
          <a:endParaRPr lang="ru-RU" sz="1800" kern="1200" dirty="0"/>
        </a:p>
      </dsp:txBody>
      <dsp:txXfrm>
        <a:off x="3363065" y="1350861"/>
        <a:ext cx="1410773" cy="1546748"/>
      </dsp:txXfrm>
    </dsp:sp>
    <dsp:sp modelId="{B26A8B20-56AD-40EA-B313-A9B9853A0042}">
      <dsp:nvSpPr>
        <dsp:cNvPr id="0" name=""/>
        <dsp:cNvSpPr/>
      </dsp:nvSpPr>
      <dsp:spPr>
        <a:xfrm>
          <a:off x="4928329" y="1274541"/>
          <a:ext cx="1563413" cy="16993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Residual gas analysis</a:t>
          </a:r>
          <a:endParaRPr lang="ru-RU" sz="1800" kern="1200" dirty="0"/>
        </a:p>
      </dsp:txBody>
      <dsp:txXfrm>
        <a:off x="5004649" y="1350861"/>
        <a:ext cx="1410773" cy="1546748"/>
      </dsp:txXfrm>
    </dsp:sp>
    <dsp:sp modelId="{FEA1F701-8AE2-4A8E-8466-EDCE11763D02}">
      <dsp:nvSpPr>
        <dsp:cNvPr id="0" name=""/>
        <dsp:cNvSpPr/>
      </dsp:nvSpPr>
      <dsp:spPr>
        <a:xfrm>
          <a:off x="6569914" y="1274541"/>
          <a:ext cx="1563413" cy="16993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Summary</a:t>
          </a:r>
          <a:endParaRPr lang="ru-RU" sz="1800" kern="1200" dirty="0"/>
        </a:p>
      </dsp:txBody>
      <dsp:txXfrm>
        <a:off x="6646234" y="1350861"/>
        <a:ext cx="1410773" cy="15467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6032B1-0556-4B17-88C7-87E8DBCFA833}">
      <dsp:nvSpPr>
        <dsp:cNvPr id="0" name=""/>
        <dsp:cNvSpPr/>
      </dsp:nvSpPr>
      <dsp:spPr>
        <a:xfrm>
          <a:off x="0" y="0"/>
          <a:ext cx="2550523" cy="3974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Entrance window</a:t>
          </a:r>
          <a:endParaRPr lang="ru-RU" sz="1700" kern="1200" dirty="0"/>
        </a:p>
      </dsp:txBody>
      <dsp:txXfrm>
        <a:off x="11642" y="11642"/>
        <a:ext cx="2075100" cy="374200"/>
      </dsp:txXfrm>
    </dsp:sp>
    <dsp:sp modelId="{45E11754-9A6E-428E-8B94-957650D009DA}">
      <dsp:nvSpPr>
        <dsp:cNvPr id="0" name=""/>
        <dsp:cNvSpPr/>
      </dsp:nvSpPr>
      <dsp:spPr>
        <a:xfrm>
          <a:off x="190461" y="452690"/>
          <a:ext cx="2550523" cy="3974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DC cage</a:t>
          </a:r>
          <a:endParaRPr lang="ru-RU" sz="1700" kern="1200" dirty="0"/>
        </a:p>
      </dsp:txBody>
      <dsp:txXfrm>
        <a:off x="202103" y="464332"/>
        <a:ext cx="2078413" cy="374200"/>
      </dsp:txXfrm>
    </dsp:sp>
    <dsp:sp modelId="{605B3A10-14CD-4FBB-A193-74D992C60BF2}">
      <dsp:nvSpPr>
        <dsp:cNvPr id="0" name=""/>
        <dsp:cNvSpPr/>
      </dsp:nvSpPr>
      <dsp:spPr>
        <a:xfrm>
          <a:off x="380922" y="905380"/>
          <a:ext cx="2550523" cy="3974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RF funnel</a:t>
          </a:r>
          <a:endParaRPr lang="ru-RU" sz="1700" kern="1200" dirty="0"/>
        </a:p>
      </dsp:txBody>
      <dsp:txXfrm>
        <a:off x="392564" y="917022"/>
        <a:ext cx="2078413" cy="374200"/>
      </dsp:txXfrm>
    </dsp:sp>
    <dsp:sp modelId="{C5AFF234-322B-4152-91B5-CECDE2423FC0}">
      <dsp:nvSpPr>
        <dsp:cNvPr id="0" name=""/>
        <dsp:cNvSpPr/>
      </dsp:nvSpPr>
      <dsp:spPr>
        <a:xfrm>
          <a:off x="571383" y="1358071"/>
          <a:ext cx="2550523" cy="3974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Extraction nozzle</a:t>
          </a:r>
          <a:endParaRPr lang="ru-RU" sz="1700" kern="1200" dirty="0"/>
        </a:p>
      </dsp:txBody>
      <dsp:txXfrm>
        <a:off x="583025" y="1369713"/>
        <a:ext cx="2078413" cy="374200"/>
      </dsp:txXfrm>
    </dsp:sp>
    <dsp:sp modelId="{2B1395F4-CFD8-49A6-BC92-D0B75F3B9945}">
      <dsp:nvSpPr>
        <dsp:cNvPr id="0" name=""/>
        <dsp:cNvSpPr/>
      </dsp:nvSpPr>
      <dsp:spPr>
        <a:xfrm>
          <a:off x="761844" y="1810761"/>
          <a:ext cx="2550523" cy="3974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Extraction RFQ</a:t>
          </a:r>
          <a:endParaRPr lang="ru-RU" sz="1700" kern="1200" dirty="0"/>
        </a:p>
      </dsp:txBody>
      <dsp:txXfrm>
        <a:off x="773486" y="1822403"/>
        <a:ext cx="2078413" cy="374200"/>
      </dsp:txXfrm>
    </dsp:sp>
    <dsp:sp modelId="{E5EF840F-24BB-473A-91DC-ED4501904870}">
      <dsp:nvSpPr>
        <dsp:cNvPr id="0" name=""/>
        <dsp:cNvSpPr/>
      </dsp:nvSpPr>
      <dsp:spPr>
        <a:xfrm>
          <a:off x="2292158" y="290384"/>
          <a:ext cx="258364" cy="25836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ru-RU" sz="1100" kern="1200"/>
        </a:p>
      </dsp:txBody>
      <dsp:txXfrm>
        <a:off x="2350290" y="290384"/>
        <a:ext cx="142100" cy="194419"/>
      </dsp:txXfrm>
    </dsp:sp>
    <dsp:sp modelId="{B890649E-991E-4A51-A659-6F393366AE28}">
      <dsp:nvSpPr>
        <dsp:cNvPr id="0" name=""/>
        <dsp:cNvSpPr/>
      </dsp:nvSpPr>
      <dsp:spPr>
        <a:xfrm>
          <a:off x="2482619" y="743074"/>
          <a:ext cx="258364" cy="25836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ru-RU" sz="1100" kern="1200"/>
        </a:p>
      </dsp:txBody>
      <dsp:txXfrm>
        <a:off x="2540751" y="743074"/>
        <a:ext cx="142100" cy="194419"/>
      </dsp:txXfrm>
    </dsp:sp>
    <dsp:sp modelId="{97CF1799-F13B-4AC5-9063-57A331DC1075}">
      <dsp:nvSpPr>
        <dsp:cNvPr id="0" name=""/>
        <dsp:cNvSpPr/>
      </dsp:nvSpPr>
      <dsp:spPr>
        <a:xfrm>
          <a:off x="2673080" y="1189140"/>
          <a:ext cx="258364" cy="25836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ru-RU" sz="1100" kern="1200"/>
        </a:p>
      </dsp:txBody>
      <dsp:txXfrm>
        <a:off x="2731212" y="1189140"/>
        <a:ext cx="142100" cy="194419"/>
      </dsp:txXfrm>
    </dsp:sp>
    <dsp:sp modelId="{AA03921D-CBC0-4C20-95E5-79C93554754D}">
      <dsp:nvSpPr>
        <dsp:cNvPr id="0" name=""/>
        <dsp:cNvSpPr/>
      </dsp:nvSpPr>
      <dsp:spPr>
        <a:xfrm>
          <a:off x="2863542" y="1646247"/>
          <a:ext cx="258364" cy="25836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ru-RU" sz="1100" kern="1200"/>
        </a:p>
      </dsp:txBody>
      <dsp:txXfrm>
        <a:off x="2921674" y="1646247"/>
        <a:ext cx="142100" cy="19441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35DB34-6F2C-4B57-B41D-19292A8F55D7}" type="datetimeFigureOut">
              <a:rPr lang="ru-RU" smtClean="0"/>
              <a:t>31.05.2023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43ABC8-1BF2-4E56-99B4-82CE2600399B}" type="slidenum">
              <a:rPr lang="ru-RU" smtClean="0"/>
              <a:t>‹#›</a:t>
            </a:fld>
            <a:endParaRPr lang="ru-RU"/>
          </a:p>
        </p:txBody>
      </p:sp>
    </p:spTree>
    <p:extLst>
      <p:ext uri="{BB962C8B-B14F-4D97-AF65-F5344CB8AC3E}">
        <p14:creationId xmlns:p14="http://schemas.microsoft.com/office/powerpoint/2010/main" val="2203827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E655A83-8B5D-48AB-9726-09E5B4E358FF}" type="datetimeFigureOut">
              <a:rPr lang="ru-RU" smtClean="0"/>
              <a:t>31.05.2023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398AB7-FF7E-4FE5-BACA-DE5E5F932F65}" type="slidenum">
              <a:rPr lang="ru-RU" smtClean="0"/>
              <a:t>‹#›</a:t>
            </a:fld>
            <a:endParaRPr lang="ru-RU"/>
          </a:p>
        </p:txBody>
      </p:sp>
    </p:spTree>
    <p:extLst>
      <p:ext uri="{BB962C8B-B14F-4D97-AF65-F5344CB8AC3E}">
        <p14:creationId xmlns:p14="http://schemas.microsoft.com/office/powerpoint/2010/main" val="2512181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E655A83-8B5D-48AB-9726-09E5B4E358FF}" type="datetimeFigureOut">
              <a:rPr lang="ru-RU" smtClean="0"/>
              <a:t>31.05.2023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398AB7-FF7E-4FE5-BACA-DE5E5F932F65}" type="slidenum">
              <a:rPr lang="ru-RU" smtClean="0"/>
              <a:t>‹#›</a:t>
            </a:fld>
            <a:endParaRPr lang="ru-RU"/>
          </a:p>
        </p:txBody>
      </p:sp>
    </p:spTree>
    <p:extLst>
      <p:ext uri="{BB962C8B-B14F-4D97-AF65-F5344CB8AC3E}">
        <p14:creationId xmlns:p14="http://schemas.microsoft.com/office/powerpoint/2010/main" val="518720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E655A83-8B5D-48AB-9726-09E5B4E358FF}" type="datetimeFigureOut">
              <a:rPr lang="ru-RU" smtClean="0"/>
              <a:t>31.05.2023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398AB7-FF7E-4FE5-BACA-DE5E5F932F65}" type="slidenum">
              <a:rPr lang="ru-RU" smtClean="0"/>
              <a:t>‹#›</a:t>
            </a:fld>
            <a:endParaRPr lang="ru-RU"/>
          </a:p>
        </p:txBody>
      </p:sp>
    </p:spTree>
    <p:extLst>
      <p:ext uri="{BB962C8B-B14F-4D97-AF65-F5344CB8AC3E}">
        <p14:creationId xmlns:p14="http://schemas.microsoft.com/office/powerpoint/2010/main" val="3060157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E655A83-8B5D-48AB-9726-09E5B4E358FF}" type="datetimeFigureOut">
              <a:rPr lang="ru-RU" smtClean="0"/>
              <a:t>31.05.2023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398AB7-FF7E-4FE5-BACA-DE5E5F932F65}" type="slidenum">
              <a:rPr lang="ru-RU" smtClean="0"/>
              <a:t>‹#›</a:t>
            </a:fld>
            <a:endParaRPr lang="ru-RU"/>
          </a:p>
        </p:txBody>
      </p:sp>
    </p:spTree>
    <p:extLst>
      <p:ext uri="{BB962C8B-B14F-4D97-AF65-F5344CB8AC3E}">
        <p14:creationId xmlns:p14="http://schemas.microsoft.com/office/powerpoint/2010/main" val="3938139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E655A83-8B5D-48AB-9726-09E5B4E358FF}" type="datetimeFigureOut">
              <a:rPr lang="ru-RU" smtClean="0"/>
              <a:t>31.05.2023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398AB7-FF7E-4FE5-BACA-DE5E5F932F65}" type="slidenum">
              <a:rPr lang="ru-RU" smtClean="0"/>
              <a:t>‹#›</a:t>
            </a:fld>
            <a:endParaRPr lang="ru-RU"/>
          </a:p>
        </p:txBody>
      </p:sp>
    </p:spTree>
    <p:extLst>
      <p:ext uri="{BB962C8B-B14F-4D97-AF65-F5344CB8AC3E}">
        <p14:creationId xmlns:p14="http://schemas.microsoft.com/office/powerpoint/2010/main" val="2093614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E655A83-8B5D-48AB-9726-09E5B4E358FF}" type="datetimeFigureOut">
              <a:rPr lang="ru-RU" smtClean="0"/>
              <a:t>31.05.2023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1398AB7-FF7E-4FE5-BACA-DE5E5F932F65}" type="slidenum">
              <a:rPr lang="ru-RU" smtClean="0"/>
              <a:t>‹#›</a:t>
            </a:fld>
            <a:endParaRPr lang="ru-RU"/>
          </a:p>
        </p:txBody>
      </p:sp>
    </p:spTree>
    <p:extLst>
      <p:ext uri="{BB962C8B-B14F-4D97-AF65-F5344CB8AC3E}">
        <p14:creationId xmlns:p14="http://schemas.microsoft.com/office/powerpoint/2010/main" val="2363416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E655A83-8B5D-48AB-9726-09E5B4E358FF}" type="datetimeFigureOut">
              <a:rPr lang="ru-RU" smtClean="0"/>
              <a:t>31.05.2023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1398AB7-FF7E-4FE5-BACA-DE5E5F932F65}" type="slidenum">
              <a:rPr lang="ru-RU" smtClean="0"/>
              <a:t>‹#›</a:t>
            </a:fld>
            <a:endParaRPr lang="ru-RU"/>
          </a:p>
        </p:txBody>
      </p:sp>
    </p:spTree>
    <p:extLst>
      <p:ext uri="{BB962C8B-B14F-4D97-AF65-F5344CB8AC3E}">
        <p14:creationId xmlns:p14="http://schemas.microsoft.com/office/powerpoint/2010/main" val="2676787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E655A83-8B5D-48AB-9726-09E5B4E358FF}" type="datetimeFigureOut">
              <a:rPr lang="ru-RU" smtClean="0"/>
              <a:t>31.05.2023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1398AB7-FF7E-4FE5-BACA-DE5E5F932F65}" type="slidenum">
              <a:rPr lang="ru-RU" smtClean="0"/>
              <a:t>‹#›</a:t>
            </a:fld>
            <a:endParaRPr lang="ru-RU"/>
          </a:p>
        </p:txBody>
      </p:sp>
    </p:spTree>
    <p:extLst>
      <p:ext uri="{BB962C8B-B14F-4D97-AF65-F5344CB8AC3E}">
        <p14:creationId xmlns:p14="http://schemas.microsoft.com/office/powerpoint/2010/main" val="3828058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E655A83-8B5D-48AB-9726-09E5B4E358FF}" type="datetimeFigureOut">
              <a:rPr lang="ru-RU" smtClean="0"/>
              <a:t>31.05.2023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1398AB7-FF7E-4FE5-BACA-DE5E5F932F65}" type="slidenum">
              <a:rPr lang="ru-RU" smtClean="0"/>
              <a:t>‹#›</a:t>
            </a:fld>
            <a:endParaRPr lang="ru-RU"/>
          </a:p>
        </p:txBody>
      </p:sp>
    </p:spTree>
    <p:extLst>
      <p:ext uri="{BB962C8B-B14F-4D97-AF65-F5344CB8AC3E}">
        <p14:creationId xmlns:p14="http://schemas.microsoft.com/office/powerpoint/2010/main" val="129324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E655A83-8B5D-48AB-9726-09E5B4E358FF}" type="datetimeFigureOut">
              <a:rPr lang="ru-RU" smtClean="0"/>
              <a:t>31.05.2023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1398AB7-FF7E-4FE5-BACA-DE5E5F932F65}" type="slidenum">
              <a:rPr lang="ru-RU" smtClean="0"/>
              <a:t>‹#›</a:t>
            </a:fld>
            <a:endParaRPr lang="ru-RU"/>
          </a:p>
        </p:txBody>
      </p:sp>
    </p:spTree>
    <p:extLst>
      <p:ext uri="{BB962C8B-B14F-4D97-AF65-F5344CB8AC3E}">
        <p14:creationId xmlns:p14="http://schemas.microsoft.com/office/powerpoint/2010/main" val="3381841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E655A83-8B5D-48AB-9726-09E5B4E358FF}" type="datetimeFigureOut">
              <a:rPr lang="ru-RU" smtClean="0"/>
              <a:t>31.05.2023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1398AB7-FF7E-4FE5-BACA-DE5E5F932F65}" type="slidenum">
              <a:rPr lang="ru-RU" smtClean="0"/>
              <a:t>‹#›</a:t>
            </a:fld>
            <a:endParaRPr lang="ru-RU"/>
          </a:p>
        </p:txBody>
      </p:sp>
    </p:spTree>
    <p:extLst>
      <p:ext uri="{BB962C8B-B14F-4D97-AF65-F5344CB8AC3E}">
        <p14:creationId xmlns:p14="http://schemas.microsoft.com/office/powerpoint/2010/main" val="87112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655A83-8B5D-48AB-9726-09E5B4E358FF}" type="datetimeFigureOut">
              <a:rPr lang="ru-RU" smtClean="0"/>
              <a:t>31.05.2023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398AB7-FF7E-4FE5-BACA-DE5E5F932F65}" type="slidenum">
              <a:rPr lang="ru-RU" smtClean="0"/>
              <a:t>‹#›</a:t>
            </a:fld>
            <a:endParaRPr lang="ru-RU"/>
          </a:p>
        </p:txBody>
      </p:sp>
    </p:spTree>
    <p:extLst>
      <p:ext uri="{BB962C8B-B14F-4D97-AF65-F5344CB8AC3E}">
        <p14:creationId xmlns:p14="http://schemas.microsoft.com/office/powerpoint/2010/main" val="4149092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980729"/>
            <a:ext cx="7772400" cy="1080119"/>
          </a:xfrm>
          <a:solidFill>
            <a:schemeClr val="tx2">
              <a:lumMod val="60000"/>
              <a:lumOff val="40000"/>
            </a:schemeClr>
          </a:solidFill>
          <a:ln w="19050">
            <a:solidFill>
              <a:schemeClr val="tx2">
                <a:lumMod val="60000"/>
                <a:lumOff val="40000"/>
              </a:schemeClr>
            </a:solidFill>
          </a:ln>
        </p:spPr>
        <p:txBody>
          <a:bodyPr>
            <a:normAutofit/>
          </a:bodyPr>
          <a:lstStyle/>
          <a:p>
            <a:r>
              <a:rPr lang="en-US" sz="2800" dirty="0" smtClean="0">
                <a:solidFill>
                  <a:schemeClr val="bg1"/>
                </a:solidFill>
              </a:rPr>
              <a:t>Residual gas analysis in the vacuum at the cryogenic gas stopping cell</a:t>
            </a:r>
            <a:endParaRPr lang="ru-RU" sz="2800" dirty="0">
              <a:solidFill>
                <a:schemeClr val="bg1"/>
              </a:solidFill>
            </a:endParaRPr>
          </a:p>
        </p:txBody>
      </p:sp>
      <p:sp>
        <p:nvSpPr>
          <p:cNvPr id="3" name="Подзаголовок 2"/>
          <p:cNvSpPr>
            <a:spLocks noGrp="1"/>
          </p:cNvSpPr>
          <p:nvPr>
            <p:ph type="subTitle" idx="1"/>
          </p:nvPr>
        </p:nvSpPr>
        <p:spPr>
          <a:xfrm>
            <a:off x="5652120" y="4678288"/>
            <a:ext cx="2984376" cy="1054968"/>
          </a:xfrm>
        </p:spPr>
        <p:txBody>
          <a:bodyPr>
            <a:normAutofit/>
          </a:bodyPr>
          <a:lstStyle/>
          <a:p>
            <a:r>
              <a:rPr lang="en-US" sz="2400" dirty="0" err="1" smtClean="0">
                <a:solidFill>
                  <a:schemeClr val="tx1">
                    <a:lumMod val="75000"/>
                    <a:lumOff val="25000"/>
                  </a:schemeClr>
                </a:solidFill>
              </a:rPr>
              <a:t>Novoselov</a:t>
            </a:r>
            <a:r>
              <a:rPr lang="en-US" sz="2400" dirty="0" smtClean="0">
                <a:solidFill>
                  <a:schemeClr val="tx1">
                    <a:lumMod val="75000"/>
                    <a:lumOff val="25000"/>
                  </a:schemeClr>
                </a:solidFill>
              </a:rPr>
              <a:t> A.S.</a:t>
            </a:r>
            <a:br>
              <a:rPr lang="en-US" sz="2400" dirty="0" smtClean="0">
                <a:solidFill>
                  <a:schemeClr val="tx1">
                    <a:lumMod val="75000"/>
                    <a:lumOff val="25000"/>
                  </a:schemeClr>
                </a:solidFill>
              </a:rPr>
            </a:br>
            <a:r>
              <a:rPr lang="en-US" sz="2400" dirty="0" smtClean="0">
                <a:solidFill>
                  <a:schemeClr val="tx1">
                    <a:lumMod val="75000"/>
                    <a:lumOff val="25000"/>
                  </a:schemeClr>
                </a:solidFill>
              </a:rPr>
              <a:t>Sector </a:t>
            </a:r>
            <a:r>
              <a:rPr lang="ru-RU" sz="2400" dirty="0" smtClean="0">
                <a:solidFill>
                  <a:schemeClr val="tx1">
                    <a:lumMod val="75000"/>
                    <a:lumOff val="25000"/>
                  </a:schemeClr>
                </a:solidFill>
              </a:rPr>
              <a:t>№4</a:t>
            </a:r>
            <a:r>
              <a:rPr lang="en-US" sz="2400" dirty="0" smtClean="0">
                <a:solidFill>
                  <a:schemeClr val="tx1">
                    <a:lumMod val="75000"/>
                    <a:lumOff val="25000"/>
                  </a:schemeClr>
                </a:solidFill>
              </a:rPr>
              <a:t> FLNR JINR</a:t>
            </a:r>
            <a:endParaRPr lang="ru-RU" sz="2400" dirty="0">
              <a:solidFill>
                <a:schemeClr val="tx1">
                  <a:lumMod val="75000"/>
                  <a:lumOff val="25000"/>
                </a:schemeClr>
              </a:solidFill>
            </a:endParaRPr>
          </a:p>
        </p:txBody>
      </p:sp>
      <p:sp>
        <p:nvSpPr>
          <p:cNvPr id="4" name="TextBox 3"/>
          <p:cNvSpPr txBox="1"/>
          <p:nvPr/>
        </p:nvSpPr>
        <p:spPr>
          <a:xfrm>
            <a:off x="3635896" y="6093296"/>
            <a:ext cx="1837106" cy="461665"/>
          </a:xfrm>
          <a:prstGeom prst="rect">
            <a:avLst/>
          </a:prstGeom>
          <a:noFill/>
        </p:spPr>
        <p:txBody>
          <a:bodyPr wrap="none" rtlCol="0">
            <a:spAutoFit/>
          </a:bodyPr>
          <a:lstStyle/>
          <a:p>
            <a:r>
              <a:rPr lang="en-US" sz="2400" dirty="0" smtClean="0">
                <a:solidFill>
                  <a:schemeClr val="tx1">
                    <a:lumMod val="75000"/>
                    <a:lumOff val="25000"/>
                  </a:schemeClr>
                </a:solidFill>
              </a:rPr>
              <a:t>Alushta</a:t>
            </a:r>
            <a:r>
              <a:rPr lang="en-US" sz="2400" dirty="0">
                <a:solidFill>
                  <a:schemeClr val="tx1">
                    <a:lumMod val="75000"/>
                    <a:lumOff val="25000"/>
                  </a:schemeClr>
                </a:solidFill>
              </a:rPr>
              <a:t>-</a:t>
            </a:r>
            <a:r>
              <a:rPr lang="en-US" sz="2400" dirty="0" smtClean="0">
                <a:solidFill>
                  <a:schemeClr val="tx1">
                    <a:lumMod val="75000"/>
                    <a:lumOff val="25000"/>
                  </a:schemeClr>
                </a:solidFill>
              </a:rPr>
              <a:t>2023</a:t>
            </a:r>
            <a:endParaRPr lang="ru-RU" sz="2400" dirty="0">
              <a:solidFill>
                <a:schemeClr val="tx1">
                  <a:lumMod val="75000"/>
                  <a:lumOff val="25000"/>
                </a:schemeClr>
              </a:solidFill>
            </a:endParaRPr>
          </a:p>
        </p:txBody>
      </p:sp>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2402952"/>
            <a:ext cx="2520000" cy="1890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2402953"/>
            <a:ext cx="2520000" cy="1890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1860" y="2402952"/>
            <a:ext cx="2520000" cy="1890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1843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a:ln w="38100">
            <a:solidFill>
              <a:schemeClr val="tx2">
                <a:lumMod val="60000"/>
                <a:lumOff val="40000"/>
              </a:schemeClr>
            </a:solidFill>
          </a:ln>
        </p:spPr>
        <p:txBody>
          <a:bodyPr>
            <a:normAutofit/>
          </a:bodyPr>
          <a:lstStyle/>
          <a:p>
            <a:r>
              <a:rPr lang="en-US" sz="2800" dirty="0" smtClean="0">
                <a:solidFill>
                  <a:schemeClr val="tx1">
                    <a:lumMod val="75000"/>
                    <a:lumOff val="25000"/>
                  </a:schemeClr>
                </a:solidFill>
              </a:rPr>
              <a:t>Residual gas analysis</a:t>
            </a:r>
            <a:endParaRPr lang="ru-RU" sz="2800" dirty="0">
              <a:solidFill>
                <a:schemeClr val="tx1">
                  <a:lumMod val="75000"/>
                  <a:lumOff val="25000"/>
                </a:schemeClr>
              </a:solidFill>
            </a:endParaRPr>
          </a:p>
        </p:txBody>
      </p:sp>
      <p:sp>
        <p:nvSpPr>
          <p:cNvPr id="4" name="Номер слайда 3"/>
          <p:cNvSpPr>
            <a:spLocks noGrp="1"/>
          </p:cNvSpPr>
          <p:nvPr>
            <p:ph type="sldNum" sz="quarter" idx="12"/>
          </p:nvPr>
        </p:nvSpPr>
        <p:spPr/>
        <p:txBody>
          <a:bodyPr/>
          <a:lstStyle/>
          <a:p>
            <a:fld id="{11398AB7-FF7E-4FE5-BACA-DE5E5F932F65}" type="slidenum">
              <a:rPr lang="ru-RU" sz="2000" smtClean="0"/>
              <a:t>10</a:t>
            </a:fld>
            <a:endParaRPr lang="ru-RU" sz="2000" dirty="0"/>
          </a:p>
        </p:txBody>
      </p:sp>
      <p:sp>
        <p:nvSpPr>
          <p:cNvPr id="7" name="TextBox 6"/>
          <p:cNvSpPr txBox="1"/>
          <p:nvPr/>
        </p:nvSpPr>
        <p:spPr>
          <a:xfrm>
            <a:off x="1517429" y="4715272"/>
            <a:ext cx="6078907" cy="1015663"/>
          </a:xfrm>
          <a:prstGeom prst="rect">
            <a:avLst/>
          </a:prstGeom>
          <a:noFill/>
        </p:spPr>
        <p:txBody>
          <a:bodyPr wrap="none" rtlCol="0" anchor="ctr">
            <a:spAutoFit/>
          </a:bodyPr>
          <a:lstStyle/>
          <a:p>
            <a:pPr algn="ctr"/>
            <a:r>
              <a:rPr lang="en-US" sz="2000" dirty="0" smtClean="0">
                <a:solidFill>
                  <a:schemeClr val="tx1">
                    <a:lumMod val="75000"/>
                    <a:lumOff val="25000"/>
                  </a:schemeClr>
                </a:solidFill>
              </a:rPr>
              <a:t>Fig. 7. Example of the m/z spectrum from the </a:t>
            </a:r>
            <a:r>
              <a:rPr lang="en-US" sz="2000" dirty="0" err="1" smtClean="0">
                <a:solidFill>
                  <a:schemeClr val="tx1">
                    <a:lumMod val="75000"/>
                    <a:lumOff val="25000"/>
                  </a:schemeClr>
                </a:solidFill>
              </a:rPr>
              <a:t>PrismaPro</a:t>
            </a:r>
            <a:r>
              <a:rPr lang="" sz="2000" smtClean="0">
                <a:solidFill>
                  <a:schemeClr val="tx1">
                    <a:lumMod val="75000"/>
                    <a:lumOff val="25000"/>
                  </a:schemeClr>
                </a:solidFill>
              </a:rPr>
              <a:t> </a:t>
            </a:r>
          </a:p>
          <a:p>
            <a:pPr algn="ctr"/>
            <a:r>
              <a:rPr lang="" sz="2000" smtClean="0">
                <a:solidFill>
                  <a:schemeClr val="tx1">
                    <a:lumMod val="75000"/>
                    <a:lumOff val="25000"/>
                  </a:schemeClr>
                </a:solidFill>
              </a:rPr>
              <a:t>and the cold chamber</a:t>
            </a:r>
            <a:r>
              <a:rPr lang="en-US" sz="2000" dirty="0" smtClean="0">
                <a:solidFill>
                  <a:schemeClr val="tx1">
                    <a:lumMod val="75000"/>
                    <a:lumOff val="25000"/>
                  </a:schemeClr>
                </a:solidFill>
              </a:rPr>
              <a:t> vacuum volume.</a:t>
            </a:r>
          </a:p>
          <a:p>
            <a:pPr algn="ctr"/>
            <a:r>
              <a:rPr lang="en-US" sz="2000" dirty="0" smtClean="0">
                <a:solidFill>
                  <a:schemeClr val="tx1">
                    <a:lumMod val="75000"/>
                    <a:lumOff val="25000"/>
                  </a:schemeClr>
                </a:solidFill>
              </a:rPr>
              <a:t>Total pressure </a:t>
            </a:r>
            <a:r>
              <a:rPr lang="" sz="2000" smtClean="0">
                <a:solidFill>
                  <a:schemeClr val="tx1">
                    <a:lumMod val="75000"/>
                    <a:lumOff val="25000"/>
                  </a:schemeClr>
                </a:solidFill>
              </a:rPr>
              <a:t>~1,4E-5Torr.</a:t>
            </a:r>
            <a:endParaRPr lang="ru-RU" sz="2000" dirty="0">
              <a:solidFill>
                <a:schemeClr val="tx1">
                  <a:lumMod val="75000"/>
                  <a:lumOff val="25000"/>
                </a:schemeClr>
              </a:solidFill>
            </a:endParaRPr>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882" y="1293805"/>
            <a:ext cx="4680000" cy="3575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4790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a:ln w="38100">
            <a:solidFill>
              <a:schemeClr val="tx2">
                <a:lumMod val="60000"/>
                <a:lumOff val="40000"/>
              </a:schemeClr>
            </a:solidFill>
          </a:ln>
        </p:spPr>
        <p:txBody>
          <a:bodyPr>
            <a:normAutofit/>
          </a:bodyPr>
          <a:lstStyle/>
          <a:p>
            <a:r>
              <a:rPr lang="en-US" sz="2800" dirty="0" smtClean="0">
                <a:solidFill>
                  <a:schemeClr val="tx1">
                    <a:lumMod val="75000"/>
                    <a:lumOff val="25000"/>
                  </a:schemeClr>
                </a:solidFill>
              </a:rPr>
              <a:t>Summary</a:t>
            </a:r>
            <a:endParaRPr lang="ru-RU" sz="2800" dirty="0">
              <a:solidFill>
                <a:schemeClr val="tx1">
                  <a:lumMod val="75000"/>
                  <a:lumOff val="25000"/>
                </a:schemeClr>
              </a:solidFill>
            </a:endParaRPr>
          </a:p>
        </p:txBody>
      </p:sp>
      <p:sp>
        <p:nvSpPr>
          <p:cNvPr id="3" name="Объект 2"/>
          <p:cNvSpPr>
            <a:spLocks noGrp="1"/>
          </p:cNvSpPr>
          <p:nvPr>
            <p:ph idx="1"/>
          </p:nvPr>
        </p:nvSpPr>
        <p:spPr>
          <a:xfrm>
            <a:off x="457200" y="1268760"/>
            <a:ext cx="8229600" cy="4857403"/>
          </a:xfrm>
        </p:spPr>
        <p:txBody>
          <a:bodyPr>
            <a:normAutofit/>
          </a:bodyPr>
          <a:lstStyle/>
          <a:p>
            <a:pPr marL="0" indent="0" algn="just">
              <a:buNone/>
            </a:pPr>
            <a:r>
              <a:rPr lang="en-US" sz="2400" dirty="0" smtClean="0">
                <a:solidFill>
                  <a:schemeClr val="tx1">
                    <a:lumMod val="75000"/>
                    <a:lumOff val="25000"/>
                  </a:schemeClr>
                </a:solidFill>
              </a:rPr>
              <a:t>The working cryogenic temperature and gas pressure at the cold chamber in the standalone mode are reached.</a:t>
            </a:r>
          </a:p>
          <a:p>
            <a:pPr marL="0" indent="0" algn="just">
              <a:buNone/>
            </a:pPr>
            <a:r>
              <a:rPr lang="en-US" sz="2400" dirty="0" smtClean="0">
                <a:solidFill>
                  <a:schemeClr val="tx1">
                    <a:lumMod val="75000"/>
                    <a:lumOff val="25000"/>
                  </a:schemeClr>
                </a:solidFill>
              </a:rPr>
              <a:t>The first results of the residual gas analysis at the cryogenic gas stopping cell are show that helium quality is enough high for the using it as working gas. The quantity of impurities are lower </a:t>
            </a:r>
            <a:r>
              <a:rPr lang="en-US" sz="2400" dirty="0" smtClean="0">
                <a:solidFill>
                  <a:schemeClr val="tx1">
                    <a:lumMod val="75000"/>
                    <a:lumOff val="25000"/>
                  </a:schemeClr>
                </a:solidFill>
              </a:rPr>
              <a:t>relative to reference m/z spectrum which </a:t>
            </a:r>
            <a:r>
              <a:rPr lang="en-US" sz="2400" dirty="0" smtClean="0">
                <a:solidFill>
                  <a:schemeClr val="tx1">
                    <a:lumMod val="75000"/>
                    <a:lumOff val="25000"/>
                  </a:schemeClr>
                </a:solidFill>
              </a:rPr>
              <a:t>was</a:t>
            </a:r>
            <a:r>
              <a:rPr lang="en-US" sz="2400" dirty="0" smtClean="0">
                <a:solidFill>
                  <a:schemeClr val="tx1">
                    <a:lumMod val="75000"/>
                    <a:lumOff val="25000"/>
                  </a:schemeClr>
                </a:solidFill>
              </a:rPr>
              <a:t> done at ultra high vacuum area.</a:t>
            </a:r>
          </a:p>
          <a:p>
            <a:pPr marL="0" indent="0" algn="just">
              <a:buNone/>
            </a:pPr>
            <a:r>
              <a:rPr lang="en-US" sz="2400" dirty="0" smtClean="0">
                <a:solidFill>
                  <a:schemeClr val="tx1">
                    <a:lumMod val="75000"/>
                    <a:lumOff val="25000"/>
                  </a:schemeClr>
                </a:solidFill>
              </a:rPr>
              <a:t>For the future plans concerning to helium it is needed to measure gas parameters at the flow mode.</a:t>
            </a:r>
          </a:p>
          <a:p>
            <a:pPr marL="0" indent="0" algn="just">
              <a:buNone/>
            </a:pPr>
            <a:endParaRPr lang="ru-RU" sz="2400" dirty="0">
              <a:solidFill>
                <a:schemeClr val="tx1">
                  <a:lumMod val="75000"/>
                  <a:lumOff val="25000"/>
                </a:schemeClr>
              </a:solidFill>
            </a:endParaRPr>
          </a:p>
        </p:txBody>
      </p:sp>
      <p:sp>
        <p:nvSpPr>
          <p:cNvPr id="4" name="Номер слайда 3"/>
          <p:cNvSpPr>
            <a:spLocks noGrp="1"/>
          </p:cNvSpPr>
          <p:nvPr>
            <p:ph type="sldNum" sz="quarter" idx="12"/>
          </p:nvPr>
        </p:nvSpPr>
        <p:spPr/>
        <p:txBody>
          <a:bodyPr/>
          <a:lstStyle/>
          <a:p>
            <a:fld id="{11398AB7-FF7E-4FE5-BACA-DE5E5F932F65}" type="slidenum">
              <a:rPr lang="ru-RU" sz="2000" smtClean="0"/>
              <a:t>11</a:t>
            </a:fld>
            <a:endParaRPr lang="ru-RU" sz="2000" dirty="0"/>
          </a:p>
        </p:txBody>
      </p:sp>
    </p:spTree>
    <p:extLst>
      <p:ext uri="{BB962C8B-B14F-4D97-AF65-F5344CB8AC3E}">
        <p14:creationId xmlns:p14="http://schemas.microsoft.com/office/powerpoint/2010/main" val="39181666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96952"/>
            <a:ext cx="8229600" cy="706090"/>
          </a:xfrm>
          <a:ln w="38100">
            <a:solidFill>
              <a:schemeClr val="tx2">
                <a:lumMod val="60000"/>
                <a:lumOff val="40000"/>
              </a:schemeClr>
            </a:solidFill>
          </a:ln>
        </p:spPr>
        <p:txBody>
          <a:bodyPr>
            <a:normAutofit/>
          </a:bodyPr>
          <a:lstStyle/>
          <a:p>
            <a:r>
              <a:rPr lang="en-US" sz="2800" dirty="0" smtClean="0">
                <a:solidFill>
                  <a:schemeClr val="tx1">
                    <a:lumMod val="75000"/>
                    <a:lumOff val="25000"/>
                  </a:schemeClr>
                </a:solidFill>
              </a:rPr>
              <a:t>Thanks for attention</a:t>
            </a:r>
            <a:endParaRPr lang="ru-RU" sz="2800" dirty="0">
              <a:solidFill>
                <a:schemeClr val="tx1">
                  <a:lumMod val="75000"/>
                  <a:lumOff val="25000"/>
                </a:schemeClr>
              </a:solidFill>
            </a:endParaRPr>
          </a:p>
        </p:txBody>
      </p:sp>
      <p:sp>
        <p:nvSpPr>
          <p:cNvPr id="4" name="Номер слайда 3"/>
          <p:cNvSpPr>
            <a:spLocks noGrp="1"/>
          </p:cNvSpPr>
          <p:nvPr>
            <p:ph type="sldNum" sz="quarter" idx="12"/>
          </p:nvPr>
        </p:nvSpPr>
        <p:spPr/>
        <p:txBody>
          <a:bodyPr/>
          <a:lstStyle/>
          <a:p>
            <a:fld id="{11398AB7-FF7E-4FE5-BACA-DE5E5F932F65}" type="slidenum">
              <a:rPr lang="ru-RU" sz="2000" smtClean="0"/>
              <a:t>12</a:t>
            </a:fld>
            <a:endParaRPr lang="ru-RU" sz="2000" dirty="0"/>
          </a:p>
        </p:txBody>
      </p:sp>
    </p:spTree>
    <p:extLst>
      <p:ext uri="{BB962C8B-B14F-4D97-AF65-F5344CB8AC3E}">
        <p14:creationId xmlns:p14="http://schemas.microsoft.com/office/powerpoint/2010/main" val="645215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a:ln w="38100">
            <a:solidFill>
              <a:schemeClr val="tx2">
                <a:lumMod val="60000"/>
                <a:lumOff val="40000"/>
              </a:schemeClr>
            </a:solidFill>
          </a:ln>
        </p:spPr>
        <p:txBody>
          <a:bodyPr>
            <a:normAutofit/>
          </a:bodyPr>
          <a:lstStyle/>
          <a:p>
            <a:r>
              <a:rPr lang="en-US" sz="2800" dirty="0" smtClean="0">
                <a:solidFill>
                  <a:schemeClr val="tx1">
                    <a:lumMod val="75000"/>
                    <a:lumOff val="25000"/>
                  </a:schemeClr>
                </a:solidFill>
              </a:rPr>
              <a:t>Plan of the presentation</a:t>
            </a:r>
            <a:endParaRPr lang="ru-RU" sz="2800" dirty="0">
              <a:solidFill>
                <a:schemeClr val="tx1">
                  <a:lumMod val="75000"/>
                  <a:lumOff val="25000"/>
                </a:schemeClr>
              </a:solidFill>
            </a:endParaRPr>
          </a:p>
        </p:txBody>
      </p:sp>
      <p:sp>
        <p:nvSpPr>
          <p:cNvPr id="4" name="Номер слайда 3"/>
          <p:cNvSpPr>
            <a:spLocks noGrp="1"/>
          </p:cNvSpPr>
          <p:nvPr>
            <p:ph type="sldNum" sz="quarter" idx="12"/>
          </p:nvPr>
        </p:nvSpPr>
        <p:spPr/>
        <p:txBody>
          <a:bodyPr/>
          <a:lstStyle/>
          <a:p>
            <a:fld id="{11398AB7-FF7E-4FE5-BACA-DE5E5F932F65}" type="slidenum">
              <a:rPr lang="ru-RU" sz="2000" smtClean="0"/>
              <a:t>2</a:t>
            </a:fld>
            <a:endParaRPr lang="ru-RU" sz="2000" dirty="0"/>
          </a:p>
        </p:txBody>
      </p:sp>
      <p:graphicFrame>
        <p:nvGraphicFramePr>
          <p:cNvPr id="5" name="Схема 4"/>
          <p:cNvGraphicFramePr/>
          <p:nvPr>
            <p:extLst>
              <p:ext uri="{D42A27DB-BD31-4B8C-83A1-F6EECF244321}">
                <p14:modId xmlns:p14="http://schemas.microsoft.com/office/powerpoint/2010/main" val="2840233196"/>
              </p:ext>
            </p:extLst>
          </p:nvPr>
        </p:nvGraphicFramePr>
        <p:xfrm>
          <a:off x="539552" y="1412776"/>
          <a:ext cx="8136904"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1284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a:ln w="38100">
            <a:solidFill>
              <a:schemeClr val="tx2">
                <a:lumMod val="60000"/>
                <a:lumOff val="40000"/>
              </a:schemeClr>
            </a:solidFill>
          </a:ln>
        </p:spPr>
        <p:txBody>
          <a:bodyPr>
            <a:normAutofit/>
          </a:bodyPr>
          <a:lstStyle/>
          <a:p>
            <a:r>
              <a:rPr lang="en-US" sz="2800" dirty="0" smtClean="0">
                <a:solidFill>
                  <a:schemeClr val="tx1">
                    <a:lumMod val="75000"/>
                    <a:lumOff val="25000"/>
                  </a:schemeClr>
                </a:solidFill>
              </a:rPr>
              <a:t>Introduction</a:t>
            </a:r>
          </a:p>
        </p:txBody>
      </p:sp>
      <p:sp>
        <p:nvSpPr>
          <p:cNvPr id="3" name="Объект 2"/>
          <p:cNvSpPr>
            <a:spLocks noGrp="1"/>
          </p:cNvSpPr>
          <p:nvPr>
            <p:ph idx="1"/>
          </p:nvPr>
        </p:nvSpPr>
        <p:spPr>
          <a:xfrm>
            <a:off x="457200" y="1844824"/>
            <a:ext cx="8229600" cy="3096344"/>
          </a:xfrm>
        </p:spPr>
        <p:txBody>
          <a:bodyPr>
            <a:normAutofit/>
          </a:bodyPr>
          <a:lstStyle/>
          <a:p>
            <a:pPr marL="0" indent="0" algn="just">
              <a:buNone/>
            </a:pPr>
            <a:r>
              <a:rPr lang="en-US" sz="2400" dirty="0" smtClean="0">
                <a:solidFill>
                  <a:schemeClr val="tx1">
                    <a:lumMod val="75000"/>
                    <a:lumOff val="25000"/>
                  </a:schemeClr>
                </a:solidFill>
              </a:rPr>
              <a:t>Modern high precision experiments in nuclear physics are require high quality ion beam parameters. And this is true both for primary and secondary beams. This report contains some information about the cryogenic gas stopping cell</a:t>
            </a:r>
            <a:r>
              <a:rPr lang="" sz="2400" smtClean="0">
                <a:solidFill>
                  <a:schemeClr val="tx1">
                    <a:lumMod val="75000"/>
                    <a:lumOff val="25000"/>
                  </a:schemeClr>
                </a:solidFill>
              </a:rPr>
              <a:t> for secondary beams</a:t>
            </a:r>
            <a:r>
              <a:rPr lang="en-US" sz="2400" dirty="0" smtClean="0">
                <a:solidFill>
                  <a:schemeClr val="tx1">
                    <a:lumMod val="75000"/>
                    <a:lumOff val="25000"/>
                  </a:schemeClr>
                </a:solidFill>
              </a:rPr>
              <a:t> also known as </a:t>
            </a:r>
            <a:r>
              <a:rPr lang="" sz="2400" smtClean="0">
                <a:solidFill>
                  <a:schemeClr val="tx1">
                    <a:lumMod val="75000"/>
                    <a:lumOff val="25000"/>
                  </a:schemeClr>
                </a:solidFill>
              </a:rPr>
              <a:t>“gas catcher”. This setup now is under constuction and testing </a:t>
            </a:r>
            <a:r>
              <a:rPr lang="en-US" sz="2400" dirty="0" smtClean="0">
                <a:solidFill>
                  <a:schemeClr val="tx1">
                    <a:lumMod val="75000"/>
                    <a:lumOff val="25000"/>
                  </a:schemeClr>
                </a:solidFill>
              </a:rPr>
              <a:t>at the Flerov laboratory of nuclear reactions at the Joint institute for nuclear research. The presentation is dedicated to working gas quality analysis.</a:t>
            </a:r>
            <a:endParaRPr lang="ru-RU" sz="2400" dirty="0">
              <a:solidFill>
                <a:schemeClr val="tx1">
                  <a:lumMod val="75000"/>
                  <a:lumOff val="25000"/>
                </a:schemeClr>
              </a:solidFill>
            </a:endParaRPr>
          </a:p>
        </p:txBody>
      </p:sp>
      <p:sp>
        <p:nvSpPr>
          <p:cNvPr id="4" name="Номер слайда 3"/>
          <p:cNvSpPr>
            <a:spLocks noGrp="1"/>
          </p:cNvSpPr>
          <p:nvPr>
            <p:ph type="sldNum" sz="quarter" idx="12"/>
          </p:nvPr>
        </p:nvSpPr>
        <p:spPr/>
        <p:txBody>
          <a:bodyPr/>
          <a:lstStyle/>
          <a:p>
            <a:fld id="{11398AB7-FF7E-4FE5-BACA-DE5E5F932F65}" type="slidenum">
              <a:rPr lang="ru-RU" sz="2000" smtClean="0"/>
              <a:t>3</a:t>
            </a:fld>
            <a:endParaRPr lang="ru-RU" sz="2000" dirty="0"/>
          </a:p>
        </p:txBody>
      </p:sp>
    </p:spTree>
    <p:extLst>
      <p:ext uri="{BB962C8B-B14F-4D97-AF65-F5344CB8AC3E}">
        <p14:creationId xmlns:p14="http://schemas.microsoft.com/office/powerpoint/2010/main" val="3586530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a:ln w="38100">
            <a:solidFill>
              <a:schemeClr val="tx2">
                <a:lumMod val="60000"/>
                <a:lumOff val="40000"/>
              </a:schemeClr>
            </a:solidFill>
          </a:ln>
        </p:spPr>
        <p:txBody>
          <a:bodyPr>
            <a:normAutofit/>
          </a:bodyPr>
          <a:lstStyle/>
          <a:p>
            <a:r>
              <a:rPr lang="en-US" sz="2800" dirty="0" smtClean="0">
                <a:solidFill>
                  <a:schemeClr val="tx1">
                    <a:lumMod val="75000"/>
                    <a:lumOff val="25000"/>
                  </a:schemeClr>
                </a:solidFill>
              </a:rPr>
              <a:t>Cryogenic gas stopping cell</a:t>
            </a:r>
            <a:endParaRPr lang="ru-RU" sz="2800" dirty="0">
              <a:solidFill>
                <a:schemeClr val="tx1">
                  <a:lumMod val="75000"/>
                  <a:lumOff val="25000"/>
                </a:schemeClr>
              </a:solidFill>
            </a:endParaRPr>
          </a:p>
        </p:txBody>
      </p:sp>
      <p:sp>
        <p:nvSpPr>
          <p:cNvPr id="3" name="Объект 2"/>
          <p:cNvSpPr>
            <a:spLocks noGrp="1"/>
          </p:cNvSpPr>
          <p:nvPr>
            <p:ph idx="1"/>
          </p:nvPr>
        </p:nvSpPr>
        <p:spPr>
          <a:xfrm>
            <a:off x="385192" y="4476253"/>
            <a:ext cx="8435280" cy="1833067"/>
          </a:xfrm>
        </p:spPr>
        <p:txBody>
          <a:bodyPr>
            <a:normAutofit lnSpcReduction="10000"/>
          </a:bodyPr>
          <a:lstStyle/>
          <a:p>
            <a:pPr marL="0" indent="0" algn="just">
              <a:buNone/>
            </a:pPr>
            <a:r>
              <a:rPr lang="en-US" sz="2400" dirty="0" smtClean="0">
                <a:solidFill>
                  <a:schemeClr val="tx1">
                    <a:lumMod val="75000"/>
                    <a:lumOff val="25000"/>
                  </a:schemeClr>
                </a:solidFill>
              </a:rPr>
              <a:t>The aim of the cryogenic gas stopping cell is the transformation of rare ion beams produced in nuclear reactions from high energy with large emittance into low-energy beams with small emittance and low energy spread. The working temperature of the cold chamber &lt;40K.</a:t>
            </a:r>
            <a:endParaRPr lang="ru-RU" sz="2400" dirty="0">
              <a:solidFill>
                <a:schemeClr val="tx1">
                  <a:lumMod val="75000"/>
                  <a:lumOff val="25000"/>
                </a:schemeClr>
              </a:solidFill>
            </a:endParaRPr>
          </a:p>
        </p:txBody>
      </p:sp>
      <p:sp>
        <p:nvSpPr>
          <p:cNvPr id="4" name="Номер слайда 3"/>
          <p:cNvSpPr>
            <a:spLocks noGrp="1"/>
          </p:cNvSpPr>
          <p:nvPr>
            <p:ph type="sldNum" sz="quarter" idx="12"/>
          </p:nvPr>
        </p:nvSpPr>
        <p:spPr/>
        <p:txBody>
          <a:bodyPr/>
          <a:lstStyle/>
          <a:p>
            <a:fld id="{11398AB7-FF7E-4FE5-BACA-DE5E5F932F65}" type="slidenum">
              <a:rPr lang="ru-RU" sz="2000" smtClean="0"/>
              <a:t>4</a:t>
            </a:fld>
            <a:endParaRPr lang="ru-RU" sz="20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586" y="1412777"/>
            <a:ext cx="3968438" cy="2232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Схема 4"/>
          <p:cNvGraphicFramePr/>
          <p:nvPr>
            <p:extLst>
              <p:ext uri="{D42A27DB-BD31-4B8C-83A1-F6EECF244321}">
                <p14:modId xmlns:p14="http://schemas.microsoft.com/office/powerpoint/2010/main" val="2542376098"/>
              </p:ext>
            </p:extLst>
          </p:nvPr>
        </p:nvGraphicFramePr>
        <p:xfrm>
          <a:off x="5004048" y="1412778"/>
          <a:ext cx="3312368" cy="2208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821546" y="3892986"/>
            <a:ext cx="5486758" cy="400110"/>
          </a:xfrm>
          <a:prstGeom prst="rect">
            <a:avLst/>
          </a:prstGeom>
          <a:noFill/>
        </p:spPr>
        <p:txBody>
          <a:bodyPr wrap="none" rtlCol="0">
            <a:spAutoFit/>
          </a:bodyPr>
          <a:lstStyle/>
          <a:p>
            <a:r>
              <a:rPr lang="en-US" sz="2000" dirty="0" smtClean="0">
                <a:solidFill>
                  <a:schemeClr val="tx1">
                    <a:lumMod val="75000"/>
                    <a:lumOff val="25000"/>
                  </a:schemeClr>
                </a:solidFill>
              </a:rPr>
              <a:t>Fig. 1. Cryogenic gas stopping cell at the FLNR JINR.</a:t>
            </a:r>
            <a:endParaRPr lang="ru-RU" sz="2000" dirty="0">
              <a:solidFill>
                <a:schemeClr val="tx1">
                  <a:lumMod val="75000"/>
                  <a:lumOff val="25000"/>
                </a:schemeClr>
              </a:solidFill>
            </a:endParaRPr>
          </a:p>
        </p:txBody>
      </p:sp>
    </p:spTree>
    <p:extLst>
      <p:ext uri="{BB962C8B-B14F-4D97-AF65-F5344CB8AC3E}">
        <p14:creationId xmlns:p14="http://schemas.microsoft.com/office/powerpoint/2010/main" val="2327748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a:ln w="38100">
            <a:solidFill>
              <a:schemeClr val="tx2">
                <a:lumMod val="60000"/>
                <a:lumOff val="40000"/>
              </a:schemeClr>
            </a:solidFill>
          </a:ln>
        </p:spPr>
        <p:txBody>
          <a:bodyPr>
            <a:normAutofit/>
          </a:bodyPr>
          <a:lstStyle/>
          <a:p>
            <a:r>
              <a:rPr lang="en-US" sz="2800" dirty="0" smtClean="0">
                <a:solidFill>
                  <a:schemeClr val="tx1">
                    <a:lumMod val="75000"/>
                    <a:lumOff val="25000"/>
                  </a:schemeClr>
                </a:solidFill>
              </a:rPr>
              <a:t>Cryogenic gas stopping cell</a:t>
            </a:r>
            <a:endParaRPr lang="ru-RU" sz="2800" dirty="0">
              <a:solidFill>
                <a:schemeClr val="tx1">
                  <a:lumMod val="75000"/>
                  <a:lumOff val="25000"/>
                </a:schemeClr>
              </a:solidFill>
            </a:endParaRPr>
          </a:p>
        </p:txBody>
      </p:sp>
      <p:sp>
        <p:nvSpPr>
          <p:cNvPr id="4" name="Номер слайда 3"/>
          <p:cNvSpPr>
            <a:spLocks noGrp="1"/>
          </p:cNvSpPr>
          <p:nvPr>
            <p:ph type="sldNum" sz="quarter" idx="12"/>
          </p:nvPr>
        </p:nvSpPr>
        <p:spPr/>
        <p:txBody>
          <a:bodyPr/>
          <a:lstStyle/>
          <a:p>
            <a:fld id="{11398AB7-FF7E-4FE5-BACA-DE5E5F932F65}" type="slidenum">
              <a:rPr lang="ru-RU" sz="2000" smtClean="0"/>
              <a:t>5</a:t>
            </a:fld>
            <a:endParaRPr lang="ru-RU" sz="2000" dirty="0"/>
          </a:p>
        </p:txBody>
      </p:sp>
      <p:sp>
        <p:nvSpPr>
          <p:cNvPr id="6" name="TextBox 5"/>
          <p:cNvSpPr txBox="1"/>
          <p:nvPr/>
        </p:nvSpPr>
        <p:spPr>
          <a:xfrm>
            <a:off x="5096824" y="5954960"/>
            <a:ext cx="3723648" cy="400110"/>
          </a:xfrm>
          <a:prstGeom prst="rect">
            <a:avLst/>
          </a:prstGeom>
          <a:noFill/>
        </p:spPr>
        <p:txBody>
          <a:bodyPr wrap="none" rtlCol="0">
            <a:spAutoFit/>
          </a:bodyPr>
          <a:lstStyle/>
          <a:p>
            <a:r>
              <a:rPr lang="en-US" sz="2000" dirty="0" smtClean="0">
                <a:solidFill>
                  <a:schemeClr val="tx1">
                    <a:lumMod val="75000"/>
                    <a:lumOff val="25000"/>
                  </a:schemeClr>
                </a:solidFill>
              </a:rPr>
              <a:t>Fig. 2. Ultra high purity helium 7.0</a:t>
            </a:r>
            <a:endParaRPr lang="ru-RU" sz="2000" dirty="0">
              <a:solidFill>
                <a:schemeClr val="tx1">
                  <a:lumMod val="75000"/>
                  <a:lumOff val="25000"/>
                </a:schemeClr>
              </a:solidFill>
            </a:endParaRPr>
          </a:p>
        </p:txBody>
      </p:sp>
      <p:grpSp>
        <p:nvGrpSpPr>
          <p:cNvPr id="8" name="Группа 7"/>
          <p:cNvGrpSpPr/>
          <p:nvPr/>
        </p:nvGrpSpPr>
        <p:grpSpPr>
          <a:xfrm>
            <a:off x="5290048" y="1212240"/>
            <a:ext cx="3337200" cy="4737040"/>
            <a:chOff x="5195240" y="1124744"/>
            <a:chExt cx="3337200" cy="4737040"/>
          </a:xfrm>
        </p:grpSpPr>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75" r="29070" b="66611"/>
            <a:stretch/>
          </p:blipFill>
          <p:spPr bwMode="auto">
            <a:xfrm rot="5400000">
              <a:off x="4495320" y="1824664"/>
              <a:ext cx="4279840" cy="288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75" r="29070" b="66611"/>
            <a:stretch/>
          </p:blipFill>
          <p:spPr bwMode="auto">
            <a:xfrm rot="5400000">
              <a:off x="4647720" y="1977064"/>
              <a:ext cx="4279840" cy="288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75" r="29070" b="66611"/>
            <a:stretch/>
          </p:blipFill>
          <p:spPr bwMode="auto">
            <a:xfrm rot="5400000">
              <a:off x="4800120" y="2129464"/>
              <a:ext cx="4279840" cy="288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75" r="29070" b="66611"/>
            <a:stretch/>
          </p:blipFill>
          <p:spPr bwMode="auto">
            <a:xfrm rot="5400000">
              <a:off x="4952520" y="2281864"/>
              <a:ext cx="4279840" cy="288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16" name="Таблица 15"/>
          <p:cNvGraphicFramePr>
            <a:graphicFrameLocks noGrp="1"/>
          </p:cNvGraphicFramePr>
          <p:nvPr>
            <p:extLst>
              <p:ext uri="{D42A27DB-BD31-4B8C-83A1-F6EECF244321}">
                <p14:modId xmlns:p14="http://schemas.microsoft.com/office/powerpoint/2010/main" val="1423401246"/>
              </p:ext>
            </p:extLst>
          </p:nvPr>
        </p:nvGraphicFramePr>
        <p:xfrm>
          <a:off x="467544" y="1499200"/>
          <a:ext cx="4582967" cy="4450080"/>
        </p:xfrm>
        <a:graphic>
          <a:graphicData uri="http://schemas.openxmlformats.org/drawingml/2006/table">
            <a:tbl>
              <a:tblPr firstRow="1" bandRow="1">
                <a:tableStyleId>{5C22544A-7EE6-4342-B048-85BDC9FD1C3A}</a:tableStyleId>
              </a:tblPr>
              <a:tblGrid>
                <a:gridCol w="432048"/>
                <a:gridCol w="1584176"/>
                <a:gridCol w="864096"/>
                <a:gridCol w="864096"/>
                <a:gridCol w="838551"/>
              </a:tblGrid>
              <a:tr h="370840">
                <a:tc>
                  <a:txBody>
                    <a:bodyPr/>
                    <a:lstStyle/>
                    <a:p>
                      <a:r>
                        <a:rPr lang="ru-RU" dirty="0" smtClean="0"/>
                        <a:t>№</a:t>
                      </a:r>
                      <a:endParaRPr lang="ru-RU" dirty="0"/>
                    </a:p>
                  </a:txBody>
                  <a:tcPr/>
                </a:tc>
                <a:tc>
                  <a:txBody>
                    <a:bodyPr/>
                    <a:lstStyle/>
                    <a:p>
                      <a:endParaRPr lang="ru-RU" dirty="0"/>
                    </a:p>
                  </a:txBody>
                  <a:tcPr/>
                </a:tc>
                <a:tc>
                  <a:txBody>
                    <a:bodyPr/>
                    <a:lstStyle/>
                    <a:p>
                      <a:r>
                        <a:rPr lang="en-US" dirty="0" smtClean="0"/>
                        <a:t>T</a:t>
                      </a:r>
                      <a:r>
                        <a:rPr lang="en-US" baseline="-25000" dirty="0" smtClean="0"/>
                        <a:t>m</a:t>
                      </a:r>
                      <a:r>
                        <a:rPr lang="en-US" dirty="0" smtClean="0"/>
                        <a:t>,</a:t>
                      </a:r>
                      <a:r>
                        <a:rPr lang="en-US" baseline="0" dirty="0" smtClean="0"/>
                        <a:t> K</a:t>
                      </a:r>
                      <a:endParaRPr lang="ru-RU" dirty="0"/>
                    </a:p>
                  </a:txBody>
                  <a:tcPr/>
                </a:tc>
                <a:tc>
                  <a:txBody>
                    <a:bodyPr/>
                    <a:lstStyle/>
                    <a:p>
                      <a:r>
                        <a:rPr lang="en-US" dirty="0" smtClean="0"/>
                        <a:t>T</a:t>
                      </a:r>
                      <a:r>
                        <a:rPr lang="en-US" baseline="-25000" dirty="0" smtClean="0"/>
                        <a:t>b</a:t>
                      </a:r>
                      <a:r>
                        <a:rPr lang="en-US" dirty="0" smtClean="0"/>
                        <a:t>,</a:t>
                      </a:r>
                      <a:r>
                        <a:rPr lang="en-US" baseline="0" dirty="0" smtClean="0"/>
                        <a:t> K</a:t>
                      </a:r>
                      <a:endParaRPr lang="ru-RU" dirty="0"/>
                    </a:p>
                  </a:txBody>
                  <a:tcPr/>
                </a:tc>
                <a:tc>
                  <a:txBody>
                    <a:bodyPr/>
                    <a:lstStyle/>
                    <a:p>
                      <a:r>
                        <a:rPr lang="en-US" dirty="0" smtClean="0"/>
                        <a:t>%, </a:t>
                      </a:r>
                      <a:r>
                        <a:rPr lang="en-US" dirty="0" err="1" smtClean="0"/>
                        <a:t>atm</a:t>
                      </a:r>
                      <a:endParaRPr lang="ru-RU" dirty="0"/>
                    </a:p>
                  </a:txBody>
                  <a:tcPr/>
                </a:tc>
              </a:tr>
              <a:tr h="370840">
                <a:tc>
                  <a:txBody>
                    <a:bodyPr/>
                    <a:lstStyle/>
                    <a:p>
                      <a:r>
                        <a:rPr lang="ru-RU" dirty="0" smtClean="0">
                          <a:solidFill>
                            <a:schemeClr val="tx1">
                              <a:lumMod val="75000"/>
                              <a:lumOff val="25000"/>
                            </a:schemeClr>
                          </a:solidFill>
                        </a:rPr>
                        <a:t>1</a:t>
                      </a:r>
                      <a:endParaRPr lang="ru-RU" dirty="0">
                        <a:solidFill>
                          <a:schemeClr val="tx1">
                            <a:lumMod val="75000"/>
                            <a:lumOff val="25000"/>
                          </a:schemeClr>
                        </a:solidFill>
                      </a:endParaRPr>
                    </a:p>
                  </a:txBody>
                  <a:tcPr/>
                </a:tc>
                <a:tc>
                  <a:txBody>
                    <a:bodyPr/>
                    <a:lstStyle/>
                    <a:p>
                      <a:r>
                        <a:rPr lang="en-US" dirty="0" err="1" smtClean="0">
                          <a:solidFill>
                            <a:schemeClr val="tx1">
                              <a:lumMod val="75000"/>
                              <a:lumOff val="25000"/>
                            </a:schemeClr>
                          </a:solidFill>
                        </a:rPr>
                        <a:t>Nitogen</a:t>
                      </a:r>
                      <a:r>
                        <a:rPr lang="en-US" dirty="0" smtClean="0">
                          <a:solidFill>
                            <a:schemeClr val="tx1">
                              <a:lumMod val="75000"/>
                              <a:lumOff val="25000"/>
                            </a:schemeClr>
                          </a:solidFill>
                        </a:rPr>
                        <a:t> (N</a:t>
                      </a:r>
                      <a:r>
                        <a:rPr lang="en-US" baseline="-25000" dirty="0" smtClean="0">
                          <a:solidFill>
                            <a:schemeClr val="tx1">
                              <a:lumMod val="75000"/>
                              <a:lumOff val="25000"/>
                            </a:schemeClr>
                          </a:solidFill>
                        </a:rPr>
                        <a:t>2</a:t>
                      </a:r>
                      <a:r>
                        <a:rPr lang="en-US" dirty="0" smtClean="0">
                          <a:solidFill>
                            <a:schemeClr val="tx1">
                              <a:lumMod val="75000"/>
                              <a:lumOff val="25000"/>
                            </a:schemeClr>
                          </a:solidFill>
                        </a:rPr>
                        <a:t>)</a:t>
                      </a:r>
                      <a:endParaRPr lang="ru-RU" dirty="0">
                        <a:solidFill>
                          <a:schemeClr val="tx1">
                            <a:lumMod val="75000"/>
                            <a:lumOff val="25000"/>
                          </a:schemeClr>
                        </a:solidFill>
                      </a:endParaRPr>
                    </a:p>
                  </a:txBody>
                  <a:tcPr/>
                </a:tc>
                <a:tc>
                  <a:txBody>
                    <a:bodyPr/>
                    <a:lstStyle/>
                    <a:p>
                      <a:r>
                        <a:rPr lang="en-US" dirty="0" smtClean="0">
                          <a:solidFill>
                            <a:schemeClr val="tx1">
                              <a:lumMod val="75000"/>
                              <a:lumOff val="25000"/>
                            </a:schemeClr>
                          </a:solidFill>
                        </a:rPr>
                        <a:t>63,13</a:t>
                      </a:r>
                      <a:endParaRPr lang="ru-RU" dirty="0">
                        <a:solidFill>
                          <a:schemeClr val="tx1">
                            <a:lumMod val="75000"/>
                            <a:lumOff val="25000"/>
                          </a:schemeClr>
                        </a:solidFill>
                      </a:endParaRPr>
                    </a:p>
                  </a:txBody>
                  <a:tcPr/>
                </a:tc>
                <a:tc>
                  <a:txBody>
                    <a:bodyPr/>
                    <a:lstStyle/>
                    <a:p>
                      <a:r>
                        <a:rPr lang="en-US" dirty="0" smtClean="0">
                          <a:solidFill>
                            <a:schemeClr val="tx1">
                              <a:lumMod val="75000"/>
                              <a:lumOff val="25000"/>
                            </a:schemeClr>
                          </a:solidFill>
                        </a:rPr>
                        <a:t>77,33</a:t>
                      </a:r>
                      <a:endParaRPr lang="ru-RU" dirty="0">
                        <a:solidFill>
                          <a:schemeClr val="tx1">
                            <a:lumMod val="75000"/>
                            <a:lumOff val="25000"/>
                          </a:schemeClr>
                        </a:solidFill>
                      </a:endParaRPr>
                    </a:p>
                  </a:txBody>
                  <a:tcPr/>
                </a:tc>
                <a:tc>
                  <a:txBody>
                    <a:bodyPr/>
                    <a:lstStyle/>
                    <a:p>
                      <a:r>
                        <a:rPr lang="en-US" dirty="0" smtClean="0">
                          <a:solidFill>
                            <a:schemeClr val="tx1">
                              <a:lumMod val="75000"/>
                              <a:lumOff val="25000"/>
                            </a:schemeClr>
                          </a:solidFill>
                        </a:rPr>
                        <a:t>78,1</a:t>
                      </a:r>
                      <a:endParaRPr lang="ru-RU" dirty="0">
                        <a:solidFill>
                          <a:schemeClr val="tx1">
                            <a:lumMod val="75000"/>
                            <a:lumOff val="25000"/>
                          </a:schemeClr>
                        </a:solidFill>
                      </a:endParaRPr>
                    </a:p>
                  </a:txBody>
                  <a:tcPr/>
                </a:tc>
              </a:tr>
              <a:tr h="370840">
                <a:tc>
                  <a:txBody>
                    <a:bodyPr/>
                    <a:lstStyle/>
                    <a:p>
                      <a:r>
                        <a:rPr lang="ru-RU" dirty="0" smtClean="0">
                          <a:solidFill>
                            <a:schemeClr val="tx1">
                              <a:lumMod val="75000"/>
                              <a:lumOff val="25000"/>
                            </a:schemeClr>
                          </a:solidFill>
                        </a:rPr>
                        <a:t>2</a:t>
                      </a:r>
                      <a:endParaRPr lang="ru-RU" dirty="0">
                        <a:solidFill>
                          <a:schemeClr val="tx1">
                            <a:lumMod val="75000"/>
                            <a:lumOff val="25000"/>
                          </a:schemeClr>
                        </a:solidFill>
                      </a:endParaRPr>
                    </a:p>
                  </a:txBody>
                  <a:tcPr/>
                </a:tc>
                <a:tc>
                  <a:txBody>
                    <a:bodyPr/>
                    <a:lstStyle/>
                    <a:p>
                      <a:r>
                        <a:rPr lang="en-US" dirty="0" smtClean="0">
                          <a:solidFill>
                            <a:schemeClr val="tx1">
                              <a:lumMod val="75000"/>
                              <a:lumOff val="25000"/>
                            </a:schemeClr>
                          </a:solidFill>
                        </a:rPr>
                        <a:t>Oxygen (O</a:t>
                      </a:r>
                      <a:r>
                        <a:rPr lang="en-US" baseline="-25000" dirty="0" smtClean="0">
                          <a:solidFill>
                            <a:schemeClr val="tx1">
                              <a:lumMod val="75000"/>
                              <a:lumOff val="25000"/>
                            </a:schemeClr>
                          </a:solidFill>
                        </a:rPr>
                        <a:t>2</a:t>
                      </a:r>
                      <a:r>
                        <a:rPr lang="en-US" dirty="0" smtClean="0">
                          <a:solidFill>
                            <a:schemeClr val="tx1">
                              <a:lumMod val="75000"/>
                              <a:lumOff val="25000"/>
                            </a:schemeClr>
                          </a:solidFill>
                        </a:rPr>
                        <a:t>)</a:t>
                      </a:r>
                      <a:endParaRPr lang="ru-RU" dirty="0">
                        <a:solidFill>
                          <a:schemeClr val="tx1">
                            <a:lumMod val="75000"/>
                            <a:lumOff val="25000"/>
                          </a:schemeClr>
                        </a:solidFill>
                      </a:endParaRPr>
                    </a:p>
                  </a:txBody>
                  <a:tcPr/>
                </a:tc>
                <a:tc>
                  <a:txBody>
                    <a:bodyPr/>
                    <a:lstStyle/>
                    <a:p>
                      <a:r>
                        <a:rPr lang="en-US" dirty="0" smtClean="0">
                          <a:solidFill>
                            <a:schemeClr val="tx1">
                              <a:lumMod val="75000"/>
                              <a:lumOff val="25000"/>
                            </a:schemeClr>
                          </a:solidFill>
                        </a:rPr>
                        <a:t>54,35</a:t>
                      </a:r>
                      <a:endParaRPr lang="ru-RU" dirty="0">
                        <a:solidFill>
                          <a:schemeClr val="tx1">
                            <a:lumMod val="75000"/>
                            <a:lumOff val="25000"/>
                          </a:schemeClr>
                        </a:solidFill>
                      </a:endParaRPr>
                    </a:p>
                  </a:txBody>
                  <a:tcPr/>
                </a:tc>
                <a:tc>
                  <a:txBody>
                    <a:bodyPr/>
                    <a:lstStyle/>
                    <a:p>
                      <a:r>
                        <a:rPr lang="en-US" dirty="0" smtClean="0">
                          <a:solidFill>
                            <a:schemeClr val="tx1">
                              <a:lumMod val="75000"/>
                              <a:lumOff val="25000"/>
                            </a:schemeClr>
                          </a:solidFill>
                        </a:rPr>
                        <a:t>90,17</a:t>
                      </a:r>
                      <a:endParaRPr lang="ru-RU" dirty="0">
                        <a:solidFill>
                          <a:schemeClr val="tx1">
                            <a:lumMod val="75000"/>
                            <a:lumOff val="25000"/>
                          </a:schemeClr>
                        </a:solidFill>
                      </a:endParaRPr>
                    </a:p>
                  </a:txBody>
                  <a:tcPr/>
                </a:tc>
                <a:tc>
                  <a:txBody>
                    <a:bodyPr/>
                    <a:lstStyle/>
                    <a:p>
                      <a:r>
                        <a:rPr lang="en-US" dirty="0" smtClean="0">
                          <a:solidFill>
                            <a:schemeClr val="tx1">
                              <a:lumMod val="75000"/>
                              <a:lumOff val="25000"/>
                            </a:schemeClr>
                          </a:solidFill>
                        </a:rPr>
                        <a:t>20,9</a:t>
                      </a:r>
                      <a:endParaRPr lang="ru-RU" dirty="0">
                        <a:solidFill>
                          <a:schemeClr val="tx1">
                            <a:lumMod val="75000"/>
                            <a:lumOff val="25000"/>
                          </a:schemeClr>
                        </a:solidFill>
                      </a:endParaRPr>
                    </a:p>
                  </a:txBody>
                  <a:tcPr/>
                </a:tc>
              </a:tr>
              <a:tr h="370840">
                <a:tc>
                  <a:txBody>
                    <a:bodyPr/>
                    <a:lstStyle/>
                    <a:p>
                      <a:r>
                        <a:rPr lang="ru-RU" dirty="0" smtClean="0">
                          <a:solidFill>
                            <a:schemeClr val="tx1">
                              <a:lumMod val="75000"/>
                              <a:lumOff val="25000"/>
                            </a:schemeClr>
                          </a:solidFill>
                        </a:rPr>
                        <a:t>3</a:t>
                      </a:r>
                      <a:endParaRPr lang="ru-RU" dirty="0">
                        <a:solidFill>
                          <a:schemeClr val="tx1">
                            <a:lumMod val="75000"/>
                            <a:lumOff val="25000"/>
                          </a:schemeClr>
                        </a:solidFill>
                      </a:endParaRPr>
                    </a:p>
                  </a:txBody>
                  <a:tcPr/>
                </a:tc>
                <a:tc>
                  <a:txBody>
                    <a:bodyPr/>
                    <a:lstStyle/>
                    <a:p>
                      <a:r>
                        <a:rPr lang="en-US" dirty="0" smtClean="0">
                          <a:solidFill>
                            <a:schemeClr val="tx1">
                              <a:lumMod val="75000"/>
                              <a:lumOff val="25000"/>
                            </a:schemeClr>
                          </a:solidFill>
                        </a:rPr>
                        <a:t>CO</a:t>
                      </a:r>
                      <a:r>
                        <a:rPr lang="en-US" baseline="-25000" dirty="0" smtClean="0">
                          <a:solidFill>
                            <a:schemeClr val="tx1">
                              <a:lumMod val="75000"/>
                              <a:lumOff val="25000"/>
                            </a:schemeClr>
                          </a:solidFill>
                        </a:rPr>
                        <a:t>2</a:t>
                      </a:r>
                      <a:endParaRPr lang="ru-RU" baseline="-25000" dirty="0">
                        <a:solidFill>
                          <a:schemeClr val="tx1">
                            <a:lumMod val="75000"/>
                            <a:lumOff val="25000"/>
                          </a:schemeClr>
                        </a:solidFill>
                      </a:endParaRPr>
                    </a:p>
                  </a:txBody>
                  <a:tcPr/>
                </a:tc>
                <a:tc>
                  <a:txBody>
                    <a:bodyPr/>
                    <a:lstStyle/>
                    <a:p>
                      <a:r>
                        <a:rPr lang="ru-RU" dirty="0" smtClean="0">
                          <a:solidFill>
                            <a:schemeClr val="tx1">
                              <a:lumMod val="75000"/>
                              <a:lumOff val="25000"/>
                            </a:schemeClr>
                          </a:solidFill>
                        </a:rPr>
                        <a:t>216,5</a:t>
                      </a:r>
                      <a:endParaRPr lang="ru-RU" dirty="0">
                        <a:solidFill>
                          <a:schemeClr val="tx1">
                            <a:lumMod val="75000"/>
                            <a:lumOff val="25000"/>
                          </a:schemeClr>
                        </a:solidFill>
                      </a:endParaRPr>
                    </a:p>
                  </a:txBody>
                  <a:tcPr/>
                </a:tc>
                <a:tc>
                  <a:txBody>
                    <a:bodyPr/>
                    <a:lstStyle/>
                    <a:p>
                      <a:r>
                        <a:rPr lang="ru-RU" dirty="0" smtClean="0">
                          <a:solidFill>
                            <a:schemeClr val="tx1">
                              <a:lumMod val="75000"/>
                              <a:lumOff val="25000"/>
                            </a:schemeClr>
                          </a:solidFill>
                        </a:rPr>
                        <a:t>194,6</a:t>
                      </a:r>
                      <a:endParaRPr lang="ru-RU" dirty="0">
                        <a:solidFill>
                          <a:schemeClr val="tx1">
                            <a:lumMod val="75000"/>
                            <a:lumOff val="25000"/>
                          </a:schemeClr>
                        </a:solidFill>
                      </a:endParaRPr>
                    </a:p>
                  </a:txBody>
                  <a:tcPr/>
                </a:tc>
                <a:tc>
                  <a:txBody>
                    <a:bodyPr/>
                    <a:lstStyle/>
                    <a:p>
                      <a:r>
                        <a:rPr lang="ru-RU" dirty="0" smtClean="0">
                          <a:solidFill>
                            <a:schemeClr val="tx1">
                              <a:lumMod val="75000"/>
                              <a:lumOff val="25000"/>
                            </a:schemeClr>
                          </a:solidFill>
                        </a:rPr>
                        <a:t>0,03</a:t>
                      </a:r>
                      <a:endParaRPr lang="ru-RU" dirty="0">
                        <a:solidFill>
                          <a:schemeClr val="tx1">
                            <a:lumMod val="75000"/>
                            <a:lumOff val="25000"/>
                          </a:schemeClr>
                        </a:solidFill>
                      </a:endParaRPr>
                    </a:p>
                  </a:txBody>
                  <a:tcPr/>
                </a:tc>
              </a:tr>
              <a:tr h="370840">
                <a:tc>
                  <a:txBody>
                    <a:bodyPr/>
                    <a:lstStyle/>
                    <a:p>
                      <a:r>
                        <a:rPr lang="ru-RU" dirty="0" smtClean="0">
                          <a:solidFill>
                            <a:schemeClr val="tx1">
                              <a:lumMod val="75000"/>
                              <a:lumOff val="25000"/>
                            </a:schemeClr>
                          </a:solidFill>
                        </a:rPr>
                        <a:t>4</a:t>
                      </a:r>
                      <a:endParaRPr lang="ru-RU" dirty="0">
                        <a:solidFill>
                          <a:schemeClr val="tx1">
                            <a:lumMod val="75000"/>
                            <a:lumOff val="25000"/>
                          </a:schemeClr>
                        </a:solidFill>
                      </a:endParaRPr>
                    </a:p>
                  </a:txBody>
                  <a:tcPr/>
                </a:tc>
                <a:tc>
                  <a:txBody>
                    <a:bodyPr/>
                    <a:lstStyle/>
                    <a:p>
                      <a:r>
                        <a:rPr lang="en-US" dirty="0" smtClean="0">
                          <a:solidFill>
                            <a:schemeClr val="tx1">
                              <a:lumMod val="75000"/>
                              <a:lumOff val="25000"/>
                            </a:schemeClr>
                          </a:solidFill>
                        </a:rPr>
                        <a:t>CO</a:t>
                      </a:r>
                      <a:endParaRPr lang="ru-RU" dirty="0">
                        <a:solidFill>
                          <a:schemeClr val="tx1">
                            <a:lumMod val="75000"/>
                            <a:lumOff val="25000"/>
                          </a:schemeClr>
                        </a:solidFill>
                      </a:endParaRPr>
                    </a:p>
                  </a:txBody>
                  <a:tcPr/>
                </a:tc>
                <a:tc>
                  <a:txBody>
                    <a:bodyPr/>
                    <a:lstStyle/>
                    <a:p>
                      <a:r>
                        <a:rPr lang="ru-RU" dirty="0" smtClean="0">
                          <a:solidFill>
                            <a:schemeClr val="tx1">
                              <a:lumMod val="75000"/>
                              <a:lumOff val="25000"/>
                            </a:schemeClr>
                          </a:solidFill>
                        </a:rPr>
                        <a:t>68,12</a:t>
                      </a:r>
                      <a:endParaRPr lang="ru-RU" dirty="0">
                        <a:solidFill>
                          <a:schemeClr val="tx1">
                            <a:lumMod val="75000"/>
                            <a:lumOff val="25000"/>
                          </a:schemeClr>
                        </a:solidFill>
                      </a:endParaRPr>
                    </a:p>
                  </a:txBody>
                  <a:tcPr/>
                </a:tc>
                <a:tc>
                  <a:txBody>
                    <a:bodyPr/>
                    <a:lstStyle/>
                    <a:p>
                      <a:r>
                        <a:rPr lang="ru-RU" dirty="0" smtClean="0">
                          <a:solidFill>
                            <a:schemeClr val="tx1">
                              <a:lumMod val="75000"/>
                              <a:lumOff val="25000"/>
                            </a:schemeClr>
                          </a:solidFill>
                        </a:rPr>
                        <a:t>81,64</a:t>
                      </a:r>
                      <a:endParaRPr lang="ru-RU" dirty="0">
                        <a:solidFill>
                          <a:schemeClr val="tx1">
                            <a:lumMod val="75000"/>
                            <a:lumOff val="25000"/>
                          </a:schemeClr>
                        </a:solidFill>
                      </a:endParaRPr>
                    </a:p>
                  </a:txBody>
                  <a:tcPr/>
                </a:tc>
                <a:tc>
                  <a:txBody>
                    <a:bodyPr/>
                    <a:lstStyle/>
                    <a:p>
                      <a:r>
                        <a:rPr lang="en-US" dirty="0" smtClean="0">
                          <a:solidFill>
                            <a:schemeClr val="tx1">
                              <a:lumMod val="75000"/>
                              <a:lumOff val="25000"/>
                            </a:schemeClr>
                          </a:solidFill>
                        </a:rPr>
                        <a:t>1E-5</a:t>
                      </a:r>
                      <a:endParaRPr lang="ru-RU" dirty="0">
                        <a:solidFill>
                          <a:schemeClr val="tx1">
                            <a:lumMod val="75000"/>
                            <a:lumOff val="25000"/>
                          </a:schemeClr>
                        </a:solidFill>
                      </a:endParaRPr>
                    </a:p>
                  </a:txBody>
                  <a:tcPr/>
                </a:tc>
              </a:tr>
              <a:tr h="370840">
                <a:tc>
                  <a:txBody>
                    <a:bodyPr/>
                    <a:lstStyle/>
                    <a:p>
                      <a:r>
                        <a:rPr lang="ru-RU" dirty="0" smtClean="0">
                          <a:solidFill>
                            <a:schemeClr val="tx1">
                              <a:lumMod val="75000"/>
                              <a:lumOff val="25000"/>
                            </a:schemeClr>
                          </a:solidFill>
                        </a:rPr>
                        <a:t>5</a:t>
                      </a:r>
                      <a:endParaRPr lang="ru-RU" dirty="0">
                        <a:solidFill>
                          <a:schemeClr val="tx1">
                            <a:lumMod val="75000"/>
                            <a:lumOff val="25000"/>
                          </a:schemeClr>
                        </a:solidFill>
                      </a:endParaRPr>
                    </a:p>
                  </a:txBody>
                  <a:tcPr/>
                </a:tc>
                <a:tc>
                  <a:txBody>
                    <a:bodyPr/>
                    <a:lstStyle/>
                    <a:p>
                      <a:r>
                        <a:rPr lang="en-US" dirty="0" smtClean="0">
                          <a:solidFill>
                            <a:schemeClr val="tx1">
                              <a:lumMod val="75000"/>
                              <a:lumOff val="25000"/>
                            </a:schemeClr>
                          </a:solidFill>
                        </a:rPr>
                        <a:t>Argon (</a:t>
                      </a:r>
                      <a:r>
                        <a:rPr lang="en-US" dirty="0" err="1" smtClean="0">
                          <a:solidFill>
                            <a:schemeClr val="tx1">
                              <a:lumMod val="75000"/>
                              <a:lumOff val="25000"/>
                            </a:schemeClr>
                          </a:solidFill>
                        </a:rPr>
                        <a:t>Ar</a:t>
                      </a:r>
                      <a:r>
                        <a:rPr lang="en-US" dirty="0" smtClean="0">
                          <a:solidFill>
                            <a:schemeClr val="tx1">
                              <a:lumMod val="75000"/>
                              <a:lumOff val="25000"/>
                            </a:schemeClr>
                          </a:solidFill>
                        </a:rPr>
                        <a:t>)</a:t>
                      </a:r>
                      <a:endParaRPr lang="ru-RU" dirty="0">
                        <a:solidFill>
                          <a:schemeClr val="tx1">
                            <a:lumMod val="75000"/>
                            <a:lumOff val="25000"/>
                          </a:schemeClr>
                        </a:solidFill>
                      </a:endParaRPr>
                    </a:p>
                  </a:txBody>
                  <a:tcPr/>
                </a:tc>
                <a:tc>
                  <a:txBody>
                    <a:bodyPr/>
                    <a:lstStyle/>
                    <a:p>
                      <a:r>
                        <a:rPr lang="ru-RU" dirty="0" smtClean="0">
                          <a:solidFill>
                            <a:schemeClr val="tx1">
                              <a:lumMod val="75000"/>
                              <a:lumOff val="25000"/>
                            </a:schemeClr>
                          </a:solidFill>
                        </a:rPr>
                        <a:t>83,84</a:t>
                      </a:r>
                      <a:endParaRPr lang="ru-RU" dirty="0">
                        <a:solidFill>
                          <a:schemeClr val="tx1">
                            <a:lumMod val="75000"/>
                            <a:lumOff val="25000"/>
                          </a:schemeClr>
                        </a:solidFill>
                      </a:endParaRPr>
                    </a:p>
                  </a:txBody>
                  <a:tcPr/>
                </a:tc>
                <a:tc>
                  <a:txBody>
                    <a:bodyPr/>
                    <a:lstStyle/>
                    <a:p>
                      <a:r>
                        <a:rPr lang="ru-RU" dirty="0" smtClean="0">
                          <a:solidFill>
                            <a:schemeClr val="tx1">
                              <a:lumMod val="75000"/>
                              <a:lumOff val="25000"/>
                            </a:schemeClr>
                          </a:solidFill>
                        </a:rPr>
                        <a:t>87,24</a:t>
                      </a:r>
                      <a:endParaRPr lang="ru-RU" dirty="0">
                        <a:solidFill>
                          <a:schemeClr val="tx1">
                            <a:lumMod val="75000"/>
                            <a:lumOff val="2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solidFill>
                            <a:schemeClr val="tx1">
                              <a:lumMod val="75000"/>
                              <a:lumOff val="25000"/>
                            </a:schemeClr>
                          </a:solidFill>
                        </a:rPr>
                        <a:t>0,934</a:t>
                      </a:r>
                    </a:p>
                  </a:txBody>
                  <a:tcPr/>
                </a:tc>
              </a:tr>
              <a:tr h="370840">
                <a:tc>
                  <a:txBody>
                    <a:bodyPr/>
                    <a:lstStyle/>
                    <a:p>
                      <a:r>
                        <a:rPr lang="ru-RU" b="1" dirty="0" smtClean="0">
                          <a:solidFill>
                            <a:schemeClr val="accent6">
                              <a:lumMod val="75000"/>
                            </a:schemeClr>
                          </a:solidFill>
                        </a:rPr>
                        <a:t>6</a:t>
                      </a:r>
                      <a:endParaRPr lang="ru-RU" b="1" dirty="0">
                        <a:solidFill>
                          <a:schemeClr val="accent6">
                            <a:lumMod val="75000"/>
                          </a:schemeClr>
                        </a:solidFill>
                      </a:endParaRPr>
                    </a:p>
                  </a:txBody>
                  <a:tcPr/>
                </a:tc>
                <a:tc>
                  <a:txBody>
                    <a:bodyPr/>
                    <a:lstStyle/>
                    <a:p>
                      <a:r>
                        <a:rPr lang="en-US" b="1" dirty="0" smtClean="0">
                          <a:solidFill>
                            <a:schemeClr val="accent6">
                              <a:lumMod val="75000"/>
                            </a:schemeClr>
                          </a:solidFill>
                        </a:rPr>
                        <a:t>Hydrogen (H</a:t>
                      </a:r>
                      <a:r>
                        <a:rPr lang="en-US" b="1" baseline="-25000" dirty="0" smtClean="0">
                          <a:solidFill>
                            <a:schemeClr val="accent6">
                              <a:lumMod val="75000"/>
                            </a:schemeClr>
                          </a:solidFill>
                        </a:rPr>
                        <a:t>2</a:t>
                      </a:r>
                      <a:r>
                        <a:rPr lang="en-US" b="1" baseline="0" dirty="0" smtClean="0">
                          <a:solidFill>
                            <a:schemeClr val="accent6">
                              <a:lumMod val="75000"/>
                            </a:schemeClr>
                          </a:solidFill>
                        </a:rPr>
                        <a:t>)</a:t>
                      </a:r>
                      <a:endParaRPr lang="ru-RU" b="1" baseline="-25000" dirty="0">
                        <a:solidFill>
                          <a:schemeClr val="accent6">
                            <a:lumMod val="75000"/>
                          </a:schemeClr>
                        </a:solidFill>
                      </a:endParaRPr>
                    </a:p>
                  </a:txBody>
                  <a:tcPr/>
                </a:tc>
                <a:tc>
                  <a:txBody>
                    <a:bodyPr/>
                    <a:lstStyle/>
                    <a:p>
                      <a:r>
                        <a:rPr lang="ru-RU" b="1" dirty="0" smtClean="0">
                          <a:solidFill>
                            <a:schemeClr val="accent6">
                              <a:lumMod val="75000"/>
                            </a:schemeClr>
                          </a:solidFill>
                        </a:rPr>
                        <a:t>13,95</a:t>
                      </a:r>
                      <a:endParaRPr lang="ru-RU" b="1" dirty="0">
                        <a:solidFill>
                          <a:schemeClr val="accent6">
                            <a:lumMod val="75000"/>
                          </a:schemeClr>
                        </a:solidFill>
                      </a:endParaRPr>
                    </a:p>
                  </a:txBody>
                  <a:tcPr/>
                </a:tc>
                <a:tc>
                  <a:txBody>
                    <a:bodyPr/>
                    <a:lstStyle/>
                    <a:p>
                      <a:r>
                        <a:rPr lang="ru-RU" b="1" dirty="0" smtClean="0">
                          <a:solidFill>
                            <a:schemeClr val="accent6">
                              <a:lumMod val="75000"/>
                            </a:schemeClr>
                          </a:solidFill>
                        </a:rPr>
                        <a:t>20,37</a:t>
                      </a:r>
                      <a:endParaRPr lang="ru-RU" b="1" dirty="0">
                        <a:solidFill>
                          <a:schemeClr val="accent6">
                            <a:lumMod val="75000"/>
                          </a:schemeClr>
                        </a:solidFill>
                      </a:endParaRPr>
                    </a:p>
                  </a:txBody>
                  <a:tcPr/>
                </a:tc>
                <a:tc>
                  <a:txBody>
                    <a:bodyPr/>
                    <a:lstStyle/>
                    <a:p>
                      <a:r>
                        <a:rPr lang="en-US" b="1" dirty="0" smtClean="0">
                          <a:solidFill>
                            <a:schemeClr val="accent6">
                              <a:lumMod val="75000"/>
                            </a:schemeClr>
                          </a:solidFill>
                        </a:rPr>
                        <a:t>5E-4</a:t>
                      </a:r>
                      <a:endParaRPr lang="ru-RU" b="1" dirty="0">
                        <a:solidFill>
                          <a:schemeClr val="accent6">
                            <a:lumMod val="75000"/>
                          </a:schemeClr>
                        </a:solidFill>
                      </a:endParaRPr>
                    </a:p>
                  </a:txBody>
                  <a:tcPr/>
                </a:tc>
              </a:tr>
              <a:tr h="370840">
                <a:tc>
                  <a:txBody>
                    <a:bodyPr/>
                    <a:lstStyle/>
                    <a:p>
                      <a:r>
                        <a:rPr lang="ru-RU" b="1" dirty="0" smtClean="0">
                          <a:solidFill>
                            <a:schemeClr val="accent6">
                              <a:lumMod val="75000"/>
                            </a:schemeClr>
                          </a:solidFill>
                        </a:rPr>
                        <a:t>7</a:t>
                      </a:r>
                      <a:endParaRPr lang="ru-RU" b="1" dirty="0">
                        <a:solidFill>
                          <a:schemeClr val="accent6">
                            <a:lumMod val="75000"/>
                          </a:schemeClr>
                        </a:solidFill>
                      </a:endParaRPr>
                    </a:p>
                  </a:txBody>
                  <a:tcPr/>
                </a:tc>
                <a:tc>
                  <a:txBody>
                    <a:bodyPr/>
                    <a:lstStyle/>
                    <a:p>
                      <a:r>
                        <a:rPr lang="en-US" b="1" dirty="0" smtClean="0">
                          <a:solidFill>
                            <a:schemeClr val="accent6">
                              <a:lumMod val="75000"/>
                            </a:schemeClr>
                          </a:solidFill>
                        </a:rPr>
                        <a:t>Neon (Ne)</a:t>
                      </a:r>
                      <a:endParaRPr lang="ru-RU" b="1" dirty="0">
                        <a:solidFill>
                          <a:schemeClr val="accent6">
                            <a:lumMod val="75000"/>
                          </a:schemeClr>
                        </a:solidFill>
                      </a:endParaRPr>
                    </a:p>
                  </a:txBody>
                  <a:tcPr/>
                </a:tc>
                <a:tc>
                  <a:txBody>
                    <a:bodyPr/>
                    <a:lstStyle/>
                    <a:p>
                      <a:r>
                        <a:rPr lang="ru-RU" b="1" dirty="0" smtClean="0">
                          <a:solidFill>
                            <a:schemeClr val="accent6">
                              <a:lumMod val="75000"/>
                            </a:schemeClr>
                          </a:solidFill>
                        </a:rPr>
                        <a:t>24,62</a:t>
                      </a:r>
                      <a:endParaRPr lang="ru-RU" b="1" dirty="0">
                        <a:solidFill>
                          <a:schemeClr val="accent6">
                            <a:lumMod val="75000"/>
                          </a:schemeClr>
                        </a:solidFill>
                      </a:endParaRPr>
                    </a:p>
                  </a:txBody>
                  <a:tcPr/>
                </a:tc>
                <a:tc>
                  <a:txBody>
                    <a:bodyPr/>
                    <a:lstStyle/>
                    <a:p>
                      <a:r>
                        <a:rPr lang="ru-RU" b="1" dirty="0" smtClean="0">
                          <a:solidFill>
                            <a:schemeClr val="accent6">
                              <a:lumMod val="75000"/>
                            </a:schemeClr>
                          </a:solidFill>
                        </a:rPr>
                        <a:t>27,21</a:t>
                      </a:r>
                      <a:endParaRPr lang="ru-RU" b="1" dirty="0">
                        <a:solidFill>
                          <a:schemeClr val="accent6">
                            <a:lumMod val="75000"/>
                          </a:schemeClr>
                        </a:solidFill>
                      </a:endParaRPr>
                    </a:p>
                  </a:txBody>
                  <a:tcPr/>
                </a:tc>
                <a:tc>
                  <a:txBody>
                    <a:bodyPr/>
                    <a:lstStyle/>
                    <a:p>
                      <a:r>
                        <a:rPr lang="en-US" b="1" dirty="0" smtClean="0">
                          <a:solidFill>
                            <a:schemeClr val="accent6">
                              <a:lumMod val="75000"/>
                            </a:schemeClr>
                          </a:solidFill>
                        </a:rPr>
                        <a:t>2E-3</a:t>
                      </a:r>
                      <a:endParaRPr lang="ru-RU" b="1" dirty="0">
                        <a:solidFill>
                          <a:schemeClr val="accent6">
                            <a:lumMod val="75000"/>
                          </a:schemeClr>
                        </a:solidFill>
                      </a:endParaRPr>
                    </a:p>
                  </a:txBody>
                  <a:tcPr/>
                </a:tc>
              </a:tr>
              <a:tr h="370840">
                <a:tc>
                  <a:txBody>
                    <a:bodyPr/>
                    <a:lstStyle/>
                    <a:p>
                      <a:r>
                        <a:rPr lang="ru-RU" dirty="0" smtClean="0">
                          <a:solidFill>
                            <a:schemeClr val="tx1">
                              <a:lumMod val="75000"/>
                              <a:lumOff val="25000"/>
                            </a:schemeClr>
                          </a:solidFill>
                        </a:rPr>
                        <a:t>8</a:t>
                      </a:r>
                      <a:endParaRPr lang="ru-RU" dirty="0">
                        <a:solidFill>
                          <a:schemeClr val="tx1">
                            <a:lumMod val="75000"/>
                            <a:lumOff val="25000"/>
                          </a:schemeClr>
                        </a:solidFill>
                      </a:endParaRPr>
                    </a:p>
                  </a:txBody>
                  <a:tcPr/>
                </a:tc>
                <a:tc>
                  <a:txBody>
                    <a:bodyPr/>
                    <a:lstStyle/>
                    <a:p>
                      <a:r>
                        <a:rPr lang="en-US" dirty="0" smtClean="0">
                          <a:solidFill>
                            <a:schemeClr val="tx1">
                              <a:lumMod val="75000"/>
                              <a:lumOff val="25000"/>
                            </a:schemeClr>
                          </a:solidFill>
                        </a:rPr>
                        <a:t>Krypton (Kr)</a:t>
                      </a:r>
                      <a:endParaRPr lang="ru-RU" dirty="0">
                        <a:solidFill>
                          <a:schemeClr val="tx1">
                            <a:lumMod val="75000"/>
                            <a:lumOff val="25000"/>
                          </a:schemeClr>
                        </a:solidFill>
                      </a:endParaRPr>
                    </a:p>
                  </a:txBody>
                  <a:tcPr/>
                </a:tc>
                <a:tc>
                  <a:txBody>
                    <a:bodyPr/>
                    <a:lstStyle/>
                    <a:p>
                      <a:r>
                        <a:rPr lang="ru-RU" dirty="0" smtClean="0">
                          <a:solidFill>
                            <a:schemeClr val="tx1">
                              <a:lumMod val="75000"/>
                              <a:lumOff val="25000"/>
                            </a:schemeClr>
                          </a:solidFill>
                        </a:rPr>
                        <a:t>115,44</a:t>
                      </a:r>
                      <a:endParaRPr lang="ru-RU" dirty="0">
                        <a:solidFill>
                          <a:schemeClr val="tx1">
                            <a:lumMod val="75000"/>
                            <a:lumOff val="25000"/>
                          </a:schemeClr>
                        </a:solidFill>
                      </a:endParaRPr>
                    </a:p>
                  </a:txBody>
                  <a:tcPr/>
                </a:tc>
                <a:tc>
                  <a:txBody>
                    <a:bodyPr/>
                    <a:lstStyle/>
                    <a:p>
                      <a:r>
                        <a:rPr lang="ru-RU" dirty="0" smtClean="0">
                          <a:solidFill>
                            <a:schemeClr val="tx1">
                              <a:lumMod val="75000"/>
                              <a:lumOff val="25000"/>
                            </a:schemeClr>
                          </a:solidFill>
                        </a:rPr>
                        <a:t>119,92</a:t>
                      </a:r>
                      <a:endParaRPr lang="ru-RU" dirty="0">
                        <a:solidFill>
                          <a:schemeClr val="tx1">
                            <a:lumMod val="75000"/>
                            <a:lumOff val="25000"/>
                          </a:schemeClr>
                        </a:solidFill>
                      </a:endParaRPr>
                    </a:p>
                  </a:txBody>
                  <a:tcPr/>
                </a:tc>
                <a:tc>
                  <a:txBody>
                    <a:bodyPr/>
                    <a:lstStyle/>
                    <a:p>
                      <a:r>
                        <a:rPr lang="en-US" dirty="0" smtClean="0">
                          <a:solidFill>
                            <a:schemeClr val="tx1">
                              <a:lumMod val="75000"/>
                              <a:lumOff val="25000"/>
                            </a:schemeClr>
                          </a:solidFill>
                        </a:rPr>
                        <a:t>1E-4</a:t>
                      </a:r>
                      <a:endParaRPr lang="ru-RU" dirty="0">
                        <a:solidFill>
                          <a:schemeClr val="tx1">
                            <a:lumMod val="75000"/>
                            <a:lumOff val="25000"/>
                          </a:schemeClr>
                        </a:solidFill>
                      </a:endParaRPr>
                    </a:p>
                  </a:txBody>
                  <a:tcPr/>
                </a:tc>
              </a:tr>
              <a:tr h="370840">
                <a:tc>
                  <a:txBody>
                    <a:bodyPr/>
                    <a:lstStyle/>
                    <a:p>
                      <a:r>
                        <a:rPr lang="ru-RU" dirty="0" smtClean="0">
                          <a:solidFill>
                            <a:schemeClr val="tx1">
                              <a:lumMod val="75000"/>
                              <a:lumOff val="25000"/>
                            </a:schemeClr>
                          </a:solidFill>
                        </a:rPr>
                        <a:t>9</a:t>
                      </a:r>
                      <a:endParaRPr lang="ru-RU" dirty="0">
                        <a:solidFill>
                          <a:schemeClr val="tx1">
                            <a:lumMod val="75000"/>
                            <a:lumOff val="25000"/>
                          </a:schemeClr>
                        </a:solidFill>
                      </a:endParaRPr>
                    </a:p>
                  </a:txBody>
                  <a:tcPr/>
                </a:tc>
                <a:tc>
                  <a:txBody>
                    <a:bodyPr/>
                    <a:lstStyle/>
                    <a:p>
                      <a:r>
                        <a:rPr lang="en-US" dirty="0" smtClean="0">
                          <a:solidFill>
                            <a:schemeClr val="tx1">
                              <a:lumMod val="75000"/>
                              <a:lumOff val="25000"/>
                            </a:schemeClr>
                          </a:solidFill>
                        </a:rPr>
                        <a:t>Xenon (</a:t>
                      </a:r>
                      <a:r>
                        <a:rPr lang="en-US" dirty="0" err="1" smtClean="0">
                          <a:solidFill>
                            <a:schemeClr val="tx1">
                              <a:lumMod val="75000"/>
                              <a:lumOff val="25000"/>
                            </a:schemeClr>
                          </a:solidFill>
                        </a:rPr>
                        <a:t>Xe</a:t>
                      </a:r>
                      <a:r>
                        <a:rPr lang="en-US" dirty="0" smtClean="0">
                          <a:solidFill>
                            <a:schemeClr val="tx1">
                              <a:lumMod val="75000"/>
                              <a:lumOff val="25000"/>
                            </a:schemeClr>
                          </a:solidFill>
                        </a:rPr>
                        <a:t>)</a:t>
                      </a:r>
                      <a:endParaRPr lang="ru-RU" dirty="0">
                        <a:solidFill>
                          <a:schemeClr val="tx1">
                            <a:lumMod val="75000"/>
                            <a:lumOff val="25000"/>
                          </a:schemeClr>
                        </a:solidFill>
                      </a:endParaRPr>
                    </a:p>
                  </a:txBody>
                  <a:tcPr/>
                </a:tc>
                <a:tc>
                  <a:txBody>
                    <a:bodyPr/>
                    <a:lstStyle/>
                    <a:p>
                      <a:r>
                        <a:rPr lang="ru-RU" dirty="0" smtClean="0">
                          <a:solidFill>
                            <a:schemeClr val="tx1">
                              <a:lumMod val="75000"/>
                              <a:lumOff val="25000"/>
                            </a:schemeClr>
                          </a:solidFill>
                        </a:rPr>
                        <a:t>161,29</a:t>
                      </a:r>
                      <a:endParaRPr lang="ru-RU" dirty="0">
                        <a:solidFill>
                          <a:schemeClr val="tx1">
                            <a:lumMod val="75000"/>
                            <a:lumOff val="25000"/>
                          </a:schemeClr>
                        </a:solidFill>
                      </a:endParaRPr>
                    </a:p>
                  </a:txBody>
                  <a:tcPr/>
                </a:tc>
                <a:tc>
                  <a:txBody>
                    <a:bodyPr/>
                    <a:lstStyle/>
                    <a:p>
                      <a:r>
                        <a:rPr lang="ru-RU" dirty="0" smtClean="0">
                          <a:solidFill>
                            <a:schemeClr val="tx1">
                              <a:lumMod val="75000"/>
                              <a:lumOff val="25000"/>
                            </a:schemeClr>
                          </a:solidFill>
                        </a:rPr>
                        <a:t>165,18</a:t>
                      </a:r>
                      <a:endParaRPr lang="ru-RU" dirty="0">
                        <a:solidFill>
                          <a:schemeClr val="tx1">
                            <a:lumMod val="75000"/>
                            <a:lumOff val="25000"/>
                          </a:schemeClr>
                        </a:solidFill>
                      </a:endParaRPr>
                    </a:p>
                  </a:txBody>
                  <a:tcPr/>
                </a:tc>
                <a:tc>
                  <a:txBody>
                    <a:bodyPr/>
                    <a:lstStyle/>
                    <a:p>
                      <a:r>
                        <a:rPr lang="en-US" dirty="0" smtClean="0">
                          <a:solidFill>
                            <a:schemeClr val="tx1">
                              <a:lumMod val="75000"/>
                              <a:lumOff val="25000"/>
                            </a:schemeClr>
                          </a:solidFill>
                        </a:rPr>
                        <a:t>9E-6</a:t>
                      </a:r>
                      <a:endParaRPr lang="ru-RU" dirty="0">
                        <a:solidFill>
                          <a:schemeClr val="tx1">
                            <a:lumMod val="75000"/>
                            <a:lumOff val="25000"/>
                          </a:schemeClr>
                        </a:solidFill>
                      </a:endParaRPr>
                    </a:p>
                  </a:txBody>
                  <a:tcPr/>
                </a:tc>
              </a:tr>
              <a:tr h="370840">
                <a:tc>
                  <a:txBody>
                    <a:bodyPr/>
                    <a:lstStyle/>
                    <a:p>
                      <a:r>
                        <a:rPr lang="ru-RU" dirty="0" smtClean="0">
                          <a:solidFill>
                            <a:schemeClr val="tx1">
                              <a:lumMod val="75000"/>
                              <a:lumOff val="25000"/>
                            </a:schemeClr>
                          </a:solidFill>
                        </a:rPr>
                        <a:t>10</a:t>
                      </a:r>
                      <a:endParaRPr lang="ru-RU" dirty="0">
                        <a:solidFill>
                          <a:schemeClr val="tx1">
                            <a:lumMod val="75000"/>
                            <a:lumOff val="25000"/>
                          </a:schemeClr>
                        </a:solidFill>
                      </a:endParaRPr>
                    </a:p>
                  </a:txBody>
                  <a:tcPr/>
                </a:tc>
                <a:tc>
                  <a:txBody>
                    <a:bodyPr/>
                    <a:lstStyle/>
                    <a:p>
                      <a:r>
                        <a:rPr lang="en-US" dirty="0" smtClean="0">
                          <a:solidFill>
                            <a:schemeClr val="tx1">
                              <a:lumMod val="75000"/>
                              <a:lumOff val="25000"/>
                            </a:schemeClr>
                          </a:solidFill>
                        </a:rPr>
                        <a:t>CH</a:t>
                      </a:r>
                      <a:r>
                        <a:rPr lang="en-US" baseline="-25000" dirty="0" smtClean="0">
                          <a:solidFill>
                            <a:schemeClr val="tx1">
                              <a:lumMod val="75000"/>
                              <a:lumOff val="25000"/>
                            </a:schemeClr>
                          </a:solidFill>
                        </a:rPr>
                        <a:t>4</a:t>
                      </a:r>
                      <a:endParaRPr lang="ru-RU" baseline="0" dirty="0">
                        <a:solidFill>
                          <a:schemeClr val="tx1">
                            <a:lumMod val="75000"/>
                            <a:lumOff val="25000"/>
                          </a:schemeClr>
                        </a:solidFill>
                      </a:endParaRPr>
                    </a:p>
                  </a:txBody>
                  <a:tcPr/>
                </a:tc>
                <a:tc>
                  <a:txBody>
                    <a:bodyPr/>
                    <a:lstStyle/>
                    <a:p>
                      <a:r>
                        <a:rPr lang="ru-RU" dirty="0" smtClean="0">
                          <a:solidFill>
                            <a:schemeClr val="tx1">
                              <a:lumMod val="75000"/>
                              <a:lumOff val="25000"/>
                            </a:schemeClr>
                          </a:solidFill>
                        </a:rPr>
                        <a:t>90,65</a:t>
                      </a:r>
                      <a:endParaRPr lang="ru-RU" dirty="0">
                        <a:solidFill>
                          <a:schemeClr val="tx1">
                            <a:lumMod val="75000"/>
                            <a:lumOff val="25000"/>
                          </a:schemeClr>
                        </a:solidFill>
                      </a:endParaRPr>
                    </a:p>
                  </a:txBody>
                  <a:tcPr/>
                </a:tc>
                <a:tc>
                  <a:txBody>
                    <a:bodyPr/>
                    <a:lstStyle/>
                    <a:p>
                      <a:r>
                        <a:rPr lang="ru-RU" dirty="0" smtClean="0">
                          <a:solidFill>
                            <a:schemeClr val="tx1">
                              <a:lumMod val="75000"/>
                              <a:lumOff val="25000"/>
                            </a:schemeClr>
                          </a:solidFill>
                        </a:rPr>
                        <a:t>111,56</a:t>
                      </a:r>
                      <a:endParaRPr lang="ru-RU" dirty="0">
                        <a:solidFill>
                          <a:schemeClr val="tx1">
                            <a:lumMod val="75000"/>
                            <a:lumOff val="25000"/>
                          </a:schemeClr>
                        </a:solidFill>
                      </a:endParaRPr>
                    </a:p>
                  </a:txBody>
                  <a:tcPr/>
                </a:tc>
                <a:tc>
                  <a:txBody>
                    <a:bodyPr/>
                    <a:lstStyle/>
                    <a:p>
                      <a:r>
                        <a:rPr lang="en-US" dirty="0" smtClean="0">
                          <a:solidFill>
                            <a:schemeClr val="tx1">
                              <a:lumMod val="75000"/>
                              <a:lumOff val="25000"/>
                            </a:schemeClr>
                          </a:solidFill>
                        </a:rPr>
                        <a:t>2E-4</a:t>
                      </a:r>
                      <a:endParaRPr lang="ru-RU" dirty="0">
                        <a:solidFill>
                          <a:schemeClr val="tx1">
                            <a:lumMod val="75000"/>
                            <a:lumOff val="25000"/>
                          </a:schemeClr>
                        </a:solidFill>
                      </a:endParaRPr>
                    </a:p>
                  </a:txBody>
                  <a:tcPr/>
                </a:tc>
              </a:tr>
              <a:tr h="370840">
                <a:tc>
                  <a:txBody>
                    <a:bodyPr/>
                    <a:lstStyle/>
                    <a:p>
                      <a:r>
                        <a:rPr lang="ru-RU" b="1" dirty="0" smtClean="0">
                          <a:solidFill>
                            <a:schemeClr val="accent6">
                              <a:lumMod val="75000"/>
                            </a:schemeClr>
                          </a:solidFill>
                        </a:rPr>
                        <a:t>11</a:t>
                      </a:r>
                      <a:endParaRPr lang="ru-RU" b="1" dirty="0">
                        <a:solidFill>
                          <a:schemeClr val="accent6">
                            <a:lumMod val="75000"/>
                          </a:schemeClr>
                        </a:solidFill>
                      </a:endParaRPr>
                    </a:p>
                  </a:txBody>
                  <a:tcPr/>
                </a:tc>
                <a:tc>
                  <a:txBody>
                    <a:bodyPr/>
                    <a:lstStyle/>
                    <a:p>
                      <a:r>
                        <a:rPr lang="en-US" b="1" dirty="0" smtClean="0">
                          <a:solidFill>
                            <a:schemeClr val="accent6">
                              <a:lumMod val="75000"/>
                            </a:schemeClr>
                          </a:solidFill>
                        </a:rPr>
                        <a:t>Helium (He)</a:t>
                      </a:r>
                      <a:endParaRPr lang="ru-RU" b="1" dirty="0">
                        <a:solidFill>
                          <a:schemeClr val="accent6">
                            <a:lumMod val="75000"/>
                          </a:schemeClr>
                        </a:solidFill>
                      </a:endParaRPr>
                    </a:p>
                  </a:txBody>
                  <a:tcPr/>
                </a:tc>
                <a:tc>
                  <a:txBody>
                    <a:bodyPr/>
                    <a:lstStyle/>
                    <a:p>
                      <a:r>
                        <a:rPr lang="ru-RU" b="1" dirty="0" smtClean="0">
                          <a:solidFill>
                            <a:schemeClr val="accent6">
                              <a:lumMod val="75000"/>
                            </a:schemeClr>
                          </a:solidFill>
                        </a:rPr>
                        <a:t>1,74</a:t>
                      </a:r>
                      <a:endParaRPr lang="ru-RU" b="1" dirty="0">
                        <a:solidFill>
                          <a:schemeClr val="accent6">
                            <a:lumMod val="75000"/>
                          </a:schemeClr>
                        </a:solidFill>
                      </a:endParaRPr>
                    </a:p>
                  </a:txBody>
                  <a:tcPr/>
                </a:tc>
                <a:tc>
                  <a:txBody>
                    <a:bodyPr/>
                    <a:lstStyle/>
                    <a:p>
                      <a:r>
                        <a:rPr lang="ru-RU" b="1" dirty="0" smtClean="0">
                          <a:solidFill>
                            <a:schemeClr val="accent6">
                              <a:lumMod val="75000"/>
                            </a:schemeClr>
                          </a:solidFill>
                        </a:rPr>
                        <a:t>4,206</a:t>
                      </a:r>
                      <a:endParaRPr lang="ru-RU" b="1" dirty="0">
                        <a:solidFill>
                          <a:schemeClr val="accent6">
                            <a:lumMod val="75000"/>
                          </a:schemeClr>
                        </a:solidFill>
                      </a:endParaRPr>
                    </a:p>
                  </a:txBody>
                  <a:tcPr/>
                </a:tc>
                <a:tc>
                  <a:txBody>
                    <a:bodyPr/>
                    <a:lstStyle/>
                    <a:p>
                      <a:r>
                        <a:rPr lang="en-US" b="1" dirty="0" smtClean="0">
                          <a:solidFill>
                            <a:schemeClr val="accent6">
                              <a:lumMod val="75000"/>
                            </a:schemeClr>
                          </a:solidFill>
                        </a:rPr>
                        <a:t>5E-4</a:t>
                      </a:r>
                      <a:endParaRPr lang="ru-RU" b="1" dirty="0">
                        <a:solidFill>
                          <a:schemeClr val="accent6">
                            <a:lumMod val="75000"/>
                          </a:schemeClr>
                        </a:solidFill>
                      </a:endParaRPr>
                    </a:p>
                  </a:txBody>
                  <a:tcPr/>
                </a:tc>
              </a:tr>
            </a:tbl>
          </a:graphicData>
        </a:graphic>
      </p:graphicFrame>
      <p:sp>
        <p:nvSpPr>
          <p:cNvPr id="19" name="TextBox 18"/>
          <p:cNvSpPr txBox="1"/>
          <p:nvPr/>
        </p:nvSpPr>
        <p:spPr>
          <a:xfrm>
            <a:off x="467544" y="1116930"/>
            <a:ext cx="4094006" cy="400110"/>
          </a:xfrm>
          <a:prstGeom prst="rect">
            <a:avLst/>
          </a:prstGeom>
          <a:noFill/>
        </p:spPr>
        <p:txBody>
          <a:bodyPr wrap="none" rtlCol="0">
            <a:spAutoFit/>
          </a:bodyPr>
          <a:lstStyle/>
          <a:p>
            <a:r>
              <a:rPr lang="en-US" sz="2000" dirty="0" smtClean="0">
                <a:solidFill>
                  <a:schemeClr val="tx1">
                    <a:lumMod val="75000"/>
                    <a:lumOff val="25000"/>
                  </a:schemeClr>
                </a:solidFill>
              </a:rPr>
              <a:t>Table 1. Atmosphere gases properties</a:t>
            </a:r>
            <a:endParaRPr lang="ru-RU" sz="2000" dirty="0">
              <a:solidFill>
                <a:schemeClr val="tx1">
                  <a:lumMod val="75000"/>
                  <a:lumOff val="25000"/>
                </a:schemeClr>
              </a:solidFill>
            </a:endParaRPr>
          </a:p>
        </p:txBody>
      </p:sp>
    </p:spTree>
    <p:extLst>
      <p:ext uri="{BB962C8B-B14F-4D97-AF65-F5344CB8AC3E}">
        <p14:creationId xmlns:p14="http://schemas.microsoft.com/office/powerpoint/2010/main" val="6162066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a:ln w="38100">
            <a:solidFill>
              <a:schemeClr val="tx2">
                <a:lumMod val="60000"/>
                <a:lumOff val="40000"/>
              </a:schemeClr>
            </a:solidFill>
          </a:ln>
        </p:spPr>
        <p:txBody>
          <a:bodyPr>
            <a:normAutofit/>
          </a:bodyPr>
          <a:lstStyle/>
          <a:p>
            <a:r>
              <a:rPr lang="en-US" sz="2800" dirty="0" smtClean="0">
                <a:solidFill>
                  <a:schemeClr val="tx1">
                    <a:lumMod val="75000"/>
                    <a:lumOff val="25000"/>
                  </a:schemeClr>
                </a:solidFill>
              </a:rPr>
              <a:t>Quadrupole mass spectrometer</a:t>
            </a:r>
            <a:endParaRPr lang="ru-RU" sz="2800" dirty="0">
              <a:solidFill>
                <a:schemeClr val="tx1">
                  <a:lumMod val="75000"/>
                  <a:lumOff val="25000"/>
                </a:schemeClr>
              </a:solidFill>
            </a:endParaRPr>
          </a:p>
        </p:txBody>
      </p:sp>
      <p:sp>
        <p:nvSpPr>
          <p:cNvPr id="3" name="Объект 2"/>
          <p:cNvSpPr>
            <a:spLocks noGrp="1"/>
          </p:cNvSpPr>
          <p:nvPr>
            <p:ph idx="1"/>
          </p:nvPr>
        </p:nvSpPr>
        <p:spPr>
          <a:xfrm>
            <a:off x="4579560" y="1268761"/>
            <a:ext cx="4114800" cy="2232000"/>
          </a:xfrm>
        </p:spPr>
        <p:txBody>
          <a:bodyPr>
            <a:normAutofit/>
          </a:bodyPr>
          <a:lstStyle/>
          <a:p>
            <a:pPr marL="0" indent="0" algn="just">
              <a:buNone/>
            </a:pPr>
            <a:r>
              <a:rPr lang="en-US" sz="2000" dirty="0" smtClean="0">
                <a:solidFill>
                  <a:schemeClr val="tx1">
                    <a:lumMod val="75000"/>
                    <a:lumOff val="25000"/>
                  </a:schemeClr>
                </a:solidFill>
              </a:rPr>
              <a:t>Fig. 3. </a:t>
            </a:r>
            <a:r>
              <a:rPr lang="en-US" sz="2000" dirty="0" smtClean="0">
                <a:solidFill>
                  <a:schemeClr val="tx1">
                    <a:lumMod val="75000"/>
                    <a:lumOff val="25000"/>
                  </a:schemeClr>
                </a:solidFill>
              </a:rPr>
              <a:t>Pfeiffer Vacuum </a:t>
            </a:r>
            <a:r>
              <a:rPr lang="en-US" sz="2000" dirty="0" err="1" smtClean="0">
                <a:solidFill>
                  <a:schemeClr val="tx1">
                    <a:lumMod val="75000"/>
                    <a:lumOff val="25000"/>
                  </a:schemeClr>
                </a:solidFill>
              </a:rPr>
              <a:t>PrismaPro</a:t>
            </a:r>
            <a:r>
              <a:rPr lang="en-US" sz="2000" dirty="0" smtClean="0">
                <a:solidFill>
                  <a:schemeClr val="tx1">
                    <a:lumMod val="75000"/>
                    <a:lumOff val="25000"/>
                  </a:schemeClr>
                </a:solidFill>
              </a:rPr>
              <a:t> QMG 250 M3 is a quadrupole mass spectrometer for qualitative and quantitative gas analysis.</a:t>
            </a:r>
            <a:endParaRPr lang="ru-RU" sz="2000" dirty="0">
              <a:solidFill>
                <a:schemeClr val="tx1">
                  <a:lumMod val="75000"/>
                  <a:lumOff val="25000"/>
                </a:schemeClr>
              </a:solidFill>
            </a:endParaRPr>
          </a:p>
        </p:txBody>
      </p:sp>
      <p:sp>
        <p:nvSpPr>
          <p:cNvPr id="4" name="Номер слайда 3"/>
          <p:cNvSpPr>
            <a:spLocks noGrp="1"/>
          </p:cNvSpPr>
          <p:nvPr>
            <p:ph type="sldNum" sz="quarter" idx="12"/>
          </p:nvPr>
        </p:nvSpPr>
        <p:spPr/>
        <p:txBody>
          <a:bodyPr/>
          <a:lstStyle/>
          <a:p>
            <a:fld id="{11398AB7-FF7E-4FE5-BACA-DE5E5F932F65}" type="slidenum">
              <a:rPr lang="ru-RU" sz="2000" smtClean="0"/>
              <a:t>6</a:t>
            </a:fld>
            <a:endParaRPr lang="ru-RU" sz="20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268760"/>
            <a:ext cx="3968000" cy="22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000" t="30961" r="34896" b="25385"/>
          <a:stretch/>
        </p:blipFill>
        <p:spPr bwMode="auto">
          <a:xfrm>
            <a:off x="714441" y="3573016"/>
            <a:ext cx="3785551" cy="22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644008" y="3501008"/>
            <a:ext cx="4104456" cy="2554545"/>
          </a:xfrm>
          <a:prstGeom prst="rect">
            <a:avLst/>
          </a:prstGeom>
          <a:noFill/>
        </p:spPr>
        <p:txBody>
          <a:bodyPr wrap="square" rtlCol="0">
            <a:spAutoFit/>
          </a:bodyPr>
          <a:lstStyle/>
          <a:p>
            <a:pPr marL="457200" indent="-457200">
              <a:buFont typeface="+mj-lt"/>
              <a:buAutoNum type="alphaUcPeriod"/>
            </a:pPr>
            <a:r>
              <a:rPr lang="en-US" sz="2000" dirty="0" smtClean="0">
                <a:solidFill>
                  <a:schemeClr val="tx1">
                    <a:lumMod val="75000"/>
                    <a:lumOff val="25000"/>
                  </a:schemeClr>
                </a:solidFill>
              </a:rPr>
              <a:t>Ion formation in the ion source from electron impact ionization</a:t>
            </a:r>
          </a:p>
          <a:p>
            <a:pPr marL="914400" lvl="1" indent="-457200">
              <a:buFont typeface="+mj-lt"/>
              <a:buAutoNum type="arabicPeriod"/>
            </a:pPr>
            <a:r>
              <a:rPr lang="en-US" sz="2000" dirty="0" smtClean="0">
                <a:solidFill>
                  <a:schemeClr val="tx1">
                    <a:lumMod val="75000"/>
                    <a:lumOff val="25000"/>
                  </a:schemeClr>
                </a:solidFill>
              </a:rPr>
              <a:t>Ion optic</a:t>
            </a:r>
          </a:p>
          <a:p>
            <a:pPr marL="914400" lvl="1" indent="-457200">
              <a:buFont typeface="+mj-lt"/>
              <a:buAutoNum type="arabicPeriod"/>
            </a:pPr>
            <a:r>
              <a:rPr lang="en-US" sz="2000" dirty="0" smtClean="0">
                <a:solidFill>
                  <a:schemeClr val="tx1">
                    <a:lumMod val="75000"/>
                    <a:lumOff val="25000"/>
                  </a:schemeClr>
                </a:solidFill>
              </a:rPr>
              <a:t>Formation area</a:t>
            </a:r>
          </a:p>
          <a:p>
            <a:pPr marL="914400" lvl="1" indent="-457200">
              <a:buFont typeface="+mj-lt"/>
              <a:buAutoNum type="arabicPeriod"/>
            </a:pPr>
            <a:r>
              <a:rPr lang="en-US" sz="2000" dirty="0" smtClean="0">
                <a:solidFill>
                  <a:schemeClr val="tx1">
                    <a:lumMod val="75000"/>
                    <a:lumOff val="25000"/>
                  </a:schemeClr>
                </a:solidFill>
              </a:rPr>
              <a:t>Filament</a:t>
            </a:r>
            <a:endParaRPr lang="en-US" sz="2000" dirty="0">
              <a:solidFill>
                <a:schemeClr val="tx1">
                  <a:lumMod val="75000"/>
                  <a:lumOff val="25000"/>
                </a:schemeClr>
              </a:solidFill>
            </a:endParaRPr>
          </a:p>
          <a:p>
            <a:pPr marL="457200" indent="-457200">
              <a:buFont typeface="+mj-lt"/>
              <a:buAutoNum type="alphaUcPeriod"/>
            </a:pPr>
            <a:r>
              <a:rPr lang="en-US" sz="2000" dirty="0" smtClean="0">
                <a:solidFill>
                  <a:schemeClr val="tx1">
                    <a:lumMod val="75000"/>
                    <a:lumOff val="25000"/>
                  </a:schemeClr>
                </a:solidFill>
              </a:rPr>
              <a:t>Ion separation according to the mass-to-charge ratio</a:t>
            </a:r>
          </a:p>
          <a:p>
            <a:pPr marL="457200" indent="-457200">
              <a:buFont typeface="+mj-lt"/>
              <a:buAutoNum type="alphaUcPeriod"/>
            </a:pPr>
            <a:r>
              <a:rPr lang="en-US" sz="2000" dirty="0" smtClean="0">
                <a:solidFill>
                  <a:schemeClr val="tx1">
                    <a:lumMod val="75000"/>
                    <a:lumOff val="25000"/>
                  </a:schemeClr>
                </a:solidFill>
              </a:rPr>
              <a:t>Ion detection</a:t>
            </a:r>
            <a:endParaRPr lang="ru-RU" sz="2000" dirty="0">
              <a:solidFill>
                <a:schemeClr val="tx1">
                  <a:lumMod val="75000"/>
                  <a:lumOff val="25000"/>
                </a:schemeClr>
              </a:solidFill>
            </a:endParaRPr>
          </a:p>
        </p:txBody>
      </p:sp>
      <p:sp>
        <p:nvSpPr>
          <p:cNvPr id="6" name="TextBox 5"/>
          <p:cNvSpPr txBox="1"/>
          <p:nvPr/>
        </p:nvSpPr>
        <p:spPr>
          <a:xfrm>
            <a:off x="1646115" y="6055553"/>
            <a:ext cx="5806205" cy="400110"/>
          </a:xfrm>
          <a:prstGeom prst="rect">
            <a:avLst/>
          </a:prstGeom>
          <a:noFill/>
        </p:spPr>
        <p:txBody>
          <a:bodyPr wrap="none" rtlCol="0">
            <a:spAutoFit/>
          </a:bodyPr>
          <a:lstStyle/>
          <a:p>
            <a:r>
              <a:rPr lang="en-US" sz="2000" dirty="0" smtClean="0">
                <a:solidFill>
                  <a:schemeClr val="tx1">
                    <a:lumMod val="75000"/>
                    <a:lumOff val="25000"/>
                  </a:schemeClr>
                </a:solidFill>
              </a:rPr>
              <a:t>Fig. 4. Principle of the quadrupole mass spectrometer</a:t>
            </a:r>
            <a:endParaRPr lang="ru-RU" sz="2000" dirty="0">
              <a:solidFill>
                <a:schemeClr val="tx1">
                  <a:lumMod val="75000"/>
                  <a:lumOff val="25000"/>
                </a:schemeClr>
              </a:solidFill>
            </a:endParaRPr>
          </a:p>
        </p:txBody>
      </p:sp>
    </p:spTree>
    <p:extLst>
      <p:ext uri="{BB962C8B-B14F-4D97-AF65-F5344CB8AC3E}">
        <p14:creationId xmlns:p14="http://schemas.microsoft.com/office/powerpoint/2010/main" val="24850975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a:ln w="38100">
            <a:solidFill>
              <a:schemeClr val="tx2">
                <a:lumMod val="60000"/>
                <a:lumOff val="40000"/>
              </a:schemeClr>
            </a:solidFill>
          </a:ln>
        </p:spPr>
        <p:txBody>
          <a:bodyPr>
            <a:normAutofit/>
          </a:bodyPr>
          <a:lstStyle/>
          <a:p>
            <a:r>
              <a:rPr lang="en-US" sz="2800" dirty="0" smtClean="0">
                <a:solidFill>
                  <a:schemeClr val="tx1">
                    <a:lumMod val="75000"/>
                    <a:lumOff val="25000"/>
                  </a:schemeClr>
                </a:solidFill>
              </a:rPr>
              <a:t>Quadrupole mass spectrometer</a:t>
            </a:r>
            <a:endParaRPr lang="ru-RU" sz="2800" dirty="0">
              <a:solidFill>
                <a:schemeClr val="tx1">
                  <a:lumMod val="75000"/>
                  <a:lumOff val="25000"/>
                </a:schemeClr>
              </a:solidFill>
            </a:endParaRPr>
          </a:p>
        </p:txBody>
      </p:sp>
      <p:sp>
        <p:nvSpPr>
          <p:cNvPr id="3" name="Объект 2"/>
          <p:cNvSpPr>
            <a:spLocks noGrp="1"/>
          </p:cNvSpPr>
          <p:nvPr>
            <p:ph idx="1"/>
          </p:nvPr>
        </p:nvSpPr>
        <p:spPr>
          <a:xfrm>
            <a:off x="467544" y="1268760"/>
            <a:ext cx="8219256" cy="5040560"/>
          </a:xfrm>
        </p:spPr>
        <p:txBody>
          <a:bodyPr>
            <a:normAutofit/>
          </a:bodyPr>
          <a:lstStyle/>
          <a:p>
            <a:pPr marL="0" indent="0">
              <a:buNone/>
            </a:pPr>
            <a:r>
              <a:rPr lang="en-US" sz="2000" dirty="0" smtClean="0">
                <a:solidFill>
                  <a:schemeClr val="tx1">
                    <a:lumMod val="75000"/>
                    <a:lumOff val="25000"/>
                  </a:schemeClr>
                </a:solidFill>
              </a:rPr>
              <a:t>Pfeiffer Vacuum </a:t>
            </a:r>
            <a:r>
              <a:rPr lang="en-US" sz="2000" dirty="0" err="1" smtClean="0">
                <a:solidFill>
                  <a:schemeClr val="tx1">
                    <a:lumMod val="75000"/>
                    <a:lumOff val="25000"/>
                  </a:schemeClr>
                </a:solidFill>
              </a:rPr>
              <a:t>PrismaPro</a:t>
            </a:r>
            <a:r>
              <a:rPr lang="en-US" sz="2000" dirty="0" smtClean="0">
                <a:solidFill>
                  <a:schemeClr val="tx1">
                    <a:lumMod val="75000"/>
                    <a:lumOff val="25000"/>
                  </a:schemeClr>
                </a:solidFill>
              </a:rPr>
              <a:t> QMG 250 M3 technical parameters:</a:t>
            </a:r>
          </a:p>
          <a:p>
            <a:r>
              <a:rPr lang="en-US" sz="2000" dirty="0" smtClean="0">
                <a:solidFill>
                  <a:schemeClr val="tx1">
                    <a:lumMod val="75000"/>
                    <a:lumOff val="25000"/>
                  </a:schemeClr>
                </a:solidFill>
              </a:rPr>
              <a:t>Detector type: EM/Faraday</a:t>
            </a:r>
          </a:p>
          <a:p>
            <a:r>
              <a:rPr lang="en-US" sz="2000" dirty="0" smtClean="0">
                <a:solidFill>
                  <a:schemeClr val="tx1">
                    <a:lumMod val="75000"/>
                    <a:lumOff val="25000"/>
                  </a:schemeClr>
                </a:solidFill>
              </a:rPr>
              <a:t>Mass range: 1-300 u</a:t>
            </a:r>
          </a:p>
          <a:p>
            <a:r>
              <a:rPr lang="en-US" sz="2000" dirty="0" smtClean="0">
                <a:solidFill>
                  <a:schemeClr val="tx1">
                    <a:lumMod val="75000"/>
                    <a:lumOff val="25000"/>
                  </a:schemeClr>
                </a:solidFill>
              </a:rPr>
              <a:t>Connection flange: DN 40CF</a:t>
            </a:r>
          </a:p>
          <a:p>
            <a:r>
              <a:rPr lang="en-US" sz="2000" dirty="0" smtClean="0">
                <a:solidFill>
                  <a:schemeClr val="tx1">
                    <a:lumMod val="75000"/>
                    <a:lumOff val="25000"/>
                  </a:schemeClr>
                </a:solidFill>
              </a:rPr>
              <a:t>Vacuum required</a:t>
            </a:r>
            <a:r>
              <a:rPr lang="" sz="2000" smtClean="0">
                <a:solidFill>
                  <a:schemeClr val="tx1">
                    <a:lumMod val="75000"/>
                    <a:lumOff val="25000"/>
                  </a:schemeClr>
                </a:solidFill>
              </a:rPr>
              <a:t> </a:t>
            </a:r>
            <a:r>
              <a:rPr lang="en-US" sz="2000" dirty="0" smtClean="0">
                <a:solidFill>
                  <a:schemeClr val="tx1">
                    <a:lumMod val="75000"/>
                    <a:lumOff val="25000"/>
                  </a:schemeClr>
                </a:solidFill>
              </a:rPr>
              <a:t>(max pressure): &lt;</a:t>
            </a:r>
            <a:r>
              <a:rPr lang="" sz="2000" smtClean="0">
                <a:solidFill>
                  <a:schemeClr val="tx1">
                    <a:lumMod val="75000"/>
                    <a:lumOff val="25000"/>
                  </a:schemeClr>
                </a:solidFill>
              </a:rPr>
              <a:t>3,75</a:t>
            </a:r>
            <a:r>
              <a:rPr lang="ru-RU" sz="2000" dirty="0" smtClean="0">
                <a:solidFill>
                  <a:schemeClr val="tx1">
                    <a:lumMod val="75000"/>
                    <a:lumOff val="25000"/>
                  </a:schemeClr>
                </a:solidFill>
              </a:rPr>
              <a:t>∙</a:t>
            </a:r>
            <a:r>
              <a:rPr lang="" sz="2000" smtClean="0">
                <a:solidFill>
                  <a:schemeClr val="tx1">
                    <a:lumMod val="75000"/>
                    <a:lumOff val="25000"/>
                  </a:schemeClr>
                </a:solidFill>
              </a:rPr>
              <a:t>10</a:t>
            </a:r>
            <a:r>
              <a:rPr lang="" sz="2000" baseline="30000" smtClean="0">
                <a:solidFill>
                  <a:schemeClr val="tx1">
                    <a:lumMod val="75000"/>
                    <a:lumOff val="25000"/>
                  </a:schemeClr>
                </a:solidFill>
              </a:rPr>
              <a:t>-4</a:t>
            </a:r>
            <a:r>
              <a:rPr lang="en-US" sz="2000" baseline="30000" dirty="0" smtClean="0">
                <a:solidFill>
                  <a:schemeClr val="tx1">
                    <a:lumMod val="75000"/>
                    <a:lumOff val="25000"/>
                  </a:schemeClr>
                </a:solidFill>
              </a:rPr>
              <a:t> </a:t>
            </a:r>
            <a:r>
              <a:rPr lang="" sz="2000" smtClean="0">
                <a:solidFill>
                  <a:schemeClr val="tx1">
                    <a:lumMod val="75000"/>
                    <a:lumOff val="25000"/>
                  </a:schemeClr>
                </a:solidFill>
              </a:rPr>
              <a:t>Torr</a:t>
            </a:r>
          </a:p>
          <a:p>
            <a:r>
              <a:rPr lang="en-US" sz="2000" dirty="0" smtClean="0">
                <a:solidFill>
                  <a:schemeClr val="tx1">
                    <a:lumMod val="75000"/>
                    <a:lumOff val="25000"/>
                  </a:schemeClr>
                </a:solidFill>
              </a:rPr>
              <a:t>Detection limit (EM): 3,75</a:t>
            </a:r>
            <a:r>
              <a:rPr lang="ru-RU" sz="2000" dirty="0" smtClean="0">
                <a:solidFill>
                  <a:schemeClr val="tx1">
                    <a:lumMod val="75000"/>
                    <a:lumOff val="25000"/>
                  </a:schemeClr>
                </a:solidFill>
              </a:rPr>
              <a:t>∙</a:t>
            </a:r>
            <a:r>
              <a:rPr lang="" sz="2000" dirty="0" smtClean="0">
                <a:solidFill>
                  <a:schemeClr val="tx1">
                    <a:lumMod val="75000"/>
                    <a:lumOff val="25000"/>
                  </a:schemeClr>
                </a:solidFill>
              </a:rPr>
              <a:t>10</a:t>
            </a:r>
            <a:r>
              <a:rPr lang="" sz="2000" baseline="30000" dirty="0" smtClean="0">
                <a:solidFill>
                  <a:schemeClr val="tx1">
                    <a:lumMod val="75000"/>
                    <a:lumOff val="25000"/>
                  </a:schemeClr>
                </a:solidFill>
              </a:rPr>
              <a:t>-15</a:t>
            </a:r>
            <a:r>
              <a:rPr lang="en-US" sz="2000" baseline="30000" dirty="0" smtClean="0">
                <a:solidFill>
                  <a:schemeClr val="tx1">
                    <a:lumMod val="75000"/>
                    <a:lumOff val="25000"/>
                  </a:schemeClr>
                </a:solidFill>
              </a:rPr>
              <a:t> </a:t>
            </a:r>
            <a:r>
              <a:rPr lang="" sz="2000" dirty="0" smtClean="0">
                <a:solidFill>
                  <a:schemeClr val="tx1">
                    <a:lumMod val="75000"/>
                    <a:lumOff val="25000"/>
                  </a:schemeClr>
                </a:solidFill>
              </a:rPr>
              <a:t>Torr</a:t>
            </a:r>
            <a:endParaRPr lang="en-US" sz="2000" dirty="0" smtClean="0">
              <a:solidFill>
                <a:schemeClr val="tx1">
                  <a:lumMod val="75000"/>
                  <a:lumOff val="25000"/>
                </a:schemeClr>
              </a:solidFill>
            </a:endParaRPr>
          </a:p>
          <a:p>
            <a:r>
              <a:rPr lang="en-US" sz="2000" dirty="0" smtClean="0">
                <a:solidFill>
                  <a:schemeClr val="tx1">
                    <a:lumMod val="75000"/>
                    <a:lumOff val="25000"/>
                  </a:schemeClr>
                </a:solidFill>
              </a:rPr>
              <a:t>Sensitivity (Faraday): &gt;2,25</a:t>
            </a:r>
            <a:r>
              <a:rPr lang="ru-RU" sz="2000" dirty="0" smtClean="0">
                <a:solidFill>
                  <a:schemeClr val="tx1">
                    <a:lumMod val="75000"/>
                    <a:lumOff val="25000"/>
                  </a:schemeClr>
                </a:solidFill>
              </a:rPr>
              <a:t>∙</a:t>
            </a:r>
            <a:r>
              <a:rPr lang="" sz="2000" dirty="0" smtClean="0">
                <a:solidFill>
                  <a:schemeClr val="tx1">
                    <a:lumMod val="75000"/>
                    <a:lumOff val="25000"/>
                  </a:schemeClr>
                </a:solidFill>
              </a:rPr>
              <a:t>10</a:t>
            </a:r>
            <a:r>
              <a:rPr lang="" sz="2000" baseline="30000" dirty="0" smtClean="0">
                <a:solidFill>
                  <a:schemeClr val="tx1">
                    <a:lumMod val="75000"/>
                    <a:lumOff val="25000"/>
                  </a:schemeClr>
                </a:solidFill>
              </a:rPr>
              <a:t>-4</a:t>
            </a:r>
            <a:r>
              <a:rPr lang="" sz="2000" dirty="0" smtClean="0">
                <a:solidFill>
                  <a:schemeClr val="tx1">
                    <a:lumMod val="75000"/>
                    <a:lumOff val="25000"/>
                  </a:schemeClr>
                </a:solidFill>
              </a:rPr>
              <a:t> A/Torr</a:t>
            </a:r>
          </a:p>
          <a:p>
            <a:r>
              <a:rPr lang="" sz="2000" dirty="0" smtClean="0">
                <a:solidFill>
                  <a:schemeClr val="tx1">
                    <a:lumMod val="75000"/>
                    <a:lumOff val="25000"/>
                  </a:schemeClr>
                </a:solidFill>
              </a:rPr>
              <a:t>Operating </a:t>
            </a:r>
            <a:r>
              <a:rPr lang="" sz="2000" dirty="0" smtClean="0">
                <a:solidFill>
                  <a:schemeClr val="tx1">
                    <a:lumMod val="75000"/>
                    <a:lumOff val="25000"/>
                  </a:schemeClr>
                </a:solidFill>
              </a:rPr>
              <a:t>temperatures:</a:t>
            </a:r>
          </a:p>
          <a:p>
            <a:pPr lvl="1"/>
            <a:r>
              <a:rPr lang="" sz="1800" dirty="0" smtClean="0">
                <a:solidFill>
                  <a:schemeClr val="tx1">
                    <a:lumMod val="75000"/>
                    <a:lumOff val="25000"/>
                  </a:schemeClr>
                </a:solidFill>
              </a:rPr>
              <a:t>Analyzer: ≤150 </a:t>
            </a:r>
            <a:r>
              <a:rPr lang="" sz="1800" baseline="30000" dirty="0" smtClean="0">
                <a:solidFill>
                  <a:schemeClr val="tx1">
                    <a:lumMod val="75000"/>
                    <a:lumOff val="25000"/>
                  </a:schemeClr>
                </a:solidFill>
              </a:rPr>
              <a:t>0</a:t>
            </a:r>
            <a:r>
              <a:rPr lang="" sz="1800" dirty="0" smtClean="0">
                <a:solidFill>
                  <a:schemeClr val="tx1">
                    <a:lumMod val="75000"/>
                    <a:lumOff val="25000"/>
                  </a:schemeClr>
                </a:solidFill>
              </a:rPr>
              <a:t>C</a:t>
            </a:r>
          </a:p>
          <a:p>
            <a:pPr lvl="1"/>
            <a:r>
              <a:rPr lang="" sz="1800" dirty="0" smtClean="0">
                <a:solidFill>
                  <a:schemeClr val="tx1">
                    <a:lumMod val="75000"/>
                    <a:lumOff val="25000"/>
                  </a:schemeClr>
                </a:solidFill>
              </a:rPr>
              <a:t>QME: 5 to 50 </a:t>
            </a:r>
            <a:r>
              <a:rPr lang="" sz="1800" baseline="30000" dirty="0" smtClean="0">
                <a:solidFill>
                  <a:schemeClr val="tx1">
                    <a:lumMod val="75000"/>
                    <a:lumOff val="25000"/>
                  </a:schemeClr>
                </a:solidFill>
              </a:rPr>
              <a:t>0</a:t>
            </a:r>
            <a:r>
              <a:rPr lang="" sz="1800" dirty="0" smtClean="0">
                <a:solidFill>
                  <a:schemeClr val="tx1">
                    <a:lumMod val="75000"/>
                    <a:lumOff val="25000"/>
                  </a:schemeClr>
                </a:solidFill>
              </a:rPr>
              <a:t>C</a:t>
            </a:r>
          </a:p>
          <a:p>
            <a:r>
              <a:rPr lang="" sz="2000" dirty="0" smtClean="0">
                <a:solidFill>
                  <a:schemeClr val="tx1">
                    <a:lumMod val="75000"/>
                    <a:lumOff val="25000"/>
                  </a:schemeClr>
                </a:solidFill>
              </a:rPr>
              <a:t>Interfaces:</a:t>
            </a:r>
          </a:p>
          <a:p>
            <a:pPr lvl="1"/>
            <a:r>
              <a:rPr lang="" sz="1800" dirty="0" smtClean="0">
                <a:solidFill>
                  <a:schemeClr val="tx1">
                    <a:lumMod val="75000"/>
                    <a:lumOff val="25000"/>
                  </a:schemeClr>
                </a:solidFill>
              </a:rPr>
              <a:t>Ethernet</a:t>
            </a:r>
          </a:p>
          <a:p>
            <a:pPr lvl="1"/>
            <a:r>
              <a:rPr lang="" sz="1800" dirty="0" smtClean="0">
                <a:solidFill>
                  <a:schemeClr val="tx1">
                    <a:lumMod val="75000"/>
                    <a:lumOff val="25000"/>
                  </a:schemeClr>
                </a:solidFill>
              </a:rPr>
              <a:t>D-Sub (relay output, analog input, digital input, +24V output)</a:t>
            </a:r>
          </a:p>
          <a:p>
            <a:r>
              <a:rPr lang="" sz="2000" dirty="0" smtClean="0">
                <a:solidFill>
                  <a:schemeClr val="tx1">
                    <a:lumMod val="75000"/>
                    <a:lumOff val="25000"/>
                  </a:schemeClr>
                </a:solidFill>
              </a:rPr>
              <a:t>Software: PV MassSpec</a:t>
            </a:r>
          </a:p>
        </p:txBody>
      </p:sp>
      <p:sp>
        <p:nvSpPr>
          <p:cNvPr id="4" name="Номер слайда 3"/>
          <p:cNvSpPr>
            <a:spLocks noGrp="1"/>
          </p:cNvSpPr>
          <p:nvPr>
            <p:ph type="sldNum" sz="quarter" idx="12"/>
          </p:nvPr>
        </p:nvSpPr>
        <p:spPr/>
        <p:txBody>
          <a:bodyPr/>
          <a:lstStyle/>
          <a:p>
            <a:fld id="{11398AB7-FF7E-4FE5-BACA-DE5E5F932F65}" type="slidenum">
              <a:rPr lang="ru-RU" sz="2000" smtClean="0"/>
              <a:t>7</a:t>
            </a:fld>
            <a:endParaRPr lang="ru-RU" sz="2000" dirty="0"/>
          </a:p>
        </p:txBody>
      </p:sp>
    </p:spTree>
    <p:extLst>
      <p:ext uri="{BB962C8B-B14F-4D97-AF65-F5344CB8AC3E}">
        <p14:creationId xmlns:p14="http://schemas.microsoft.com/office/powerpoint/2010/main" val="3252308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a:ln w="38100">
            <a:solidFill>
              <a:schemeClr val="tx2">
                <a:lumMod val="60000"/>
                <a:lumOff val="40000"/>
              </a:schemeClr>
            </a:solidFill>
          </a:ln>
        </p:spPr>
        <p:txBody>
          <a:bodyPr>
            <a:normAutofit/>
          </a:bodyPr>
          <a:lstStyle/>
          <a:p>
            <a:r>
              <a:rPr lang="en-US" sz="2800" dirty="0" smtClean="0">
                <a:solidFill>
                  <a:schemeClr val="tx1">
                    <a:lumMod val="75000"/>
                    <a:lumOff val="25000"/>
                  </a:schemeClr>
                </a:solidFill>
              </a:rPr>
              <a:t>Scheme of the experiment</a:t>
            </a:r>
            <a:endParaRPr lang="ru-RU" sz="2800" dirty="0">
              <a:solidFill>
                <a:schemeClr val="tx1">
                  <a:lumMod val="75000"/>
                  <a:lumOff val="25000"/>
                </a:schemeClr>
              </a:solidFill>
            </a:endParaRPr>
          </a:p>
        </p:txBody>
      </p:sp>
      <p:sp>
        <p:nvSpPr>
          <p:cNvPr id="3" name="Объект 2"/>
          <p:cNvSpPr>
            <a:spLocks noGrp="1"/>
          </p:cNvSpPr>
          <p:nvPr>
            <p:ph idx="1"/>
          </p:nvPr>
        </p:nvSpPr>
        <p:spPr>
          <a:xfrm>
            <a:off x="5868144" y="1268760"/>
            <a:ext cx="2818656" cy="4857403"/>
          </a:xfrm>
        </p:spPr>
        <p:txBody>
          <a:bodyPr>
            <a:normAutofit lnSpcReduction="10000"/>
          </a:bodyPr>
          <a:lstStyle/>
          <a:p>
            <a:r>
              <a:rPr lang="en-US" sz="2000" dirty="0" smtClean="0">
                <a:solidFill>
                  <a:schemeClr val="tx1">
                    <a:lumMod val="75000"/>
                    <a:lumOff val="25000"/>
                  </a:schemeClr>
                </a:solidFill>
              </a:rPr>
              <a:t>Obtain UHV conditions at the </a:t>
            </a:r>
            <a:r>
              <a:rPr lang="en-US" sz="2000" dirty="0" err="1" smtClean="0">
                <a:solidFill>
                  <a:schemeClr val="tx1">
                    <a:lumMod val="75000"/>
                    <a:lumOff val="25000"/>
                  </a:schemeClr>
                </a:solidFill>
              </a:rPr>
              <a:t>PrismaPro</a:t>
            </a:r>
            <a:endParaRPr lang="en-US" sz="2000" dirty="0">
              <a:solidFill>
                <a:schemeClr val="tx1">
                  <a:lumMod val="75000"/>
                  <a:lumOff val="25000"/>
                </a:schemeClr>
              </a:solidFill>
            </a:endParaRPr>
          </a:p>
          <a:p>
            <a:r>
              <a:rPr lang="en-US" sz="2000" dirty="0" smtClean="0">
                <a:solidFill>
                  <a:schemeClr val="tx1">
                    <a:lumMod val="75000"/>
                    <a:lumOff val="25000"/>
                  </a:schemeClr>
                </a:solidFill>
              </a:rPr>
              <a:t>Obtain HV conditions at the cold chamber</a:t>
            </a:r>
          </a:p>
          <a:p>
            <a:r>
              <a:rPr lang="en-US" sz="2000" dirty="0" smtClean="0">
                <a:solidFill>
                  <a:schemeClr val="tx1">
                    <a:lumMod val="75000"/>
                    <a:lumOff val="25000"/>
                  </a:schemeClr>
                </a:solidFill>
              </a:rPr>
              <a:t>Obtain temperature below 40K at the cold chamber</a:t>
            </a:r>
            <a:endParaRPr lang="en-US" sz="2000" dirty="0" smtClean="0">
              <a:solidFill>
                <a:schemeClr val="tx1">
                  <a:lumMod val="75000"/>
                  <a:lumOff val="25000"/>
                </a:schemeClr>
              </a:solidFill>
            </a:endParaRPr>
          </a:p>
          <a:p>
            <a:r>
              <a:rPr lang="en-US" sz="2000" dirty="0" smtClean="0">
                <a:solidFill>
                  <a:schemeClr val="tx1">
                    <a:lumMod val="75000"/>
                    <a:lumOff val="25000"/>
                  </a:schemeClr>
                </a:solidFill>
              </a:rPr>
              <a:t>Scan m/z spectrum as </a:t>
            </a:r>
            <a:r>
              <a:rPr lang="en-US" sz="2000" dirty="0" smtClean="0">
                <a:solidFill>
                  <a:schemeClr val="tx1">
                    <a:lumMod val="75000"/>
                    <a:lumOff val="25000"/>
                  </a:schemeClr>
                </a:solidFill>
              </a:rPr>
              <a:t>reference</a:t>
            </a:r>
            <a:endParaRPr lang="en-US" sz="2000" dirty="0" smtClean="0">
              <a:solidFill>
                <a:schemeClr val="tx1">
                  <a:lumMod val="75000"/>
                  <a:lumOff val="25000"/>
                </a:schemeClr>
              </a:solidFill>
            </a:endParaRPr>
          </a:p>
          <a:p>
            <a:r>
              <a:rPr lang="en-US" sz="2000" dirty="0" smtClean="0">
                <a:solidFill>
                  <a:schemeClr val="tx1">
                    <a:lumMod val="75000"/>
                    <a:lumOff val="25000"/>
                  </a:schemeClr>
                </a:solidFill>
              </a:rPr>
              <a:t>Open dosing valve to scan m/z spectrum </a:t>
            </a:r>
            <a:r>
              <a:rPr lang="en-US" sz="2000" dirty="0" smtClean="0">
                <a:solidFill>
                  <a:schemeClr val="tx1">
                    <a:lumMod val="75000"/>
                    <a:lumOff val="25000"/>
                  </a:schemeClr>
                </a:solidFill>
              </a:rPr>
              <a:t>probe </a:t>
            </a:r>
            <a:r>
              <a:rPr lang="en-US" sz="2000" dirty="0" smtClean="0">
                <a:solidFill>
                  <a:schemeClr val="tx1">
                    <a:lumMod val="75000"/>
                    <a:lumOff val="25000"/>
                  </a:schemeClr>
                </a:solidFill>
              </a:rPr>
              <a:t>from the cold chamber</a:t>
            </a:r>
          </a:p>
          <a:p>
            <a:r>
              <a:rPr lang="en-US" sz="2000" dirty="0" smtClean="0">
                <a:solidFill>
                  <a:schemeClr val="tx1">
                    <a:lumMod val="75000"/>
                    <a:lumOff val="25000"/>
                  </a:schemeClr>
                </a:solidFill>
              </a:rPr>
              <a:t>Compare two scans</a:t>
            </a:r>
            <a:endParaRPr lang="ru-RU" sz="2000" dirty="0">
              <a:solidFill>
                <a:schemeClr val="tx1">
                  <a:lumMod val="75000"/>
                  <a:lumOff val="25000"/>
                </a:schemeClr>
              </a:solidFill>
            </a:endParaRPr>
          </a:p>
        </p:txBody>
      </p:sp>
      <p:sp>
        <p:nvSpPr>
          <p:cNvPr id="4" name="Номер слайда 3"/>
          <p:cNvSpPr>
            <a:spLocks noGrp="1"/>
          </p:cNvSpPr>
          <p:nvPr>
            <p:ph type="sldNum" sz="quarter" idx="12"/>
          </p:nvPr>
        </p:nvSpPr>
        <p:spPr/>
        <p:txBody>
          <a:bodyPr/>
          <a:lstStyle/>
          <a:p>
            <a:fld id="{11398AB7-FF7E-4FE5-BACA-DE5E5F932F65}" type="slidenum">
              <a:rPr lang="ru-RU" sz="2000" smtClean="0"/>
              <a:t>8</a:t>
            </a:fld>
            <a:endParaRPr lang="ru-RU" sz="2000" dirty="0"/>
          </a:p>
        </p:txBody>
      </p:sp>
      <p:grpSp>
        <p:nvGrpSpPr>
          <p:cNvPr id="6" name="Группа 5"/>
          <p:cNvGrpSpPr/>
          <p:nvPr/>
        </p:nvGrpSpPr>
        <p:grpSpPr>
          <a:xfrm>
            <a:off x="488888" y="1923393"/>
            <a:ext cx="5305289" cy="3548136"/>
            <a:chOff x="488888" y="1753072"/>
            <a:chExt cx="5305289" cy="3548136"/>
          </a:xfrm>
        </p:grpSpPr>
        <p:pic>
          <p:nvPicPr>
            <p:cNvPr id="7171" name="Picture 3" descr="P:\Experiments\2023 Gas Catcher\PrismaPro - zero tests\Cryo_H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220" y="1753072"/>
              <a:ext cx="5254625" cy="27241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88888" y="4593322"/>
              <a:ext cx="5305289" cy="707886"/>
            </a:xfrm>
            <a:prstGeom prst="rect">
              <a:avLst/>
            </a:prstGeom>
            <a:noFill/>
          </p:spPr>
          <p:txBody>
            <a:bodyPr wrap="square" rtlCol="0" anchor="ctr">
              <a:spAutoFit/>
            </a:bodyPr>
            <a:lstStyle/>
            <a:p>
              <a:pPr algn="ctr"/>
              <a:r>
                <a:rPr lang="en-US" sz="2000" dirty="0" smtClean="0">
                  <a:solidFill>
                    <a:schemeClr val="tx1">
                      <a:lumMod val="75000"/>
                      <a:lumOff val="25000"/>
                    </a:schemeClr>
                  </a:solidFill>
                </a:rPr>
                <a:t>Fig. 5. Simplified scheme of the gas analysis using </a:t>
              </a:r>
              <a:r>
                <a:rPr lang="en-US" sz="2000" dirty="0" err="1" smtClean="0">
                  <a:solidFill>
                    <a:schemeClr val="tx1">
                      <a:lumMod val="75000"/>
                      <a:lumOff val="25000"/>
                    </a:schemeClr>
                  </a:solidFill>
                </a:rPr>
                <a:t>PrismaPro</a:t>
              </a:r>
              <a:r>
                <a:rPr lang="en-US" sz="2000" dirty="0" smtClean="0">
                  <a:solidFill>
                    <a:schemeClr val="tx1">
                      <a:lumMod val="75000"/>
                      <a:lumOff val="25000"/>
                    </a:schemeClr>
                  </a:solidFill>
                </a:rPr>
                <a:t> mass spectrometer</a:t>
              </a:r>
              <a:endParaRPr lang="ru-RU" sz="2000" dirty="0">
                <a:solidFill>
                  <a:schemeClr val="tx1">
                    <a:lumMod val="75000"/>
                    <a:lumOff val="25000"/>
                  </a:schemeClr>
                </a:solidFill>
              </a:endParaRPr>
            </a:p>
          </p:txBody>
        </p:sp>
      </p:grpSp>
    </p:spTree>
    <p:extLst>
      <p:ext uri="{BB962C8B-B14F-4D97-AF65-F5344CB8AC3E}">
        <p14:creationId xmlns:p14="http://schemas.microsoft.com/office/powerpoint/2010/main" val="2022124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a:ln w="38100">
            <a:solidFill>
              <a:schemeClr val="tx2">
                <a:lumMod val="60000"/>
                <a:lumOff val="40000"/>
              </a:schemeClr>
            </a:solidFill>
          </a:ln>
        </p:spPr>
        <p:txBody>
          <a:bodyPr>
            <a:normAutofit/>
          </a:bodyPr>
          <a:lstStyle/>
          <a:p>
            <a:r>
              <a:rPr lang="en-US" sz="2800" dirty="0" smtClean="0">
                <a:solidFill>
                  <a:schemeClr val="tx1">
                    <a:lumMod val="75000"/>
                    <a:lumOff val="25000"/>
                  </a:schemeClr>
                </a:solidFill>
              </a:rPr>
              <a:t>Residual gas analysis</a:t>
            </a:r>
            <a:endParaRPr lang="ru-RU" sz="2800" dirty="0">
              <a:solidFill>
                <a:schemeClr val="tx1">
                  <a:lumMod val="75000"/>
                  <a:lumOff val="25000"/>
                </a:schemeClr>
              </a:solidFill>
            </a:endParaRPr>
          </a:p>
        </p:txBody>
      </p:sp>
      <p:sp>
        <p:nvSpPr>
          <p:cNvPr id="4" name="Номер слайда 3"/>
          <p:cNvSpPr>
            <a:spLocks noGrp="1"/>
          </p:cNvSpPr>
          <p:nvPr>
            <p:ph type="sldNum" sz="quarter" idx="12"/>
          </p:nvPr>
        </p:nvSpPr>
        <p:spPr/>
        <p:txBody>
          <a:bodyPr/>
          <a:lstStyle/>
          <a:p>
            <a:fld id="{11398AB7-FF7E-4FE5-BACA-DE5E5F932F65}" type="slidenum">
              <a:rPr lang="ru-RU" sz="2000" smtClean="0"/>
              <a:t>9</a:t>
            </a:fld>
            <a:endParaRPr lang="ru-RU" sz="2000" dirty="0"/>
          </a:p>
        </p:txBody>
      </p:sp>
      <p:sp>
        <p:nvSpPr>
          <p:cNvPr id="8" name="TextBox 7"/>
          <p:cNvSpPr txBox="1"/>
          <p:nvPr/>
        </p:nvSpPr>
        <p:spPr>
          <a:xfrm>
            <a:off x="706871" y="4869160"/>
            <a:ext cx="7794378" cy="707886"/>
          </a:xfrm>
          <a:prstGeom prst="rect">
            <a:avLst/>
          </a:prstGeom>
          <a:noFill/>
        </p:spPr>
        <p:txBody>
          <a:bodyPr wrap="none" rtlCol="0" anchor="ctr">
            <a:spAutoFit/>
          </a:bodyPr>
          <a:lstStyle/>
          <a:p>
            <a:pPr algn="ctr"/>
            <a:r>
              <a:rPr lang="en-US" sz="2000" dirty="0" smtClean="0">
                <a:solidFill>
                  <a:schemeClr val="tx1">
                    <a:lumMod val="75000"/>
                    <a:lumOff val="25000"/>
                  </a:schemeClr>
                </a:solidFill>
              </a:rPr>
              <a:t>Fig. 6. Example of the m/z spectrum from the </a:t>
            </a:r>
            <a:r>
              <a:rPr lang="en-US" sz="2000" dirty="0" err="1" smtClean="0">
                <a:solidFill>
                  <a:schemeClr val="tx1">
                    <a:lumMod val="75000"/>
                    <a:lumOff val="25000"/>
                  </a:schemeClr>
                </a:solidFill>
              </a:rPr>
              <a:t>PrismaPro</a:t>
            </a:r>
            <a:r>
              <a:rPr lang="en-US" sz="2000" dirty="0" smtClean="0">
                <a:solidFill>
                  <a:schemeClr val="tx1">
                    <a:lumMod val="75000"/>
                    <a:lumOff val="25000"/>
                  </a:schemeClr>
                </a:solidFill>
              </a:rPr>
              <a:t> vacuum volume.</a:t>
            </a:r>
          </a:p>
          <a:p>
            <a:pPr algn="ctr"/>
            <a:r>
              <a:rPr lang="en-US" sz="2000" dirty="0" smtClean="0">
                <a:solidFill>
                  <a:schemeClr val="tx1">
                    <a:lumMod val="75000"/>
                    <a:lumOff val="25000"/>
                  </a:schemeClr>
                </a:solidFill>
              </a:rPr>
              <a:t>Total pressure </a:t>
            </a:r>
            <a:r>
              <a:rPr lang="" sz="2000" smtClean="0">
                <a:solidFill>
                  <a:schemeClr val="tx1">
                    <a:lumMod val="75000"/>
                    <a:lumOff val="25000"/>
                  </a:schemeClr>
                </a:solidFill>
              </a:rPr>
              <a:t>~1,8E-10Torr. Dosing valve from cold chamber closed.</a:t>
            </a:r>
            <a:endParaRPr lang="ru-RU" sz="2000" dirty="0">
              <a:solidFill>
                <a:schemeClr val="tx1">
                  <a:lumMod val="75000"/>
                  <a:lumOff val="25000"/>
                </a:schemeClr>
              </a:solidFill>
            </a:endParaRPr>
          </a:p>
        </p:txBody>
      </p:sp>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1628800"/>
            <a:ext cx="4320000" cy="3300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519" y="1628800"/>
            <a:ext cx="4320000" cy="3300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661932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1787</TotalTime>
  <Words>661</Words>
  <Application>Microsoft Office PowerPoint</Application>
  <PresentationFormat>Экран (4:3)</PresentationFormat>
  <Paragraphs>136</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Residual gas analysis in the vacuum at the cryogenic gas stopping cell</vt:lpstr>
      <vt:lpstr>Plan of the presentation</vt:lpstr>
      <vt:lpstr>Introduction</vt:lpstr>
      <vt:lpstr>Cryogenic gas stopping cell</vt:lpstr>
      <vt:lpstr>Cryogenic gas stopping cell</vt:lpstr>
      <vt:lpstr>Quadrupole mass spectrometer</vt:lpstr>
      <vt:lpstr>Quadrupole mass spectrometer</vt:lpstr>
      <vt:lpstr>Scheme of the experiment</vt:lpstr>
      <vt:lpstr>Residual gas analysis</vt:lpstr>
      <vt:lpstr>Residual gas analysis</vt:lpstr>
      <vt:lpstr>Summary</vt:lpstr>
      <vt:lpstr>Thanks for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Residual gas analysis in the vacuum at the cryogenic gas stopping cell</dc:title>
  <dc:creator>Aleksey Novoselov</dc:creator>
  <cp:lastModifiedBy>Aleksey Novoselov</cp:lastModifiedBy>
  <cp:revision>39</cp:revision>
  <dcterms:created xsi:type="dcterms:W3CDTF">2023-05-31T05:19:33Z</dcterms:created>
  <dcterms:modified xsi:type="dcterms:W3CDTF">2023-06-01T11:06:40Z</dcterms:modified>
</cp:coreProperties>
</file>