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700" r:id="rId4"/>
    <p:sldMasterId id="2147483739" r:id="rId5"/>
  </p:sldMasterIdLst>
  <p:notesMasterIdLst>
    <p:notesMasterId r:id="rId43"/>
  </p:notesMasterIdLst>
  <p:sldIdLst>
    <p:sldId id="256" r:id="rId6"/>
    <p:sldId id="330" r:id="rId7"/>
    <p:sldId id="302" r:id="rId8"/>
    <p:sldId id="298" r:id="rId9"/>
    <p:sldId id="329" r:id="rId10"/>
    <p:sldId id="257" r:id="rId11"/>
    <p:sldId id="325" r:id="rId12"/>
    <p:sldId id="258" r:id="rId13"/>
    <p:sldId id="3457" r:id="rId14"/>
    <p:sldId id="259" r:id="rId15"/>
    <p:sldId id="260" r:id="rId16"/>
    <p:sldId id="261" r:id="rId17"/>
    <p:sldId id="262" r:id="rId18"/>
    <p:sldId id="264" r:id="rId19"/>
    <p:sldId id="263" r:id="rId20"/>
    <p:sldId id="265" r:id="rId21"/>
    <p:sldId id="266" r:id="rId22"/>
    <p:sldId id="267" r:id="rId23"/>
    <p:sldId id="268" r:id="rId24"/>
    <p:sldId id="269" r:id="rId25"/>
    <p:sldId id="270" r:id="rId26"/>
    <p:sldId id="272" r:id="rId27"/>
    <p:sldId id="273" r:id="rId28"/>
    <p:sldId id="274" r:id="rId29"/>
    <p:sldId id="3458" r:id="rId30"/>
    <p:sldId id="276" r:id="rId31"/>
    <p:sldId id="275" r:id="rId32"/>
    <p:sldId id="277" r:id="rId33"/>
    <p:sldId id="287" r:id="rId34"/>
    <p:sldId id="291" r:id="rId35"/>
    <p:sldId id="279" r:id="rId36"/>
    <p:sldId id="286" r:id="rId37"/>
    <p:sldId id="292" r:id="rId38"/>
    <p:sldId id="295" r:id="rId39"/>
    <p:sldId id="288" r:id="rId40"/>
    <p:sldId id="3442" r:id="rId41"/>
    <p:sldId id="305" r:id="rId42"/>
  </p:sldIdLst>
  <p:sldSz cx="12168188" cy="7110413"/>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59"/>
    <p:restoredTop sz="94643"/>
  </p:normalViewPr>
  <p:slideViewPr>
    <p:cSldViewPr snapToGrid="0" snapToObjects="1">
      <p:cViewPr varScale="1">
        <p:scale>
          <a:sx n="172" d="100"/>
          <a:sy n="172" d="100"/>
        </p:scale>
        <p:origin x="664"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manualLayout>
          <c:layoutTarget val="inner"/>
          <c:xMode val="edge"/>
          <c:yMode val="edge"/>
          <c:x val="0.26555339805825201"/>
          <c:y val="0.26296728971962602"/>
          <c:w val="0.37871844660194198"/>
          <c:h val="0.52453271028037396"/>
        </c:manualLayout>
      </c:layout>
      <c:pieChart>
        <c:varyColors val="1"/>
        <c:ser>
          <c:idx val="0"/>
          <c:order val="0"/>
          <c:spPr>
            <a:solidFill>
              <a:srgbClr val="5B9BD5"/>
            </a:solidFill>
            <a:ln w="0">
              <a:noFill/>
            </a:ln>
          </c:spPr>
          <c:explosion val="1"/>
          <c:dPt>
            <c:idx val="0"/>
            <c:bubble3D val="0"/>
            <c:spPr>
              <a:solidFill>
                <a:srgbClr val="5B9BD5"/>
              </a:solidFill>
              <a:ln w="19080">
                <a:solidFill>
                  <a:srgbClr val="FFFFFF"/>
                </a:solidFill>
                <a:round/>
              </a:ln>
            </c:spPr>
            <c:extLst>
              <c:ext xmlns:c16="http://schemas.microsoft.com/office/drawing/2014/chart" uri="{C3380CC4-5D6E-409C-BE32-E72D297353CC}">
                <c16:uniqueId val="{00000001-3248-3344-9671-5150256C788A}"/>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3248-3344-9671-5150256C788A}"/>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3248-3344-9671-5150256C788A}"/>
              </c:ext>
            </c:extLst>
          </c:dPt>
          <c:dPt>
            <c:idx val="3"/>
            <c:bubble3D val="0"/>
            <c:spPr>
              <a:solidFill>
                <a:srgbClr val="FFC000"/>
              </a:solidFill>
              <a:ln w="19080">
                <a:solidFill>
                  <a:srgbClr val="FFFFFF"/>
                </a:solidFill>
                <a:round/>
              </a:ln>
            </c:spPr>
            <c:extLst>
              <c:ext xmlns:c16="http://schemas.microsoft.com/office/drawing/2014/chart" uri="{C3380CC4-5D6E-409C-BE32-E72D297353CC}">
                <c16:uniqueId val="{00000007-3248-3344-9671-5150256C788A}"/>
              </c:ext>
            </c:extLst>
          </c:dPt>
          <c:dPt>
            <c:idx val="4"/>
            <c:bubble3D val="0"/>
            <c:spPr>
              <a:solidFill>
                <a:srgbClr val="4472C4"/>
              </a:solidFill>
              <a:ln w="19080">
                <a:solidFill>
                  <a:srgbClr val="FFFFFF"/>
                </a:solidFill>
                <a:round/>
              </a:ln>
            </c:spPr>
            <c:extLst>
              <c:ext xmlns:c16="http://schemas.microsoft.com/office/drawing/2014/chart" uri="{C3380CC4-5D6E-409C-BE32-E72D297353CC}">
                <c16:uniqueId val="{00000009-3248-3344-9671-5150256C788A}"/>
              </c:ext>
            </c:extLst>
          </c:dPt>
          <c:dPt>
            <c:idx val="5"/>
            <c:bubble3D val="0"/>
            <c:spPr>
              <a:solidFill>
                <a:srgbClr val="70AD47"/>
              </a:solidFill>
              <a:ln w="19080">
                <a:solidFill>
                  <a:srgbClr val="FFFFFF"/>
                </a:solidFill>
                <a:round/>
              </a:ln>
            </c:spPr>
            <c:extLst>
              <c:ext xmlns:c16="http://schemas.microsoft.com/office/drawing/2014/chart" uri="{C3380CC4-5D6E-409C-BE32-E72D297353CC}">
                <c16:uniqueId val="{0000000B-3248-3344-9671-5150256C788A}"/>
              </c:ext>
            </c:extLst>
          </c:dPt>
          <c:dPt>
            <c:idx val="6"/>
            <c:bubble3D val="0"/>
            <c:spPr>
              <a:solidFill>
                <a:srgbClr val="255E91"/>
              </a:solidFill>
              <a:ln w="19080">
                <a:solidFill>
                  <a:srgbClr val="FFFFFF"/>
                </a:solidFill>
                <a:round/>
              </a:ln>
            </c:spPr>
            <c:extLst>
              <c:ext xmlns:c16="http://schemas.microsoft.com/office/drawing/2014/chart" uri="{C3380CC4-5D6E-409C-BE32-E72D297353CC}">
                <c16:uniqueId val="{0000000D-3248-3344-9671-5150256C788A}"/>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1-3248-3344-9671-5150256C788A}"/>
                </c:ext>
              </c:extLst>
            </c:dLbl>
            <c:dLbl>
              <c:idx val="1"/>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3-3248-3344-9671-5150256C788A}"/>
                </c:ext>
              </c:extLst>
            </c:dLbl>
            <c:dLbl>
              <c:idx val="2"/>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3248-3344-9671-5150256C788A}"/>
                </c:ext>
              </c:extLst>
            </c:dLbl>
            <c:dLbl>
              <c:idx val="3"/>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3248-3344-9671-5150256C788A}"/>
                </c:ext>
              </c:extLst>
            </c:dLbl>
            <c:dLbl>
              <c:idx val="4"/>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9-3248-3344-9671-5150256C788A}"/>
                </c:ext>
              </c:extLst>
            </c:dLbl>
            <c:dLbl>
              <c:idx val="5"/>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B-3248-3344-9671-5150256C788A}"/>
                </c:ext>
              </c:extLst>
            </c:dLbl>
            <c:dLbl>
              <c:idx val="6"/>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D-3248-3344-9671-5150256C788A}"/>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7"/>
                <c:pt idx="0">
                  <c:v>Elementary particles physics</c:v>
                </c:pt>
                <c:pt idx="1">
                  <c:v>Astronomy&amp;Astrophysics</c:v>
                </c:pt>
                <c:pt idx="2">
                  <c:v>Condensed matter physics </c:v>
                </c:pt>
                <c:pt idx="3">
                  <c:v>Environmental science</c:v>
                </c:pt>
                <c:pt idx="4">
                  <c:v>Life science</c:v>
                </c:pt>
                <c:pt idx="5">
                  <c:v>Nuclear physics</c:v>
                </c:pt>
                <c:pt idx="6">
                  <c:v>IT infrastructure</c:v>
                </c:pt>
              </c:strCache>
            </c:strRef>
          </c:cat>
          <c:val>
            <c:numRef>
              <c:f>0</c:f>
              <c:numCache>
                <c:formatCode>General</c:formatCode>
                <c:ptCount val="7"/>
                <c:pt idx="0">
                  <c:v>15</c:v>
                </c:pt>
                <c:pt idx="1">
                  <c:v>8</c:v>
                </c:pt>
                <c:pt idx="2">
                  <c:v>6</c:v>
                </c:pt>
                <c:pt idx="3">
                  <c:v>4</c:v>
                </c:pt>
                <c:pt idx="4">
                  <c:v>3</c:v>
                </c:pt>
                <c:pt idx="5">
                  <c:v>2</c:v>
                </c:pt>
                <c:pt idx="6">
                  <c:v>1</c:v>
                </c:pt>
              </c:numCache>
            </c:numRef>
          </c:val>
          <c:extLst>
            <c:ext xmlns:c16="http://schemas.microsoft.com/office/drawing/2014/chart" uri="{C3380CC4-5D6E-409C-BE32-E72D297353CC}">
              <c16:uniqueId val="{0000000E-3248-3344-9671-5150256C788A}"/>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841206312176802"/>
          <c:y val="2.3379803509209301E-2"/>
          <c:w val="0.33188016536941101"/>
          <c:h val="0.97662019649079101"/>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pieChart>
        <c:varyColors val="1"/>
        <c:ser>
          <c:idx val="0"/>
          <c:order val="0"/>
          <c:spPr>
            <a:solidFill>
              <a:srgbClr val="5B9BD5"/>
            </a:solidFill>
            <a:ln w="0">
              <a:noFill/>
            </a:ln>
          </c:spPr>
          <c:dPt>
            <c:idx val="0"/>
            <c:bubble3D val="0"/>
            <c:spPr>
              <a:solidFill>
                <a:srgbClr val="5B9BD5"/>
              </a:solidFill>
              <a:ln w="19080">
                <a:solidFill>
                  <a:srgbClr val="FFFFFF"/>
                </a:solidFill>
                <a:round/>
              </a:ln>
            </c:spPr>
            <c:extLst>
              <c:ext xmlns:c16="http://schemas.microsoft.com/office/drawing/2014/chart" uri="{C3380CC4-5D6E-409C-BE32-E72D297353CC}">
                <c16:uniqueId val="{00000001-E97D-374F-81D2-0D3CEE54AEFD}"/>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E97D-374F-81D2-0D3CEE54AEFD}"/>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E97D-374F-81D2-0D3CEE54AEFD}"/>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1-E97D-374F-81D2-0D3CEE54AEFD}"/>
                </c:ext>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3-E97D-374F-81D2-0D3CEE54AEFD}"/>
                </c:ext>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E97D-374F-81D2-0D3CEE54AEFD}"/>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Basic knowledge </c:v>
                </c:pt>
                <c:pt idx="1">
                  <c:v>Basic + applied knowledge</c:v>
                </c:pt>
                <c:pt idx="2">
                  <c:v>Basic + applied knowledge + SDG</c:v>
                </c:pt>
              </c:strCache>
            </c:strRef>
          </c:cat>
          <c:val>
            <c:numRef>
              <c:f>0</c:f>
              <c:numCache>
                <c:formatCode>General</c:formatCode>
                <c:ptCount val="3"/>
                <c:pt idx="0">
                  <c:v>14</c:v>
                </c:pt>
                <c:pt idx="1">
                  <c:v>6</c:v>
                </c:pt>
                <c:pt idx="2">
                  <c:v>19</c:v>
                </c:pt>
              </c:numCache>
            </c:numRef>
          </c:val>
          <c:extLst>
            <c:ext xmlns:c16="http://schemas.microsoft.com/office/drawing/2014/chart" uri="{C3380CC4-5D6E-409C-BE32-E72D297353CC}">
              <c16:uniqueId val="{00000006-E97D-374F-81D2-0D3CEE54AEFD}"/>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3038914468432194"/>
          <c:y val="0"/>
          <c:w val="0.34220933895459998"/>
          <c:h val="1"/>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pieChart>
        <c:varyColors val="1"/>
        <c:ser>
          <c:idx val="0"/>
          <c:order val="0"/>
          <c:spPr>
            <a:solidFill>
              <a:srgbClr val="5B9BD5"/>
            </a:solidFill>
            <a:ln w="0">
              <a:noFill/>
            </a:ln>
          </c:spPr>
          <c:dPt>
            <c:idx val="0"/>
            <c:bubble3D val="0"/>
            <c:spPr>
              <a:solidFill>
                <a:srgbClr val="5B9BD5"/>
              </a:solidFill>
              <a:ln w="19080">
                <a:solidFill>
                  <a:srgbClr val="FFFFFF"/>
                </a:solidFill>
                <a:round/>
              </a:ln>
            </c:spPr>
            <c:extLst>
              <c:ext xmlns:c16="http://schemas.microsoft.com/office/drawing/2014/chart" uri="{C3380CC4-5D6E-409C-BE32-E72D297353CC}">
                <c16:uniqueId val="{00000001-A639-2843-A2FF-66992835EF8D}"/>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A639-2843-A2FF-66992835EF8D}"/>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A639-2843-A2FF-66992835EF8D}"/>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1-A639-2843-A2FF-66992835EF8D}"/>
                </c:ext>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3-A639-2843-A2FF-66992835EF8D}"/>
                </c:ext>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A639-2843-A2FF-66992835EF8D}"/>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International worldwide</c:v>
                </c:pt>
                <c:pt idx="1">
                  <c:v>International regional</c:v>
                </c:pt>
                <c:pt idx="2">
                  <c:v>National</c:v>
                </c:pt>
              </c:strCache>
            </c:strRef>
          </c:cat>
          <c:val>
            <c:numRef>
              <c:f>0</c:f>
              <c:numCache>
                <c:formatCode>General</c:formatCode>
                <c:ptCount val="3"/>
                <c:pt idx="0">
                  <c:v>17</c:v>
                </c:pt>
                <c:pt idx="1">
                  <c:v>17</c:v>
                </c:pt>
                <c:pt idx="2">
                  <c:v>5</c:v>
                </c:pt>
              </c:numCache>
            </c:numRef>
          </c:val>
          <c:extLst>
            <c:ext xmlns:c16="http://schemas.microsoft.com/office/drawing/2014/chart" uri="{C3380CC4-5D6E-409C-BE32-E72D297353CC}">
              <c16:uniqueId val="{00000006-A639-2843-A2FF-66992835EF8D}"/>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145297867663198"/>
          <c:y val="0.14574631975350899"/>
          <c:w val="0.34067935810068101"/>
          <c:h val="0.70850736049298202"/>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title>
      <c:tx>
        <c:rich>
          <a:bodyPr rot="0"/>
          <a:lstStyle/>
          <a:p>
            <a:pPr>
              <a:defRPr lang="en-US" sz="1400" b="0" strike="noStrike" spc="-1">
                <a:solidFill>
                  <a:srgbClr val="595959"/>
                </a:solidFill>
                <a:latin typeface="Arial"/>
                <a:ea typeface="DejaVu Sans"/>
              </a:defRPr>
            </a:pPr>
            <a:r>
              <a:rPr lang="en-US" sz="1400" b="0" strike="noStrike" spc="-1">
                <a:solidFill>
                  <a:srgbClr val="595959"/>
                </a:solidFill>
                <a:latin typeface="Arial"/>
                <a:ea typeface="DejaVu Sans"/>
              </a:rPr>
              <a:t>Age structure</a:t>
            </a:r>
          </a:p>
        </c:rich>
      </c:tx>
      <c:layout>
        <c:manualLayout>
          <c:xMode val="edge"/>
          <c:yMode val="edge"/>
          <c:x val="0.67939602726672998"/>
          <c:y val="7.5283225727859698E-2"/>
        </c:manualLayout>
      </c:layout>
      <c:overlay val="0"/>
      <c:spPr>
        <a:noFill/>
        <a:ln w="0">
          <a:noFill/>
        </a:ln>
      </c:spPr>
    </c:title>
    <c:autoTitleDeleted val="0"/>
    <c:plotArea>
      <c:layout>
        <c:manualLayout>
          <c:layoutTarget val="inner"/>
          <c:xMode val="edge"/>
          <c:yMode val="edge"/>
          <c:x val="0.16543282269295601"/>
          <c:y val="0.17602631258375001"/>
          <c:w val="0.67924943194312104"/>
          <c:h val="0.60348398099646705"/>
        </c:manualLayout>
      </c:layout>
      <c:lineChart>
        <c:grouping val="standard"/>
        <c:varyColors val="0"/>
        <c:ser>
          <c:idx val="0"/>
          <c:order val="0"/>
          <c:tx>
            <c:strRef>
              <c:f>label 0</c:f>
              <c:strCache>
                <c:ptCount val="1"/>
                <c:pt idx="0">
                  <c:v>2022</c:v>
                </c:pt>
              </c:strCache>
            </c:strRef>
          </c:tx>
          <c:spPr>
            <a:ln w="28440" cap="rnd">
              <a:solidFill>
                <a:srgbClr val="C0504D"/>
              </a:solidFill>
              <a:round/>
            </a:ln>
          </c:spPr>
          <c:marker>
            <c:symbol val="circle"/>
            <c:size val="5"/>
            <c:spPr>
              <a:solidFill>
                <a:srgbClr val="C0504D"/>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0</c:f>
              <c:numCache>
                <c:formatCode>General</c:formatCode>
                <c:ptCount val="7"/>
                <c:pt idx="0">
                  <c:v>630</c:v>
                </c:pt>
                <c:pt idx="1">
                  <c:v>986</c:v>
                </c:pt>
                <c:pt idx="2">
                  <c:v>694</c:v>
                </c:pt>
                <c:pt idx="3">
                  <c:v>640</c:v>
                </c:pt>
                <c:pt idx="4">
                  <c:v>874</c:v>
                </c:pt>
                <c:pt idx="5">
                  <c:v>489</c:v>
                </c:pt>
                <c:pt idx="6">
                  <c:v>137</c:v>
                </c:pt>
              </c:numCache>
            </c:numRef>
          </c:val>
          <c:smooth val="1"/>
          <c:extLst>
            <c:ext xmlns:c16="http://schemas.microsoft.com/office/drawing/2014/chart" uri="{C3380CC4-5D6E-409C-BE32-E72D297353CC}">
              <c16:uniqueId val="{00000000-7988-9D42-B158-D949E5D913E1}"/>
            </c:ext>
          </c:extLst>
        </c:ser>
        <c:ser>
          <c:idx val="1"/>
          <c:order val="1"/>
          <c:tx>
            <c:strRef>
              <c:f>label 1</c:f>
              <c:strCache>
                <c:ptCount val="1"/>
                <c:pt idx="0">
                  <c:v>2030</c:v>
                </c:pt>
              </c:strCache>
            </c:strRef>
          </c:tx>
          <c:spPr>
            <a:ln w="28440" cap="rnd">
              <a:solidFill>
                <a:srgbClr val="9BBB59"/>
              </a:solidFill>
              <a:round/>
            </a:ln>
          </c:spPr>
          <c:marker>
            <c:symbol val="circle"/>
            <c:size val="5"/>
            <c:spPr>
              <a:solidFill>
                <a:srgbClr val="9BBB59"/>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1</c:f>
              <c:numCache>
                <c:formatCode>General</c:formatCode>
                <c:ptCount val="7"/>
                <c:pt idx="0">
                  <c:v>1230</c:v>
                </c:pt>
                <c:pt idx="1">
                  <c:v>1000</c:v>
                </c:pt>
                <c:pt idx="2">
                  <c:v>900</c:v>
                </c:pt>
                <c:pt idx="3">
                  <c:v>890</c:v>
                </c:pt>
                <c:pt idx="4">
                  <c:v>870</c:v>
                </c:pt>
                <c:pt idx="5">
                  <c:v>305</c:v>
                </c:pt>
                <c:pt idx="6">
                  <c:v>37</c:v>
                </c:pt>
              </c:numCache>
            </c:numRef>
          </c:val>
          <c:smooth val="1"/>
          <c:extLst>
            <c:ext xmlns:c16="http://schemas.microsoft.com/office/drawing/2014/chart" uri="{C3380CC4-5D6E-409C-BE32-E72D297353CC}">
              <c16:uniqueId val="{00000001-7988-9D42-B158-D949E5D913E1}"/>
            </c:ext>
          </c:extLst>
        </c:ser>
        <c:dLbls>
          <c:showLegendKey val="0"/>
          <c:showVal val="0"/>
          <c:showCatName val="0"/>
          <c:showSerName val="0"/>
          <c:showPercent val="0"/>
          <c:showBubbleSize val="0"/>
        </c:dLbls>
        <c:hiLowLines>
          <c:spPr>
            <a:ln w="0">
              <a:noFill/>
            </a:ln>
          </c:spPr>
        </c:hiLowLines>
        <c:marker val="1"/>
        <c:smooth val="0"/>
        <c:axId val="73528968"/>
        <c:axId val="3695305"/>
      </c:lineChart>
      <c:catAx>
        <c:axId val="73528968"/>
        <c:scaling>
          <c:orientation val="minMax"/>
        </c:scaling>
        <c:delete val="0"/>
        <c:axPos val="b"/>
        <c:title>
          <c:tx>
            <c:rich>
              <a:bodyPr rot="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Age, years</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00" b="0" strike="noStrike" spc="-1">
                <a:solidFill>
                  <a:srgbClr val="595959"/>
                </a:solidFill>
                <a:latin typeface="Arial"/>
                <a:ea typeface="DejaVu Sans"/>
              </a:defRPr>
            </a:pPr>
            <a:endParaRPr lang="ru-RU"/>
          </a:p>
        </c:txPr>
        <c:crossAx val="3695305"/>
        <c:crosses val="autoZero"/>
        <c:auto val="1"/>
        <c:lblAlgn val="ctr"/>
        <c:lblOffset val="100"/>
        <c:noMultiLvlLbl val="0"/>
      </c:catAx>
      <c:valAx>
        <c:axId val="3695305"/>
        <c:scaling>
          <c:orientation val="minMax"/>
        </c:scaling>
        <c:delete val="0"/>
        <c:axPos val="l"/>
        <c:title>
          <c:tx>
            <c:rich>
              <a:bodyPr rot="-540000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people</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50" b="0" strike="noStrike" spc="-1">
                <a:solidFill>
                  <a:srgbClr val="595959"/>
                </a:solidFill>
                <a:latin typeface="Arial"/>
                <a:ea typeface="DejaVu Sans"/>
              </a:defRPr>
            </a:pPr>
            <a:endParaRPr lang="ru-RU"/>
          </a:p>
        </c:txPr>
        <c:crossAx val="73528968"/>
        <c:crosses val="autoZero"/>
        <c:crossBetween val="between"/>
      </c:valAx>
      <c:spPr>
        <a:noFill/>
        <a:ln w="0">
          <a:noFill/>
        </a:ln>
      </c:spPr>
    </c:plotArea>
    <c:legend>
      <c:legendPos val="r"/>
      <c:layout>
        <c:manualLayout>
          <c:xMode val="edge"/>
          <c:yMode val="edge"/>
          <c:x val="0.64649424866290595"/>
          <c:y val="0.20438222763238001"/>
          <c:w val="0.137309495896835"/>
          <c:h val="0.15765765765765799"/>
        </c:manualLayout>
      </c:layout>
      <c:overlay val="0"/>
      <c:spPr>
        <a:noFill/>
        <a:ln w="0">
          <a:noFill/>
        </a:ln>
      </c:spPr>
      <c:txPr>
        <a:bodyPr/>
        <a:lstStyle/>
        <a:p>
          <a:pPr>
            <a:defRPr lang="en-US" sz="11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title>
      <c:tx>
        <c:rich>
          <a:bodyPr rot="0"/>
          <a:lstStyle/>
          <a:p>
            <a:pPr>
              <a:defRPr lang="en-US" sz="1400" b="0" strike="noStrike" spc="-1">
                <a:solidFill>
                  <a:srgbClr val="000000"/>
                </a:solidFill>
                <a:latin typeface="Arial"/>
                <a:ea typeface="DejaVu Sans"/>
              </a:defRPr>
            </a:pPr>
            <a:r>
              <a:rPr lang="en-US" sz="1400" b="0" strike="noStrike" spc="-1">
                <a:solidFill>
                  <a:srgbClr val="000000"/>
                </a:solidFill>
                <a:latin typeface="Arial"/>
                <a:ea typeface="DejaVu Sans"/>
              </a:rPr>
              <a:t>Personnel Structure of JINR 
(total employees 4190 in 2022 and 5230 in 2030)
 </a:t>
            </a:r>
          </a:p>
        </c:rich>
      </c:tx>
      <c:overlay val="0"/>
      <c:spPr>
        <a:noFill/>
        <a:ln w="0">
          <a:noFill/>
        </a:ln>
      </c:spPr>
    </c:title>
    <c:autoTitleDeleted val="0"/>
    <c:plotArea>
      <c:layout/>
      <c:barChart>
        <c:barDir val="col"/>
        <c:grouping val="clustered"/>
        <c:varyColors val="0"/>
        <c:ser>
          <c:idx val="0"/>
          <c:order val="0"/>
          <c:tx>
            <c:strRef>
              <c:f>label 0</c:f>
              <c:strCache>
                <c:ptCount val="1"/>
                <c:pt idx="0">
                  <c:v>2022</c:v>
                </c:pt>
              </c:strCache>
            </c:strRef>
          </c:tx>
          <c:spPr>
            <a:solidFill>
              <a:srgbClr val="F7964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0</c:f>
              <c:numCache>
                <c:formatCode>General</c:formatCode>
                <c:ptCount val="5"/>
                <c:pt idx="0">
                  <c:v>1190</c:v>
                </c:pt>
                <c:pt idx="1">
                  <c:v>1020</c:v>
                </c:pt>
                <c:pt idx="2">
                  <c:v>1100</c:v>
                </c:pt>
                <c:pt idx="3">
                  <c:v>730</c:v>
                </c:pt>
                <c:pt idx="4">
                  <c:v>150</c:v>
                </c:pt>
              </c:numCache>
            </c:numRef>
          </c:val>
          <c:extLst>
            <c:ext xmlns:c16="http://schemas.microsoft.com/office/drawing/2014/chart" uri="{C3380CC4-5D6E-409C-BE32-E72D297353CC}">
              <c16:uniqueId val="{00000000-EF09-044E-AAEE-AEEC4DF50FFF}"/>
            </c:ext>
          </c:extLst>
        </c:ser>
        <c:ser>
          <c:idx val="1"/>
          <c:order val="1"/>
          <c:tx>
            <c:strRef>
              <c:f>label 1</c:f>
              <c:strCache>
                <c:ptCount val="1"/>
                <c:pt idx="0">
                  <c:v>2030</c:v>
                </c:pt>
              </c:strCache>
            </c:strRef>
          </c:tx>
          <c:spPr>
            <a:solidFill>
              <a:srgbClr val="4BACC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1</c:f>
              <c:numCache>
                <c:formatCode>General</c:formatCode>
                <c:ptCount val="5"/>
                <c:pt idx="0">
                  <c:v>1240</c:v>
                </c:pt>
                <c:pt idx="1">
                  <c:v>1070</c:v>
                </c:pt>
                <c:pt idx="2">
                  <c:v>1160</c:v>
                </c:pt>
                <c:pt idx="3">
                  <c:v>760</c:v>
                </c:pt>
                <c:pt idx="4">
                  <c:v>1000</c:v>
                </c:pt>
              </c:numCache>
            </c:numRef>
          </c:val>
          <c:extLst>
            <c:ext xmlns:c16="http://schemas.microsoft.com/office/drawing/2014/chart" uri="{C3380CC4-5D6E-409C-BE32-E72D297353CC}">
              <c16:uniqueId val="{00000001-EF09-044E-AAEE-AEEC4DF50FFF}"/>
            </c:ext>
          </c:extLst>
        </c:ser>
        <c:dLbls>
          <c:showLegendKey val="0"/>
          <c:showVal val="0"/>
          <c:showCatName val="0"/>
          <c:showSerName val="0"/>
          <c:showPercent val="0"/>
          <c:showBubbleSize val="0"/>
        </c:dLbls>
        <c:gapWidth val="219"/>
        <c:overlap val="-27"/>
        <c:axId val="54174797"/>
        <c:axId val="90839215"/>
      </c:barChart>
      <c:catAx>
        <c:axId val="54174797"/>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lang="en-US" sz="1050" b="1" strike="noStrike" spc="-1">
                <a:solidFill>
                  <a:srgbClr val="595959"/>
                </a:solidFill>
                <a:latin typeface="Arial Narrow"/>
                <a:ea typeface="DejaVu Sans"/>
              </a:defRPr>
            </a:pPr>
            <a:endParaRPr lang="ru-RU"/>
          </a:p>
        </c:txPr>
        <c:crossAx val="90839215"/>
        <c:crosses val="autoZero"/>
        <c:auto val="1"/>
        <c:lblAlgn val="ctr"/>
        <c:lblOffset val="100"/>
        <c:noMultiLvlLbl val="0"/>
      </c:catAx>
      <c:valAx>
        <c:axId val="90839215"/>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9360">
            <a:noFill/>
          </a:ln>
        </c:spPr>
        <c:txPr>
          <a:bodyPr/>
          <a:lstStyle/>
          <a:p>
            <a:pPr>
              <a:defRPr lang="en-US" sz="1100" b="0" strike="noStrike" spc="-1">
                <a:solidFill>
                  <a:srgbClr val="595959"/>
                </a:solidFill>
                <a:latin typeface="Arial"/>
                <a:ea typeface="DejaVu Sans"/>
              </a:defRPr>
            </a:pPr>
            <a:endParaRPr lang="ru-RU"/>
          </a:p>
        </c:txPr>
        <c:crossAx val="54174797"/>
        <c:crosses val="autoZero"/>
        <c:crossBetween val="between"/>
      </c:valAx>
      <c:spPr>
        <a:noFill/>
        <a:ln w="0">
          <a:noFill/>
        </a:ln>
      </c:spPr>
    </c:plotArea>
    <c:legend>
      <c:legendPos val="b"/>
      <c:overlay val="0"/>
      <c:spPr>
        <a:noFill/>
        <a:ln w="0">
          <a:noFill/>
        </a:ln>
      </c:spPr>
      <c:txPr>
        <a:bodyPr/>
        <a:lstStyle/>
        <a:p>
          <a:pPr>
            <a:defRPr lang="en-US" sz="9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drawings/drawing1.xml><?xml version="1.0" encoding="utf-8"?>
<c:userShapes xmlns:c="http://schemas.openxmlformats.org/drawingml/2006/chart">
  <cdr:relSizeAnchor xmlns:cdr="http://schemas.openxmlformats.org/drawingml/2006/chartDrawing">
    <cdr:from>
      <cdr:x>0.16917</cdr:x>
      <cdr:y>0.24451</cdr:y>
    </cdr:from>
    <cdr:to>
      <cdr:x>0.33522</cdr:x>
      <cdr:y>0.33738</cdr:y>
    </cdr:to>
    <cdr:sp macro="" textlink="">
      <cdr:nvSpPr>
        <cdr:cNvPr id="321" name="Надпись 1"/>
        <cdr:cNvSpPr/>
      </cdr:nvSpPr>
      <cdr:spPr>
        <a:xfrm xmlns:a="http://schemas.openxmlformats.org/drawingml/2006/main">
          <a:off x="784080" y="753480"/>
          <a:ext cx="769680" cy="2862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ru-RU" sz="1100" b="1" strike="noStrike" spc="-1">
              <a:solidFill>
                <a:srgbClr val="FF0000"/>
              </a:solidFill>
              <a:latin typeface="Arial"/>
              <a:ea typeface="DejaVu Sans"/>
            </a:rPr>
            <a:t>– </a:t>
          </a:r>
          <a:r>
            <a:rPr lang="en-US" sz="1100" b="1" strike="noStrike" spc="-1">
              <a:solidFill>
                <a:srgbClr val="FF0000"/>
              </a:solidFill>
              <a:latin typeface="Arial"/>
              <a:ea typeface="DejaVu Sans"/>
            </a:rPr>
            <a:t>JINR</a:t>
          </a:r>
          <a:endParaRPr sz="1100" b="0" strike="noStrike" spc="-1">
            <a:solidFill>
              <a:srgbClr val="000000"/>
            </a:solidFill>
            <a:latin typeface="Times New Roman"/>
          </a:endParaRPr>
        </a:p>
      </cdr:txBody>
    </cdr:sp>
  </cdr:relSizeAnchor>
  <cdr:relSizeAnchor xmlns:cdr="http://schemas.openxmlformats.org/drawingml/2006/chartDrawing">
    <cdr:from>
      <cdr:x>0.16388</cdr:x>
      <cdr:y>0.28423</cdr:y>
    </cdr:from>
    <cdr:to>
      <cdr:x>0.17647</cdr:x>
      <cdr:y>0.29965</cdr:y>
    </cdr:to>
    <cdr:sp macro="" textlink="">
      <cdr:nvSpPr>
        <cdr:cNvPr id="322" name="Овал 9"/>
        <cdr:cNvSpPr/>
      </cdr:nvSpPr>
      <cdr:spPr>
        <a:xfrm xmlns:a="http://schemas.openxmlformats.org/drawingml/2006/main">
          <a:off x="759600" y="87588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0.53196</cdr:x>
      <cdr:y>0.49124</cdr:y>
    </cdr:from>
    <cdr:to>
      <cdr:x>0.54454</cdr:x>
      <cdr:y>0.50666</cdr:y>
    </cdr:to>
    <cdr:sp macro="" textlink="">
      <cdr:nvSpPr>
        <cdr:cNvPr id="323" name="Овал 10"/>
        <cdr:cNvSpPr/>
      </cdr:nvSpPr>
      <cdr:spPr>
        <a:xfrm xmlns:a="http://schemas.openxmlformats.org/drawingml/2006/main">
          <a:off x="2465640" y="151380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0.45546</cdr:x>
      <cdr:y>0.64357</cdr:y>
    </cdr:from>
    <cdr:to>
      <cdr:x>0.46804</cdr:x>
      <cdr:y>0.659</cdr:y>
    </cdr:to>
    <cdr:sp macro="" textlink="">
      <cdr:nvSpPr>
        <cdr:cNvPr id="324" name="Овал 11"/>
        <cdr:cNvSpPr/>
      </cdr:nvSpPr>
      <cdr:spPr>
        <a:xfrm xmlns:a="http://schemas.openxmlformats.org/drawingml/2006/main">
          <a:off x="2111040" y="198324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0.35612</cdr:x>
      <cdr:y>0.58411</cdr:y>
    </cdr:from>
    <cdr:to>
      <cdr:x>0.3687</cdr:x>
      <cdr:y>0.59953</cdr:y>
    </cdr:to>
    <cdr:sp macro="" textlink="">
      <cdr:nvSpPr>
        <cdr:cNvPr id="325" name="Овал 12"/>
        <cdr:cNvSpPr/>
      </cdr:nvSpPr>
      <cdr:spPr>
        <a:xfrm xmlns:a="http://schemas.openxmlformats.org/drawingml/2006/main">
          <a:off x="1650600" y="180000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0.34959</cdr:x>
      <cdr:y>0.47348</cdr:y>
    </cdr:from>
    <cdr:to>
      <cdr:x>0.36217</cdr:x>
      <cdr:y>0.4889</cdr:y>
    </cdr:to>
    <cdr:sp macro="" textlink="">
      <cdr:nvSpPr>
        <cdr:cNvPr id="326" name="Овал 13"/>
        <cdr:cNvSpPr/>
      </cdr:nvSpPr>
      <cdr:spPr>
        <a:xfrm xmlns:a="http://schemas.openxmlformats.org/drawingml/2006/main">
          <a:off x="1620360" y="145908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0.37678</cdr:x>
      <cdr:y>0.40315</cdr:y>
    </cdr:from>
    <cdr:to>
      <cdr:x>0.38936</cdr:x>
      <cdr:y>0.41857</cdr:y>
    </cdr:to>
    <cdr:sp macro="" textlink="">
      <cdr:nvSpPr>
        <cdr:cNvPr id="327" name="Овал 14"/>
        <cdr:cNvSpPr/>
      </cdr:nvSpPr>
      <cdr:spPr>
        <a:xfrm xmlns:a="http://schemas.openxmlformats.org/drawingml/2006/main">
          <a:off x="1746360" y="124236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0.41126</cdr:x>
      <cdr:y>0.37535</cdr:y>
    </cdr:from>
    <cdr:to>
      <cdr:x>0.42384</cdr:x>
      <cdr:y>0.39077</cdr:y>
    </cdr:to>
    <cdr:sp macro="" textlink="">
      <cdr:nvSpPr>
        <cdr:cNvPr id="328" name="Овал 15"/>
        <cdr:cNvSpPr/>
      </cdr:nvSpPr>
      <cdr:spPr>
        <a:xfrm xmlns:a="http://schemas.openxmlformats.org/drawingml/2006/main">
          <a:off x="1906200" y="115668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0.43883</cdr:x>
      <cdr:y>0.36717</cdr:y>
    </cdr:from>
    <cdr:to>
      <cdr:x>0.45142</cdr:x>
      <cdr:y>0.38259</cdr:y>
    </cdr:to>
    <cdr:sp macro="" textlink="">
      <cdr:nvSpPr>
        <cdr:cNvPr id="329" name="Овал 16"/>
        <cdr:cNvSpPr/>
      </cdr:nvSpPr>
      <cdr:spPr>
        <a:xfrm xmlns:a="http://schemas.openxmlformats.org/drawingml/2006/main">
          <a:off x="2034000" y="1131480"/>
          <a:ext cx="58320" cy="4752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33840" rIns="90000" bIns="338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0.23613</cdr:x>
      <cdr:y>0.48429</cdr:y>
    </cdr:from>
    <cdr:to>
      <cdr:x>0.2552</cdr:x>
      <cdr:y>0.51284</cdr:y>
    </cdr:to>
    <cdr:sp macro="" textlink="">
      <cdr:nvSpPr>
        <cdr:cNvPr id="332" name="Овал 1"/>
        <cdr:cNvSpPr/>
      </cdr:nvSpPr>
      <cdr:spPr>
        <a:xfrm xmlns:a="http://schemas.openxmlformats.org/drawingml/2006/main">
          <a:off x="739800" y="970920"/>
          <a:ext cx="59760" cy="5724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41040" rIns="90000" bIns="410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0.35953</cdr:x>
      <cdr:y>0.45268</cdr:y>
    </cdr:from>
    <cdr:to>
      <cdr:x>0.37861</cdr:x>
      <cdr:y>0.48124</cdr:y>
    </cdr:to>
    <cdr:sp macro="" textlink="">
      <cdr:nvSpPr>
        <cdr:cNvPr id="333" name="Овал 3"/>
        <cdr:cNvSpPr/>
      </cdr:nvSpPr>
      <cdr:spPr>
        <a:xfrm xmlns:a="http://schemas.openxmlformats.org/drawingml/2006/main">
          <a:off x="1126440" y="907560"/>
          <a:ext cx="59760" cy="5724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41040" rIns="90000" bIns="4104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0.37367</cdr:x>
      <cdr:y>0.46866</cdr:y>
    </cdr:from>
    <cdr:to>
      <cdr:x>0.39041</cdr:x>
      <cdr:y>0.49778</cdr:y>
    </cdr:to>
    <cdr:sp macro="" textlink="">
      <cdr:nvSpPr>
        <cdr:cNvPr id="336" name="Овал 1"/>
        <cdr:cNvSpPr/>
      </cdr:nvSpPr>
      <cdr:spPr>
        <a:xfrm xmlns:a="http://schemas.openxmlformats.org/drawingml/2006/main">
          <a:off x="1229400" y="950040"/>
          <a:ext cx="55080" cy="5904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txBody>
        <a:bodyPr xmlns:a="http://schemas.openxmlformats.org/drawingml/2006/main" lIns="90000" tIns="41760" rIns="90000" bIns="4176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ru-RU" sz="1800" b="0" strike="noStrike" spc="-1">
                <a:solidFill>
                  <a:srgbClr val="000000"/>
                </a:solidFill>
                <a:latin typeface="Arial"/>
              </a:rPr>
              <a:t>Click to move the slide</a:t>
            </a:r>
          </a:p>
        </p:txBody>
      </p:sp>
      <p:sp>
        <p:nvSpPr>
          <p:cNvPr id="311"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312"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313"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314"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315"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A0766111-BADB-4DC2-ACBA-00D570D221AE}"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 name="PlaceHolder 1"/>
          <p:cNvSpPr>
            <a:spLocks noGrp="1" noRot="1" noChangeAspect="1"/>
          </p:cNvSpPr>
          <p:nvPr>
            <p:ph type="sldImg"/>
          </p:nvPr>
        </p:nvSpPr>
        <p:spPr>
          <a:xfrm>
            <a:off x="536575" y="765175"/>
            <a:ext cx="6699250" cy="3768725"/>
          </a:xfrm>
          <a:prstGeom prst="rect">
            <a:avLst/>
          </a:prstGeom>
          <a:ln w="0">
            <a:noFill/>
          </a:ln>
        </p:spPr>
      </p:sp>
      <p:sp>
        <p:nvSpPr>
          <p:cNvPr id="1927" name="PlaceHolder 2"/>
          <p:cNvSpPr>
            <a:spLocks noGrp="1"/>
          </p:cNvSpPr>
          <p:nvPr>
            <p:ph type="body"/>
          </p:nvPr>
        </p:nvSpPr>
        <p:spPr>
          <a:xfrm>
            <a:off x="777240" y="4777560"/>
            <a:ext cx="6217200" cy="4525560"/>
          </a:xfrm>
          <a:prstGeom prst="rect">
            <a:avLst/>
          </a:prstGeom>
          <a:noFill/>
          <a:ln w="0">
            <a:noFill/>
          </a:ln>
        </p:spPr>
        <p:txBody>
          <a:bodyPr lIns="0" tIns="0" rIns="0" bIns="0" anchor="t">
            <a:noAutofit/>
          </a:bodyPr>
          <a:lstStyle/>
          <a:p>
            <a:pPr marL="216000" indent="0">
              <a:buNone/>
            </a:pPr>
            <a:endParaRPr lang="en-US" sz="1979" b="0" strike="noStrike" spc="-1">
              <a:solidFill>
                <a:srgbClr val="000000"/>
              </a:solidFill>
              <a:latin typeface="Arial"/>
            </a:endParaRPr>
          </a:p>
        </p:txBody>
      </p:sp>
      <p:sp>
        <p:nvSpPr>
          <p:cNvPr id="1928" name="PlaceHolder 3"/>
          <p:cNvSpPr>
            <a:spLocks noGrp="1"/>
          </p:cNvSpPr>
          <p:nvPr>
            <p:ph type="sldNum" idx="84"/>
          </p:nvPr>
        </p:nvSpPr>
        <p:spPr>
          <a:xfrm>
            <a:off x="4399200" y="9555480"/>
            <a:ext cx="3372120" cy="502200"/>
          </a:xfrm>
          <a:prstGeom prst="rect">
            <a:avLst/>
          </a:prstGeom>
          <a:noFill/>
          <a:ln w="0">
            <a:noFill/>
          </a:ln>
        </p:spPr>
        <p:txBody>
          <a:bodyPr lIns="0" tIns="0" rIns="0" bIns="0" anchor="b">
            <a:noAutofit/>
          </a:bodyPr>
          <a:lstStyle>
            <a:lvl1pPr indent="0" algn="r">
              <a:lnSpc>
                <a:spcPct val="100000"/>
              </a:lnSpc>
              <a:buNone/>
              <a:tabLst>
                <a:tab pos="0" algn="l"/>
              </a:tabLst>
              <a:defRPr lang="ru-RU" sz="1400" b="0" strike="noStrike" spc="-1">
                <a:solidFill>
                  <a:srgbClr val="000000"/>
                </a:solidFill>
                <a:latin typeface="Times New Roman"/>
                <a:ea typeface="+mn-ea"/>
              </a:defRPr>
            </a:lvl1pPr>
          </a:lstStyle>
          <a:p>
            <a:pPr indent="0" algn="r">
              <a:lnSpc>
                <a:spcPct val="100000"/>
              </a:lnSpc>
              <a:buNone/>
              <a:tabLst>
                <a:tab pos="0" algn="l"/>
              </a:tabLst>
            </a:pPr>
            <a:fld id="{1E042756-3D9C-4084-A93C-9D4DC792BF06}" type="slidenum">
              <a:rPr lang="ru-RU" sz="1400" b="0" strike="noStrike" spc="-1">
                <a:solidFill>
                  <a:srgbClr val="000000"/>
                </a:solidFill>
                <a:latin typeface="Times New Roman"/>
                <a:ea typeface="+mn-ea"/>
              </a:rPr>
              <a:t>3</a:t>
            </a:fld>
            <a:endParaRPr lang="en-US" sz="14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685800" y="1143000"/>
            <a:ext cx="5485680" cy="3085560"/>
          </a:xfrm>
          <a:prstGeom prst="rect">
            <a:avLst/>
          </a:prstGeom>
          <a:ln w="0">
            <a:noFill/>
          </a:ln>
        </p:spPr>
      </p:sp>
      <p:sp>
        <p:nvSpPr>
          <p:cNvPr id="749" name="PlaceHolder 2"/>
          <p:cNvSpPr>
            <a:spLocks noGrp="1"/>
          </p:cNvSpPr>
          <p:nvPr>
            <p:ph type="body"/>
          </p:nvPr>
        </p:nvSpPr>
        <p:spPr>
          <a:xfrm>
            <a:off x="685800" y="4400640"/>
            <a:ext cx="5485680" cy="3599640"/>
          </a:xfrm>
          <a:prstGeom prst="rect">
            <a:avLst/>
          </a:prstGeom>
          <a:noFill/>
          <a:ln w="0">
            <a:noFill/>
          </a:ln>
        </p:spPr>
        <p:txBody>
          <a:bodyPr lIns="0" tIns="0" rIns="0" bIns="0" anchor="t">
            <a:normAutofit/>
          </a:bodyPr>
          <a:lstStyle/>
          <a:p>
            <a:pPr marL="216000" indent="0">
              <a:buNone/>
            </a:pPr>
            <a:endParaRPr lang="en-US" sz="1800" b="0" strike="noStrike" spc="-1">
              <a:solidFill>
                <a:srgbClr val="000000"/>
              </a:solidFill>
              <a:latin typeface="Arial"/>
            </a:endParaRPr>
          </a:p>
        </p:txBody>
      </p:sp>
      <p:sp>
        <p:nvSpPr>
          <p:cNvPr id="750" name="PlaceHolder 3"/>
          <p:cNvSpPr>
            <a:spLocks noGrp="1"/>
          </p:cNvSpPr>
          <p:nvPr>
            <p:ph type="sldNum" idx="18"/>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AA74CCA4-B55A-48BF-92E6-C6DC6DED3E6F}" type="slidenum">
              <a:rPr lang="en-US" sz="1200" b="0" strike="noStrike" spc="-1">
                <a:solidFill>
                  <a:srgbClr val="000000"/>
                </a:solidFill>
                <a:latin typeface="Calibri"/>
                <a:ea typeface="+mn-ea"/>
              </a:rPr>
              <a:t>20</a:t>
            </a:fld>
            <a:endParaRPr lang="en-US"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noRot="1" noChangeAspect="1"/>
          </p:cNvSpPr>
          <p:nvPr>
            <p:ph type="sldImg"/>
          </p:nvPr>
        </p:nvSpPr>
        <p:spPr>
          <a:xfrm>
            <a:off x="788988" y="1143000"/>
            <a:ext cx="5276850" cy="3082925"/>
          </a:xfrm>
          <a:prstGeom prst="rect">
            <a:avLst/>
          </a:prstGeom>
          <a:ln w="0">
            <a:noFill/>
          </a:ln>
        </p:spPr>
      </p:sp>
      <p:sp>
        <p:nvSpPr>
          <p:cNvPr id="755" name="PlaceHolder 2"/>
          <p:cNvSpPr>
            <a:spLocks noGrp="1"/>
          </p:cNvSpPr>
          <p:nvPr>
            <p:ph type="body"/>
          </p:nvPr>
        </p:nvSpPr>
        <p:spPr>
          <a:xfrm>
            <a:off x="685800" y="4400640"/>
            <a:ext cx="5481360" cy="359532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756" name="PlaceHolder 3"/>
          <p:cNvSpPr>
            <a:spLocks noGrp="1"/>
          </p:cNvSpPr>
          <p:nvPr>
            <p:ph type="sldNum" idx="19"/>
          </p:nvPr>
        </p:nvSpPr>
        <p:spPr>
          <a:xfrm>
            <a:off x="3884760" y="8685360"/>
            <a:ext cx="2966760" cy="45360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DF870CB4-6E6F-4441-A26B-4D31A05831B1}" type="slidenum">
              <a:rPr lang="ru-RU" sz="1200" b="0" strike="noStrike" spc="-1">
                <a:solidFill>
                  <a:srgbClr val="000000"/>
                </a:solidFill>
                <a:latin typeface="Times New Roman"/>
                <a:ea typeface="+mn-ea"/>
              </a:rPr>
              <a:t>22</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403819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noRot="1" noChangeAspect="1"/>
          </p:cNvSpPr>
          <p:nvPr>
            <p:ph type="sldImg"/>
          </p:nvPr>
        </p:nvSpPr>
        <p:spPr>
          <a:xfrm>
            <a:off x="660240" y="763560"/>
            <a:ext cx="6449400" cy="3769920"/>
          </a:xfrm>
          <a:prstGeom prst="rect">
            <a:avLst/>
          </a:prstGeom>
          <a:ln w="0">
            <a:noFill/>
          </a:ln>
        </p:spPr>
      </p:sp>
      <p:sp>
        <p:nvSpPr>
          <p:cNvPr id="758" name="PlaceHolder 2"/>
          <p:cNvSpPr>
            <a:spLocks noGrp="1"/>
          </p:cNvSpPr>
          <p:nvPr>
            <p:ph type="body"/>
          </p:nvPr>
        </p:nvSpPr>
        <p:spPr>
          <a:xfrm>
            <a:off x="777240" y="4777560"/>
            <a:ext cx="6215400" cy="452376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759" name="PlaceHolder 3"/>
          <p:cNvSpPr>
            <a:spLocks noGrp="1"/>
          </p:cNvSpPr>
          <p:nvPr>
            <p:ph type="sldNum" idx="20"/>
          </p:nvPr>
        </p:nvSpPr>
        <p:spPr>
          <a:xfrm>
            <a:off x="4399200" y="9555480"/>
            <a:ext cx="3370680" cy="50040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F2457E14-7A23-4FC7-8D0B-D05BF9BD4C81}" type="slidenum">
              <a:rPr lang="ru-RU" sz="1200" b="0" strike="noStrike" spc="-1">
                <a:solidFill>
                  <a:srgbClr val="000000"/>
                </a:solidFill>
                <a:latin typeface="Calibri"/>
                <a:ea typeface="+mn-ea"/>
              </a:rPr>
              <a:t>23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14772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laceHolder 1"/>
          <p:cNvSpPr>
            <a:spLocks noGrp="1" noRot="1" noChangeAspect="1"/>
          </p:cNvSpPr>
          <p:nvPr>
            <p:ph type="sldImg"/>
          </p:nvPr>
        </p:nvSpPr>
        <p:spPr>
          <a:xfrm>
            <a:off x="1211263" y="311150"/>
            <a:ext cx="6380162" cy="3727450"/>
          </a:xfrm>
          <a:prstGeom prst="rect">
            <a:avLst/>
          </a:prstGeom>
          <a:ln w="0">
            <a:noFill/>
          </a:ln>
        </p:spPr>
      </p:sp>
      <p:sp>
        <p:nvSpPr>
          <p:cNvPr id="761" name="PlaceHolder 2"/>
          <p:cNvSpPr>
            <a:spLocks noGrp="1"/>
          </p:cNvSpPr>
          <p:nvPr>
            <p:ph type="body"/>
          </p:nvPr>
        </p:nvSpPr>
        <p:spPr>
          <a:xfrm>
            <a:off x="558000" y="4175640"/>
            <a:ext cx="7612560" cy="6571080"/>
          </a:xfrm>
          <a:prstGeom prst="rect">
            <a:avLst/>
          </a:prstGeom>
          <a:noFill/>
          <a:ln w="0">
            <a:noFill/>
          </a:ln>
        </p:spPr>
        <p:txBody>
          <a:bodyPr lIns="99000" tIns="49680" rIns="99000" bIns="49680" anchor="t">
            <a:noAutofit/>
          </a:bodyPr>
          <a:lstStyle/>
          <a:p>
            <a:pPr marL="216000" indent="0">
              <a:buNone/>
            </a:pPr>
            <a:endParaRPr lang="en-US" sz="1800" b="0" strike="noStrike" spc="-1">
              <a:solidFill>
                <a:srgbClr val="000000"/>
              </a:solidFill>
              <a:latin typeface="Arial"/>
            </a:endParaRPr>
          </a:p>
        </p:txBody>
      </p:sp>
      <p:sp>
        <p:nvSpPr>
          <p:cNvPr id="762" name="CustomShape 7"/>
          <p:cNvSpPr/>
          <p:nvPr/>
        </p:nvSpPr>
        <p:spPr>
          <a:xfrm>
            <a:off x="4988880" y="10508400"/>
            <a:ext cx="3810600" cy="54864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F7D34CD-74EF-4D72-A60F-B69863E89399}" type="slidenum">
              <a:rPr lang="ru-RU" sz="1300" b="0" strike="noStrike" spc="-1">
                <a:solidFill>
                  <a:srgbClr val="000000"/>
                </a:solidFill>
                <a:latin typeface="Calibri"/>
                <a:ea typeface="+mn-ea"/>
              </a:rPr>
              <a:t>26</a:t>
            </a:fld>
            <a:endParaRPr lang="en-US" sz="1300" b="0" strike="noStrike" spc="-1">
              <a:solidFill>
                <a:srgbClr val="000000"/>
              </a:solid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noRot="1" noChangeAspect="1"/>
          </p:cNvSpPr>
          <p:nvPr>
            <p:ph type="sldImg"/>
          </p:nvPr>
        </p:nvSpPr>
        <p:spPr>
          <a:xfrm>
            <a:off x="657225" y="754063"/>
            <a:ext cx="6456363" cy="3771900"/>
          </a:xfrm>
          <a:prstGeom prst="rect">
            <a:avLst/>
          </a:prstGeom>
          <a:ln w="0">
            <a:noFill/>
          </a:ln>
        </p:spPr>
      </p:sp>
      <p:sp>
        <p:nvSpPr>
          <p:cNvPr id="773" name="PlaceHolder 2"/>
          <p:cNvSpPr>
            <a:spLocks noGrp="1"/>
          </p:cNvSpPr>
          <p:nvPr>
            <p:ph type="body"/>
          </p:nvPr>
        </p:nvSpPr>
        <p:spPr>
          <a:xfrm>
            <a:off x="776880" y="4777560"/>
            <a:ext cx="6215400" cy="4523760"/>
          </a:xfrm>
          <a:prstGeom prst="rect">
            <a:avLst/>
          </a:prstGeom>
          <a:noFill/>
          <a:ln w="0">
            <a:noFill/>
          </a:ln>
        </p:spPr>
        <p:txBody>
          <a:bodyPr lIns="92160" tIns="46080" rIns="92160" bIns="46080" anchor="t">
            <a:noAutofit/>
          </a:bodyPr>
          <a:lstStyle/>
          <a:p>
            <a:r>
              <a:rPr lang="ru-RU" sz="1800" dirty="0">
                <a:solidFill>
                  <a:srgbClr val="FF0000"/>
                </a:solidFill>
              </a:rPr>
              <a:t>Основные риски и маневры</a:t>
            </a:r>
            <a:endParaRPr lang="en-US" sz="1800" dirty="0">
              <a:solidFill>
                <a:srgbClr val="FF0000"/>
              </a:solidFill>
            </a:endParaRPr>
          </a:p>
          <a:p>
            <a:endParaRPr lang="en-US" sz="1800" b="0" strike="noStrike" spc="-1" dirty="0">
              <a:solidFill>
                <a:srgbClr val="FF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При соблюдении принципа взаимности Институт продолжит выполнять все взятые на себя обязательства,</a:t>
            </a:r>
            <a:r>
              <a:rPr lang="en-US" sz="1800" dirty="0"/>
              <a:t> </a:t>
            </a:r>
            <a:r>
              <a:rPr lang="ru-RU" sz="1800" dirty="0"/>
              <a:t>будет последовательно проводить политику открытого доступа к своей исследовательской инфраструктуре и научным данным (</a:t>
            </a:r>
            <a:r>
              <a:rPr lang="ru-RU" sz="1800" dirty="0" err="1"/>
              <a:t>Open</a:t>
            </a:r>
            <a:r>
              <a:rPr lang="ru-RU" sz="1800" dirty="0"/>
              <a:t> </a:t>
            </a:r>
            <a:r>
              <a:rPr lang="ru-RU" sz="1800" dirty="0" err="1"/>
              <a:t>Science</a:t>
            </a:r>
            <a:r>
              <a:rPr lang="ru-RU" sz="1800" dirty="0"/>
              <a:t>), неукоснительно следовать международно-признанным стандартам научной экспертизы и правовой поддержки интеллектуальной деятельности. Основным финансовым риском развития ОИЯИ на 2024-2030 гг., связанным с геополитической обстановкой, является неполное и/или несвоевременное выполнение взносов стран-участниц, сокращение числа государств-членов и неуплата взносов государствами. Такие факторы, в первую очередь, повлияют на сокращение человеческого капитала ОИЯИ, снижение стоимости его активов и конкурентоспособности, а также существенное смещение сроков достижения научных результатов, что напрямую влияет на научную значимость самих стран-участниц Института. Привлечение на орбиту ОИЯИ новых государств с динамично развивающейся экономикой является важнейшим направлением работы по предотвращению развития негативных сценариев реализации финансовых рисков.</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0432FF"/>
                </a:solidFill>
              </a:rPr>
              <a:t>Сумма взносов должна увеличиваться на 5% ежегодно</a:t>
            </a:r>
            <a:r>
              <a:rPr lang="en-US" sz="2800" dirty="0">
                <a:solidFill>
                  <a:srgbClr val="0432FF"/>
                </a:solidFill>
              </a:rPr>
              <a:t> </a:t>
            </a:r>
            <a:r>
              <a:rPr lang="ru-RU" sz="2800" dirty="0">
                <a:solidFill>
                  <a:srgbClr val="0432FF"/>
                </a:solidFill>
              </a:rPr>
              <a:t>и ежегодно наполняться, чтобы полностью покрыть расходы в размере 1</a:t>
            </a:r>
            <a:r>
              <a:rPr lang="en-US" sz="2800" dirty="0">
                <a:solidFill>
                  <a:srgbClr val="0432FF"/>
                </a:solidFill>
              </a:rPr>
              <a:t>.</a:t>
            </a:r>
            <a:r>
              <a:rPr lang="ru-RU" sz="2800" dirty="0">
                <a:solidFill>
                  <a:srgbClr val="0432FF"/>
                </a:solidFill>
              </a:rPr>
              <a:t>944,6 </a:t>
            </a:r>
            <a:r>
              <a:rPr lang="en-US" sz="2800" dirty="0">
                <a:solidFill>
                  <a:srgbClr val="0432FF"/>
                </a:solidFill>
              </a:rPr>
              <a:t>M$</a:t>
            </a:r>
            <a:r>
              <a:rPr lang="ru-RU" sz="2800" dirty="0">
                <a:solidFill>
                  <a:srgbClr val="0432FF"/>
                </a:solidFill>
              </a:rPr>
              <a:t>. При меньшей индексации суммы взносов будет недофинансирование отдельных этапов работ по крупным научным проектам: NICA-SPD около 45 </a:t>
            </a:r>
            <a:r>
              <a:rPr lang="en-US" sz="2800" dirty="0">
                <a:solidFill>
                  <a:srgbClr val="0432FF"/>
                </a:solidFill>
              </a:rPr>
              <a:t>M$</a:t>
            </a:r>
            <a:r>
              <a:rPr lang="ru-RU" sz="2800" dirty="0">
                <a:solidFill>
                  <a:srgbClr val="0432FF"/>
                </a:solidFill>
              </a:rPr>
              <a:t>, </a:t>
            </a:r>
            <a:r>
              <a:rPr lang="en-US" sz="2800" dirty="0">
                <a:solidFill>
                  <a:srgbClr val="0432FF"/>
                </a:solidFill>
              </a:rPr>
              <a:t>DRIBS</a:t>
            </a:r>
            <a:r>
              <a:rPr lang="ru-RU" sz="2800" dirty="0">
                <a:solidFill>
                  <a:srgbClr val="0432FF"/>
                </a:solidFill>
              </a:rPr>
              <a:t>-III Радиохимическая лаборатория - 1 класс - около 8,5 </a:t>
            </a:r>
            <a:r>
              <a:rPr lang="en-US" sz="2800" dirty="0">
                <a:solidFill>
                  <a:srgbClr val="0432FF"/>
                </a:solidFill>
              </a:rPr>
              <a:t>M</a:t>
            </a:r>
            <a:r>
              <a:rPr lang="ru-RU" sz="2800" dirty="0">
                <a:solidFill>
                  <a:srgbClr val="0432FF"/>
                </a:solidFill>
              </a:rPr>
              <a:t>$, </a:t>
            </a:r>
            <a:r>
              <a:rPr lang="ru-RU" sz="2800" dirty="0" err="1">
                <a:solidFill>
                  <a:srgbClr val="0432FF"/>
                </a:solidFill>
              </a:rPr>
              <a:t>Life</a:t>
            </a:r>
            <a:r>
              <a:rPr lang="ru-RU" sz="2800" dirty="0">
                <a:solidFill>
                  <a:srgbClr val="0432FF"/>
                </a:solidFill>
              </a:rPr>
              <a:t> </a:t>
            </a:r>
            <a:r>
              <a:rPr lang="ru-RU" sz="2800" dirty="0" err="1">
                <a:solidFill>
                  <a:srgbClr val="0432FF"/>
                </a:solidFill>
              </a:rPr>
              <a:t>Science</a:t>
            </a:r>
            <a:r>
              <a:rPr lang="ru-RU" sz="2800" dirty="0">
                <a:solidFill>
                  <a:srgbClr val="0432FF"/>
                </a:solidFill>
              </a:rPr>
              <a:t> и внешнее сотрудничество до 10 </a:t>
            </a:r>
            <a:r>
              <a:rPr lang="en-US" sz="2800" dirty="0">
                <a:solidFill>
                  <a:srgbClr val="0432FF"/>
                </a:solidFill>
              </a:rPr>
              <a:t>M</a:t>
            </a:r>
            <a:r>
              <a:rPr lang="ru-RU" sz="2800" dirty="0">
                <a:solidFill>
                  <a:srgbClr val="0432FF"/>
                </a:solidFill>
              </a:rPr>
              <a:t>$, сокращение времени проведения экспериментов</a:t>
            </a:r>
            <a:r>
              <a:rPr lang="en-US" sz="2800" dirty="0">
                <a:solidFill>
                  <a:srgbClr val="0432FF"/>
                </a:solidFill>
              </a:rPr>
              <a:t>:</a:t>
            </a:r>
            <a:r>
              <a:rPr lang="ru-RU" sz="2800" dirty="0">
                <a:solidFill>
                  <a:srgbClr val="0432FF"/>
                </a:solidFill>
              </a:rPr>
              <a:t> 10-20 </a:t>
            </a:r>
            <a:r>
              <a:rPr lang="en-US" sz="2800" dirty="0">
                <a:solidFill>
                  <a:srgbClr val="0432FF"/>
                </a:solidFill>
              </a:rPr>
              <a:t>M</a:t>
            </a:r>
            <a:r>
              <a:rPr lang="ru-RU" sz="2800" dirty="0">
                <a:solidFill>
                  <a:srgbClr val="0432FF"/>
                </a:solidFill>
              </a:rPr>
              <a:t>$, а также отмена привлечения около 200</a:t>
            </a:r>
            <a:r>
              <a:rPr lang="en-US" sz="2800" dirty="0">
                <a:solidFill>
                  <a:srgbClr val="0432FF"/>
                </a:solidFill>
              </a:rPr>
              <a:t>-300</a:t>
            </a:r>
            <a:r>
              <a:rPr lang="ru-RU" sz="2800" dirty="0">
                <a:solidFill>
                  <a:srgbClr val="0432FF"/>
                </a:solidFill>
              </a:rPr>
              <a:t> высококвалифицированных ученых и специалистов</a:t>
            </a:r>
            <a:r>
              <a:rPr lang="en-US" sz="2800" dirty="0">
                <a:solidFill>
                  <a:srgbClr val="0432FF"/>
                </a:solidFill>
              </a:rPr>
              <a:t> -</a:t>
            </a:r>
            <a:r>
              <a:rPr lang="ru-RU" sz="2800" dirty="0">
                <a:solidFill>
                  <a:srgbClr val="0432FF"/>
                </a:solidFill>
              </a:rPr>
              <a:t> 36 </a:t>
            </a:r>
            <a:r>
              <a:rPr lang="en-US" sz="2800" dirty="0">
                <a:solidFill>
                  <a:srgbClr val="0432FF"/>
                </a:solidFill>
              </a:rPr>
              <a:t>M</a:t>
            </a:r>
            <a:r>
              <a:rPr lang="ru-RU" sz="2800" dirty="0">
                <a:solidFill>
                  <a:srgbClr val="0432FF"/>
                </a:solidFill>
              </a:rPr>
              <a:t>$. Даже после этих кардинальных сокращения на Программу развития ОИЯИ дефицит бюджета составит около 100 </a:t>
            </a:r>
            <a:r>
              <a:rPr lang="en-US" sz="2800" dirty="0">
                <a:solidFill>
                  <a:srgbClr val="0432FF"/>
                </a:solidFill>
              </a:rPr>
              <a:t>M$</a:t>
            </a:r>
            <a:r>
              <a:rPr lang="ru-RU" sz="2800" dirty="0">
                <a:solidFill>
                  <a:srgbClr val="0432FF"/>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p>
          <a:p>
            <a:endParaRPr lang="en-US" sz="1800" b="0" strike="noStrike" spc="-1" dirty="0">
              <a:solidFill>
                <a:srgbClr val="FF0000"/>
              </a:solidFill>
              <a:latin typeface="Arial"/>
            </a:endParaRPr>
          </a:p>
          <a:p>
            <a:endParaRPr lang="en-US" sz="1800" b="0" strike="noStrike" spc="-1" dirty="0">
              <a:solidFill>
                <a:srgbClr val="FF0000"/>
              </a:solidFill>
              <a:latin typeface="Arial"/>
            </a:endParaRPr>
          </a:p>
          <a:p>
            <a:pPr marL="216000" indent="0">
              <a:buNone/>
            </a:pPr>
            <a:endParaRPr lang="en-US" sz="1800" b="0" strike="noStrike" spc="-1" dirty="0">
              <a:solidFill>
                <a:srgbClr val="000000"/>
              </a:solidFill>
              <a:latin typeface="Arial"/>
            </a:endParaRPr>
          </a:p>
        </p:txBody>
      </p:sp>
      <p:sp>
        <p:nvSpPr>
          <p:cNvPr id="774" name="PlaceHolder 3"/>
          <p:cNvSpPr>
            <a:spLocks noGrp="1"/>
          </p:cNvSpPr>
          <p:nvPr>
            <p:ph type="sldNum" idx="24"/>
          </p:nvPr>
        </p:nvSpPr>
        <p:spPr>
          <a:xfrm>
            <a:off x="4402440" y="9553680"/>
            <a:ext cx="3365280" cy="500400"/>
          </a:xfrm>
          <a:prstGeom prst="rect">
            <a:avLst/>
          </a:prstGeom>
          <a:noFill/>
          <a:ln w="0">
            <a:noFill/>
          </a:ln>
        </p:spPr>
        <p:txBody>
          <a:bodyPr lIns="92160" tIns="46080" rIns="92160" bIns="46080" anchor="b">
            <a:noAutofit/>
          </a:bodyPr>
          <a:lstStyle>
            <a:lvl1pPr indent="0" algn="r">
              <a:lnSpc>
                <a:spcPct val="100000"/>
              </a:lnSpc>
              <a:buNone/>
              <a:tabLst>
                <a:tab pos="0" algn="l"/>
              </a:tabLst>
              <a:defRPr lang="ru-RU" sz="1200" b="0" strike="noStrike" spc="-1">
                <a:solidFill>
                  <a:srgbClr val="000000"/>
                </a:solidFill>
                <a:latin typeface="+mn-lt"/>
                <a:ea typeface="+mn-ea"/>
              </a:defRPr>
            </a:lvl1pPr>
          </a:lstStyle>
          <a:p>
            <a:pPr indent="0" algn="r">
              <a:lnSpc>
                <a:spcPct val="100000"/>
              </a:lnSpc>
              <a:buNone/>
              <a:tabLst>
                <a:tab pos="0" algn="l"/>
              </a:tabLst>
            </a:pPr>
            <a:fld id="{9D8939F9-2A05-4C98-A4F8-90300CCDC317}" type="slidenum">
              <a:rPr lang="ru-RU" sz="1200" b="0" strike="noStrike" spc="-1">
                <a:solidFill>
                  <a:srgbClr val="000000"/>
                </a:solidFill>
                <a:latin typeface="+mn-lt"/>
                <a:ea typeface="+mn-ea"/>
              </a:rPr>
              <a:t>29</a:t>
            </a:fld>
            <a:endParaRPr lang="en-US"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9"/>
          </p:nvPr>
        </p:nvSpPr>
        <p:spPr/>
        <p:txBody>
          <a:bodyPr/>
          <a:lstStyle/>
          <a:p>
            <a:pPr indent="0" algn="r">
              <a:buNone/>
            </a:pPr>
            <a:fld id="{A0766111-BADB-4DC2-ACBA-00D570D221AE}" type="slidenum">
              <a:rPr lang="en-US" sz="1400" b="0" strike="noStrike" spc="-1" smtClean="0">
                <a:solidFill>
                  <a:srgbClr val="000000"/>
                </a:solidFill>
                <a:latin typeface="Times New Roman"/>
              </a:rPr>
              <a:t>30</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27421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noRot="1" noChangeAspect="1"/>
          </p:cNvSpPr>
          <p:nvPr>
            <p:ph type="sldImg"/>
          </p:nvPr>
        </p:nvSpPr>
        <p:spPr>
          <a:xfrm>
            <a:off x="422280" y="1241280"/>
            <a:ext cx="5950800" cy="3349080"/>
          </a:xfrm>
          <a:prstGeom prst="rect">
            <a:avLst/>
          </a:prstGeom>
          <a:ln w="0">
            <a:noFill/>
          </a:ln>
        </p:spPr>
      </p:sp>
      <p:sp>
        <p:nvSpPr>
          <p:cNvPr id="767" name="PlaceHolder 2"/>
          <p:cNvSpPr>
            <a:spLocks noGrp="1"/>
          </p:cNvSpPr>
          <p:nvPr>
            <p:ph type="body"/>
          </p:nvPr>
        </p:nvSpPr>
        <p:spPr>
          <a:xfrm>
            <a:off x="679680" y="4778640"/>
            <a:ext cx="5436000" cy="3907080"/>
          </a:xfrm>
          <a:prstGeom prst="rect">
            <a:avLst/>
          </a:prstGeom>
          <a:noFill/>
          <a:ln w="0">
            <a:noFill/>
          </a:ln>
        </p:spPr>
        <p:txBody>
          <a:bodyPr lIns="0" tIns="0" rIns="0" bIns="0" anchor="t">
            <a:noAutofit/>
          </a:bodyPr>
          <a:lstStyle/>
          <a:p>
            <a:pPr marL="202680" indent="0" algn="just">
              <a:lnSpc>
                <a:spcPct val="107000"/>
              </a:lnSpc>
              <a:spcAft>
                <a:spcPts val="751"/>
              </a:spcAft>
              <a:buNone/>
              <a:tabLst>
                <a:tab pos="0" algn="l"/>
              </a:tabLst>
            </a:pPr>
            <a:r>
              <a:rPr lang="ru-RU" sz="2000" b="0" strike="noStrike" spc="-1">
                <a:solidFill>
                  <a:srgbClr val="000000"/>
                </a:solidFill>
                <a:latin typeface="Times New Roman"/>
                <a:ea typeface="Calibri"/>
              </a:rPr>
              <a:t>Региональный подход к международному сотрудничеству является эффективным способом развития контактов с новыми партнерами и этот подход уже используется для развития контактов в странах арабского мира. В 2019 году начата работа на пространстве АСЕАН. Также большой объем партнерской сети у ОИЯИ в Латинской Америке. Наряду с перечисленными приоритетными регионами, ОИЯИ имеет определенные наработки в Южной Азии, на Юге Африки и на Юго-Западных Балканах.  Как правило, работа с регионом опирается на опыт одной из стран Института, являющейся «точкой притяжения» для региональной научно-исследовательской сети. Наиболее действенным инструментом расширения контактов ОИЯИ в регионах является программа долговременных стажировок на конкурсной основе. Данный подход не является новым, с конца 60х годов он успешно работал под названием «стипендиаты ОИЯИ». Благодаря возможности привлечения кадров из стран-неучастиц, обеспеченной поддержкой КПП, в настоящий момент в Институте работают сотрудники более чем из 30 стран мира. Позвольте мне обратиться к Вам, уважаемые Полномочные представители, за очередным подтверждением мандата дирекции в продолжении зарекомендовавшей себя практики долговременных стажировок для стран-неучастниц. </a:t>
            </a:r>
            <a:endParaRPr lang="en-US" sz="2000" b="0" strike="noStrike" spc="-1">
              <a:solidFill>
                <a:srgbClr val="000000"/>
              </a:solidFill>
              <a:latin typeface="Arial"/>
            </a:endParaRPr>
          </a:p>
          <a:p>
            <a:pPr marL="202680" indent="0">
              <a:lnSpc>
                <a:spcPct val="100000"/>
              </a:lnSpc>
              <a:buNone/>
              <a:tabLst>
                <a:tab pos="0" algn="l"/>
              </a:tabLst>
            </a:pPr>
            <a:endParaRPr lang="en-US" sz="2000" b="0" strike="noStrike" spc="-1">
              <a:solidFill>
                <a:srgbClr val="000000"/>
              </a:solidFill>
              <a:latin typeface="Arial"/>
            </a:endParaRPr>
          </a:p>
        </p:txBody>
      </p:sp>
      <p:sp>
        <p:nvSpPr>
          <p:cNvPr id="768" name="PlaceHolder 3"/>
          <p:cNvSpPr>
            <a:spLocks noGrp="1"/>
          </p:cNvSpPr>
          <p:nvPr>
            <p:ph type="sldNum" idx="22"/>
          </p:nvPr>
        </p:nvSpPr>
        <p:spPr>
          <a:xfrm>
            <a:off x="3850200" y="9431640"/>
            <a:ext cx="2943360" cy="495360"/>
          </a:xfrm>
          <a:prstGeom prst="rect">
            <a:avLst/>
          </a:prstGeom>
          <a:noFill/>
          <a:ln w="0">
            <a:noFill/>
          </a:ln>
        </p:spPr>
        <p:txBody>
          <a:bodyPr lIns="0" tIns="0" rIns="0" bIns="0" anchor="b">
            <a:noAutofit/>
          </a:bodyPr>
          <a:lstStyle>
            <a:lvl1pPr indent="0" algn="r">
              <a:lnSpc>
                <a:spcPct val="100000"/>
              </a:lnSpc>
              <a:buNone/>
              <a:tabLst>
                <a:tab pos="0" algn="l"/>
              </a:tabLst>
              <a:defRPr lang="ru-RU" sz="1100" b="0" strike="noStrike" spc="-1">
                <a:solidFill>
                  <a:srgbClr val="000000"/>
                </a:solidFill>
                <a:latin typeface="Times New Roman"/>
                <a:ea typeface="+mn-ea"/>
              </a:defRPr>
            </a:lvl1pPr>
          </a:lstStyle>
          <a:p>
            <a:pPr indent="0" algn="r">
              <a:lnSpc>
                <a:spcPct val="100000"/>
              </a:lnSpc>
              <a:buNone/>
              <a:tabLst>
                <a:tab pos="0" algn="l"/>
              </a:tabLst>
            </a:pPr>
            <a:fld id="{7C839D5D-5A73-4970-853B-AA7DD810B0C2}" type="slidenum">
              <a:rPr lang="ru-RU" sz="1100" b="0" strike="noStrike" spc="-1">
                <a:solidFill>
                  <a:srgbClr val="000000"/>
                </a:solidFill>
                <a:latin typeface="Times New Roman"/>
                <a:ea typeface="+mn-ea"/>
              </a:rPr>
              <a:t>31</a:t>
            </a:fld>
            <a:endParaRPr lang="en-US" sz="11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pPr algn="just" defTabSz="914339">
              <a:defRPr/>
            </a:pPr>
            <a:r>
              <a:rPr lang="ru-RU" dirty="0"/>
              <a:t>В ноябре мы показывали проект системы индикаторов. Сейчас он актуализирован. </a:t>
            </a:r>
          </a:p>
          <a:p>
            <a:pPr algn="just"/>
            <a:endParaRPr lang="ru-RU" dirty="0"/>
          </a:p>
          <a:p>
            <a:pPr algn="just"/>
            <a:r>
              <a:rPr lang="ru-RU" dirty="0"/>
              <a:t>Система индикаторов подразделяется на тематические разделы «Наука», «Люди», «Мир». Кратко приведу лишь несколько слайдов о том, как выглядит данная система по её основным разделам.</a:t>
            </a:r>
          </a:p>
          <a:p>
            <a:pPr algn="just"/>
            <a:endParaRPr lang="ru-RU" dirty="0"/>
          </a:p>
          <a:p>
            <a:pPr algn="just"/>
            <a:r>
              <a:rPr lang="ru-RU" dirty="0"/>
              <a:t>1) «Наука»,</a:t>
            </a:r>
          </a:p>
          <a:p>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33</a:t>
            </a:fld>
            <a:endParaRPr lang="ru-RU"/>
          </a:p>
        </p:txBody>
      </p:sp>
    </p:spTree>
    <p:extLst>
      <p:ext uri="{BB962C8B-B14F-4D97-AF65-F5344CB8AC3E}">
        <p14:creationId xmlns:p14="http://schemas.microsoft.com/office/powerpoint/2010/main" val="221818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 name="PlaceHolder 1"/>
          <p:cNvSpPr>
            <a:spLocks noGrp="1" noRot="1" noChangeAspect="1"/>
          </p:cNvSpPr>
          <p:nvPr>
            <p:ph type="sldImg"/>
          </p:nvPr>
        </p:nvSpPr>
        <p:spPr>
          <a:xfrm>
            <a:off x="657225" y="763588"/>
            <a:ext cx="6456363" cy="3771900"/>
          </a:xfrm>
          <a:prstGeom prst="rect">
            <a:avLst/>
          </a:prstGeom>
          <a:ln w="0">
            <a:noFill/>
          </a:ln>
        </p:spPr>
      </p:sp>
      <p:sp>
        <p:nvSpPr>
          <p:cNvPr id="1936" name="PlaceHolder 2"/>
          <p:cNvSpPr>
            <a:spLocks noGrp="1"/>
          </p:cNvSpPr>
          <p:nvPr>
            <p:ph type="body"/>
          </p:nvPr>
        </p:nvSpPr>
        <p:spPr>
          <a:xfrm>
            <a:off x="777240" y="4777560"/>
            <a:ext cx="6216840" cy="452520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937" name="PlaceHolder 3"/>
          <p:cNvSpPr>
            <a:spLocks noGrp="1"/>
          </p:cNvSpPr>
          <p:nvPr>
            <p:ph type="sldNum" idx="87"/>
          </p:nvPr>
        </p:nvSpPr>
        <p:spPr>
          <a:xfrm>
            <a:off x="4399200" y="9555480"/>
            <a:ext cx="3372120" cy="50184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ECAA9520-9BA4-4560-A753-0C9E844AD35E}" type="slidenum">
              <a:rPr lang="en-US" sz="1400" b="0" strike="noStrike" spc="-1">
                <a:solidFill>
                  <a:srgbClr val="000000"/>
                </a:solidFill>
                <a:latin typeface="Times New Roman"/>
                <a:ea typeface="+mn-ea"/>
              </a:rPr>
              <a:t>37</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66879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PlaceHolder 1"/>
          <p:cNvSpPr>
            <a:spLocks noGrp="1" noRot="1" noChangeAspect="1"/>
          </p:cNvSpPr>
          <p:nvPr>
            <p:ph type="sldImg"/>
          </p:nvPr>
        </p:nvSpPr>
        <p:spPr>
          <a:xfrm>
            <a:off x="660400" y="763588"/>
            <a:ext cx="6445250" cy="3767137"/>
          </a:xfrm>
          <a:prstGeom prst="rect">
            <a:avLst/>
          </a:prstGeom>
          <a:ln w="0">
            <a:noFill/>
          </a:ln>
        </p:spPr>
      </p:sp>
      <p:sp>
        <p:nvSpPr>
          <p:cNvPr id="725"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2060"/>
                </a:solidFill>
                <a:latin typeface="+mn-lt"/>
                <a:ea typeface="+mn-ea"/>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interlaboratory cooperation will contribute to the development of modern detectors and to further achievements in the area of high-temperature superconductivity. This base should be utilized by a global scientific community of users from member and non-member states of JINR.</a:t>
            </a:r>
            <a:endParaRPr lang="en-US" sz="1200" b="0" strike="noStrike" spc="-1">
              <a:solidFill>
                <a:srgbClr val="000000"/>
              </a:solidFill>
              <a:latin typeface="Arial"/>
            </a:endParaRPr>
          </a:p>
        </p:txBody>
      </p:sp>
      <p:sp>
        <p:nvSpPr>
          <p:cNvPr id="726" name="PlaceHolder 3"/>
          <p:cNvSpPr>
            <a:spLocks noGrp="1"/>
          </p:cNvSpPr>
          <p:nvPr>
            <p:ph type="sldNum" idx="10"/>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538613E4-3C2B-43D9-B8BB-77ED7B16163F}" type="slidenum">
              <a:rPr lang="en-US" sz="1400" b="0" strike="noStrike" spc="-1">
                <a:solidFill>
                  <a:srgbClr val="000000"/>
                </a:solidFill>
                <a:latin typeface="Times New Roman"/>
                <a:ea typeface="+mn-ea"/>
              </a:rPr>
              <a:t>12</a:t>
            </a:fld>
            <a:endParaRPr lang="en-US"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PlaceHolder 1"/>
          <p:cNvSpPr>
            <a:spLocks noGrp="1" noRot="1" noChangeAspect="1"/>
          </p:cNvSpPr>
          <p:nvPr>
            <p:ph type="sldImg"/>
          </p:nvPr>
        </p:nvSpPr>
        <p:spPr>
          <a:xfrm>
            <a:off x="660400" y="763588"/>
            <a:ext cx="6445250" cy="3767137"/>
          </a:xfrm>
          <a:prstGeom prst="rect">
            <a:avLst/>
          </a:prstGeom>
          <a:ln w="0">
            <a:noFill/>
          </a:ln>
        </p:spPr>
      </p:sp>
      <p:sp>
        <p:nvSpPr>
          <p:cNvPr id="728"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strike="noStrike" spc="-1">
                <a:solidFill>
                  <a:srgbClr val="2E75B6"/>
                </a:solidFill>
                <a:latin typeface="Calibri"/>
              </a:rPr>
              <a:t>Advantages of the MPD &amp; NICA </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covers an </a:t>
            </a:r>
            <a:r>
              <a:rPr lang="en-US" sz="1200" b="0" u="sng" strike="noStrike" spc="-1">
                <a:solidFill>
                  <a:srgbClr val="000000"/>
                </a:solidFill>
                <a:uFillTx/>
                <a:latin typeface="Calibri"/>
                <a:ea typeface="Times New Roman"/>
              </a:rPr>
              <a:t>energy range </a:t>
            </a:r>
            <a:r>
              <a:rPr lang="en-US" sz="12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MPD covers this interesting region providing powerful combination of </a:t>
            </a:r>
            <a:r>
              <a:rPr lang="en-US" sz="1200" b="0" u="sng" strike="noStrike" spc="-1">
                <a:solidFill>
                  <a:srgbClr val="000000"/>
                </a:solidFill>
                <a:uFillTx/>
                <a:latin typeface="Calibri"/>
                <a:ea typeface="Times New Roman"/>
              </a:rPr>
              <a:t>large luminosity,</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collision energy and</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system size scan </a:t>
            </a:r>
            <a:r>
              <a:rPr lang="en-US" sz="1200" b="0" strike="noStrike" spc="-1">
                <a:solidFill>
                  <a:srgbClr val="000000"/>
                </a:solidFill>
                <a:latin typeface="Calibri"/>
                <a:ea typeface="Times New Roman"/>
              </a:rPr>
              <a:t>(including isobars), large and consistent </a:t>
            </a:r>
            <a:r>
              <a:rPr lang="en-US" sz="1200" b="0" u="sng" strike="noStrike" spc="-1">
                <a:solidFill>
                  <a:srgbClr val="000000"/>
                </a:solidFill>
                <a:uFillTx/>
                <a:latin typeface="Calibri"/>
                <a:ea typeface="Times New Roman"/>
              </a:rPr>
              <a:t>acceptance</a:t>
            </a:r>
            <a:r>
              <a:rPr lang="en-US" sz="1200" b="0" strike="noStrike" spc="-1">
                <a:solidFill>
                  <a:srgbClr val="000000"/>
                </a:solidFill>
                <a:latin typeface="Calibri"/>
                <a:ea typeface="Times New Roman"/>
              </a:rPr>
              <a:t>, full </a:t>
            </a:r>
            <a:r>
              <a:rPr lang="en-US" sz="1200" b="0" u="sng" strike="noStrike" spc="-1">
                <a:solidFill>
                  <a:srgbClr val="000000"/>
                </a:solidFill>
                <a:uFillTx/>
                <a:latin typeface="Calibri"/>
                <a:ea typeface="Times New Roman"/>
              </a:rPr>
              <a:t>centrality</a:t>
            </a:r>
            <a:r>
              <a:rPr lang="en-US" sz="1200" b="0" strike="noStrike" spc="-1">
                <a:solidFill>
                  <a:srgbClr val="000000"/>
                </a:solidFill>
                <a:latin typeface="Calibri"/>
                <a:ea typeface="Times New Roman"/>
              </a:rPr>
              <a:t> range.</a:t>
            </a: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r>
              <a:rPr lang="en-US" sz="1400" b="1" strike="noStrike" spc="-1">
                <a:solidFill>
                  <a:srgbClr val="000000"/>
                </a:solidFill>
                <a:latin typeface="Calibri"/>
                <a:ea typeface="Times New Roman"/>
              </a:rPr>
              <a:t>Other facilities:</a:t>
            </a:r>
            <a:endParaRPr lang="en-US" sz="14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HADES</a:t>
            </a:r>
            <a:r>
              <a:rPr lang="en-US" sz="1200" b="0" strike="noStrike" spc="-1">
                <a:solidFill>
                  <a:srgbClr val="000000"/>
                </a:solidFill>
                <a:latin typeface="Calibri"/>
                <a:ea typeface="Times New Roman"/>
              </a:rPr>
              <a:t> and S</a:t>
            </a:r>
            <a:r>
              <a:rPr lang="en-US" sz="1200" b="1" strike="noStrike" spc="-1">
                <a:solidFill>
                  <a:srgbClr val="000000"/>
                </a:solidFill>
                <a:latin typeface="Calibri"/>
                <a:ea typeface="Times New Roman"/>
              </a:rPr>
              <a:t>IS18</a:t>
            </a:r>
            <a:r>
              <a:rPr lang="en-US" sz="1200" b="0" strike="noStrike" spc="-1">
                <a:solidFill>
                  <a:srgbClr val="000000"/>
                </a:solidFill>
                <a:latin typeface="Calibri"/>
                <a:ea typeface="Times New Roman"/>
              </a:rPr>
              <a:t> provide energies below 3 GeV;</a:t>
            </a:r>
            <a:endParaRPr lang="en-US" sz="12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FAIR</a:t>
            </a:r>
            <a:r>
              <a:rPr lang="en-US" sz="1200" b="0" strike="noStrike" spc="-1">
                <a:solidFill>
                  <a:srgbClr val="000000"/>
                </a:solidFill>
                <a:latin typeface="Calibri"/>
                <a:ea typeface="Times New Roman"/>
              </a:rPr>
              <a:t> is not going to provide data before 2028 - so it will not provide data in timescale comparable to NICA;</a:t>
            </a:r>
            <a:endParaRPr lang="en-US" sz="12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SPS</a:t>
            </a:r>
            <a:r>
              <a:rPr lang="en-US" sz="1200" b="0" strike="noStrike" spc="-1">
                <a:solidFill>
                  <a:srgbClr val="000000"/>
                </a:solidFill>
                <a:latin typeface="Calibri"/>
                <a:ea typeface="Times New Roman"/>
              </a:rPr>
              <a:t> operates at higher energies, and is fixed target (and also mostly limited to highest centralities);</a:t>
            </a:r>
            <a:endParaRPr lang="en-US" sz="1200" b="0" strike="noStrike" spc="-1">
              <a:solidFill>
                <a:srgbClr val="000000"/>
              </a:solidFill>
              <a:latin typeface="Arial"/>
            </a:endParaRPr>
          </a:p>
          <a:p>
            <a:pPr marL="285840" indent="-285840">
              <a:lnSpc>
                <a:spcPct val="100000"/>
              </a:lnSpc>
              <a:buClr>
                <a:srgbClr val="C00000"/>
              </a:buClr>
              <a:buFont typeface="Wingdings" charset="2"/>
              <a:buChar char=""/>
              <a:tabLst>
                <a:tab pos="0" algn="l"/>
              </a:tabLst>
            </a:pPr>
            <a:r>
              <a:rPr lang="en-US" sz="1200" b="1" strike="noStrike" spc="-1">
                <a:solidFill>
                  <a:srgbClr val="C00000"/>
                </a:solidFill>
                <a:latin typeface="Calibri"/>
                <a:ea typeface="Times New Roman"/>
              </a:rPr>
              <a:t>STAR BES </a:t>
            </a:r>
            <a:r>
              <a:rPr lang="en-US" sz="1200" b="0" strike="noStrike" spc="-1">
                <a:solidFill>
                  <a:srgbClr val="000000"/>
                </a:solidFill>
                <a:latin typeface="Calibri"/>
                <a:ea typeface="Times New Roman"/>
              </a:rPr>
              <a:t>(Beam Energy Scan) covered the energy range of 3-20, however:</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the data taking is finished,</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sample of 100M at most energies may be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enough to "pose interesting questions", or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highlight the region of interest, but not provide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"definite answers",</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below 8 GeV is in fixed-target mode,</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no collision system size scan was done,</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isobar run of RHIC showed new interesting physics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that may be explored at NICA.</a:t>
            </a:r>
            <a:endParaRPr lang="en-US" sz="1200" b="0" strike="noStrike" spc="-1">
              <a:solidFill>
                <a:srgbClr val="000000"/>
              </a:solidFill>
              <a:latin typeface="Arial"/>
            </a:endParaRPr>
          </a:p>
          <a:p>
            <a:pPr marL="457200" indent="0">
              <a:lnSpc>
                <a:spcPct val="100000"/>
              </a:lnSpc>
              <a:buNone/>
              <a:tabLst>
                <a:tab pos="0" algn="l"/>
              </a:tabLst>
            </a:pPr>
            <a:endParaRPr lang="en-US" sz="1200" b="0" strike="noStrike" spc="-1">
              <a:solidFill>
                <a:srgbClr val="000000"/>
              </a:solidFill>
              <a:latin typeface="Arial"/>
            </a:endParaRPr>
          </a:p>
          <a:p>
            <a:pPr marL="457200" indent="0">
              <a:lnSpc>
                <a:spcPct val="100000"/>
              </a:lnSpc>
              <a:buNone/>
              <a:tabLst>
                <a:tab pos="0" algn="l"/>
              </a:tabLst>
            </a:pPr>
            <a:r>
              <a:rPr lang="en-US" sz="1400" b="1" u="sng" strike="noStrike" spc="-1">
                <a:solidFill>
                  <a:srgbClr val="2E75B6"/>
                </a:solidFill>
                <a:uFillTx/>
                <a:latin typeface="Calibri"/>
                <a:ea typeface="Times New Roman"/>
              </a:rPr>
              <a:t>BM@N</a:t>
            </a:r>
            <a:endParaRPr lang="en-US" sz="14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The “hot” topics of the experiment are:</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Study isospin symmetric matter EOS at densities of ρ=3-5 ρ</a:t>
            </a:r>
            <a:r>
              <a:rPr lang="en-US" sz="1200" b="0" strike="noStrike" spc="-1" baseline="-25000">
                <a:solidFill>
                  <a:srgbClr val="000000"/>
                </a:solidFill>
                <a:latin typeface="Calibri"/>
                <a:ea typeface="Times New Roman"/>
              </a:rPr>
              <a:t>0</a:t>
            </a:r>
            <a:r>
              <a:rPr lang="en-US" sz="1200" b="0" strike="noStrike" spc="-1">
                <a:solidFill>
                  <a:srgbClr val="000000"/>
                </a:solidFill>
                <a:latin typeface="Calibri"/>
                <a:ea typeface="Times New Roman"/>
              </a:rPr>
              <a:t> (saturation density) by the following measurements: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elliptic and direct flows of protons, mesons and hyperons,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multi-strange hyperons and </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anti-hyperons.</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Constrain symmetry energy </a:t>
            </a:r>
            <a:r>
              <a:rPr lang="en-US" sz="1200" b="1" strike="noStrike" spc="-1">
                <a:solidFill>
                  <a:srgbClr val="00B050"/>
                </a:solidFill>
                <a:latin typeface="Calibri"/>
                <a:ea typeface="Times New Roman"/>
              </a:rPr>
              <a:t>E</a:t>
            </a:r>
            <a:r>
              <a:rPr lang="en-US" sz="1200" b="1" strike="noStrike" spc="-1" baseline="-25000">
                <a:solidFill>
                  <a:srgbClr val="00B050"/>
                </a:solidFill>
                <a:latin typeface="Calibri"/>
                <a:ea typeface="Times New Roman"/>
              </a:rPr>
              <a:t>sym</a:t>
            </a:r>
            <a:r>
              <a:rPr lang="en-US" sz="1200" b="0" strike="noStrike" spc="-1">
                <a:solidFill>
                  <a:srgbClr val="000000"/>
                </a:solidFill>
                <a:latin typeface="Calibri"/>
                <a:ea typeface="Times New Roman"/>
              </a:rPr>
              <a:t> - difference between binding energy of isospin symmetric and asymmetric matter by the following measurements: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collective flow of neutrons vs protons,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particles with opposite isospin.</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Searches for quark degrees-of-freedom and the critical endpoint of the first order phase transition at high baryonic densities.</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Role of hyperons in neutron stars (ΛN and ΛNN interactions) by measurements of yields and lifetime of light hyper-nucleus at high baryonic densities.</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ru-RU" sz="2000" b="0" strike="noStrike" spc="-1">
                <a:solidFill>
                  <a:srgbClr val="000000"/>
                </a:solidFill>
                <a:latin typeface="+mn-lt"/>
                <a:ea typeface="Times New Roman"/>
              </a:rPr>
              <a:t>О возможности изучения на </a:t>
            </a:r>
            <a:r>
              <a:rPr lang="en-US" sz="2000" b="0" strike="noStrike" spc="-1">
                <a:solidFill>
                  <a:srgbClr val="000000"/>
                </a:solidFill>
                <a:latin typeface="+mn-lt"/>
                <a:ea typeface="Times New Roman"/>
              </a:rPr>
              <a:t>NICA </a:t>
            </a:r>
            <a:r>
              <a:rPr lang="ru-RU" sz="2000" b="0" strike="noStrike" spc="-1">
                <a:solidFill>
                  <a:srgbClr val="000000"/>
                </a:solidFill>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rPr sz="2000"/>
            </a:br>
            <a:br>
              <a:rPr sz="2000"/>
            </a:br>
            <a:r>
              <a:rPr lang="en-US" sz="2000" b="0" strike="noStrike" spc="-1">
                <a:solidFill>
                  <a:srgbClr val="000000"/>
                </a:solidFill>
                <a:latin typeface="+mn-lt"/>
                <a:ea typeface="Times New Roman"/>
              </a:rPr>
              <a:t>RICH </a:t>
            </a:r>
            <a:r>
              <a:rPr lang="ru-RU" sz="2000" b="0" strike="noStrike" spc="-1">
                <a:solidFill>
                  <a:srgbClr val="000000"/>
                </a:solidFill>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Pr sz="2000"/>
            </a:br>
            <a:r>
              <a:rPr lang="ru-RU" sz="2000" b="0" strike="noStrike" spc="-1">
                <a:solidFill>
                  <a:srgbClr val="000000"/>
                </a:solidFill>
                <a:latin typeface="+mn-lt"/>
                <a:ea typeface="Times New Roman"/>
              </a:rPr>
              <a:t>энергии </a:t>
            </a:r>
            <a:r>
              <a:rPr lang="en-US" sz="2000" b="0" strike="noStrike" spc="-1">
                <a:solidFill>
                  <a:srgbClr val="000000"/>
                </a:solidFill>
                <a:latin typeface="+mn-lt"/>
                <a:ea typeface="Times New Roman"/>
              </a:rPr>
              <a:t>NICA </a:t>
            </a:r>
            <a:r>
              <a:rPr lang="ru-RU" sz="2000" b="0" strike="noStrike" spc="-1">
                <a:solidFill>
                  <a:srgbClr val="000000"/>
                </a:solidFill>
                <a:latin typeface="+mn-lt"/>
                <a:ea typeface="Times New Roman"/>
              </a:rPr>
              <a:t>могут быть дополнительным преимуществом. Если столкновения идут с большим прицельным параметром, то возникают </a:t>
            </a:r>
            <a:br>
              <a:rPr sz="2000"/>
            </a:br>
            <a:r>
              <a:rPr lang="ru-RU" sz="2000" b="0" strike="noStrike" spc="-1">
                <a:solidFill>
                  <a:srgbClr val="000000"/>
                </a:solidFill>
                <a:latin typeface="+mn-lt"/>
                <a:ea typeface="Times New Roman"/>
              </a:rPr>
              <a:t>сильные электромагнитные поля и соответствующая физика - </a:t>
            </a:r>
            <a:r>
              <a:rPr lang="en-US" sz="2000" b="0" strike="noStrike" spc="-1">
                <a:solidFill>
                  <a:srgbClr val="000000"/>
                </a:solidFill>
                <a:latin typeface="+mn-lt"/>
                <a:ea typeface="Times New Roman"/>
              </a:rPr>
              <a:t>Chiral Magnetic Effect. </a:t>
            </a:r>
            <a:br>
              <a:rPr sz="2000"/>
            </a:br>
            <a:br>
              <a:rPr sz="2000"/>
            </a:br>
            <a:r>
              <a:rPr lang="ru-RU" sz="2000" b="0" strike="noStrike" spc="-1">
                <a:solidFill>
                  <a:srgbClr val="000000"/>
                </a:solidFill>
                <a:latin typeface="+mn-lt"/>
                <a:ea typeface="Times New Roman"/>
              </a:rPr>
              <a:t>Есть давние работы по теме. Например, С.Волошин (</a:t>
            </a:r>
            <a:r>
              <a:rPr lang="en-US" sz="2000" b="0" strike="noStrike" spc="-1">
                <a:solidFill>
                  <a:srgbClr val="000000"/>
                </a:solidFill>
                <a:latin typeface="+mn-lt"/>
                <a:ea typeface="Times New Roman"/>
              </a:rPr>
              <a:t>Phys.Rev.Lett.105 (2010) 17230) </a:t>
            </a:r>
            <a:r>
              <a:rPr lang="ru-RU" sz="2000" b="0" strike="noStrike" spc="-1">
                <a:solidFill>
                  <a:srgbClr val="000000"/>
                </a:solidFill>
                <a:latin typeface="+mn-lt"/>
                <a:ea typeface="Times New Roman"/>
              </a:rPr>
              <a:t>предлагает сталкивать </a:t>
            </a:r>
            <a:r>
              <a:rPr lang="en-US" sz="2000" b="0" strike="noStrike" spc="-1">
                <a:solidFill>
                  <a:srgbClr val="000000"/>
                </a:solidFill>
                <a:latin typeface="+mn-lt"/>
                <a:ea typeface="Times New Roman"/>
              </a:rPr>
              <a:t>Ru-44 </a:t>
            </a:r>
            <a:r>
              <a:rPr lang="ru-RU" sz="2000" b="0" strike="noStrike" spc="-1">
                <a:solidFill>
                  <a:srgbClr val="000000"/>
                </a:solidFill>
                <a:latin typeface="+mn-lt"/>
                <a:ea typeface="Times New Roman"/>
              </a:rPr>
              <a:t>и </a:t>
            </a:r>
            <a:r>
              <a:rPr lang="en-US" sz="2000" b="0" strike="noStrike" spc="-1">
                <a:solidFill>
                  <a:srgbClr val="000000"/>
                </a:solidFill>
                <a:latin typeface="+mn-lt"/>
                <a:ea typeface="Times New Roman"/>
              </a:rPr>
              <a:t>Zr-40 (A=96). </a:t>
            </a:r>
            <a:br>
              <a:rPr sz="2000"/>
            </a:br>
            <a:r>
              <a:rPr lang="ru-RU" sz="2000" b="0" strike="noStrike" spc="-1">
                <a:solidFill>
                  <a:srgbClr val="000000"/>
                </a:solidFill>
                <a:latin typeface="+mn-lt"/>
                <a:ea typeface="Times New Roman"/>
              </a:rPr>
              <a:t> </a:t>
            </a:r>
            <a:endParaRPr lang="en-US" sz="2000" b="0" strike="noStrike" spc="-1">
              <a:solidFill>
                <a:srgbClr val="000000"/>
              </a:solidFill>
              <a:latin typeface="Arial"/>
            </a:endParaRPr>
          </a:p>
          <a:p>
            <a:pPr indent="0">
              <a:lnSpc>
                <a:spcPct val="100000"/>
              </a:lnSpc>
              <a:buNone/>
              <a:tabLst>
                <a:tab pos="0" algn="l"/>
              </a:tabLst>
            </a:pPr>
            <a:endParaRPr lang="en-US" sz="2000" b="0" strike="noStrike" spc="-1">
              <a:solidFill>
                <a:srgbClr val="000000"/>
              </a:solidFill>
              <a:latin typeface="Arial"/>
            </a:endParaRPr>
          </a:p>
          <a:p>
            <a:pPr indent="0">
              <a:lnSpc>
                <a:spcPct val="100000"/>
              </a:lnSpc>
              <a:buNone/>
              <a:tabLst>
                <a:tab pos="0" algn="l"/>
              </a:tabLst>
            </a:pPr>
            <a:endParaRPr lang="en-US" sz="2000" b="0" strike="noStrike" spc="-1">
              <a:solidFill>
                <a:srgbClr val="000000"/>
              </a:solidFill>
              <a:latin typeface="Arial"/>
            </a:endParaRPr>
          </a:p>
        </p:txBody>
      </p:sp>
      <p:sp>
        <p:nvSpPr>
          <p:cNvPr id="729" name="PlaceHolder 3"/>
          <p:cNvSpPr>
            <a:spLocks noGrp="1"/>
          </p:cNvSpPr>
          <p:nvPr>
            <p:ph type="sldNum" idx="11"/>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C61E6449-F647-4434-B5FC-C3FBC7CF9EF5}" type="slidenum">
              <a:rPr lang="en-US" sz="1400" b="0" strike="noStrike" spc="-1">
                <a:solidFill>
                  <a:srgbClr val="000000"/>
                </a:solidFill>
                <a:latin typeface="Times New Roman"/>
                <a:ea typeface="+mn-ea"/>
              </a:rPr>
              <a:t>13</a:t>
            </a:fld>
            <a:endParaRPr lang="en-US"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PlaceHolder 1"/>
          <p:cNvSpPr>
            <a:spLocks noGrp="1" noRot="1" noChangeAspect="1"/>
          </p:cNvSpPr>
          <p:nvPr>
            <p:ph type="sldImg"/>
          </p:nvPr>
        </p:nvSpPr>
        <p:spPr>
          <a:xfrm>
            <a:off x="658800" y="763560"/>
            <a:ext cx="6449760" cy="3768480"/>
          </a:xfrm>
          <a:prstGeom prst="rect">
            <a:avLst/>
          </a:prstGeom>
          <a:ln w="0">
            <a:noFill/>
          </a:ln>
        </p:spPr>
      </p:sp>
      <p:sp>
        <p:nvSpPr>
          <p:cNvPr id="734"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1" strike="noStrike" spc="-1">
                <a:solidFill>
                  <a:srgbClr val="000000"/>
                </a:solidFill>
                <a:latin typeface="+mn-lt"/>
                <a:ea typeface="+mn-ea"/>
              </a:rPr>
              <a:t>Test reactions (2022-2023):</a:t>
            </a:r>
            <a:endParaRPr lang="en-US" sz="1200" b="0" strike="noStrike" spc="-1">
              <a:solidFill>
                <a:srgbClr val="000000"/>
              </a:solidFill>
              <a:latin typeface="Arial"/>
            </a:endParaRPr>
          </a:p>
          <a:p>
            <a:pPr marL="216000" indent="0">
              <a:lnSpc>
                <a:spcPct val="100000"/>
              </a:lnSpc>
              <a:spcBef>
                <a:spcPts val="1199"/>
              </a:spcBef>
              <a:buNone/>
              <a:tabLst>
                <a:tab pos="0" algn="l"/>
              </a:tabLst>
            </a:pPr>
            <a:r>
              <a:rPr lang="en-US" sz="1200" b="0" strike="noStrike" spc="-1" baseline="30000">
                <a:solidFill>
                  <a:srgbClr val="0D0D0D"/>
                </a:solidFill>
                <a:latin typeface="+mn-lt"/>
                <a:ea typeface="+mn-ea"/>
              </a:rPr>
              <a:t>238</a:t>
            </a:r>
            <a:r>
              <a:rPr lang="en-US" sz="1200" b="0" strike="noStrike" spc="-1">
                <a:solidFill>
                  <a:srgbClr val="0D0D0D"/>
                </a:solidFill>
                <a:latin typeface="+mn-lt"/>
                <a:ea typeface="+mn-ea"/>
              </a:rPr>
              <a:t>U + </a:t>
            </a:r>
            <a:r>
              <a:rPr lang="en-US" sz="1200" b="0" strike="noStrike" spc="-1" baseline="30000">
                <a:solidFill>
                  <a:srgbClr val="0D0D0D"/>
                </a:solidFill>
                <a:latin typeface="+mn-lt"/>
                <a:ea typeface="+mn-ea"/>
              </a:rPr>
              <a:t>54</a:t>
            </a:r>
            <a:r>
              <a:rPr lang="en-US" sz="1200" b="0" strike="noStrike" spc="-1">
                <a:solidFill>
                  <a:srgbClr val="0D0D0D"/>
                </a:solidFill>
                <a:latin typeface="+mn-lt"/>
                <a:ea typeface="+mn-ea"/>
              </a:rPr>
              <a:t>Cr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solidFill>
                <a:srgbClr val="000000"/>
              </a:solidFill>
              <a:latin typeface="Arial"/>
            </a:endParaRPr>
          </a:p>
          <a:p>
            <a:pPr marL="216000" indent="0">
              <a:lnSpc>
                <a:spcPct val="100000"/>
              </a:lnSpc>
              <a:spcBef>
                <a:spcPts val="601"/>
              </a:spcBef>
              <a:buNone/>
              <a:tabLst>
                <a:tab pos="0" algn="l"/>
              </a:tabLst>
            </a:pPr>
            <a:r>
              <a:rPr lang="en-US" sz="1200" b="0" strike="noStrike" spc="-1" baseline="30000">
                <a:solidFill>
                  <a:srgbClr val="0D0D0D"/>
                </a:solidFill>
                <a:latin typeface="+mn-lt"/>
                <a:ea typeface="+mn-ea"/>
              </a:rPr>
              <a:t>242</a:t>
            </a:r>
            <a:r>
              <a:rPr lang="en-US" sz="1200" b="0" strike="noStrike" spc="-1">
                <a:solidFill>
                  <a:srgbClr val="0D0D0D"/>
                </a:solidFill>
                <a:latin typeface="+mn-lt"/>
                <a:ea typeface="+mn-ea"/>
              </a:rPr>
              <a:t>Pu + </a:t>
            </a:r>
            <a:r>
              <a:rPr lang="en-US" sz="1200" b="0" strike="noStrike" spc="-1" baseline="30000">
                <a:solidFill>
                  <a:srgbClr val="0D0D0D"/>
                </a:solidFill>
                <a:latin typeface="+mn-lt"/>
                <a:ea typeface="+mn-ea"/>
              </a:rPr>
              <a:t>50</a:t>
            </a:r>
            <a:r>
              <a:rPr lang="en-US" sz="1200" b="0" strike="noStrike" spc="-1">
                <a:solidFill>
                  <a:srgbClr val="0D0D0D"/>
                </a:solidFill>
                <a:latin typeface="+mn-lt"/>
                <a:ea typeface="+mn-ea"/>
              </a:rPr>
              <a:t>Ti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baseline="30000">
                <a:solidFill>
                  <a:srgbClr val="C00000"/>
                </a:solidFill>
                <a:latin typeface="+mn-lt"/>
                <a:ea typeface="+mn-ea"/>
              </a:rPr>
              <a:t>245</a:t>
            </a:r>
            <a:r>
              <a:rPr lang="en-US" sz="1200" b="0" strike="noStrike" spc="-1">
                <a:solidFill>
                  <a:srgbClr val="C00000"/>
                </a:solidFill>
                <a:latin typeface="+mn-lt"/>
                <a:ea typeface="+mn-ea"/>
              </a:rPr>
              <a:t>Cm + </a:t>
            </a:r>
            <a:r>
              <a:rPr lang="en-US" sz="1200" b="0" strike="noStrike" spc="-1" baseline="30000">
                <a:solidFill>
                  <a:srgbClr val="C00000"/>
                </a:solidFill>
                <a:latin typeface="+mn-lt"/>
                <a:ea typeface="+mn-ea"/>
              </a:rPr>
              <a:t>48</a:t>
            </a:r>
            <a:r>
              <a:rPr lang="en-US" sz="1200" b="0" strike="noStrike" spc="-1">
                <a:solidFill>
                  <a:srgbClr val="C00000"/>
                </a:solidFill>
                <a:latin typeface="+mn-lt"/>
                <a:ea typeface="+mn-ea"/>
              </a:rPr>
              <a:t>Ca→ </a:t>
            </a:r>
            <a:r>
              <a:rPr lang="en-US" sz="1200" b="0" strike="noStrike" spc="-1" baseline="30000">
                <a:solidFill>
                  <a:srgbClr val="C00000"/>
                </a:solidFill>
                <a:latin typeface="+mn-lt"/>
                <a:ea typeface="+mn-ea"/>
              </a:rPr>
              <a:t>293</a:t>
            </a:r>
            <a:r>
              <a:rPr lang="en-US" sz="1200" b="0" strike="noStrike" spc="-1">
                <a:solidFill>
                  <a:srgbClr val="C00000"/>
                </a:solidFill>
                <a:latin typeface="+mn-lt"/>
                <a:ea typeface="+mn-ea"/>
              </a:rPr>
              <a:t>Lv*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rgbClr val="C00000"/>
                </a:solidFill>
                <a:latin typeface="+mn-lt"/>
                <a:ea typeface="+mn-ea"/>
              </a:rPr>
              <a:t>                     </a:t>
            </a:r>
            <a:r>
              <a:rPr lang="el-GR" sz="1200" b="0" strike="noStrike" spc="-1">
                <a:solidFill>
                  <a:srgbClr val="C00000"/>
                </a:solidFill>
                <a:latin typeface="+mn-lt"/>
                <a:ea typeface="+mn-ea"/>
              </a:rPr>
              <a:t>σ</a:t>
            </a:r>
            <a:r>
              <a:rPr lang="en-US" sz="1200" b="0" strike="noStrike" spc="-1" baseline="-25000">
                <a:solidFill>
                  <a:srgbClr val="C00000"/>
                </a:solidFill>
                <a:latin typeface="+mn-lt"/>
                <a:ea typeface="+mn-ea"/>
              </a:rPr>
              <a:t>3n</a:t>
            </a:r>
            <a:r>
              <a:rPr lang="en-US" sz="1200" b="0" strike="noStrike" spc="-1">
                <a:solidFill>
                  <a:srgbClr val="C00000"/>
                </a:solidFill>
                <a:latin typeface="+mn-lt"/>
                <a:ea typeface="+mn-ea"/>
              </a:rPr>
              <a:t>= 4pb </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p:txBody>
      </p:sp>
      <p:sp>
        <p:nvSpPr>
          <p:cNvPr id="735" name="PlaceHolder 3"/>
          <p:cNvSpPr>
            <a:spLocks noGrp="1"/>
          </p:cNvSpPr>
          <p:nvPr>
            <p:ph type="sldNum" idx="13"/>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ECD7780A-69DD-4293-811B-0998538BDBA5}" type="slidenum">
              <a:rPr lang="en-US" sz="1400" b="0" strike="noStrike" spc="-1">
                <a:solidFill>
                  <a:srgbClr val="000000"/>
                </a:solidFill>
                <a:latin typeface="Times New Roman"/>
                <a:ea typeface="+mn-ea"/>
              </a:rPr>
              <a:t>14</a:t>
            </a:fld>
            <a:endParaRPr lang="en-US" sz="14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noRot="1" noChangeAspect="1"/>
          </p:cNvSpPr>
          <p:nvPr>
            <p:ph type="sldImg"/>
          </p:nvPr>
        </p:nvSpPr>
        <p:spPr>
          <a:xfrm>
            <a:off x="658813" y="763588"/>
            <a:ext cx="6451600" cy="3770312"/>
          </a:xfrm>
          <a:prstGeom prst="rect">
            <a:avLst/>
          </a:prstGeom>
          <a:ln w="0">
            <a:noFill/>
          </a:ln>
        </p:spPr>
      </p:sp>
      <p:sp>
        <p:nvSpPr>
          <p:cNvPr id="731" name="PlaceHolder 2"/>
          <p:cNvSpPr>
            <a:spLocks noGrp="1"/>
          </p:cNvSpPr>
          <p:nvPr>
            <p:ph type="body"/>
          </p:nvPr>
        </p:nvSpPr>
        <p:spPr>
          <a:xfrm>
            <a:off x="777240" y="4777560"/>
            <a:ext cx="6214680" cy="45230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0000"/>
                </a:solidFill>
                <a:latin typeface="+mn-lt"/>
                <a:ea typeface="+mn-ea"/>
              </a:rPr>
              <a:t>A: Minimal+ program. </a:t>
            </a:r>
            <a:r>
              <a:rPr lang="en-US" sz="1200" b="1" strike="noStrike" spc="-1">
                <a:solidFill>
                  <a:srgbClr val="000000"/>
                </a:solidFill>
                <a:latin typeface="+mn-lt"/>
                <a:ea typeface="+mn-ea"/>
              </a:rPr>
              <a:t>RIBs on the base of the operating cyclotrons U400M+U400R</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rgbClr val="000000"/>
                </a:solidFill>
                <a:latin typeface="+mn-lt"/>
                <a:ea typeface="+mn-ea"/>
              </a:rPr>
              <a:t>B: Maximal program. </a:t>
            </a:r>
            <a:r>
              <a:rPr lang="en-US" sz="1200" b="1" strike="noStrike" spc="-1">
                <a:solidFill>
                  <a:srgbClr val="000000"/>
                </a:solidFill>
                <a:latin typeface="+mn-lt"/>
                <a:ea typeface="+mn-ea"/>
              </a:rPr>
              <a:t>RIBs on the base of a tandem of new cyclotrons E1-E2 (100 AMeV), or 100 AMeV LINAC.  </a:t>
            </a:r>
            <a:endParaRPr lang="en-US" sz="1200" b="0" strike="noStrike" spc="-1">
              <a:solidFill>
                <a:srgbClr val="000000"/>
              </a:solidFill>
              <a:latin typeface="Arial"/>
            </a:endParaRPr>
          </a:p>
        </p:txBody>
      </p:sp>
      <p:sp>
        <p:nvSpPr>
          <p:cNvPr id="732" name="PlaceHolder 3"/>
          <p:cNvSpPr>
            <a:spLocks noGrp="1"/>
          </p:cNvSpPr>
          <p:nvPr>
            <p:ph type="sldNum" idx="12"/>
          </p:nvPr>
        </p:nvSpPr>
        <p:spPr>
          <a:xfrm>
            <a:off x="4399200" y="9555480"/>
            <a:ext cx="3369960" cy="4996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A2B004C1-2308-4FD5-BE63-805577343E58}" type="slidenum">
              <a:rPr lang="en-US" sz="1400" b="0" strike="noStrike" spc="-1">
                <a:solidFill>
                  <a:srgbClr val="000000"/>
                </a:solidFill>
                <a:latin typeface="Times New Roman"/>
                <a:ea typeface="+mn-ea"/>
              </a:rPr>
              <a:t>15</a:t>
            </a:fld>
            <a:endParaRPr lang="en-US" sz="14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PlaceHolder 1"/>
          <p:cNvSpPr>
            <a:spLocks noGrp="1" noRot="1" noChangeAspect="1"/>
          </p:cNvSpPr>
          <p:nvPr>
            <p:ph type="sldImg"/>
          </p:nvPr>
        </p:nvSpPr>
        <p:spPr>
          <a:xfrm>
            <a:off x="658813" y="763588"/>
            <a:ext cx="6450012" cy="3768725"/>
          </a:xfrm>
          <a:prstGeom prst="rect">
            <a:avLst/>
          </a:prstGeom>
          <a:ln w="0">
            <a:noFill/>
          </a:ln>
        </p:spPr>
      </p:sp>
      <p:sp>
        <p:nvSpPr>
          <p:cNvPr id="737"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738" name="PlaceHolder 3"/>
          <p:cNvSpPr>
            <a:spLocks noGrp="1"/>
          </p:cNvSpPr>
          <p:nvPr>
            <p:ph type="sldNum" idx="14"/>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B2A52EE4-1555-4C7D-8667-0ED5C5957B3B}" type="slidenum">
              <a:rPr lang="en-US" sz="1400" b="0" strike="noStrike" spc="-1">
                <a:solidFill>
                  <a:srgbClr val="000000"/>
                </a:solidFill>
                <a:latin typeface="Times New Roman"/>
                <a:ea typeface="+mn-ea"/>
              </a:rPr>
              <a:t>16</a:t>
            </a:fld>
            <a:endParaRPr lang="en-US"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noRot="1" noChangeAspect="1"/>
          </p:cNvSpPr>
          <p:nvPr>
            <p:ph type="sldImg"/>
          </p:nvPr>
        </p:nvSpPr>
        <p:spPr>
          <a:xfrm>
            <a:off x="493713" y="685800"/>
            <a:ext cx="5868987" cy="3429000"/>
          </a:xfrm>
          <a:prstGeom prst="rect">
            <a:avLst/>
          </a:prstGeom>
          <a:ln w="0">
            <a:noFill/>
          </a:ln>
        </p:spPr>
      </p:sp>
      <p:sp>
        <p:nvSpPr>
          <p:cNvPr id="740" name="PlaceHolder 2"/>
          <p:cNvSpPr>
            <a:spLocks noGrp="1"/>
          </p:cNvSpPr>
          <p:nvPr>
            <p:ph type="body"/>
          </p:nvPr>
        </p:nvSpPr>
        <p:spPr>
          <a:xfrm>
            <a:off x="685800" y="4343400"/>
            <a:ext cx="5485320" cy="4113720"/>
          </a:xfrm>
          <a:prstGeom prst="rect">
            <a:avLst/>
          </a:prstGeom>
          <a:noFill/>
          <a:ln w="0">
            <a:noFill/>
          </a:ln>
        </p:spPr>
        <p:txBody>
          <a:bodyPr lIns="0" tIns="0" rIns="0" bIns="0" anchor="t">
            <a:normAutofit/>
          </a:bodyPr>
          <a:lstStyle/>
          <a:p>
            <a:pPr marL="216000" indent="0">
              <a:buNone/>
            </a:pPr>
            <a:endParaRPr lang="en-US" sz="1800" b="0" strike="noStrike" spc="-1">
              <a:solidFill>
                <a:srgbClr val="000000"/>
              </a:solidFill>
              <a:latin typeface="Arial"/>
            </a:endParaRPr>
          </a:p>
        </p:txBody>
      </p:sp>
      <p:sp>
        <p:nvSpPr>
          <p:cNvPr id="741" name="PlaceHolder 3"/>
          <p:cNvSpPr>
            <a:spLocks noGrp="1"/>
          </p:cNvSpPr>
          <p:nvPr>
            <p:ph type="sldNum" idx="15"/>
          </p:nvPr>
        </p:nvSpPr>
        <p:spPr>
          <a:xfrm>
            <a:off x="3884760" y="8685360"/>
            <a:ext cx="2970720" cy="456120"/>
          </a:xfrm>
          <a:prstGeom prst="rect">
            <a:avLst/>
          </a:prstGeom>
          <a:noFill/>
          <a:ln w="0">
            <a:noFill/>
          </a:ln>
        </p:spPr>
        <p:txBody>
          <a:bodyPr lIns="0" tIns="0" rIns="0" bIns="0" anchor="b">
            <a:noAutofit/>
          </a:bodyPr>
          <a:lstStyle>
            <a:lvl1pPr indent="0" algn="r">
              <a:lnSpc>
                <a:spcPct val="100000"/>
              </a:lnSpc>
              <a:buNone/>
              <a:defRPr lang="ru-RU" sz="1200" b="0" strike="noStrike" spc="-1">
                <a:solidFill>
                  <a:srgbClr val="000000"/>
                </a:solidFill>
                <a:latin typeface="+mn-lt"/>
                <a:ea typeface="+mn-ea"/>
              </a:defRPr>
            </a:lvl1pPr>
          </a:lstStyle>
          <a:p>
            <a:pPr indent="0" algn="r">
              <a:lnSpc>
                <a:spcPct val="100000"/>
              </a:lnSpc>
              <a:buNone/>
            </a:pPr>
            <a:fld id="{9FC6D285-3F4C-474C-94F5-0BC8FABA7D8A}" type="slidenum">
              <a:rPr lang="ru-RU" sz="1200" b="0" strike="noStrike" spc="-1">
                <a:solidFill>
                  <a:srgbClr val="000000"/>
                </a:solidFill>
                <a:latin typeface="+mn-lt"/>
                <a:ea typeface="+mn-ea"/>
              </a:rPr>
              <a:t>17</a:t>
            </a:fld>
            <a:endParaRPr lang="en-US"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PlaceHolder 1"/>
          <p:cNvSpPr>
            <a:spLocks noGrp="1" noRot="1" noChangeAspect="1"/>
          </p:cNvSpPr>
          <p:nvPr>
            <p:ph type="sldImg"/>
          </p:nvPr>
        </p:nvSpPr>
        <p:spPr>
          <a:xfrm>
            <a:off x="853920" y="839880"/>
            <a:ext cx="7095600" cy="4146120"/>
          </a:xfrm>
          <a:prstGeom prst="rect">
            <a:avLst/>
          </a:prstGeom>
          <a:ln w="0">
            <a:noFill/>
          </a:ln>
        </p:spPr>
      </p:sp>
      <p:sp>
        <p:nvSpPr>
          <p:cNvPr id="743" name="PlaceHolder 2"/>
          <p:cNvSpPr>
            <a:spLocks noGrp="1"/>
          </p:cNvSpPr>
          <p:nvPr>
            <p:ph type="body"/>
          </p:nvPr>
        </p:nvSpPr>
        <p:spPr>
          <a:xfrm>
            <a:off x="880560" y="5255280"/>
            <a:ext cx="7043040" cy="497484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The long-term plan for the development of the main elements of FLNP research infrastructure is presented in the table.</a:t>
            </a:r>
          </a:p>
        </p:txBody>
      </p:sp>
      <p:sp>
        <p:nvSpPr>
          <p:cNvPr id="744" name="PlaceHolder 3"/>
          <p:cNvSpPr>
            <a:spLocks noGrp="1"/>
          </p:cNvSpPr>
          <p:nvPr>
            <p:ph type="sldNum" idx="16"/>
          </p:nvPr>
        </p:nvSpPr>
        <p:spPr>
          <a:xfrm>
            <a:off x="4985640" y="10510920"/>
            <a:ext cx="3818880" cy="5490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C671FBDF-25BC-4002-8178-381CF5FD539C}" type="slidenum">
              <a:rPr lang="en-US" sz="1400" b="0" strike="noStrike" spc="-1">
                <a:solidFill>
                  <a:srgbClr val="000000"/>
                </a:solidFill>
                <a:latin typeface="Times New Roman"/>
                <a:ea typeface="+mn-ea"/>
              </a:rPr>
              <a:t>18</a:t>
            </a:fld>
            <a:endParaRPr lang="en-US"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PlaceHolder 1"/>
          <p:cNvSpPr>
            <a:spLocks noGrp="1" noRot="1" noChangeAspect="1"/>
          </p:cNvSpPr>
          <p:nvPr>
            <p:ph type="sldImg"/>
          </p:nvPr>
        </p:nvSpPr>
        <p:spPr>
          <a:xfrm>
            <a:off x="790575" y="1143000"/>
            <a:ext cx="5272088" cy="3081338"/>
          </a:xfrm>
          <a:prstGeom prst="rect">
            <a:avLst/>
          </a:prstGeom>
          <a:ln w="0">
            <a:noFill/>
          </a:ln>
        </p:spPr>
      </p:sp>
      <p:sp>
        <p:nvSpPr>
          <p:cNvPr id="746" name="PlaceHolder 2"/>
          <p:cNvSpPr>
            <a:spLocks noGrp="1"/>
          </p:cNvSpPr>
          <p:nvPr>
            <p:ph type="body"/>
          </p:nvPr>
        </p:nvSpPr>
        <p:spPr>
          <a:xfrm>
            <a:off x="685800" y="4400640"/>
            <a:ext cx="5480280" cy="3594240"/>
          </a:xfrm>
          <a:prstGeom prst="rect">
            <a:avLst/>
          </a:prstGeom>
          <a:noFill/>
          <a:ln w="0">
            <a:noFill/>
          </a:ln>
        </p:spPr>
        <p:txBody>
          <a:bodyPr lIns="0" tIns="0" rIns="0" bIns="0" anchor="t">
            <a:noAutofit/>
          </a:bodyPr>
          <a:lstStyle/>
          <a:p>
            <a:pPr marL="216000" indent="0" algn="just">
              <a:lnSpc>
                <a:spcPct val="100000"/>
              </a:lnSpc>
              <a:buNone/>
              <a:tabLst>
                <a:tab pos="0" algn="l"/>
              </a:tabLst>
            </a:pPr>
            <a:r>
              <a:rPr lang="ru-RU" sz="1200" b="0" strike="noStrike" spc="-1">
                <a:solidFill>
                  <a:srgbClr val="000000"/>
                </a:solidFill>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endParaRPr lang="en-US" sz="1200" b="0" strike="noStrike" spc="-1">
              <a:solidFill>
                <a:srgbClr val="000000"/>
              </a:solidFill>
              <a:latin typeface="Arial"/>
            </a:endParaRPr>
          </a:p>
          <a:p>
            <a:pPr marL="216000" indent="0" algn="just">
              <a:lnSpc>
                <a:spcPct val="100000"/>
              </a:lnSpc>
              <a:buNone/>
              <a:tabLst>
                <a:tab pos="0" algn="l"/>
              </a:tabLst>
            </a:pPr>
            <a:r>
              <a:rPr lang="ru-RU" sz="1200" b="0" strike="noStrike" spc="-1">
                <a:solidFill>
                  <a:srgbClr val="000000"/>
                </a:solidFill>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strike="noStrike" spc="-1">
                <a:solidFill>
                  <a:srgbClr val="000000"/>
                </a:solidFill>
                <a:latin typeface="Arial"/>
              </a:rPr>
              <a:t>: ISIS (Didcot, UK), SINQ (PSI, Villigen, Switzerland), FRM II (TU Munich, FRG), </a:t>
            </a:r>
            <a:r>
              <a:rPr lang="ru-RU" sz="1200" b="0" strike="noStrike" spc="-1">
                <a:solidFill>
                  <a:srgbClr val="000000"/>
                </a:solidFill>
                <a:latin typeface="Arial"/>
              </a:rPr>
              <a:t>и два новых, начало эксплуатации которых планируется в 2023- 2024 годах</a:t>
            </a:r>
            <a:r>
              <a:rPr lang="en-US" sz="1200" b="0" strike="noStrike" spc="-1">
                <a:solidFill>
                  <a:srgbClr val="000000"/>
                </a:solidFill>
                <a:latin typeface="Arial"/>
              </a:rPr>
              <a:t>: (ESS (Lund, Sweden) and steady-state reactor PIK (PNPI NRC KI, Gatchina, Russia)</a:t>
            </a:r>
            <a:r>
              <a:rPr lang="ru-RU" sz="1200" b="0" strike="noStrike" spc="-1">
                <a:solidFill>
                  <a:srgbClr val="000000"/>
                </a:solidFill>
                <a:latin typeface="Arial"/>
              </a:rPr>
              <a:t>. Ввод в эксплуатацию 2-х мишенной станции на источнике </a:t>
            </a:r>
            <a:r>
              <a:rPr lang="en-US" sz="1200" b="0" strike="noStrike" spc="-1">
                <a:solidFill>
                  <a:srgbClr val="000000"/>
                </a:solidFill>
                <a:latin typeface="Arial"/>
              </a:rPr>
              <a:t>(STS SNS) of Oak Ridge National Laboratory (USA)</a:t>
            </a:r>
            <a:r>
              <a:rPr lang="ru-RU" sz="1200" b="0" strike="noStrike" spc="-1">
                <a:solidFill>
                  <a:srgbClr val="000000"/>
                </a:solidFill>
                <a:latin typeface="Arial"/>
              </a:rPr>
              <a:t> планируется в 2037 году. Таким образом, потребность в новом поколении высокопоточных источников нейтронов возрастает на фоне общего уменьшения их количества в мире.</a:t>
            </a:r>
            <a:endParaRPr lang="en-US" sz="1200" b="0" strike="noStrike" spc="-1">
              <a:solidFill>
                <a:srgbClr val="000000"/>
              </a:solidFill>
              <a:latin typeface="Arial"/>
            </a:endParaRPr>
          </a:p>
          <a:p>
            <a:pPr marL="216000" indent="0" algn="just">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mn-lt"/>
              </a:rPr>
              <a:t>Приоритетными задачами развития комплекса спектрометров реактора ИБР-2 будут являться</a:t>
            </a:r>
            <a:r>
              <a:rPr lang="en-GB" sz="1200" b="0" strike="noStrike" spc="-1">
                <a:solidFill>
                  <a:srgbClr val="000000"/>
                </a:solidFill>
                <a:latin typeface="+mn-lt"/>
              </a:rPr>
              <a:t>:</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Разработка</a:t>
            </a:r>
            <a:r>
              <a:rPr lang="en-GB" sz="1200" b="0" strike="noStrike" spc="-1">
                <a:solidFill>
                  <a:srgbClr val="000000"/>
                </a:solidFill>
                <a:latin typeface="+mn-lt"/>
              </a:rPr>
              <a:t> </a:t>
            </a:r>
            <a:r>
              <a:rPr lang="ru-RU" sz="1200" b="0" strike="noStrike" spc="-1">
                <a:solidFill>
                  <a:srgbClr val="000000"/>
                </a:solidFill>
                <a:latin typeface="+mn-lt"/>
              </a:rPr>
              <a:t>и создание элементов основной конфигурации нового спектрометра неупругого рассеяния нейтронов в обратной геометрии </a:t>
            </a:r>
            <a:r>
              <a:rPr lang="en-GB" sz="1200" b="0" strike="noStrike" spc="-1">
                <a:solidFill>
                  <a:srgbClr val="000000"/>
                </a:solidFill>
                <a:latin typeface="+mn-lt"/>
              </a:rPr>
              <a:t>BJN.</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Завершение работ по разработке и созданию основной конфигурации спектрометра малоуглового рассеяния и имиджинга.</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Модернизация и реконструкция действующих установок </a:t>
            </a:r>
            <a:r>
              <a:rPr lang="en-US" sz="900" b="0" strike="noStrike" spc="-1">
                <a:solidFill>
                  <a:srgbClr val="006600"/>
                </a:solidFill>
                <a:latin typeface="+mn-lt"/>
                <a:ea typeface="+mn-ea"/>
              </a:rPr>
              <a:t>HRFD, YuMO, RTD, DN-6, DN-12, FSD, NERA, </a:t>
            </a:r>
            <a:r>
              <a:rPr lang="ru-RU" sz="900" b="0" strike="noStrike" spc="-1">
                <a:solidFill>
                  <a:srgbClr val="006600"/>
                </a:solidFill>
                <a:latin typeface="+mn-lt"/>
                <a:ea typeface="+mn-ea"/>
              </a:rPr>
              <a:t> </a:t>
            </a:r>
            <a:r>
              <a:rPr lang="en-US" sz="900" b="0" strike="noStrike" spc="-1">
                <a:solidFill>
                  <a:srgbClr val="006600"/>
                </a:solidFill>
                <a:latin typeface="+mn-lt"/>
                <a:ea typeface="+mn-ea"/>
              </a:rPr>
              <a:t>REMUR, REFLEX, SKAT, EPSILON, FSS, NRT</a:t>
            </a:r>
            <a:r>
              <a:rPr lang="ru-RU" sz="1200" b="0" strike="noStrike" spc="-1">
                <a:solidFill>
                  <a:srgbClr val="000000"/>
                </a:solidFill>
                <a:latin typeface="+mn-lt"/>
                <a:ea typeface="+mn-ea"/>
              </a:rPr>
              <a:t>, направленная на улучшение технических параметров и расширение экспериментальных возможностей.</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ea typeface="+mn-ea"/>
              </a:rPr>
              <a:t>Развитие лабораторного оборудования для характеризации образцов и измерений физических свойств.</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ea typeface="+mn-ea"/>
              </a:rPr>
              <a:t> Поддержка и модернизация комплекса криогенных замедлителей</a:t>
            </a:r>
            <a:endParaRPr lang="en-US" sz="1200" b="0" strike="noStrike" spc="-1">
              <a:solidFill>
                <a:srgbClr val="000000"/>
              </a:solidFill>
              <a:latin typeface="Arial"/>
            </a:endParaRPr>
          </a:p>
          <a:p>
            <a:pPr marL="216000" indent="0" algn="just">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p:txBody>
      </p:sp>
      <p:sp>
        <p:nvSpPr>
          <p:cNvPr id="747" name="PlaceHolder 3"/>
          <p:cNvSpPr>
            <a:spLocks noGrp="1"/>
          </p:cNvSpPr>
          <p:nvPr>
            <p:ph type="sldNum" idx="17"/>
          </p:nvPr>
        </p:nvSpPr>
        <p:spPr>
          <a:xfrm>
            <a:off x="3884760" y="8685360"/>
            <a:ext cx="2965680" cy="4525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62D1172F-86B6-4B1F-B585-6454B018EC69}" type="slidenum">
              <a:rPr lang="ru-RU" sz="1200" b="0" strike="noStrike" spc="-1">
                <a:solidFill>
                  <a:srgbClr val="000000"/>
                </a:solidFill>
                <a:latin typeface="Times New Roman"/>
                <a:ea typeface="+mn-ea"/>
              </a:rPr>
              <a:t>19</a:t>
            </a:fld>
            <a:endParaRPr lang="en-U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4"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5"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2"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3"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4"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5"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6"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7"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8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9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9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9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9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0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0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0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1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1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1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1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1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1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0"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2"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4"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25"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5"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0"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1"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33"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4"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5"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3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9"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41"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42"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44"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45"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46"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47"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49"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50"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51"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52"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53"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54"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58"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0"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2"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6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6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6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1"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7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73"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7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77"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9"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0"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8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3"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5"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87"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8"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9"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90"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91"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92"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ED1E8BAD-A549-4929-AAF3-7B623CCE6025}"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5"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CC6088BA-36C8-4545-BC7B-A8D87E567705}"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7"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867FCE21-C103-42D6-842E-3131994A3BCE}"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9"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80"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61293A1F-0807-427A-9BA8-F96EB4AF7926}"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9321ADA-7FA7-458A-8844-4EDF25C7E2A3}"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E1FF76A-B26B-4E0F-A5CA-7205D2BAF90B}"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84"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85"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86"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EF9883C-9340-46A6-9BAB-762F6A037C48}"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8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8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90"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3EEF2228-4AE9-4373-BF4C-0FE90BB37954}"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9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93"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94"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49D47FA-C807-4E4B-BD9A-9D4D2B87325E}"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96"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97"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083F3403-F22F-4B3B-9C56-DB9DE3CA459B}"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9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1"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2"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12561AF7-7692-4B93-A50A-4C745CF0C42F}"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04"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5"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6"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7"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8"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309"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0B6C1D5F-3372-419B-9BE4-867653D90C8A}"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18"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
        <p:nvSpPr>
          <p:cNvPr id="22"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3"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8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608400" y="283680"/>
            <a:ext cx="10950480" cy="1186560"/>
          </a:xfrm>
          <a:prstGeom prst="rect">
            <a:avLst/>
          </a:prstGeom>
          <a:noFill/>
          <a:ln w="0">
            <a:noFill/>
          </a:ln>
        </p:spPr>
        <p:txBody>
          <a:bodyPr lIns="0" tIns="0" rIns="0" bIns="0" anchor="ctr">
            <a:noAutofit/>
          </a:bodyPr>
          <a:lstStyle/>
          <a:p>
            <a:pPr indent="0">
              <a:buNone/>
            </a:pPr>
            <a:r>
              <a:rPr lang="ru-RU" sz="4400" b="0" strike="noStrike" spc="-1">
                <a:solidFill>
                  <a:srgbClr val="000000"/>
                </a:solidFill>
                <a:latin typeface="Arial"/>
              </a:rPr>
              <a:t>Click to edit the title text format</a:t>
            </a:r>
          </a:p>
        </p:txBody>
      </p:sp>
      <p:sp>
        <p:nvSpPr>
          <p:cNvPr id="118" name="PlaceHolder 2"/>
          <p:cNvSpPr>
            <a:spLocks noGrp="1"/>
          </p:cNvSpPr>
          <p:nvPr>
            <p:ph type="body"/>
          </p:nvPr>
        </p:nvSpPr>
        <p:spPr>
          <a:xfrm>
            <a:off x="608400" y="1663560"/>
            <a:ext cx="10950480" cy="4123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8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2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2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8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8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156"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 name="PlaceHolder 1"/>
          <p:cNvSpPr>
            <a:spLocks noGrp="1"/>
          </p:cNvSpPr>
          <p:nvPr>
            <p:ph type="ftr" idx="4"/>
          </p:nvPr>
        </p:nvSpPr>
        <p:spPr>
          <a:xfrm>
            <a:off x="4030560" y="6590160"/>
            <a:ext cx="4104360" cy="3762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ea typeface="DejaVu Sans"/>
              </a:defRPr>
            </a:lvl1pPr>
          </a:lstStyle>
          <a:p>
            <a:pPr indent="0" algn="ctr">
              <a:lnSpc>
                <a:spcPct val="100000"/>
              </a:lnSpc>
              <a:buNone/>
              <a:tabLst>
                <a:tab pos="0" algn="l"/>
              </a:tabLst>
            </a:pPr>
            <a:r>
              <a:rPr lang="en-US" sz="1400" b="0" strike="noStrike" spc="-1">
                <a:solidFill>
                  <a:srgbClr val="000000"/>
                </a:solidFill>
                <a:latin typeface="Times New Roman"/>
                <a:ea typeface="DejaVu Sans"/>
              </a:rPr>
              <a:t>&lt;footer&gt;</a:t>
            </a:r>
            <a:endParaRPr lang="en-US" sz="1400" b="0" strike="noStrike" spc="-1">
              <a:solidFill>
                <a:srgbClr val="000000"/>
              </a:solidFill>
              <a:latin typeface="Times New Roman"/>
            </a:endParaRPr>
          </a:p>
        </p:txBody>
      </p:sp>
      <p:sp>
        <p:nvSpPr>
          <p:cNvPr id="270" name="PlaceHolder 2"/>
          <p:cNvSpPr>
            <a:spLocks noGrp="1"/>
          </p:cNvSpPr>
          <p:nvPr>
            <p:ph type="sldNum" idx="5"/>
          </p:nvPr>
        </p:nvSpPr>
        <p:spPr>
          <a:xfrm>
            <a:off x="8593920" y="6590160"/>
            <a:ext cx="2735280" cy="3762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strike="noStrike" spc="-1">
                <a:solidFill>
                  <a:srgbClr val="8B8B8B"/>
                </a:solidFill>
                <a:latin typeface="Calibri"/>
                <a:ea typeface="DejaVu Sans"/>
              </a:defRPr>
            </a:lvl1pPr>
          </a:lstStyle>
          <a:p>
            <a:pPr indent="0" algn="r">
              <a:lnSpc>
                <a:spcPct val="100000"/>
              </a:lnSpc>
              <a:buNone/>
              <a:tabLst>
                <a:tab pos="0" algn="l"/>
              </a:tabLst>
            </a:pPr>
            <a:fld id="{F7816803-8C32-4558-B896-9E8DB270E04E}" type="slidenum">
              <a:rPr lang="ru-RU" sz="1200" b="0" strike="noStrike" spc="-1">
                <a:solidFill>
                  <a:srgbClr val="8B8B8B"/>
                </a:solidFill>
                <a:latin typeface="Calibri"/>
                <a:ea typeface="DejaVu Sans"/>
              </a:rPr>
              <a:t>‹#›</a:t>
            </a:fld>
            <a:endParaRPr lang="en-US" sz="1200" b="0" strike="noStrike" spc="-1">
              <a:solidFill>
                <a:srgbClr val="000000"/>
              </a:solidFill>
              <a:latin typeface="Times New Roman"/>
            </a:endParaRPr>
          </a:p>
        </p:txBody>
      </p:sp>
      <p:sp>
        <p:nvSpPr>
          <p:cNvPr id="271" name="PlaceHolder 3"/>
          <p:cNvSpPr>
            <a:spLocks noGrp="1"/>
          </p:cNvSpPr>
          <p:nvPr>
            <p:ph type="dt" idx="6"/>
          </p:nvPr>
        </p:nvSpPr>
        <p:spPr>
          <a:xfrm>
            <a:off x="836640" y="6590160"/>
            <a:ext cx="2735280" cy="37620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272"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273"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9.w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wmf"/><Relationship Id="rId4" Type="http://schemas.openxmlformats.org/officeDocument/2006/relationships/image" Target="../media/image34.wm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8.w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wm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chart" Target="../charts/chart5.xml"/><Relationship Id="rId2" Type="http://schemas.openxmlformats.org/officeDocument/2006/relationships/image" Target="../media/image91.jpeg"/><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iff"/><Relationship Id="rId1" Type="http://schemas.openxmlformats.org/officeDocument/2006/relationships/slideLayout" Target="../slideLayouts/slideLayout14.xml"/><Relationship Id="rId4" Type="http://schemas.openxmlformats.org/officeDocument/2006/relationships/image" Target="../media/image103.emf"/></Relationships>
</file>

<file path=ppt/slides/_rels/slide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09.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7.png"/><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Рисунок 32"/>
          <p:cNvPicPr/>
          <p:nvPr/>
        </p:nvPicPr>
        <p:blipFill>
          <a:blip r:embed="rId2"/>
          <a:stretch/>
        </p:blipFill>
        <p:spPr>
          <a:xfrm>
            <a:off x="720" y="1440"/>
            <a:ext cx="12167280" cy="3400920"/>
          </a:xfrm>
          <a:prstGeom prst="rect">
            <a:avLst/>
          </a:prstGeom>
          <a:ln w="0">
            <a:noFill/>
          </a:ln>
        </p:spPr>
      </p:pic>
      <p:sp>
        <p:nvSpPr>
          <p:cNvPr id="317" name="TextBox 401"/>
          <p:cNvSpPr/>
          <p:nvPr/>
        </p:nvSpPr>
        <p:spPr>
          <a:xfrm>
            <a:off x="861480" y="3707639"/>
            <a:ext cx="10333440" cy="29320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en-US" sz="1800" b="0" strike="noStrike" spc="-1" dirty="0">
              <a:solidFill>
                <a:srgbClr val="000000"/>
              </a:solidFill>
              <a:latin typeface="Arial"/>
            </a:endParaRPr>
          </a:p>
          <a:p>
            <a:pPr algn="ctr">
              <a:lnSpc>
                <a:spcPct val="100000"/>
              </a:lnSpc>
            </a:pPr>
            <a:endParaRPr lang="en-US" sz="1800" b="0" strike="noStrike" spc="-1" dirty="0">
              <a:solidFill>
                <a:srgbClr val="000000"/>
              </a:solidFill>
              <a:latin typeface="Arial"/>
            </a:endParaRPr>
          </a:p>
          <a:p>
            <a:pPr algn="ctr">
              <a:lnSpc>
                <a:spcPct val="100000"/>
              </a:lnSpc>
            </a:pPr>
            <a:r>
              <a:rPr lang="en-US" sz="1800" b="0" strike="noStrike" spc="-1" dirty="0">
                <a:solidFill>
                  <a:srgbClr val="000000"/>
                </a:solidFill>
                <a:latin typeface="Arial"/>
                <a:ea typeface="DejaVu Sans"/>
              </a:rPr>
              <a:t> </a:t>
            </a:r>
            <a:r>
              <a:rPr lang="en-US" sz="2400" b="0" strike="noStrike" spc="-1" dirty="0">
                <a:solidFill>
                  <a:srgbClr val="000000"/>
                </a:solidFill>
                <a:latin typeface="Arial"/>
                <a:ea typeface="DejaVu Sans"/>
              </a:rPr>
              <a:t>On the Final Draft of JINR Seven-Year Plan for 2024–2030 </a:t>
            </a:r>
            <a:endParaRPr lang="en-US" sz="2400" b="0" strike="noStrike" spc="-1" dirty="0">
              <a:solidFill>
                <a:srgbClr val="000000"/>
              </a:solidFill>
              <a:latin typeface="Arial"/>
            </a:endParaRPr>
          </a:p>
          <a:p>
            <a:pPr algn="ctr">
              <a:lnSpc>
                <a:spcPct val="100000"/>
              </a:lnSpc>
            </a:pPr>
            <a:endParaRPr lang="en-US" sz="1800" b="0" strike="noStrike" spc="-1" dirty="0">
              <a:solidFill>
                <a:srgbClr val="000000"/>
              </a:solidFill>
              <a:latin typeface="Arial"/>
            </a:endParaRPr>
          </a:p>
          <a:p>
            <a:pPr algn="ctr">
              <a:lnSpc>
                <a:spcPct val="100000"/>
              </a:lnSpc>
            </a:pPr>
            <a:r>
              <a:rPr lang="en-US" sz="2400" b="0" strike="noStrike" spc="-1" dirty="0">
                <a:solidFill>
                  <a:srgbClr val="000000"/>
                </a:solidFill>
                <a:latin typeface="Arial"/>
                <a:ea typeface="DejaVu Sans"/>
              </a:rPr>
              <a:t>Grigory V. </a:t>
            </a:r>
            <a:r>
              <a:rPr lang="en-US" sz="2400" b="0" strike="noStrike" spc="-1" dirty="0" err="1">
                <a:solidFill>
                  <a:srgbClr val="000000"/>
                </a:solidFill>
                <a:latin typeface="Arial"/>
                <a:ea typeface="DejaVu Sans"/>
              </a:rPr>
              <a:t>Trubnikov</a:t>
            </a:r>
            <a:endParaRPr lang="en-US" sz="2400" b="0" strike="noStrike" spc="-1" dirty="0">
              <a:solidFill>
                <a:srgbClr val="000000"/>
              </a:solidFill>
              <a:latin typeface="Arial"/>
            </a:endParaRPr>
          </a:p>
          <a:p>
            <a:pPr algn="ctr">
              <a:lnSpc>
                <a:spcPct val="100000"/>
              </a:lnSpc>
            </a:pPr>
            <a:endParaRPr lang="en-US" sz="2400" b="0" strike="noStrike" spc="-1" dirty="0">
              <a:solidFill>
                <a:srgbClr val="000000"/>
              </a:solidFill>
              <a:latin typeface="Arial"/>
            </a:endParaRPr>
          </a:p>
          <a:p>
            <a:pPr algn="ctr">
              <a:lnSpc>
                <a:spcPct val="100000"/>
              </a:lnSpc>
            </a:pPr>
            <a:r>
              <a:rPr lang="en-US" sz="2400" b="0" strike="noStrike" spc="-1" dirty="0">
                <a:solidFill>
                  <a:srgbClr val="000000"/>
                </a:solidFill>
                <a:latin typeface="Arial"/>
                <a:ea typeface="DejaVu Sans"/>
              </a:rPr>
              <a:t>June 2023</a:t>
            </a:r>
            <a:endParaRPr lang="en-US" sz="2400" b="0" strike="noStrike" spc="-1" dirty="0">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extBox 96"/>
          <p:cNvSpPr/>
          <p:nvPr/>
        </p:nvSpPr>
        <p:spPr>
          <a:xfrm>
            <a:off x="135000" y="164520"/>
            <a:ext cx="11750040" cy="394560"/>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598"/>
              </a:spcAft>
              <a:tabLst>
                <a:tab pos="0" algn="l"/>
              </a:tabLst>
            </a:pPr>
            <a:r>
              <a:rPr lang="en-GB" sz="1800" b="0" strike="noStrike" spc="-1">
                <a:solidFill>
                  <a:srgbClr val="2F5597"/>
                </a:solidFill>
                <a:latin typeface="Arial"/>
                <a:ea typeface="Times New Roman"/>
              </a:rPr>
              <a:t> </a:t>
            </a:r>
            <a:r>
              <a:rPr lang="en-GB" sz="2000" b="1" strike="noStrike" spc="-1">
                <a:solidFill>
                  <a:srgbClr val="000066"/>
                </a:solidFill>
                <a:latin typeface="Arial"/>
                <a:ea typeface="Times New Roman"/>
              </a:rPr>
              <a:t>SEVEN-YEAR PLAN FOR THE DEVELOPMENT OF JINR FOR 2024–2030</a:t>
            </a:r>
            <a:endParaRPr lang="en-US" sz="2000" b="0" strike="noStrike" spc="-1">
              <a:solidFill>
                <a:srgbClr val="000000"/>
              </a:solidFill>
              <a:latin typeface="Arial"/>
            </a:endParaRPr>
          </a:p>
        </p:txBody>
      </p:sp>
      <p:sp>
        <p:nvSpPr>
          <p:cNvPr id="343" name="TextBox 115"/>
          <p:cNvSpPr/>
          <p:nvPr/>
        </p:nvSpPr>
        <p:spPr>
          <a:xfrm>
            <a:off x="144000" y="802800"/>
            <a:ext cx="6711840" cy="2315880"/>
          </a:xfrm>
          <a:prstGeom prst="rect">
            <a:avLst/>
          </a:prstGeom>
          <a:gradFill rotWithShape="0">
            <a:gsLst>
              <a:gs pos="0">
                <a:srgbClr val="0066CC"/>
              </a:gs>
              <a:gs pos="100000">
                <a:srgbClr val="333333"/>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lIns="108000" tIns="63000" rIns="108000" bIns="63000" anchor="t">
            <a:spAutoFit/>
          </a:bodyPr>
          <a:lstStyle/>
          <a:p>
            <a:pPr>
              <a:lnSpc>
                <a:spcPct val="100000"/>
              </a:lnSpc>
            </a:pP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DEVELOPMENT OF A LARGE RESEARCH INFRASTRUCTURE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NICA, </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MPD, SPD</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DRIBs-III (SHE, U-400R, DC-140, Radiochemical Lab Class-1)      </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IBR-2M, NEPTUN</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BAIKAL-GVD</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p:txBody>
      </p:sp>
      <p:sp>
        <p:nvSpPr>
          <p:cNvPr id="344" name="TextBox 117"/>
          <p:cNvSpPr/>
          <p:nvPr/>
        </p:nvSpPr>
        <p:spPr>
          <a:xfrm>
            <a:off x="192600" y="3463200"/>
            <a:ext cx="6627240" cy="3228480"/>
          </a:xfrm>
          <a:prstGeom prst="rect">
            <a:avLst/>
          </a:prstGeom>
          <a:gradFill rotWithShape="0">
            <a:gsLst>
              <a:gs pos="0">
                <a:srgbClr val="333333"/>
              </a:gs>
              <a:gs pos="100000">
                <a:srgbClr val="2A6099"/>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SCIENTIFIC PROJECTS, </a:t>
            </a: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EQUIPMENT AND MEDIUM-SCALE INFRASTRUCTURE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Elementary paricle physics and high energy heavy ion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Nuclear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Condensed matter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Radiation research in life sciences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Theoretical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Information technology</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Physics and technology of charged particle accelerators</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p:txBody>
      </p:sp>
      <p:sp>
        <p:nvSpPr>
          <p:cNvPr id="345" name="TextBox 118"/>
          <p:cNvSpPr/>
          <p:nvPr/>
        </p:nvSpPr>
        <p:spPr>
          <a:xfrm>
            <a:off x="7061400" y="763560"/>
            <a:ext cx="484704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DEVELOPMENT OF ENGINEERING INFRASTRUCTURE</a:t>
            </a:r>
            <a:endParaRPr lang="en-US" sz="1600" b="0" strike="noStrike" spc="-1">
              <a:solidFill>
                <a:srgbClr val="000000"/>
              </a:solidFill>
              <a:latin typeface="Arial"/>
            </a:endParaRPr>
          </a:p>
        </p:txBody>
      </p:sp>
      <p:sp>
        <p:nvSpPr>
          <p:cNvPr id="346" name="TextBox 116"/>
          <p:cNvSpPr/>
          <p:nvPr/>
        </p:nvSpPr>
        <p:spPr>
          <a:xfrm>
            <a:off x="7061400" y="1540800"/>
            <a:ext cx="484704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INNOVATION ACTIVITIES</a:t>
            </a:r>
            <a:endParaRPr lang="en-US" sz="1600" b="0" strike="noStrike" spc="-1">
              <a:solidFill>
                <a:srgbClr val="000000"/>
              </a:solidFill>
              <a:latin typeface="Arial"/>
            </a:endParaRPr>
          </a:p>
        </p:txBody>
      </p:sp>
      <p:sp>
        <p:nvSpPr>
          <p:cNvPr id="347" name="TextBox 119"/>
          <p:cNvSpPr/>
          <p:nvPr/>
        </p:nvSpPr>
        <p:spPr>
          <a:xfrm>
            <a:off x="7061400" y="2082600"/>
            <a:ext cx="484704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STRENGTHENING HUMAN RESOURCES</a:t>
            </a:r>
            <a:endParaRPr lang="en-US" sz="1600" b="0" strike="noStrike" spc="-1">
              <a:solidFill>
                <a:srgbClr val="000000"/>
              </a:solidFill>
              <a:latin typeface="Arial"/>
            </a:endParaRPr>
          </a:p>
        </p:txBody>
      </p:sp>
      <p:sp>
        <p:nvSpPr>
          <p:cNvPr id="348" name="TextBox 120"/>
          <p:cNvSpPr/>
          <p:nvPr/>
        </p:nvSpPr>
        <p:spPr>
          <a:xfrm>
            <a:off x="7061400" y="2590560"/>
            <a:ext cx="484704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ORGANIZATION OF SCIENTIFIC ACTIVITY</a:t>
            </a:r>
            <a:endParaRPr lang="en-US" sz="1600" b="0" strike="noStrike" spc="-1">
              <a:solidFill>
                <a:srgbClr val="000000"/>
              </a:solidFill>
              <a:latin typeface="Arial"/>
            </a:endParaRPr>
          </a:p>
        </p:txBody>
      </p:sp>
      <p:sp>
        <p:nvSpPr>
          <p:cNvPr id="349" name="TextBox 121"/>
          <p:cNvSpPr/>
          <p:nvPr/>
        </p:nvSpPr>
        <p:spPr>
          <a:xfrm>
            <a:off x="7061400" y="3110760"/>
            <a:ext cx="484704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DEVELOPMENT OF JINR AS INTERNATIONAL ORGANIZATION</a:t>
            </a:r>
            <a:endParaRPr lang="en-US" sz="1600" b="0" strike="noStrike" spc="-1">
              <a:solidFill>
                <a:srgbClr val="000000"/>
              </a:solidFill>
              <a:latin typeface="Arial"/>
            </a:endParaRPr>
          </a:p>
        </p:txBody>
      </p:sp>
      <p:sp>
        <p:nvSpPr>
          <p:cNvPr id="350" name="TextBox 122"/>
          <p:cNvSpPr/>
          <p:nvPr/>
        </p:nvSpPr>
        <p:spPr>
          <a:xfrm>
            <a:off x="7038000" y="4739400"/>
            <a:ext cx="484704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DIGITAL JINR</a:t>
            </a:r>
            <a:endParaRPr lang="en-US" sz="1600" b="0" strike="noStrike" spc="-1">
              <a:solidFill>
                <a:srgbClr val="000000"/>
              </a:solidFill>
              <a:latin typeface="Arial"/>
            </a:endParaRPr>
          </a:p>
        </p:txBody>
      </p:sp>
      <p:sp>
        <p:nvSpPr>
          <p:cNvPr id="351" name="TextBox 123"/>
          <p:cNvSpPr/>
          <p:nvPr/>
        </p:nvSpPr>
        <p:spPr>
          <a:xfrm>
            <a:off x="7038000" y="3871440"/>
            <a:ext cx="484704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STRATEGIC OUTRICH AND COMMUNICATIONS (IC, PR, GR)  </a:t>
            </a:r>
            <a:endParaRPr lang="en-US" sz="1600" b="0" strike="noStrike" spc="-1">
              <a:solidFill>
                <a:srgbClr val="000000"/>
              </a:solidFill>
              <a:latin typeface="Arial"/>
            </a:endParaRPr>
          </a:p>
        </p:txBody>
      </p:sp>
      <p:sp>
        <p:nvSpPr>
          <p:cNvPr id="352" name="TextBox 124"/>
          <p:cNvSpPr/>
          <p:nvPr/>
        </p:nvSpPr>
        <p:spPr>
          <a:xfrm>
            <a:off x="7038000" y="5306760"/>
            <a:ext cx="484704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FINANCIAL SUPPORT</a:t>
            </a:r>
            <a:endParaRPr lang="en-US" sz="1600" b="0" strike="noStrike" spc="-1">
              <a:solidFill>
                <a:srgbClr val="000000"/>
              </a:solidFill>
              <a:latin typeface="Arial"/>
            </a:endParaRPr>
          </a:p>
        </p:txBody>
      </p:sp>
      <p:sp>
        <p:nvSpPr>
          <p:cNvPr id="353" name="TextBox 125"/>
          <p:cNvSpPr/>
          <p:nvPr/>
        </p:nvSpPr>
        <p:spPr>
          <a:xfrm>
            <a:off x="7038000" y="5797800"/>
            <a:ext cx="4847040" cy="85644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MONITORING THE IMPLEMENTATION OF THE </a:t>
            </a:r>
            <a:endParaRPr lang="en-US" sz="1600" b="0" strike="noStrike" spc="-1">
              <a:solidFill>
                <a:srgbClr val="000000"/>
              </a:solidFill>
              <a:latin typeface="Arial"/>
            </a:endParaRPr>
          </a:p>
          <a:p>
            <a:pPr>
              <a:lnSpc>
                <a:spcPct val="100000"/>
              </a:lnSpc>
            </a:pPr>
            <a:r>
              <a:rPr lang="en-GB" sz="1600" b="1" strike="noStrike" spc="-1">
                <a:solidFill>
                  <a:srgbClr val="000000"/>
                </a:solidFill>
                <a:latin typeface="Arial"/>
                <a:ea typeface="Times New Roman"/>
              </a:rPr>
              <a:t>SEVEN-YEAR PLAN AND THE STRATEGY OF DEVELOPMENT</a:t>
            </a:r>
            <a:endParaRPr lang="en-US" sz="16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44"/>
          <p:cNvSpPr/>
          <p:nvPr/>
        </p:nvSpPr>
        <p:spPr>
          <a:xfrm>
            <a:off x="36000" y="46080"/>
            <a:ext cx="12112560" cy="2923560"/>
          </a:xfrm>
          <a:prstGeom prst="rect">
            <a:avLst/>
          </a:prstGeom>
          <a:solidFill>
            <a:schemeClr val="tx2">
              <a:lumMod val="20000"/>
              <a:lumOff val="80000"/>
            </a:schemeClr>
          </a:solidFill>
          <a:ln w="0">
            <a:solidFill>
              <a:srgbClr val="3A5F8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n-US" sz="1800" b="0" strike="noStrike" spc="-1">
              <a:solidFill>
                <a:srgbClr val="000000"/>
              </a:solidFill>
              <a:latin typeface="Arial"/>
            </a:endParaRPr>
          </a:p>
          <a:p>
            <a:pPr algn="ctr">
              <a:lnSpc>
                <a:spcPct val="100000"/>
              </a:lnSpc>
            </a:pPr>
            <a:r>
              <a:rPr lang="zxx" sz="2800" b="1" strike="noStrike" spc="-1">
                <a:solidFill>
                  <a:srgbClr val="002060"/>
                </a:solidFill>
                <a:latin typeface="Arial"/>
                <a:ea typeface="DejaVu Sans"/>
              </a:rPr>
              <a:t>THEORETICAL  PHYSICS (BLTP)</a:t>
            </a: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p:txBody>
      </p:sp>
      <p:sp>
        <p:nvSpPr>
          <p:cNvPr id="355" name="Скругленный прямоугольник 5"/>
          <p:cNvSpPr/>
          <p:nvPr/>
        </p:nvSpPr>
        <p:spPr>
          <a:xfrm>
            <a:off x="9228960" y="1009800"/>
            <a:ext cx="2239560" cy="1155240"/>
          </a:xfrm>
          <a:prstGeom prst="roundRect">
            <a:avLst>
              <a:gd name="adj" fmla="val 16667"/>
            </a:avLst>
          </a:prstGeom>
          <a:solidFill>
            <a:schemeClr val="bg2">
              <a:lumMod val="75000"/>
            </a:schemeClr>
          </a:solidFill>
          <a:ln>
            <a:solidFill>
              <a:srgbClr val="1E1C1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56" name="Скругленный прямоугольник 6"/>
          <p:cNvSpPr/>
          <p:nvPr/>
        </p:nvSpPr>
        <p:spPr>
          <a:xfrm>
            <a:off x="654840" y="1009800"/>
            <a:ext cx="2239560" cy="1155240"/>
          </a:xfrm>
          <a:prstGeom prst="roundRect">
            <a:avLst>
              <a:gd name="adj" fmla="val 16667"/>
            </a:avLst>
          </a:prstGeom>
          <a:solidFill>
            <a:schemeClr val="accent4">
              <a:lumMod val="20000"/>
              <a:lumOff val="80000"/>
            </a:schemeClr>
          </a:solidFill>
          <a:ln>
            <a:solidFill>
              <a:srgbClr val="604A7B"/>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57" name="Скругленный прямоугольник 7"/>
          <p:cNvSpPr/>
          <p:nvPr/>
        </p:nvSpPr>
        <p:spPr>
          <a:xfrm>
            <a:off x="6379560" y="1009800"/>
            <a:ext cx="2239560" cy="1155240"/>
          </a:xfrm>
          <a:prstGeom prst="roundRect">
            <a:avLst>
              <a:gd name="adj" fmla="val 16667"/>
            </a:avLst>
          </a:prstGeom>
          <a:solidFill>
            <a:schemeClr val="accent1">
              <a:lumMod val="20000"/>
              <a:lumOff val="80000"/>
            </a:schemeClr>
          </a:solidFill>
          <a:ln>
            <a:solidFill>
              <a:srgbClr val="376092"/>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58" name="Скругленный прямоугольник 8"/>
          <p:cNvSpPr/>
          <p:nvPr/>
        </p:nvSpPr>
        <p:spPr>
          <a:xfrm>
            <a:off x="3519000" y="1009800"/>
            <a:ext cx="2239560" cy="1155240"/>
          </a:xfrm>
          <a:prstGeom prst="roundRect">
            <a:avLst>
              <a:gd name="adj" fmla="val 16667"/>
            </a:avLst>
          </a:prstGeom>
          <a:solidFill>
            <a:schemeClr val="accent3">
              <a:lumMod val="40000"/>
              <a:lumOff val="60000"/>
            </a:schemeClr>
          </a:solidFill>
          <a:ln>
            <a:solidFill>
              <a:srgbClr val="4F6228"/>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59" name="TextBox 45"/>
          <p:cNvSpPr/>
          <p:nvPr/>
        </p:nvSpPr>
        <p:spPr>
          <a:xfrm>
            <a:off x="3519000" y="1073520"/>
            <a:ext cx="22395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of  Atomic</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Nucleus</a:t>
            </a:r>
            <a:endParaRPr lang="en-US" sz="2000" b="0" strike="noStrike" spc="-1">
              <a:solidFill>
                <a:srgbClr val="000000"/>
              </a:solidFill>
              <a:latin typeface="Arial"/>
            </a:endParaRPr>
          </a:p>
        </p:txBody>
      </p:sp>
      <p:sp>
        <p:nvSpPr>
          <p:cNvPr id="360" name="TextBox 47"/>
          <p:cNvSpPr/>
          <p:nvPr/>
        </p:nvSpPr>
        <p:spPr>
          <a:xfrm>
            <a:off x="654840" y="1073520"/>
            <a:ext cx="22395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Fundamental</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Interactions</a:t>
            </a:r>
            <a:endParaRPr lang="en-US" sz="2000" b="0" strike="noStrike" spc="-1">
              <a:solidFill>
                <a:srgbClr val="000000"/>
              </a:solidFill>
              <a:latin typeface="Arial"/>
            </a:endParaRPr>
          </a:p>
        </p:txBody>
      </p:sp>
      <p:sp>
        <p:nvSpPr>
          <p:cNvPr id="361" name="TextBox 48"/>
          <p:cNvSpPr/>
          <p:nvPr/>
        </p:nvSpPr>
        <p:spPr>
          <a:xfrm>
            <a:off x="6379560" y="1073520"/>
            <a:ext cx="22395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Condensed</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Matter</a:t>
            </a:r>
            <a:endParaRPr lang="en-US" sz="2000" b="0" strike="noStrike" spc="-1">
              <a:solidFill>
                <a:srgbClr val="000000"/>
              </a:solidFill>
              <a:latin typeface="Arial"/>
            </a:endParaRPr>
          </a:p>
        </p:txBody>
      </p:sp>
      <p:sp>
        <p:nvSpPr>
          <p:cNvPr id="362" name="TextBox 49"/>
          <p:cNvSpPr/>
          <p:nvPr/>
        </p:nvSpPr>
        <p:spPr>
          <a:xfrm>
            <a:off x="9228960" y="1073520"/>
            <a:ext cx="22395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Modern</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Mathematical</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Physics</a:t>
            </a:r>
            <a:endParaRPr lang="en-US" sz="2000" b="0" strike="noStrike" spc="-1">
              <a:solidFill>
                <a:srgbClr val="000000"/>
              </a:solidFill>
              <a:latin typeface="Arial"/>
            </a:endParaRPr>
          </a:p>
        </p:txBody>
      </p:sp>
      <p:sp>
        <p:nvSpPr>
          <p:cNvPr id="363" name="Овал 2"/>
          <p:cNvSpPr/>
          <p:nvPr/>
        </p:nvSpPr>
        <p:spPr>
          <a:xfrm>
            <a:off x="9296280" y="2341800"/>
            <a:ext cx="2779200" cy="2690280"/>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64" name="TextBox 50"/>
          <p:cNvSpPr/>
          <p:nvPr/>
        </p:nvSpPr>
        <p:spPr>
          <a:xfrm>
            <a:off x="9300600" y="2602800"/>
            <a:ext cx="2760480" cy="19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600" b="1" i="1" strike="noStrike" spc="-1">
                <a:solidFill>
                  <a:srgbClr val="FFFFFF"/>
                </a:solidFill>
                <a:latin typeface="Arial"/>
                <a:ea typeface="DejaVu Sans"/>
              </a:rPr>
              <a:t>Research and</a:t>
            </a:r>
            <a:endParaRPr lang="en-US" sz="1600" b="0" strike="noStrike" spc="-1">
              <a:solidFill>
                <a:srgbClr val="000000"/>
              </a:solidFill>
              <a:latin typeface="Arial"/>
            </a:endParaRPr>
          </a:p>
          <a:p>
            <a:pPr algn="ctr">
              <a:lnSpc>
                <a:spcPct val="100000"/>
              </a:lnSpc>
            </a:pPr>
            <a:r>
              <a:rPr lang="zxx" sz="1600" b="1" i="1" strike="noStrike" spc="-1">
                <a:solidFill>
                  <a:srgbClr val="FFFFFF"/>
                </a:solidFill>
                <a:latin typeface="Arial"/>
                <a:ea typeface="DejaVu Sans"/>
              </a:rPr>
              <a:t>educational project</a:t>
            </a:r>
            <a:endParaRPr lang="en-US" sz="1600" b="0" strike="noStrike" spc="-1">
              <a:solidFill>
                <a:srgbClr val="000000"/>
              </a:solidFill>
              <a:latin typeface="Arial"/>
            </a:endParaRPr>
          </a:p>
          <a:p>
            <a:pPr algn="ctr">
              <a:lnSpc>
                <a:spcPct val="100000"/>
              </a:lnSpc>
            </a:pPr>
            <a:endParaRPr lang="en-US" sz="1100" b="0" strike="noStrike" spc="-1">
              <a:solidFill>
                <a:srgbClr val="000000"/>
              </a:solidFill>
              <a:latin typeface="Arial"/>
            </a:endParaRPr>
          </a:p>
          <a:p>
            <a:pPr algn="ctr">
              <a:lnSpc>
                <a:spcPct val="100000"/>
              </a:lnSpc>
            </a:pPr>
            <a:r>
              <a:rPr lang="zxx" sz="2000" b="1" strike="noStrike" spc="-1">
                <a:solidFill>
                  <a:srgbClr val="FFFFFF"/>
                </a:solidFill>
                <a:latin typeface="Arial"/>
                <a:ea typeface="DejaVu Sans"/>
              </a:rPr>
              <a:t>DIAS-TH</a:t>
            </a:r>
            <a:endParaRPr lang="en-US" sz="2000" b="0" strike="noStrike" spc="-1">
              <a:solidFill>
                <a:srgbClr val="000000"/>
              </a:solidFill>
              <a:latin typeface="Arial"/>
            </a:endParaRPr>
          </a:p>
          <a:p>
            <a:pPr algn="ctr">
              <a:lnSpc>
                <a:spcPct val="100000"/>
              </a:lnSpc>
            </a:pPr>
            <a:endParaRPr lang="en-US" sz="7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“Dubna International</a:t>
            </a:r>
            <a:endParaRPr lang="en-US" sz="18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Advanced School of</a:t>
            </a:r>
            <a:endParaRPr lang="en-US" sz="18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Theoretical Physics”</a:t>
            </a:r>
            <a:endParaRPr lang="en-US" sz="1800" b="0" strike="noStrike" spc="-1">
              <a:solidFill>
                <a:srgbClr val="000000"/>
              </a:solidFill>
              <a:latin typeface="Arial"/>
            </a:endParaRPr>
          </a:p>
        </p:txBody>
      </p:sp>
      <p:sp>
        <p:nvSpPr>
          <p:cNvPr id="365" name="TextBox 54"/>
          <p:cNvSpPr/>
          <p:nvPr/>
        </p:nvSpPr>
        <p:spPr>
          <a:xfrm>
            <a:off x="499320" y="5785200"/>
            <a:ext cx="525960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Human strategy:</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leading scientists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young researchers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Stimulation of scientific activity</a:t>
            </a:r>
            <a:endParaRPr lang="en-US" sz="1800" b="0" strike="noStrike" spc="-1">
              <a:solidFill>
                <a:srgbClr val="000000"/>
              </a:solidFill>
              <a:latin typeface="Arial"/>
            </a:endParaRPr>
          </a:p>
        </p:txBody>
      </p:sp>
      <p:sp>
        <p:nvSpPr>
          <p:cNvPr id="366" name="TextBox 55"/>
          <p:cNvSpPr/>
          <p:nvPr/>
        </p:nvSpPr>
        <p:spPr>
          <a:xfrm>
            <a:off x="6379560" y="5785200"/>
            <a:ext cx="525960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Scientific strategy:</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Extension of international collaboration</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Keeping up with current scientific trends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Interplay of research and education</a:t>
            </a:r>
            <a:endParaRPr lang="en-US" sz="1800" b="0" strike="noStrike" spc="-1">
              <a:solidFill>
                <a:srgbClr val="000000"/>
              </a:solidFill>
              <a:latin typeface="Arial"/>
            </a:endParaRPr>
          </a:p>
        </p:txBody>
      </p:sp>
      <p:sp>
        <p:nvSpPr>
          <p:cNvPr id="367" name="Скругленный прямоугольник 51"/>
          <p:cNvSpPr/>
          <p:nvPr/>
        </p:nvSpPr>
        <p:spPr>
          <a:xfrm>
            <a:off x="1232640" y="2554560"/>
            <a:ext cx="7046640" cy="365760"/>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68" name="TextBox 51"/>
          <p:cNvSpPr/>
          <p:nvPr/>
        </p:nvSpPr>
        <p:spPr>
          <a:xfrm>
            <a:off x="120600" y="3162960"/>
            <a:ext cx="5940360" cy="36396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VBLHEP </a:t>
            </a:r>
            <a:r>
              <a:rPr lang="zxx" sz="1600" b="0" strike="noStrike" spc="-1">
                <a:solidFill>
                  <a:srgbClr val="000000"/>
                </a:solidFill>
                <a:latin typeface="Arial"/>
                <a:ea typeface="DejaVu Sans"/>
              </a:rPr>
              <a:t>Hot and dense nuclear matter in heavy-ion collisions</a:t>
            </a:r>
            <a:endParaRPr lang="en-US" sz="1600" b="0" strike="noStrike" spc="-1">
              <a:solidFill>
                <a:srgbClr val="000000"/>
              </a:solidFill>
              <a:latin typeface="Arial"/>
            </a:endParaRPr>
          </a:p>
        </p:txBody>
      </p:sp>
      <p:sp>
        <p:nvSpPr>
          <p:cNvPr id="369" name="Двойная стрелка вверх/вниз 42"/>
          <p:cNvSpPr/>
          <p:nvPr/>
        </p:nvSpPr>
        <p:spPr>
          <a:xfrm>
            <a:off x="1643760" y="2212920"/>
            <a:ext cx="293760" cy="94608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70" name="Двойная стрелка вверх/вниз 43"/>
          <p:cNvSpPr/>
          <p:nvPr/>
        </p:nvSpPr>
        <p:spPr>
          <a:xfrm>
            <a:off x="4543920" y="2216160"/>
            <a:ext cx="293760" cy="94284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71" name="Двойная стрелка вверх/вниз 44"/>
          <p:cNvSpPr/>
          <p:nvPr/>
        </p:nvSpPr>
        <p:spPr>
          <a:xfrm>
            <a:off x="7467840" y="2216160"/>
            <a:ext cx="293760" cy="94284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372" name="TextBox 52"/>
          <p:cNvSpPr/>
          <p:nvPr/>
        </p:nvSpPr>
        <p:spPr>
          <a:xfrm>
            <a:off x="120600" y="3606480"/>
            <a:ext cx="261936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Neutrino physics</a:t>
            </a:r>
            <a:endParaRPr lang="en-US" sz="1600" b="0" strike="noStrike" spc="-1">
              <a:solidFill>
                <a:srgbClr val="000000"/>
              </a:solidFill>
              <a:latin typeface="Arial"/>
            </a:endParaRPr>
          </a:p>
        </p:txBody>
      </p:sp>
      <p:sp>
        <p:nvSpPr>
          <p:cNvPr id="373" name="TextBox 56"/>
          <p:cNvSpPr/>
          <p:nvPr/>
        </p:nvSpPr>
        <p:spPr>
          <a:xfrm>
            <a:off x="3187800" y="3627360"/>
            <a:ext cx="285084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Superheavy and exotic nuclei</a:t>
            </a:r>
            <a:endParaRPr lang="en-US" sz="1600" b="0" strike="noStrike" spc="-1">
              <a:solidFill>
                <a:srgbClr val="000000"/>
              </a:solidFill>
              <a:latin typeface="Arial"/>
            </a:endParaRPr>
          </a:p>
        </p:txBody>
      </p:sp>
      <p:sp>
        <p:nvSpPr>
          <p:cNvPr id="374" name="TextBox 57"/>
          <p:cNvSpPr/>
          <p:nvPr/>
        </p:nvSpPr>
        <p:spPr>
          <a:xfrm>
            <a:off x="3200400" y="4294800"/>
            <a:ext cx="284796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 </a:t>
            </a:r>
            <a:r>
              <a:rPr lang="zxx" sz="1600" b="0" i="1" strike="noStrike" spc="-1">
                <a:solidFill>
                  <a:srgbClr val="000000"/>
                </a:solidFill>
                <a:latin typeface="Arial"/>
                <a:ea typeface="DejaVu Sans"/>
              </a:rPr>
              <a:t>Few-body systems,</a:t>
            </a:r>
            <a:endParaRPr lang="en-US" sz="1600" b="0" strike="noStrike" spc="-1">
              <a:solidFill>
                <a:srgbClr val="000000"/>
              </a:solidFill>
              <a:latin typeface="Arial"/>
            </a:endParaRPr>
          </a:p>
          <a:p>
            <a:pPr algn="ctr">
              <a:lnSpc>
                <a:spcPct val="100000"/>
              </a:lnSpc>
            </a:pPr>
            <a:r>
              <a:rPr lang="zxx" sz="1600" b="0" i="1" strike="noStrike" spc="-1">
                <a:solidFill>
                  <a:srgbClr val="000000"/>
                </a:solidFill>
                <a:latin typeface="Arial"/>
                <a:ea typeface="DejaVu Sans"/>
              </a:rPr>
              <a:t>Exotic nuclei</a:t>
            </a:r>
            <a:endParaRPr lang="en-US" sz="1600" b="0" strike="noStrike" spc="-1">
              <a:solidFill>
                <a:srgbClr val="000000"/>
              </a:solidFill>
              <a:latin typeface="Arial"/>
            </a:endParaRPr>
          </a:p>
        </p:txBody>
      </p:sp>
      <p:sp>
        <p:nvSpPr>
          <p:cNvPr id="375" name="TextBox 59"/>
          <p:cNvSpPr/>
          <p:nvPr/>
        </p:nvSpPr>
        <p:spPr>
          <a:xfrm>
            <a:off x="1941480" y="2554560"/>
            <a:ext cx="55224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FFFFFF"/>
                </a:solidFill>
                <a:latin typeface="Arial"/>
                <a:ea typeface="DejaVu Sans"/>
              </a:rPr>
              <a:t>Interlaboratory cooperation</a:t>
            </a:r>
            <a:endParaRPr lang="en-US" sz="2000" b="0" strike="noStrike" spc="-1">
              <a:solidFill>
                <a:srgbClr val="000000"/>
              </a:solidFill>
              <a:latin typeface="Arial"/>
            </a:endParaRPr>
          </a:p>
        </p:txBody>
      </p:sp>
      <p:sp>
        <p:nvSpPr>
          <p:cNvPr id="376" name="TextBox 60"/>
          <p:cNvSpPr/>
          <p:nvPr/>
        </p:nvSpPr>
        <p:spPr>
          <a:xfrm>
            <a:off x="6443640" y="3162960"/>
            <a:ext cx="223992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FLNP</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Condensed Matter,</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New materials</a:t>
            </a:r>
            <a:endParaRPr lang="en-US" sz="1600" b="0" strike="noStrike" spc="-1">
              <a:solidFill>
                <a:srgbClr val="000000"/>
              </a:solidFill>
              <a:latin typeface="Arial"/>
            </a:endParaRPr>
          </a:p>
        </p:txBody>
      </p:sp>
      <p:sp>
        <p:nvSpPr>
          <p:cNvPr id="377" name="TextBox 61"/>
          <p:cNvSpPr/>
          <p:nvPr/>
        </p:nvSpPr>
        <p:spPr>
          <a:xfrm>
            <a:off x="120600" y="4264560"/>
            <a:ext cx="261936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a:t>
            </a:r>
            <a:endParaRPr lang="en-US" sz="1800" b="0" strike="noStrike" spc="-1">
              <a:solidFill>
                <a:srgbClr val="000000"/>
              </a:solidFill>
              <a:latin typeface="Arial"/>
            </a:endParaRPr>
          </a:p>
          <a:p>
            <a:pPr algn="ctr">
              <a:lnSpc>
                <a:spcPct val="100000"/>
              </a:lnSpc>
            </a:pPr>
            <a:r>
              <a:rPr lang="zxx" sz="1600" b="0" i="1" strike="noStrike" spc="-1">
                <a:solidFill>
                  <a:srgbClr val="000000"/>
                </a:solidFill>
                <a:latin typeface="Arial"/>
                <a:ea typeface="DejaVu Sans"/>
              </a:rPr>
              <a:t>Lattice QCD calculations</a:t>
            </a:r>
            <a:endParaRPr lang="en-US" sz="1600" b="0" strike="noStrike" spc="-1">
              <a:solidFill>
                <a:srgbClr val="000000"/>
              </a:solidFill>
              <a:latin typeface="Arial"/>
            </a:endParaRPr>
          </a:p>
        </p:txBody>
      </p:sp>
      <p:sp>
        <p:nvSpPr>
          <p:cNvPr id="378" name="TextBox 62"/>
          <p:cNvSpPr/>
          <p:nvPr/>
        </p:nvSpPr>
        <p:spPr>
          <a:xfrm>
            <a:off x="3200400" y="4969080"/>
            <a:ext cx="620496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 </a:t>
            </a:r>
            <a:r>
              <a:rPr lang="zxx" sz="1600" b="0" strike="noStrike" spc="-1">
                <a:solidFill>
                  <a:srgbClr val="000000"/>
                </a:solidFill>
                <a:latin typeface="Arial"/>
                <a:ea typeface="DejaVu Sans"/>
              </a:rPr>
              <a:t>Computational methods for</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nuclear physics and quantum chemistry</a:t>
            </a:r>
            <a:endParaRPr lang="en-US" sz="1600" b="0" strike="noStrike" spc="-1">
              <a:solidFill>
                <a:srgbClr val="000000"/>
              </a:solidFill>
              <a:latin typeface="Arial"/>
            </a:endParaRPr>
          </a:p>
        </p:txBody>
      </p:sp>
      <p:sp>
        <p:nvSpPr>
          <p:cNvPr id="379" name="TextBox 63"/>
          <p:cNvSpPr/>
          <p:nvPr/>
        </p:nvSpPr>
        <p:spPr>
          <a:xfrm>
            <a:off x="6443640" y="4069080"/>
            <a:ext cx="285660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Nanoporous  2D membranes,</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Ion irradiation</a:t>
            </a:r>
            <a:endParaRPr lang="en-US" sz="1600" b="0" strike="noStrike" spc="-1">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extBox 4"/>
          <p:cNvSpPr/>
          <p:nvPr/>
        </p:nvSpPr>
        <p:spPr>
          <a:xfrm>
            <a:off x="113228" y="594360"/>
            <a:ext cx="6589324" cy="3030145"/>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a:lnSpc>
                <a:spcPct val="100000"/>
              </a:lnSpc>
              <a:spcAft>
                <a:spcPts val="598"/>
              </a:spcAft>
              <a:buClr>
                <a:srgbClr val="2F5597"/>
              </a:buClr>
              <a:buFont typeface="Wingdings" charset="2"/>
              <a:buChar char=""/>
              <a:tabLst>
                <a:tab pos="0" algn="l"/>
              </a:tabLst>
            </a:pPr>
            <a:r>
              <a:rPr lang="en-GB" sz="1600" b="0" strike="noStrike" spc="-1" dirty="0">
                <a:solidFill>
                  <a:srgbClr val="2F5597"/>
                </a:solidFill>
                <a:latin typeface="Arial"/>
                <a:ea typeface="Times New Roman"/>
              </a:rPr>
              <a:t> </a:t>
            </a:r>
            <a:r>
              <a:rPr lang="en-GB" sz="1600" b="0" strike="noStrike" spc="-1" dirty="0">
                <a:solidFill>
                  <a:srgbClr val="000000"/>
                </a:solidFill>
                <a:latin typeface="Arial"/>
                <a:ea typeface="Times New Roman"/>
              </a:rPr>
              <a:t>The timely completion of the NICA project, its commissioning and steady and efficient operation.</a:t>
            </a:r>
            <a:endParaRPr lang="en-US" sz="1600" b="0" strike="noStrike" spc="-1" dirty="0">
              <a:solidFill>
                <a:srgbClr val="000000"/>
              </a:solidFill>
              <a:latin typeface="Arial"/>
            </a:endParaRPr>
          </a:p>
          <a:p>
            <a:pPr marL="216000" indent="-216000">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Completion of the detectors: </a:t>
            </a:r>
            <a:r>
              <a:rPr lang="en-GB" sz="1600" b="1" strike="noStrike" spc="-1" dirty="0">
                <a:solidFill>
                  <a:srgbClr val="000000"/>
                </a:solidFill>
                <a:latin typeface="Arial"/>
                <a:ea typeface="Times New Roman"/>
              </a:rPr>
              <a:t>BM@N</a:t>
            </a:r>
            <a:r>
              <a:rPr lang="en-GB" sz="1600" b="0" strike="noStrike" spc="-1" dirty="0">
                <a:solidFill>
                  <a:srgbClr val="000000"/>
                </a:solidFill>
                <a:latin typeface="Arial"/>
                <a:ea typeface="Times New Roman"/>
              </a:rPr>
              <a:t>, </a:t>
            </a:r>
            <a:r>
              <a:rPr lang="en-GB" sz="1600" b="1" strike="noStrike" spc="-1" dirty="0">
                <a:solidFill>
                  <a:srgbClr val="000000"/>
                </a:solidFill>
                <a:latin typeface="Arial"/>
                <a:ea typeface="Times New Roman"/>
              </a:rPr>
              <a:t>MPD</a:t>
            </a:r>
            <a:r>
              <a:rPr lang="en-GB" sz="1600" b="0" strike="noStrike" spc="-1" dirty="0">
                <a:solidFill>
                  <a:srgbClr val="000000"/>
                </a:solidFill>
                <a:latin typeface="Arial"/>
                <a:ea typeface="Times New Roman"/>
              </a:rPr>
              <a:t> and </a:t>
            </a:r>
            <a:r>
              <a:rPr lang="en-GB" sz="1600" b="1" strike="noStrike" spc="-1" dirty="0">
                <a:solidFill>
                  <a:srgbClr val="000000"/>
                </a:solidFill>
                <a:latin typeface="Arial"/>
                <a:ea typeface="Times New Roman"/>
              </a:rPr>
              <a:t>SPD</a:t>
            </a:r>
            <a:r>
              <a:rPr lang="en-GB" sz="1600" b="0" strike="noStrike" spc="-1" dirty="0">
                <a:solidFill>
                  <a:srgbClr val="000000"/>
                </a:solidFill>
                <a:latin typeface="Arial"/>
                <a:ea typeface="Times New Roman"/>
              </a:rPr>
              <a:t> at NICA and successful data taking over the decades to come. JINR will make significant contribution to the basic configuration of the SPD detector.</a:t>
            </a:r>
            <a:endParaRPr lang="en-US" sz="1600" b="0" strike="noStrike" spc="-1" dirty="0">
              <a:solidFill>
                <a:srgbClr val="000000"/>
              </a:solidFill>
              <a:latin typeface="Arial"/>
            </a:endParaRPr>
          </a:p>
          <a:p>
            <a:pPr marL="216000" indent="-216000">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After several years of running of MPD, an Upgrade is foreseen, responding to an increase in luminosity of NICA. Adding detectors in the forward region as planned.</a:t>
            </a:r>
            <a:endParaRPr lang="en-US" sz="1600" b="0" strike="noStrike" spc="-1" dirty="0">
              <a:solidFill>
                <a:srgbClr val="000000"/>
              </a:solidFill>
              <a:latin typeface="Arial"/>
            </a:endParaRPr>
          </a:p>
          <a:p>
            <a:pPr marL="216000" indent="-216000">
              <a:lnSpc>
                <a:spcPct val="100000"/>
              </a:lnSpc>
              <a:spcAft>
                <a:spcPts val="598"/>
              </a:spcAft>
              <a:buClr>
                <a:srgbClr val="2F5597"/>
              </a:buClr>
              <a:buFont typeface="Wingdings" charset="2"/>
              <a:buChar char=""/>
              <a:tabLst>
                <a:tab pos="0" algn="l"/>
              </a:tabLst>
            </a:pPr>
            <a:r>
              <a:rPr lang="en-GB" sz="1600" b="0" strike="noStrike" spc="-1" dirty="0">
                <a:solidFill>
                  <a:srgbClr val="000000"/>
                </a:solidFill>
                <a:latin typeface="Arial"/>
                <a:ea typeface="Times New Roman"/>
              </a:rPr>
              <a:t>  Studies of possible future extension of NICA for acceleration of electrons, opening new physics potential via e-p and e-A collisions.</a:t>
            </a:r>
            <a:endParaRPr lang="en-US" sz="1600" b="0" strike="noStrike" spc="-1" dirty="0">
              <a:solidFill>
                <a:srgbClr val="000000"/>
              </a:solidFill>
              <a:latin typeface="Arial"/>
            </a:endParaRPr>
          </a:p>
        </p:txBody>
      </p:sp>
      <p:pic>
        <p:nvPicPr>
          <p:cNvPr id="381" name="Picture 6"/>
          <p:cNvPicPr/>
          <p:nvPr/>
        </p:nvPicPr>
        <p:blipFill>
          <a:blip r:embed="rId3"/>
          <a:stretch/>
        </p:blipFill>
        <p:spPr>
          <a:xfrm>
            <a:off x="6802560" y="806400"/>
            <a:ext cx="5252400" cy="5122440"/>
          </a:xfrm>
          <a:prstGeom prst="rect">
            <a:avLst/>
          </a:prstGeom>
          <a:ln w="0">
            <a:solidFill>
              <a:srgbClr val="808080"/>
            </a:solidFill>
          </a:ln>
        </p:spPr>
      </p:pic>
      <p:sp>
        <p:nvSpPr>
          <p:cNvPr id="382" name="TextBox 9"/>
          <p:cNvSpPr/>
          <p:nvPr/>
        </p:nvSpPr>
        <p:spPr>
          <a:xfrm>
            <a:off x="7352280" y="2581920"/>
            <a:ext cx="86544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MPD</a:t>
            </a:r>
            <a:endParaRPr lang="en-US" sz="2400" b="0" strike="noStrike" spc="-1">
              <a:solidFill>
                <a:srgbClr val="000000"/>
              </a:solidFill>
              <a:latin typeface="Arial"/>
            </a:endParaRPr>
          </a:p>
        </p:txBody>
      </p:sp>
      <p:sp>
        <p:nvSpPr>
          <p:cNvPr id="383" name="TextBox 10"/>
          <p:cNvSpPr/>
          <p:nvPr/>
        </p:nvSpPr>
        <p:spPr>
          <a:xfrm>
            <a:off x="10917360" y="2987640"/>
            <a:ext cx="86544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SPD</a:t>
            </a:r>
            <a:endParaRPr lang="en-US" sz="2400" b="0" strike="noStrike" spc="-1">
              <a:solidFill>
                <a:srgbClr val="000000"/>
              </a:solidFill>
              <a:latin typeface="Arial"/>
            </a:endParaRPr>
          </a:p>
        </p:txBody>
      </p:sp>
      <p:sp>
        <p:nvSpPr>
          <p:cNvPr id="384" name="TextBox 11"/>
          <p:cNvSpPr/>
          <p:nvPr/>
        </p:nvSpPr>
        <p:spPr>
          <a:xfrm>
            <a:off x="10873800" y="1770840"/>
            <a:ext cx="95472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BM@N</a:t>
            </a:r>
            <a:endParaRPr lang="en-US" sz="1600" b="0" strike="noStrike" spc="-1">
              <a:solidFill>
                <a:srgbClr val="000000"/>
              </a:solidFill>
              <a:latin typeface="Arial"/>
            </a:endParaRPr>
          </a:p>
        </p:txBody>
      </p:sp>
      <p:sp>
        <p:nvSpPr>
          <p:cNvPr id="385" name="TextBox 13"/>
          <p:cNvSpPr/>
          <p:nvPr/>
        </p:nvSpPr>
        <p:spPr>
          <a:xfrm>
            <a:off x="482760" y="138960"/>
            <a:ext cx="112003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000" b="1" strike="noStrike" spc="-1">
                <a:solidFill>
                  <a:srgbClr val="002060"/>
                </a:solidFill>
                <a:latin typeface="Arial"/>
                <a:ea typeface="Times New Roman"/>
              </a:rPr>
              <a:t>Relativistic Heavy Ion Physics and </a:t>
            </a:r>
            <a:r>
              <a:rPr lang="en-US" sz="2000" b="1" strike="noStrike" spc="-1">
                <a:solidFill>
                  <a:srgbClr val="002060"/>
                </a:solidFill>
                <a:latin typeface="Arial"/>
                <a:ea typeface="Times New Roman"/>
              </a:rPr>
              <a:t>Study of nucleon structure</a:t>
            </a:r>
            <a:r>
              <a:rPr lang="en-GB" sz="2000" b="1" strike="noStrike" spc="-1">
                <a:solidFill>
                  <a:srgbClr val="002060"/>
                </a:solidFill>
                <a:latin typeface="Arial"/>
                <a:ea typeface="Times New Roman"/>
              </a:rPr>
              <a:t>. Near and Long-Term Future</a:t>
            </a:r>
            <a:endParaRPr lang="en-US" sz="2000" b="0" strike="noStrike" spc="-1">
              <a:solidFill>
                <a:srgbClr val="000000"/>
              </a:solidFill>
              <a:latin typeface="Arial"/>
            </a:endParaRPr>
          </a:p>
        </p:txBody>
      </p:sp>
      <p:sp>
        <p:nvSpPr>
          <p:cNvPr id="386" name="TextBox 14"/>
          <p:cNvSpPr/>
          <p:nvPr/>
        </p:nvSpPr>
        <p:spPr>
          <a:xfrm>
            <a:off x="9457920" y="1542240"/>
            <a:ext cx="112356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ARIADNA</a:t>
            </a:r>
            <a:endParaRPr lang="en-US" sz="1600" b="0" strike="noStrike" spc="-1">
              <a:solidFill>
                <a:srgbClr val="000000"/>
              </a:solidFill>
              <a:latin typeface="Arial"/>
            </a:endParaRPr>
          </a:p>
        </p:txBody>
      </p:sp>
      <p:pic>
        <p:nvPicPr>
          <p:cNvPr id="387" name="Рисунок 1"/>
          <p:cNvPicPr/>
          <p:nvPr/>
        </p:nvPicPr>
        <p:blipFill>
          <a:blip r:embed="rId4">
            <a:alphaModFix amt="71000"/>
          </a:blip>
          <a:srcRect t="980" b="1364"/>
          <a:stretch/>
        </p:blipFill>
        <p:spPr>
          <a:xfrm>
            <a:off x="135000" y="3828240"/>
            <a:ext cx="8292960" cy="3198240"/>
          </a:xfrm>
          <a:prstGeom prst="rect">
            <a:avLst/>
          </a:prstGeom>
          <a:ln w="19050">
            <a:solidFill>
              <a:srgbClr val="000000"/>
            </a:solidFill>
            <a:rou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p:cNvSpPr>
          <p:nvPr>
            <p:ph type="title"/>
          </p:nvPr>
        </p:nvSpPr>
        <p:spPr>
          <a:xfrm>
            <a:off x="1118022" y="29607"/>
            <a:ext cx="9932143" cy="453960"/>
          </a:xfrm>
          <a:prstGeom prst="rect">
            <a:avLst/>
          </a:prstGeom>
          <a:noFill/>
          <a:ln w="0">
            <a:noFill/>
          </a:ln>
        </p:spPr>
        <p:txBody>
          <a:bodyPr lIns="0" tIns="0" rIns="0" bIns="0" anchor="ctr">
            <a:noAutofit/>
          </a:bodyPr>
          <a:lstStyle/>
          <a:p>
            <a:pPr indent="0" algn="ctr">
              <a:lnSpc>
                <a:spcPct val="90000"/>
              </a:lnSpc>
              <a:buNone/>
              <a:tabLst>
                <a:tab pos="0" algn="l"/>
              </a:tabLst>
            </a:pPr>
            <a:r>
              <a:rPr lang="en-US" sz="2000" b="1" strike="noStrike" spc="-1" dirty="0">
                <a:solidFill>
                  <a:srgbClr val="002060"/>
                </a:solidFill>
                <a:latin typeface="Arial"/>
                <a:ea typeface="DejaVu Sans"/>
              </a:rPr>
              <a:t>BM@N &amp; MPD</a:t>
            </a:r>
            <a:r>
              <a:rPr lang="ru-RU" sz="3200" b="0" strike="noStrike" spc="-1" dirty="0">
                <a:solidFill>
                  <a:srgbClr val="002060"/>
                </a:solidFill>
                <a:latin typeface="Arial"/>
                <a:ea typeface="DejaVu Sans"/>
              </a:rPr>
              <a:t>          	</a:t>
            </a:r>
            <a:r>
              <a:rPr lang="en-US" sz="3200" b="0" strike="noStrike" spc="-1" dirty="0">
                <a:solidFill>
                  <a:srgbClr val="002060"/>
                </a:solidFill>
                <a:latin typeface="Arial"/>
                <a:ea typeface="DejaVu Sans"/>
              </a:rPr>
              <a:t>  </a:t>
            </a:r>
            <a:r>
              <a:rPr lang="en-US" sz="3200" b="1" strike="noStrike" spc="-1" dirty="0">
                <a:solidFill>
                  <a:srgbClr val="002060"/>
                </a:solidFill>
                <a:latin typeface="Arial"/>
                <a:ea typeface="DejaVu Sans"/>
              </a:rPr>
              <a:t>NICA project</a:t>
            </a:r>
            <a:r>
              <a:rPr lang="ru-RU" sz="3200" b="0" strike="noStrike" spc="-1" dirty="0">
                <a:solidFill>
                  <a:srgbClr val="002060"/>
                </a:solidFill>
                <a:latin typeface="Arial"/>
                <a:ea typeface="DejaVu Sans"/>
              </a:rPr>
              <a:t>		              </a:t>
            </a:r>
            <a:r>
              <a:rPr lang="en-US" sz="2000" b="1" strike="noStrike" spc="-1" dirty="0">
                <a:solidFill>
                  <a:srgbClr val="002060"/>
                </a:solidFill>
                <a:latin typeface="Arial"/>
                <a:ea typeface="DejaVu Sans"/>
              </a:rPr>
              <a:t>SPD</a:t>
            </a:r>
            <a:endParaRPr lang="ru-RU" sz="2000" b="0" strike="noStrike" spc="-1" dirty="0">
              <a:solidFill>
                <a:srgbClr val="000000"/>
              </a:solidFill>
              <a:latin typeface="Arial"/>
            </a:endParaRPr>
          </a:p>
        </p:txBody>
      </p:sp>
      <p:sp>
        <p:nvSpPr>
          <p:cNvPr id="389" name="TextBox 58"/>
          <p:cNvSpPr/>
          <p:nvPr/>
        </p:nvSpPr>
        <p:spPr>
          <a:xfrm>
            <a:off x="5979600" y="604440"/>
            <a:ext cx="604512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1">
                <a:solidFill>
                  <a:srgbClr val="000000"/>
                </a:solidFill>
                <a:latin typeface="Arial"/>
                <a:ea typeface="DejaVu Sans"/>
              </a:rPr>
              <a:t>The SPD experiment is aimed at studying the properties of strong interactions in the nonperturbative region, at measuring the proton and deuteron spin structures, and at the development of a three-dimensional model of the nucleon. It is unique in its methodology, breadth of coverage and variety of tasks.</a:t>
            </a:r>
            <a:endParaRPr lang="en-US" sz="1600" b="0" strike="noStrike" spc="-1">
              <a:solidFill>
                <a:srgbClr val="000000"/>
              </a:solidFill>
              <a:latin typeface="Arial"/>
            </a:endParaRPr>
          </a:p>
        </p:txBody>
      </p:sp>
      <p:pic>
        <p:nvPicPr>
          <p:cNvPr id="390" name="Рисунок 6"/>
          <p:cNvPicPr/>
          <p:nvPr/>
        </p:nvPicPr>
        <p:blipFill>
          <a:blip r:embed="rId3"/>
          <a:stretch/>
        </p:blipFill>
        <p:spPr>
          <a:xfrm>
            <a:off x="5979600" y="1926360"/>
            <a:ext cx="6160320" cy="4176000"/>
          </a:xfrm>
          <a:prstGeom prst="rect">
            <a:avLst/>
          </a:prstGeom>
          <a:ln w="0">
            <a:noFill/>
          </a:ln>
        </p:spPr>
      </p:pic>
      <p:pic>
        <p:nvPicPr>
          <p:cNvPr id="391" name="Рисунок 2"/>
          <p:cNvPicPr/>
          <p:nvPr/>
        </p:nvPicPr>
        <p:blipFill>
          <a:blip r:embed="rId4"/>
          <a:stretch/>
        </p:blipFill>
        <p:spPr>
          <a:xfrm>
            <a:off x="212400" y="604440"/>
            <a:ext cx="5529960" cy="4598640"/>
          </a:xfrm>
          <a:prstGeom prst="rect">
            <a:avLst/>
          </a:prstGeom>
          <a:ln w="0">
            <a:noFill/>
          </a:ln>
        </p:spPr>
      </p:pic>
      <p:pic>
        <p:nvPicPr>
          <p:cNvPr id="392" name="Рисунок 47"/>
          <p:cNvPicPr/>
          <p:nvPr/>
        </p:nvPicPr>
        <p:blipFill>
          <a:blip r:embed="rId5"/>
          <a:stretch/>
        </p:blipFill>
        <p:spPr>
          <a:xfrm>
            <a:off x="7772400" y="6247800"/>
            <a:ext cx="4111200" cy="715680"/>
          </a:xfrm>
          <a:prstGeom prst="rect">
            <a:avLst/>
          </a:prstGeom>
          <a:ln w="0">
            <a:noFill/>
          </a:ln>
        </p:spPr>
      </p:pic>
      <p:sp>
        <p:nvSpPr>
          <p:cNvPr id="393" name="Прямоугольник 48"/>
          <p:cNvSpPr/>
          <p:nvPr/>
        </p:nvSpPr>
        <p:spPr>
          <a:xfrm>
            <a:off x="110880" y="5205600"/>
            <a:ext cx="5721120" cy="179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32">
                <a:solidFill>
                  <a:srgbClr val="000000"/>
                </a:solidFill>
                <a:latin typeface="Arial"/>
                <a:ea typeface="Times New Roman"/>
              </a:rPr>
              <a:t>MPD covers this interesting region providing powerful combination of </a:t>
            </a:r>
            <a:r>
              <a:rPr lang="en-US" sz="1600" b="1" strike="noStrike" spc="-32">
                <a:solidFill>
                  <a:srgbClr val="000000"/>
                </a:solidFill>
                <a:latin typeface="Arial"/>
                <a:ea typeface="Times New Roman"/>
              </a:rPr>
              <a:t>large luminosity, collision energy and system size scan </a:t>
            </a:r>
            <a:r>
              <a:rPr lang="en-US" sz="1600" b="0" strike="noStrike" spc="-32">
                <a:solidFill>
                  <a:srgbClr val="000000"/>
                </a:solidFill>
                <a:latin typeface="Arial"/>
                <a:ea typeface="Times New Roman"/>
              </a:rPr>
              <a:t>(including isobars), large and consistent </a:t>
            </a:r>
            <a:r>
              <a:rPr lang="en-US" sz="1600" b="1" strike="noStrike" spc="-32">
                <a:solidFill>
                  <a:srgbClr val="000000"/>
                </a:solidFill>
                <a:latin typeface="Arial"/>
                <a:ea typeface="Times New Roman"/>
              </a:rPr>
              <a:t>acceptance, </a:t>
            </a:r>
            <a:r>
              <a:rPr lang="en-US" sz="1600" b="0" strike="noStrike" spc="-32">
                <a:solidFill>
                  <a:srgbClr val="000000"/>
                </a:solidFill>
                <a:latin typeface="Arial"/>
                <a:ea typeface="Times New Roman"/>
              </a:rPr>
              <a:t>full </a:t>
            </a:r>
            <a:r>
              <a:rPr lang="en-US" sz="1600" b="1" strike="noStrike" spc="-32">
                <a:solidFill>
                  <a:srgbClr val="000000"/>
                </a:solidFill>
                <a:latin typeface="Arial"/>
                <a:ea typeface="Times New Roman"/>
              </a:rPr>
              <a:t>centrality</a:t>
            </a:r>
            <a:r>
              <a:rPr lang="en-US" sz="1600" b="0" strike="noStrike" spc="-32">
                <a:solidFill>
                  <a:srgbClr val="000000"/>
                </a:solidFill>
                <a:latin typeface="Arial"/>
                <a:ea typeface="Times New Roman"/>
              </a:rPr>
              <a:t> range.</a:t>
            </a:r>
            <a:endParaRPr lang="en-US" sz="1600" b="0" strike="noStrike" spc="-1">
              <a:solidFill>
                <a:srgbClr val="000000"/>
              </a:solidFill>
              <a:latin typeface="Arial"/>
            </a:endParaRPr>
          </a:p>
          <a:p>
            <a:pPr algn="just">
              <a:lnSpc>
                <a:spcPct val="100000"/>
              </a:lnSpc>
              <a:tabLst>
                <a:tab pos="0" algn="l"/>
              </a:tabLst>
            </a:pPr>
            <a:r>
              <a:rPr lang="en-US" sz="1600" b="0" strike="noStrike" spc="-32">
                <a:solidFill>
                  <a:srgbClr val="000000"/>
                </a:solidFill>
                <a:latin typeface="Arial"/>
                <a:ea typeface="Times New Roman"/>
              </a:rPr>
              <a:t>NICA is complementary to existing and planned world facilities (FAIR, SPS), and will be a natural and necessary continuation and significant expansion of studies at RHIC BES.</a:t>
            </a:r>
            <a:endParaRPr lang="en-US" sz="16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Рисунок 11"/>
          <p:cNvPicPr/>
          <p:nvPr/>
        </p:nvPicPr>
        <p:blipFill>
          <a:blip r:embed="rId3"/>
          <a:stretch/>
        </p:blipFill>
        <p:spPr>
          <a:xfrm>
            <a:off x="3652560" y="1199520"/>
            <a:ext cx="3443400" cy="2643120"/>
          </a:xfrm>
          <a:prstGeom prst="rect">
            <a:avLst/>
          </a:prstGeom>
          <a:ln w="0">
            <a:noFill/>
          </a:ln>
        </p:spPr>
      </p:pic>
      <p:sp>
        <p:nvSpPr>
          <p:cNvPr id="399" name="Прямоугольник 6"/>
          <p:cNvSpPr/>
          <p:nvPr/>
        </p:nvSpPr>
        <p:spPr>
          <a:xfrm>
            <a:off x="3836520" y="3974400"/>
            <a:ext cx="307548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Operation from end of  2023</a:t>
            </a:r>
            <a:r>
              <a:rPr lang="ru-RU" sz="1800" b="0" strike="noStrike" spc="-1">
                <a:solidFill>
                  <a:srgbClr val="FFFFFF"/>
                </a:solidFill>
                <a:latin typeface="Arial"/>
                <a:ea typeface="DejaVu Sans"/>
              </a:rPr>
              <a:t> </a:t>
            </a:r>
            <a:endParaRPr lang="en-US" sz="1800" b="0" strike="noStrike" spc="-1">
              <a:solidFill>
                <a:srgbClr val="000000"/>
              </a:solidFill>
              <a:latin typeface="Arial"/>
            </a:endParaRPr>
          </a:p>
        </p:txBody>
      </p:sp>
      <p:sp>
        <p:nvSpPr>
          <p:cNvPr id="400" name="Прямоугольник 13"/>
          <p:cNvSpPr/>
          <p:nvPr/>
        </p:nvSpPr>
        <p:spPr>
          <a:xfrm>
            <a:off x="3652560" y="4413600"/>
            <a:ext cx="3491640" cy="227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2060"/>
              </a:buClr>
              <a:buFont typeface="Arial"/>
              <a:buChar char="•"/>
            </a:pPr>
            <a:r>
              <a:rPr lang="en-US" sz="1600" b="0" strike="noStrike" spc="-1">
                <a:solidFill>
                  <a:srgbClr val="000000"/>
                </a:solidFill>
                <a:latin typeface="Arial"/>
                <a:ea typeface="DejaVu Sans"/>
              </a:rPr>
              <a:t>Nucleon halo, neutron skin;</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Exotic decays:</a:t>
            </a:r>
            <a:br>
              <a:rPr sz="1800"/>
            </a:br>
            <a:r>
              <a:rPr lang="en-US" sz="1600" b="0" strike="noStrike" spc="-1">
                <a:solidFill>
                  <a:srgbClr val="000000"/>
                </a:solidFill>
                <a:latin typeface="Arial"/>
                <a:ea typeface="DejaVu Sans"/>
              </a:rPr>
              <a:t>b-delayed, 2p,2n radioactivity;</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Soft excitation mode;</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New magic numbers;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Spectroscopy of exotic nuclei;</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Cluster states;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Reactions with RIBs;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Astrophysical applications.</a:t>
            </a:r>
            <a:endParaRPr lang="en-US" sz="1600" b="0" strike="noStrike" spc="-1">
              <a:solidFill>
                <a:srgbClr val="000000"/>
              </a:solidFill>
              <a:latin typeface="Arial"/>
            </a:endParaRPr>
          </a:p>
        </p:txBody>
      </p:sp>
      <p:sp>
        <p:nvSpPr>
          <p:cNvPr id="401" name="Прямоугольник 1"/>
          <p:cNvSpPr/>
          <p:nvPr/>
        </p:nvSpPr>
        <p:spPr>
          <a:xfrm>
            <a:off x="3342960" y="123480"/>
            <a:ext cx="41533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2060"/>
                </a:solidFill>
                <a:latin typeface="Arial"/>
                <a:ea typeface="DejaVu Sans"/>
              </a:rPr>
              <a:t>Radioactive Ion-Beam research</a:t>
            </a:r>
            <a:r>
              <a:rPr lang="en-US" sz="2000" b="1" strike="noStrike" spc="-1">
                <a:solidFill>
                  <a:srgbClr val="000000"/>
                </a:solidFill>
                <a:latin typeface="Arial"/>
                <a:ea typeface="DejaVu Sans"/>
              </a:rPr>
              <a:t> </a:t>
            </a:r>
            <a:r>
              <a:rPr lang="en-US" sz="2000" b="0" strike="noStrike" spc="-1">
                <a:solidFill>
                  <a:srgbClr val="002060"/>
                </a:solidFill>
                <a:latin typeface="Arial"/>
                <a:ea typeface="DejaVu Sans"/>
              </a:rPr>
              <a:t>Basic facility: U-400M</a:t>
            </a:r>
            <a:endParaRPr lang="en-US" sz="2000" b="0" strike="noStrike" spc="-1">
              <a:solidFill>
                <a:srgbClr val="000000"/>
              </a:solidFill>
              <a:latin typeface="Arial"/>
            </a:endParaRPr>
          </a:p>
        </p:txBody>
      </p:sp>
      <p:sp>
        <p:nvSpPr>
          <p:cNvPr id="402" name="Прямоугольник 2"/>
          <p:cNvSpPr/>
          <p:nvPr/>
        </p:nvSpPr>
        <p:spPr>
          <a:xfrm>
            <a:off x="3670920" y="861120"/>
            <a:ext cx="3425040" cy="333000"/>
          </a:xfrm>
          <a:prstGeom prst="rect">
            <a:avLst/>
          </a:prstGeom>
          <a:solidFill>
            <a:srgbClr val="EEECE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400" algn="ctr">
              <a:lnSpc>
                <a:spcPct val="100000"/>
              </a:lnSpc>
            </a:pPr>
            <a:r>
              <a:rPr lang="en-GB" sz="1600" b="1" strike="noStrike" spc="-1">
                <a:solidFill>
                  <a:srgbClr val="C00000"/>
                </a:solidFill>
                <a:latin typeface="Arial"/>
                <a:ea typeface="MS Mincho"/>
              </a:rPr>
              <a:t>Ambitions: E up to 80AMeV, I x 2</a:t>
            </a:r>
            <a:endParaRPr lang="en-US" sz="1600" b="0" strike="noStrike" spc="-1">
              <a:solidFill>
                <a:srgbClr val="000000"/>
              </a:solidFill>
              <a:latin typeface="Arial"/>
            </a:endParaRPr>
          </a:p>
        </p:txBody>
      </p:sp>
      <p:sp>
        <p:nvSpPr>
          <p:cNvPr id="403" name="TextBox 3"/>
          <p:cNvSpPr/>
          <p:nvPr/>
        </p:nvSpPr>
        <p:spPr>
          <a:xfrm>
            <a:off x="7464600" y="123480"/>
            <a:ext cx="45334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C00000"/>
                </a:solidFill>
                <a:latin typeface="Arial"/>
                <a:ea typeface="DejaVu Sans"/>
              </a:rPr>
              <a:t>Nuclear reaction studies</a:t>
            </a:r>
            <a:r>
              <a:rPr lang="en-US" sz="2000" b="0" strike="noStrike" spc="-1">
                <a:solidFill>
                  <a:srgbClr val="C00000"/>
                </a:solidFill>
                <a:latin typeface="Arial"/>
                <a:ea typeface="DejaVu Sans"/>
              </a:rPr>
              <a:t> @ U-400R</a:t>
            </a:r>
            <a:endParaRPr lang="en-US" sz="2000" b="0" strike="noStrike" spc="-1">
              <a:solidFill>
                <a:srgbClr val="000000"/>
              </a:solidFill>
              <a:latin typeface="Arial"/>
            </a:endParaRPr>
          </a:p>
        </p:txBody>
      </p:sp>
      <p:sp>
        <p:nvSpPr>
          <p:cNvPr id="404" name="Прямоугольник 14"/>
          <p:cNvSpPr/>
          <p:nvPr/>
        </p:nvSpPr>
        <p:spPr>
          <a:xfrm>
            <a:off x="7682760" y="642600"/>
            <a:ext cx="41533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800" b="1" i="1" strike="noStrike" spc="-1">
                <a:solidFill>
                  <a:srgbClr val="C00000"/>
                </a:solidFill>
                <a:latin typeface="Arial"/>
                <a:ea typeface="MS Mincho"/>
              </a:rPr>
              <a:t>Ambiti</a:t>
            </a:r>
            <a:r>
              <a:rPr lang="en-US" sz="1800" b="1" i="1" strike="noStrike" spc="-1">
                <a:solidFill>
                  <a:srgbClr val="C00000"/>
                </a:solidFill>
                <a:latin typeface="Arial"/>
                <a:ea typeface="MS Mincho"/>
              </a:rPr>
              <a:t>on</a:t>
            </a:r>
            <a:r>
              <a:rPr lang="en-GB" sz="1800" b="1" i="1" strike="noStrike" spc="-1">
                <a:solidFill>
                  <a:srgbClr val="C00000"/>
                </a:solidFill>
                <a:latin typeface="Arial"/>
                <a:ea typeface="MS Mincho"/>
              </a:rPr>
              <a:t>s: up to 2.6 mA (U-beam)  </a:t>
            </a:r>
            <a:endParaRPr lang="en-US" sz="1800" b="0" strike="noStrike" spc="-1">
              <a:solidFill>
                <a:srgbClr val="000000"/>
              </a:solidFill>
              <a:latin typeface="Arial"/>
            </a:endParaRPr>
          </a:p>
          <a:p>
            <a:pPr algn="ctr">
              <a:lnSpc>
                <a:spcPct val="100000"/>
              </a:lnSpc>
            </a:pPr>
            <a:r>
              <a:rPr lang="en-GB" sz="1800" b="1" i="1" strike="noStrike" spc="-1">
                <a:solidFill>
                  <a:srgbClr val="C00000"/>
                </a:solidFill>
                <a:latin typeface="Arial"/>
                <a:ea typeface="MS Mincho"/>
              </a:rPr>
              <a:t>10</a:t>
            </a:r>
            <a:r>
              <a:rPr lang="en-GB" sz="1800" b="1" i="1" strike="noStrike" spc="-1" baseline="30000">
                <a:solidFill>
                  <a:srgbClr val="C00000"/>
                </a:solidFill>
                <a:latin typeface="Arial"/>
                <a:ea typeface="MS Mincho"/>
              </a:rPr>
              <a:t>10-11</a:t>
            </a:r>
            <a:r>
              <a:rPr lang="en-GB" sz="1800" b="1" i="1" strike="noStrike" spc="-1">
                <a:solidFill>
                  <a:srgbClr val="C00000"/>
                </a:solidFill>
                <a:latin typeface="Arial"/>
                <a:ea typeface="MS Mincho"/>
              </a:rPr>
              <a:t>, smooth energy variation</a:t>
            </a:r>
            <a:endParaRPr lang="en-US" sz="1800" b="0" strike="noStrike" spc="-1">
              <a:solidFill>
                <a:srgbClr val="000000"/>
              </a:solidFill>
              <a:latin typeface="Arial"/>
            </a:endParaRPr>
          </a:p>
        </p:txBody>
      </p:sp>
      <p:pic>
        <p:nvPicPr>
          <p:cNvPr id="405" name="Рисунок 4"/>
          <p:cNvPicPr/>
          <p:nvPr/>
        </p:nvPicPr>
        <p:blipFill>
          <a:blip r:embed="rId4"/>
          <a:stretch/>
        </p:blipFill>
        <p:spPr>
          <a:xfrm>
            <a:off x="7755840" y="1297440"/>
            <a:ext cx="3687120" cy="2315880"/>
          </a:xfrm>
          <a:prstGeom prst="rect">
            <a:avLst/>
          </a:prstGeom>
          <a:ln w="0">
            <a:noFill/>
          </a:ln>
        </p:spPr>
      </p:pic>
      <p:sp>
        <p:nvSpPr>
          <p:cNvPr id="406" name="TextBox 2"/>
          <p:cNvSpPr/>
          <p:nvPr/>
        </p:nvSpPr>
        <p:spPr>
          <a:xfrm>
            <a:off x="7330680" y="4135680"/>
            <a:ext cx="4727160" cy="276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0000"/>
              </a:buClr>
              <a:buFont typeface="Arial"/>
              <a:buChar char="•"/>
            </a:pPr>
            <a:r>
              <a:rPr lang="en-US" sz="1600" b="1" strike="noStrike" spc="-1">
                <a:solidFill>
                  <a:srgbClr val="000000"/>
                </a:solidFill>
                <a:latin typeface="Arial"/>
                <a:ea typeface="DejaVu Sans"/>
              </a:rPr>
              <a:t>Multinucleon transfer reactions:</a:t>
            </a:r>
            <a:br>
              <a:rPr sz="1800"/>
            </a:br>
            <a:r>
              <a:rPr lang="en-US" sz="1600" b="0" i="1" strike="noStrike" spc="-1">
                <a:solidFill>
                  <a:srgbClr val="000000"/>
                </a:solidFill>
                <a:latin typeface="Arial"/>
                <a:ea typeface="DejaVu Sans"/>
              </a:rPr>
              <a:t>Production of new isotopes of heavy,SH nuclei;</a:t>
            </a:r>
            <a:br>
              <a:rPr sz="1800"/>
            </a:br>
            <a:r>
              <a:rPr lang="en-US" sz="1600" b="0" i="1" strike="noStrike" spc="-1">
                <a:solidFill>
                  <a:srgbClr val="000000"/>
                </a:solidFill>
                <a:latin typeface="Arial"/>
                <a:ea typeface="DejaVu Sans"/>
              </a:rPr>
              <a:t>Study of properties of new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Decay spectroscopy of heavy nuclei: </a:t>
            </a:r>
            <a:r>
              <a:rPr lang="en-US" sz="1600" b="0" i="1" strike="noStrike" spc="-1">
                <a:solidFill>
                  <a:srgbClr val="000000"/>
                </a:solidFill>
                <a:latin typeface="Arial"/>
                <a:ea typeface="DejaVu Sans"/>
              </a:rPr>
              <a:t>actinides and light transactinides</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fusion-fission and quasifission reactions leading to heaviest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Low-energy and spontaneous fission of heaviest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nuclei at high excitation energies (several hundred of MeV)</a:t>
            </a:r>
            <a:endParaRPr lang="en-US" sz="1600" b="0" strike="noStrike" spc="-1">
              <a:solidFill>
                <a:srgbClr val="000000"/>
              </a:solidFill>
              <a:latin typeface="Arial"/>
            </a:endParaRPr>
          </a:p>
        </p:txBody>
      </p:sp>
      <p:sp>
        <p:nvSpPr>
          <p:cNvPr id="407" name="Прямоугольник 6"/>
          <p:cNvSpPr/>
          <p:nvPr/>
        </p:nvSpPr>
        <p:spPr>
          <a:xfrm>
            <a:off x="7464600" y="3698280"/>
            <a:ext cx="445968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Upgrade in 2023-25. Operation from 2026</a:t>
            </a:r>
            <a:endParaRPr lang="en-US" sz="1800" b="0" strike="noStrike" spc="-1">
              <a:solidFill>
                <a:srgbClr val="000000"/>
              </a:solidFill>
              <a:latin typeface="Arial"/>
            </a:endParaRPr>
          </a:p>
        </p:txBody>
      </p:sp>
      <p:sp>
        <p:nvSpPr>
          <p:cNvPr id="408" name="TextBox 24"/>
          <p:cNvSpPr/>
          <p:nvPr/>
        </p:nvSpPr>
        <p:spPr>
          <a:xfrm>
            <a:off x="124200" y="123480"/>
            <a:ext cx="32191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1" i="1" strike="noStrike" spc="-1">
                <a:solidFill>
                  <a:srgbClr val="C00000"/>
                </a:solidFill>
                <a:latin typeface="Arial"/>
                <a:ea typeface="DejaVu Sans"/>
              </a:rPr>
              <a:t> </a:t>
            </a:r>
            <a:r>
              <a:rPr lang="en-US" sz="2000" b="1" strike="noStrike" spc="-1">
                <a:solidFill>
                  <a:srgbClr val="C00000"/>
                </a:solidFill>
                <a:latin typeface="Arial"/>
                <a:ea typeface="DejaVu Sans"/>
              </a:rPr>
              <a:t>Synthesis of new elements @ SHE Factory</a:t>
            </a:r>
            <a:endParaRPr lang="en-US" sz="2000" b="0" strike="noStrike" spc="-1">
              <a:solidFill>
                <a:srgbClr val="000000"/>
              </a:solidFill>
              <a:latin typeface="Arial"/>
            </a:endParaRPr>
          </a:p>
        </p:txBody>
      </p:sp>
      <p:sp>
        <p:nvSpPr>
          <p:cNvPr id="409" name="TextBox 28"/>
          <p:cNvSpPr/>
          <p:nvPr/>
        </p:nvSpPr>
        <p:spPr>
          <a:xfrm>
            <a:off x="124200" y="3608280"/>
            <a:ext cx="332208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TARGETS: </a:t>
            </a:r>
            <a:endParaRPr lang="en-US" sz="1700" b="0" strike="noStrike" spc="-1">
              <a:solidFill>
                <a:srgbClr val="000000"/>
              </a:solidFill>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Rosatom and ORNL (USA): </a:t>
            </a:r>
            <a:r>
              <a:rPr lang="en-US" sz="1700" b="0" i="1" strike="noStrike" spc="-1">
                <a:solidFill>
                  <a:srgbClr val="000000"/>
                </a:solidFill>
                <a:latin typeface="Arial"/>
                <a:ea typeface="DejaVu Sans"/>
              </a:rPr>
              <a:t>Isotopically enriched heavy actinide materials;</a:t>
            </a:r>
            <a:endParaRPr lang="en-US" sz="1700" b="0" strike="noStrike" spc="-1">
              <a:solidFill>
                <a:srgbClr val="000000"/>
              </a:solidFill>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Radiochemical Lab of class 1</a:t>
            </a:r>
            <a:endParaRPr lang="en-US" sz="1700" b="0" strike="noStrike" spc="-1">
              <a:solidFill>
                <a:srgbClr val="000000"/>
              </a:solidFill>
              <a:latin typeface="Arial"/>
            </a:endParaRPr>
          </a:p>
        </p:txBody>
      </p:sp>
      <p:sp>
        <p:nvSpPr>
          <p:cNvPr id="410" name="TextBox 30"/>
          <p:cNvSpPr/>
          <p:nvPr/>
        </p:nvSpPr>
        <p:spPr>
          <a:xfrm>
            <a:off x="160560" y="5247720"/>
            <a:ext cx="3301200" cy="112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BEAMS: </a:t>
            </a:r>
            <a:endParaRPr lang="en-US" sz="1700" b="0" strike="noStrike" spc="-1">
              <a:solidFill>
                <a:srgbClr val="000000"/>
              </a:solidFill>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Production of high-intensity beams of </a:t>
            </a:r>
            <a:r>
              <a:rPr lang="en-US" sz="1700" b="0" strike="noStrike" spc="-1" baseline="30000">
                <a:solidFill>
                  <a:srgbClr val="000000"/>
                </a:solidFill>
                <a:latin typeface="Arial"/>
                <a:ea typeface="DejaVu Sans"/>
              </a:rPr>
              <a:t>50</a:t>
            </a:r>
            <a:r>
              <a:rPr lang="en-US" sz="1700" b="0" strike="noStrike" spc="-1">
                <a:solidFill>
                  <a:srgbClr val="000000"/>
                </a:solidFill>
                <a:latin typeface="Arial"/>
                <a:ea typeface="DejaVu Sans"/>
              </a:rPr>
              <a:t>Ti, </a:t>
            </a:r>
            <a:r>
              <a:rPr lang="en-US" sz="1700" b="0" strike="noStrike" spc="-1" baseline="30000">
                <a:solidFill>
                  <a:srgbClr val="000000"/>
                </a:solidFill>
                <a:latin typeface="Arial"/>
                <a:ea typeface="DejaVu Sans"/>
              </a:rPr>
              <a:t>54</a:t>
            </a:r>
            <a:r>
              <a:rPr lang="en-US" sz="1700" b="0" strike="noStrike" spc="-1">
                <a:solidFill>
                  <a:srgbClr val="000000"/>
                </a:solidFill>
                <a:latin typeface="Arial"/>
                <a:ea typeface="DejaVu Sans"/>
              </a:rPr>
              <a:t>Cr and others</a:t>
            </a:r>
            <a:endParaRPr lang="en-US" sz="1700" b="0" strike="noStrike" spc="-1">
              <a:solidFill>
                <a:srgbClr val="000000"/>
              </a:solidFill>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New ECR-28 GHz (2024)</a:t>
            </a:r>
            <a:endParaRPr lang="en-US" sz="1700" b="0" strike="noStrike" spc="-1">
              <a:solidFill>
                <a:srgbClr val="000000"/>
              </a:solidFill>
              <a:latin typeface="Arial"/>
            </a:endParaRPr>
          </a:p>
        </p:txBody>
      </p:sp>
      <p:pic>
        <p:nvPicPr>
          <p:cNvPr id="411" name="Рисунок 5"/>
          <p:cNvPicPr/>
          <p:nvPr/>
        </p:nvPicPr>
        <p:blipFill>
          <a:blip r:embed="rId5"/>
          <a:srcRect l="23563" r="1561" b="33264"/>
          <a:stretch/>
        </p:blipFill>
        <p:spPr>
          <a:xfrm>
            <a:off x="160560" y="1029600"/>
            <a:ext cx="3322080" cy="228024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Рисунок 36"/>
          <p:cNvPicPr/>
          <p:nvPr/>
        </p:nvPicPr>
        <p:blipFill>
          <a:blip r:embed="rId3"/>
          <a:stretch/>
        </p:blipFill>
        <p:spPr>
          <a:xfrm>
            <a:off x="7327" y="-1"/>
            <a:ext cx="7274922" cy="4011827"/>
          </a:xfrm>
          <a:prstGeom prst="rect">
            <a:avLst/>
          </a:prstGeom>
          <a:ln w="0">
            <a:noFill/>
          </a:ln>
        </p:spPr>
      </p:pic>
      <p:pic>
        <p:nvPicPr>
          <p:cNvPr id="394" name="Рисунок 2"/>
          <p:cNvPicPr/>
          <p:nvPr/>
        </p:nvPicPr>
        <p:blipFill>
          <a:blip r:embed="rId4"/>
          <a:stretch/>
        </p:blipFill>
        <p:spPr>
          <a:xfrm>
            <a:off x="7282249" y="0"/>
            <a:ext cx="4885939" cy="4011826"/>
          </a:xfrm>
          <a:prstGeom prst="rect">
            <a:avLst/>
          </a:prstGeom>
          <a:ln w="0">
            <a:noFill/>
          </a:ln>
        </p:spPr>
      </p:pic>
      <p:sp>
        <p:nvSpPr>
          <p:cNvPr id="397" name="Прямоугольник 35"/>
          <p:cNvSpPr/>
          <p:nvPr/>
        </p:nvSpPr>
        <p:spPr>
          <a:xfrm>
            <a:off x="10355146" y="2861120"/>
            <a:ext cx="13593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spcAft>
                <a:spcPts val="1199"/>
              </a:spcAft>
            </a:pPr>
            <a:r>
              <a:rPr lang="en-US" sz="1800" b="1" strike="noStrike" spc="-1" dirty="0">
                <a:solidFill>
                  <a:srgbClr val="C00000"/>
                </a:solidFill>
                <a:latin typeface="Arial"/>
                <a:ea typeface="DejaVu Sans"/>
              </a:rPr>
              <a:t>FLNR 2030</a:t>
            </a:r>
            <a:endParaRPr lang="en-US" sz="1800" b="0" strike="noStrike" spc="-1" dirty="0">
              <a:solidFill>
                <a:srgbClr val="000000"/>
              </a:solidFill>
              <a:latin typeface="Arial"/>
            </a:endParaRPr>
          </a:p>
        </p:txBody>
      </p:sp>
      <p:pic>
        <p:nvPicPr>
          <p:cNvPr id="395" name="Рисунок 1"/>
          <p:cNvPicPr/>
          <p:nvPr/>
        </p:nvPicPr>
        <p:blipFill>
          <a:blip r:embed="rId5"/>
          <a:stretch/>
        </p:blipFill>
        <p:spPr>
          <a:xfrm>
            <a:off x="1443665" y="4135395"/>
            <a:ext cx="8911481" cy="2975018"/>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Box 38"/>
          <p:cNvSpPr/>
          <p:nvPr/>
        </p:nvSpPr>
        <p:spPr>
          <a:xfrm>
            <a:off x="69120" y="5446080"/>
            <a:ext cx="12025440" cy="850680"/>
          </a:xfrm>
          <a:prstGeom prst="rect">
            <a:avLst/>
          </a:prstGeom>
          <a:solidFill>
            <a:schemeClr val="accent5">
              <a:lumMod val="20000"/>
              <a:lumOff val="80000"/>
            </a:schemeClr>
          </a:solidFill>
          <a:ln w="0">
            <a:noFill/>
          </a:ln>
          <a:effectLst>
            <a:softEdge rad="889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1" strike="noStrike" spc="-1" dirty="0">
                <a:solidFill>
                  <a:srgbClr val="C00000"/>
                </a:solidFill>
                <a:latin typeface="Arial"/>
                <a:ea typeface="DejaVu Sans"/>
              </a:rPr>
              <a:t>Baikal-GVD:</a:t>
            </a:r>
            <a:r>
              <a:rPr lang="en-US" sz="1600" b="0" strike="noStrike" spc="-1" dirty="0">
                <a:solidFill>
                  <a:srgbClr val="C00000"/>
                </a:solidFill>
                <a:latin typeface="Arial"/>
                <a:ea typeface="DejaVu Sans"/>
              </a:rPr>
              <a:t> </a:t>
            </a:r>
            <a:r>
              <a:rPr lang="en-US" sz="1600" b="0" strike="noStrike" spc="-1" dirty="0">
                <a:solidFill>
                  <a:srgbClr val="000000"/>
                </a:solidFill>
                <a:latin typeface="Arial"/>
                <a:ea typeface="DejaVu Sans"/>
              </a:rPr>
              <a:t>flagship experiment of JINR with a </a:t>
            </a:r>
            <a:r>
              <a:rPr lang="en-US" sz="1600" b="0" strike="noStrike" spc="-1" dirty="0">
                <a:solidFill>
                  <a:srgbClr val="C00000"/>
                </a:solidFill>
                <a:latin typeface="Arial"/>
                <a:ea typeface="DejaVu Sans"/>
              </a:rPr>
              <a:t>leading role </a:t>
            </a:r>
            <a:r>
              <a:rPr lang="en-US" sz="1600" b="0" strike="noStrike" spc="-1" dirty="0">
                <a:solidFill>
                  <a:srgbClr val="000000"/>
                </a:solidFill>
                <a:latin typeface="Arial"/>
                <a:ea typeface="DejaVu Sans"/>
              </a:rPr>
              <a:t>in the collaboration. Gain new experience in the detector design, construction, deployment, maintenance, simulation and data analysis. </a:t>
            </a:r>
            <a:r>
              <a:rPr lang="en-US" sz="1600" b="0" strike="noStrike" spc="-1" dirty="0">
                <a:solidFill>
                  <a:srgbClr val="C00000"/>
                </a:solidFill>
                <a:latin typeface="Arial"/>
                <a:ea typeface="DejaVu Sans"/>
              </a:rPr>
              <a:t>Expected breakthrough discoveries.</a:t>
            </a:r>
            <a:endParaRPr lang="en-US" sz="1600" b="0" strike="noStrike" spc="-1" dirty="0">
              <a:solidFill>
                <a:srgbClr val="000000"/>
              </a:solidFill>
              <a:latin typeface="Arial"/>
            </a:endParaRPr>
          </a:p>
          <a:p>
            <a:pPr algn="just">
              <a:lnSpc>
                <a:spcPct val="100000"/>
              </a:lnSpc>
            </a:pPr>
            <a:r>
              <a:rPr lang="en-US" sz="1600" b="0" strike="noStrike" spc="-1" dirty="0">
                <a:solidFill>
                  <a:srgbClr val="000000"/>
                </a:solidFill>
                <a:latin typeface="Arial"/>
                <a:ea typeface="DejaVu Sans"/>
              </a:rPr>
              <a:t>More dense configuration, + light sensors, fiber vs Cu, smart data transmission, + radio-antennas </a:t>
            </a:r>
            <a:r>
              <a:rPr lang="en-US" sz="1800" b="0" strike="noStrike" spc="-1" dirty="0">
                <a:solidFill>
                  <a:srgbClr val="000000"/>
                </a:solidFill>
                <a:latin typeface="Arial"/>
                <a:ea typeface="DejaVu Sans"/>
              </a:rPr>
              <a:t>→</a:t>
            </a:r>
            <a:r>
              <a:rPr lang="en-US" sz="1600" b="0" strike="noStrike" spc="-1" dirty="0">
                <a:solidFill>
                  <a:srgbClr val="000000"/>
                </a:solidFill>
                <a:latin typeface="Arial"/>
                <a:ea typeface="DejaVu Sans"/>
              </a:rPr>
              <a:t> New Quality and Efficiency.</a:t>
            </a:r>
            <a:endParaRPr lang="en-US" sz="1600" b="0" strike="noStrike" spc="-1" dirty="0">
              <a:solidFill>
                <a:srgbClr val="000000"/>
              </a:solidFill>
              <a:latin typeface="Arial"/>
            </a:endParaRPr>
          </a:p>
        </p:txBody>
      </p:sp>
      <p:pic>
        <p:nvPicPr>
          <p:cNvPr id="413" name="Рисунок 5"/>
          <p:cNvPicPr/>
          <p:nvPr/>
        </p:nvPicPr>
        <p:blipFill>
          <a:blip r:embed="rId3"/>
          <a:stretch/>
        </p:blipFill>
        <p:spPr>
          <a:xfrm>
            <a:off x="4203360" y="2707200"/>
            <a:ext cx="4393080" cy="2680920"/>
          </a:xfrm>
          <a:prstGeom prst="rect">
            <a:avLst/>
          </a:prstGeom>
          <a:ln w="0">
            <a:solidFill>
              <a:srgbClr val="808080"/>
            </a:solidFill>
          </a:ln>
        </p:spPr>
      </p:pic>
      <p:pic>
        <p:nvPicPr>
          <p:cNvPr id="414" name="Рисунок 9"/>
          <p:cNvPicPr/>
          <p:nvPr/>
        </p:nvPicPr>
        <p:blipFill>
          <a:blip r:embed="rId4"/>
          <a:stretch/>
        </p:blipFill>
        <p:spPr>
          <a:xfrm>
            <a:off x="142920" y="586800"/>
            <a:ext cx="2967480" cy="2202840"/>
          </a:xfrm>
          <a:prstGeom prst="rect">
            <a:avLst/>
          </a:prstGeom>
          <a:ln w="0">
            <a:solidFill>
              <a:srgbClr val="808080"/>
            </a:solidFill>
          </a:ln>
        </p:spPr>
      </p:pic>
      <p:sp>
        <p:nvSpPr>
          <p:cNvPr id="415" name="TextBox 39"/>
          <p:cNvSpPr/>
          <p:nvPr/>
        </p:nvSpPr>
        <p:spPr>
          <a:xfrm>
            <a:off x="7350480" y="118440"/>
            <a:ext cx="4173840" cy="38736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pPr>
            <a:r>
              <a:rPr lang="en-US" sz="2000" b="1" i="1" strike="noStrike" spc="-1">
                <a:solidFill>
                  <a:srgbClr val="000000"/>
                </a:solidFill>
                <a:latin typeface="Arial"/>
                <a:ea typeface="DejaVu Sans"/>
              </a:rPr>
              <a:t>PROJECT</a:t>
            </a:r>
            <a:r>
              <a:rPr lang="ru-RU" sz="2000" b="1" i="1" strike="noStrike" spc="-1">
                <a:solidFill>
                  <a:srgbClr val="000000"/>
                </a:solidFill>
                <a:latin typeface="Arial"/>
                <a:ea typeface="DejaVu Sans"/>
              </a:rPr>
              <a:t> </a:t>
            </a:r>
            <a:r>
              <a:rPr lang="en-US" sz="2000" b="1" i="1" strike="noStrike" spc="-1">
                <a:solidFill>
                  <a:srgbClr val="000000"/>
                </a:solidFill>
                <a:latin typeface="Arial"/>
                <a:ea typeface="DejaVu Sans"/>
              </a:rPr>
              <a:t>BAIKAL-GVD</a:t>
            </a:r>
            <a:endParaRPr lang="en-US" sz="2000" b="0" strike="noStrike" spc="-1">
              <a:solidFill>
                <a:srgbClr val="000000"/>
              </a:solidFill>
              <a:latin typeface="Arial"/>
            </a:endParaRPr>
          </a:p>
        </p:txBody>
      </p:sp>
      <p:pic>
        <p:nvPicPr>
          <p:cNvPr id="416" name="Рисунок 10"/>
          <p:cNvPicPr/>
          <p:nvPr/>
        </p:nvPicPr>
        <p:blipFill>
          <a:blip r:embed="rId5"/>
          <a:stretch/>
        </p:blipFill>
        <p:spPr>
          <a:xfrm>
            <a:off x="303120" y="2819880"/>
            <a:ext cx="3451680" cy="2623680"/>
          </a:xfrm>
          <a:prstGeom prst="rect">
            <a:avLst/>
          </a:prstGeom>
          <a:ln w="0">
            <a:noFill/>
          </a:ln>
        </p:spPr>
      </p:pic>
      <p:sp>
        <p:nvSpPr>
          <p:cNvPr id="417" name="TextBox 40"/>
          <p:cNvSpPr/>
          <p:nvPr/>
        </p:nvSpPr>
        <p:spPr>
          <a:xfrm>
            <a:off x="3218760" y="563400"/>
            <a:ext cx="8826120" cy="912600"/>
          </a:xfrm>
          <a:prstGeom prst="rect">
            <a:avLst/>
          </a:prstGeom>
          <a:solidFill>
            <a:srgbClr val="FFFFD7">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C00000"/>
                </a:solidFill>
                <a:latin typeface="Arial"/>
                <a:ea typeface="DejaVu Sans"/>
              </a:rPr>
              <a:t>Baikal-GVD:</a:t>
            </a:r>
            <a:r>
              <a:rPr lang="en-US" sz="1800" b="0" strike="noStrike" spc="-1">
                <a:solidFill>
                  <a:srgbClr val="000000"/>
                </a:solidFill>
                <a:latin typeface="Arial"/>
                <a:ea typeface="DejaVu Sans"/>
              </a:rPr>
              <a:t> Identification of astrophysical sources of ultra-high energy (exceeding  tens of TeV) neutrinos.</a:t>
            </a:r>
            <a:r>
              <a:rPr lang="en-US" sz="1800" b="0" i="1" strike="noStrike" spc="-1">
                <a:solidFill>
                  <a:srgbClr val="000000"/>
                </a:solidFill>
                <a:latin typeface="Arial"/>
                <a:ea typeface="DejaVu Sans"/>
              </a:rPr>
              <a:t> </a:t>
            </a:r>
            <a:r>
              <a:rPr lang="en-US" sz="1800" b="0" strike="noStrike" spc="-1">
                <a:solidFill>
                  <a:srgbClr val="000000"/>
                </a:solidFill>
                <a:latin typeface="Arial"/>
                <a:ea typeface="DejaVu Sans"/>
              </a:rPr>
              <a:t>Actuality: their sources are still unknown. The identification of sources will help to elucidate mechanisms of galaxies creation and evolution.</a:t>
            </a:r>
            <a:endParaRPr lang="en-US" sz="1800" b="0" strike="noStrike" spc="-1">
              <a:solidFill>
                <a:srgbClr val="000000"/>
              </a:solidFill>
              <a:latin typeface="Arial"/>
            </a:endParaRPr>
          </a:p>
        </p:txBody>
      </p:sp>
      <p:sp>
        <p:nvSpPr>
          <p:cNvPr id="418" name="Прямоугольник 1"/>
          <p:cNvSpPr/>
          <p:nvPr/>
        </p:nvSpPr>
        <p:spPr>
          <a:xfrm>
            <a:off x="922680" y="76680"/>
            <a:ext cx="65592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400" b="1" strike="noStrike" spc="-1">
                <a:solidFill>
                  <a:srgbClr val="002060"/>
                </a:solidFill>
                <a:latin typeface="Arial"/>
                <a:ea typeface="DejaVu Sans"/>
              </a:rPr>
              <a:t>NEUTRINO AND ASTROPARTICLE PHYSICS</a:t>
            </a:r>
            <a:endParaRPr lang="en-US" sz="2400" b="0" strike="noStrike" spc="-1">
              <a:solidFill>
                <a:srgbClr val="000000"/>
              </a:solidFill>
              <a:latin typeface="Arial"/>
            </a:endParaRPr>
          </a:p>
        </p:txBody>
      </p:sp>
      <p:sp>
        <p:nvSpPr>
          <p:cNvPr id="419" name="TextBox 40"/>
          <p:cNvSpPr/>
          <p:nvPr/>
        </p:nvSpPr>
        <p:spPr>
          <a:xfrm>
            <a:off x="3229560" y="1539000"/>
            <a:ext cx="6168240" cy="1461240"/>
          </a:xfrm>
          <a:prstGeom prst="rect">
            <a:avLst/>
          </a:prstGeom>
          <a:solidFill>
            <a:srgbClr val="DEE6EF">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Main advantage of Baikal-GVD: pure and t-stable water. Angular resolution of muon tracks 0.3-0.5 grad (IceCube: 0.5-1); angular resolution of shower direction 2-3 grad (IceCube: 15);</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Northern detectors have better view to the Galaxy center.  </a:t>
            </a:r>
            <a:endParaRPr lang="en-US" sz="1800" b="0" strike="noStrike" spc="-1">
              <a:solidFill>
                <a:srgbClr val="000000"/>
              </a:solidFill>
              <a:latin typeface="Arial"/>
            </a:endParaRPr>
          </a:p>
        </p:txBody>
      </p:sp>
      <p:graphicFrame>
        <p:nvGraphicFramePr>
          <p:cNvPr id="420" name="Group 2"/>
          <p:cNvGraphicFramePr/>
          <p:nvPr>
            <p:extLst>
              <p:ext uri="{D42A27DB-BD31-4B8C-83A1-F6EECF244321}">
                <p14:modId xmlns:p14="http://schemas.microsoft.com/office/powerpoint/2010/main" val="2783954133"/>
              </p:ext>
            </p:extLst>
          </p:nvPr>
        </p:nvGraphicFramePr>
        <p:xfrm>
          <a:off x="9504720" y="1570320"/>
          <a:ext cx="2507400" cy="3819960"/>
        </p:xfrm>
        <a:graphic>
          <a:graphicData uri="http://schemas.openxmlformats.org/drawingml/2006/table">
            <a:tbl>
              <a:tblPr/>
              <a:tblGrid>
                <a:gridCol w="663480">
                  <a:extLst>
                    <a:ext uri="{9D8B030D-6E8A-4147-A177-3AD203B41FA5}">
                      <a16:colId xmlns:a16="http://schemas.microsoft.com/office/drawing/2014/main" val="20000"/>
                    </a:ext>
                  </a:extLst>
                </a:gridCol>
                <a:gridCol w="884880">
                  <a:extLst>
                    <a:ext uri="{9D8B030D-6E8A-4147-A177-3AD203B41FA5}">
                      <a16:colId xmlns:a16="http://schemas.microsoft.com/office/drawing/2014/main" val="20001"/>
                    </a:ext>
                  </a:extLst>
                </a:gridCol>
                <a:gridCol w="959040">
                  <a:extLst>
                    <a:ext uri="{9D8B030D-6E8A-4147-A177-3AD203B41FA5}">
                      <a16:colId xmlns:a16="http://schemas.microsoft.com/office/drawing/2014/main" val="20002"/>
                    </a:ext>
                  </a:extLst>
                </a:gridCol>
              </a:tblGrid>
              <a:tr h="550080">
                <a:tc>
                  <a:txBody>
                    <a:bodyPr/>
                    <a:lstStyle/>
                    <a:p>
                      <a:pPr algn="ctr">
                        <a:lnSpc>
                          <a:spcPct val="100000"/>
                        </a:lnSpc>
                        <a:tabLst>
                          <a:tab pos="0" algn="l"/>
                        </a:tabLst>
                      </a:pPr>
                      <a:r>
                        <a:rPr lang="en-US" sz="1400" b="1" strike="noStrike" spc="-1">
                          <a:solidFill>
                            <a:srgbClr val="FFFFFF"/>
                          </a:solidFill>
                          <a:latin typeface="Calibri"/>
                          <a:ea typeface="DejaVu Sans"/>
                        </a:rPr>
                        <a:t>Year</a:t>
                      </a:r>
                      <a:endParaRPr lang="en-US" sz="14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clusters</a:t>
                      </a:r>
                      <a:endParaRPr lang="en-US" sz="14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OMs</a:t>
                      </a:r>
                      <a:endParaRPr lang="en-US" sz="14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53880">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288</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362160">
                <a:tc>
                  <a:txBody>
                    <a:bodyPr/>
                    <a:lstStyle/>
                    <a:p>
                      <a:pPr algn="ctr">
                        <a:lnSpc>
                          <a:spcPct val="100000"/>
                        </a:lnSpc>
                        <a:tabLst>
                          <a:tab pos="0" algn="l"/>
                        </a:tabLst>
                      </a:pPr>
                      <a:r>
                        <a:rPr lang="en-US" sz="1600" b="0" strike="noStrike" spc="-1">
                          <a:solidFill>
                            <a:srgbClr val="000000"/>
                          </a:solidFill>
                          <a:latin typeface="Calibri"/>
                          <a:ea typeface="DejaVu Sans"/>
                        </a:rPr>
                        <a:t>2017</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576</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2018</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3</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864</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2019</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1440</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2020</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7</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2021</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2304</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363960">
                <a:tc>
                  <a:txBody>
                    <a:bodyPr/>
                    <a:lstStyle/>
                    <a:p>
                      <a:pPr algn="ctr">
                        <a:lnSpc>
                          <a:spcPct val="100000"/>
                        </a:lnSpc>
                        <a:tabLst>
                          <a:tab pos="0" algn="l"/>
                        </a:tabLst>
                      </a:pPr>
                      <a:r>
                        <a:rPr lang="en-US" sz="1600" b="0" strike="noStrike" spc="-1" dirty="0">
                          <a:solidFill>
                            <a:schemeClr val="tx1"/>
                          </a:solidFill>
                          <a:latin typeface="Calibri"/>
                          <a:ea typeface="DejaVu Sans"/>
                        </a:rPr>
                        <a:t>2022</a:t>
                      </a:r>
                      <a:endParaRPr lang="en-US" sz="1600" b="0" strike="noStrike" spc="-1" dirty="0">
                        <a:solidFill>
                          <a:schemeClr val="tx1"/>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dirty="0">
                          <a:solidFill>
                            <a:schemeClr val="tx1"/>
                          </a:solidFill>
                          <a:latin typeface="Calibri"/>
                          <a:ea typeface="DejaVu Sans"/>
                        </a:rPr>
                        <a:t>10</a:t>
                      </a:r>
                      <a:endParaRPr lang="en-US" sz="1600" b="0" strike="noStrike" spc="-1" dirty="0">
                        <a:solidFill>
                          <a:schemeClr val="tx1"/>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dirty="0">
                          <a:solidFill>
                            <a:schemeClr val="tx1"/>
                          </a:solidFill>
                          <a:latin typeface="Calibri"/>
                          <a:ea typeface="DejaVu Sans"/>
                        </a:rPr>
                        <a:t>2880</a:t>
                      </a:r>
                      <a:endParaRPr lang="en-US" sz="1600" b="0" strike="noStrike" spc="-1" dirty="0">
                        <a:solidFill>
                          <a:schemeClr val="tx1"/>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363960">
                <a:tc>
                  <a:txBody>
                    <a:bodyPr/>
                    <a:lstStyle/>
                    <a:p>
                      <a:pPr algn="ctr">
                        <a:lnSpc>
                          <a:spcPct val="100000"/>
                        </a:lnSpc>
                        <a:tabLst>
                          <a:tab pos="0" algn="l"/>
                        </a:tabLst>
                      </a:pPr>
                      <a:r>
                        <a:rPr lang="en-US" sz="1600" b="1" strike="noStrike" spc="-1" dirty="0">
                          <a:solidFill>
                            <a:srgbClr val="FF0000"/>
                          </a:solidFill>
                          <a:latin typeface="Calibri"/>
                          <a:ea typeface="DejaVu Sans"/>
                        </a:rPr>
                        <a:t>2023</a:t>
                      </a:r>
                      <a:endParaRPr lang="en-US" sz="1600" b="1" strike="noStrike" spc="-1" dirty="0">
                        <a:solidFill>
                          <a:srgbClr val="FF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1" strike="noStrike" spc="-1" dirty="0">
                          <a:solidFill>
                            <a:srgbClr val="FF0000"/>
                          </a:solidFill>
                          <a:latin typeface="Calibri"/>
                          <a:ea typeface="DejaVu Sans"/>
                        </a:rPr>
                        <a:t>12</a:t>
                      </a:r>
                      <a:endParaRPr lang="en-US" sz="1600" b="1" strike="noStrike" spc="-1" dirty="0">
                        <a:solidFill>
                          <a:srgbClr val="FF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1" strike="noStrike" spc="-1" dirty="0">
                          <a:solidFill>
                            <a:srgbClr val="FF0000"/>
                          </a:solidFill>
                          <a:latin typeface="Calibri"/>
                          <a:ea typeface="DejaVu Sans"/>
                        </a:rPr>
                        <a:t>3456</a:t>
                      </a:r>
                      <a:endParaRPr lang="en-US" sz="1600" b="1" strike="noStrike" spc="-1" dirty="0">
                        <a:solidFill>
                          <a:srgbClr val="FF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370080">
                <a:tc>
                  <a:txBody>
                    <a:bodyPr/>
                    <a:lstStyle/>
                    <a:p>
                      <a:pPr algn="ctr">
                        <a:lnSpc>
                          <a:spcPct val="100000"/>
                        </a:lnSpc>
                        <a:tabLst>
                          <a:tab pos="0" algn="l"/>
                        </a:tabLst>
                      </a:pPr>
                      <a:r>
                        <a:rPr lang="en-US" sz="1600" b="0" strike="noStrike" spc="-1">
                          <a:solidFill>
                            <a:srgbClr val="000000"/>
                          </a:solidFill>
                          <a:latin typeface="Calibri"/>
                          <a:ea typeface="DejaVu Sans"/>
                        </a:rPr>
                        <a:t>2024</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a:t>
                      </a:r>
                      <a:endParaRPr lang="en-US" sz="1600" b="0" strike="noStrike" spc="-1">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dirty="0">
                          <a:solidFill>
                            <a:srgbClr val="000000"/>
                          </a:solidFill>
                          <a:latin typeface="Calibri"/>
                          <a:ea typeface="DejaVu Sans"/>
                        </a:rPr>
                        <a:t>4032</a:t>
                      </a:r>
                      <a:endParaRPr lang="en-US" sz="1600" b="0" strike="noStrike" spc="-1" dirty="0">
                        <a:solidFill>
                          <a:srgbClr val="000000"/>
                        </a:solidFill>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9"/>
                  </a:ext>
                </a:extLst>
              </a:tr>
            </a:tbl>
          </a:graphicData>
        </a:graphic>
      </p:graphicFrame>
      <p:sp>
        <p:nvSpPr>
          <p:cNvPr id="421" name="TextBox 40"/>
          <p:cNvSpPr/>
          <p:nvPr/>
        </p:nvSpPr>
        <p:spPr>
          <a:xfrm>
            <a:off x="69120" y="6396840"/>
            <a:ext cx="11975760" cy="608040"/>
          </a:xfrm>
          <a:prstGeom prst="rect">
            <a:avLst/>
          </a:prstGeom>
          <a:solidFill>
            <a:srgbClr val="DDD9C3">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700" b="1" strike="noStrike" spc="-1">
                <a:solidFill>
                  <a:srgbClr val="C00000"/>
                </a:solidFill>
                <a:latin typeface="Arial"/>
                <a:ea typeface="DejaVu Sans"/>
              </a:rPr>
              <a:t>Global competence in 2030 horizon: </a:t>
            </a:r>
            <a:r>
              <a:rPr lang="en-US" sz="1700" b="1" strike="noStrike" spc="-1">
                <a:solidFill>
                  <a:srgbClr val="002060"/>
                </a:solidFill>
                <a:latin typeface="Arial"/>
                <a:ea typeface="DejaVu Sans"/>
              </a:rPr>
              <a:t>Ice-Cube: 2025-2034      8km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(w RA 100 km3 =&gt; PeV); Km3NET:      few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Baikal-GVD (Phase II) = new type of OM, trigger-less operation, ML&amp;AI,       ~ 10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 (CDR in 2024).</a:t>
            </a:r>
            <a:endParaRPr lang="en-US" sz="1700" b="0" strike="noStrike" spc="-1">
              <a:solidFill>
                <a:srgbClr val="000000"/>
              </a:solidFill>
              <a:latin typeface="Arial"/>
            </a:endParaRPr>
          </a:p>
        </p:txBody>
      </p:sp>
      <p:sp>
        <p:nvSpPr>
          <p:cNvPr id="422" name="Прямая со стрелкой 3"/>
          <p:cNvSpPr/>
          <p:nvPr/>
        </p:nvSpPr>
        <p:spPr>
          <a:xfrm>
            <a:off x="6150240" y="6566040"/>
            <a:ext cx="318960" cy="1080"/>
          </a:xfrm>
          <a:custGeom>
            <a:avLst/>
            <a:gdLst>
              <a:gd name="textAreaLeft" fmla="*/ 0 w 318960"/>
              <a:gd name="textAreaRight" fmla="*/ 319320 w 318960"/>
              <a:gd name="textAreaTop" fmla="*/ 0 h 1080"/>
              <a:gd name="textAreaBottom" fmla="*/ 1440 h 1080"/>
            </a:gdLst>
            <a:ahLst/>
            <a:cxnLst/>
            <a:rect l="textAreaLeft" t="textAreaTop" r="textAreaRight" b="textAreaBottom"/>
            <a:pathLst>
              <a:path w="21600" h="21600">
                <a:moveTo>
                  <a:pt x="0" y="0"/>
                </a:moveTo>
                <a:lnTo>
                  <a:pt x="21600" y="21600"/>
                </a:lnTo>
              </a:path>
            </a:pathLst>
          </a:custGeom>
          <a:noFill/>
          <a:ln w="28575">
            <a:solidFill>
              <a:srgbClr val="002060"/>
            </a:solidFill>
            <a:round/>
            <a:tailEnd type="triangle" w="med" len="med"/>
          </a:ln>
        </p:spPr>
        <p:style>
          <a:lnRef idx="0">
            <a:scrgbClr r="0" g="0" b="0"/>
          </a:lnRef>
          <a:fillRef idx="0">
            <a:scrgbClr r="0" g="0" b="0"/>
          </a:fillRef>
          <a:effectRef idx="0">
            <a:scrgbClr r="0" g="0" b="0"/>
          </a:effectRef>
          <a:fontRef idx="minor"/>
        </p:style>
        <p:txBody>
          <a:bodyPr lIns="90000" tIns="1440" rIns="90000" bIns="1440" anchor="t">
            <a:noAutofit/>
          </a:bodyPr>
          <a:lstStyle/>
          <a:p>
            <a:pPr>
              <a:lnSpc>
                <a:spcPct val="100000"/>
              </a:lnSpc>
            </a:pPr>
            <a:endParaRPr lang="en-US" sz="1800" b="0" strike="noStrike" spc="-1">
              <a:solidFill>
                <a:srgbClr val="000000"/>
              </a:solidFill>
              <a:latin typeface="Arial"/>
              <a:ea typeface="DejaVu Sans"/>
            </a:endParaRPr>
          </a:p>
        </p:txBody>
      </p:sp>
      <p:sp>
        <p:nvSpPr>
          <p:cNvPr id="423" name="Прямая со стрелкой 16"/>
          <p:cNvSpPr/>
          <p:nvPr/>
        </p:nvSpPr>
        <p:spPr>
          <a:xfrm>
            <a:off x="10662840" y="6575760"/>
            <a:ext cx="318960" cy="1080"/>
          </a:xfrm>
          <a:custGeom>
            <a:avLst/>
            <a:gdLst>
              <a:gd name="textAreaLeft" fmla="*/ 0 w 318960"/>
              <a:gd name="textAreaRight" fmla="*/ 319320 w 318960"/>
              <a:gd name="textAreaTop" fmla="*/ 0 h 1080"/>
              <a:gd name="textAreaBottom" fmla="*/ 1440 h 1080"/>
            </a:gdLst>
            <a:ahLst/>
            <a:cxnLst/>
            <a:rect l="textAreaLeft" t="textAreaTop" r="textAreaRight" b="textAreaBottom"/>
            <a:pathLst>
              <a:path w="21600" h="21600">
                <a:moveTo>
                  <a:pt x="0" y="0"/>
                </a:moveTo>
                <a:lnTo>
                  <a:pt x="21600" y="21600"/>
                </a:lnTo>
              </a:path>
            </a:pathLst>
          </a:custGeom>
          <a:noFill/>
          <a:ln w="28575">
            <a:solidFill>
              <a:srgbClr val="002060"/>
            </a:solidFill>
            <a:round/>
            <a:tailEnd type="triangle" w="med" len="med"/>
          </a:ln>
        </p:spPr>
        <p:style>
          <a:lnRef idx="0">
            <a:scrgbClr r="0" g="0" b="0"/>
          </a:lnRef>
          <a:fillRef idx="0">
            <a:scrgbClr r="0" g="0" b="0"/>
          </a:fillRef>
          <a:effectRef idx="0">
            <a:scrgbClr r="0" g="0" b="0"/>
          </a:effectRef>
          <a:fontRef idx="minor"/>
        </p:style>
        <p:txBody>
          <a:bodyPr lIns="90000" tIns="1440" rIns="90000" bIns="1440" anchor="t">
            <a:noAutofit/>
          </a:bodyPr>
          <a:lstStyle/>
          <a:p>
            <a:pPr>
              <a:lnSpc>
                <a:spcPct val="100000"/>
              </a:lnSpc>
            </a:pPr>
            <a:endParaRPr lang="en-US" sz="1800" b="0" strike="noStrike" spc="-1">
              <a:solidFill>
                <a:srgbClr val="000000"/>
              </a:solidFill>
              <a:latin typeface="Arial"/>
              <a:ea typeface="DejaVu Sans"/>
            </a:endParaRPr>
          </a:p>
        </p:txBody>
      </p:sp>
      <p:sp>
        <p:nvSpPr>
          <p:cNvPr id="424" name="Прямая со стрелкой 17"/>
          <p:cNvSpPr/>
          <p:nvPr/>
        </p:nvSpPr>
        <p:spPr>
          <a:xfrm>
            <a:off x="7426800" y="6832440"/>
            <a:ext cx="318600" cy="1080"/>
          </a:xfrm>
          <a:custGeom>
            <a:avLst/>
            <a:gdLst>
              <a:gd name="textAreaLeft" fmla="*/ 0 w 318600"/>
              <a:gd name="textAreaRight" fmla="*/ 318960 w 318600"/>
              <a:gd name="textAreaTop" fmla="*/ 0 h 1080"/>
              <a:gd name="textAreaBottom" fmla="*/ 1440 h 1080"/>
            </a:gdLst>
            <a:ahLst/>
            <a:cxnLst/>
            <a:rect l="textAreaLeft" t="textAreaTop" r="textAreaRight" b="textAreaBottom"/>
            <a:pathLst>
              <a:path w="21600" h="21600">
                <a:moveTo>
                  <a:pt x="0" y="0"/>
                </a:moveTo>
                <a:lnTo>
                  <a:pt x="21600" y="21600"/>
                </a:lnTo>
              </a:path>
            </a:pathLst>
          </a:custGeom>
          <a:noFill/>
          <a:ln w="28575">
            <a:solidFill>
              <a:srgbClr val="002060"/>
            </a:solidFill>
            <a:round/>
            <a:tailEnd type="triangle" w="med" len="med"/>
          </a:ln>
        </p:spPr>
        <p:style>
          <a:lnRef idx="0">
            <a:scrgbClr r="0" g="0" b="0"/>
          </a:lnRef>
          <a:fillRef idx="0">
            <a:scrgbClr r="0" g="0" b="0"/>
          </a:fillRef>
          <a:effectRef idx="0">
            <a:scrgbClr r="0" g="0" b="0"/>
          </a:effectRef>
          <a:fontRef idx="minor"/>
        </p:style>
        <p:txBody>
          <a:bodyPr lIns="90000" tIns="1440" rIns="90000" bIns="1440" anchor="t">
            <a:noAutofit/>
          </a:bodyPr>
          <a:lstStyle/>
          <a:p>
            <a:pPr>
              <a:lnSpc>
                <a:spcPct val="100000"/>
              </a:lnSpc>
            </a:pPr>
            <a:endParaRPr lang="en-US" sz="1800" b="0" strike="noStrike" spc="-1">
              <a:solidFill>
                <a:srgbClr val="000000"/>
              </a:solidFill>
              <a:latin typeface="Arial"/>
              <a:ea typeface="DejaVu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Box 128"/>
          <p:cNvSpPr/>
          <p:nvPr/>
        </p:nvSpPr>
        <p:spPr>
          <a:xfrm>
            <a:off x="10842552" y="5225832"/>
            <a:ext cx="684360" cy="61236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sp>
        <p:nvSpPr>
          <p:cNvPr id="426" name="TextBox 129"/>
          <p:cNvSpPr/>
          <p:nvPr/>
        </p:nvSpPr>
        <p:spPr>
          <a:xfrm>
            <a:off x="9701352" y="4997592"/>
            <a:ext cx="684360" cy="84060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sp>
        <p:nvSpPr>
          <p:cNvPr id="427" name="TextBox 130"/>
          <p:cNvSpPr/>
          <p:nvPr/>
        </p:nvSpPr>
        <p:spPr>
          <a:xfrm>
            <a:off x="8367912" y="4769352"/>
            <a:ext cx="684360" cy="106884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pic>
        <p:nvPicPr>
          <p:cNvPr id="428" name="Picture 3"/>
          <p:cNvPicPr/>
          <p:nvPr/>
        </p:nvPicPr>
        <p:blipFill>
          <a:blip r:embed="rId4"/>
          <a:stretch/>
        </p:blipFill>
        <p:spPr>
          <a:xfrm>
            <a:off x="10167480" y="2249640"/>
            <a:ext cx="798840" cy="674280"/>
          </a:xfrm>
          <a:prstGeom prst="rect">
            <a:avLst/>
          </a:prstGeom>
          <a:ln w="9525">
            <a:noFill/>
          </a:ln>
        </p:spPr>
      </p:pic>
      <p:sp>
        <p:nvSpPr>
          <p:cNvPr id="429" name="Прямоугольник 1"/>
          <p:cNvSpPr/>
          <p:nvPr/>
        </p:nvSpPr>
        <p:spPr>
          <a:xfrm>
            <a:off x="245160" y="50580"/>
            <a:ext cx="11784960" cy="706432"/>
          </a:xfrm>
          <a:prstGeom prst="rect">
            <a:avLst/>
          </a:prstGeom>
          <a:noFill/>
          <a:ln w="1587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400" b="1" strike="noStrike" spc="-1" dirty="0">
                <a:solidFill>
                  <a:srgbClr val="0000CC"/>
                </a:solidFill>
                <a:ea typeface="DejaVu Sans"/>
              </a:rPr>
              <a:t>Non-accelerator neutrino physics and astrophysics </a:t>
            </a:r>
            <a:endParaRPr lang="en-US" sz="2400" b="0" strike="noStrike" spc="-1" dirty="0">
              <a:solidFill>
                <a:srgbClr val="000000"/>
              </a:solidFill>
            </a:endParaRPr>
          </a:p>
          <a:p>
            <a:pPr>
              <a:lnSpc>
                <a:spcPct val="100000"/>
              </a:lnSpc>
              <a:tabLst>
                <a:tab pos="0" algn="l"/>
              </a:tabLst>
            </a:pPr>
            <a:endParaRPr lang="en-US" sz="1600" b="0" strike="noStrike" spc="-1" dirty="0">
              <a:solidFill>
                <a:srgbClr val="000000"/>
              </a:solidFill>
            </a:endParaRPr>
          </a:p>
        </p:txBody>
      </p:sp>
      <p:sp>
        <p:nvSpPr>
          <p:cNvPr id="430" name="Прямоугольник 2"/>
          <p:cNvSpPr/>
          <p:nvPr/>
        </p:nvSpPr>
        <p:spPr>
          <a:xfrm>
            <a:off x="257040" y="496300"/>
            <a:ext cx="11773080" cy="337100"/>
          </a:xfrm>
          <a:prstGeom prst="rect">
            <a:avLst/>
          </a:prstGeom>
          <a:noFill/>
          <a:ln w="1587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dirty="0">
                <a:solidFill>
                  <a:srgbClr val="000000"/>
                </a:solidFill>
                <a:ea typeface="FandolFang R"/>
              </a:rPr>
              <a:t>Projects:</a:t>
            </a:r>
            <a:r>
              <a:rPr lang="en-US" sz="1600" b="1" strike="noStrike" spc="-1" dirty="0">
                <a:solidFill>
                  <a:srgbClr val="000000"/>
                </a:solidFill>
                <a:ea typeface="DejaVu Sans"/>
              </a:rPr>
              <a:t> BAIKAL-GVD, </a:t>
            </a:r>
            <a:r>
              <a:rPr lang="en-US" sz="1600" b="1" strike="noStrike" spc="-1" dirty="0" err="1">
                <a:solidFill>
                  <a:srgbClr val="000000"/>
                </a:solidFill>
                <a:ea typeface="DejaVu Sans"/>
              </a:rPr>
              <a:t>SuperNEMO</a:t>
            </a:r>
            <a:r>
              <a:rPr lang="en-US" sz="1600" b="1" strike="noStrike" spc="-1" dirty="0">
                <a:solidFill>
                  <a:srgbClr val="000000"/>
                </a:solidFill>
                <a:ea typeface="DejaVu Sans"/>
              </a:rPr>
              <a:t>, GERDA</a:t>
            </a:r>
            <a:r>
              <a:rPr lang="ru-RU" sz="1600" b="1" strike="noStrike" spc="-1" dirty="0">
                <a:solidFill>
                  <a:srgbClr val="000000"/>
                </a:solidFill>
                <a:ea typeface="DejaVu Sans"/>
              </a:rPr>
              <a:t> (</a:t>
            </a:r>
            <a:r>
              <a:rPr lang="en-US" sz="1600" b="1" strike="noStrike" spc="-1" dirty="0">
                <a:solidFill>
                  <a:srgbClr val="000000"/>
                </a:solidFill>
                <a:ea typeface="DejaVu Sans"/>
              </a:rPr>
              <a:t>Legend), Monument, EDELWEISS/Ricochet, </a:t>
            </a:r>
            <a:r>
              <a:rPr lang="el-GR" sz="1600" b="1" strike="noStrike" spc="-1" dirty="0">
                <a:solidFill>
                  <a:srgbClr val="000000"/>
                </a:solidFill>
                <a:ea typeface="DejaVu Sans"/>
              </a:rPr>
              <a:t>Ν</a:t>
            </a:r>
            <a:r>
              <a:rPr lang="en-US" sz="1600" b="1" strike="noStrike" spc="-1" dirty="0" err="1">
                <a:solidFill>
                  <a:srgbClr val="000000"/>
                </a:solidFill>
                <a:ea typeface="DejaVu Sans"/>
              </a:rPr>
              <a:t>geN</a:t>
            </a:r>
            <a:r>
              <a:rPr lang="en-US" sz="1600" b="1" strike="noStrike" spc="-1" dirty="0">
                <a:solidFill>
                  <a:srgbClr val="000000"/>
                </a:solidFill>
                <a:ea typeface="DejaVu Sans"/>
              </a:rPr>
              <a:t>, DANSS, JUNO</a:t>
            </a:r>
            <a:endParaRPr lang="en-US" sz="1600" b="0" strike="noStrike" spc="-1" dirty="0">
              <a:solidFill>
                <a:srgbClr val="000000"/>
              </a:solidFill>
            </a:endParaRPr>
          </a:p>
        </p:txBody>
      </p:sp>
      <p:sp>
        <p:nvSpPr>
          <p:cNvPr id="431" name="Rectangle 3"/>
          <p:cNvSpPr/>
          <p:nvPr/>
        </p:nvSpPr>
        <p:spPr>
          <a:xfrm>
            <a:off x="230544" y="939224"/>
            <a:ext cx="8979876" cy="3168645"/>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buClr>
                <a:srgbClr val="000000"/>
              </a:buClr>
            </a:pPr>
            <a:r>
              <a:rPr lang="en-US" sz="2000" b="1" strike="noStrike" spc="-1" dirty="0">
                <a:solidFill>
                  <a:srgbClr val="000000"/>
                </a:solidFill>
                <a:ea typeface="DejaVu Sans"/>
              </a:rPr>
              <a:t>Scientific directions: </a:t>
            </a:r>
            <a:endParaRPr lang="en-US" sz="2000" b="0" strike="noStrike" spc="-1" dirty="0">
              <a:solidFill>
                <a:srgbClr val="000000"/>
              </a:solidFill>
            </a:endParaRPr>
          </a:p>
          <a:p>
            <a:pPr>
              <a:lnSpc>
                <a:spcPct val="100000"/>
              </a:lnSpc>
            </a:pPr>
            <a:r>
              <a:rPr lang="en-US" b="0" strike="noStrike" spc="-1" dirty="0">
                <a:solidFill>
                  <a:srgbClr val="000000"/>
                </a:solidFill>
                <a:ea typeface="DejaVu Sans"/>
              </a:rPr>
              <a:t>–  Double beta decay, neutrino nature: Majorana or Dirac</a:t>
            </a:r>
            <a:r>
              <a:rPr lang="ru-RU" b="0" strike="noStrike" spc="-1" dirty="0">
                <a:solidFill>
                  <a:srgbClr val="000000"/>
                </a:solidFill>
                <a:ea typeface="DejaVu Sans"/>
              </a:rPr>
              <a:t>; </a:t>
            </a:r>
            <a:r>
              <a:rPr lang="en-US" b="0" strike="noStrike" spc="-1" dirty="0">
                <a:solidFill>
                  <a:srgbClr val="000000"/>
                </a:solidFill>
                <a:ea typeface="DejaVu Sans"/>
              </a:rPr>
              <a:t>Nuclear matrix elements </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Fundamental neutrino properties</a:t>
            </a:r>
            <a:r>
              <a:rPr lang="ru-RU" b="0" strike="noStrike" spc="-1" dirty="0">
                <a:solidFill>
                  <a:srgbClr val="000000"/>
                </a:solidFill>
                <a:ea typeface="DejaVu Sans"/>
              </a:rPr>
              <a:t> (</a:t>
            </a:r>
            <a:r>
              <a:rPr lang="en-US" b="0" strike="noStrike" spc="-1" dirty="0">
                <a:solidFill>
                  <a:srgbClr val="000000"/>
                </a:solidFill>
                <a:ea typeface="DejaVu Sans"/>
              </a:rPr>
              <a:t>magnetic moment</a:t>
            </a:r>
            <a:r>
              <a:rPr lang="ru-RU" b="0" strike="noStrike" spc="-1" dirty="0">
                <a:solidFill>
                  <a:srgbClr val="000000"/>
                </a:solidFill>
                <a:ea typeface="DejaVu Sans"/>
              </a:rPr>
              <a:t>, </a:t>
            </a:r>
            <a:r>
              <a:rPr lang="en-US" b="0" strike="noStrike" spc="-1" dirty="0">
                <a:solidFill>
                  <a:srgbClr val="000000"/>
                </a:solidFill>
                <a:ea typeface="DejaVu Sans"/>
              </a:rPr>
              <a:t>mixture with a </a:t>
            </a:r>
          </a:p>
          <a:p>
            <a:pPr>
              <a:lnSpc>
                <a:spcPct val="100000"/>
              </a:lnSpc>
              <a:tabLst>
                <a:tab pos="896760" algn="l"/>
              </a:tabLst>
            </a:pPr>
            <a:r>
              <a:rPr lang="en-US" spc="-1" dirty="0">
                <a:solidFill>
                  <a:srgbClr val="000000"/>
                </a:solidFill>
                <a:ea typeface="DejaVu Sans"/>
              </a:rPr>
              <a:t>    </a:t>
            </a:r>
            <a:r>
              <a:rPr lang="en-US" b="0" strike="noStrike" spc="-1" dirty="0">
                <a:solidFill>
                  <a:srgbClr val="000000"/>
                </a:solidFill>
                <a:ea typeface="DejaVu Sans"/>
              </a:rPr>
              <a:t>sterile state</a:t>
            </a:r>
            <a:r>
              <a:rPr lang="ru-RU" b="0" strike="noStrike" spc="-1" dirty="0">
                <a:solidFill>
                  <a:srgbClr val="000000"/>
                </a:solidFill>
                <a:ea typeface="DejaVu Sans"/>
              </a:rPr>
              <a:t>, </a:t>
            </a:r>
            <a:r>
              <a:rPr lang="ru-RU" b="0" strike="noStrike" spc="-1" dirty="0" err="1">
                <a:solidFill>
                  <a:srgbClr val="000000"/>
                </a:solidFill>
                <a:ea typeface="DejaVu Sans"/>
              </a:rPr>
              <a:t>etc</a:t>
            </a:r>
            <a:r>
              <a:rPr lang="ru-RU" b="0" strike="noStrike" spc="-1" dirty="0">
                <a:solidFill>
                  <a:srgbClr val="000000"/>
                </a:solidFill>
                <a:ea typeface="DejaVu Sans"/>
              </a:rPr>
              <a:t>) </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Monitoring of nuclear reactors with neutrino detectors</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Direct and indirect search for Dark Matter</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Investigation of galactic and extragalactic neutrino sources</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Atomic processes accompanying radioactive decay</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Applied directions of research</a:t>
            </a:r>
            <a:endParaRPr lang="en-US" b="0" strike="noStrike" spc="-1" dirty="0">
              <a:solidFill>
                <a:srgbClr val="000000"/>
              </a:solidFill>
            </a:endParaRPr>
          </a:p>
          <a:p>
            <a:pPr>
              <a:lnSpc>
                <a:spcPct val="100000"/>
              </a:lnSpc>
              <a:tabLst>
                <a:tab pos="896760" algn="l"/>
              </a:tabLst>
            </a:pPr>
            <a:endParaRPr lang="en-US" b="0" strike="noStrike" spc="-1" dirty="0">
              <a:solidFill>
                <a:srgbClr val="000000"/>
              </a:solidFill>
            </a:endParaRPr>
          </a:p>
          <a:p>
            <a:pPr>
              <a:lnSpc>
                <a:spcPct val="100000"/>
              </a:lnSpc>
              <a:tabLst>
                <a:tab pos="896760" algn="l"/>
              </a:tabLst>
            </a:pPr>
            <a:r>
              <a:rPr lang="en-US" b="1" strike="noStrike" spc="-1" dirty="0">
                <a:solidFill>
                  <a:srgbClr val="006600"/>
                </a:solidFill>
                <a:ea typeface="DejaVu Sans"/>
              </a:rPr>
              <a:t>Places</a:t>
            </a:r>
            <a:r>
              <a:rPr lang="ru-RU" b="1" strike="noStrike" spc="-1" dirty="0">
                <a:solidFill>
                  <a:srgbClr val="006600"/>
                </a:solidFill>
                <a:ea typeface="DejaVu Sans"/>
              </a:rPr>
              <a:t>: </a:t>
            </a:r>
            <a:r>
              <a:rPr lang="en-US" b="0" strike="noStrike" spc="-1" dirty="0">
                <a:solidFill>
                  <a:srgbClr val="006600"/>
                </a:solidFill>
                <a:ea typeface="DejaVu Sans"/>
              </a:rPr>
              <a:t>JINR</a:t>
            </a:r>
            <a:r>
              <a:rPr lang="ru-RU" b="0" strike="noStrike" spc="-1" dirty="0">
                <a:solidFill>
                  <a:srgbClr val="006600"/>
                </a:solidFill>
                <a:ea typeface="DejaVu Sans"/>
              </a:rPr>
              <a:t>, </a:t>
            </a:r>
            <a:r>
              <a:rPr lang="en-US" b="0" strike="noStrike" spc="-1" dirty="0">
                <a:solidFill>
                  <a:srgbClr val="006600"/>
                </a:solidFill>
                <a:ea typeface="DejaVu Sans"/>
              </a:rPr>
              <a:t>Underground laboratories, Nuclear reactors, Lake Baikal</a:t>
            </a:r>
            <a:endParaRPr lang="en-US" b="0" strike="noStrike" spc="-1" dirty="0">
              <a:solidFill>
                <a:srgbClr val="000000"/>
              </a:solidFill>
            </a:endParaRPr>
          </a:p>
        </p:txBody>
      </p:sp>
      <p:pic>
        <p:nvPicPr>
          <p:cNvPr id="432" name="Picture 4"/>
          <p:cNvPicPr/>
          <p:nvPr/>
        </p:nvPicPr>
        <p:blipFill>
          <a:blip r:embed="rId5"/>
          <a:stretch/>
        </p:blipFill>
        <p:spPr>
          <a:xfrm>
            <a:off x="11166480" y="2288880"/>
            <a:ext cx="998280" cy="981360"/>
          </a:xfrm>
          <a:prstGeom prst="rect">
            <a:avLst/>
          </a:prstGeom>
          <a:ln w="9525">
            <a:noFill/>
          </a:ln>
        </p:spPr>
      </p:pic>
      <p:sp>
        <p:nvSpPr>
          <p:cNvPr id="433" name="Rectangle 1"/>
          <p:cNvSpPr/>
          <p:nvPr/>
        </p:nvSpPr>
        <p:spPr>
          <a:xfrm>
            <a:off x="9752040" y="2924640"/>
            <a:ext cx="1362240" cy="378000"/>
          </a:xfrm>
          <a:prstGeom prst="rect">
            <a:avLst/>
          </a:prstGeom>
          <a:blipFill rotWithShape="0">
            <a:blip r:embed="rId6"/>
            <a:srcRect/>
            <a:stretch/>
          </a:blip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ru-RU" sz="1790" b="0" strike="noStrike" spc="-1">
              <a:solidFill>
                <a:srgbClr val="000000"/>
              </a:solidFill>
              <a:latin typeface="Arial"/>
              <a:ea typeface="DejaVu Sans"/>
            </a:endParaRPr>
          </a:p>
        </p:txBody>
      </p:sp>
      <p:pic>
        <p:nvPicPr>
          <p:cNvPr id="434" name="Рисунок 12"/>
          <p:cNvPicPr/>
          <p:nvPr/>
        </p:nvPicPr>
        <p:blipFill>
          <a:blip r:embed="rId7"/>
          <a:stretch/>
        </p:blipFill>
        <p:spPr>
          <a:xfrm>
            <a:off x="9837000" y="3303000"/>
            <a:ext cx="2328120" cy="399600"/>
          </a:xfrm>
          <a:prstGeom prst="rect">
            <a:avLst/>
          </a:prstGeom>
          <a:ln w="9525">
            <a:noFill/>
          </a:ln>
        </p:spPr>
      </p:pic>
      <p:pic>
        <p:nvPicPr>
          <p:cNvPr id="435" name="Picture 6" descr="G:\SN\JINR Webmail  Mail_files\supernemo_snail_logo_files\supernemo_snail_logo.jpg"/>
          <p:cNvPicPr/>
          <p:nvPr/>
        </p:nvPicPr>
        <p:blipFill>
          <a:blip r:embed="rId8"/>
          <a:stretch/>
        </p:blipFill>
        <p:spPr>
          <a:xfrm>
            <a:off x="8428680" y="2719080"/>
            <a:ext cx="1446480" cy="862560"/>
          </a:xfrm>
          <a:prstGeom prst="rect">
            <a:avLst/>
          </a:prstGeom>
          <a:ln w="0">
            <a:noFill/>
          </a:ln>
        </p:spPr>
      </p:pic>
      <p:pic>
        <p:nvPicPr>
          <p:cNvPr id="436" name="Рисунок 58"/>
          <p:cNvPicPr/>
          <p:nvPr/>
        </p:nvPicPr>
        <p:blipFill>
          <a:blip r:embed="rId9"/>
          <a:stretch/>
        </p:blipFill>
        <p:spPr>
          <a:xfrm>
            <a:off x="10008360" y="1046520"/>
            <a:ext cx="1998360" cy="1241640"/>
          </a:xfrm>
          <a:prstGeom prst="rect">
            <a:avLst/>
          </a:prstGeom>
          <a:ln w="0">
            <a:noFill/>
          </a:ln>
        </p:spPr>
      </p:pic>
      <p:pic>
        <p:nvPicPr>
          <p:cNvPr id="437" name="Picture 1" descr="baikal"/>
          <p:cNvPicPr/>
          <p:nvPr/>
        </p:nvPicPr>
        <p:blipFill>
          <a:blip r:embed="rId10"/>
          <a:stretch/>
        </p:blipFill>
        <p:spPr>
          <a:xfrm>
            <a:off x="7345440" y="2066400"/>
            <a:ext cx="1203840" cy="1136520"/>
          </a:xfrm>
          <a:prstGeom prst="rect">
            <a:avLst/>
          </a:prstGeom>
          <a:ln w="9525">
            <a:noFill/>
          </a:ln>
        </p:spPr>
      </p:pic>
      <p:pic>
        <p:nvPicPr>
          <p:cNvPr id="438" name="Picture 5"/>
          <p:cNvPicPr/>
          <p:nvPr/>
        </p:nvPicPr>
        <p:blipFill>
          <a:blip r:embed="rId11"/>
          <a:stretch/>
        </p:blipFill>
        <p:spPr>
          <a:xfrm>
            <a:off x="8588520" y="1669320"/>
            <a:ext cx="1507320" cy="1017000"/>
          </a:xfrm>
          <a:prstGeom prst="rect">
            <a:avLst/>
          </a:prstGeom>
          <a:ln w="9525">
            <a:noFill/>
          </a:ln>
        </p:spPr>
      </p:pic>
      <p:pic>
        <p:nvPicPr>
          <p:cNvPr id="439" name="Рисунок 2" descr="nuGeN-logo-2-small.jpg"/>
          <p:cNvPicPr/>
          <p:nvPr/>
        </p:nvPicPr>
        <p:blipFill>
          <a:blip r:embed="rId12"/>
          <a:stretch/>
        </p:blipFill>
        <p:spPr>
          <a:xfrm>
            <a:off x="8935200" y="1061640"/>
            <a:ext cx="1231560" cy="617400"/>
          </a:xfrm>
          <a:prstGeom prst="rect">
            <a:avLst/>
          </a:prstGeom>
          <a:ln w="9525">
            <a:noFill/>
          </a:ln>
        </p:spPr>
      </p:pic>
      <p:sp>
        <p:nvSpPr>
          <p:cNvPr id="440" name="Rectangle 4"/>
          <p:cNvSpPr/>
          <p:nvPr/>
        </p:nvSpPr>
        <p:spPr>
          <a:xfrm>
            <a:off x="57780" y="4229932"/>
            <a:ext cx="7883100" cy="2768535"/>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numCol="1" spcCol="0" anchor="ctr">
            <a:spAutoFit/>
          </a:bodyPr>
          <a:lstStyle/>
          <a:p>
            <a:pPr algn="just">
              <a:lnSpc>
                <a:spcPct val="100000"/>
              </a:lnSpc>
              <a:spcAft>
                <a:spcPts val="601"/>
              </a:spcAft>
            </a:pPr>
            <a:r>
              <a:rPr lang="en-US" b="1" strike="noStrike" spc="-1" dirty="0">
                <a:solidFill>
                  <a:srgbClr val="000099"/>
                </a:solidFill>
                <a:ea typeface="SimSun"/>
              </a:rPr>
              <a:t>The major aims: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BAIKAL-GVD: Observation of ultra-high energy astrophysical neutrinos; 			identification of their sources and nature</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DANSS:  precision measurement of the spectrum of reactor antineutrinos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RICOCHET: New physics with precision measurements at reactors.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a:t>
            </a:r>
            <a:r>
              <a:rPr lang="en-US" b="0" strike="noStrike" spc="-1" dirty="0" err="1">
                <a:solidFill>
                  <a:srgbClr val="000099"/>
                </a:solidFill>
                <a:ea typeface="Calibri"/>
              </a:rPr>
              <a:t>νGeN</a:t>
            </a:r>
            <a:r>
              <a:rPr lang="en-US" b="0" strike="noStrike" spc="-1" dirty="0">
                <a:solidFill>
                  <a:srgbClr val="000099"/>
                </a:solidFill>
                <a:ea typeface="Calibri"/>
              </a:rPr>
              <a:t>:  search for magnetic moment of neutrino</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LEGEND:  </a:t>
            </a:r>
            <a:r>
              <a:rPr lang="en-US" b="0" strike="noStrike" spc="-1" dirty="0" err="1">
                <a:solidFill>
                  <a:srgbClr val="000099"/>
                </a:solidFill>
                <a:ea typeface="Calibri"/>
              </a:rPr>
              <a:t>neutrinoless</a:t>
            </a:r>
            <a:r>
              <a:rPr lang="en-US" b="0" strike="noStrike" spc="-1" dirty="0">
                <a:solidFill>
                  <a:srgbClr val="000099"/>
                </a:solidFill>
                <a:ea typeface="Calibri"/>
              </a:rPr>
              <a:t> double-beta decay at 10</a:t>
            </a:r>
            <a:r>
              <a:rPr lang="en-US" b="0" strike="noStrike" spc="-1" baseline="30000" dirty="0">
                <a:solidFill>
                  <a:srgbClr val="000099"/>
                </a:solidFill>
                <a:ea typeface="Calibri"/>
              </a:rPr>
              <a:t>28</a:t>
            </a:r>
            <a:r>
              <a:rPr lang="en-US" b="0" strike="noStrike" spc="-1" dirty="0">
                <a:solidFill>
                  <a:srgbClr val="000099"/>
                </a:solidFill>
                <a:ea typeface="Calibri"/>
              </a:rPr>
              <a:t> years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Radiochemistry plus spectroscopy for astrophysics and nuclear medicine</a:t>
            </a:r>
            <a:endParaRPr lang="en-US" b="0" strike="noStrike" spc="-1" dirty="0">
              <a:solidFill>
                <a:srgbClr val="000000"/>
              </a:solidFill>
            </a:endParaRPr>
          </a:p>
        </p:txBody>
      </p:sp>
      <p:sp>
        <p:nvSpPr>
          <p:cNvPr id="441" name="Прямоугольник 3"/>
          <p:cNvSpPr/>
          <p:nvPr/>
        </p:nvSpPr>
        <p:spPr>
          <a:xfrm>
            <a:off x="8104032" y="6012432"/>
            <a:ext cx="1229040" cy="6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300" b="1" strike="noStrike" spc="-1">
                <a:solidFill>
                  <a:srgbClr val="000000"/>
                </a:solidFill>
                <a:latin typeface="Arial"/>
                <a:ea typeface="DejaVu Sans"/>
              </a:rPr>
              <a:t>JUNO, </a:t>
            </a:r>
            <a:endParaRPr lang="en-US" sz="1300" b="0" strike="noStrike" spc="-1">
              <a:solidFill>
                <a:srgbClr val="000000"/>
              </a:solidFill>
              <a:latin typeface="Arial"/>
            </a:endParaRPr>
          </a:p>
          <a:p>
            <a:pPr>
              <a:lnSpc>
                <a:spcPct val="100000"/>
              </a:lnSpc>
            </a:pPr>
            <a:r>
              <a:rPr lang="ru-RU" sz="1300" b="1" strike="noStrike" spc="-1">
                <a:solidFill>
                  <a:srgbClr val="000000"/>
                </a:solidFill>
                <a:latin typeface="Arial"/>
                <a:ea typeface="DejaVu Sans"/>
              </a:rPr>
              <a:t>NOvA-DUNE, EDELWEISS</a:t>
            </a:r>
            <a:endParaRPr lang="en-US" sz="1300" b="0" strike="noStrike" spc="-1">
              <a:solidFill>
                <a:srgbClr val="000000"/>
              </a:solidFill>
              <a:latin typeface="Arial"/>
            </a:endParaRPr>
          </a:p>
        </p:txBody>
      </p:sp>
      <p:sp>
        <p:nvSpPr>
          <p:cNvPr id="442" name="Прямоугольник 4"/>
          <p:cNvSpPr/>
          <p:nvPr/>
        </p:nvSpPr>
        <p:spPr>
          <a:xfrm>
            <a:off x="9365112" y="5856912"/>
            <a:ext cx="147708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1" strike="noStrike" spc="-1">
                <a:solidFill>
                  <a:srgbClr val="000000"/>
                </a:solidFill>
                <a:latin typeface="Arial"/>
                <a:ea typeface="DejaVu Sans"/>
              </a:rPr>
              <a:t>SuperNEMO, GERDA-LEGEND, nuGEN,</a:t>
            </a:r>
            <a:endParaRPr lang="en-US" sz="1300" b="0" strike="noStrike" spc="-1">
              <a:solidFill>
                <a:srgbClr val="000000"/>
              </a:solidFill>
              <a:latin typeface="Arial"/>
            </a:endParaRPr>
          </a:p>
          <a:p>
            <a:pPr>
              <a:lnSpc>
                <a:spcPct val="100000"/>
              </a:lnSpc>
            </a:pPr>
            <a:r>
              <a:rPr lang="en-US" sz="1300" b="1" strike="noStrike" spc="-1">
                <a:solidFill>
                  <a:srgbClr val="000000"/>
                </a:solidFill>
                <a:latin typeface="Arial"/>
                <a:ea typeface="DejaVu Sans"/>
              </a:rPr>
              <a:t>DANSS</a:t>
            </a:r>
            <a:endParaRPr lang="en-US" sz="1300" b="0" strike="noStrike" spc="-1">
              <a:solidFill>
                <a:srgbClr val="000000"/>
              </a:solidFill>
              <a:latin typeface="Arial"/>
            </a:endParaRPr>
          </a:p>
        </p:txBody>
      </p:sp>
      <p:sp>
        <p:nvSpPr>
          <p:cNvPr id="443" name="Прямоугольник 5"/>
          <p:cNvSpPr/>
          <p:nvPr/>
        </p:nvSpPr>
        <p:spPr>
          <a:xfrm>
            <a:off x="10699272" y="5928912"/>
            <a:ext cx="128376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0000"/>
                </a:solidFill>
                <a:latin typeface="Arial"/>
                <a:ea typeface="DejaVu Sans"/>
              </a:rPr>
              <a:t>DarkSide, TAIGA, MONUMENT</a:t>
            </a:r>
            <a:endParaRPr lang="en-US" sz="1400" b="0" strike="noStrike" spc="-1">
              <a:solidFill>
                <a:srgbClr val="000000"/>
              </a:solidFill>
              <a:latin typeface="Arial"/>
            </a:endParaRPr>
          </a:p>
        </p:txBody>
      </p:sp>
      <p:sp>
        <p:nvSpPr>
          <p:cNvPr id="444" name="TextBox 7"/>
          <p:cNvSpPr/>
          <p:nvPr/>
        </p:nvSpPr>
        <p:spPr>
          <a:xfrm>
            <a:off x="8494272" y="5022792"/>
            <a:ext cx="496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1 </a:t>
            </a:r>
            <a:endParaRPr lang="en-US" sz="1790" b="0" strike="noStrike" spc="-1">
              <a:solidFill>
                <a:srgbClr val="000000"/>
              </a:solidFill>
              <a:latin typeface="Arial"/>
            </a:endParaRPr>
          </a:p>
        </p:txBody>
      </p:sp>
      <p:sp>
        <p:nvSpPr>
          <p:cNvPr id="445" name="TextBox 8"/>
          <p:cNvSpPr/>
          <p:nvPr/>
        </p:nvSpPr>
        <p:spPr>
          <a:xfrm>
            <a:off x="9842112" y="5236272"/>
            <a:ext cx="496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2 </a:t>
            </a:r>
            <a:endParaRPr lang="en-US" sz="1790" b="0" strike="noStrike" spc="-1">
              <a:solidFill>
                <a:srgbClr val="000000"/>
              </a:solidFill>
              <a:latin typeface="Arial"/>
            </a:endParaRPr>
          </a:p>
        </p:txBody>
      </p:sp>
      <p:sp>
        <p:nvSpPr>
          <p:cNvPr id="446" name="TextBox 9"/>
          <p:cNvSpPr/>
          <p:nvPr/>
        </p:nvSpPr>
        <p:spPr>
          <a:xfrm>
            <a:off x="10996272" y="5324472"/>
            <a:ext cx="4968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3 </a:t>
            </a:r>
            <a:endParaRPr lang="en-US" sz="1790" b="0" strike="noStrike" spc="-1">
              <a:solidFill>
                <a:srgbClr val="000000"/>
              </a:solidFill>
              <a:latin typeface="Arial"/>
            </a:endParaRPr>
          </a:p>
        </p:txBody>
      </p:sp>
      <p:sp>
        <p:nvSpPr>
          <p:cNvPr id="447" name="Прямоугольник 6"/>
          <p:cNvSpPr/>
          <p:nvPr/>
        </p:nvSpPr>
        <p:spPr>
          <a:xfrm>
            <a:off x="10645992" y="4677912"/>
            <a:ext cx="17539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tabLst>
                <a:tab pos="456480" algn="l"/>
              </a:tabLst>
            </a:pPr>
            <a:r>
              <a:rPr lang="en-US" sz="2000" b="1" strike="noStrike" spc="-1">
                <a:solidFill>
                  <a:srgbClr val="0000FF"/>
                </a:solidFill>
                <a:latin typeface="Arial"/>
                <a:ea typeface="Times New Roman"/>
              </a:rPr>
              <a:t>Priorities</a:t>
            </a:r>
            <a:endParaRPr lang="en-US" sz="2000" b="0" strike="noStrike" spc="-1">
              <a:solidFill>
                <a:srgbClr val="000000"/>
              </a:solidFill>
              <a:latin typeface="Arial"/>
            </a:endParaRPr>
          </a:p>
        </p:txBody>
      </p:sp>
      <p:sp>
        <p:nvSpPr>
          <p:cNvPr id="448" name="TextBox 10"/>
          <p:cNvSpPr/>
          <p:nvPr/>
        </p:nvSpPr>
        <p:spPr>
          <a:xfrm>
            <a:off x="7795080" y="3918600"/>
            <a:ext cx="4307040" cy="575640"/>
          </a:xfrm>
          <a:prstGeom prst="rect">
            <a:avLst/>
          </a:prstGeom>
          <a:noFill/>
          <a:ln w="19050">
            <a:solidFill>
              <a:srgbClr val="00206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002060"/>
                </a:solidFill>
                <a:latin typeface="Arial"/>
                <a:ea typeface="DejaVu Sans"/>
              </a:rPr>
              <a:t>Exp. Data Level&amp;Scale | JINR recognition </a:t>
            </a:r>
            <a:endParaRPr lang="en-US" sz="1600" b="0" strike="noStrike" spc="-1">
              <a:solidFill>
                <a:srgbClr val="000000"/>
              </a:solidFill>
              <a:latin typeface="Arial"/>
            </a:endParaRPr>
          </a:p>
          <a:p>
            <a:pPr>
              <a:lnSpc>
                <a:spcPct val="100000"/>
              </a:lnSpc>
            </a:pPr>
            <a:r>
              <a:rPr lang="en-US" sz="1600" b="0" strike="noStrike" spc="-1">
                <a:solidFill>
                  <a:srgbClr val="002060"/>
                </a:solidFill>
                <a:latin typeface="Arial"/>
                <a:ea typeface="DejaVu Sans"/>
              </a:rPr>
              <a:t>Human Resources        |  Finance Resources</a:t>
            </a:r>
            <a:endParaRPr lang="en-US" sz="16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extBox 97"/>
          <p:cNvSpPr/>
          <p:nvPr/>
        </p:nvSpPr>
        <p:spPr>
          <a:xfrm>
            <a:off x="3651840" y="112320"/>
            <a:ext cx="559944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200" b="1" strike="noStrike" cap="all" spc="-1">
                <a:solidFill>
                  <a:srgbClr val="002060"/>
                </a:solidFill>
                <a:latin typeface="Arial"/>
                <a:ea typeface="MS Gothic"/>
              </a:rPr>
              <a:t>FLNP Long-term plan up to </a:t>
            </a:r>
            <a:r>
              <a:rPr lang="en-US" sz="2200" b="1" strike="noStrike" spc="-1">
                <a:solidFill>
                  <a:srgbClr val="002060"/>
                </a:solidFill>
                <a:latin typeface="Arial"/>
                <a:ea typeface="MS Gothic"/>
              </a:rPr>
              <a:t>2030</a:t>
            </a:r>
            <a:endParaRPr lang="en-US" sz="2200" b="0" strike="noStrike" spc="-1">
              <a:solidFill>
                <a:srgbClr val="000000"/>
              </a:solidFill>
              <a:latin typeface="Arial"/>
            </a:endParaRPr>
          </a:p>
        </p:txBody>
      </p:sp>
      <p:sp>
        <p:nvSpPr>
          <p:cNvPr id="450" name="Прямоугольник 39"/>
          <p:cNvSpPr/>
          <p:nvPr/>
        </p:nvSpPr>
        <p:spPr>
          <a:xfrm>
            <a:off x="538920" y="4254120"/>
            <a:ext cx="8800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0000"/>
                </a:solidFill>
                <a:latin typeface="Arial"/>
                <a:ea typeface="DejaVu Sans"/>
              </a:rPr>
              <a:t>R&amp;D of neptunium-nitride fuel</a:t>
            </a:r>
            <a:r>
              <a:rPr lang="ru-RU" sz="2000" b="1" strike="noStrike" spc="-1">
                <a:solidFill>
                  <a:srgbClr val="000000"/>
                </a:solidFill>
                <a:latin typeface="Arial"/>
                <a:ea typeface="DejaVu Sans"/>
              </a:rPr>
              <a:t> </a:t>
            </a:r>
            <a:r>
              <a:rPr lang="en-US" sz="2000" b="1" strike="noStrike" spc="-1">
                <a:solidFill>
                  <a:srgbClr val="000000"/>
                </a:solidFill>
                <a:latin typeface="Arial"/>
                <a:ea typeface="DejaVu Sans"/>
              </a:rPr>
              <a:t>of NEPTINE reactor (JSC VNIINM, 2022)</a:t>
            </a:r>
            <a:endParaRPr lang="en-US" sz="2000" b="0" strike="noStrike" spc="-1">
              <a:solidFill>
                <a:srgbClr val="000000"/>
              </a:solidFill>
              <a:latin typeface="Arial"/>
            </a:endParaRPr>
          </a:p>
        </p:txBody>
      </p:sp>
      <p:pic>
        <p:nvPicPr>
          <p:cNvPr id="451" name="Рисунок 31"/>
          <p:cNvPicPr/>
          <p:nvPr/>
        </p:nvPicPr>
        <p:blipFill>
          <a:blip r:embed="rId3"/>
          <a:stretch/>
        </p:blipFill>
        <p:spPr>
          <a:xfrm>
            <a:off x="9428400" y="1680840"/>
            <a:ext cx="2737440" cy="5040720"/>
          </a:xfrm>
          <a:prstGeom prst="rect">
            <a:avLst/>
          </a:prstGeom>
          <a:ln w="0">
            <a:noFill/>
          </a:ln>
        </p:spPr>
      </p:pic>
      <p:pic>
        <p:nvPicPr>
          <p:cNvPr id="452" name="Рисунок 1"/>
          <p:cNvPicPr/>
          <p:nvPr/>
        </p:nvPicPr>
        <p:blipFill>
          <a:blip r:embed="rId4"/>
          <a:stretch/>
        </p:blipFill>
        <p:spPr>
          <a:xfrm>
            <a:off x="195480" y="670680"/>
            <a:ext cx="9518040" cy="3400200"/>
          </a:xfrm>
          <a:prstGeom prst="rect">
            <a:avLst/>
          </a:prstGeom>
          <a:ln w="0">
            <a:noFill/>
          </a:ln>
        </p:spPr>
      </p:pic>
      <p:sp>
        <p:nvSpPr>
          <p:cNvPr id="453" name="Прямоугольник 40"/>
          <p:cNvSpPr/>
          <p:nvPr/>
        </p:nvSpPr>
        <p:spPr>
          <a:xfrm>
            <a:off x="1004040" y="4746240"/>
            <a:ext cx="8291160" cy="203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600" b="0" u="sng" strike="noStrike" spc="-1">
                <a:solidFill>
                  <a:srgbClr val="000000"/>
                </a:solidFill>
                <a:uFillTx/>
                <a:latin typeface="Arial"/>
                <a:ea typeface="Calibri"/>
              </a:rPr>
              <a:t>R &amp; D for the development of fuel rods includes the following stages: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permit to use of nuclear materials, which is in federal ownership</a:t>
            </a:r>
            <a:r>
              <a:rPr lang="ru-RU" sz="1600" b="0" strike="noStrike" spc="-1">
                <a:solidFill>
                  <a:srgbClr val="000000"/>
                </a:solidFill>
                <a:latin typeface="Arial"/>
                <a:ea typeface="Calibri"/>
              </a:rPr>
              <a:t>;</a:t>
            </a:r>
            <a:r>
              <a:rPr lang="en-US"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of preliminary design specifications for neptunium nitride fuel</a:t>
            </a:r>
            <a:r>
              <a:rPr lang="ru-RU"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complex of fuel characteristics’ measurement methods</a:t>
            </a:r>
            <a:r>
              <a:rPr lang="ru-RU" sz="1600" b="0" strike="noStrike" spc="-1">
                <a:solidFill>
                  <a:srgbClr val="000000"/>
                </a:solidFill>
                <a:latin typeface="Arial"/>
                <a:ea typeface="Calibri"/>
              </a:rPr>
              <a:t>;</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technology of fuel fabrication for experimental fuel rods</a:t>
            </a:r>
            <a:r>
              <a:rPr lang="ru-RU"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carry out of fuel rods researches before reactor irradiation</a:t>
            </a:r>
            <a:r>
              <a:rPr lang="ru-RU" sz="1600" b="0" strike="noStrike" spc="-1">
                <a:solidFill>
                  <a:srgbClr val="000000"/>
                </a:solidFill>
                <a:latin typeface="Arial"/>
                <a:ea typeface="Calibri"/>
              </a:rPr>
              <a:t>;</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reactor irradiation of fuel rods (with dose of 77 dpa)</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post-irradiation researches of fuel rods in hot cells</a:t>
            </a:r>
            <a:endParaRPr lang="en-US" sz="1600" b="0" strike="noStrike" spc="-1">
              <a:solidFill>
                <a:srgbClr val="000000"/>
              </a:solidFill>
              <a:latin typeface="Arial"/>
            </a:endParaRPr>
          </a:p>
        </p:txBody>
      </p:sp>
      <p:pic>
        <p:nvPicPr>
          <p:cNvPr id="454" name="Picture 16"/>
          <p:cNvPicPr/>
          <p:nvPr/>
        </p:nvPicPr>
        <p:blipFill>
          <a:blip r:embed="rId5"/>
          <a:stretch/>
        </p:blipFill>
        <p:spPr>
          <a:xfrm>
            <a:off x="61560" y="133560"/>
            <a:ext cx="1038600" cy="38412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Заголовок 1"/>
          <p:cNvSpPr/>
          <p:nvPr/>
        </p:nvSpPr>
        <p:spPr>
          <a:xfrm>
            <a:off x="890280" y="957240"/>
            <a:ext cx="3587040" cy="41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rmAutofit fontScale="98000" lnSpcReduction="10000"/>
          </a:bodyPr>
          <a:lstStyle/>
          <a:p>
            <a:pPr>
              <a:lnSpc>
                <a:spcPct val="90000"/>
              </a:lnSpc>
              <a:tabLst>
                <a:tab pos="407520" algn="l"/>
              </a:tabLst>
            </a:pPr>
            <a:r>
              <a:rPr lang="en-US" sz="2400" b="1" strike="noStrike" spc="-1">
                <a:solidFill>
                  <a:srgbClr val="002060"/>
                </a:solidFill>
                <a:latin typeface="Calibri"/>
                <a:ea typeface="DejaVu Sans"/>
              </a:rPr>
              <a:t>THE IBR-2</a:t>
            </a:r>
            <a:r>
              <a:rPr lang="ru-RU" sz="2400" b="1" strike="noStrike" spc="-1">
                <a:solidFill>
                  <a:srgbClr val="002060"/>
                </a:solidFill>
                <a:latin typeface="Calibri"/>
                <a:ea typeface="DejaVu Sans"/>
              </a:rPr>
              <a:t> </a:t>
            </a:r>
            <a:r>
              <a:rPr lang="en-US" sz="2400" b="1" strike="noStrike" spc="-1">
                <a:solidFill>
                  <a:srgbClr val="002060"/>
                </a:solidFill>
                <a:latin typeface="Calibri"/>
                <a:ea typeface="DejaVu Sans"/>
              </a:rPr>
              <a:t>FACILITY</a:t>
            </a:r>
            <a:endParaRPr lang="en-US" sz="2400" b="0" strike="noStrike" spc="-1">
              <a:solidFill>
                <a:srgbClr val="000000"/>
              </a:solidFill>
              <a:latin typeface="Arial"/>
            </a:endParaRPr>
          </a:p>
        </p:txBody>
      </p:sp>
      <p:sp>
        <p:nvSpPr>
          <p:cNvPr id="456" name="Подзаголовок 2"/>
          <p:cNvSpPr/>
          <p:nvPr/>
        </p:nvSpPr>
        <p:spPr>
          <a:xfrm>
            <a:off x="149760" y="1406160"/>
            <a:ext cx="5256360" cy="403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just">
              <a:lnSpc>
                <a:spcPct val="100000"/>
              </a:lnSpc>
              <a:spcAft>
                <a:spcPts val="601"/>
              </a:spcAft>
              <a:tabLst>
                <a:tab pos="0" algn="l"/>
              </a:tabLst>
            </a:pPr>
            <a:r>
              <a:rPr lang="en-US" sz="1800" b="0" strike="noStrike" spc="-1">
                <a:solidFill>
                  <a:srgbClr val="000000"/>
                </a:solidFill>
                <a:latin typeface="Calibri"/>
                <a:ea typeface="DejaVu Sans"/>
              </a:rPr>
              <a:t>	</a:t>
            </a:r>
            <a:r>
              <a:rPr lang="en-US" sz="1800" b="0" strike="noStrike" spc="-1">
                <a:solidFill>
                  <a:srgbClr val="000000"/>
                </a:solidFill>
                <a:latin typeface="Arial"/>
                <a:ea typeface="DejaVu Sans"/>
              </a:rPr>
              <a:t>The service life of the core IBR-2 reactor is expected to end in 2032-35. </a:t>
            </a:r>
            <a:r>
              <a:rPr lang="en-US" sz="1800" b="1" strike="noStrike" spc="-1">
                <a:solidFill>
                  <a:srgbClr val="000000"/>
                </a:solidFill>
                <a:latin typeface="Arial"/>
                <a:ea typeface="DejaVu Sans"/>
              </a:rPr>
              <a:t>The possibility to extend the operation of the IBR-2 until 2040 is being studied.</a:t>
            </a:r>
            <a:r>
              <a:rPr lang="en-US" sz="1800" b="0" strike="noStrike" spc="-1">
                <a:solidFill>
                  <a:srgbClr val="000000"/>
                </a:solidFill>
                <a:latin typeface="Arial"/>
                <a:ea typeface="DejaVu Sans"/>
              </a:rPr>
              <a:t> To extend the reactor core campaign – new fuel (manufacture of FA with FR) around 2025.</a:t>
            </a:r>
            <a:endParaRPr lang="en-US" sz="1800" b="0" strike="noStrike" spc="-1">
              <a:solidFill>
                <a:srgbClr val="000000"/>
              </a:solidFill>
              <a:latin typeface="Arial"/>
            </a:endParaRPr>
          </a:p>
          <a:p>
            <a:pPr algn="just">
              <a:lnSpc>
                <a:spcPct val="100000"/>
              </a:lnSpc>
              <a:spcAft>
                <a:spcPts val="601"/>
              </a:spcAft>
              <a:tabLst>
                <a:tab pos="0" algn="l"/>
              </a:tabLst>
            </a:pPr>
            <a:r>
              <a:rPr lang="en-US" sz="1800" b="0" strike="noStrike" spc="-1">
                <a:solidFill>
                  <a:srgbClr val="000000"/>
                </a:solidFill>
                <a:latin typeface="Arial"/>
                <a:ea typeface="DejaVu Sans"/>
              </a:rPr>
              <a:t>	Considering the present-day tendency, </a:t>
            </a:r>
            <a:r>
              <a:rPr lang="en-US" sz="1800" b="1" strike="noStrike" spc="-1">
                <a:solidFill>
                  <a:srgbClr val="000000"/>
                </a:solidFill>
                <a:latin typeface="Arial"/>
                <a:ea typeface="DejaVu Sans"/>
              </a:rPr>
              <a:t>after 2030 only five sources will be available in Europe</a:t>
            </a:r>
            <a:r>
              <a:rPr lang="en-US" sz="1800" b="0" strike="noStrike" spc="-1">
                <a:solidFill>
                  <a:srgbClr val="000000"/>
                </a:solidFill>
                <a:latin typeface="Arial"/>
                <a:ea typeface="DejaVu Sans"/>
              </a:rPr>
              <a:t>: ISIS (Didcot, UK), SINQ (PSI, Villige), FRM II (TU Munich), and two new sources: ESS (Lund, Sweden) and reactor PIK (NRC KI, Gatchina, Russia), both under construction with the start of operations planned for 2023-2024. Oak Ridge (STS SNS) –</a:t>
            </a:r>
            <a:r>
              <a:rPr lang="en-US" sz="1800" b="1" strike="noStrike" spc="-1">
                <a:solidFill>
                  <a:srgbClr val="000000"/>
                </a:solidFill>
                <a:latin typeface="Arial"/>
                <a:ea typeface="DejaVu Sans"/>
              </a:rPr>
              <a:t>is planned in 2037</a:t>
            </a:r>
            <a:r>
              <a:rPr lang="en-US" sz="1800" b="0" strike="noStrike" spc="-1">
                <a:solidFill>
                  <a:srgbClr val="000000"/>
                </a:solidFill>
                <a:latin typeface="Arial"/>
                <a:ea typeface="DejaVu Sans"/>
              </a:rPr>
              <a:t>. </a:t>
            </a:r>
            <a:endParaRPr lang="en-US" sz="1800" b="0" strike="noStrike" spc="-1">
              <a:solidFill>
                <a:srgbClr val="000000"/>
              </a:solidFill>
              <a:latin typeface="Arial"/>
            </a:endParaRPr>
          </a:p>
        </p:txBody>
      </p:sp>
      <p:grpSp>
        <p:nvGrpSpPr>
          <p:cNvPr id="457" name="Группа 21"/>
          <p:cNvGrpSpPr/>
          <p:nvPr/>
        </p:nvGrpSpPr>
        <p:grpSpPr>
          <a:xfrm>
            <a:off x="8285400" y="1093680"/>
            <a:ext cx="3800880" cy="3211920"/>
            <a:chOff x="8285400" y="1093680"/>
            <a:chExt cx="3800880" cy="3211920"/>
          </a:xfrm>
        </p:grpSpPr>
        <p:pic>
          <p:nvPicPr>
            <p:cNvPr id="458" name="Рисунок 4"/>
            <p:cNvPicPr/>
            <p:nvPr/>
          </p:nvPicPr>
          <p:blipFill>
            <a:blip r:embed="rId3"/>
            <a:stretch/>
          </p:blipFill>
          <p:spPr>
            <a:xfrm>
              <a:off x="8285400" y="1093680"/>
              <a:ext cx="3800880" cy="3211920"/>
            </a:xfrm>
            <a:prstGeom prst="rect">
              <a:avLst/>
            </a:prstGeom>
            <a:ln w="0">
              <a:noFill/>
            </a:ln>
          </p:spPr>
        </p:pic>
        <p:sp>
          <p:nvSpPr>
            <p:cNvPr id="459" name="TextBox 5"/>
            <p:cNvSpPr/>
            <p:nvPr/>
          </p:nvSpPr>
          <p:spPr>
            <a:xfrm>
              <a:off x="11436120" y="306432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NRT</a:t>
              </a:r>
              <a:endParaRPr lang="en-US" sz="600" b="0" strike="noStrike" spc="-1">
                <a:solidFill>
                  <a:srgbClr val="000000"/>
                </a:solidFill>
                <a:latin typeface="Arial"/>
              </a:endParaRPr>
            </a:p>
          </p:txBody>
        </p:sp>
        <p:sp>
          <p:nvSpPr>
            <p:cNvPr id="460" name="TextBox 6"/>
            <p:cNvSpPr/>
            <p:nvPr/>
          </p:nvSpPr>
          <p:spPr>
            <a:xfrm>
              <a:off x="11253240" y="327600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FSS</a:t>
              </a:r>
              <a:endParaRPr lang="en-US" sz="600" b="0" strike="noStrike" spc="-1">
                <a:solidFill>
                  <a:srgbClr val="000000"/>
                </a:solidFill>
                <a:latin typeface="Arial"/>
              </a:endParaRPr>
            </a:p>
          </p:txBody>
        </p:sp>
        <p:sp>
          <p:nvSpPr>
            <p:cNvPr id="461" name="TextBox 7"/>
            <p:cNvSpPr/>
            <p:nvPr/>
          </p:nvSpPr>
          <p:spPr>
            <a:xfrm>
              <a:off x="10979280" y="341928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DN-12</a:t>
              </a:r>
              <a:endParaRPr lang="en-US" sz="600" b="0" strike="noStrike" spc="-1">
                <a:solidFill>
                  <a:srgbClr val="000000"/>
                </a:solidFill>
                <a:latin typeface="Arial"/>
              </a:endParaRPr>
            </a:p>
          </p:txBody>
        </p:sp>
        <p:sp>
          <p:nvSpPr>
            <p:cNvPr id="462" name="TextBox 8"/>
            <p:cNvSpPr/>
            <p:nvPr/>
          </p:nvSpPr>
          <p:spPr>
            <a:xfrm>
              <a:off x="10888200" y="373212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FSD</a:t>
              </a:r>
              <a:endParaRPr lang="en-US" sz="600" b="0" strike="noStrike" spc="-1">
                <a:solidFill>
                  <a:srgbClr val="000000"/>
                </a:solidFill>
                <a:latin typeface="Arial"/>
              </a:endParaRPr>
            </a:p>
          </p:txBody>
        </p:sp>
        <p:sp>
          <p:nvSpPr>
            <p:cNvPr id="463" name="TextBox 9"/>
            <p:cNvSpPr/>
            <p:nvPr/>
          </p:nvSpPr>
          <p:spPr>
            <a:xfrm>
              <a:off x="10066320" y="3740400"/>
              <a:ext cx="49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GRAINS</a:t>
              </a:r>
              <a:endParaRPr lang="en-US" sz="600" b="0" strike="noStrike" spc="-1">
                <a:solidFill>
                  <a:srgbClr val="000000"/>
                </a:solidFill>
                <a:latin typeface="Arial"/>
              </a:endParaRPr>
            </a:p>
          </p:txBody>
        </p:sp>
        <p:sp>
          <p:nvSpPr>
            <p:cNvPr id="464" name="TextBox 10"/>
            <p:cNvSpPr/>
            <p:nvPr/>
          </p:nvSpPr>
          <p:spPr>
            <a:xfrm>
              <a:off x="9276480" y="3489120"/>
              <a:ext cx="49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REFLEX</a:t>
              </a:r>
              <a:endParaRPr lang="en-US" sz="600" b="0" strike="noStrike" spc="-1">
                <a:solidFill>
                  <a:srgbClr val="000000"/>
                </a:solidFill>
                <a:latin typeface="Arial"/>
              </a:endParaRPr>
            </a:p>
          </p:txBody>
        </p:sp>
        <p:sp>
          <p:nvSpPr>
            <p:cNvPr id="465" name="TextBox 11"/>
            <p:cNvSpPr/>
            <p:nvPr/>
          </p:nvSpPr>
          <p:spPr>
            <a:xfrm>
              <a:off x="9344880" y="3246120"/>
              <a:ext cx="49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REMUR</a:t>
              </a:r>
              <a:endParaRPr lang="en-US" sz="600" b="0" strike="noStrike" spc="-1">
                <a:solidFill>
                  <a:srgbClr val="000000"/>
                </a:solidFill>
                <a:latin typeface="Arial"/>
              </a:endParaRPr>
            </a:p>
          </p:txBody>
        </p:sp>
        <p:sp>
          <p:nvSpPr>
            <p:cNvPr id="466" name="TextBox 12"/>
            <p:cNvSpPr/>
            <p:nvPr/>
          </p:nvSpPr>
          <p:spPr>
            <a:xfrm>
              <a:off x="8535960" y="2497320"/>
              <a:ext cx="49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NERA</a:t>
              </a:r>
              <a:endParaRPr lang="en-US" sz="600" b="0" strike="noStrike" spc="-1">
                <a:solidFill>
                  <a:srgbClr val="000000"/>
                </a:solidFill>
                <a:latin typeface="Arial"/>
              </a:endParaRPr>
            </a:p>
          </p:txBody>
        </p:sp>
        <p:sp>
          <p:nvSpPr>
            <p:cNvPr id="467" name="TextBox 13"/>
            <p:cNvSpPr/>
            <p:nvPr/>
          </p:nvSpPr>
          <p:spPr>
            <a:xfrm>
              <a:off x="8637120" y="1970640"/>
              <a:ext cx="5518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EPSILON</a:t>
              </a:r>
              <a:endParaRPr lang="en-US" sz="600" b="0" strike="noStrike" spc="-1">
                <a:solidFill>
                  <a:srgbClr val="000000"/>
                </a:solidFill>
                <a:latin typeface="Arial"/>
              </a:endParaRPr>
            </a:p>
          </p:txBody>
        </p:sp>
        <p:sp>
          <p:nvSpPr>
            <p:cNvPr id="468" name="TextBox 14"/>
            <p:cNvSpPr/>
            <p:nvPr/>
          </p:nvSpPr>
          <p:spPr>
            <a:xfrm>
              <a:off x="8560800" y="2073240"/>
              <a:ext cx="3679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SKAT</a:t>
              </a:r>
              <a:endParaRPr lang="en-US" sz="600" b="0" strike="noStrike" spc="-1">
                <a:solidFill>
                  <a:srgbClr val="000000"/>
                </a:solidFill>
                <a:latin typeface="Arial"/>
              </a:endParaRPr>
            </a:p>
          </p:txBody>
        </p:sp>
        <p:sp>
          <p:nvSpPr>
            <p:cNvPr id="469" name="TextBox 15"/>
            <p:cNvSpPr/>
            <p:nvPr/>
          </p:nvSpPr>
          <p:spPr>
            <a:xfrm>
              <a:off x="9447840" y="206316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DN-6</a:t>
              </a:r>
              <a:endParaRPr lang="en-US" sz="600" b="0" strike="noStrike" spc="-1">
                <a:solidFill>
                  <a:srgbClr val="000000"/>
                </a:solidFill>
                <a:latin typeface="Arial"/>
              </a:endParaRPr>
            </a:p>
          </p:txBody>
        </p:sp>
        <p:sp>
          <p:nvSpPr>
            <p:cNvPr id="470" name="TextBox 16"/>
            <p:cNvSpPr/>
            <p:nvPr/>
          </p:nvSpPr>
          <p:spPr>
            <a:xfrm>
              <a:off x="10049400" y="232128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RTD</a:t>
              </a:r>
              <a:endParaRPr lang="en-US" sz="600" b="0" strike="noStrike" spc="-1">
                <a:solidFill>
                  <a:srgbClr val="000000"/>
                </a:solidFill>
                <a:latin typeface="Arial"/>
              </a:endParaRPr>
            </a:p>
          </p:txBody>
        </p:sp>
        <p:sp>
          <p:nvSpPr>
            <p:cNvPr id="471" name="TextBox 17"/>
            <p:cNvSpPr/>
            <p:nvPr/>
          </p:nvSpPr>
          <p:spPr>
            <a:xfrm>
              <a:off x="9747000" y="182376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HRFD</a:t>
              </a:r>
              <a:endParaRPr lang="en-US" sz="600" b="0" strike="noStrike" spc="-1">
                <a:solidFill>
                  <a:srgbClr val="000000"/>
                </a:solidFill>
                <a:latin typeface="Arial"/>
              </a:endParaRPr>
            </a:p>
          </p:txBody>
        </p:sp>
        <p:sp>
          <p:nvSpPr>
            <p:cNvPr id="472" name="TextBox 18"/>
            <p:cNvSpPr/>
            <p:nvPr/>
          </p:nvSpPr>
          <p:spPr>
            <a:xfrm>
              <a:off x="10140840" y="174420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YuMO</a:t>
              </a:r>
              <a:endParaRPr lang="en-US" sz="600" b="0" strike="noStrike" spc="-1">
                <a:solidFill>
                  <a:srgbClr val="000000"/>
                </a:solidFill>
                <a:latin typeface="Arial"/>
              </a:endParaRPr>
            </a:p>
          </p:txBody>
        </p:sp>
        <p:sp>
          <p:nvSpPr>
            <p:cNvPr id="473" name="TextBox 19"/>
            <p:cNvSpPr/>
            <p:nvPr/>
          </p:nvSpPr>
          <p:spPr>
            <a:xfrm>
              <a:off x="11195640" y="1379160"/>
              <a:ext cx="5018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BJN</a:t>
              </a:r>
              <a:endParaRPr lang="en-US" sz="600" b="0" strike="noStrike" spc="-1">
                <a:solidFill>
                  <a:srgbClr val="000000"/>
                </a:solidFill>
                <a:latin typeface="Arial"/>
              </a:endParaRPr>
            </a:p>
            <a:p>
              <a:pPr>
                <a:lnSpc>
                  <a:spcPct val="100000"/>
                </a:lnSpc>
                <a:tabLst>
                  <a:tab pos="407520" algn="l"/>
                </a:tabLst>
              </a:pPr>
              <a:r>
                <a:rPr lang="en-GB" sz="600" b="0" strike="noStrike" spc="-1">
                  <a:solidFill>
                    <a:srgbClr val="000000"/>
                  </a:solidFill>
                  <a:latin typeface="Arial"/>
                  <a:ea typeface="DejaVu Sans"/>
                </a:rPr>
                <a:t>(project)</a:t>
              </a:r>
              <a:endParaRPr lang="en-US" sz="600" b="0" strike="noStrike" spc="-1">
                <a:solidFill>
                  <a:srgbClr val="000000"/>
                </a:solidFill>
                <a:latin typeface="Arial"/>
              </a:endParaRPr>
            </a:p>
          </p:txBody>
        </p:sp>
        <p:sp>
          <p:nvSpPr>
            <p:cNvPr id="474" name="TextBox 20"/>
            <p:cNvSpPr/>
            <p:nvPr/>
          </p:nvSpPr>
          <p:spPr>
            <a:xfrm>
              <a:off x="11131560" y="2401200"/>
              <a:ext cx="60336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KOLKHIDA</a:t>
              </a:r>
              <a:endParaRPr lang="en-US" sz="600" b="0" strike="noStrike" spc="-1">
                <a:solidFill>
                  <a:srgbClr val="000000"/>
                </a:solidFill>
                <a:latin typeface="Arial"/>
              </a:endParaRPr>
            </a:p>
          </p:txBody>
        </p:sp>
      </p:grpSp>
      <p:sp>
        <p:nvSpPr>
          <p:cNvPr id="475" name="Прямоугольник 1"/>
          <p:cNvSpPr/>
          <p:nvPr/>
        </p:nvSpPr>
        <p:spPr>
          <a:xfrm>
            <a:off x="6674400" y="844560"/>
            <a:ext cx="35841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400" b="1" strike="noStrike" spc="-1">
                <a:solidFill>
                  <a:srgbClr val="002060"/>
                </a:solidFill>
                <a:latin typeface="Calibri"/>
                <a:ea typeface="DejaVu Sans"/>
              </a:rPr>
              <a:t>SPECTROMETER COMPLEX </a:t>
            </a:r>
            <a:endParaRPr lang="en-US" sz="2400" b="0" strike="noStrike" spc="-1">
              <a:solidFill>
                <a:srgbClr val="000000"/>
              </a:solidFill>
              <a:latin typeface="Arial"/>
            </a:endParaRPr>
          </a:p>
        </p:txBody>
      </p:sp>
      <p:sp>
        <p:nvSpPr>
          <p:cNvPr id="476" name="TextBox 22"/>
          <p:cNvSpPr/>
          <p:nvPr/>
        </p:nvSpPr>
        <p:spPr>
          <a:xfrm>
            <a:off x="5536800" y="1384560"/>
            <a:ext cx="309492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the basic configuration</a:t>
            </a:r>
            <a:r>
              <a:rPr lang="ru-RU" sz="1800" b="0" strike="noStrike" spc="-1">
                <a:solidFill>
                  <a:srgbClr val="000000"/>
                </a:solidFill>
                <a:latin typeface="Arial"/>
                <a:ea typeface="DejaVu Sans"/>
              </a:rPr>
              <a:t> </a:t>
            </a:r>
            <a:r>
              <a:rPr lang="en-GB" sz="1800" b="0" strike="noStrike" spc="-1">
                <a:solidFill>
                  <a:srgbClr val="000000"/>
                </a:solidFill>
                <a:latin typeface="Arial"/>
                <a:ea typeface="DejaVu Sans"/>
              </a:rPr>
              <a:t>elements</a:t>
            </a:r>
            <a:r>
              <a:rPr lang="en-US" sz="1800" b="0" strike="noStrike" spc="-1">
                <a:solidFill>
                  <a:srgbClr val="000000"/>
                </a:solidFill>
                <a:latin typeface="Arial"/>
                <a:ea typeface="DejaVu Sans"/>
              </a:rPr>
              <a:t> of the inverse geometry inelastic n-scattering spectrometer BJN.</a:t>
            </a:r>
            <a:endParaRPr lang="en-US" sz="1800" b="0" strike="noStrike" spc="-1">
              <a:solidFill>
                <a:srgbClr val="000000"/>
              </a:solidFill>
              <a:latin typeface="Arial"/>
            </a:endParaRPr>
          </a:p>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Completion of basic configuration of the small angle n-scattering and imaging spectrometer.</a:t>
            </a:r>
            <a:endParaRPr lang="en-US" sz="1800" b="0" strike="noStrike" spc="-1">
              <a:solidFill>
                <a:srgbClr val="000000"/>
              </a:solidFill>
              <a:latin typeface="Arial"/>
            </a:endParaRPr>
          </a:p>
        </p:txBody>
      </p:sp>
      <p:sp>
        <p:nvSpPr>
          <p:cNvPr id="477" name="Прямоугольник 2"/>
          <p:cNvSpPr/>
          <p:nvPr/>
        </p:nvSpPr>
        <p:spPr>
          <a:xfrm>
            <a:off x="5536800" y="4366440"/>
            <a:ext cx="63500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Modernization and reconstruction of spectrometers HRFD, YuMO, RTD, DN-6, DN-12, FSD, NERA, REMUR, REFLEX, SKAT, EPSILON, FSS, NRT, focused on improvement of technical parameters and extension of research capabilities.</a:t>
            </a:r>
            <a:endParaRPr lang="en-US" sz="1800" b="0" strike="noStrike" spc="-1">
              <a:solidFill>
                <a:srgbClr val="000000"/>
              </a:solidFill>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laboratory equipment for samples characterization and physical properties measurements.</a:t>
            </a:r>
            <a:endParaRPr lang="en-US" sz="1800" b="0" strike="noStrike" spc="-1">
              <a:solidFill>
                <a:srgbClr val="000000"/>
              </a:solidFill>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Support and modernization of the complex of cryogenic moderators. </a:t>
            </a:r>
            <a:r>
              <a:rPr lang="en-US" sz="1800" b="1" strike="noStrike" spc="-1">
                <a:solidFill>
                  <a:srgbClr val="000000"/>
                </a:solidFill>
                <a:latin typeface="Arial"/>
                <a:ea typeface="DejaVu Sans"/>
              </a:rPr>
              <a:t>New operating reliable UCN channel.</a:t>
            </a:r>
            <a:endParaRPr lang="en-US" sz="1800" b="0" strike="noStrike" spc="-1">
              <a:solidFill>
                <a:srgbClr val="000000"/>
              </a:solidFill>
              <a:latin typeface="Arial"/>
            </a:endParaRPr>
          </a:p>
        </p:txBody>
      </p:sp>
      <p:sp>
        <p:nvSpPr>
          <p:cNvPr id="478" name="TextBox 5"/>
          <p:cNvSpPr/>
          <p:nvPr/>
        </p:nvSpPr>
        <p:spPr>
          <a:xfrm>
            <a:off x="1102680" y="249120"/>
            <a:ext cx="11056680" cy="424800"/>
          </a:xfrm>
          <a:prstGeom prst="rect">
            <a:avLst/>
          </a:prstGeom>
          <a:solidFill>
            <a:srgbClr val="4F81BD"/>
          </a:solid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ctr">
              <a:lnSpc>
                <a:spcPct val="100000"/>
              </a:lnSpc>
              <a:tabLst>
                <a:tab pos="407520" algn="l"/>
              </a:tabLst>
            </a:pPr>
            <a:r>
              <a:rPr lang="en-US" sz="2200" b="1" strike="noStrike" spc="-1">
                <a:solidFill>
                  <a:srgbClr val="FFFFFF"/>
                </a:solidFill>
                <a:latin typeface="Arial"/>
                <a:ea typeface="DejaVu Sans"/>
              </a:rPr>
              <a:t>Condensed Matter</a:t>
            </a:r>
            <a:r>
              <a:rPr lang="pl-PL" sz="2200" b="1" strike="noStrike" spc="-1">
                <a:solidFill>
                  <a:srgbClr val="FFFFFF"/>
                </a:solidFill>
                <a:latin typeface="Arial"/>
                <a:ea typeface="DejaVu Sans"/>
              </a:rPr>
              <a:t> Ph</a:t>
            </a:r>
            <a:r>
              <a:rPr lang="en-US" sz="2200" b="1" strike="noStrike" spc="-1">
                <a:solidFill>
                  <a:srgbClr val="FFFFFF"/>
                </a:solidFill>
                <a:latin typeface="Arial"/>
                <a:ea typeface="DejaVu Sans"/>
              </a:rPr>
              <a:t>y</a:t>
            </a:r>
            <a:r>
              <a:rPr lang="pl-PL" sz="2200" b="1" strike="noStrike" spc="-1">
                <a:solidFill>
                  <a:srgbClr val="FFFFFF"/>
                </a:solidFill>
                <a:latin typeface="Arial"/>
                <a:ea typeface="DejaVu Sans"/>
              </a:rPr>
              <a:t>sics, Neutron Physics. </a:t>
            </a:r>
            <a:r>
              <a:rPr lang="en-US" sz="2200" b="1" strike="noStrike" spc="-1">
                <a:solidFill>
                  <a:srgbClr val="FFFFFF"/>
                </a:solidFill>
                <a:latin typeface="Arial"/>
                <a:ea typeface="DejaVu Sans"/>
              </a:rPr>
              <a:t>Priority research in 2024-2030</a:t>
            </a:r>
            <a:endParaRPr lang="en-US" sz="2200" b="0" strike="noStrike" spc="-1">
              <a:solidFill>
                <a:srgbClr val="000000"/>
              </a:solidFill>
              <a:latin typeface="Arial"/>
            </a:endParaRPr>
          </a:p>
        </p:txBody>
      </p:sp>
      <p:sp>
        <p:nvSpPr>
          <p:cNvPr id="479" name="CustomShape 8"/>
          <p:cNvSpPr/>
          <p:nvPr/>
        </p:nvSpPr>
        <p:spPr>
          <a:xfrm>
            <a:off x="129240" y="5604120"/>
            <a:ext cx="5497920" cy="1190520"/>
          </a:xfrm>
          <a:custGeom>
            <a:avLst/>
            <a:gdLst>
              <a:gd name="textAreaLeft" fmla="*/ 0 w 5497920"/>
              <a:gd name="textAreaRight" fmla="*/ 5498280 w 5497920"/>
              <a:gd name="textAreaTop" fmla="*/ 0 h 1190520"/>
              <a:gd name="textAreaBottom" fmla="*/ 1190880 h 1190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a:solidFill>
                  <a:srgbClr val="C9211E"/>
                </a:solidFill>
                <a:latin typeface="Arial"/>
                <a:ea typeface="Arial"/>
              </a:rPr>
              <a:t>JINR provides FS for new neutron source  (</a:t>
            </a:r>
            <a:r>
              <a:rPr lang="en-GB" sz="1800" b="1" strike="noStrike" spc="-1">
                <a:solidFill>
                  <a:srgbClr val="C9211E"/>
                </a:solidFill>
                <a:latin typeface="Arial"/>
                <a:ea typeface="Arial"/>
              </a:rPr>
              <a:t>IBR-3</a:t>
            </a:r>
            <a:r>
              <a:rPr lang="en-GB" sz="1800" b="0" strike="noStrike" spc="-1">
                <a:solidFill>
                  <a:srgbClr val="C9211E"/>
                </a:solidFill>
                <a:latin typeface="Arial"/>
                <a:ea typeface="Arial"/>
              </a:rPr>
              <a:t> = “N</a:t>
            </a:r>
            <a:r>
              <a:rPr lang="en-GB" sz="1800" b="1" strike="noStrike" spc="-1">
                <a:solidFill>
                  <a:srgbClr val="C9211E"/>
                </a:solidFill>
                <a:latin typeface="Arial"/>
                <a:ea typeface="Arial"/>
              </a:rPr>
              <a:t>EPTUNE</a:t>
            </a:r>
            <a:r>
              <a:rPr lang="en-GB" sz="1800" b="0" strike="noStrike" spc="-1">
                <a:solidFill>
                  <a:srgbClr val="C9211E"/>
                </a:solidFill>
                <a:latin typeface="Arial"/>
                <a:ea typeface="Arial"/>
              </a:rPr>
              <a:t>”). The goal – is to have the </a:t>
            </a:r>
            <a:r>
              <a:rPr lang="en-GB" sz="1800" b="1" strike="noStrike" spc="-1">
                <a:solidFill>
                  <a:srgbClr val="C9211E"/>
                </a:solidFill>
                <a:latin typeface="Arial"/>
                <a:ea typeface="Arial"/>
              </a:rPr>
              <a:t>best</a:t>
            </a:r>
            <a:r>
              <a:rPr lang="en-GB" sz="1800" b="0" strike="noStrike" spc="-1">
                <a:solidFill>
                  <a:srgbClr val="C9211E"/>
                </a:solidFill>
                <a:latin typeface="Arial"/>
                <a:ea typeface="Arial"/>
              </a:rPr>
              <a:t> pulsed neutron source in the world by 2037: with b</a:t>
            </a:r>
            <a:r>
              <a:rPr lang="en-GB" sz="1800" b="0" strike="noStrike" spc="-1">
                <a:solidFill>
                  <a:srgbClr val="C9211E"/>
                </a:solidFill>
                <a:latin typeface="Arial"/>
                <a:ea typeface="DejaVu Sans"/>
              </a:rPr>
              <a:t>rightness of 7*10^15 (for TN), and  9*10^14 (for CN)</a:t>
            </a:r>
            <a:endParaRPr lang="en-US" sz="1800" b="0" strike="noStrike" spc="-1">
              <a:solidFill>
                <a:srgbClr val="000000"/>
              </a:solidFill>
              <a:latin typeface="Arial"/>
            </a:endParaRPr>
          </a:p>
        </p:txBody>
      </p:sp>
      <p:pic>
        <p:nvPicPr>
          <p:cNvPr id="480" name="Picture 16"/>
          <p:cNvPicPr/>
          <p:nvPr/>
        </p:nvPicPr>
        <p:blipFill>
          <a:blip r:embed="rId4"/>
          <a:stretch/>
        </p:blipFill>
        <p:spPr>
          <a:xfrm>
            <a:off x="61560" y="133560"/>
            <a:ext cx="1038600" cy="38412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564198-4329-A84D-A496-BF38FA2031B0}"/>
              </a:ext>
            </a:extLst>
          </p:cNvPr>
          <p:cNvSpPr>
            <a:spLocks noGrp="1"/>
          </p:cNvSpPr>
          <p:nvPr>
            <p:ph type="title"/>
          </p:nvPr>
        </p:nvSpPr>
        <p:spPr>
          <a:xfrm>
            <a:off x="2383030" y="585216"/>
            <a:ext cx="6943850" cy="910233"/>
          </a:xfrm>
        </p:spPr>
        <p:txBody>
          <a:bodyPr/>
          <a:lstStyle/>
          <a:p>
            <a:pPr algn="ctr"/>
            <a:r>
              <a:rPr lang="en-US" sz="4800" dirty="0"/>
              <a:t>JINR results 2022</a:t>
            </a:r>
            <a:endParaRPr lang="ru-RU" sz="4800" dirty="0"/>
          </a:p>
        </p:txBody>
      </p:sp>
      <p:sp>
        <p:nvSpPr>
          <p:cNvPr id="4" name="Прямоугольник 3">
            <a:extLst>
              <a:ext uri="{FF2B5EF4-FFF2-40B4-BE49-F238E27FC236}">
                <a16:creationId xmlns:a16="http://schemas.microsoft.com/office/drawing/2014/main" id="{97550E08-4D92-1C4B-BFA8-48F3698F586C}"/>
              </a:ext>
            </a:extLst>
          </p:cNvPr>
          <p:cNvSpPr/>
          <p:nvPr/>
        </p:nvSpPr>
        <p:spPr>
          <a:xfrm>
            <a:off x="3975067" y="5811964"/>
            <a:ext cx="3211135" cy="369332"/>
          </a:xfrm>
          <a:prstGeom prst="rect">
            <a:avLst/>
          </a:prstGeom>
        </p:spPr>
        <p:txBody>
          <a:bodyPr wrap="none">
            <a:spAutoFit/>
          </a:bodyPr>
          <a:lstStyle/>
          <a:p>
            <a:r>
              <a:rPr lang="ru-RU" dirty="0" err="1"/>
              <a:t>https</a:t>
            </a:r>
            <a:r>
              <a:rPr lang="ru-RU" dirty="0"/>
              <a:t>://</a:t>
            </a:r>
            <a:r>
              <a:rPr lang="ru-RU" dirty="0" err="1"/>
              <a:t>youtu.be</a:t>
            </a:r>
            <a:r>
              <a:rPr lang="ru-RU" dirty="0"/>
              <a:t>/</a:t>
            </a:r>
            <a:r>
              <a:rPr lang="ru-RU" dirty="0" err="1"/>
              <a:t>LabKigVFcog</a:t>
            </a:r>
            <a:endParaRPr lang="ru-RU" dirty="0"/>
          </a:p>
        </p:txBody>
      </p:sp>
      <p:pic>
        <p:nvPicPr>
          <p:cNvPr id="5" name="Рисунок 4">
            <a:extLst>
              <a:ext uri="{FF2B5EF4-FFF2-40B4-BE49-F238E27FC236}">
                <a16:creationId xmlns:a16="http://schemas.microsoft.com/office/drawing/2014/main" id="{02439AF7-234C-D441-B984-B89A75B9C64E}"/>
              </a:ext>
            </a:extLst>
          </p:cNvPr>
          <p:cNvPicPr>
            <a:picLocks noChangeAspect="1"/>
          </p:cNvPicPr>
          <p:nvPr/>
        </p:nvPicPr>
        <p:blipFill>
          <a:blip r:embed="rId2"/>
          <a:stretch>
            <a:fillRect/>
          </a:stretch>
        </p:blipFill>
        <p:spPr>
          <a:xfrm>
            <a:off x="2216296" y="1970937"/>
            <a:ext cx="7277318" cy="3365539"/>
          </a:xfrm>
          <a:prstGeom prst="rect">
            <a:avLst/>
          </a:prstGeom>
        </p:spPr>
      </p:pic>
    </p:spTree>
    <p:extLst>
      <p:ext uri="{BB962C8B-B14F-4D97-AF65-F5344CB8AC3E}">
        <p14:creationId xmlns:p14="http://schemas.microsoft.com/office/powerpoint/2010/main" val="69055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p:cNvSpPr>
          <p:nvPr>
            <p:ph type="title"/>
          </p:nvPr>
        </p:nvSpPr>
        <p:spPr>
          <a:xfrm>
            <a:off x="102960" y="326880"/>
            <a:ext cx="7688880" cy="483840"/>
          </a:xfrm>
          <a:prstGeom prst="rect">
            <a:avLst/>
          </a:prstGeom>
          <a:noFill/>
          <a:ln w="0">
            <a:noFill/>
          </a:ln>
        </p:spPr>
        <p:txBody>
          <a:bodyPr lIns="0" tIns="0" rIns="0" bIns="0" anchor="ctr">
            <a:noAutofit/>
          </a:bodyPr>
          <a:lstStyle/>
          <a:p>
            <a:pPr indent="0" algn="ctr">
              <a:lnSpc>
                <a:spcPct val="90000"/>
              </a:lnSpc>
              <a:buNone/>
            </a:pPr>
            <a:r>
              <a:rPr lang="en-US" sz="2400" b="1" strike="noStrike" spc="-1">
                <a:solidFill>
                  <a:srgbClr val="002060"/>
                </a:solidFill>
                <a:latin typeface="Times New Roman"/>
                <a:ea typeface="DejaVu Sans"/>
              </a:rPr>
              <a:t>RADIATION RESEARCH IN LIFE SCIENCES</a:t>
            </a:r>
            <a:endParaRPr lang="ru-RU" sz="2400" b="0" strike="noStrike" spc="-1">
              <a:solidFill>
                <a:srgbClr val="000000"/>
              </a:solidFill>
              <a:latin typeface="Arial"/>
            </a:endParaRPr>
          </a:p>
        </p:txBody>
      </p:sp>
      <p:sp>
        <p:nvSpPr>
          <p:cNvPr id="482" name="Прямоугольник 1"/>
          <p:cNvSpPr/>
          <p:nvPr/>
        </p:nvSpPr>
        <p:spPr>
          <a:xfrm>
            <a:off x="-190440" y="1501920"/>
            <a:ext cx="319392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Molecular Radiobiology</a:t>
            </a:r>
            <a:endParaRPr lang="en-US" sz="1790" b="0" strike="noStrike" spc="-1">
              <a:solidFill>
                <a:srgbClr val="000000"/>
              </a:solidFill>
              <a:latin typeface="Arial"/>
            </a:endParaRPr>
          </a:p>
        </p:txBody>
      </p:sp>
      <p:sp>
        <p:nvSpPr>
          <p:cNvPr id="483" name="Прямоугольник 2"/>
          <p:cNvSpPr/>
          <p:nvPr/>
        </p:nvSpPr>
        <p:spPr>
          <a:xfrm>
            <a:off x="227880" y="977760"/>
            <a:ext cx="357156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cap="small" spc="-1">
                <a:solidFill>
                  <a:srgbClr val="002060"/>
                </a:solidFill>
                <a:latin typeface="Times New Roman"/>
                <a:ea typeface="DejaVu Sans"/>
              </a:rPr>
              <a:t>Main Research Fields:</a:t>
            </a:r>
            <a:endParaRPr lang="en-US" sz="2000" b="0" strike="noStrike" spc="-1">
              <a:solidFill>
                <a:srgbClr val="000000"/>
              </a:solidFill>
              <a:latin typeface="Arial"/>
            </a:endParaRPr>
          </a:p>
        </p:txBody>
      </p:sp>
      <p:sp>
        <p:nvSpPr>
          <p:cNvPr id="484" name="Прямоугольник 12"/>
          <p:cNvSpPr/>
          <p:nvPr/>
        </p:nvSpPr>
        <p:spPr>
          <a:xfrm>
            <a:off x="25200" y="4153320"/>
            <a:ext cx="2737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Genetics</a:t>
            </a:r>
            <a:endParaRPr lang="en-US" sz="1790" b="0" strike="noStrike" spc="-1">
              <a:solidFill>
                <a:srgbClr val="000000"/>
              </a:solidFill>
              <a:latin typeface="Arial"/>
            </a:endParaRPr>
          </a:p>
        </p:txBody>
      </p:sp>
      <p:sp>
        <p:nvSpPr>
          <p:cNvPr id="485" name="Прямоугольник 14"/>
          <p:cNvSpPr/>
          <p:nvPr/>
        </p:nvSpPr>
        <p:spPr>
          <a:xfrm>
            <a:off x="2861640" y="1513440"/>
            <a:ext cx="2737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Cytogenetics</a:t>
            </a:r>
            <a:endParaRPr lang="en-US" sz="1790" b="0" strike="noStrike" spc="-1">
              <a:solidFill>
                <a:srgbClr val="000000"/>
              </a:solidFill>
              <a:latin typeface="Arial"/>
            </a:endParaRPr>
          </a:p>
        </p:txBody>
      </p:sp>
      <p:sp>
        <p:nvSpPr>
          <p:cNvPr id="486" name="Прямоугольник 15"/>
          <p:cNvSpPr/>
          <p:nvPr/>
        </p:nvSpPr>
        <p:spPr>
          <a:xfrm>
            <a:off x="2825640" y="4167720"/>
            <a:ext cx="26766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Clinical Radiobiology</a:t>
            </a:r>
            <a:endParaRPr lang="en-US" sz="1790" b="0" strike="noStrike" spc="-1">
              <a:solidFill>
                <a:srgbClr val="000000"/>
              </a:solidFill>
              <a:latin typeface="Arial"/>
            </a:endParaRPr>
          </a:p>
        </p:txBody>
      </p:sp>
      <p:sp>
        <p:nvSpPr>
          <p:cNvPr id="487" name="Прямоугольник 16"/>
          <p:cNvSpPr/>
          <p:nvPr/>
        </p:nvSpPr>
        <p:spPr>
          <a:xfrm>
            <a:off x="6009480" y="1522440"/>
            <a:ext cx="23508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Physiology</a:t>
            </a:r>
            <a:endParaRPr lang="en-US" sz="1790" b="0" strike="noStrike" spc="-1">
              <a:solidFill>
                <a:srgbClr val="000000"/>
              </a:solidFill>
              <a:latin typeface="Arial"/>
            </a:endParaRPr>
          </a:p>
        </p:txBody>
      </p:sp>
      <p:sp>
        <p:nvSpPr>
          <p:cNvPr id="488" name="Прямоугольник 17"/>
          <p:cNvSpPr/>
          <p:nvPr/>
        </p:nvSpPr>
        <p:spPr>
          <a:xfrm>
            <a:off x="5572800" y="4137840"/>
            <a:ext cx="29502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Neuroscience</a:t>
            </a:r>
            <a:endParaRPr lang="en-US" sz="1790" b="0" strike="noStrike" spc="-1">
              <a:solidFill>
                <a:srgbClr val="000000"/>
              </a:solidFill>
              <a:latin typeface="Arial"/>
            </a:endParaRPr>
          </a:p>
        </p:txBody>
      </p:sp>
      <p:sp>
        <p:nvSpPr>
          <p:cNvPr id="489" name="Прямоугольник 18"/>
          <p:cNvSpPr/>
          <p:nvPr/>
        </p:nvSpPr>
        <p:spPr>
          <a:xfrm>
            <a:off x="9185400" y="2518920"/>
            <a:ext cx="231048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Research</a:t>
            </a:r>
            <a:endParaRPr lang="en-US" sz="1790" b="0" strike="noStrike" spc="-1">
              <a:solidFill>
                <a:srgbClr val="000000"/>
              </a:solidFill>
              <a:latin typeface="Arial"/>
            </a:endParaRPr>
          </a:p>
        </p:txBody>
      </p:sp>
      <p:sp>
        <p:nvSpPr>
          <p:cNvPr id="490" name="Прямоугольник 19"/>
          <p:cNvSpPr/>
          <p:nvPr/>
        </p:nvSpPr>
        <p:spPr>
          <a:xfrm>
            <a:off x="9569520" y="4521600"/>
            <a:ext cx="160236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Astrobiology</a:t>
            </a:r>
            <a:endParaRPr lang="en-US" sz="1790" b="0" strike="noStrike" spc="-1">
              <a:solidFill>
                <a:srgbClr val="000000"/>
              </a:solidFill>
              <a:latin typeface="Arial"/>
            </a:endParaRPr>
          </a:p>
        </p:txBody>
      </p:sp>
      <p:sp>
        <p:nvSpPr>
          <p:cNvPr id="491" name="Прямоугольник 20"/>
          <p:cNvSpPr/>
          <p:nvPr/>
        </p:nvSpPr>
        <p:spPr>
          <a:xfrm>
            <a:off x="8921520" y="294840"/>
            <a:ext cx="267732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Mathematical Modeling</a:t>
            </a:r>
            <a:endParaRPr lang="en-US" sz="1790" b="0" strike="noStrike" spc="-1">
              <a:solidFill>
                <a:srgbClr val="000000"/>
              </a:solidFill>
              <a:latin typeface="Arial"/>
            </a:endParaRPr>
          </a:p>
        </p:txBody>
      </p:sp>
      <p:pic>
        <p:nvPicPr>
          <p:cNvPr id="492" name="Рисунок 3"/>
          <p:cNvPicPr/>
          <p:nvPr/>
        </p:nvPicPr>
        <p:blipFill>
          <a:blip r:embed="rId3"/>
          <a:stretch/>
        </p:blipFill>
        <p:spPr>
          <a:xfrm>
            <a:off x="6069240" y="2022120"/>
            <a:ext cx="2386440" cy="1678320"/>
          </a:xfrm>
          <a:prstGeom prst="rect">
            <a:avLst/>
          </a:prstGeom>
          <a:ln w="0">
            <a:noFill/>
          </a:ln>
        </p:spPr>
      </p:pic>
      <p:pic>
        <p:nvPicPr>
          <p:cNvPr id="493" name="Рисунок 5"/>
          <p:cNvPicPr/>
          <p:nvPr/>
        </p:nvPicPr>
        <p:blipFill>
          <a:blip r:embed="rId4"/>
          <a:stretch/>
        </p:blipFill>
        <p:spPr>
          <a:xfrm>
            <a:off x="9126000" y="4953600"/>
            <a:ext cx="2509200" cy="1884240"/>
          </a:xfrm>
          <a:prstGeom prst="rect">
            <a:avLst/>
          </a:prstGeom>
          <a:ln w="0">
            <a:noFill/>
          </a:ln>
        </p:spPr>
      </p:pic>
      <p:pic>
        <p:nvPicPr>
          <p:cNvPr id="494" name="Рисунок 21"/>
          <p:cNvPicPr/>
          <p:nvPr/>
        </p:nvPicPr>
        <p:blipFill>
          <a:blip r:embed="rId5"/>
          <a:stretch/>
        </p:blipFill>
        <p:spPr>
          <a:xfrm>
            <a:off x="246240" y="4695840"/>
            <a:ext cx="2229840" cy="1596600"/>
          </a:xfrm>
          <a:prstGeom prst="rect">
            <a:avLst/>
          </a:prstGeom>
          <a:ln w="0">
            <a:noFill/>
          </a:ln>
        </p:spPr>
      </p:pic>
      <p:pic>
        <p:nvPicPr>
          <p:cNvPr id="495" name="Рисунок 22"/>
          <p:cNvPicPr/>
          <p:nvPr/>
        </p:nvPicPr>
        <p:blipFill>
          <a:blip r:embed="rId6"/>
          <a:stretch/>
        </p:blipFill>
        <p:spPr>
          <a:xfrm>
            <a:off x="3088080" y="4695840"/>
            <a:ext cx="2219400" cy="1596600"/>
          </a:xfrm>
          <a:prstGeom prst="rect">
            <a:avLst/>
          </a:prstGeom>
          <a:ln w="0">
            <a:noFill/>
          </a:ln>
        </p:spPr>
      </p:pic>
      <p:pic>
        <p:nvPicPr>
          <p:cNvPr id="496" name="Рисунок 23"/>
          <p:cNvPicPr/>
          <p:nvPr/>
        </p:nvPicPr>
        <p:blipFill>
          <a:blip r:embed="rId7"/>
          <a:stretch/>
        </p:blipFill>
        <p:spPr>
          <a:xfrm>
            <a:off x="5924880" y="4676040"/>
            <a:ext cx="2179440" cy="1580400"/>
          </a:xfrm>
          <a:prstGeom prst="rect">
            <a:avLst/>
          </a:prstGeom>
          <a:ln w="0">
            <a:noFill/>
          </a:ln>
        </p:spPr>
      </p:pic>
      <p:pic>
        <p:nvPicPr>
          <p:cNvPr id="497" name="Picture 2"/>
          <p:cNvPicPr/>
          <p:nvPr/>
        </p:nvPicPr>
        <p:blipFill>
          <a:blip r:embed="rId8"/>
          <a:stretch/>
        </p:blipFill>
        <p:spPr>
          <a:xfrm>
            <a:off x="9126000" y="2916720"/>
            <a:ext cx="2509200" cy="1658520"/>
          </a:xfrm>
          <a:prstGeom prst="rect">
            <a:avLst/>
          </a:prstGeom>
          <a:ln w="9525">
            <a:noFill/>
          </a:ln>
        </p:spPr>
      </p:pic>
      <p:pic>
        <p:nvPicPr>
          <p:cNvPr id="498" name="Picture 5"/>
          <p:cNvPicPr/>
          <p:nvPr/>
        </p:nvPicPr>
        <p:blipFill>
          <a:blip r:embed="rId9"/>
          <a:stretch/>
        </p:blipFill>
        <p:spPr>
          <a:xfrm>
            <a:off x="217440" y="2042280"/>
            <a:ext cx="2315520" cy="1740960"/>
          </a:xfrm>
          <a:prstGeom prst="rect">
            <a:avLst/>
          </a:prstGeom>
          <a:ln w="9525">
            <a:noFill/>
          </a:ln>
        </p:spPr>
      </p:pic>
      <p:pic>
        <p:nvPicPr>
          <p:cNvPr id="499" name="Рисунок 29"/>
          <p:cNvPicPr/>
          <p:nvPr/>
        </p:nvPicPr>
        <p:blipFill>
          <a:blip r:embed="rId10"/>
          <a:stretch/>
        </p:blipFill>
        <p:spPr>
          <a:xfrm>
            <a:off x="9213120" y="692640"/>
            <a:ext cx="2422440" cy="1710720"/>
          </a:xfrm>
          <a:prstGeom prst="rect">
            <a:avLst/>
          </a:prstGeom>
          <a:ln w="0">
            <a:noFill/>
          </a:ln>
        </p:spPr>
      </p:pic>
      <p:pic>
        <p:nvPicPr>
          <p:cNvPr id="500" name="Рисунок 31"/>
          <p:cNvPicPr/>
          <p:nvPr/>
        </p:nvPicPr>
        <p:blipFill>
          <a:blip r:embed="rId11"/>
          <a:stretch/>
        </p:blipFill>
        <p:spPr>
          <a:xfrm>
            <a:off x="3064680" y="2042640"/>
            <a:ext cx="2268720" cy="160236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3" descr="gl_zal"/>
          <p:cNvPicPr/>
          <p:nvPr/>
        </p:nvPicPr>
        <p:blipFill>
          <a:blip r:embed="rId2"/>
          <a:stretch/>
        </p:blipFill>
        <p:spPr>
          <a:xfrm>
            <a:off x="307080" y="1591200"/>
            <a:ext cx="2588760" cy="1938240"/>
          </a:xfrm>
          <a:prstGeom prst="rect">
            <a:avLst/>
          </a:prstGeom>
          <a:ln w="9525">
            <a:noFill/>
          </a:ln>
        </p:spPr>
      </p:pic>
      <p:sp>
        <p:nvSpPr>
          <p:cNvPr id="502" name="TextBox 2"/>
          <p:cNvSpPr/>
          <p:nvPr/>
        </p:nvSpPr>
        <p:spPr>
          <a:xfrm>
            <a:off x="1521000" y="132840"/>
            <a:ext cx="9339120" cy="5155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561"/>
              </a:spcBef>
              <a:tabLst>
                <a:tab pos="0" algn="l"/>
              </a:tabLst>
            </a:pPr>
            <a:r>
              <a:rPr lang="en-US" sz="2790" b="1" strike="noStrike" spc="-1">
                <a:solidFill>
                  <a:srgbClr val="002060"/>
                </a:solidFill>
                <a:latin typeface="Times New Roman"/>
                <a:ea typeface="DejaVu Sans"/>
              </a:rPr>
              <a:t>JINR’s radiation sources for radiobiological studies</a:t>
            </a:r>
            <a:endParaRPr lang="en-US" sz="2790" b="0" strike="noStrike" spc="-1">
              <a:solidFill>
                <a:srgbClr val="000000"/>
              </a:solidFill>
              <a:latin typeface="Arial"/>
            </a:endParaRPr>
          </a:p>
        </p:txBody>
      </p:sp>
      <p:sp>
        <p:nvSpPr>
          <p:cNvPr id="503" name="TextBox 3"/>
          <p:cNvSpPr/>
          <p:nvPr/>
        </p:nvSpPr>
        <p:spPr>
          <a:xfrm>
            <a:off x="307080" y="776160"/>
            <a:ext cx="2906280" cy="636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1C54"/>
                </a:solidFill>
                <a:latin typeface="Times New Roman"/>
                <a:ea typeface="DejaVu Sans"/>
              </a:rPr>
              <a:t>Phasotron: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p</a:t>
            </a:r>
            <a:r>
              <a:rPr lang="en-US" sz="1790" b="1" strike="noStrike" spc="-1">
                <a:solidFill>
                  <a:srgbClr val="000066"/>
                </a:solidFill>
                <a:latin typeface="Times New Roman"/>
                <a:ea typeface="DejaVu Sans"/>
              </a:rPr>
              <a:t>rotons 170 MeV</a:t>
            </a:r>
            <a:endParaRPr lang="en-US" sz="1790" b="0" strike="noStrike" spc="-1">
              <a:solidFill>
                <a:srgbClr val="000000"/>
              </a:solidFill>
              <a:latin typeface="Arial"/>
            </a:endParaRPr>
          </a:p>
        </p:txBody>
      </p:sp>
      <p:pic>
        <p:nvPicPr>
          <p:cNvPr id="504" name="Picture 2" descr="u400m-2"/>
          <p:cNvPicPr/>
          <p:nvPr/>
        </p:nvPicPr>
        <p:blipFill>
          <a:blip r:embed="rId3"/>
          <a:stretch/>
        </p:blipFill>
        <p:spPr>
          <a:xfrm>
            <a:off x="3304440" y="1411200"/>
            <a:ext cx="2712600" cy="2298600"/>
          </a:xfrm>
          <a:prstGeom prst="rect">
            <a:avLst/>
          </a:prstGeom>
          <a:ln w="9525">
            <a:noFill/>
          </a:ln>
        </p:spPr>
      </p:pic>
      <p:sp>
        <p:nvSpPr>
          <p:cNvPr id="505" name="TextBox 9"/>
          <p:cNvSpPr/>
          <p:nvPr/>
        </p:nvSpPr>
        <p:spPr>
          <a:xfrm>
            <a:off x="3248640" y="751680"/>
            <a:ext cx="3130200" cy="636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U-400M cyclotron: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2060"/>
                </a:solidFill>
                <a:latin typeface="Times New Roman"/>
                <a:ea typeface="DejaVu Sans"/>
              </a:rPr>
              <a:t>heavy ions 50 MeV/u (Li-Ne)</a:t>
            </a:r>
            <a:endParaRPr lang="en-US" sz="1790" b="0" strike="noStrike" spc="-1">
              <a:solidFill>
                <a:srgbClr val="000000"/>
              </a:solidFill>
              <a:latin typeface="Arial"/>
            </a:endParaRPr>
          </a:p>
        </p:txBody>
      </p:sp>
      <p:sp>
        <p:nvSpPr>
          <p:cNvPr id="506" name="TextBox 10"/>
          <p:cNvSpPr/>
          <p:nvPr/>
        </p:nvSpPr>
        <p:spPr>
          <a:xfrm>
            <a:off x="6257520" y="634320"/>
            <a:ext cx="5823360" cy="3934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spc="-1">
                <a:solidFill>
                  <a:srgbClr val="002060"/>
                </a:solidFill>
                <a:latin typeface="Times New Roman"/>
                <a:ea typeface="DejaVu Sans"/>
              </a:rPr>
              <a:t>Nuclotron:  heavy ions 0.3-1 GeV/u (H – Kr) </a:t>
            </a:r>
            <a:endParaRPr lang="en-US" sz="2000" b="0" strike="noStrike" spc="-1">
              <a:solidFill>
                <a:srgbClr val="000000"/>
              </a:solidFill>
              <a:latin typeface="Arial"/>
            </a:endParaRPr>
          </a:p>
        </p:txBody>
      </p:sp>
      <p:sp>
        <p:nvSpPr>
          <p:cNvPr id="507" name="Прямоугольник 11"/>
          <p:cNvSpPr/>
          <p:nvPr/>
        </p:nvSpPr>
        <p:spPr>
          <a:xfrm>
            <a:off x="3301920" y="3953520"/>
            <a:ext cx="2512800" cy="36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IBR-2, IREN:  neutrons</a:t>
            </a:r>
            <a:endParaRPr lang="en-US" sz="1790" b="0" strike="noStrike" spc="-1">
              <a:solidFill>
                <a:srgbClr val="000000"/>
              </a:solidFill>
              <a:latin typeface="Arial"/>
            </a:endParaRPr>
          </a:p>
        </p:txBody>
      </p:sp>
      <p:pic>
        <p:nvPicPr>
          <p:cNvPr id="508" name="Рисунок 1"/>
          <p:cNvPicPr/>
          <p:nvPr/>
        </p:nvPicPr>
        <p:blipFill>
          <a:blip r:embed="rId4"/>
          <a:stretch/>
        </p:blipFill>
        <p:spPr>
          <a:xfrm>
            <a:off x="6293160" y="995040"/>
            <a:ext cx="5472720" cy="3141000"/>
          </a:xfrm>
          <a:prstGeom prst="rect">
            <a:avLst/>
          </a:prstGeom>
          <a:ln w="0">
            <a:noFill/>
          </a:ln>
        </p:spPr>
      </p:pic>
      <p:sp>
        <p:nvSpPr>
          <p:cNvPr id="509" name="Овал 2"/>
          <p:cNvSpPr/>
          <p:nvPr/>
        </p:nvSpPr>
        <p:spPr>
          <a:xfrm>
            <a:off x="8025480" y="2846160"/>
            <a:ext cx="245520" cy="174960"/>
          </a:xfrm>
          <a:prstGeom prst="ellipse">
            <a:avLst/>
          </a:prstGeom>
          <a:noFill/>
          <a:ln w="101600">
            <a:solidFill>
              <a:srgbClr val="C00000"/>
            </a:solidFill>
            <a:round/>
          </a:ln>
        </p:spPr>
        <p:style>
          <a:lnRef idx="2">
            <a:schemeClr val="accent1">
              <a:shade val="50000"/>
            </a:schemeClr>
          </a:lnRef>
          <a:fillRef idx="1">
            <a:schemeClr val="accent1"/>
          </a:fillRef>
          <a:effectRef idx="0">
            <a:schemeClr val="accent1"/>
          </a:effectRef>
          <a:fontRef idx="minor"/>
        </p:style>
        <p:txBody>
          <a:bodyPr lIns="90000" tIns="123840" rIns="90000" bIns="123840" anchor="ctr">
            <a:noAutofit/>
          </a:bodyPr>
          <a:lstStyle/>
          <a:p>
            <a:pPr algn="ctr">
              <a:lnSpc>
                <a:spcPct val="100000"/>
              </a:lnSpc>
              <a:tabLst>
                <a:tab pos="0" algn="l"/>
              </a:tabLst>
            </a:pPr>
            <a:endParaRPr lang="ru-RU" sz="1790" b="0" strike="noStrike" spc="-1">
              <a:solidFill>
                <a:srgbClr val="FFFFFF"/>
              </a:solidFill>
              <a:latin typeface="Calibri"/>
              <a:ea typeface="DejaVu Sans"/>
            </a:endParaRPr>
          </a:p>
        </p:txBody>
      </p:sp>
      <p:pic>
        <p:nvPicPr>
          <p:cNvPr id="510" name="Рисунок 3"/>
          <p:cNvPicPr/>
          <p:nvPr/>
        </p:nvPicPr>
        <p:blipFill>
          <a:blip r:embed="rId5"/>
          <a:stretch/>
        </p:blipFill>
        <p:spPr>
          <a:xfrm>
            <a:off x="3339720" y="4461840"/>
            <a:ext cx="3038760" cy="2219760"/>
          </a:xfrm>
          <a:prstGeom prst="rect">
            <a:avLst/>
          </a:prstGeom>
          <a:ln w="0">
            <a:noFill/>
          </a:ln>
        </p:spPr>
      </p:pic>
      <p:pic>
        <p:nvPicPr>
          <p:cNvPr id="511" name="Рисунок 17"/>
          <p:cNvPicPr/>
          <p:nvPr/>
        </p:nvPicPr>
        <p:blipFill>
          <a:blip r:embed="rId6"/>
          <a:stretch/>
        </p:blipFill>
        <p:spPr>
          <a:xfrm>
            <a:off x="253800" y="4600800"/>
            <a:ext cx="2695680" cy="2131560"/>
          </a:xfrm>
          <a:prstGeom prst="rect">
            <a:avLst/>
          </a:prstGeom>
          <a:ln w="0">
            <a:noFill/>
          </a:ln>
        </p:spPr>
      </p:pic>
      <p:sp>
        <p:nvSpPr>
          <p:cNvPr id="512" name="TextBox 3"/>
          <p:cNvSpPr/>
          <p:nvPr/>
        </p:nvSpPr>
        <p:spPr>
          <a:xfrm>
            <a:off x="272520" y="3627000"/>
            <a:ext cx="3278880" cy="9093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1C54"/>
                </a:solidFill>
                <a:latin typeface="Times New Roman"/>
                <a:ea typeface="DejaVu Sans"/>
              </a:rPr>
              <a:t>cyclotron MSC230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(since 2024):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p</a:t>
            </a:r>
            <a:r>
              <a:rPr lang="en-US" sz="1790" b="1" strike="noStrike" spc="-1">
                <a:solidFill>
                  <a:srgbClr val="000066"/>
                </a:solidFill>
                <a:latin typeface="Times New Roman"/>
                <a:ea typeface="DejaVu Sans"/>
              </a:rPr>
              <a:t>rotons up to 230 MeV</a:t>
            </a:r>
            <a:endParaRPr lang="en-US" sz="1790" b="0" strike="noStrike" spc="-1">
              <a:solidFill>
                <a:srgbClr val="000000"/>
              </a:solidFill>
              <a:latin typeface="Arial"/>
            </a:endParaRPr>
          </a:p>
        </p:txBody>
      </p:sp>
      <p:sp>
        <p:nvSpPr>
          <p:cNvPr id="513" name="Прямая со стрелкой 5"/>
          <p:cNvSpPr/>
          <p:nvPr/>
        </p:nvSpPr>
        <p:spPr>
          <a:xfrm flipH="1">
            <a:off x="2801520" y="3653280"/>
            <a:ext cx="1440" cy="773280"/>
          </a:xfrm>
          <a:custGeom>
            <a:avLst/>
            <a:gdLst>
              <a:gd name="textAreaLeft" fmla="*/ 360 w 1440"/>
              <a:gd name="textAreaRight" fmla="*/ 2160 w 1440"/>
              <a:gd name="textAreaTop" fmla="*/ 0 h 773280"/>
              <a:gd name="textAreaBottom" fmla="*/ 773640 h 773280"/>
            </a:gdLst>
            <a:ahLst/>
            <a:cxnLst/>
            <a:rect l="textAreaLeft" t="textAreaTop" r="textAreaRight" b="textAreaBottom"/>
            <a:pathLst>
              <a:path w="21600" h="21600">
                <a:moveTo>
                  <a:pt x="0" y="0"/>
                </a:moveTo>
                <a:lnTo>
                  <a:pt x="21600" y="21600"/>
                </a:lnTo>
              </a:path>
            </a:pathLst>
          </a:custGeom>
          <a:noFill/>
          <a:ln>
            <a:solidFill>
              <a:srgbClr val="C0504D"/>
            </a:solidFill>
            <a:round/>
            <a:tailEnd type="triangle" w="med" len="med"/>
          </a:ln>
          <a:effectLst>
            <a:outerShdw blurRad="39960" dist="20160" dir="5400000" rotWithShape="0">
              <a:srgbClr val="000000">
                <a:alpha val="38000"/>
              </a:srgbClr>
            </a:outerShdw>
          </a:effectLst>
        </p:spPr>
        <p:style>
          <a:lnRef idx="2">
            <a:schemeClr val="accent2"/>
          </a:lnRef>
          <a:fillRef idx="0">
            <a:schemeClr val="accent2"/>
          </a:fillRef>
          <a:effectRef idx="1">
            <a:schemeClr val="accent2"/>
          </a:effectRef>
          <a:fontRef idx="minor"/>
        </p:style>
        <p:txBody>
          <a:bodyPr lIns="90000" tIns="45000" rIns="90000" bIns="45000" anchor="t">
            <a:noAutofit/>
          </a:bodyPr>
          <a:lstStyle/>
          <a:p>
            <a:pPr>
              <a:lnSpc>
                <a:spcPct val="100000"/>
              </a:lnSpc>
            </a:pPr>
            <a:endParaRPr lang="en-US" sz="1790" b="0" strike="noStrike" spc="-1">
              <a:solidFill>
                <a:srgbClr val="000000"/>
              </a:solidFill>
              <a:latin typeface="Arial"/>
              <a:ea typeface="DejaVu Sans"/>
            </a:endParaRPr>
          </a:p>
        </p:txBody>
      </p:sp>
      <p:pic>
        <p:nvPicPr>
          <p:cNvPr id="514" name="Рисунок 19"/>
          <p:cNvPicPr/>
          <p:nvPr/>
        </p:nvPicPr>
        <p:blipFill>
          <a:blip r:embed="rId7"/>
          <a:stretch/>
        </p:blipFill>
        <p:spPr>
          <a:xfrm>
            <a:off x="6769080" y="4599720"/>
            <a:ext cx="2195640" cy="2082600"/>
          </a:xfrm>
          <a:prstGeom prst="rect">
            <a:avLst/>
          </a:prstGeom>
          <a:ln w="0">
            <a:noFill/>
          </a:ln>
        </p:spPr>
      </p:pic>
      <p:sp>
        <p:nvSpPr>
          <p:cNvPr id="515" name="Прямоугольник 6"/>
          <p:cNvSpPr/>
          <p:nvPr/>
        </p:nvSpPr>
        <p:spPr>
          <a:xfrm>
            <a:off x="6928200" y="4212000"/>
            <a:ext cx="1647000" cy="36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790" b="1" strike="noStrike" spc="-1">
                <a:solidFill>
                  <a:srgbClr val="002060"/>
                </a:solidFill>
                <a:latin typeface="Times New Roman"/>
                <a:ea typeface="DejaVu Sans"/>
              </a:rPr>
              <a:t>SARRP: X-ray</a:t>
            </a:r>
            <a:endParaRPr lang="en-US" sz="1790" b="0" strike="noStrike" spc="-1">
              <a:solidFill>
                <a:srgbClr val="000000"/>
              </a:solidFill>
              <a:latin typeface="Arial"/>
            </a:endParaRPr>
          </a:p>
        </p:txBody>
      </p:sp>
      <p:sp>
        <p:nvSpPr>
          <p:cNvPr id="516" name="Прямоугольник 21"/>
          <p:cNvSpPr/>
          <p:nvPr/>
        </p:nvSpPr>
        <p:spPr>
          <a:xfrm>
            <a:off x="9295200" y="4252320"/>
            <a:ext cx="2301120" cy="63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790" b="1" strike="noStrike" spc="-1">
                <a:solidFill>
                  <a:srgbClr val="002060"/>
                </a:solidFill>
                <a:latin typeface="Times New Roman"/>
                <a:ea typeface="DejaVu Sans"/>
              </a:rPr>
              <a:t>Linac200: </a:t>
            </a:r>
            <a:endParaRPr lang="en-US" sz="1790" b="0" strike="noStrike" spc="-1">
              <a:solidFill>
                <a:srgbClr val="000000"/>
              </a:solidFill>
              <a:latin typeface="Arial"/>
            </a:endParaRPr>
          </a:p>
          <a:p>
            <a:pPr>
              <a:lnSpc>
                <a:spcPct val="100000"/>
              </a:lnSpc>
            </a:pPr>
            <a:r>
              <a:rPr lang="en-US" sz="1790" b="1" strike="noStrike" spc="-1">
                <a:solidFill>
                  <a:srgbClr val="002060"/>
                </a:solidFill>
                <a:latin typeface="Times New Roman"/>
                <a:ea typeface="DejaVu Sans"/>
              </a:rPr>
              <a:t>electrons 20-200 MeV</a:t>
            </a:r>
            <a:endParaRPr lang="en-US" sz="1790" b="0" strike="noStrike" spc="-1">
              <a:solidFill>
                <a:srgbClr val="000000"/>
              </a:solidFill>
              <a:latin typeface="Arial"/>
            </a:endParaRPr>
          </a:p>
        </p:txBody>
      </p:sp>
      <p:pic>
        <p:nvPicPr>
          <p:cNvPr id="517" name="Рисунок 7"/>
          <p:cNvPicPr/>
          <p:nvPr/>
        </p:nvPicPr>
        <p:blipFill>
          <a:blip r:embed="rId8"/>
          <a:stretch/>
        </p:blipFill>
        <p:spPr>
          <a:xfrm>
            <a:off x="9402120" y="4907160"/>
            <a:ext cx="2277000" cy="177408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Прямоугольник 46"/>
          <p:cNvSpPr/>
          <p:nvPr/>
        </p:nvSpPr>
        <p:spPr>
          <a:xfrm flipH="1">
            <a:off x="-4320" y="6120"/>
            <a:ext cx="12164040" cy="98388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pic>
        <p:nvPicPr>
          <p:cNvPr id="555" name="Рисунок 30"/>
          <p:cNvPicPr/>
          <p:nvPr/>
        </p:nvPicPr>
        <p:blipFill>
          <a:blip r:embed="rId3"/>
          <a:stretch/>
        </p:blipFill>
        <p:spPr>
          <a:xfrm>
            <a:off x="68400" y="65880"/>
            <a:ext cx="993960" cy="717840"/>
          </a:xfrm>
          <a:prstGeom prst="rect">
            <a:avLst/>
          </a:prstGeom>
          <a:ln w="0">
            <a:noFill/>
          </a:ln>
        </p:spPr>
      </p:pic>
      <p:sp>
        <p:nvSpPr>
          <p:cNvPr id="556" name="Прямоугольник 47"/>
          <p:cNvSpPr/>
          <p:nvPr/>
        </p:nvSpPr>
        <p:spPr>
          <a:xfrm>
            <a:off x="1861020" y="-7867"/>
            <a:ext cx="8433360" cy="9428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 dirty="0">
                <a:solidFill>
                  <a:srgbClr val="FFFFFF"/>
                </a:solidFill>
                <a:latin typeface="Arial"/>
                <a:ea typeface="DejaVu Sans"/>
              </a:rPr>
              <a:t>Strategy for Information Technology and Scientific Computing at </a:t>
            </a:r>
            <a:r>
              <a:rPr lang="en-US" sz="2400" b="1" strike="noStrike" spc="-1" dirty="0">
                <a:solidFill>
                  <a:srgbClr val="FFFFFF"/>
                </a:solidFill>
                <a:latin typeface="Arial"/>
                <a:ea typeface="DejaVu Sans"/>
              </a:rPr>
              <a:t>JINR</a:t>
            </a:r>
            <a:endParaRPr lang="en-US" sz="2400" b="0" strike="noStrike" spc="-1" dirty="0">
              <a:solidFill>
                <a:srgbClr val="000000"/>
              </a:solidFill>
              <a:latin typeface="Arial"/>
            </a:endParaRPr>
          </a:p>
        </p:txBody>
      </p:sp>
      <p:sp>
        <p:nvSpPr>
          <p:cNvPr id="557" name="Rectangle 32"/>
          <p:cNvSpPr/>
          <p:nvPr/>
        </p:nvSpPr>
        <p:spPr>
          <a:xfrm>
            <a:off x="6179040" y="1303920"/>
            <a:ext cx="5822280" cy="313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GB" sz="2000" b="1" strike="noStrike" spc="-1">
                <a:solidFill>
                  <a:srgbClr val="00B050"/>
                </a:solidFill>
                <a:latin typeface="Arial"/>
                <a:ea typeface="DejaVu Sans"/>
              </a:rPr>
              <a:t>S</a:t>
            </a:r>
            <a:r>
              <a:rPr lang="en-US" sz="2000" b="1" strike="noStrike" spc="-1">
                <a:solidFill>
                  <a:srgbClr val="00B050"/>
                </a:solidFill>
                <a:latin typeface="Arial"/>
                <a:ea typeface="DejaVu Sans"/>
              </a:rPr>
              <a:t>teady implementation/upgrades</a:t>
            </a:r>
            <a:r>
              <a:rPr lang="en-US" sz="2000" b="0" strike="noStrike" spc="-1">
                <a:solidFill>
                  <a:srgbClr val="00B050"/>
                </a:solidFill>
                <a:latin typeface="Arial"/>
                <a:ea typeface="DejaVu Sans"/>
              </a:rPr>
              <a:t> of</a:t>
            </a:r>
            <a:endParaRPr lang="en-US" sz="20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Networking (</a:t>
            </a:r>
            <a:r>
              <a:rPr lang="en-US" sz="1800" b="1" strike="noStrike" spc="-1">
                <a:solidFill>
                  <a:srgbClr val="FF0000"/>
                </a:solidFill>
                <a:latin typeface="Arial"/>
                <a:ea typeface="DejaVu Sans"/>
              </a:rPr>
              <a:t>Tb/s</a:t>
            </a:r>
            <a:r>
              <a:rPr lang="en-US" sz="1800" b="0" strike="noStrike" spc="-1">
                <a:solidFill>
                  <a:srgbClr val="002060"/>
                </a:solidFill>
                <a:latin typeface="Arial"/>
                <a:ea typeface="DejaVu Sans"/>
              </a:rPr>
              <a:t> range) </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Computing infrastructure within the </a:t>
            </a:r>
            <a:r>
              <a:rPr lang="en-US" sz="1800" b="0" strike="noStrike" spc="-1">
                <a:solidFill>
                  <a:srgbClr val="FF0000"/>
                </a:solidFill>
                <a:latin typeface="Arial"/>
                <a:ea typeface="DejaVu Sans"/>
              </a:rPr>
              <a:t>M</a:t>
            </a:r>
            <a:r>
              <a:rPr lang="en-US" sz="1800" b="0" strike="noStrike" spc="-1">
                <a:solidFill>
                  <a:srgbClr val="002060"/>
                </a:solidFill>
                <a:latin typeface="Arial"/>
                <a:ea typeface="DejaVu Sans"/>
              </a:rPr>
              <a:t>ultifunctional </a:t>
            </a:r>
            <a:r>
              <a:rPr lang="en-US" sz="1800" b="0" strike="noStrike" spc="-1">
                <a:solidFill>
                  <a:srgbClr val="FF0000"/>
                </a:solidFill>
                <a:latin typeface="Arial"/>
                <a:ea typeface="DejaVu Sans"/>
              </a:rPr>
              <a:t>I</a:t>
            </a:r>
            <a:r>
              <a:rPr lang="en-US" sz="1800" b="0" strike="noStrike" spc="-1">
                <a:solidFill>
                  <a:srgbClr val="002060"/>
                </a:solidFill>
                <a:latin typeface="Arial"/>
                <a:ea typeface="DejaVu Sans"/>
              </a:rPr>
              <a:t>nformation &amp;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omputing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omplex (</a:t>
            </a:r>
            <a:r>
              <a:rPr lang="en-US" sz="1800" b="0" strike="noStrike" spc="-1">
                <a:solidFill>
                  <a:srgbClr val="FF0000"/>
                </a:solidFill>
                <a:latin typeface="Arial"/>
                <a:ea typeface="DejaVu Sans"/>
              </a:rPr>
              <a:t>MICC</a:t>
            </a:r>
            <a:r>
              <a:rPr lang="en-US" sz="1800" b="0" strike="noStrike" spc="-1">
                <a:solidFill>
                  <a:srgbClr val="002060"/>
                </a:solidFill>
                <a:latin typeface="Arial"/>
                <a:ea typeface="DejaVu Sans"/>
              </a:rPr>
              <a:t>) and </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“Govorun” Supercomputer,</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GB" sz="1800" b="0" strike="noStrike" spc="-1">
                <a:solidFill>
                  <a:srgbClr val="002060"/>
                </a:solidFill>
                <a:latin typeface="Arial"/>
                <a:ea typeface="DejaVu Sans"/>
              </a:rPr>
              <a:t>NICA Tier0-Tier1-number of Tier2;</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GB" sz="1800" b="0" strike="noStrike" spc="-1">
                <a:solidFill>
                  <a:srgbClr val="002060"/>
                </a:solidFill>
                <a:latin typeface="Arial"/>
                <a:ea typeface="DejaVu Sans"/>
              </a:rPr>
              <a:t>Baykal, NOvA, JUNO – all types of resources</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GB" sz="1800" b="0" strike="noStrike" spc="-1">
                <a:solidFill>
                  <a:srgbClr val="002060"/>
                </a:solidFill>
                <a:latin typeface="Arial"/>
                <a:ea typeface="DejaVu Sans"/>
              </a:rPr>
              <a:t>LHC@HL-LHC: Tier1 for CMS, Tier 2 for ATLAC, ALICE</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center infrastructure,</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Lake &amp; long-term storage for all experiments.</a:t>
            </a:r>
            <a:endParaRPr lang="en-US" sz="1800" b="0" strike="noStrike" spc="-1">
              <a:solidFill>
                <a:srgbClr val="000000"/>
              </a:solidFill>
              <a:latin typeface="Arial"/>
            </a:endParaRPr>
          </a:p>
        </p:txBody>
      </p:sp>
      <p:sp>
        <p:nvSpPr>
          <p:cNvPr id="558" name="Rectangle 33"/>
          <p:cNvSpPr/>
          <p:nvPr/>
        </p:nvSpPr>
        <p:spPr>
          <a:xfrm>
            <a:off x="5598720" y="6633360"/>
            <a:ext cx="6741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C0504D"/>
                </a:solidFill>
                <a:latin typeface="Arial"/>
                <a:ea typeface="DejaVu Sans"/>
              </a:rPr>
              <a:t>A variety of means will be used for IT specialists upskilling. </a:t>
            </a:r>
            <a:endParaRPr lang="en-US" sz="1800" b="0" strike="noStrike" spc="-1">
              <a:solidFill>
                <a:srgbClr val="000000"/>
              </a:solidFill>
              <a:latin typeface="Arial"/>
            </a:endParaRPr>
          </a:p>
        </p:txBody>
      </p:sp>
      <p:sp>
        <p:nvSpPr>
          <p:cNvPr id="559" name="TextBox 21"/>
          <p:cNvSpPr/>
          <p:nvPr/>
        </p:nvSpPr>
        <p:spPr>
          <a:xfrm>
            <a:off x="1598400" y="1098720"/>
            <a:ext cx="34524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FF0000"/>
                </a:solidFill>
                <a:latin typeface="Arial"/>
                <a:ea typeface="DejaVu Sans"/>
              </a:rPr>
              <a:t>Scientific IT ecosystem:</a:t>
            </a:r>
            <a:endParaRPr lang="en-US" sz="2000" b="0" strike="noStrike" spc="-1">
              <a:solidFill>
                <a:srgbClr val="000000"/>
              </a:solidFill>
              <a:latin typeface="Arial"/>
            </a:endParaRPr>
          </a:p>
        </p:txBody>
      </p:sp>
      <p:sp>
        <p:nvSpPr>
          <p:cNvPr id="560" name="Левая фигурная скобка 2"/>
          <p:cNvSpPr/>
          <p:nvPr/>
        </p:nvSpPr>
        <p:spPr>
          <a:xfrm rot="5400000">
            <a:off x="2931120" y="-1111320"/>
            <a:ext cx="539640" cy="5626800"/>
          </a:xfrm>
          <a:prstGeom prst="leftBrace">
            <a:avLst>
              <a:gd name="adj1" fmla="val 8333"/>
              <a:gd name="adj2" fmla="val 50000"/>
            </a:avLst>
          </a:prstGeom>
          <a:noFill/>
          <a:ln w="28575">
            <a:solidFill>
              <a:srgbClr val="000066"/>
            </a:solidFill>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561" name="TextBox 126"/>
          <p:cNvSpPr/>
          <p:nvPr/>
        </p:nvSpPr>
        <p:spPr>
          <a:xfrm>
            <a:off x="-73080" y="6269400"/>
            <a:ext cx="56268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0" strike="noStrike" spc="-1">
                <a:solidFill>
                  <a:srgbClr val="000066"/>
                </a:solidFill>
                <a:latin typeface="Arial"/>
                <a:ea typeface="Calibri"/>
              </a:rPr>
              <a:t>The coordinated development of interconnected IT technologies and computational methods</a:t>
            </a:r>
            <a:endParaRPr lang="en-US" sz="2000" b="0" strike="noStrike" spc="-1">
              <a:solidFill>
                <a:srgbClr val="000000"/>
              </a:solidFill>
              <a:latin typeface="Arial"/>
            </a:endParaRPr>
          </a:p>
        </p:txBody>
      </p:sp>
      <p:sp>
        <p:nvSpPr>
          <p:cNvPr id="562" name="TextBox 127"/>
          <p:cNvSpPr/>
          <p:nvPr/>
        </p:nvSpPr>
        <p:spPr>
          <a:xfrm>
            <a:off x="6107400" y="4695480"/>
            <a:ext cx="5723280" cy="182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900" b="0" strike="noStrike" spc="-1">
                <a:solidFill>
                  <a:srgbClr val="002060"/>
                </a:solidFill>
                <a:latin typeface="Arial"/>
                <a:ea typeface="DejaVu Sans"/>
              </a:rPr>
              <a:t>The </a:t>
            </a:r>
            <a:r>
              <a:rPr lang="en-US" sz="1900" b="1" strike="noStrike" spc="-1">
                <a:solidFill>
                  <a:srgbClr val="002060"/>
                </a:solidFill>
                <a:latin typeface="Arial"/>
                <a:ea typeface="DejaVu Sans"/>
              </a:rPr>
              <a:t>development of new data processing and analysis algorithms </a:t>
            </a:r>
            <a:r>
              <a:rPr lang="en-US" sz="1900" b="0" strike="noStrike" spc="-1">
                <a:solidFill>
                  <a:srgbClr val="002060"/>
                </a:solidFill>
                <a:latin typeface="Arial"/>
                <a:ea typeface="DejaVu Sans"/>
              </a:rPr>
              <a:t>based on </a:t>
            </a:r>
            <a:endParaRPr lang="en-US" sz="1900" b="0" strike="noStrike" spc="-1">
              <a:solidFill>
                <a:srgbClr val="000000"/>
              </a:solidFill>
              <a:latin typeface="Arial"/>
            </a:endParaRPr>
          </a:p>
          <a:p>
            <a:pPr marL="343080" indent="-343080">
              <a:lnSpc>
                <a:spcPct val="100000"/>
              </a:lnSpc>
              <a:buClr>
                <a:srgbClr val="002060"/>
              </a:buClr>
              <a:buFont typeface="Arial"/>
              <a:buChar char="•"/>
            </a:pPr>
            <a:r>
              <a:rPr lang="en-US" sz="1900" b="0" strike="noStrike" spc="-1">
                <a:solidFill>
                  <a:srgbClr val="002060"/>
                </a:solidFill>
                <a:latin typeface="Arial"/>
                <a:ea typeface="DejaVu Sans"/>
              </a:rPr>
              <a:t>ML/DL, </a:t>
            </a:r>
            <a:endParaRPr lang="en-US" sz="1900" b="0" strike="noStrike" spc="-1">
              <a:solidFill>
                <a:srgbClr val="000000"/>
              </a:solidFill>
              <a:latin typeface="Arial"/>
            </a:endParaRPr>
          </a:p>
          <a:p>
            <a:pPr marL="343080" indent="-343080">
              <a:lnSpc>
                <a:spcPct val="100000"/>
              </a:lnSpc>
              <a:buClr>
                <a:srgbClr val="002060"/>
              </a:buClr>
              <a:buFont typeface="Arial"/>
              <a:buChar char="•"/>
            </a:pPr>
            <a:r>
              <a:rPr lang="en-US" sz="1900" b="0" strike="noStrike" spc="-1">
                <a:solidFill>
                  <a:srgbClr val="002060"/>
                </a:solidFill>
                <a:latin typeface="Arial"/>
                <a:ea typeface="DejaVu Sans"/>
              </a:rPr>
              <a:t>artificial intelligence, </a:t>
            </a:r>
            <a:endParaRPr lang="en-US" sz="1900" b="0" strike="noStrike" spc="-1">
              <a:solidFill>
                <a:srgbClr val="000000"/>
              </a:solidFill>
              <a:latin typeface="Arial"/>
            </a:endParaRPr>
          </a:p>
          <a:p>
            <a:pPr marL="343080" indent="-343080">
              <a:lnSpc>
                <a:spcPct val="100000"/>
              </a:lnSpc>
              <a:buClr>
                <a:srgbClr val="002060"/>
              </a:buClr>
              <a:buFont typeface="Arial"/>
              <a:buChar char="•"/>
            </a:pPr>
            <a:r>
              <a:rPr lang="en-US" sz="1900" b="0" strike="noStrike" spc="-1">
                <a:solidFill>
                  <a:srgbClr val="002060"/>
                </a:solidFill>
                <a:latin typeface="Arial"/>
                <a:ea typeface="DejaVu Sans"/>
              </a:rPr>
              <a:t>Big Data </a:t>
            </a:r>
            <a:endParaRPr lang="en-US" sz="1900" b="0" strike="noStrike" spc="-1">
              <a:solidFill>
                <a:srgbClr val="000000"/>
              </a:solidFill>
              <a:latin typeface="Arial"/>
            </a:endParaRPr>
          </a:p>
          <a:p>
            <a:pPr marL="343080" indent="-343080">
              <a:lnSpc>
                <a:spcPct val="100000"/>
              </a:lnSpc>
              <a:buClr>
                <a:srgbClr val="002060"/>
              </a:buClr>
              <a:buFont typeface="Arial"/>
              <a:buChar char="•"/>
            </a:pPr>
            <a:r>
              <a:rPr lang="en-US" sz="1900" b="0" strike="noStrike" spc="-1">
                <a:solidFill>
                  <a:srgbClr val="002060"/>
                </a:solidFill>
                <a:latin typeface="Arial"/>
                <a:ea typeface="DejaVu Sans"/>
              </a:rPr>
              <a:t>Quantum technologies.</a:t>
            </a:r>
            <a:endParaRPr lang="en-US" sz="1900" b="0" strike="noStrike" spc="-1">
              <a:solidFill>
                <a:srgbClr val="000000"/>
              </a:solidFill>
              <a:latin typeface="Arial"/>
            </a:endParaRPr>
          </a:p>
        </p:txBody>
      </p:sp>
      <p:pic>
        <p:nvPicPr>
          <p:cNvPr id="563" name="Рисунок 45"/>
          <p:cNvPicPr/>
          <p:nvPr/>
        </p:nvPicPr>
        <p:blipFill>
          <a:blip r:embed="rId4"/>
          <a:stretch/>
        </p:blipFill>
        <p:spPr>
          <a:xfrm>
            <a:off x="234720" y="1861560"/>
            <a:ext cx="5900040" cy="4313880"/>
          </a:xfrm>
          <a:prstGeom prst="rect">
            <a:avLst/>
          </a:prstGeom>
          <a:ln w="0">
            <a:noFill/>
          </a:ln>
        </p:spPr>
      </p:pic>
    </p:spTree>
    <p:extLst>
      <p:ext uri="{BB962C8B-B14F-4D97-AF65-F5344CB8AC3E}">
        <p14:creationId xmlns:p14="http://schemas.microsoft.com/office/powerpoint/2010/main" val="297984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Прямоугольник 54"/>
          <p:cNvSpPr/>
          <p:nvPr/>
        </p:nvSpPr>
        <p:spPr>
          <a:xfrm flipH="1">
            <a:off x="-2160" y="-30600"/>
            <a:ext cx="12166200" cy="73620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pic>
        <p:nvPicPr>
          <p:cNvPr id="565" name="Рисунок 56"/>
          <p:cNvPicPr/>
          <p:nvPr/>
        </p:nvPicPr>
        <p:blipFill>
          <a:blip r:embed="rId3"/>
          <a:stretch/>
        </p:blipFill>
        <p:spPr>
          <a:xfrm>
            <a:off x="86760" y="-13320"/>
            <a:ext cx="967680" cy="673200"/>
          </a:xfrm>
          <a:prstGeom prst="rect">
            <a:avLst/>
          </a:prstGeom>
          <a:ln w="0">
            <a:noFill/>
          </a:ln>
        </p:spPr>
      </p:pic>
      <p:sp>
        <p:nvSpPr>
          <p:cNvPr id="566" name="TextBox 132"/>
          <p:cNvSpPr/>
          <p:nvPr/>
        </p:nvSpPr>
        <p:spPr>
          <a:xfrm>
            <a:off x="726120" y="34200"/>
            <a:ext cx="10600920" cy="51444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790" b="1" strike="noStrike" spc="-1">
                <a:solidFill>
                  <a:srgbClr val="FFFFFF"/>
                </a:solidFill>
                <a:latin typeface="Calibri"/>
                <a:ea typeface="DejaVu Sans"/>
              </a:rPr>
              <a:t>Quantum computing in the quantum robust control design</a:t>
            </a:r>
            <a:endParaRPr lang="en-US" sz="2790" b="0" strike="noStrike" spc="-1">
              <a:solidFill>
                <a:srgbClr val="000000"/>
              </a:solidFill>
              <a:latin typeface="Arial"/>
            </a:endParaRPr>
          </a:p>
        </p:txBody>
      </p:sp>
      <p:pic>
        <p:nvPicPr>
          <p:cNvPr id="567" name="Picture 22" descr="Промышленная робототехника - Пройти онлайн тест | Online Test Pad"/>
          <p:cNvPicPr/>
          <p:nvPr/>
        </p:nvPicPr>
        <p:blipFill>
          <a:blip r:embed="rId4"/>
          <a:stretch/>
        </p:blipFill>
        <p:spPr>
          <a:xfrm>
            <a:off x="143280" y="1761840"/>
            <a:ext cx="1191960" cy="820800"/>
          </a:xfrm>
          <a:prstGeom prst="rect">
            <a:avLst/>
          </a:prstGeom>
          <a:ln w="0">
            <a:noFill/>
          </a:ln>
        </p:spPr>
      </p:pic>
      <p:pic>
        <p:nvPicPr>
          <p:cNvPr id="568" name="Изображение - 2"/>
          <p:cNvPicPr/>
          <p:nvPr/>
        </p:nvPicPr>
        <p:blipFill>
          <a:blip r:embed="rId5"/>
          <a:stretch/>
        </p:blipFill>
        <p:spPr>
          <a:xfrm>
            <a:off x="237960" y="5885280"/>
            <a:ext cx="1008720" cy="1208880"/>
          </a:xfrm>
          <a:prstGeom prst="rect">
            <a:avLst/>
          </a:prstGeom>
          <a:ln w="0">
            <a:noFill/>
          </a:ln>
        </p:spPr>
      </p:pic>
      <p:pic>
        <p:nvPicPr>
          <p:cNvPr id="569" name="Picture 23"/>
          <p:cNvPicPr/>
          <p:nvPr/>
        </p:nvPicPr>
        <p:blipFill>
          <a:blip r:embed="rId6"/>
          <a:stretch/>
        </p:blipFill>
        <p:spPr>
          <a:xfrm>
            <a:off x="143280" y="3478680"/>
            <a:ext cx="1191960" cy="990720"/>
          </a:xfrm>
          <a:prstGeom prst="rect">
            <a:avLst/>
          </a:prstGeom>
          <a:ln w="9525">
            <a:noFill/>
          </a:ln>
        </p:spPr>
      </p:pic>
      <p:pic>
        <p:nvPicPr>
          <p:cNvPr id="570" name="Рисунок 57"/>
          <p:cNvPicPr/>
          <p:nvPr/>
        </p:nvPicPr>
        <p:blipFill>
          <a:blip r:embed="rId7"/>
          <a:stretch/>
        </p:blipFill>
        <p:spPr>
          <a:xfrm>
            <a:off x="160200" y="960480"/>
            <a:ext cx="1191960" cy="742680"/>
          </a:xfrm>
          <a:prstGeom prst="rect">
            <a:avLst/>
          </a:prstGeom>
          <a:ln w="0">
            <a:noFill/>
          </a:ln>
        </p:spPr>
      </p:pic>
      <p:pic>
        <p:nvPicPr>
          <p:cNvPr id="571" name="Рисунок 58"/>
          <p:cNvPicPr/>
          <p:nvPr/>
        </p:nvPicPr>
        <p:blipFill>
          <a:blip r:embed="rId8"/>
          <a:stretch/>
        </p:blipFill>
        <p:spPr>
          <a:xfrm>
            <a:off x="164520" y="2641320"/>
            <a:ext cx="1191960" cy="853560"/>
          </a:xfrm>
          <a:prstGeom prst="rect">
            <a:avLst/>
          </a:prstGeom>
          <a:ln w="0">
            <a:noFill/>
          </a:ln>
        </p:spPr>
      </p:pic>
      <p:pic>
        <p:nvPicPr>
          <p:cNvPr id="572" name="Рисунок 59"/>
          <p:cNvPicPr/>
          <p:nvPr/>
        </p:nvPicPr>
        <p:blipFill>
          <a:blip r:embed="rId9"/>
          <a:stretch/>
        </p:blipFill>
        <p:spPr>
          <a:xfrm flipH="1">
            <a:off x="222120" y="4471560"/>
            <a:ext cx="1026720" cy="704880"/>
          </a:xfrm>
          <a:prstGeom prst="rect">
            <a:avLst/>
          </a:prstGeom>
          <a:ln w="0">
            <a:noFill/>
          </a:ln>
        </p:spPr>
      </p:pic>
      <p:pic>
        <p:nvPicPr>
          <p:cNvPr id="573" name="Рисунок 60"/>
          <p:cNvPicPr/>
          <p:nvPr/>
        </p:nvPicPr>
        <p:blipFill>
          <a:blip r:embed="rId10"/>
          <a:stretch/>
        </p:blipFill>
        <p:spPr>
          <a:xfrm flipH="1">
            <a:off x="205560" y="5178600"/>
            <a:ext cx="1043280" cy="686160"/>
          </a:xfrm>
          <a:prstGeom prst="rect">
            <a:avLst/>
          </a:prstGeom>
          <a:ln w="0">
            <a:noFill/>
          </a:ln>
        </p:spPr>
      </p:pic>
      <p:pic>
        <p:nvPicPr>
          <p:cNvPr id="574" name="Рисунок 61"/>
          <p:cNvPicPr/>
          <p:nvPr/>
        </p:nvPicPr>
        <p:blipFill>
          <a:blip r:embed="rId11"/>
          <a:stretch/>
        </p:blipFill>
        <p:spPr>
          <a:xfrm>
            <a:off x="1980720" y="2797560"/>
            <a:ext cx="7720200" cy="4276080"/>
          </a:xfrm>
          <a:prstGeom prst="rect">
            <a:avLst/>
          </a:prstGeom>
          <a:ln w="0">
            <a:noFill/>
          </a:ln>
        </p:spPr>
      </p:pic>
      <p:sp>
        <p:nvSpPr>
          <p:cNvPr id="575" name="TextBox 133"/>
          <p:cNvSpPr/>
          <p:nvPr/>
        </p:nvSpPr>
        <p:spPr>
          <a:xfrm>
            <a:off x="9726480" y="2042280"/>
            <a:ext cx="2439360" cy="49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1" strike="noStrike" spc="-1">
                <a:solidFill>
                  <a:srgbClr val="000000"/>
                </a:solidFill>
                <a:latin typeface="Arial"/>
                <a:ea typeface="DejaVu Sans"/>
              </a:rPr>
              <a:t>Expected results:</a:t>
            </a:r>
            <a:endParaRPr lang="en-US" sz="1790" b="0" strike="noStrike" spc="-1">
              <a:solidFill>
                <a:srgbClr val="000000"/>
              </a:solidFill>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 Applied library of quantum algorithms for JINR projects; </a:t>
            </a:r>
            <a:endParaRPr lang="en-US" sz="1790" b="0" strike="noStrike" spc="-1">
              <a:solidFill>
                <a:srgbClr val="000000"/>
              </a:solidFill>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 Quantum simulators for modeling quantum algorithms on</a:t>
            </a:r>
            <a:r>
              <a:rPr lang="en-GB" sz="1790" b="0" strike="noStrike" spc="-1">
                <a:solidFill>
                  <a:srgbClr val="000000"/>
                </a:solidFill>
                <a:latin typeface="Arial"/>
                <a:ea typeface="DejaVu Sans"/>
              </a:rPr>
              <a:t> the </a:t>
            </a:r>
            <a:r>
              <a:rPr lang="en-US" sz="1790" b="0" strike="noStrike" spc="-1">
                <a:solidFill>
                  <a:srgbClr val="000000"/>
                </a:solidFill>
                <a:latin typeface="Arial"/>
                <a:ea typeface="DejaVu Sans"/>
              </a:rPr>
              <a:t>“Govorun” supercomputer; </a:t>
            </a:r>
            <a:endParaRPr lang="en-US" sz="1790" b="0" strike="noStrike" spc="-1">
              <a:solidFill>
                <a:srgbClr val="000000"/>
              </a:solidFill>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Quantum control systems for NICA; </a:t>
            </a:r>
            <a:endParaRPr lang="en-US" sz="1790" b="0" strike="noStrike" spc="-1">
              <a:solidFill>
                <a:srgbClr val="000000"/>
              </a:solidFill>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Intelligent cognitive quantum robust controllers for intelligent control systems;</a:t>
            </a:r>
            <a:endParaRPr lang="en-US" sz="1790" b="0" strike="noStrike" spc="-1">
              <a:solidFill>
                <a:srgbClr val="000000"/>
              </a:solidFill>
              <a:latin typeface="Arial"/>
            </a:endParaRPr>
          </a:p>
        </p:txBody>
      </p:sp>
      <p:sp>
        <p:nvSpPr>
          <p:cNvPr id="576" name="TextBox 134"/>
          <p:cNvSpPr/>
          <p:nvPr/>
        </p:nvSpPr>
        <p:spPr>
          <a:xfrm>
            <a:off x="1980720" y="772560"/>
            <a:ext cx="7699320" cy="199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990000"/>
                </a:solidFill>
                <a:latin typeface="Arial"/>
                <a:ea typeface="DejaVu Sans"/>
              </a:rPr>
              <a:t>GOAL:</a:t>
            </a:r>
            <a:r>
              <a:rPr lang="en-US" sz="1790" b="0" strike="noStrike" spc="-1">
                <a:solidFill>
                  <a:srgbClr val="FF0000"/>
                </a:solidFill>
                <a:latin typeface="Arial"/>
                <a:ea typeface="DejaVu Sans"/>
              </a:rPr>
              <a:t>       </a:t>
            </a:r>
            <a:r>
              <a:rPr lang="ru-RU" sz="1790" b="0" strike="noStrike" spc="-1">
                <a:solidFill>
                  <a:srgbClr val="000066"/>
                </a:solidFill>
                <a:latin typeface="Arial"/>
                <a:ea typeface="DejaVu Sans"/>
              </a:rPr>
              <a:t>Intelligent control of</a:t>
            </a:r>
            <a:r>
              <a:rPr lang="en-US" sz="1790" b="0" strike="noStrike" spc="-1">
                <a:solidFill>
                  <a:srgbClr val="000066"/>
                </a:solidFill>
                <a:latin typeface="Arial"/>
                <a:ea typeface="DejaVu Sans"/>
              </a:rPr>
              <a:t> JINR</a:t>
            </a:r>
            <a:r>
              <a:rPr lang="ru-RU" sz="1790" b="0" strike="noStrike" spc="-1">
                <a:solidFill>
                  <a:srgbClr val="000066"/>
                </a:solidFill>
                <a:latin typeface="Arial"/>
                <a:ea typeface="DejaVu Sans"/>
              </a:rPr>
              <a:t> physical experimental facilities</a:t>
            </a:r>
            <a:r>
              <a:rPr lang="en-US" sz="1790" b="0" strike="noStrike" spc="-1">
                <a:solidFill>
                  <a:srgbClr val="000066"/>
                </a:solidFill>
                <a:latin typeface="Arial"/>
                <a:ea typeface="DejaVu Sans"/>
              </a:rPr>
              <a:t> </a:t>
            </a:r>
            <a:endParaRPr lang="en-US" sz="1790" b="0" strike="noStrike" spc="-1">
              <a:solidFill>
                <a:srgbClr val="000000"/>
              </a:solidFill>
              <a:latin typeface="Arial"/>
            </a:endParaRPr>
          </a:p>
          <a:p>
            <a:pPr>
              <a:lnSpc>
                <a:spcPct val="100000"/>
              </a:lnSpc>
            </a:pPr>
            <a:r>
              <a:rPr lang="en-US" sz="1790" b="0" strike="noStrike" spc="-1">
                <a:solidFill>
                  <a:srgbClr val="000066"/>
                </a:solidFill>
                <a:latin typeface="Arial"/>
                <a:ea typeface="DejaVu Sans"/>
              </a:rPr>
              <a:t>                   Robust control in unforeseen and unpredictable situations </a:t>
            </a:r>
            <a:endParaRPr lang="en-US" sz="1790" b="0" strike="noStrike" spc="-1">
              <a:solidFill>
                <a:srgbClr val="000000"/>
              </a:solidFill>
              <a:latin typeface="Arial"/>
            </a:endParaRPr>
          </a:p>
          <a:p>
            <a:pPr>
              <a:lnSpc>
                <a:spcPct val="100000"/>
              </a:lnSpc>
            </a:pPr>
            <a:r>
              <a:rPr lang="en-US" sz="1790" b="0" strike="noStrike" spc="-1">
                <a:solidFill>
                  <a:srgbClr val="990000"/>
                </a:solidFill>
                <a:latin typeface="Arial"/>
                <a:ea typeface="DejaVu Sans"/>
              </a:rPr>
              <a:t>USE@DO:</a:t>
            </a:r>
            <a:r>
              <a:rPr lang="en-US" sz="1790" b="0" strike="noStrike" spc="-1">
                <a:solidFill>
                  <a:srgbClr val="FF0000"/>
                </a:solidFill>
                <a:latin typeface="Arial"/>
                <a:ea typeface="DejaVu Sans"/>
              </a:rPr>
              <a:t>  </a:t>
            </a:r>
            <a:r>
              <a:rPr lang="en-US" sz="1790" b="0" strike="noStrike" spc="-1">
                <a:solidFill>
                  <a:srgbClr val="000066"/>
                </a:solidFill>
                <a:latin typeface="Arial"/>
                <a:ea typeface="DejaVu Sans"/>
              </a:rPr>
              <a:t>Modern software technologies </a:t>
            </a:r>
            <a:endParaRPr lang="en-US" sz="1790" b="0" strike="noStrike" spc="-1">
              <a:solidFill>
                <a:srgbClr val="000000"/>
              </a:solidFill>
              <a:latin typeface="Arial"/>
            </a:endParaRPr>
          </a:p>
          <a:p>
            <a:pPr>
              <a:lnSpc>
                <a:spcPct val="100000"/>
              </a:lnSpc>
            </a:pPr>
            <a:r>
              <a:rPr lang="en-US" sz="1790" b="0" strike="noStrike" spc="-1">
                <a:solidFill>
                  <a:srgbClr val="000066"/>
                </a:solidFill>
                <a:latin typeface="Arial"/>
                <a:ea typeface="DejaVu Sans"/>
              </a:rPr>
              <a:t>                    Design of embedded intelligent controllers</a:t>
            </a:r>
            <a:endParaRPr lang="en-US" sz="1790" b="0" strike="noStrike" spc="-1">
              <a:solidFill>
                <a:srgbClr val="000000"/>
              </a:solidFill>
              <a:latin typeface="Arial"/>
            </a:endParaRPr>
          </a:p>
          <a:p>
            <a:pPr>
              <a:lnSpc>
                <a:spcPct val="100000"/>
              </a:lnSpc>
            </a:pPr>
            <a:r>
              <a:rPr lang="en-US" sz="1790" b="0" strike="noStrike" spc="-1">
                <a:solidFill>
                  <a:srgbClr val="990000"/>
                </a:solidFill>
                <a:latin typeface="Arial"/>
                <a:ea typeface="DejaVu Sans"/>
              </a:rPr>
              <a:t>PRODUCE:</a:t>
            </a:r>
            <a:r>
              <a:rPr lang="en-US" sz="1790" b="0" strike="noStrike" spc="-1">
                <a:solidFill>
                  <a:srgbClr val="FF0000"/>
                </a:solidFill>
                <a:latin typeface="Arial"/>
                <a:ea typeface="DejaVu Sans"/>
              </a:rPr>
              <a:t> </a:t>
            </a:r>
            <a:r>
              <a:rPr lang="en-US" sz="1790" b="0" strike="noStrike" spc="-1">
                <a:solidFill>
                  <a:srgbClr val="000066"/>
                </a:solidFill>
                <a:latin typeface="Arial"/>
                <a:ea typeface="DejaVu Sans"/>
              </a:rPr>
              <a:t>Intellectualization of innovative products</a:t>
            </a:r>
            <a:endParaRPr lang="en-US" sz="1790" b="0" strike="noStrike" spc="-1">
              <a:solidFill>
                <a:srgbClr val="000000"/>
              </a:solidFill>
              <a:latin typeface="Arial"/>
            </a:endParaRPr>
          </a:p>
          <a:p>
            <a:pPr>
              <a:lnSpc>
                <a:spcPct val="100000"/>
              </a:lnSpc>
            </a:pPr>
            <a:r>
              <a:rPr lang="en-US" sz="1790" b="0" strike="noStrike" spc="-1">
                <a:solidFill>
                  <a:srgbClr val="000066"/>
                </a:solidFill>
                <a:latin typeface="Arial"/>
                <a:ea typeface="DejaVu Sans"/>
              </a:rPr>
              <a:t>                    Communication of knowledge (master-slave system),  </a:t>
            </a:r>
            <a:endParaRPr lang="en-US" sz="1790" b="0" strike="noStrike" spc="-1">
              <a:solidFill>
                <a:srgbClr val="000000"/>
              </a:solidFill>
              <a:latin typeface="Arial"/>
            </a:endParaRPr>
          </a:p>
          <a:p>
            <a:pPr>
              <a:lnSpc>
                <a:spcPct val="100000"/>
              </a:lnSpc>
            </a:pPr>
            <a:r>
              <a:rPr lang="en-US" sz="1790" b="0" strike="noStrike" spc="-1">
                <a:solidFill>
                  <a:srgbClr val="000066"/>
                </a:solidFill>
                <a:latin typeface="Arial"/>
                <a:ea typeface="DejaVu Sans"/>
              </a:rPr>
              <a:t>                    adaptation and teaching in industrial complexes</a:t>
            </a:r>
            <a:endParaRPr lang="en-US" sz="1790" b="0" strike="noStrike" spc="-1">
              <a:solidFill>
                <a:srgbClr val="000000"/>
              </a:solidFill>
              <a:latin typeface="Arial"/>
            </a:endParaRPr>
          </a:p>
        </p:txBody>
      </p:sp>
    </p:spTree>
    <p:extLst>
      <p:ext uri="{BB962C8B-B14F-4D97-AF65-F5344CB8AC3E}">
        <p14:creationId xmlns:p14="http://schemas.microsoft.com/office/powerpoint/2010/main" val="110655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p:cNvSpPr>
          <p:nvPr>
            <p:ph type="title"/>
          </p:nvPr>
        </p:nvSpPr>
        <p:spPr>
          <a:xfrm>
            <a:off x="57874" y="489240"/>
            <a:ext cx="12052440" cy="687409"/>
          </a:xfrm>
          <a:prstGeom prst="rect">
            <a:avLst/>
          </a:prstGeom>
          <a:noFill/>
          <a:ln w="0">
            <a:noFill/>
          </a:ln>
        </p:spPr>
        <p:txBody>
          <a:bodyPr lIns="0" tIns="0" rIns="0" bIns="0" anchor="ctr">
            <a:noAutofit/>
          </a:bodyPr>
          <a:lstStyle/>
          <a:p>
            <a:pPr indent="0" algn="ctr">
              <a:lnSpc>
                <a:spcPct val="100000"/>
              </a:lnSpc>
              <a:buNone/>
              <a:tabLst>
                <a:tab pos="0" algn="l"/>
              </a:tabLst>
            </a:pPr>
            <a:r>
              <a:rPr lang="en-US" sz="1800" b="0" strike="noStrike" spc="-1" dirty="0">
                <a:solidFill>
                  <a:srgbClr val="C00000"/>
                </a:solidFill>
                <a:latin typeface="Arial"/>
                <a:ea typeface="DejaVu Sans"/>
              </a:rPr>
              <a:t>Researchers of JINR are active participants of the of state-of-the-art international accelerator projects: LHC, XFEL, FAIR, RHIC, GANIL, INFN, IMP CAS, HIAF, </a:t>
            </a:r>
            <a:r>
              <a:rPr lang="en-GB" sz="1800" b="0" strike="noStrike" spc="-1" dirty="0">
                <a:solidFill>
                  <a:srgbClr val="C00000"/>
                </a:solidFill>
                <a:latin typeface="Arial"/>
                <a:ea typeface="DejaVu Sans"/>
              </a:rPr>
              <a:t>EIC, </a:t>
            </a:r>
            <a:r>
              <a:rPr lang="en-US" sz="1800" b="0" strike="noStrike" spc="-1" dirty="0">
                <a:solidFill>
                  <a:srgbClr val="C00000"/>
                </a:solidFill>
                <a:latin typeface="Arial"/>
                <a:ea typeface="DejaVu Sans"/>
              </a:rPr>
              <a:t>ILC, CLIC,</a:t>
            </a:r>
            <a:r>
              <a:rPr lang="en-GB" sz="1800" b="0" strike="noStrike" spc="-1" dirty="0">
                <a:solidFill>
                  <a:srgbClr val="C00000"/>
                </a:solidFill>
                <a:latin typeface="Arial"/>
                <a:ea typeface="DejaVu Sans"/>
              </a:rPr>
              <a:t> FCC, </a:t>
            </a:r>
            <a:r>
              <a:rPr lang="en-US" sz="1800" b="0" strike="noStrike" spc="-1" dirty="0">
                <a:solidFill>
                  <a:srgbClr val="C00000"/>
                </a:solidFill>
                <a:latin typeface="Arial"/>
                <a:ea typeface="DejaVu Sans"/>
              </a:rPr>
              <a:t>etc. </a:t>
            </a:r>
            <a:r>
              <a:rPr lang="en-GB" sz="1800" b="1" strike="noStrike" spc="-1" dirty="0">
                <a:solidFill>
                  <a:srgbClr val="C00000"/>
                </a:solidFill>
                <a:latin typeface="Arial"/>
                <a:ea typeface="DejaVu Sans"/>
              </a:rPr>
              <a:t>We</a:t>
            </a:r>
            <a:r>
              <a:rPr lang="en-US" sz="1800" b="1" strike="noStrike" spc="-1" dirty="0">
                <a:solidFill>
                  <a:srgbClr val="C00000"/>
                </a:solidFill>
                <a:latin typeface="Arial"/>
                <a:ea typeface="DejaVu Sans"/>
              </a:rPr>
              <a:t> will focus on R&amp;D in the following areas:</a:t>
            </a:r>
            <a:endParaRPr lang="ru-RU" sz="1800" b="0" strike="noStrike" spc="-1" dirty="0">
              <a:solidFill>
                <a:srgbClr val="C00000"/>
              </a:solidFill>
              <a:latin typeface="Arial"/>
            </a:endParaRPr>
          </a:p>
        </p:txBody>
      </p:sp>
      <p:sp>
        <p:nvSpPr>
          <p:cNvPr id="578" name="PlaceHolder 2"/>
          <p:cNvSpPr>
            <a:spLocks noGrp="1"/>
          </p:cNvSpPr>
          <p:nvPr>
            <p:ph/>
          </p:nvPr>
        </p:nvSpPr>
        <p:spPr>
          <a:xfrm>
            <a:off x="115654" y="1297702"/>
            <a:ext cx="11936880" cy="4615825"/>
          </a:xfrm>
          <a:prstGeom prst="rect">
            <a:avLst/>
          </a:prstGeom>
          <a:solidFill>
            <a:schemeClr val="accent5">
              <a:lumMod val="20000"/>
              <a:lumOff val="80000"/>
            </a:schemeClr>
          </a:solidFill>
          <a:ln w="0">
            <a:noFill/>
          </a:ln>
        </p:spPr>
        <p:txBody>
          <a:bodyPr lIns="0" tIns="0" rIns="0" bIns="0" anchor="t">
            <a:noAutofit/>
          </a:bodyPr>
          <a:lstStyle/>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highly charged intense ion sources for generating heavy-ion beams with a charge state (Z &gt; 40+); </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CC"/>
                </a:solidFill>
                <a:latin typeface="Arial"/>
                <a:ea typeface="DejaVu Sans"/>
              </a:rPr>
              <a:t>– superconducting magnetic technologies: </a:t>
            </a:r>
            <a:r>
              <a:rPr lang="en-GB" sz="1800" b="0" strike="noStrike" spc="-1" dirty="0">
                <a:solidFill>
                  <a:srgbClr val="0000CC"/>
                </a:solidFill>
                <a:latin typeface="Arial"/>
                <a:ea typeface="DejaVu Sans"/>
              </a:rPr>
              <a:t>high</a:t>
            </a:r>
            <a:r>
              <a:rPr lang="en-US" sz="1800" b="0" strike="noStrike" spc="-1" dirty="0">
                <a:solidFill>
                  <a:srgbClr val="0000CC"/>
                </a:solidFill>
                <a:latin typeface="Arial"/>
                <a:ea typeface="DejaVu Sans"/>
              </a:rPr>
              <a:t>-field magnets with fields up to 14–20 T, fast-cycling </a:t>
            </a:r>
            <a:r>
              <a:rPr lang="en-GB" sz="1800" b="0" strike="noStrike" spc="-1" dirty="0">
                <a:solidFill>
                  <a:srgbClr val="0000CC"/>
                </a:solidFill>
                <a:latin typeface="Arial"/>
                <a:ea typeface="DejaVu Sans"/>
              </a:rPr>
              <a:t>high</a:t>
            </a:r>
            <a:r>
              <a:rPr lang="en-US" sz="1800" b="0" strike="noStrike" spc="-1" dirty="0">
                <a:solidFill>
                  <a:srgbClr val="0000CC"/>
                </a:solidFill>
                <a:latin typeface="Arial"/>
                <a:ea typeface="DejaVu Sans"/>
              </a:rPr>
              <a:t>-field magnets (</a:t>
            </a:r>
            <a:r>
              <a:rPr lang="en-GB" sz="1800" b="0" strike="noStrike" spc="-1" dirty="0">
                <a:solidFill>
                  <a:srgbClr val="0000CC"/>
                </a:solidFill>
                <a:latin typeface="Arial"/>
                <a:ea typeface="DejaVu Sans"/>
              </a:rPr>
              <a:t>B </a:t>
            </a:r>
            <a:r>
              <a:rPr lang="en-US" sz="1800" b="0" strike="noStrike" spc="-1" dirty="0">
                <a:solidFill>
                  <a:srgbClr val="0000CC"/>
                </a:solidFill>
                <a:latin typeface="Arial"/>
                <a:ea typeface="DejaVu Sans"/>
              </a:rPr>
              <a:t>&gt; 4 T, ramp &gt; 4 T/s), high-current cables and windings (</a:t>
            </a:r>
            <a:r>
              <a:rPr lang="en-GB" sz="1800" b="0" strike="noStrike" spc="-1" dirty="0" err="1">
                <a:solidFill>
                  <a:srgbClr val="0000CC"/>
                </a:solidFill>
                <a:latin typeface="Arial"/>
                <a:ea typeface="DejaVu Sans"/>
              </a:rPr>
              <a:t>I_cr</a:t>
            </a:r>
            <a:r>
              <a:rPr lang="en-US" sz="1800" b="0" strike="noStrike" spc="-1" dirty="0">
                <a:solidFill>
                  <a:srgbClr val="0000CC"/>
                </a:solidFill>
                <a:latin typeface="Arial"/>
                <a:ea typeface="DejaVu Sans"/>
              </a:rPr>
              <a:t> &gt;30 kA);</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 studies in the field of high-temperature superconductivity, development of </a:t>
            </a:r>
            <a:r>
              <a:rPr lang="en-US" sz="1800" spc="-1" dirty="0">
                <a:solidFill>
                  <a:srgbClr val="000000"/>
                </a:solidFill>
                <a:latin typeface="Arial"/>
                <a:ea typeface="DejaVu Sans"/>
              </a:rPr>
              <a:t>”</a:t>
            </a:r>
            <a:r>
              <a:rPr lang="en-US" sz="1800" b="0" strike="noStrike" spc="-1" dirty="0" err="1">
                <a:solidFill>
                  <a:srgbClr val="000000"/>
                </a:solidFill>
                <a:latin typeface="Arial"/>
                <a:ea typeface="DejaVu Sans"/>
              </a:rPr>
              <a:t>Dubna</a:t>
            </a:r>
            <a:r>
              <a:rPr lang="en-US" sz="1800" b="0" strike="noStrike" spc="-1" dirty="0">
                <a:solidFill>
                  <a:srgbClr val="000000"/>
                </a:solidFill>
                <a:latin typeface="Arial"/>
                <a:ea typeface="DejaVu Sans"/>
              </a:rPr>
              <a:t> SC” cable technologies;</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a:t>
            </a:r>
            <a:r>
              <a:rPr lang="en-US" sz="1800" b="0" strike="noStrike" spc="-1" dirty="0">
                <a:solidFill>
                  <a:srgbClr val="000099"/>
                </a:solidFill>
                <a:latin typeface="Arial"/>
                <a:ea typeface="DejaVu Sans"/>
              </a:rPr>
              <a:t>efficient fast cooling systems for intense hadron beams (~ 10 - 100 </a:t>
            </a:r>
            <a:r>
              <a:rPr lang="en-US" sz="1800" b="0" strike="noStrike" spc="-1" dirty="0" err="1">
                <a:solidFill>
                  <a:srgbClr val="000099"/>
                </a:solidFill>
                <a:latin typeface="Arial"/>
                <a:ea typeface="DejaVu Sans"/>
              </a:rPr>
              <a:t>ms</a:t>
            </a:r>
            <a:r>
              <a:rPr lang="en-US" sz="1800" b="0" strike="noStrike" spc="-1" dirty="0">
                <a:solidFill>
                  <a:srgbClr val="000099"/>
                </a:solidFill>
                <a:latin typeface="Arial"/>
                <a:ea typeface="DejaVu Sans"/>
              </a:rPr>
              <a:t>); </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superconducting RF structures (RFQ and DTL) and cryomodules for </a:t>
            </a:r>
            <a:r>
              <a:rPr lang="en-GB" sz="1800" b="0" strike="noStrike" spc="-1" dirty="0">
                <a:solidFill>
                  <a:srgbClr val="000000"/>
                </a:solidFill>
                <a:latin typeface="Arial"/>
                <a:ea typeface="DejaVu Sans"/>
              </a:rPr>
              <a:t>intense</a:t>
            </a:r>
            <a:r>
              <a:rPr lang="en-US" sz="1800" b="0" strike="noStrike" spc="-1" dirty="0">
                <a:solidFill>
                  <a:srgbClr val="000000"/>
                </a:solidFill>
                <a:latin typeface="Arial"/>
                <a:ea typeface="DejaVu Sans"/>
              </a:rPr>
              <a:t> p</a:t>
            </a:r>
            <a:r>
              <a:rPr lang="ru-RU" sz="1800" b="0" strike="noStrike" spc="-1" dirty="0">
                <a:solidFill>
                  <a:srgbClr val="000000"/>
                </a:solidFill>
                <a:latin typeface="Arial"/>
                <a:ea typeface="DejaVu Sans"/>
              </a:rPr>
              <a:t>-</a:t>
            </a:r>
            <a:r>
              <a:rPr lang="en-US" sz="1800" b="0" strike="noStrike" spc="-1" dirty="0">
                <a:solidFill>
                  <a:srgbClr val="000000"/>
                </a:solidFill>
                <a:latin typeface="Arial"/>
                <a:ea typeface="DejaVu Sans"/>
              </a:rPr>
              <a:t> and </a:t>
            </a:r>
            <a:r>
              <a:rPr lang="en-US" sz="1800" b="0" strike="noStrike" spc="-1" dirty="0" err="1">
                <a:solidFill>
                  <a:srgbClr val="000000"/>
                </a:solidFill>
                <a:latin typeface="Arial"/>
                <a:ea typeface="DejaVu Sans"/>
              </a:rPr>
              <a:t>i</a:t>
            </a:r>
            <a:r>
              <a:rPr lang="ru-RU" sz="1800" b="0" strike="noStrike" spc="-1" dirty="0">
                <a:solidFill>
                  <a:srgbClr val="000000"/>
                </a:solidFill>
                <a:latin typeface="Arial"/>
                <a:ea typeface="DejaVu Sans"/>
              </a:rPr>
              <a:t>-</a:t>
            </a:r>
            <a:r>
              <a:rPr lang="en-US" sz="1800" b="0" strike="noStrike" spc="-1" dirty="0">
                <a:solidFill>
                  <a:srgbClr val="000000"/>
                </a:solidFill>
                <a:latin typeface="Arial"/>
                <a:ea typeface="DejaVu Sans"/>
              </a:rPr>
              <a:t> beams;</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a:t>
            </a:r>
            <a:r>
              <a:rPr lang="en-US" sz="1800" b="0" strike="noStrike" spc="-1" dirty="0">
                <a:solidFill>
                  <a:srgbClr val="000099"/>
                </a:solidFill>
                <a:latin typeface="Arial"/>
                <a:ea typeface="DejaVu Sans"/>
              </a:rPr>
              <a:t> research in the field of colliding beam accelerators.</a:t>
            </a:r>
            <a:r>
              <a:rPr lang="en-US" sz="1800" spc="-1" dirty="0">
                <a:solidFill>
                  <a:srgbClr val="000000"/>
                </a:solidFill>
                <a:latin typeface="Arial"/>
                <a:ea typeface="DejaVu Sans"/>
              </a:rPr>
              <a:t> Problems</a:t>
            </a:r>
            <a:r>
              <a:rPr lang="en-US" sz="1800" b="0" strike="noStrike" spc="-1" dirty="0">
                <a:solidFill>
                  <a:srgbClr val="000000"/>
                </a:solidFill>
                <a:latin typeface="Arial"/>
                <a:ea typeface="DejaVu Sans"/>
              </a:rPr>
              <a:t> of future colliders (FCC, ILC, C</a:t>
            </a:r>
            <a:r>
              <a:rPr lang="en-GB" sz="1800" b="0" strike="noStrike" spc="-1" dirty="0">
                <a:solidFill>
                  <a:srgbClr val="000000"/>
                </a:solidFill>
                <a:latin typeface="Arial"/>
                <a:ea typeface="DejaVu Sans"/>
              </a:rPr>
              <a:t>pe</a:t>
            </a:r>
            <a:r>
              <a:rPr lang="en-US" sz="1800" b="0" strike="noStrike" spc="-1" dirty="0">
                <a:solidFill>
                  <a:srgbClr val="000000"/>
                </a:solidFill>
                <a:latin typeface="Arial"/>
                <a:ea typeface="DejaVu Sans"/>
              </a:rPr>
              <a:t>C, etc.);</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technologies of fast cycling synchrotrons for acceleration and accumulation of intense heavy-ion beams;</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a:t>
            </a:r>
            <a:r>
              <a:rPr lang="en-GB" sz="1800" b="0" strike="noStrike" spc="-1" dirty="0">
                <a:solidFill>
                  <a:srgbClr val="000000"/>
                </a:solidFill>
                <a:latin typeface="Arial"/>
                <a:ea typeface="DejaVu Sans"/>
              </a:rPr>
              <a:t>R&amp;D</a:t>
            </a:r>
            <a:r>
              <a:rPr lang="en-US" sz="1800" b="0" strike="noStrike" spc="-1" dirty="0">
                <a:solidFill>
                  <a:srgbClr val="000000"/>
                </a:solidFill>
                <a:latin typeface="Arial"/>
                <a:ea typeface="DejaVu Sans"/>
              </a:rPr>
              <a:t> </a:t>
            </a:r>
            <a:r>
              <a:rPr lang="en-GB" sz="1800" b="0" strike="noStrike" spc="-1" dirty="0">
                <a:solidFill>
                  <a:srgbClr val="000000"/>
                </a:solidFill>
                <a:latin typeface="Arial"/>
                <a:ea typeface="DejaVu Sans"/>
              </a:rPr>
              <a:t>on</a:t>
            </a:r>
            <a:r>
              <a:rPr lang="en-US" sz="1800" b="0" strike="noStrike" spc="-1" dirty="0">
                <a:solidFill>
                  <a:srgbClr val="000000"/>
                </a:solidFill>
                <a:latin typeface="Arial"/>
                <a:ea typeface="DejaVu Sans"/>
              </a:rPr>
              <a:t> beam therapy</a:t>
            </a:r>
            <a:r>
              <a:rPr lang="en-GB" sz="1800" b="0" strike="noStrike" spc="-1" dirty="0">
                <a:solidFill>
                  <a:srgbClr val="000000"/>
                </a:solidFill>
                <a:latin typeface="Arial"/>
                <a:ea typeface="DejaVu Sans"/>
              </a:rPr>
              <a:t> (flash, pencil beam, light ions, neutrons)</a:t>
            </a:r>
            <a:r>
              <a:rPr lang="en-US" sz="1800" b="0" strike="noStrike" spc="-1" dirty="0">
                <a:solidFill>
                  <a:srgbClr val="000000"/>
                </a:solidFill>
                <a:latin typeface="Arial"/>
                <a:ea typeface="DejaVu Sans"/>
              </a:rPr>
              <a:t>; </a:t>
            </a:r>
            <a:endParaRPr lang="ru-RU" sz="1800" b="0" strike="noStrike" spc="-1" dirty="0">
              <a:solidFill>
                <a:srgbClr val="000000"/>
              </a:solidFill>
              <a:latin typeface="Arial"/>
            </a:endParaRPr>
          </a:p>
          <a:p>
            <a:pPr marL="228600" indent="0">
              <a:lnSpc>
                <a:spcPct val="100000"/>
              </a:lnSpc>
              <a:spcBef>
                <a:spcPts val="0"/>
              </a:spcBef>
              <a:spcAft>
                <a:spcPts val="1200"/>
              </a:spcAft>
              <a:buNone/>
              <a:tabLst>
                <a:tab pos="0" algn="l"/>
              </a:tabLst>
            </a:pPr>
            <a:r>
              <a:rPr lang="en-US" sz="1800" b="0" strike="noStrike" spc="-1" dirty="0">
                <a:solidFill>
                  <a:srgbClr val="000000"/>
                </a:solidFill>
                <a:latin typeface="Arial"/>
                <a:ea typeface="DejaVu Sans"/>
              </a:rPr>
              <a:t>–  development of modeling methods (including using artificial intelligence methods) of beam dynamics with the “real” accelerating and focusing electromagnetic fields in accelerator structures and </a:t>
            </a:r>
            <a:r>
              <a:rPr lang="en-GB" sz="1800" b="0" strike="noStrike" spc="-1" dirty="0">
                <a:solidFill>
                  <a:srgbClr val="000000"/>
                </a:solidFill>
                <a:latin typeface="Arial"/>
                <a:ea typeface="DejaVu Sans"/>
              </a:rPr>
              <a:t>in-flight </a:t>
            </a:r>
            <a:r>
              <a:rPr lang="en-US" sz="1800" b="0" strike="noStrike" spc="-1" dirty="0">
                <a:solidFill>
                  <a:srgbClr val="000000"/>
                </a:solidFill>
                <a:latin typeface="Arial"/>
                <a:ea typeface="DejaVu Sans"/>
              </a:rPr>
              <a:t>beam parameters (emittance, intensity, charge composition, etc.)</a:t>
            </a:r>
            <a:r>
              <a:rPr lang="en-US" sz="1800" spc="-1" dirty="0">
                <a:solidFill>
                  <a:srgbClr val="000000"/>
                </a:solidFill>
                <a:latin typeface="Arial"/>
                <a:ea typeface="DejaVu Sans"/>
              </a:rPr>
              <a:t>, </a:t>
            </a:r>
            <a:r>
              <a:rPr lang="en-US" sz="1800" b="0" strike="noStrike" spc="-1" dirty="0">
                <a:solidFill>
                  <a:srgbClr val="000099"/>
                </a:solidFill>
                <a:latin typeface="Arial"/>
                <a:ea typeface="DejaVu Sans"/>
              </a:rPr>
              <a:t>deep machine learning for operation</a:t>
            </a:r>
            <a:r>
              <a:rPr lang="en-US" sz="1800" b="0" strike="noStrike" spc="-1" dirty="0">
                <a:solidFill>
                  <a:srgbClr val="000000"/>
                </a:solidFill>
                <a:latin typeface="Arial"/>
                <a:ea typeface="DejaVu Sans"/>
              </a:rPr>
              <a:t>. </a:t>
            </a:r>
          </a:p>
        </p:txBody>
      </p:sp>
      <p:sp>
        <p:nvSpPr>
          <p:cNvPr id="579" name="Прямоугольник 17"/>
          <p:cNvSpPr/>
          <p:nvPr/>
        </p:nvSpPr>
        <p:spPr>
          <a:xfrm>
            <a:off x="2743560" y="94680"/>
            <a:ext cx="683604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000" b="1" strike="noStrike" spc="-1">
                <a:solidFill>
                  <a:srgbClr val="002060"/>
                </a:solidFill>
                <a:latin typeface="Arial"/>
                <a:ea typeface="DejaVu Sans"/>
              </a:rPr>
              <a:t>BEAM </a:t>
            </a:r>
            <a:r>
              <a:rPr lang="en-US" sz="2000" b="1" strike="noStrike" spc="-1">
                <a:solidFill>
                  <a:srgbClr val="002060"/>
                </a:solidFill>
                <a:latin typeface="Arial"/>
                <a:ea typeface="DejaVu Sans"/>
              </a:rPr>
              <a:t>PHYSICS AND </a:t>
            </a:r>
            <a:r>
              <a:rPr lang="en-GB" sz="2000" b="1" strike="noStrike" spc="-1">
                <a:solidFill>
                  <a:srgbClr val="002060"/>
                </a:solidFill>
                <a:latin typeface="Arial"/>
                <a:ea typeface="DejaVu Sans"/>
              </a:rPr>
              <a:t>ACCELERATOR </a:t>
            </a:r>
            <a:r>
              <a:rPr lang="en-US" sz="2000" b="1" strike="noStrike" spc="-1">
                <a:solidFill>
                  <a:srgbClr val="002060"/>
                </a:solidFill>
                <a:latin typeface="Arial"/>
                <a:ea typeface="DejaVu Sans"/>
              </a:rPr>
              <a:t>TECHNOLOG</a:t>
            </a:r>
            <a:r>
              <a:rPr lang="en-GB" sz="2000" b="1" strike="noStrike" spc="-1">
                <a:solidFill>
                  <a:srgbClr val="002060"/>
                </a:solidFill>
                <a:latin typeface="Arial"/>
                <a:ea typeface="DejaVu Sans"/>
              </a:rPr>
              <a:t>IES</a:t>
            </a:r>
            <a:endParaRPr lang="en-US" sz="2000" b="0" strike="noStrike" spc="-1">
              <a:solidFill>
                <a:srgbClr val="000000"/>
              </a:solidFill>
              <a:latin typeface="Arial"/>
            </a:endParaRPr>
          </a:p>
        </p:txBody>
      </p:sp>
      <p:sp>
        <p:nvSpPr>
          <p:cNvPr id="6" name="TextBox 5">
            <a:extLst>
              <a:ext uri="{FF2B5EF4-FFF2-40B4-BE49-F238E27FC236}">
                <a16:creationId xmlns:a16="http://schemas.microsoft.com/office/drawing/2014/main" id="{BD7689E6-156E-F74B-A752-127753559813}"/>
              </a:ext>
            </a:extLst>
          </p:cNvPr>
          <p:cNvSpPr txBox="1"/>
          <p:nvPr/>
        </p:nvSpPr>
        <p:spPr>
          <a:xfrm>
            <a:off x="57874" y="6034581"/>
            <a:ext cx="12052440" cy="1015663"/>
          </a:xfrm>
          <a:prstGeom prst="rect">
            <a:avLst/>
          </a:prstGeom>
          <a:noFill/>
        </p:spPr>
        <p:txBody>
          <a:bodyPr wrap="square">
            <a:spAutoFit/>
          </a:bodyPr>
          <a:lstStyle/>
          <a:p>
            <a:pPr algn="ctr"/>
            <a:r>
              <a:rPr lang="ru-RU" sz="2000" b="1" dirty="0" err="1">
                <a:latin typeface="Calibri" panose="020F0502020204030204" pitchFamily="34" charset="0"/>
                <a:cs typeface="Calibri" panose="020F0502020204030204" pitchFamily="34" charset="0"/>
              </a:rPr>
              <a:t>Progress</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for</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implementation</a:t>
            </a:r>
            <a:r>
              <a:rPr lang="en-US"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of</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tasks</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listed</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above</a:t>
            </a:r>
            <a:r>
              <a:rPr lang="en-US"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depend</a:t>
            </a:r>
            <a:r>
              <a:rPr lang="en-US" sz="2000" b="1" dirty="0">
                <a:latin typeface="Calibri" panose="020F0502020204030204" pitchFamily="34" charset="0"/>
                <a:cs typeface="Calibri" panose="020F0502020204030204" pitchFamily="34" charset="0"/>
              </a:rPr>
              <a:t>s</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on</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coordination</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of</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priorities</a:t>
            </a:r>
            <a:r>
              <a:rPr lang="en-US" sz="2000" b="1" dirty="0">
                <a:latin typeface="Calibri" panose="020F0502020204030204" pitchFamily="34" charset="0"/>
                <a:cs typeface="Calibri" panose="020F0502020204030204" pitchFamily="34" charset="0"/>
              </a:rPr>
              <a:t>/</a:t>
            </a:r>
            <a:r>
              <a:rPr lang="ru-RU" sz="2000" b="1" dirty="0" err="1">
                <a:latin typeface="Calibri" panose="020F0502020204030204" pitchFamily="34" charset="0"/>
                <a:cs typeface="Calibri" panose="020F0502020204030204" pitchFamily="34" charset="0"/>
              </a:rPr>
              <a:t>resources</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which</a:t>
            </a:r>
            <a:r>
              <a:rPr lang="ru-RU"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must</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be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carried</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out</a:t>
            </a:r>
            <a:r>
              <a:rPr lang="ru-RU"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in close Interlaboratory JINR </a:t>
            </a:r>
            <a:r>
              <a:rPr lang="ru-RU" sz="2000" b="1" dirty="0" err="1">
                <a:latin typeface="Calibri" panose="020F0502020204030204" pitchFamily="34" charset="0"/>
                <a:cs typeface="Calibri" panose="020F0502020204030204" pitchFamily="34" charset="0"/>
              </a:rPr>
              <a:t>cooperation</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and</a:t>
            </a:r>
            <a:r>
              <a:rPr lang="ru-RU"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involving centers from </a:t>
            </a:r>
            <a:r>
              <a:rPr lang="ru-RU" sz="2000" b="1" dirty="0" err="1">
                <a:latin typeface="Calibri" panose="020F0502020204030204" pitchFamily="34" charset="0"/>
                <a:cs typeface="Calibri" panose="020F0502020204030204" pitchFamily="34" charset="0"/>
              </a:rPr>
              <a:t>Member</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States</a:t>
            </a:r>
            <a:r>
              <a:rPr lang="en-US" sz="2000" b="1" dirty="0">
                <a:latin typeface="Calibri" panose="020F0502020204030204" pitchFamily="34" charset="0"/>
                <a:cs typeface="Calibri" panose="020F0502020204030204" pitchFamily="34" charset="0"/>
              </a:rPr>
              <a:t>. </a:t>
            </a:r>
            <a:r>
              <a:rPr lang="ru-RU"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It is feasible </a:t>
            </a:r>
            <a:r>
              <a:rPr lang="ru-RU" sz="2000" b="1" dirty="0" err="1">
                <a:latin typeface="Calibri" panose="020F0502020204030204" pitchFamily="34" charset="0"/>
                <a:cs typeface="Calibri" panose="020F0502020204030204" pitchFamily="34" charset="0"/>
              </a:rPr>
              <a:t>within</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framework</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of</a:t>
            </a:r>
            <a:r>
              <a:rPr lang="ru-RU"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the dedicated </a:t>
            </a:r>
            <a:r>
              <a:rPr lang="ru-RU" sz="2000" b="1" dirty="0" err="1">
                <a:latin typeface="Calibri" panose="020F0502020204030204" pitchFamily="34" charset="0"/>
                <a:cs typeface="Calibri" panose="020F0502020204030204" pitchFamily="34" charset="0"/>
              </a:rPr>
              <a:t>All-Institute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theme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for</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the</a:t>
            </a:r>
            <a:r>
              <a:rPr lang="ru-RU" sz="2000" b="1" dirty="0">
                <a:latin typeface="Calibri" panose="020F0502020204030204" pitchFamily="34" charset="0"/>
                <a:cs typeface="Calibri" panose="020F0502020204030204" pitchFamily="34" charset="0"/>
              </a:rPr>
              <a:t> </a:t>
            </a:r>
            <a:r>
              <a:rPr lang="ru-RU" sz="2000" b="1" dirty="0" err="1">
                <a:latin typeface="Calibri" panose="020F0502020204030204" pitchFamily="34" charset="0"/>
                <a:cs typeface="Calibri" panose="020F0502020204030204" pitchFamily="34" charset="0"/>
              </a:rPr>
              <a:t>period</a:t>
            </a:r>
            <a:r>
              <a:rPr lang="ru-RU" sz="2000" b="1" dirty="0">
                <a:latin typeface="Calibri" panose="020F0502020204030204" pitchFamily="34" charset="0"/>
                <a:cs typeface="Calibri" panose="020F0502020204030204" pitchFamily="34" charset="0"/>
              </a:rPr>
              <a:t> 2024–2030.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Picture 20"/>
          <p:cNvPicPr/>
          <p:nvPr/>
        </p:nvPicPr>
        <p:blipFill>
          <a:blip r:embed="rId2"/>
          <a:stretch/>
        </p:blipFill>
        <p:spPr>
          <a:xfrm>
            <a:off x="9681111" y="855791"/>
            <a:ext cx="1741722" cy="2048411"/>
          </a:xfrm>
          <a:prstGeom prst="rect">
            <a:avLst/>
          </a:prstGeom>
          <a:ln w="0">
            <a:noFill/>
          </a:ln>
        </p:spPr>
      </p:pic>
      <p:pic>
        <p:nvPicPr>
          <p:cNvPr id="1165" name="Picture 21"/>
          <p:cNvPicPr/>
          <p:nvPr/>
        </p:nvPicPr>
        <p:blipFill>
          <a:blip r:embed="rId3"/>
          <a:stretch/>
        </p:blipFill>
        <p:spPr>
          <a:xfrm>
            <a:off x="6320692" y="885594"/>
            <a:ext cx="2975411" cy="1810336"/>
          </a:xfrm>
          <a:prstGeom prst="rect">
            <a:avLst/>
          </a:prstGeom>
          <a:ln w="0">
            <a:noFill/>
          </a:ln>
        </p:spPr>
      </p:pic>
      <p:sp>
        <p:nvSpPr>
          <p:cNvPr id="1166" name="Rectangle 25"/>
          <p:cNvSpPr/>
          <p:nvPr/>
        </p:nvSpPr>
        <p:spPr>
          <a:xfrm>
            <a:off x="6369208" y="2673058"/>
            <a:ext cx="4889364" cy="354158"/>
          </a:xfrm>
          <a:prstGeom prst="rect">
            <a:avLst/>
          </a:prstGeom>
          <a:solidFill>
            <a:srgbClr val="F4FFFF"/>
          </a:solid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buNone/>
            </a:pPr>
            <a:r>
              <a:rPr lang="en-US" sz="1733" b="1" i="1" spc="-1">
                <a:solidFill>
                  <a:srgbClr val="002060"/>
                </a:solidFill>
                <a:latin typeface="Arial"/>
                <a:ea typeface="DejaVu Sans"/>
              </a:rPr>
              <a:t>ATLAS</a:t>
            </a:r>
            <a:r>
              <a:rPr lang="en-US" sz="1733" i="1" spc="-1">
                <a:solidFill>
                  <a:srgbClr val="002060"/>
                </a:solidFill>
                <a:latin typeface="Arial"/>
                <a:ea typeface="DejaVu Sans"/>
              </a:rPr>
              <a:t>: Large Micromegas module production</a:t>
            </a:r>
            <a:endParaRPr lang="en-US" sz="1733" spc="-1">
              <a:latin typeface="Arial"/>
            </a:endParaRPr>
          </a:p>
        </p:txBody>
      </p:sp>
      <p:sp>
        <p:nvSpPr>
          <p:cNvPr id="1167" name="TextBox 91"/>
          <p:cNvSpPr/>
          <p:nvPr/>
        </p:nvSpPr>
        <p:spPr>
          <a:xfrm>
            <a:off x="531705" y="803463"/>
            <a:ext cx="5437247" cy="967199"/>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buNone/>
            </a:pPr>
            <a:r>
              <a:rPr lang="en-US" sz="1925" b="1" spc="-1">
                <a:solidFill>
                  <a:srgbClr val="FF0000"/>
                </a:solidFill>
                <a:latin typeface="Arial"/>
                <a:ea typeface="DejaVu Sans"/>
              </a:rPr>
              <a:t>ATLAS</a:t>
            </a:r>
            <a:r>
              <a:rPr lang="en-US" sz="1925" spc="-1">
                <a:solidFill>
                  <a:srgbClr val="002060"/>
                </a:solidFill>
                <a:latin typeface="Arial"/>
                <a:ea typeface="DejaVu Sans"/>
              </a:rPr>
              <a:t> – </a:t>
            </a:r>
            <a:r>
              <a:rPr lang="en-US" sz="1925" i="1" spc="-1">
                <a:solidFill>
                  <a:srgbClr val="002060"/>
                </a:solidFill>
                <a:latin typeface="Arial"/>
                <a:ea typeface="DejaVu Sans"/>
              </a:rPr>
              <a:t>calorimeters; muon spectrometer</a:t>
            </a:r>
            <a:endParaRPr lang="en-US" sz="1925" spc="-1">
              <a:latin typeface="Arial"/>
            </a:endParaRPr>
          </a:p>
          <a:p>
            <a:pPr>
              <a:lnSpc>
                <a:spcPct val="100000"/>
              </a:lnSpc>
              <a:buNone/>
            </a:pPr>
            <a:r>
              <a:rPr lang="en-US" sz="1925" i="1" spc="-1">
                <a:solidFill>
                  <a:srgbClr val="002060"/>
                </a:solidFill>
                <a:latin typeface="Arial"/>
                <a:ea typeface="DejaVu Sans"/>
              </a:rPr>
              <a:t>    	of high-granularity timing detector, </a:t>
            </a:r>
            <a:endParaRPr lang="en-US" sz="1925" spc="-1">
              <a:latin typeface="Arial"/>
            </a:endParaRPr>
          </a:p>
          <a:p>
            <a:pPr>
              <a:lnSpc>
                <a:spcPct val="100000"/>
              </a:lnSpc>
              <a:buNone/>
            </a:pPr>
            <a:r>
              <a:rPr lang="en-US" sz="1925" i="1" spc="-1">
                <a:solidFill>
                  <a:srgbClr val="002060"/>
                </a:solidFill>
                <a:latin typeface="Arial"/>
                <a:ea typeface="DejaVu Sans"/>
              </a:rPr>
              <a:t>    	enlargement of Micromegas technology.</a:t>
            </a:r>
            <a:endParaRPr lang="en-US" sz="1925" spc="-1">
              <a:latin typeface="Arial"/>
            </a:endParaRPr>
          </a:p>
        </p:txBody>
      </p:sp>
      <p:sp>
        <p:nvSpPr>
          <p:cNvPr id="1168" name="TextBox 92"/>
          <p:cNvSpPr/>
          <p:nvPr/>
        </p:nvSpPr>
        <p:spPr>
          <a:xfrm>
            <a:off x="1961538" y="246570"/>
            <a:ext cx="8404687" cy="443038"/>
          </a:xfrm>
          <a:prstGeom prst="rect">
            <a:avLst/>
          </a:prstGeom>
          <a:solidFill>
            <a:srgbClr val="D0FFFF"/>
          </a:solid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buNone/>
            </a:pPr>
            <a:r>
              <a:rPr lang="en-US" sz="2310" b="1" spc="-1">
                <a:solidFill>
                  <a:srgbClr val="002060"/>
                </a:solidFill>
                <a:latin typeface="Arial"/>
                <a:ea typeface="DejaVu Sans"/>
              </a:rPr>
              <a:t>Detector technology in fore-front experiments</a:t>
            </a:r>
            <a:endParaRPr lang="en-US" sz="2310" spc="-1">
              <a:latin typeface="Arial"/>
            </a:endParaRPr>
          </a:p>
        </p:txBody>
      </p:sp>
      <p:sp>
        <p:nvSpPr>
          <p:cNvPr id="1169" name="TextBox 93"/>
          <p:cNvSpPr/>
          <p:nvPr/>
        </p:nvSpPr>
        <p:spPr>
          <a:xfrm>
            <a:off x="531705" y="1839971"/>
            <a:ext cx="5213034"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buNone/>
            </a:pPr>
            <a:r>
              <a:rPr lang="en-US" sz="1925" b="1" spc="-1">
                <a:solidFill>
                  <a:srgbClr val="FF0000"/>
                </a:solidFill>
                <a:latin typeface="Arial"/>
                <a:ea typeface="DejaVu Sans"/>
              </a:rPr>
              <a:t>ALICE</a:t>
            </a:r>
            <a:r>
              <a:rPr lang="en-US" sz="1925" spc="-1">
                <a:solidFill>
                  <a:srgbClr val="FF0000"/>
                </a:solidFill>
                <a:latin typeface="Arial"/>
                <a:ea typeface="DejaVu Sans"/>
              </a:rPr>
              <a:t> </a:t>
            </a:r>
            <a:r>
              <a:rPr lang="en-US" sz="1925" spc="-1">
                <a:solidFill>
                  <a:srgbClr val="002060"/>
                </a:solidFill>
                <a:latin typeface="Arial"/>
                <a:ea typeface="DejaVu Sans"/>
              </a:rPr>
              <a:t> – </a:t>
            </a:r>
            <a:r>
              <a:rPr lang="en-US" sz="1925" i="1" spc="-1">
                <a:solidFill>
                  <a:srgbClr val="002060"/>
                </a:solidFill>
                <a:latin typeface="Arial"/>
                <a:ea typeface="DejaVu Sans"/>
              </a:rPr>
              <a:t>upgrade of PHOton Spectrometer. </a:t>
            </a:r>
            <a:endParaRPr lang="en-US" sz="1925" spc="-1">
              <a:latin typeface="Arial"/>
            </a:endParaRPr>
          </a:p>
        </p:txBody>
      </p:sp>
      <p:sp>
        <p:nvSpPr>
          <p:cNvPr id="1170" name="TextBox 94"/>
          <p:cNvSpPr/>
          <p:nvPr/>
        </p:nvSpPr>
        <p:spPr>
          <a:xfrm>
            <a:off x="531705" y="2320625"/>
            <a:ext cx="5437247" cy="67367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buNone/>
            </a:pPr>
            <a:r>
              <a:rPr lang="en-US" sz="1925" b="1" spc="-1">
                <a:solidFill>
                  <a:srgbClr val="FF0000"/>
                </a:solidFill>
                <a:latin typeface="Arial"/>
                <a:ea typeface="DejaVu Sans"/>
              </a:rPr>
              <a:t>CMS</a:t>
            </a:r>
            <a:r>
              <a:rPr lang="en-US" sz="1925" spc="-1">
                <a:solidFill>
                  <a:srgbClr val="FF0000"/>
                </a:solidFill>
                <a:latin typeface="Arial"/>
                <a:ea typeface="DejaVu Sans"/>
              </a:rPr>
              <a:t> </a:t>
            </a:r>
            <a:r>
              <a:rPr lang="en-US" sz="1925" spc="-1">
                <a:solidFill>
                  <a:srgbClr val="002060"/>
                </a:solidFill>
                <a:latin typeface="Arial"/>
                <a:ea typeface="DejaVu Sans"/>
              </a:rPr>
              <a:t>   – </a:t>
            </a:r>
            <a:r>
              <a:rPr lang="en-US" sz="1925" i="1" spc="-1">
                <a:solidFill>
                  <a:srgbClr val="002060"/>
                </a:solidFill>
                <a:latin typeface="Arial"/>
                <a:ea typeface="DejaVu Sans"/>
              </a:rPr>
              <a:t>muon system, calorimeters, </a:t>
            </a:r>
            <a:endParaRPr lang="en-US" sz="1925" spc="-1">
              <a:latin typeface="Arial"/>
            </a:endParaRPr>
          </a:p>
          <a:p>
            <a:pPr>
              <a:lnSpc>
                <a:spcPct val="100000"/>
              </a:lnSpc>
              <a:buNone/>
            </a:pPr>
            <a:r>
              <a:rPr lang="en-US" sz="1925" i="1" spc="-1">
                <a:solidFill>
                  <a:srgbClr val="002060"/>
                </a:solidFill>
                <a:latin typeface="Arial"/>
                <a:ea typeface="DejaVu Sans"/>
              </a:rPr>
              <a:t>	high-granularity endcap calorimeter.</a:t>
            </a:r>
            <a:endParaRPr lang="en-US" sz="1925" spc="-1">
              <a:latin typeface="Arial"/>
            </a:endParaRPr>
          </a:p>
        </p:txBody>
      </p:sp>
      <p:sp>
        <p:nvSpPr>
          <p:cNvPr id="1171" name="Прямоугольник 26"/>
          <p:cNvSpPr/>
          <p:nvPr/>
        </p:nvSpPr>
        <p:spPr>
          <a:xfrm>
            <a:off x="531705" y="3050789"/>
            <a:ext cx="4887631" cy="67367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COMET, NA62</a:t>
            </a:r>
            <a:r>
              <a:rPr lang="en-US" sz="1925" b="1" spc="-1">
                <a:solidFill>
                  <a:srgbClr val="002060"/>
                </a:solidFill>
                <a:latin typeface="Arial"/>
                <a:ea typeface="DejaVu Sans"/>
              </a:rPr>
              <a:t> - </a:t>
            </a:r>
            <a:r>
              <a:rPr lang="en-US" sz="1925" i="1" spc="-1">
                <a:solidFill>
                  <a:srgbClr val="002060"/>
                </a:solidFill>
                <a:latin typeface="Arial"/>
                <a:ea typeface="DejaVu Sans"/>
              </a:rPr>
              <a:t>ultra-thin (12 </a:t>
            </a:r>
            <a:r>
              <a:rPr lang="en-US" sz="1925" i="1" spc="-1">
                <a:solidFill>
                  <a:srgbClr val="002060"/>
                </a:solidFill>
                <a:latin typeface="Arial"/>
                <a:ea typeface="Cambria"/>
              </a:rPr>
              <a:t>µm</a:t>
            </a:r>
            <a:r>
              <a:rPr lang="en-US" sz="1925" i="1" spc="-1">
                <a:solidFill>
                  <a:srgbClr val="002060"/>
                </a:solidFill>
                <a:latin typeface="Arial"/>
                <a:ea typeface="DejaVu Sans"/>
              </a:rPr>
              <a:t>) straw;</a:t>
            </a:r>
            <a:endParaRPr lang="en-US" sz="1925" spc="-1">
              <a:latin typeface="Arial"/>
            </a:endParaRPr>
          </a:p>
          <a:p>
            <a:pPr>
              <a:tabLst>
                <a:tab pos="440087" algn="l"/>
              </a:tabLst>
            </a:pPr>
            <a:r>
              <a:rPr lang="en-US" sz="1925" i="1" spc="-1">
                <a:solidFill>
                  <a:srgbClr val="002060"/>
                </a:solidFill>
                <a:latin typeface="Arial"/>
                <a:ea typeface="DejaVu Sans"/>
              </a:rPr>
              <a:t>            large area of straws in vacuum.  </a:t>
            </a:r>
            <a:endParaRPr lang="en-US" sz="1925" spc="-1">
              <a:latin typeface="Arial"/>
            </a:endParaRPr>
          </a:p>
        </p:txBody>
      </p:sp>
      <p:sp>
        <p:nvSpPr>
          <p:cNvPr id="1172" name="Rectangle 26"/>
          <p:cNvSpPr/>
          <p:nvPr/>
        </p:nvSpPr>
        <p:spPr>
          <a:xfrm>
            <a:off x="520269" y="3756002"/>
            <a:ext cx="5100755" cy="967199"/>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buNone/>
            </a:pPr>
            <a:r>
              <a:rPr lang="en-US" sz="1925" b="1" spc="-1">
                <a:solidFill>
                  <a:srgbClr val="FF0000"/>
                </a:solidFill>
                <a:latin typeface="Arial"/>
                <a:ea typeface="DejaVu Sans"/>
              </a:rPr>
              <a:t>SuperNEMO</a:t>
            </a:r>
            <a:r>
              <a:rPr lang="en-US" sz="1925" b="1" spc="-1">
                <a:solidFill>
                  <a:srgbClr val="002060"/>
                </a:solidFill>
                <a:latin typeface="Arial"/>
                <a:ea typeface="DejaVu Sans"/>
              </a:rPr>
              <a:t> - </a:t>
            </a:r>
            <a:r>
              <a:rPr lang="en-US" sz="1925" spc="-1">
                <a:solidFill>
                  <a:srgbClr val="002060"/>
                </a:solidFill>
                <a:latin typeface="Arial"/>
                <a:ea typeface="DejaVu Sans"/>
              </a:rPr>
              <a:t> </a:t>
            </a:r>
            <a:r>
              <a:rPr lang="en-US" sz="1925" i="1" spc="-1">
                <a:solidFill>
                  <a:srgbClr val="002060"/>
                </a:solidFill>
                <a:latin typeface="Arial"/>
                <a:ea typeface="DejaVu Sans"/>
              </a:rPr>
              <a:t>scintillator detectors; </a:t>
            </a:r>
            <a:endParaRPr lang="en-US" sz="1925" spc="-1">
              <a:latin typeface="Arial"/>
            </a:endParaRPr>
          </a:p>
          <a:p>
            <a:pPr>
              <a:lnSpc>
                <a:spcPct val="100000"/>
              </a:lnSpc>
              <a:buNone/>
            </a:pPr>
            <a:r>
              <a:rPr lang="en-US" sz="1925" i="1" spc="-1">
                <a:solidFill>
                  <a:srgbClr val="002060"/>
                </a:solidFill>
                <a:latin typeface="Arial"/>
                <a:ea typeface="DejaVu Sans"/>
              </a:rPr>
              <a:t>  	low background measurements </a:t>
            </a:r>
            <a:endParaRPr lang="en-US" sz="1925" spc="-1">
              <a:latin typeface="Arial"/>
            </a:endParaRPr>
          </a:p>
          <a:p>
            <a:pPr>
              <a:lnSpc>
                <a:spcPct val="100000"/>
              </a:lnSpc>
              <a:buNone/>
            </a:pPr>
            <a:r>
              <a:rPr lang="en-US" sz="1925" i="1" spc="-1">
                <a:solidFill>
                  <a:srgbClr val="002060"/>
                </a:solidFill>
                <a:latin typeface="Arial"/>
                <a:ea typeface="DejaVu Sans"/>
              </a:rPr>
              <a:t>	with HPGe &amp; BiPo d-etectors.</a:t>
            </a:r>
            <a:endParaRPr lang="en-US" sz="1925" spc="-1">
              <a:latin typeface="Arial"/>
            </a:endParaRPr>
          </a:p>
        </p:txBody>
      </p:sp>
      <p:sp>
        <p:nvSpPr>
          <p:cNvPr id="1173" name="Прямоугольник 27"/>
          <p:cNvSpPr/>
          <p:nvPr/>
        </p:nvSpPr>
        <p:spPr>
          <a:xfrm>
            <a:off x="5745432" y="3692238"/>
            <a:ext cx="6083895"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GERDA</a:t>
            </a:r>
            <a:r>
              <a:rPr lang="en-US" sz="1925" b="1" spc="-1">
                <a:solidFill>
                  <a:srgbClr val="002060"/>
                </a:solidFill>
                <a:latin typeface="Arial"/>
                <a:ea typeface="DejaVu Sans"/>
              </a:rPr>
              <a:t> </a:t>
            </a:r>
            <a:r>
              <a:rPr lang="en-US" sz="1925" spc="-1">
                <a:solidFill>
                  <a:srgbClr val="002060"/>
                </a:solidFill>
                <a:latin typeface="Arial"/>
                <a:ea typeface="DejaVu Sans"/>
              </a:rPr>
              <a:t>- </a:t>
            </a:r>
            <a:r>
              <a:rPr lang="en-US" sz="1925" i="1" spc="-1">
                <a:solidFill>
                  <a:srgbClr val="002060"/>
                </a:solidFill>
                <a:latin typeface="Arial"/>
                <a:ea typeface="DejaVu Sans"/>
              </a:rPr>
              <a:t>automation of det. movement in gloves box. </a:t>
            </a:r>
            <a:endParaRPr lang="en-US" sz="1925" spc="-1">
              <a:latin typeface="Arial"/>
            </a:endParaRPr>
          </a:p>
        </p:txBody>
      </p:sp>
      <p:sp>
        <p:nvSpPr>
          <p:cNvPr id="1174" name="Прямоугольник 28"/>
          <p:cNvSpPr/>
          <p:nvPr/>
        </p:nvSpPr>
        <p:spPr>
          <a:xfrm>
            <a:off x="5779740" y="3267725"/>
            <a:ext cx="4942731"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EDELWEISS</a:t>
            </a:r>
            <a:r>
              <a:rPr lang="en-US" sz="1925" b="1" spc="-1">
                <a:solidFill>
                  <a:srgbClr val="002060"/>
                </a:solidFill>
                <a:latin typeface="Arial"/>
                <a:ea typeface="DejaVu Sans"/>
              </a:rPr>
              <a:t> </a:t>
            </a:r>
            <a:r>
              <a:rPr lang="en-US" sz="1925" spc="-1">
                <a:solidFill>
                  <a:srgbClr val="002060"/>
                </a:solidFill>
                <a:latin typeface="Arial"/>
                <a:ea typeface="DejaVu Sans"/>
              </a:rPr>
              <a:t>– </a:t>
            </a:r>
            <a:r>
              <a:rPr lang="en-US" sz="1925" i="1" spc="-1">
                <a:solidFill>
                  <a:srgbClr val="002060"/>
                </a:solidFill>
                <a:latin typeface="Arial"/>
                <a:ea typeface="DejaVu Sans"/>
              </a:rPr>
              <a:t>low radioactivity materials</a:t>
            </a:r>
            <a:r>
              <a:rPr lang="en-US" sz="1925" spc="-1">
                <a:solidFill>
                  <a:srgbClr val="002060"/>
                </a:solidFill>
                <a:latin typeface="Arial Rounded MT Bold"/>
                <a:ea typeface="DejaVu Sans"/>
              </a:rPr>
              <a:t>.</a:t>
            </a:r>
            <a:endParaRPr lang="en-US" sz="1925" spc="-1">
              <a:latin typeface="Arial"/>
            </a:endParaRPr>
          </a:p>
        </p:txBody>
      </p:sp>
      <p:sp>
        <p:nvSpPr>
          <p:cNvPr id="1175" name="Прямоугольник 30"/>
          <p:cNvSpPr/>
          <p:nvPr/>
        </p:nvSpPr>
        <p:spPr>
          <a:xfrm>
            <a:off x="520269" y="5944417"/>
            <a:ext cx="4794758"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JUNO</a:t>
            </a:r>
            <a:r>
              <a:rPr lang="en-US" sz="1925" b="1" spc="-1">
                <a:solidFill>
                  <a:srgbClr val="002060"/>
                </a:solidFill>
                <a:latin typeface="Arial"/>
                <a:ea typeface="DejaVu Sans"/>
              </a:rPr>
              <a:t> </a:t>
            </a:r>
            <a:r>
              <a:rPr lang="en-US" sz="1925" spc="-1">
                <a:solidFill>
                  <a:srgbClr val="002060"/>
                </a:solidFill>
                <a:latin typeface="Arial Rounded MT Bold"/>
                <a:ea typeface="DejaVu Sans"/>
              </a:rPr>
              <a:t>– </a:t>
            </a:r>
            <a:r>
              <a:rPr lang="en-US" sz="1925" i="1" spc="-1">
                <a:solidFill>
                  <a:srgbClr val="002060"/>
                </a:solidFill>
                <a:latin typeface="Arial"/>
                <a:ea typeface="DejaVu Sans"/>
              </a:rPr>
              <a:t>high resolution liquid scintillators </a:t>
            </a:r>
            <a:endParaRPr lang="en-US" sz="1925" spc="-1">
              <a:latin typeface="Arial"/>
            </a:endParaRPr>
          </a:p>
        </p:txBody>
      </p:sp>
      <p:sp>
        <p:nvSpPr>
          <p:cNvPr id="1176" name="Rectangle 27"/>
          <p:cNvSpPr/>
          <p:nvPr/>
        </p:nvSpPr>
        <p:spPr>
          <a:xfrm>
            <a:off x="5745432" y="4413392"/>
            <a:ext cx="6013200" cy="67367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just">
              <a:tabLst>
                <a:tab pos="440087" algn="l"/>
              </a:tabLst>
            </a:pPr>
            <a:r>
              <a:rPr lang="en-US" sz="1925" b="1" spc="-1">
                <a:solidFill>
                  <a:srgbClr val="FF0000"/>
                </a:solidFill>
                <a:latin typeface="Arial"/>
                <a:ea typeface="DejaVu Sans"/>
              </a:rPr>
              <a:t>PLI - </a:t>
            </a:r>
            <a:r>
              <a:rPr lang="en-US" sz="1925" b="1" spc="-1">
                <a:solidFill>
                  <a:srgbClr val="002060"/>
                </a:solidFill>
                <a:latin typeface="Arial"/>
                <a:ea typeface="DejaVu Sans"/>
              </a:rPr>
              <a:t>New method to measure surface inclination</a:t>
            </a:r>
            <a:endParaRPr lang="en-US" sz="1925" spc="-1">
              <a:latin typeface="Arial"/>
            </a:endParaRPr>
          </a:p>
          <a:p>
            <a:pPr algn="r">
              <a:tabLst>
                <a:tab pos="440087" algn="l"/>
              </a:tabLst>
            </a:pPr>
            <a:r>
              <a:rPr lang="en-US" sz="1925" b="1" spc="-1">
                <a:solidFill>
                  <a:srgbClr val="002060"/>
                </a:solidFill>
                <a:latin typeface="Arial"/>
                <a:ea typeface="DejaVu Sans"/>
              </a:rPr>
              <a:t> with nano-radian accuracy</a:t>
            </a:r>
            <a:endParaRPr lang="en-US" sz="1925" spc="-1">
              <a:latin typeface="Arial"/>
            </a:endParaRPr>
          </a:p>
        </p:txBody>
      </p:sp>
      <p:pic>
        <p:nvPicPr>
          <p:cNvPr id="1177" name="Рисунок 35"/>
          <p:cNvPicPr/>
          <p:nvPr/>
        </p:nvPicPr>
        <p:blipFill>
          <a:blip r:embed="rId4"/>
          <a:stretch/>
        </p:blipFill>
        <p:spPr>
          <a:xfrm>
            <a:off x="5952664" y="4773796"/>
            <a:ext cx="1835634" cy="1940636"/>
          </a:xfrm>
          <a:prstGeom prst="rect">
            <a:avLst/>
          </a:prstGeom>
          <a:ln w="0">
            <a:noFill/>
          </a:ln>
        </p:spPr>
      </p:pic>
      <p:sp>
        <p:nvSpPr>
          <p:cNvPr id="1178" name="Rectangle 28"/>
          <p:cNvSpPr/>
          <p:nvPr/>
        </p:nvSpPr>
        <p:spPr>
          <a:xfrm>
            <a:off x="7994491" y="5087072"/>
            <a:ext cx="3724289" cy="1554241"/>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002060"/>
                </a:solidFill>
                <a:latin typeface="Arial"/>
                <a:ea typeface="DejaVu Sans"/>
              </a:rPr>
              <a:t>required in </a:t>
            </a:r>
            <a:endParaRPr lang="en-US" sz="1925" spc="-1">
              <a:latin typeface="Arial"/>
            </a:endParaRPr>
          </a:p>
          <a:p>
            <a:pPr marL="275142" indent="-275142">
              <a:buClr>
                <a:srgbClr val="000000"/>
              </a:buClr>
              <a:buFont typeface="Arial"/>
              <a:buChar char="•"/>
              <a:tabLst>
                <a:tab pos="440087" algn="l"/>
              </a:tabLst>
            </a:pPr>
            <a:r>
              <a:rPr lang="en-US" sz="1925" i="1" spc="-1">
                <a:solidFill>
                  <a:srgbClr val="002060"/>
                </a:solidFill>
                <a:latin typeface="Arial"/>
                <a:ea typeface="DejaVu Sans"/>
              </a:rPr>
              <a:t>gravitational waves detect. (</a:t>
            </a:r>
            <a:r>
              <a:rPr lang="en-US" sz="1925" b="1" i="1" spc="-1">
                <a:solidFill>
                  <a:srgbClr val="002060"/>
                </a:solidFill>
                <a:latin typeface="Arial"/>
                <a:ea typeface="DejaVu Sans"/>
              </a:rPr>
              <a:t>LIGO</a:t>
            </a:r>
            <a:r>
              <a:rPr lang="en-US" sz="1925" i="1" spc="-1">
                <a:solidFill>
                  <a:srgbClr val="002060"/>
                </a:solidFill>
                <a:latin typeface="Arial"/>
                <a:ea typeface="DejaVu Sans"/>
              </a:rPr>
              <a:t>, </a:t>
            </a:r>
            <a:r>
              <a:rPr lang="en-US" sz="1925" b="1" i="1" spc="-1">
                <a:solidFill>
                  <a:srgbClr val="002060"/>
                </a:solidFill>
                <a:latin typeface="Arial"/>
                <a:ea typeface="DejaVu Sans"/>
              </a:rPr>
              <a:t>VIRGO</a:t>
            </a:r>
            <a:r>
              <a:rPr lang="en-US" sz="1925" i="1" spc="-1">
                <a:solidFill>
                  <a:srgbClr val="002060"/>
                </a:solidFill>
                <a:latin typeface="Arial"/>
                <a:ea typeface="DejaVu Sans"/>
              </a:rPr>
              <a:t>, </a:t>
            </a:r>
            <a:r>
              <a:rPr lang="en-US" sz="1925" b="1" i="1" spc="-1">
                <a:solidFill>
                  <a:srgbClr val="002060"/>
                </a:solidFill>
                <a:latin typeface="Arial"/>
                <a:ea typeface="DejaVu Sans"/>
              </a:rPr>
              <a:t>Einstein</a:t>
            </a:r>
            <a:r>
              <a:rPr lang="en-US" sz="1925" i="1" spc="-1">
                <a:solidFill>
                  <a:srgbClr val="002060"/>
                </a:solidFill>
                <a:latin typeface="Arial"/>
                <a:ea typeface="DejaVu Sans"/>
              </a:rPr>
              <a:t>),</a:t>
            </a:r>
            <a:endParaRPr lang="en-US" sz="1925" spc="-1">
              <a:latin typeface="Arial"/>
            </a:endParaRPr>
          </a:p>
          <a:p>
            <a:pPr marL="275142" indent="-275142">
              <a:buClr>
                <a:srgbClr val="000000"/>
              </a:buClr>
              <a:buFont typeface="Arial"/>
              <a:buChar char="•"/>
              <a:tabLst>
                <a:tab pos="440087" algn="l"/>
              </a:tabLst>
            </a:pPr>
            <a:r>
              <a:rPr lang="en-US" sz="1925" i="1" spc="-1">
                <a:solidFill>
                  <a:srgbClr val="002060"/>
                </a:solidFill>
                <a:latin typeface="Arial"/>
                <a:ea typeface="DejaVu Sans"/>
              </a:rPr>
              <a:t>colliders (</a:t>
            </a:r>
            <a:r>
              <a:rPr lang="en-US" sz="1925" b="1" i="1" spc="-1">
                <a:solidFill>
                  <a:srgbClr val="002060"/>
                </a:solidFill>
                <a:latin typeface="Arial"/>
                <a:ea typeface="DejaVu Sans"/>
              </a:rPr>
              <a:t>LHC</a:t>
            </a:r>
            <a:r>
              <a:rPr lang="en-US" sz="1925" i="1" spc="-1">
                <a:solidFill>
                  <a:srgbClr val="002060"/>
                </a:solidFill>
                <a:latin typeface="Arial"/>
                <a:ea typeface="DejaVu Sans"/>
              </a:rPr>
              <a:t>, </a:t>
            </a:r>
            <a:r>
              <a:rPr lang="en-US" sz="1925" b="1" i="1" spc="-1">
                <a:solidFill>
                  <a:srgbClr val="002060"/>
                </a:solidFill>
                <a:latin typeface="Arial"/>
                <a:ea typeface="DejaVu Sans"/>
              </a:rPr>
              <a:t>NICA</a:t>
            </a:r>
            <a:r>
              <a:rPr lang="en-US" sz="1925" i="1" spc="-1">
                <a:solidFill>
                  <a:srgbClr val="002060"/>
                </a:solidFill>
                <a:latin typeface="Arial"/>
                <a:ea typeface="DejaVu Sans"/>
              </a:rPr>
              <a:t>), </a:t>
            </a:r>
            <a:endParaRPr lang="en-US" sz="1925" spc="-1">
              <a:latin typeface="Arial"/>
            </a:endParaRPr>
          </a:p>
          <a:p>
            <a:pPr marL="275142" indent="-275142">
              <a:buClr>
                <a:srgbClr val="000000"/>
              </a:buClr>
              <a:buFont typeface="Arial"/>
              <a:buChar char="•"/>
              <a:tabLst>
                <a:tab pos="440087" algn="l"/>
              </a:tabLst>
            </a:pPr>
            <a:r>
              <a:rPr lang="en-US" sz="1925" i="1" spc="-1">
                <a:solidFill>
                  <a:srgbClr val="002060"/>
                </a:solidFill>
                <a:latin typeface="Arial"/>
                <a:ea typeface="DejaVu Sans"/>
              </a:rPr>
              <a:t>early warning of earthquakes</a:t>
            </a:r>
            <a:r>
              <a:rPr lang="en-US" sz="1925" i="1" spc="-1">
                <a:solidFill>
                  <a:srgbClr val="000000"/>
                </a:solidFill>
                <a:latin typeface="Arial Rounded MT Bold"/>
                <a:ea typeface="DejaVu Sans"/>
              </a:rPr>
              <a:t>. </a:t>
            </a:r>
            <a:endParaRPr lang="en-US" sz="1925" spc="-1">
              <a:latin typeface="Arial"/>
            </a:endParaRPr>
          </a:p>
        </p:txBody>
      </p:sp>
      <p:sp>
        <p:nvSpPr>
          <p:cNvPr id="1179" name="Прямоугольник 31"/>
          <p:cNvSpPr/>
          <p:nvPr/>
        </p:nvSpPr>
        <p:spPr>
          <a:xfrm>
            <a:off x="520268" y="4849690"/>
            <a:ext cx="5070259" cy="67367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MPD</a:t>
            </a:r>
            <a:r>
              <a:rPr lang="en-US" sz="1925" b="1" spc="-1">
                <a:solidFill>
                  <a:srgbClr val="002060"/>
                </a:solidFill>
                <a:latin typeface="Arial"/>
                <a:ea typeface="DejaVu Sans"/>
              </a:rPr>
              <a:t> </a:t>
            </a:r>
            <a:r>
              <a:rPr lang="en-US" sz="1925" i="1" spc="-1">
                <a:solidFill>
                  <a:srgbClr val="002060"/>
                </a:solidFill>
                <a:latin typeface="Arial"/>
                <a:ea typeface="DejaVu Sans"/>
              </a:rPr>
              <a:t>–TPC, TOF based on MRPC, </a:t>
            </a:r>
            <a:endParaRPr lang="en-US" sz="1925" spc="-1">
              <a:latin typeface="Arial"/>
            </a:endParaRPr>
          </a:p>
          <a:p>
            <a:pPr>
              <a:tabLst>
                <a:tab pos="440087" algn="l"/>
              </a:tabLst>
            </a:pPr>
            <a:r>
              <a:rPr lang="en-US" sz="1925" i="1" spc="-1">
                <a:solidFill>
                  <a:srgbClr val="002060"/>
                </a:solidFill>
                <a:latin typeface="Arial"/>
                <a:ea typeface="DejaVu Sans"/>
              </a:rPr>
              <a:t>		ECal with projection geometry. </a:t>
            </a:r>
            <a:endParaRPr lang="en-US" sz="1925" spc="-1">
              <a:latin typeface="Arial"/>
            </a:endParaRPr>
          </a:p>
        </p:txBody>
      </p:sp>
      <p:sp>
        <p:nvSpPr>
          <p:cNvPr id="1180" name="Прямоугольник 32"/>
          <p:cNvSpPr/>
          <p:nvPr/>
        </p:nvSpPr>
        <p:spPr>
          <a:xfrm>
            <a:off x="531705" y="5509506"/>
            <a:ext cx="4794758"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BM@N, RD-51</a:t>
            </a:r>
            <a:r>
              <a:rPr lang="en-US" sz="1925" b="1" spc="-1">
                <a:solidFill>
                  <a:srgbClr val="002060"/>
                </a:solidFill>
                <a:latin typeface="Arial"/>
                <a:ea typeface="DejaVu Sans"/>
              </a:rPr>
              <a:t> </a:t>
            </a:r>
            <a:r>
              <a:rPr lang="en-US" sz="1925" i="1" spc="-1">
                <a:solidFill>
                  <a:srgbClr val="002060"/>
                </a:solidFill>
                <a:latin typeface="Arial"/>
                <a:ea typeface="DejaVu Sans"/>
              </a:rPr>
              <a:t>– GEM chambers.</a:t>
            </a:r>
            <a:endParaRPr lang="en-US" sz="1925" spc="-1">
              <a:latin typeface="Arial"/>
            </a:endParaRPr>
          </a:p>
        </p:txBody>
      </p:sp>
      <p:sp>
        <p:nvSpPr>
          <p:cNvPr id="1181" name="Прямоугольник 33"/>
          <p:cNvSpPr/>
          <p:nvPr/>
        </p:nvSpPr>
        <p:spPr>
          <a:xfrm>
            <a:off x="531705" y="6365465"/>
            <a:ext cx="4794758" cy="38015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tabLst>
                <a:tab pos="440087" algn="l"/>
              </a:tabLst>
            </a:pPr>
            <a:r>
              <a:rPr lang="en-US" sz="1925" b="1" spc="-1">
                <a:solidFill>
                  <a:srgbClr val="FF0000"/>
                </a:solidFill>
                <a:latin typeface="Arial"/>
                <a:ea typeface="DejaVu Sans"/>
              </a:rPr>
              <a:t>DUNE </a:t>
            </a:r>
            <a:r>
              <a:rPr lang="en-US" sz="1925" spc="-1">
                <a:solidFill>
                  <a:srgbClr val="002060"/>
                </a:solidFill>
                <a:latin typeface="Arial Rounded MT Bold"/>
                <a:ea typeface="DejaVu Sans"/>
              </a:rPr>
              <a:t>–</a:t>
            </a:r>
            <a:r>
              <a:rPr lang="en-US" sz="1925" i="1" spc="-1">
                <a:solidFill>
                  <a:srgbClr val="002060"/>
                </a:solidFill>
                <a:latin typeface="Arial"/>
                <a:ea typeface="DejaVu Sans"/>
              </a:rPr>
              <a:t> light detection in LAr TPC </a:t>
            </a:r>
            <a:endParaRPr lang="en-US" sz="1925"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Рисунок 81" descr="D:\1. ДЦ-140\ФОТО\Вакуумная камера\С монтажном зале\20220908_145611.jpg"/>
          <p:cNvPicPr/>
          <p:nvPr/>
        </p:nvPicPr>
        <p:blipFill>
          <a:blip r:embed="rId3"/>
          <a:stretch/>
        </p:blipFill>
        <p:spPr>
          <a:xfrm>
            <a:off x="9739080" y="2796120"/>
            <a:ext cx="2428200" cy="1899360"/>
          </a:xfrm>
          <a:prstGeom prst="rect">
            <a:avLst/>
          </a:prstGeom>
          <a:ln w="0">
            <a:noFill/>
          </a:ln>
        </p:spPr>
      </p:pic>
      <p:sp>
        <p:nvSpPr>
          <p:cNvPr id="584" name="CustomShape 17"/>
          <p:cNvSpPr/>
          <p:nvPr/>
        </p:nvSpPr>
        <p:spPr>
          <a:xfrm>
            <a:off x="266263" y="109208"/>
            <a:ext cx="11966040" cy="426525"/>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gn="ctr">
              <a:lnSpc>
                <a:spcPct val="100000"/>
              </a:lnSpc>
              <a:spcAft>
                <a:spcPts val="581"/>
              </a:spcAft>
              <a:tabLst>
                <a:tab pos="0" algn="l"/>
              </a:tabLst>
            </a:pPr>
            <a:r>
              <a:rPr lang="en-US" sz="2200" b="1" strike="noStrike" cap="small" spc="-1" dirty="0">
                <a:solidFill>
                  <a:srgbClr val="0066CC"/>
                </a:solidFill>
                <a:ea typeface="DejaVu Sans"/>
              </a:rPr>
              <a:t>INNOVATIONS: International Centre for Nuclear Technologies Research</a:t>
            </a:r>
            <a:endParaRPr lang="en-US" sz="2200" b="0" strike="noStrike" spc="-1" dirty="0">
              <a:solidFill>
                <a:srgbClr val="000000"/>
              </a:solidFill>
            </a:endParaRPr>
          </a:p>
        </p:txBody>
      </p:sp>
      <p:sp>
        <p:nvSpPr>
          <p:cNvPr id="585" name="CustomShape 16"/>
          <p:cNvSpPr/>
          <p:nvPr/>
        </p:nvSpPr>
        <p:spPr>
          <a:xfrm>
            <a:off x="8454960" y="6807600"/>
            <a:ext cx="2239200" cy="2692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500" b="1" strike="noStrike" spc="-1">
                <a:solidFill>
                  <a:srgbClr val="000000"/>
                </a:solidFill>
                <a:latin typeface="Calibri"/>
                <a:ea typeface="DejaVu Sans"/>
              </a:rPr>
              <a:t>MSC-</a:t>
            </a:r>
            <a:r>
              <a:rPr lang="en-GB" sz="1500" b="1" strike="noStrike" spc="-1">
                <a:solidFill>
                  <a:srgbClr val="000000"/>
                </a:solidFill>
                <a:latin typeface="Calibri"/>
                <a:ea typeface="DejaVu Sans"/>
              </a:rPr>
              <a:t>230 </a:t>
            </a:r>
            <a:r>
              <a:rPr lang="ru-RU" sz="1500" b="1" strike="noStrike" spc="-1">
                <a:solidFill>
                  <a:srgbClr val="000000"/>
                </a:solidFill>
                <a:latin typeface="Calibri"/>
                <a:ea typeface="DejaVu Sans"/>
              </a:rPr>
              <a:t>(</a:t>
            </a:r>
            <a:r>
              <a:rPr lang="en-GB" sz="1500" b="1" strike="noStrike" spc="-1">
                <a:solidFill>
                  <a:srgbClr val="000000"/>
                </a:solidFill>
                <a:latin typeface="Calibri"/>
                <a:ea typeface="DejaVu Sans"/>
              </a:rPr>
              <a:t>general view</a:t>
            </a:r>
            <a:r>
              <a:rPr lang="ru-RU" sz="1500" b="1" strike="noStrike" spc="-1">
                <a:solidFill>
                  <a:srgbClr val="000000"/>
                </a:solidFill>
                <a:latin typeface="Calibri"/>
                <a:ea typeface="DejaVu Sans"/>
              </a:rPr>
              <a:t>)</a:t>
            </a:r>
            <a:endParaRPr lang="en-US" sz="1500" b="0" strike="noStrike" spc="-1">
              <a:solidFill>
                <a:srgbClr val="000000"/>
              </a:solidFill>
              <a:latin typeface="Arial"/>
            </a:endParaRPr>
          </a:p>
        </p:txBody>
      </p:sp>
      <p:pic>
        <p:nvPicPr>
          <p:cNvPr id="586" name="Рисунок 72"/>
          <p:cNvPicPr/>
          <p:nvPr/>
        </p:nvPicPr>
        <p:blipFill>
          <a:blip r:embed="rId4"/>
          <a:stretch/>
        </p:blipFill>
        <p:spPr>
          <a:xfrm>
            <a:off x="7212240" y="2810880"/>
            <a:ext cx="2469240" cy="1884960"/>
          </a:xfrm>
          <a:prstGeom prst="rect">
            <a:avLst/>
          </a:prstGeom>
          <a:ln w="0">
            <a:noFill/>
          </a:ln>
        </p:spPr>
      </p:pic>
      <p:pic>
        <p:nvPicPr>
          <p:cNvPr id="587" name="Рисунок 74"/>
          <p:cNvPicPr/>
          <p:nvPr/>
        </p:nvPicPr>
        <p:blipFill>
          <a:blip r:embed="rId5"/>
          <a:stretch/>
        </p:blipFill>
        <p:spPr>
          <a:xfrm>
            <a:off x="7212240" y="685800"/>
            <a:ext cx="2097000" cy="1841760"/>
          </a:xfrm>
          <a:prstGeom prst="rect">
            <a:avLst/>
          </a:prstGeom>
          <a:ln w="0">
            <a:noFill/>
          </a:ln>
        </p:spPr>
      </p:pic>
      <p:sp>
        <p:nvSpPr>
          <p:cNvPr id="588" name="CustomShape 18"/>
          <p:cNvSpPr/>
          <p:nvPr/>
        </p:nvSpPr>
        <p:spPr>
          <a:xfrm>
            <a:off x="8454960" y="4419360"/>
            <a:ext cx="2920680" cy="269280"/>
          </a:xfrm>
          <a:prstGeom prst="rect">
            <a:avLst/>
          </a:prstGeom>
          <a:solidFill>
            <a:schemeClr val="bg2">
              <a:alpha val="61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500" b="1" strike="noStrike" spc="-1">
                <a:solidFill>
                  <a:srgbClr val="000000"/>
                </a:solidFill>
                <a:latin typeface="Calibri"/>
                <a:ea typeface="DejaVu Sans"/>
              </a:rPr>
              <a:t>DC</a:t>
            </a:r>
            <a:r>
              <a:rPr lang="ru-RU" sz="1500" b="1" strike="noStrike" spc="-1">
                <a:solidFill>
                  <a:srgbClr val="000000"/>
                </a:solidFill>
                <a:latin typeface="Calibri"/>
                <a:ea typeface="DejaVu Sans"/>
              </a:rPr>
              <a:t>-140</a:t>
            </a:r>
            <a:r>
              <a:rPr lang="en-US" sz="1500" b="1" strike="noStrike" spc="-1">
                <a:solidFill>
                  <a:srgbClr val="000000"/>
                </a:solidFill>
                <a:latin typeface="Calibri"/>
                <a:ea typeface="DejaVu Sans"/>
              </a:rPr>
              <a:t> </a:t>
            </a:r>
            <a:r>
              <a:rPr lang="ru-RU" sz="1500" b="1" strike="noStrike" spc="-1">
                <a:solidFill>
                  <a:srgbClr val="000000"/>
                </a:solidFill>
                <a:latin typeface="Calibri"/>
                <a:ea typeface="DejaVu Sans"/>
              </a:rPr>
              <a:t>(</a:t>
            </a:r>
            <a:r>
              <a:rPr lang="en-GB" sz="1500" b="1" strike="noStrike" spc="-1">
                <a:solidFill>
                  <a:srgbClr val="000000"/>
                </a:solidFill>
                <a:latin typeface="Calibri"/>
                <a:ea typeface="DejaVu Sans"/>
              </a:rPr>
              <a:t>construction phase</a:t>
            </a:r>
            <a:r>
              <a:rPr lang="ru-RU" sz="1500" b="1" strike="noStrike" spc="-1">
                <a:solidFill>
                  <a:srgbClr val="000000"/>
                </a:solidFill>
                <a:latin typeface="Calibri"/>
                <a:ea typeface="DejaVu Sans"/>
              </a:rPr>
              <a:t>)</a:t>
            </a:r>
            <a:endParaRPr lang="en-US" sz="1500" b="0" strike="noStrike" spc="-1">
              <a:solidFill>
                <a:srgbClr val="000000"/>
              </a:solidFill>
              <a:latin typeface="Arial"/>
            </a:endParaRPr>
          </a:p>
        </p:txBody>
      </p:sp>
      <p:pic>
        <p:nvPicPr>
          <p:cNvPr id="589" name="Рисунок 75"/>
          <p:cNvPicPr/>
          <p:nvPr/>
        </p:nvPicPr>
        <p:blipFill>
          <a:blip r:embed="rId6"/>
          <a:stretch/>
        </p:blipFill>
        <p:spPr>
          <a:xfrm>
            <a:off x="6554520" y="4618440"/>
            <a:ext cx="3307320" cy="2320920"/>
          </a:xfrm>
          <a:prstGeom prst="rect">
            <a:avLst/>
          </a:prstGeom>
          <a:ln w="0">
            <a:noFill/>
          </a:ln>
        </p:spPr>
      </p:pic>
      <p:sp>
        <p:nvSpPr>
          <p:cNvPr id="590" name="CustomShape 21"/>
          <p:cNvSpPr/>
          <p:nvPr/>
        </p:nvSpPr>
        <p:spPr>
          <a:xfrm>
            <a:off x="100800" y="744480"/>
            <a:ext cx="6449400" cy="6291000"/>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marL="286920" indent="-285840" algn="just">
              <a:lnSpc>
                <a:spcPct val="120000"/>
              </a:lnSpc>
              <a:spcAft>
                <a:spcPts val="601"/>
              </a:spcAft>
              <a:buClr>
                <a:srgbClr val="000000"/>
              </a:buClr>
              <a:buFont typeface="Arial"/>
              <a:buChar char="•"/>
              <a:tabLst>
                <a:tab pos="0" algn="l"/>
              </a:tabLst>
            </a:pPr>
            <a:r>
              <a:rPr lang="en-GB" sz="1900" b="1" strike="noStrike" spc="-1">
                <a:solidFill>
                  <a:srgbClr val="C00000"/>
                </a:solidFill>
                <a:latin typeface="Arial"/>
                <a:ea typeface="DejaVu Sans"/>
              </a:rPr>
              <a:t>OMICS@LRB</a:t>
            </a:r>
            <a:r>
              <a:rPr lang="en-GB" sz="1900" b="0" strike="noStrike" spc="-1">
                <a:solidFill>
                  <a:srgbClr val="C00000"/>
                </a:solidFill>
                <a:latin typeface="Arial"/>
                <a:ea typeface="DejaVu Sans"/>
              </a:rPr>
              <a:t> </a:t>
            </a:r>
            <a:r>
              <a:rPr lang="en-GB" sz="1900" b="0" strike="noStrike" spc="-1">
                <a:solidFill>
                  <a:srgbClr val="000000"/>
                </a:solidFill>
                <a:latin typeface="Arial"/>
                <a:ea typeface="DejaVu Sans"/>
              </a:rPr>
              <a:t>and neuro-RB studies. Radiation neuroscience. Approaches to increase radiosensitivity: pharmaceuticals, transgene systems, targeted delivery and radionuclide;</a:t>
            </a:r>
            <a:endParaRPr lang="en-US" sz="1900" b="0" strike="noStrike" spc="-1">
              <a:solidFill>
                <a:srgbClr val="000000"/>
              </a:solidFill>
              <a:latin typeface="Arial"/>
            </a:endParaRPr>
          </a:p>
          <a:p>
            <a:pPr marL="286920" indent="-285840" algn="just">
              <a:lnSpc>
                <a:spcPct val="120000"/>
              </a:lnSpc>
              <a:spcAft>
                <a:spcPts val="601"/>
              </a:spcAft>
              <a:buClr>
                <a:srgbClr val="C00000"/>
              </a:buClr>
              <a:buFont typeface="Arial"/>
              <a:buChar char="•"/>
              <a:tabLst>
                <a:tab pos="0" algn="l"/>
              </a:tabLst>
            </a:pPr>
            <a:r>
              <a:rPr lang="en-US" sz="1900" b="1" strike="noStrike" spc="-1">
                <a:solidFill>
                  <a:srgbClr val="C00000"/>
                </a:solidFill>
                <a:latin typeface="Arial"/>
                <a:ea typeface="DejaVu Sans"/>
              </a:rPr>
              <a:t>ARIADNA.</a:t>
            </a:r>
            <a:r>
              <a:rPr lang="en-US" sz="1900" b="0" strike="noStrike" spc="-1">
                <a:solidFill>
                  <a:srgbClr val="000000"/>
                </a:solidFill>
                <a:latin typeface="Arial"/>
                <a:ea typeface="DejaVu Sans"/>
              </a:rPr>
              <a:t> Applied beams@NICA: radiobiological studies (400-800 MeV/n); radiation testing of semicond</a:t>
            </a:r>
            <a:r>
              <a:rPr lang="en-GB" sz="1900" b="0" strike="noStrike" spc="-1">
                <a:solidFill>
                  <a:srgbClr val="000000"/>
                </a:solidFill>
                <a:latin typeface="Arial"/>
                <a:ea typeface="DejaVu Sans"/>
              </a:rPr>
              <a:t>.</a:t>
            </a:r>
            <a:r>
              <a:rPr lang="en-US" sz="1900" b="0" strike="noStrike" spc="-1">
                <a:solidFill>
                  <a:srgbClr val="000000"/>
                </a:solidFill>
                <a:latin typeface="Arial"/>
                <a:ea typeface="DejaVu Sans"/>
              </a:rPr>
              <a:t> Electronics (3; 150-350 MeV/n); nuclear physics @ 1-4.5 GeV/n;</a:t>
            </a:r>
            <a:endParaRPr lang="en-US" sz="1900" b="0" strike="noStrike" spc="-1">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US" sz="1900" b="1" strike="noStrike" spc="-1">
                <a:solidFill>
                  <a:srgbClr val="C00000"/>
                </a:solidFill>
                <a:latin typeface="Arial"/>
                <a:ea typeface="DejaVu Sans"/>
              </a:rPr>
              <a:t>DC-140 cyclotron</a:t>
            </a:r>
            <a:r>
              <a:rPr lang="en-US" sz="1900" b="0" strike="noStrike" spc="-1">
                <a:solidFill>
                  <a:srgbClr val="C00000"/>
                </a:solidFill>
                <a:latin typeface="Arial"/>
                <a:ea typeface="DejaVu Sans"/>
              </a:rPr>
              <a:t> </a:t>
            </a:r>
            <a:r>
              <a:rPr lang="en-US" sz="1900" b="0" strike="noStrike" spc="-1">
                <a:solidFill>
                  <a:srgbClr val="000000"/>
                </a:solidFill>
                <a:latin typeface="Arial"/>
                <a:ea typeface="DejaVu Sans"/>
              </a:rPr>
              <a:t>for electronic component testing, radiation material science, track pore membrane researc</a:t>
            </a:r>
            <a:r>
              <a:rPr lang="en-GB" sz="1900" b="0" strike="noStrike" spc="-1">
                <a:solidFill>
                  <a:srgbClr val="000000"/>
                </a:solidFill>
                <a:latin typeface="Arial"/>
                <a:ea typeface="DejaVu Sans"/>
              </a:rPr>
              <a:t>h</a:t>
            </a:r>
            <a:r>
              <a:rPr lang="en-US" sz="1900" b="0" strike="noStrike" spc="-1">
                <a:solidFill>
                  <a:srgbClr val="002060"/>
                </a:solidFill>
                <a:latin typeface="Arial"/>
                <a:ea typeface="DejaVu Sans"/>
              </a:rPr>
              <a:t>;</a:t>
            </a:r>
            <a:endParaRPr lang="en-US" sz="1900" b="0" strike="noStrike" spc="-1">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GB" sz="1900" b="1" strike="noStrike" spc="-1">
                <a:solidFill>
                  <a:srgbClr val="C00000"/>
                </a:solidFill>
                <a:latin typeface="Arial"/>
                <a:ea typeface="DejaVu Sans"/>
              </a:rPr>
              <a:t>MSC-230</a:t>
            </a:r>
            <a:r>
              <a:rPr lang="en-GB" sz="1900" b="0" strike="noStrike" spc="-1">
                <a:solidFill>
                  <a:srgbClr val="C00000"/>
                </a:solidFill>
                <a:latin typeface="Arial"/>
                <a:ea typeface="DejaVu Sans"/>
              </a:rPr>
              <a:t> cyclotron</a:t>
            </a:r>
            <a:r>
              <a:rPr lang="en-GB" sz="1900" b="1" strike="noStrike" spc="-1">
                <a:solidFill>
                  <a:srgbClr val="C00000"/>
                </a:solidFill>
                <a:latin typeface="Arial"/>
                <a:ea typeface="DejaVu Sans"/>
              </a:rPr>
              <a:t> </a:t>
            </a:r>
            <a:r>
              <a:rPr lang="en-GB" sz="1900" b="0" strike="noStrike" spc="-1">
                <a:solidFill>
                  <a:srgbClr val="000000"/>
                </a:solidFill>
                <a:latin typeface="Arial"/>
                <a:ea typeface="DejaVu Sans"/>
              </a:rPr>
              <a:t>for beam therapy: treatment planning; radiomodificators for </a:t>
            </a:r>
            <a:r>
              <a:rPr lang="en-GB" sz="1900" b="0" strike="noStrike" spc="-1">
                <a:solidFill>
                  <a:srgbClr val="000000"/>
                </a:solidFill>
                <a:latin typeface="Symbol"/>
                <a:ea typeface="DejaVu Sans"/>
              </a:rPr>
              <a:t>g-</a:t>
            </a:r>
            <a:r>
              <a:rPr lang="en-GB" sz="1900" b="0" strike="noStrike" spc="-1">
                <a:solidFill>
                  <a:srgbClr val="000000"/>
                </a:solidFill>
                <a:latin typeface="Arial"/>
                <a:ea typeface="DejaVu Sans"/>
              </a:rPr>
              <a:t> and p- therapy, flash-therapy, pencil beam (10 µA, &gt;5 Grey/l @ 50 ms pulse)</a:t>
            </a:r>
            <a:r>
              <a:rPr lang="en-GB" sz="1900" b="0" strike="noStrike" spc="-1">
                <a:solidFill>
                  <a:srgbClr val="002060"/>
                </a:solidFill>
                <a:latin typeface="Arial"/>
                <a:ea typeface="DejaVu Sans"/>
              </a:rPr>
              <a:t>.</a:t>
            </a:r>
            <a:endParaRPr lang="en-US" sz="1900" b="0" strike="noStrike" spc="-1">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US" sz="1900" b="1" strike="noStrike" spc="-1">
                <a:solidFill>
                  <a:srgbClr val="C00000"/>
                </a:solidFill>
                <a:latin typeface="Arial"/>
                <a:ea typeface="DejaVu Sans"/>
              </a:rPr>
              <a:t>Radiochemical Laboratory Class-I </a:t>
            </a:r>
            <a:r>
              <a:rPr lang="en-US" sz="1900" b="0" strike="noStrike" spc="-1">
                <a:solidFill>
                  <a:srgbClr val="000000"/>
                </a:solidFill>
                <a:latin typeface="Arial"/>
                <a:ea typeface="DejaVu Sans"/>
              </a:rPr>
              <a:t>for production of radioisotopes (Ac</a:t>
            </a:r>
            <a:r>
              <a:rPr lang="en-US" sz="1900" b="0" strike="noStrike" spc="-1" baseline="30000">
                <a:solidFill>
                  <a:srgbClr val="000000"/>
                </a:solidFill>
                <a:latin typeface="Arial"/>
                <a:ea typeface="DejaVu Sans"/>
              </a:rPr>
              <a:t>225</a:t>
            </a:r>
            <a:r>
              <a:rPr lang="en-US" sz="1900" b="0" strike="noStrike" spc="-1">
                <a:solidFill>
                  <a:srgbClr val="000000"/>
                </a:solidFill>
                <a:latin typeface="Arial"/>
                <a:ea typeface="DejaVu Sans"/>
              </a:rPr>
              <a:t>, </a:t>
            </a:r>
            <a:r>
              <a:rPr lang="en-US" sz="1900" b="0" strike="noStrike" spc="-1" baseline="30000">
                <a:solidFill>
                  <a:srgbClr val="000000"/>
                </a:solidFill>
                <a:latin typeface="Arial"/>
                <a:ea typeface="DejaVu Sans"/>
              </a:rPr>
              <a:t>99m</a:t>
            </a:r>
            <a:r>
              <a:rPr lang="en-US" sz="1900" b="0" strike="noStrike" spc="-1">
                <a:solidFill>
                  <a:srgbClr val="000000"/>
                </a:solidFill>
                <a:latin typeface="Arial"/>
                <a:ea typeface="DejaVu Sans"/>
              </a:rPr>
              <a:t>Tc), nuclear medicine R&amp;D in photonuclear reactions @ 40MeV.</a:t>
            </a:r>
            <a:endParaRPr lang="en-US" sz="1900" b="0" strike="noStrike" spc="-1">
              <a:solidFill>
                <a:srgbClr val="000000"/>
              </a:solidFill>
              <a:latin typeface="Arial"/>
            </a:endParaRPr>
          </a:p>
        </p:txBody>
      </p:sp>
      <p:pic>
        <p:nvPicPr>
          <p:cNvPr id="591" name="Рисунок 3"/>
          <p:cNvPicPr/>
          <p:nvPr/>
        </p:nvPicPr>
        <p:blipFill>
          <a:blip r:embed="rId7"/>
          <a:stretch/>
        </p:blipFill>
        <p:spPr>
          <a:xfrm>
            <a:off x="9514440" y="4791600"/>
            <a:ext cx="3169440" cy="1998360"/>
          </a:xfrm>
          <a:prstGeom prst="rect">
            <a:avLst/>
          </a:prstGeom>
          <a:ln w="0">
            <a:noFill/>
          </a:ln>
        </p:spPr>
      </p:pic>
      <p:pic>
        <p:nvPicPr>
          <p:cNvPr id="592" name="Рисунок 55"/>
          <p:cNvPicPr/>
          <p:nvPr/>
        </p:nvPicPr>
        <p:blipFill>
          <a:blip r:embed="rId8"/>
          <a:stretch/>
        </p:blipFill>
        <p:spPr>
          <a:xfrm>
            <a:off x="9474480" y="685080"/>
            <a:ext cx="2592360" cy="185148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PlaceHolder 5"/>
          <p:cNvSpPr/>
          <p:nvPr/>
        </p:nvSpPr>
        <p:spPr>
          <a:xfrm>
            <a:off x="228600" y="473040"/>
            <a:ext cx="11657520" cy="922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tabLst>
                <a:tab pos="0" algn="l"/>
              </a:tabLst>
            </a:pPr>
            <a:r>
              <a:rPr lang="en-US" b="0" strike="noStrike" spc="-1" dirty="0">
                <a:solidFill>
                  <a:srgbClr val="000000"/>
                </a:solidFill>
                <a:latin typeface="Arial"/>
                <a:ea typeface="DejaVu Sans"/>
              </a:rPr>
              <a:t>JINR intends to  participate in advanced external experiments in the relativistic heavy-ion physics, particle physics and neutrino physics, provided that the potential for discoveries in these experiments is high, JINR researchers can play a leading role, and partner scientific organizations show mutual interest in strengthening cooperation.</a:t>
            </a:r>
            <a:endParaRPr lang="en-US" b="0" strike="noStrike" spc="-1" dirty="0">
              <a:solidFill>
                <a:srgbClr val="000000"/>
              </a:solidFill>
              <a:latin typeface="Arial"/>
            </a:endParaRPr>
          </a:p>
        </p:txBody>
      </p:sp>
      <p:sp>
        <p:nvSpPr>
          <p:cNvPr id="581" name="Прямоугольник 906"/>
          <p:cNvSpPr/>
          <p:nvPr/>
        </p:nvSpPr>
        <p:spPr>
          <a:xfrm>
            <a:off x="175320" y="1455696"/>
            <a:ext cx="11764080" cy="570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spcAft>
                <a:spcPts val="600"/>
              </a:spcAft>
            </a:pPr>
            <a:r>
              <a:rPr lang="en-US" b="1" strike="noStrike" spc="-1" dirty="0">
                <a:solidFill>
                  <a:srgbClr val="C00000"/>
                </a:solidFill>
                <a:latin typeface="Arial"/>
                <a:ea typeface="DejaVu Sans"/>
              </a:rPr>
              <a:t>Relativistic heavy ion physics</a:t>
            </a:r>
            <a:endParaRPr lang="en-US" b="0" strike="noStrike" spc="-1" dirty="0">
              <a:solidFill>
                <a:srgbClr val="000000"/>
              </a:solidFill>
              <a:latin typeface="Arial"/>
            </a:endParaRPr>
          </a:p>
          <a:p>
            <a:pPr algn="just">
              <a:lnSpc>
                <a:spcPct val="100000"/>
              </a:lnSpc>
              <a:spcAft>
                <a:spcPts val="600"/>
              </a:spcAft>
            </a:pPr>
            <a:r>
              <a:rPr lang="en-US" b="0" strike="noStrike" spc="-1" dirty="0">
                <a:solidFill>
                  <a:srgbClr val="C00000"/>
                </a:solidFill>
                <a:latin typeface="Arial"/>
                <a:ea typeface="DejaVu Sans"/>
              </a:rPr>
              <a:t>JINR scientists will continue  the study of the properties of nuclear matter under extreme conditions, in the search for quark deconfinement and possible phase transitions within the framework of common research programs in the in the CBM experiment at FAIR (GSI), STAR experiment at RHIC, BNL, NA61 experiment at the SPS accelerator (CERN), ALICE experiment at LHC (CERN). </a:t>
            </a:r>
            <a:r>
              <a:rPr lang="en-US" b="0" i="1" strike="noStrike" spc="-1" dirty="0">
                <a:solidFill>
                  <a:srgbClr val="C00000"/>
                </a:solidFill>
                <a:latin typeface="Arial"/>
                <a:ea typeface="DejaVu Sans"/>
              </a:rPr>
              <a:t>JINR's participation will depend on the progress in implementing the NICA project, as well as on the need to consolidate work at JINR accelerator complex. </a:t>
            </a:r>
            <a:endParaRPr lang="en-US" sz="2000" b="0" strike="noStrike" spc="-1" dirty="0">
              <a:solidFill>
                <a:srgbClr val="000000"/>
              </a:solidFill>
              <a:latin typeface="Arial"/>
            </a:endParaRPr>
          </a:p>
          <a:p>
            <a:pPr algn="just">
              <a:lnSpc>
                <a:spcPct val="100000"/>
              </a:lnSpc>
              <a:spcAft>
                <a:spcPts val="600"/>
              </a:spcAft>
            </a:pPr>
            <a:r>
              <a:rPr lang="en-US" b="1" strike="noStrike" spc="-1" dirty="0">
                <a:solidFill>
                  <a:srgbClr val="00B050"/>
                </a:solidFill>
                <a:latin typeface="Arial"/>
                <a:ea typeface="DejaVu Sans"/>
              </a:rPr>
              <a:t>The nucleon spin structure and other polarization phenomena in nucleon–nucleon and nucleon–nucleus interactions</a:t>
            </a:r>
            <a:r>
              <a:rPr lang="en-US" spc="-1" dirty="0">
                <a:solidFill>
                  <a:srgbClr val="000000"/>
                </a:solidFill>
                <a:latin typeface="Arial"/>
              </a:rPr>
              <a:t> </a:t>
            </a:r>
            <a:r>
              <a:rPr lang="en-US" b="0" strike="noStrike" spc="-1" dirty="0">
                <a:solidFill>
                  <a:srgbClr val="00B050"/>
                </a:solidFill>
                <a:latin typeface="Arial"/>
                <a:ea typeface="DejaVu Sans"/>
              </a:rPr>
              <a:t>The SPD research program will extend the ongoing research programs of the COMPASS++/AMBER experiment (at SPS, CERN)  on hadron structure and spectroscopy investigations with high-intensity muon and hadron beams, as well as with polarized proton beams  at the STAR@RHIC, in which teams of VBLHEP and DLNP scientists of JINR will continue to take part during 2024–2028. </a:t>
            </a:r>
            <a:r>
              <a:rPr lang="en-US" b="0" i="1" strike="noStrike" spc="-1" dirty="0">
                <a:solidFill>
                  <a:srgbClr val="00B050"/>
                </a:solidFill>
                <a:latin typeface="Arial"/>
                <a:ea typeface="DejaVu Sans"/>
              </a:rPr>
              <a:t>JINR's participation in these programs will be coordinated with the  JINR's efforts on the creation of the SPD detector and its research program.</a:t>
            </a:r>
            <a:endParaRPr lang="en-US" b="0" strike="noStrike" spc="-1" dirty="0">
              <a:solidFill>
                <a:srgbClr val="000000"/>
              </a:solidFill>
              <a:latin typeface="Arial"/>
            </a:endParaRPr>
          </a:p>
          <a:p>
            <a:pPr algn="just">
              <a:lnSpc>
                <a:spcPct val="90000"/>
              </a:lnSpc>
              <a:spcAft>
                <a:spcPts val="600"/>
              </a:spcAft>
              <a:tabLst>
                <a:tab pos="407520" algn="l"/>
              </a:tabLst>
            </a:pPr>
            <a:r>
              <a:rPr lang="en-US" b="1" strike="noStrike" spc="-1" dirty="0">
                <a:solidFill>
                  <a:srgbClr val="0432FF"/>
                </a:solidFill>
                <a:latin typeface="Arial"/>
                <a:ea typeface="DejaVu Sans"/>
              </a:rPr>
              <a:t>Elementary particle physics</a:t>
            </a:r>
            <a:endParaRPr lang="en-US" b="0" strike="noStrike" spc="-1" dirty="0">
              <a:solidFill>
                <a:srgbClr val="000000"/>
              </a:solidFill>
              <a:latin typeface="Arial"/>
            </a:endParaRPr>
          </a:p>
          <a:p>
            <a:pPr algn="just">
              <a:lnSpc>
                <a:spcPct val="90000"/>
              </a:lnSpc>
              <a:spcAft>
                <a:spcPts val="600"/>
              </a:spcAft>
              <a:tabLst>
                <a:tab pos="407520" algn="l"/>
              </a:tabLst>
            </a:pPr>
            <a:r>
              <a:rPr lang="en-US" b="0" strike="noStrike" spc="-1" dirty="0">
                <a:solidFill>
                  <a:srgbClr val="0432FF"/>
                </a:solidFill>
                <a:latin typeface="Arial"/>
                <a:ea typeface="DejaVu Sans"/>
              </a:rPr>
              <a:t>The search for physical phenomena beyond the Standard Model will be continued in the CMS and ATLAS experiments at CERN’s LHC. JINR will take part in the 2nd phase of detectors’ upgrade during the LHC shutdown periods in 2026–2028 and will continue analysis of data from the LHC. The JINR group will continue to participate in the NA64 experiment to search for weakly interacting particles of dark matter at the SPS accelerator at CERN. JINR will also take part in a search for charged lepton flavor violation in muon-to-electron conversion in nuclei in the μ2е (FNAL) and COMET (J-PARC) experiments.     </a:t>
            </a:r>
            <a:endParaRPr lang="en-US" b="0" strike="noStrike" spc="-1" dirty="0">
              <a:solidFill>
                <a:srgbClr val="000000"/>
              </a:solidFill>
              <a:latin typeface="Arial"/>
            </a:endParaRPr>
          </a:p>
        </p:txBody>
      </p:sp>
      <p:sp>
        <p:nvSpPr>
          <p:cNvPr id="582" name="PlaceHolder 6"/>
          <p:cNvSpPr/>
          <p:nvPr/>
        </p:nvSpPr>
        <p:spPr>
          <a:xfrm>
            <a:off x="281880" y="93240"/>
            <a:ext cx="11657520" cy="379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tabLst>
                <a:tab pos="0" algn="l"/>
              </a:tabLst>
            </a:pPr>
            <a:r>
              <a:rPr lang="en-US" sz="2400" b="1" strike="noStrike" spc="-1">
                <a:solidFill>
                  <a:srgbClr val="002060"/>
                </a:solidFill>
                <a:latin typeface="Arial"/>
                <a:ea typeface="DejaVu Sans"/>
              </a:rPr>
              <a:t>Participation in experimental collaborations worldwide</a:t>
            </a:r>
            <a:endParaRPr lang="en-US" sz="2400" b="0" strike="noStrike" spc="-1">
              <a:solidFill>
                <a:srgbClr val="000000"/>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Прямоугольник 7"/>
          <p:cNvSpPr/>
          <p:nvPr/>
        </p:nvSpPr>
        <p:spPr>
          <a:xfrm>
            <a:off x="1240920" y="138600"/>
            <a:ext cx="9110880" cy="5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3190" b="0" strike="noStrike" spc="-1">
                <a:solidFill>
                  <a:srgbClr val="002060"/>
                </a:solidFill>
                <a:latin typeface="Arial"/>
                <a:ea typeface="DejaVu Sans"/>
              </a:rPr>
              <a:t>Directions of the Personnel Strategy </a:t>
            </a:r>
            <a:r>
              <a:rPr lang="ru-RU" sz="3190" b="0" strike="noStrike" spc="-1">
                <a:solidFill>
                  <a:srgbClr val="002060"/>
                </a:solidFill>
                <a:latin typeface="Arial"/>
                <a:ea typeface="DejaVu Sans"/>
              </a:rPr>
              <a:t>2024‒2030</a:t>
            </a:r>
            <a:endParaRPr lang="en-US" sz="3190" b="0" strike="noStrike" spc="-1">
              <a:solidFill>
                <a:srgbClr val="000000"/>
              </a:solidFill>
              <a:latin typeface="Arial"/>
            </a:endParaRPr>
          </a:p>
        </p:txBody>
      </p:sp>
      <p:pic>
        <p:nvPicPr>
          <p:cNvPr id="594" name="Picture 4"/>
          <p:cNvPicPr/>
          <p:nvPr/>
        </p:nvPicPr>
        <p:blipFill>
          <a:blip r:embed="rId2"/>
          <a:stretch/>
        </p:blipFill>
        <p:spPr>
          <a:xfrm>
            <a:off x="284760" y="3611880"/>
            <a:ext cx="3891960" cy="2078280"/>
          </a:xfrm>
          <a:prstGeom prst="rect">
            <a:avLst/>
          </a:prstGeom>
          <a:ln w="0">
            <a:noFill/>
          </a:ln>
        </p:spPr>
      </p:pic>
      <p:sp>
        <p:nvSpPr>
          <p:cNvPr id="595" name="TextBox 12"/>
          <p:cNvSpPr/>
          <p:nvPr/>
        </p:nvSpPr>
        <p:spPr>
          <a:xfrm>
            <a:off x="236880" y="3007800"/>
            <a:ext cx="381852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i="1" strike="noStrike" spc="-1">
                <a:solidFill>
                  <a:srgbClr val="000000"/>
                </a:solidFill>
                <a:latin typeface="Arial"/>
                <a:ea typeface="DejaVu Sans"/>
              </a:rPr>
              <a:t>Moscow Regional Physics and Mathematics Lyceum named after Academician V. G. Kadyshevsky</a:t>
            </a:r>
            <a:endParaRPr lang="en-US" sz="1200" b="0" strike="noStrike" spc="-1">
              <a:solidFill>
                <a:srgbClr val="000000"/>
              </a:solidFill>
              <a:latin typeface="Arial"/>
            </a:endParaRPr>
          </a:p>
        </p:txBody>
      </p:sp>
      <p:sp>
        <p:nvSpPr>
          <p:cNvPr id="596" name="TextBox 13"/>
          <p:cNvSpPr/>
          <p:nvPr/>
        </p:nvSpPr>
        <p:spPr>
          <a:xfrm>
            <a:off x="144360" y="5789880"/>
            <a:ext cx="4659120" cy="11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222222"/>
                </a:solidFill>
                <a:latin typeface="Arial"/>
                <a:ea typeface="DejaVu Sans"/>
              </a:rPr>
              <a:t>Moscow State Univ. Branch in Dubna</a:t>
            </a:r>
            <a:r>
              <a:rPr lang="ru-RU" sz="1200" b="1" strike="noStrike" spc="-1">
                <a:solidFill>
                  <a:srgbClr val="222222"/>
                </a:solidFill>
                <a:latin typeface="Arial"/>
                <a:ea typeface="DejaVu Sans"/>
              </a:rPr>
              <a:t> </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Departments of Elementary Particle Physics and </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 of Fundamental Nuclear Interactions</a:t>
            </a:r>
            <a:endParaRPr lang="en-US" sz="1200" b="0" strike="noStrike" spc="-1">
              <a:solidFill>
                <a:srgbClr val="000000"/>
              </a:solidFill>
              <a:latin typeface="Arial"/>
            </a:endParaRPr>
          </a:p>
          <a:p>
            <a:pPr algn="ctr">
              <a:lnSpc>
                <a:spcPct val="100000"/>
              </a:lnSpc>
            </a:pPr>
            <a:r>
              <a:rPr lang="en-US" sz="1200" b="0" strike="noStrike" spc="-1">
                <a:solidFill>
                  <a:srgbClr val="444444"/>
                </a:solidFill>
                <a:latin typeface="Arial"/>
                <a:ea typeface="DejaVu Sans"/>
              </a:rPr>
              <a:t>and</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Departments at </a:t>
            </a:r>
            <a:r>
              <a:rPr lang="en-US" sz="1200" b="1" strike="noStrike" spc="-1">
                <a:solidFill>
                  <a:srgbClr val="444444"/>
                </a:solidFill>
                <a:latin typeface="Arial"/>
                <a:ea typeface="DejaVu Sans"/>
              </a:rPr>
              <a:t>MIPT,  MEPhI, SPbSU,  Dubna University </a:t>
            </a:r>
            <a:r>
              <a:rPr lang="en-US" sz="1200" b="0" strike="noStrike" spc="-1">
                <a:solidFill>
                  <a:srgbClr val="444444"/>
                </a:solidFill>
                <a:latin typeface="Arial"/>
                <a:ea typeface="DejaVu Sans"/>
              </a:rPr>
              <a:t>and several others.</a:t>
            </a:r>
            <a:endParaRPr lang="en-US" sz="1200" b="0" strike="noStrike" spc="-1">
              <a:solidFill>
                <a:srgbClr val="000000"/>
              </a:solidFill>
              <a:latin typeface="Arial"/>
            </a:endParaRPr>
          </a:p>
        </p:txBody>
      </p:sp>
      <p:pic>
        <p:nvPicPr>
          <p:cNvPr id="597" name="Picture 6" descr="English Language Week at the Kadyshevsky Lyceum"/>
          <p:cNvPicPr/>
          <p:nvPr/>
        </p:nvPicPr>
        <p:blipFill>
          <a:blip r:embed="rId3"/>
          <a:stretch/>
        </p:blipFill>
        <p:spPr>
          <a:xfrm>
            <a:off x="284760" y="873720"/>
            <a:ext cx="3901680" cy="2099520"/>
          </a:xfrm>
          <a:prstGeom prst="rect">
            <a:avLst/>
          </a:prstGeom>
          <a:ln w="0">
            <a:noFill/>
          </a:ln>
        </p:spPr>
      </p:pic>
      <p:pic>
        <p:nvPicPr>
          <p:cNvPr id="598" name="Рисунок 17"/>
          <p:cNvPicPr/>
          <p:nvPr/>
        </p:nvPicPr>
        <p:blipFill>
          <a:blip r:embed="rId4"/>
          <a:stretch/>
        </p:blipFill>
        <p:spPr>
          <a:xfrm>
            <a:off x="9432720" y="1690200"/>
            <a:ext cx="2568960" cy="3264480"/>
          </a:xfrm>
          <a:prstGeom prst="rect">
            <a:avLst/>
          </a:prstGeom>
          <a:ln w="0">
            <a:solidFill>
              <a:srgbClr val="4F81BD"/>
            </a:solidFill>
          </a:ln>
        </p:spPr>
      </p:pic>
      <p:pic>
        <p:nvPicPr>
          <p:cNvPr id="599" name="Рисунок 19"/>
          <p:cNvPicPr/>
          <p:nvPr/>
        </p:nvPicPr>
        <p:blipFill>
          <a:blip r:embed="rId5"/>
          <a:stretch/>
        </p:blipFill>
        <p:spPr>
          <a:xfrm>
            <a:off x="8678880" y="866520"/>
            <a:ext cx="2859480" cy="2414520"/>
          </a:xfrm>
          <a:prstGeom prst="rect">
            <a:avLst/>
          </a:prstGeom>
          <a:ln w="0">
            <a:noFill/>
          </a:ln>
        </p:spPr>
      </p:pic>
      <p:sp>
        <p:nvSpPr>
          <p:cNvPr id="600" name="TextBox 20"/>
          <p:cNvSpPr/>
          <p:nvPr/>
        </p:nvSpPr>
        <p:spPr>
          <a:xfrm>
            <a:off x="8421480" y="5196960"/>
            <a:ext cx="3746520" cy="1611720"/>
          </a:xfrm>
          <a:prstGeom prst="rect">
            <a:avLst/>
          </a:prstGeom>
          <a:gradFill rotWithShape="0">
            <a:gsLst>
              <a:gs pos="67000">
                <a:srgbClr val="FFFFFF">
                  <a:alpha val="0"/>
                </a:srgbClr>
              </a:gs>
              <a:gs pos="100000">
                <a:srgbClr val="B0C6E1"/>
              </a:gs>
            </a:gsLst>
            <a:lin ang="5400000"/>
          </a:gra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pPr>
            <a:r>
              <a:rPr lang="en-US" sz="1600" b="0" strike="noStrike" spc="-1">
                <a:solidFill>
                  <a:srgbClr val="000000"/>
                </a:solidFill>
                <a:latin typeface="Arial"/>
                <a:ea typeface="DejaVu Sans"/>
              </a:rPr>
              <a:t> - Staff renewal (continuing education)</a:t>
            </a:r>
            <a:endParaRPr lang="en-US" sz="1600" b="0" strike="noStrike" spc="-1">
              <a:solidFill>
                <a:srgbClr val="000000"/>
              </a:solidFill>
              <a:latin typeface="Arial"/>
            </a:endParaRPr>
          </a:p>
          <a:p>
            <a:pPr>
              <a:lnSpc>
                <a:spcPct val="100000"/>
              </a:lnSpc>
              <a:spcAft>
                <a:spcPts val="601"/>
              </a:spcAft>
            </a:pPr>
            <a:r>
              <a:rPr lang="en-US" sz="1600" b="0" strike="noStrike" spc="-1">
                <a:solidFill>
                  <a:srgbClr val="000000"/>
                </a:solidFill>
                <a:latin typeface="Arial"/>
                <a:ea typeface="DejaVu Sans"/>
              </a:rPr>
              <a:t> - Possibility of retirement</a:t>
            </a:r>
            <a:endParaRPr lang="en-US" sz="1600" b="0" strike="noStrike" spc="-1">
              <a:solidFill>
                <a:srgbClr val="000000"/>
              </a:solidFill>
              <a:latin typeface="Arial"/>
            </a:endParaRPr>
          </a:p>
          <a:p>
            <a:pPr>
              <a:lnSpc>
                <a:spcPct val="100000"/>
              </a:lnSpc>
              <a:spcAft>
                <a:spcPts val="601"/>
              </a:spcAft>
            </a:pPr>
            <a:r>
              <a:rPr lang="en-US" sz="1600" b="0" strike="noStrike" spc="-1">
                <a:solidFill>
                  <a:srgbClr val="000000"/>
                </a:solidFill>
                <a:latin typeface="Arial"/>
                <a:ea typeface="DejaVu Sans"/>
              </a:rPr>
              <a:t> - Social support agreement</a:t>
            </a:r>
            <a:endParaRPr lang="en-US" sz="1600" b="0" strike="noStrike" spc="-1">
              <a:solidFill>
                <a:srgbClr val="000000"/>
              </a:solidFill>
              <a:latin typeface="Arial"/>
            </a:endParaRPr>
          </a:p>
          <a:p>
            <a:pPr>
              <a:lnSpc>
                <a:spcPct val="100000"/>
              </a:lnSpc>
              <a:spcAft>
                <a:spcPts val="601"/>
              </a:spcAft>
            </a:pPr>
            <a:r>
              <a:rPr lang="en-US" sz="1600" b="0" strike="noStrike" spc="-1">
                <a:solidFill>
                  <a:srgbClr val="000000"/>
                </a:solidFill>
                <a:latin typeface="Arial"/>
                <a:ea typeface="DejaVu Sans"/>
              </a:rPr>
              <a:t> - Harmonizing age structure</a:t>
            </a:r>
            <a:endParaRPr lang="en-US" sz="1600" b="0" strike="noStrike" spc="-1">
              <a:solidFill>
                <a:srgbClr val="000000"/>
              </a:solidFill>
              <a:latin typeface="Arial"/>
            </a:endParaRPr>
          </a:p>
          <a:p>
            <a:pPr>
              <a:lnSpc>
                <a:spcPct val="100000"/>
              </a:lnSpc>
              <a:spcAft>
                <a:spcPts val="601"/>
              </a:spcAft>
            </a:pPr>
            <a:r>
              <a:rPr lang="en-US" sz="1600" b="0" strike="noStrike" spc="-1">
                <a:solidFill>
                  <a:srgbClr val="000000"/>
                </a:solidFill>
                <a:latin typeface="Arial"/>
                <a:ea typeface="DejaVu Sans"/>
              </a:rPr>
              <a:t> - Significant growth of Associate staff.</a:t>
            </a:r>
            <a:endParaRPr lang="en-US" sz="1600" b="0" strike="noStrike" spc="-1">
              <a:solidFill>
                <a:srgbClr val="000000"/>
              </a:solidFill>
              <a:latin typeface="Arial"/>
            </a:endParaRPr>
          </a:p>
        </p:txBody>
      </p:sp>
      <p:graphicFrame>
        <p:nvGraphicFramePr>
          <p:cNvPr id="601" name="Диаграмма 2"/>
          <p:cNvGraphicFramePr/>
          <p:nvPr/>
        </p:nvGraphicFramePr>
        <p:xfrm>
          <a:off x="4115160" y="4062600"/>
          <a:ext cx="4911120" cy="29548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02" name="Диаграмма 3"/>
          <p:cNvGraphicFramePr/>
          <p:nvPr/>
        </p:nvGraphicFramePr>
        <p:xfrm>
          <a:off x="4113720" y="789480"/>
          <a:ext cx="4638240" cy="31266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Прямоугольник 3"/>
          <p:cNvSpPr/>
          <p:nvPr/>
        </p:nvSpPr>
        <p:spPr>
          <a:xfrm>
            <a:off x="120334" y="4613813"/>
            <a:ext cx="1192752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0" strike="noStrike" spc="-1" dirty="0">
                <a:solidFill>
                  <a:srgbClr val="0432FF"/>
                </a:solidFill>
                <a:latin typeface="Arial"/>
                <a:ea typeface="DejaVu Sans"/>
              </a:rPr>
              <a:t>The Sum of Contributions are to be increased by 5% annually to fully cover the $1,944.6 million cost. </a:t>
            </a:r>
            <a:endParaRPr lang="en-US" sz="2000" b="0" strike="noStrike" spc="-1" dirty="0">
              <a:solidFill>
                <a:srgbClr val="000000"/>
              </a:solidFill>
              <a:latin typeface="Arial"/>
            </a:endParaRPr>
          </a:p>
          <a:p>
            <a:pPr>
              <a:lnSpc>
                <a:spcPct val="100000"/>
              </a:lnSpc>
            </a:pPr>
            <a:r>
              <a:rPr lang="en-US" sz="2000" b="0" strike="noStrike" spc="-1" dirty="0">
                <a:solidFill>
                  <a:srgbClr val="0432FF"/>
                </a:solidFill>
                <a:latin typeface="Arial"/>
                <a:ea typeface="DejaVu Sans"/>
              </a:rPr>
              <a:t>In case of insignificant indexation of the amount of contributions, we have: underfunding of certain stages of work on large scientific projects (NICA-SPD in the first place, about $ 45 million, DRIBs-III Radiochemical Laboratory - class 1 - about 8.5 M$), Life Science and external cooperation up to 10 M$, reduction of experimental time (10-20 M$, as well as cancellation of the involvement of about 200 highly qualified scientists and specialists (36 M$).Even after these cardinal cuts for the JINR Development Program, the budget will have a deficit of about 100 M$.</a:t>
            </a:r>
            <a:endParaRPr lang="en-US" sz="2000" b="0" strike="noStrike" spc="-1" dirty="0">
              <a:solidFill>
                <a:srgbClr val="000000"/>
              </a:solidFill>
              <a:latin typeface="Arial"/>
            </a:endParaRPr>
          </a:p>
        </p:txBody>
      </p:sp>
      <p:sp>
        <p:nvSpPr>
          <p:cNvPr id="672" name="TextBox 4"/>
          <p:cNvSpPr/>
          <p:nvPr/>
        </p:nvSpPr>
        <p:spPr>
          <a:xfrm>
            <a:off x="60668" y="753840"/>
            <a:ext cx="12047400" cy="390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pPr>
            <a:r>
              <a:rPr lang="en-US" sz="2000" b="0" strike="noStrike" spc="-1" dirty="0">
                <a:solidFill>
                  <a:srgbClr val="C00000"/>
                </a:solidFill>
                <a:latin typeface="Arial"/>
                <a:ea typeface="DejaVu Sans"/>
              </a:rPr>
              <a:t>Subject to the principle of reciprocity, the Institute will continue to fulfill all its obligations, will consistently pursue a policy of Open Access to its research infrastructure and scientific data (Open Science), strictly follow internationally recognized standards of scientific expertise and legal support of intellectual property.</a:t>
            </a:r>
            <a:endParaRPr lang="en-US" sz="2000" b="0" strike="noStrike" spc="-1" dirty="0">
              <a:solidFill>
                <a:srgbClr val="000000"/>
              </a:solidFill>
              <a:latin typeface="Arial"/>
            </a:endParaRPr>
          </a:p>
          <a:p>
            <a:pPr>
              <a:lnSpc>
                <a:spcPct val="100000"/>
              </a:lnSpc>
              <a:spcAft>
                <a:spcPts val="601"/>
              </a:spcAft>
            </a:pPr>
            <a:r>
              <a:rPr lang="en-US" sz="2000" b="0" strike="noStrike" spc="-1" dirty="0">
                <a:solidFill>
                  <a:srgbClr val="C00000"/>
                </a:solidFill>
                <a:latin typeface="Arial"/>
                <a:ea typeface="DejaVu Sans"/>
              </a:rPr>
              <a:t>The main financial risk for the development of JINR for 2024-2030, associated with the geopolitical situation, is the incomplete and/or untimely fulfillment of the Member-country contributions, the reduction of member states and non-payment of contributions by states where membership was suspended for an indefinite period. Such factors, first of all, will affect the reduction of JINR's human capital, a decrease in the value of its assets and competitiveness, and a significant shift in the timing of achieving scientific results that directly affect the scientific visibility of the Institute's member countries. </a:t>
            </a:r>
            <a:endParaRPr lang="en-US" sz="2000" b="0" strike="noStrike" spc="-1" dirty="0">
              <a:solidFill>
                <a:srgbClr val="000000"/>
              </a:solidFill>
              <a:latin typeface="Arial"/>
            </a:endParaRPr>
          </a:p>
          <a:p>
            <a:pPr>
              <a:lnSpc>
                <a:spcPct val="100000"/>
              </a:lnSpc>
              <a:spcAft>
                <a:spcPts val="601"/>
              </a:spcAft>
            </a:pPr>
            <a:r>
              <a:rPr lang="en-US" sz="2000" b="0" strike="noStrike" spc="-1" dirty="0">
                <a:solidFill>
                  <a:srgbClr val="C00000"/>
                </a:solidFill>
                <a:latin typeface="Arial"/>
                <a:ea typeface="DejaVu Sans"/>
              </a:rPr>
              <a:t>Attracting new states with strong and dynamically developing economies to orbit of JINR is the most important area of ​​work to prevent</a:t>
            </a:r>
            <a:r>
              <a:rPr lang="en-GB" sz="2000" b="0" strike="noStrike" spc="-1" dirty="0">
                <a:solidFill>
                  <a:srgbClr val="C00000"/>
                </a:solidFill>
                <a:latin typeface="Arial"/>
                <a:ea typeface="DejaVu Sans"/>
              </a:rPr>
              <a:t> the</a:t>
            </a:r>
            <a:r>
              <a:rPr lang="en-US" sz="2000" b="0" strike="noStrike" spc="-1" dirty="0">
                <a:solidFill>
                  <a:srgbClr val="C00000"/>
                </a:solidFill>
                <a:latin typeface="Arial"/>
                <a:ea typeface="DejaVu Sans"/>
              </a:rPr>
              <a:t> development of negative scenarios for realization of financial risks. </a:t>
            </a:r>
            <a:endParaRPr lang="en-US" sz="2000" b="0" strike="noStrike" spc="-1" dirty="0">
              <a:solidFill>
                <a:srgbClr val="000000"/>
              </a:solidFill>
              <a:latin typeface="Arial"/>
            </a:endParaRPr>
          </a:p>
        </p:txBody>
      </p:sp>
      <p:sp>
        <p:nvSpPr>
          <p:cNvPr id="673" name="TextBox 6"/>
          <p:cNvSpPr/>
          <p:nvPr/>
        </p:nvSpPr>
        <p:spPr>
          <a:xfrm>
            <a:off x="4237560" y="272520"/>
            <a:ext cx="3122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000000"/>
                </a:solidFill>
                <a:latin typeface="Arial"/>
                <a:ea typeface="DejaVu Sans"/>
              </a:rPr>
              <a:t>RISKS and MITIGATION</a:t>
            </a:r>
            <a:endParaRPr lang="en-US" sz="20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1" name="Рисунок 104"/>
          <p:cNvPicPr/>
          <p:nvPr/>
        </p:nvPicPr>
        <p:blipFill>
          <a:blip r:embed="rId3" cstate="print">
            <a:extLst>
              <a:ext uri="{28A0092B-C50C-407E-A947-70E740481C1C}">
                <a14:useLocalDpi xmlns:a14="http://schemas.microsoft.com/office/drawing/2010/main"/>
              </a:ext>
            </a:extLst>
          </a:blip>
          <a:srcRect/>
          <a:stretch/>
        </p:blipFill>
        <p:spPr>
          <a:xfrm>
            <a:off x="6965261" y="4153884"/>
            <a:ext cx="4870138" cy="2770605"/>
          </a:xfrm>
          <a:prstGeom prst="rect">
            <a:avLst/>
          </a:prstGeom>
          <a:ln w="0">
            <a:noFill/>
          </a:ln>
        </p:spPr>
      </p:pic>
      <p:pic>
        <p:nvPicPr>
          <p:cNvPr id="1812" name="Picture 23"/>
          <p:cNvPicPr/>
          <p:nvPr/>
        </p:nvPicPr>
        <p:blipFill>
          <a:blip r:embed="rId4" cstate="print">
            <a:extLst>
              <a:ext uri="{28A0092B-C50C-407E-A947-70E740481C1C}">
                <a14:useLocalDpi xmlns:a14="http://schemas.microsoft.com/office/drawing/2010/main"/>
              </a:ext>
            </a:extLst>
          </a:blip>
          <a:srcRect/>
          <a:stretch/>
        </p:blipFill>
        <p:spPr>
          <a:xfrm>
            <a:off x="7370022" y="896930"/>
            <a:ext cx="4427423" cy="3130316"/>
          </a:xfrm>
          <a:prstGeom prst="rect">
            <a:avLst/>
          </a:prstGeom>
          <a:ln w="0">
            <a:noFill/>
          </a:ln>
        </p:spPr>
      </p:pic>
      <p:sp>
        <p:nvSpPr>
          <p:cNvPr id="1813" name="TextBox 117"/>
          <p:cNvSpPr/>
          <p:nvPr/>
        </p:nvSpPr>
        <p:spPr>
          <a:xfrm>
            <a:off x="351849" y="4836745"/>
            <a:ext cx="6319544" cy="709651"/>
          </a:xfrm>
          <a:prstGeom prst="rect">
            <a:avLst/>
          </a:prstGeom>
          <a:noFill/>
          <a:ln w="0">
            <a:noFill/>
          </a:ln>
        </p:spPr>
        <p:style>
          <a:lnRef idx="0">
            <a:scrgbClr r="0" g="0" b="0"/>
          </a:lnRef>
          <a:fillRef idx="0">
            <a:scrgbClr r="0" g="0" b="0"/>
          </a:fillRef>
          <a:effectRef idx="0">
            <a:scrgbClr r="0" g="0" b="0"/>
          </a:effectRef>
          <a:fontRef idx="minor"/>
        </p:style>
        <p:txBody>
          <a:bodyPr lIns="86635" tIns="43318" rIns="86635" bIns="43318" anchor="t">
            <a:spAutoFit/>
          </a:bodyPr>
          <a:lstStyle/>
          <a:p>
            <a:pPr>
              <a:lnSpc>
                <a:spcPct val="100000"/>
              </a:lnSpc>
            </a:pPr>
            <a:r>
              <a:rPr lang="en-US" sz="1347" b="1" spc="-1" dirty="0">
                <a:solidFill>
                  <a:srgbClr val="000000"/>
                </a:solidFill>
                <a:ea typeface="DejaVu Sans"/>
              </a:rPr>
              <a:t>February 15-16, 2023, JINR, </a:t>
            </a:r>
            <a:r>
              <a:rPr lang="en-US" sz="1347" b="1" spc="-1" dirty="0" err="1">
                <a:solidFill>
                  <a:srgbClr val="000000"/>
                </a:solidFill>
                <a:ea typeface="DejaVu Sans"/>
              </a:rPr>
              <a:t>Dubna</a:t>
            </a:r>
            <a:endParaRPr lang="en-US" sz="1347" spc="-1" dirty="0">
              <a:solidFill>
                <a:srgbClr val="000000"/>
              </a:solidFill>
            </a:endParaRPr>
          </a:p>
          <a:p>
            <a:pPr>
              <a:lnSpc>
                <a:spcPct val="100000"/>
              </a:lnSpc>
            </a:pPr>
            <a:r>
              <a:rPr lang="en-US" sz="1347" spc="-1" dirty="0">
                <a:solidFill>
                  <a:srgbClr val="000000"/>
                </a:solidFill>
                <a:ea typeface="DejaVu Sans"/>
              </a:rPr>
              <a:t>Delegation of Mexico headed by H.E. Eduardo Villegas </a:t>
            </a:r>
            <a:r>
              <a:rPr lang="en-US" sz="1347" spc="-1" dirty="0" err="1">
                <a:solidFill>
                  <a:srgbClr val="000000"/>
                </a:solidFill>
                <a:ea typeface="DejaVu Sans"/>
              </a:rPr>
              <a:t>Megías</a:t>
            </a:r>
            <a:r>
              <a:rPr lang="en-US" sz="1347" spc="-1" dirty="0">
                <a:solidFill>
                  <a:srgbClr val="000000"/>
                </a:solidFill>
                <a:ea typeface="DejaVu Sans"/>
              </a:rPr>
              <a:t>, </a:t>
            </a:r>
            <a:br>
              <a:rPr sz="1347" dirty="0"/>
            </a:br>
            <a:r>
              <a:rPr lang="en-US" sz="1347" spc="-1" dirty="0">
                <a:solidFill>
                  <a:srgbClr val="000000"/>
                </a:solidFill>
                <a:ea typeface="DejaVu Sans"/>
              </a:rPr>
              <a:t>Ambassador Extraordinary and Plenipotentiary of the United Mexican States</a:t>
            </a:r>
            <a:endParaRPr lang="en-US" sz="1347" spc="-1" dirty="0">
              <a:solidFill>
                <a:srgbClr val="000000"/>
              </a:solidFill>
            </a:endParaRPr>
          </a:p>
        </p:txBody>
      </p:sp>
      <p:sp>
        <p:nvSpPr>
          <p:cNvPr id="1814" name="Прямоугольник 37"/>
          <p:cNvSpPr/>
          <p:nvPr/>
        </p:nvSpPr>
        <p:spPr>
          <a:xfrm>
            <a:off x="351849" y="5590430"/>
            <a:ext cx="6466477" cy="1331820"/>
          </a:xfrm>
          <a:prstGeom prst="rect">
            <a:avLst/>
          </a:prstGeom>
          <a:noFill/>
          <a:ln w="0">
            <a:noFill/>
          </a:ln>
        </p:spPr>
        <p:style>
          <a:lnRef idx="0">
            <a:scrgbClr r="0" g="0" b="0"/>
          </a:lnRef>
          <a:fillRef idx="0">
            <a:scrgbClr r="0" g="0" b="0"/>
          </a:fillRef>
          <a:effectRef idx="0">
            <a:scrgbClr r="0" g="0" b="0"/>
          </a:effectRef>
          <a:fontRef idx="minor"/>
        </p:style>
        <p:txBody>
          <a:bodyPr lIns="86635" tIns="43318" rIns="86635" bIns="43318" anchor="t">
            <a:spAutoFit/>
          </a:bodyPr>
          <a:lstStyle/>
          <a:p>
            <a:pPr>
              <a:lnSpc>
                <a:spcPct val="100000"/>
              </a:lnSpc>
            </a:pPr>
            <a:r>
              <a:rPr lang="en-US" sz="1347" b="1" u="sng" spc="-1" dirty="0">
                <a:solidFill>
                  <a:srgbClr val="000000"/>
                </a:solidFill>
                <a:ea typeface="DejaVu Sans"/>
              </a:rPr>
              <a:t>Highlights of the visit</a:t>
            </a:r>
            <a:r>
              <a:rPr lang="en-US" sz="1347" b="1" spc="-1" dirty="0">
                <a:solidFill>
                  <a:srgbClr val="000000"/>
                </a:solidFill>
                <a:ea typeface="DejaVu Sans"/>
              </a:rPr>
              <a:t>:</a:t>
            </a:r>
            <a:endParaRPr lang="en-US" sz="1347" spc="-1" dirty="0">
              <a:solidFill>
                <a:srgbClr val="000000"/>
              </a:solidFill>
            </a:endParaRPr>
          </a:p>
          <a:p>
            <a:pPr marL="275142" indent="-275142">
              <a:buClr>
                <a:srgbClr val="000000"/>
              </a:buClr>
              <a:buFont typeface="Arial"/>
              <a:buChar char="•"/>
            </a:pPr>
            <a:r>
              <a:rPr lang="en-US" sz="1347" spc="-1" dirty="0">
                <a:solidFill>
                  <a:srgbClr val="000000"/>
                </a:solidFill>
                <a:ea typeface="DejaVu Sans"/>
              </a:rPr>
              <a:t>signing of the </a:t>
            </a:r>
            <a:r>
              <a:rPr lang="en-US" sz="1347" b="1" spc="-1" dirty="0">
                <a:solidFill>
                  <a:srgbClr val="000000"/>
                </a:solidFill>
                <a:ea typeface="DejaVu Sans"/>
              </a:rPr>
              <a:t>Joint Declaration of Intent</a:t>
            </a:r>
            <a:r>
              <a:rPr lang="en-US" sz="1347" spc="-1" dirty="0">
                <a:solidFill>
                  <a:srgbClr val="000000"/>
                </a:solidFill>
                <a:ea typeface="DejaVu Sans"/>
              </a:rPr>
              <a:t> between the National Council for Science and Technology of Mexico (CONACYT) &amp; JINR;</a:t>
            </a:r>
            <a:endParaRPr lang="en-US" sz="1347" spc="-1" dirty="0">
              <a:solidFill>
                <a:srgbClr val="000000"/>
              </a:solidFill>
            </a:endParaRPr>
          </a:p>
          <a:p>
            <a:pPr marL="275142" indent="-275142">
              <a:buClr>
                <a:srgbClr val="000000"/>
              </a:buClr>
              <a:buFont typeface="Arial"/>
              <a:buChar char="•"/>
            </a:pPr>
            <a:r>
              <a:rPr lang="en-GB" sz="1347" spc="-1" dirty="0">
                <a:solidFill>
                  <a:srgbClr val="000000"/>
                </a:solidFill>
                <a:ea typeface="DejaVu Sans"/>
              </a:rPr>
              <a:t>report on JINR-Mexico cooperation by the President of the Mexican Physical Society Ana Maria </a:t>
            </a:r>
            <a:r>
              <a:rPr lang="en-GB" sz="1347" spc="-1" dirty="0" err="1">
                <a:solidFill>
                  <a:srgbClr val="000000"/>
                </a:solidFill>
                <a:ea typeface="DejaVu Sans"/>
              </a:rPr>
              <a:t>Cetto</a:t>
            </a:r>
            <a:r>
              <a:rPr lang="en-GB" sz="1347" spc="-1" dirty="0">
                <a:solidFill>
                  <a:srgbClr val="000000"/>
                </a:solidFill>
                <a:ea typeface="DejaVu Sans"/>
              </a:rPr>
              <a:t> at the session of the JINR Scientific Council; </a:t>
            </a:r>
            <a:endParaRPr lang="en-US" sz="1347" spc="-1" dirty="0">
              <a:solidFill>
                <a:srgbClr val="000000"/>
              </a:solidFill>
            </a:endParaRPr>
          </a:p>
          <a:p>
            <a:pPr marL="275142" indent="-275142">
              <a:buClr>
                <a:srgbClr val="000000"/>
              </a:buClr>
              <a:buFont typeface="Arial"/>
              <a:buChar char="•"/>
            </a:pPr>
            <a:r>
              <a:rPr lang="en-US" sz="1347" spc="-1" dirty="0">
                <a:solidFill>
                  <a:srgbClr val="000000"/>
                </a:solidFill>
                <a:ea typeface="DejaVu Sans"/>
              </a:rPr>
              <a:t>acquaintance with the JINR infrastructure.</a:t>
            </a:r>
            <a:endParaRPr lang="en-US" sz="1347" spc="-1" dirty="0">
              <a:solidFill>
                <a:srgbClr val="000000"/>
              </a:solidFill>
            </a:endParaRPr>
          </a:p>
        </p:txBody>
      </p:sp>
      <p:sp>
        <p:nvSpPr>
          <p:cNvPr id="1815" name="Прямоугольник 44"/>
          <p:cNvSpPr/>
          <p:nvPr/>
        </p:nvSpPr>
        <p:spPr>
          <a:xfrm>
            <a:off x="9724429" y="6494380"/>
            <a:ext cx="1871980" cy="324456"/>
          </a:xfrm>
          <a:prstGeom prst="rect">
            <a:avLst/>
          </a:prstGeom>
          <a:noFill/>
          <a:ln w="0">
            <a:noFill/>
          </a:ln>
        </p:spPr>
        <p:style>
          <a:lnRef idx="0">
            <a:scrgbClr r="0" g="0" b="0"/>
          </a:lnRef>
          <a:fillRef idx="0">
            <a:scrgbClr r="0" g="0" b="0"/>
          </a:fillRef>
          <a:effectRef idx="0">
            <a:scrgbClr r="0" g="0" b="0"/>
          </a:effectRef>
          <a:fontRef idx="minor"/>
        </p:style>
        <p:txBody>
          <a:bodyPr wrap="none" lIns="86635" tIns="43318" rIns="86635" bIns="43318" anchor="t">
            <a:spAutoFit/>
          </a:bodyPr>
          <a:lstStyle/>
          <a:p>
            <a:pPr>
              <a:lnSpc>
                <a:spcPct val="100000"/>
              </a:lnSpc>
            </a:pPr>
            <a:r>
              <a:rPr lang="en-US" sz="1540" b="1" spc="-1">
                <a:solidFill>
                  <a:srgbClr val="FFFFFF"/>
                </a:solidFill>
                <a:latin typeface="Arial"/>
                <a:ea typeface="DejaVu Sans"/>
              </a:rPr>
              <a:t>DC-280, LNR JINR</a:t>
            </a:r>
            <a:endParaRPr lang="en-US" sz="1540" spc="-1">
              <a:solidFill>
                <a:srgbClr val="000000"/>
              </a:solidFill>
              <a:latin typeface="Arial"/>
            </a:endParaRPr>
          </a:p>
        </p:txBody>
      </p:sp>
      <p:sp>
        <p:nvSpPr>
          <p:cNvPr id="1816" name="TextBox 118"/>
          <p:cNvSpPr/>
          <p:nvPr/>
        </p:nvSpPr>
        <p:spPr>
          <a:xfrm>
            <a:off x="8954066" y="3482581"/>
            <a:ext cx="2843379" cy="324456"/>
          </a:xfrm>
          <a:prstGeom prst="rect">
            <a:avLst/>
          </a:prstGeom>
          <a:noFill/>
          <a:ln w="0">
            <a:noFill/>
          </a:ln>
        </p:spPr>
        <p:style>
          <a:lnRef idx="0">
            <a:scrgbClr r="0" g="0" b="0"/>
          </a:lnRef>
          <a:fillRef idx="0">
            <a:scrgbClr r="0" g="0" b="0"/>
          </a:fillRef>
          <a:effectRef idx="0">
            <a:scrgbClr r="0" g="0" b="0"/>
          </a:effectRef>
          <a:fontRef idx="minor"/>
        </p:style>
        <p:txBody>
          <a:bodyPr lIns="86635" tIns="43318" rIns="86635" bIns="43318" anchor="t">
            <a:spAutoFit/>
          </a:bodyPr>
          <a:lstStyle/>
          <a:p>
            <a:pPr>
              <a:lnSpc>
                <a:spcPct val="100000"/>
              </a:lnSpc>
            </a:pPr>
            <a:r>
              <a:rPr lang="en-US" sz="1540" b="1" spc="-1">
                <a:solidFill>
                  <a:srgbClr val="FFFFFF"/>
                </a:solidFill>
                <a:latin typeface="Arial"/>
                <a:ea typeface="DejaVu Sans"/>
              </a:rPr>
              <a:t>MPD NICA, VBLHEP JINR</a:t>
            </a:r>
            <a:endParaRPr lang="en-US" sz="1540" spc="-1">
              <a:solidFill>
                <a:srgbClr val="000000"/>
              </a:solidFill>
              <a:latin typeface="Arial"/>
            </a:endParaRPr>
          </a:p>
        </p:txBody>
      </p:sp>
      <p:pic>
        <p:nvPicPr>
          <p:cNvPr id="1817" name="Picture 25"/>
          <p:cNvPicPr/>
          <p:nvPr/>
        </p:nvPicPr>
        <p:blipFill>
          <a:blip r:embed="rId5" cstate="print">
            <a:extLst>
              <a:ext uri="{28A0092B-C50C-407E-A947-70E740481C1C}">
                <a14:useLocalDpi xmlns:a14="http://schemas.microsoft.com/office/drawing/2010/main"/>
              </a:ext>
            </a:extLst>
          </a:blip>
          <a:srcRect/>
          <a:stretch/>
        </p:blipFill>
        <p:spPr>
          <a:xfrm>
            <a:off x="530838" y="998420"/>
            <a:ext cx="5961566" cy="3794291"/>
          </a:xfrm>
          <a:prstGeom prst="rect">
            <a:avLst/>
          </a:prstGeom>
          <a:ln w="0">
            <a:noFill/>
          </a:ln>
        </p:spPr>
      </p:pic>
      <p:pic>
        <p:nvPicPr>
          <p:cNvPr id="1026" name="Picture 2">
            <a:extLst>
              <a:ext uri="{FF2B5EF4-FFF2-40B4-BE49-F238E27FC236}">
                <a16:creationId xmlns:a16="http://schemas.microsoft.com/office/drawing/2014/main" id="{5FC3B0AE-64DB-804A-8ED6-6857D57A3DB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912510" y="206587"/>
            <a:ext cx="999443" cy="59966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60;p1">
            <a:extLst>
              <a:ext uri="{FF2B5EF4-FFF2-40B4-BE49-F238E27FC236}">
                <a16:creationId xmlns:a16="http://schemas.microsoft.com/office/drawing/2014/main" id="{E7BDD427-FF21-A144-8C4C-6567E292079D}"/>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0926931" y="206587"/>
            <a:ext cx="920416" cy="562914"/>
          </a:xfrm>
          <a:prstGeom prst="rect">
            <a:avLst/>
          </a:prstGeom>
          <a:noFill/>
          <a:ln>
            <a:noFill/>
          </a:ln>
        </p:spPr>
      </p:pic>
      <p:sp>
        <p:nvSpPr>
          <p:cNvPr id="12" name="Google Shape;65;p3">
            <a:extLst>
              <a:ext uri="{FF2B5EF4-FFF2-40B4-BE49-F238E27FC236}">
                <a16:creationId xmlns:a16="http://schemas.microsoft.com/office/drawing/2014/main" id="{36071AC1-476A-F445-9B76-3EB134264DF3}"/>
              </a:ext>
            </a:extLst>
          </p:cNvPr>
          <p:cNvSpPr txBox="1">
            <a:spLocks/>
          </p:cNvSpPr>
          <p:nvPr/>
        </p:nvSpPr>
        <p:spPr>
          <a:xfrm>
            <a:off x="1022536" y="225151"/>
            <a:ext cx="8701894" cy="562914"/>
          </a:xfrm>
          <a:prstGeom prst="rect">
            <a:avLst/>
          </a:prstGeom>
          <a:noFill/>
          <a:ln w="0">
            <a:noFill/>
          </a:ln>
        </p:spPr>
        <p:txBody>
          <a:bodyPr spcFirstLastPara="1" wrap="square" lIns="88008" tIns="43992" rIns="88008" bIns="43992"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F3864"/>
              </a:buClr>
              <a:buSzPts val="3200"/>
            </a:pPr>
            <a:r>
              <a:rPr lang="en-US" sz="3080" b="1" cap="small" dirty="0">
                <a:solidFill>
                  <a:srgbClr val="1F3864"/>
                </a:solidFill>
                <a:latin typeface="Arial"/>
                <a:ea typeface="Arial"/>
                <a:cs typeface="Arial"/>
                <a:sym typeface="Arial"/>
              </a:rPr>
              <a:t>JINR - Mexico: new horizons of cooperation</a:t>
            </a:r>
            <a:endParaRPr lang="en-US" sz="4236" cap="small" dirty="0"/>
          </a:p>
        </p:txBody>
      </p:sp>
      <p:sp>
        <p:nvSpPr>
          <p:cNvPr id="1810" name="Прямоугольник 7"/>
          <p:cNvSpPr/>
          <p:nvPr/>
        </p:nvSpPr>
        <p:spPr>
          <a:xfrm>
            <a:off x="3712042" y="998420"/>
            <a:ext cx="2904158" cy="439069"/>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pPr>
            <a:r>
              <a:rPr lang="en-US" sz="2310" b="1" spc="-1" dirty="0">
                <a:solidFill>
                  <a:srgbClr val="0070C0"/>
                </a:solidFill>
                <a:latin typeface="Arial"/>
                <a:ea typeface="DejaVu Sans"/>
              </a:rPr>
              <a:t>Joint Declaration</a:t>
            </a:r>
            <a:endParaRPr lang="en-US" sz="2310" spc="-1"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CDCEA2-643B-4B4B-8513-5852B8EA33D5}"/>
              </a:ext>
            </a:extLst>
          </p:cNvPr>
          <p:cNvSpPr>
            <a:spLocks noGrp="1"/>
          </p:cNvSpPr>
          <p:nvPr>
            <p:ph type="title"/>
          </p:nvPr>
        </p:nvSpPr>
        <p:spPr>
          <a:xfrm>
            <a:off x="2495126" y="124862"/>
            <a:ext cx="7624233" cy="754703"/>
          </a:xfrm>
        </p:spPr>
        <p:txBody>
          <a:bodyPr/>
          <a:lstStyle/>
          <a:p>
            <a:r>
              <a:rPr lang="en-US" dirty="0"/>
              <a:t>Milestones of the 2024-2030</a:t>
            </a:r>
            <a:endParaRPr lang="ru-RU" dirty="0"/>
          </a:p>
        </p:txBody>
      </p:sp>
      <p:sp>
        <p:nvSpPr>
          <p:cNvPr id="3" name="Подзаголовок 2">
            <a:extLst>
              <a:ext uri="{FF2B5EF4-FFF2-40B4-BE49-F238E27FC236}">
                <a16:creationId xmlns:a16="http://schemas.microsoft.com/office/drawing/2014/main" id="{6DA94953-0E55-D841-9518-A6DB91287EC0}"/>
              </a:ext>
            </a:extLst>
          </p:cNvPr>
          <p:cNvSpPr>
            <a:spLocks noGrp="1"/>
          </p:cNvSpPr>
          <p:nvPr>
            <p:ph type="subTitle"/>
          </p:nvPr>
        </p:nvSpPr>
        <p:spPr>
          <a:xfrm>
            <a:off x="224862" y="4284452"/>
            <a:ext cx="8560269" cy="1679704"/>
          </a:xfrm>
        </p:spPr>
        <p:txBody>
          <a:bodyPr/>
          <a:lstStyle/>
          <a:p>
            <a:pPr marL="456286" indent="-456286">
              <a:lnSpc>
                <a:spcPct val="100000"/>
              </a:lnSpc>
              <a:spcBef>
                <a:spcPts val="600"/>
              </a:spcBef>
              <a:buFont typeface="Arial" panose="020B0604020202020204" pitchFamily="34" charset="0"/>
              <a:buChar char="•"/>
            </a:pPr>
            <a:r>
              <a:rPr lang="en-US" sz="2200" dirty="0">
                <a:latin typeface="+mn-lt"/>
              </a:rPr>
              <a:t>Intellectual ECOSYSTEM ”Digital JINR”</a:t>
            </a:r>
          </a:p>
          <a:p>
            <a:pPr marL="456286" indent="-456286">
              <a:lnSpc>
                <a:spcPct val="100000"/>
              </a:lnSpc>
              <a:spcBef>
                <a:spcPts val="600"/>
              </a:spcBef>
              <a:buFont typeface="Arial" panose="020B0604020202020204" pitchFamily="34" charset="0"/>
              <a:buChar char="•"/>
            </a:pPr>
            <a:r>
              <a:rPr lang="en-US" sz="2200" dirty="0">
                <a:latin typeface="+mn-lt"/>
              </a:rPr>
              <a:t>New Educational Standards: Higher School in </a:t>
            </a:r>
            <a:r>
              <a:rPr lang="en-US" sz="2200" dirty="0" err="1">
                <a:latin typeface="+mn-lt"/>
              </a:rPr>
              <a:t>Dubna</a:t>
            </a:r>
            <a:r>
              <a:rPr lang="en-US" sz="2200" dirty="0">
                <a:latin typeface="+mn-lt"/>
              </a:rPr>
              <a:t>, Lyceum;</a:t>
            </a:r>
          </a:p>
          <a:p>
            <a:pPr marL="456286" indent="-456286">
              <a:lnSpc>
                <a:spcPct val="100000"/>
              </a:lnSpc>
              <a:spcBef>
                <a:spcPts val="600"/>
              </a:spcBef>
              <a:buFont typeface="Arial" panose="020B0604020202020204" pitchFamily="34" charset="0"/>
              <a:buChar char="•"/>
            </a:pPr>
            <a:r>
              <a:rPr lang="en-US" sz="2200" dirty="0">
                <a:latin typeface="+mn-lt"/>
              </a:rPr>
              <a:t>Development of a social environment: medicine, comfortable urban environment (&gt;100 new flats), ”</a:t>
            </a:r>
            <a:r>
              <a:rPr lang="en-US" sz="2200" dirty="0" err="1">
                <a:latin typeface="+mn-lt"/>
              </a:rPr>
              <a:t>Ratmino</a:t>
            </a:r>
            <a:r>
              <a:rPr lang="en-US" sz="2200" dirty="0">
                <a:latin typeface="+mn-lt"/>
              </a:rPr>
              <a:t>” Guest House; </a:t>
            </a:r>
          </a:p>
        </p:txBody>
      </p:sp>
      <p:pic>
        <p:nvPicPr>
          <p:cNvPr id="4" name="Рисунок 3">
            <a:extLst>
              <a:ext uri="{FF2B5EF4-FFF2-40B4-BE49-F238E27FC236}">
                <a16:creationId xmlns:a16="http://schemas.microsoft.com/office/drawing/2014/main" id="{F8D5C398-7BE4-9249-A32C-8FBFD8A48813}"/>
              </a:ext>
            </a:extLst>
          </p:cNvPr>
          <p:cNvPicPr>
            <a:picLocks noChangeAspect="1"/>
          </p:cNvPicPr>
          <p:nvPr/>
        </p:nvPicPr>
        <p:blipFill>
          <a:blip r:embed="rId3"/>
          <a:stretch>
            <a:fillRect/>
          </a:stretch>
        </p:blipFill>
        <p:spPr>
          <a:xfrm>
            <a:off x="8714232" y="3163167"/>
            <a:ext cx="3288377" cy="3219345"/>
          </a:xfrm>
          <a:prstGeom prst="rect">
            <a:avLst/>
          </a:prstGeom>
        </p:spPr>
      </p:pic>
      <p:sp>
        <p:nvSpPr>
          <p:cNvPr id="6" name="TextBox 5">
            <a:extLst>
              <a:ext uri="{FF2B5EF4-FFF2-40B4-BE49-F238E27FC236}">
                <a16:creationId xmlns:a16="http://schemas.microsoft.com/office/drawing/2014/main" id="{E58394B4-9FF5-5F41-8594-47A45693460E}"/>
              </a:ext>
            </a:extLst>
          </p:cNvPr>
          <p:cNvSpPr txBox="1"/>
          <p:nvPr/>
        </p:nvSpPr>
        <p:spPr>
          <a:xfrm>
            <a:off x="165579" y="885670"/>
            <a:ext cx="11923964" cy="2718693"/>
          </a:xfrm>
          <a:prstGeom prst="rect">
            <a:avLst/>
          </a:prstGeom>
          <a:noFill/>
        </p:spPr>
        <p:txBody>
          <a:bodyPr wrap="square">
            <a:spAutoFit/>
          </a:bodyPr>
          <a:lstStyle/>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Reliable, </a:t>
            </a:r>
            <a:r>
              <a:rPr lang="en-US" sz="2400" dirty="0" err="1">
                <a:latin typeface="Calibri" panose="020F0502020204030204" pitchFamily="34" charset="0"/>
                <a:cs typeface="Calibri" panose="020F0502020204030204" pitchFamily="34" charset="0"/>
              </a:rPr>
              <a:t>ecosafe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globaly</a:t>
            </a:r>
            <a:r>
              <a:rPr lang="en-US" sz="2400" dirty="0">
                <a:latin typeface="Calibri" panose="020F0502020204030204" pitchFamily="34" charset="0"/>
                <a:cs typeface="Calibri" panose="020F0502020204030204" pitchFamily="34" charset="0"/>
              </a:rPr>
              <a:t> demanded Research Infrastructure (NICA, FLNR, IBR-2M, B-GVD, MICC): </a:t>
            </a:r>
            <a:r>
              <a:rPr lang="en-US" sz="2400" dirty="0">
                <a:solidFill>
                  <a:srgbClr val="C00000"/>
                </a:solidFill>
                <a:latin typeface="Calibri" panose="020F0502020204030204" pitchFamily="34" charset="0"/>
                <a:cs typeface="Calibri" panose="020F0502020204030204" pitchFamily="34" charset="0"/>
              </a:rPr>
              <a:t>annual beam </a:t>
            </a:r>
            <a:r>
              <a:rPr lang="en-US" sz="2400" dirty="0" err="1">
                <a:solidFill>
                  <a:srgbClr val="C00000"/>
                </a:solidFill>
                <a:latin typeface="Calibri" panose="020F0502020204030204" pitchFamily="34" charset="0"/>
                <a:cs typeface="Calibri" panose="020F0502020204030204" pitchFamily="34" charset="0"/>
              </a:rPr>
              <a:t>operation_av</a:t>
            </a:r>
            <a:r>
              <a:rPr lang="en-US" sz="2400" dirty="0">
                <a:solidFill>
                  <a:srgbClr val="C00000"/>
                </a:solidFill>
                <a:latin typeface="Calibri" panose="020F0502020204030204" pitchFamily="34" charset="0"/>
                <a:cs typeface="Calibri" panose="020F0502020204030204" pitchFamily="34" charset="0"/>
              </a:rPr>
              <a:t> =&gt; +30%, </a:t>
            </a:r>
            <a:r>
              <a:rPr lang="en-US" sz="2400" dirty="0" err="1">
                <a:solidFill>
                  <a:srgbClr val="C00000"/>
                </a:solidFill>
                <a:latin typeface="Calibri" panose="020F0502020204030204" pitchFamily="34" charset="0"/>
                <a:cs typeface="Calibri" panose="020F0502020204030204" pitchFamily="34" charset="0"/>
              </a:rPr>
              <a:t>N_users</a:t>
            </a:r>
            <a:r>
              <a:rPr lang="en-US" sz="2400" dirty="0">
                <a:solidFill>
                  <a:srgbClr val="C00000"/>
                </a:solidFill>
                <a:latin typeface="Calibri" panose="020F0502020204030204" pitchFamily="34" charset="0"/>
                <a:cs typeface="Calibri" panose="020F0502020204030204" pitchFamily="34" charset="0"/>
              </a:rPr>
              <a:t> =&gt; +30%, </a:t>
            </a:r>
            <a:r>
              <a:rPr lang="en-US" sz="2400" dirty="0" err="1">
                <a:solidFill>
                  <a:srgbClr val="C00000"/>
                </a:solidFill>
                <a:latin typeface="Calibri" panose="020F0502020204030204" pitchFamily="34" charset="0"/>
                <a:cs typeface="Calibri" panose="020F0502020204030204" pitchFamily="34" charset="0"/>
              </a:rPr>
              <a:t>N_publ</a:t>
            </a:r>
            <a:r>
              <a:rPr lang="en-US" sz="2400" dirty="0">
                <a:solidFill>
                  <a:srgbClr val="C00000"/>
                </a:solidFill>
                <a:latin typeface="Calibri" panose="020F0502020204030204" pitchFamily="34" charset="0"/>
                <a:cs typeface="Calibri" panose="020F0502020204030204" pitchFamily="34" charset="0"/>
              </a:rPr>
              <a:t> =&gt; +20-30%.</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JINR Human Capital (Staff) </a:t>
            </a:r>
            <a:r>
              <a:rPr lang="en-US" sz="2400" dirty="0">
                <a:solidFill>
                  <a:srgbClr val="C00000"/>
                </a:solidFill>
                <a:latin typeface="Calibri" panose="020F0502020204030204" pitchFamily="34" charset="0"/>
                <a:cs typeface="Calibri" panose="020F0502020204030204" pitchFamily="34" charset="0"/>
              </a:rPr>
              <a:t>=&gt; + 1</a:t>
            </a:r>
            <a:r>
              <a:rPr lang="ru-RU" sz="2400" dirty="0">
                <a:solidFill>
                  <a:srgbClr val="C00000"/>
                </a:solidFill>
                <a:latin typeface="Calibri" panose="020F0502020204030204" pitchFamily="34" charset="0"/>
                <a:cs typeface="Calibri" panose="020F0502020204030204" pitchFamily="34" charset="0"/>
              </a:rPr>
              <a:t>5</a:t>
            </a:r>
            <a:r>
              <a:rPr lang="en-US" sz="2400" dirty="0">
                <a:solidFill>
                  <a:srgbClr val="C00000"/>
                </a:solidFill>
                <a:latin typeface="Calibri" panose="020F0502020204030204" pitchFamily="34" charset="0"/>
                <a:cs typeface="Calibri" panose="020F0502020204030204" pitchFamily="34" charset="0"/>
              </a:rPr>
              <a:t>00 </a:t>
            </a:r>
            <a:r>
              <a:rPr lang="en-US" sz="2400" dirty="0" err="1">
                <a:solidFill>
                  <a:srgbClr val="C00000"/>
                </a:solidFill>
                <a:latin typeface="Calibri" panose="020F0502020204030204" pitchFamily="34" charset="0"/>
                <a:cs typeface="Calibri" panose="020F0502020204030204" pitchFamily="34" charset="0"/>
              </a:rPr>
              <a:t>employes</a:t>
            </a:r>
            <a:r>
              <a:rPr lang="en-US" sz="2400" dirty="0">
                <a:solidFill>
                  <a:srgbClr val="C00000"/>
                </a:solidFill>
                <a:latin typeface="Calibri" panose="020F0502020204030204" pitchFamily="34" charset="0"/>
                <a:cs typeface="Calibri" panose="020F0502020204030204" pitchFamily="34" charset="0"/>
              </a:rPr>
              <a:t>. (620 M$ =&gt; 820 M$  ||  38% =&gt; 44%) </a:t>
            </a:r>
          </a:p>
          <a:p>
            <a:pPr marL="342900" indent="-342900">
              <a:spcBef>
                <a:spcPts val="800"/>
              </a:spcBef>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New Innovative Facilities: </a:t>
            </a:r>
            <a:r>
              <a:rPr lang="en-US" sz="2400" dirty="0">
                <a:latin typeface="Calibri" panose="020F0502020204030204" pitchFamily="34" charset="0"/>
                <a:cs typeface="Calibri" panose="020F0502020204030204" pitchFamily="34" charset="0"/>
              </a:rPr>
              <a:t>MSC-230 </a:t>
            </a:r>
            <a:r>
              <a:rPr lang="en-US" sz="2400" dirty="0">
                <a:solidFill>
                  <a:srgbClr val="C00000"/>
                </a:solidFill>
                <a:latin typeface="Calibri" panose="020F0502020204030204" pitchFamily="34" charset="0"/>
                <a:cs typeface="Calibri" panose="020F0502020204030204" pitchFamily="34" charset="0"/>
              </a:rPr>
              <a:t>~15</a:t>
            </a:r>
            <a:r>
              <a:rPr lang="en-US" sz="2400" dirty="0">
                <a:latin typeface="Calibri" panose="020F0502020204030204" pitchFamily="34" charset="0"/>
                <a:cs typeface="Calibri" panose="020F0502020204030204" pitchFamily="34" charset="0"/>
              </a:rPr>
              <a:t>M$, DC140 ~</a:t>
            </a:r>
            <a:r>
              <a:rPr lang="ru-RU" sz="2400" dirty="0">
                <a:latin typeface="Calibri" panose="020F0502020204030204" pitchFamily="34" charset="0"/>
                <a:cs typeface="Calibri" panose="020F0502020204030204" pitchFamily="34" charset="0"/>
              </a:rPr>
              <a:t> </a:t>
            </a:r>
            <a:r>
              <a:rPr lang="ru-RU" sz="2400" dirty="0">
                <a:solidFill>
                  <a:srgbClr val="C00000"/>
                </a:solidFill>
                <a:latin typeface="Calibri" panose="020F0502020204030204" pitchFamily="34" charset="0"/>
                <a:cs typeface="Calibri" panose="020F0502020204030204" pitchFamily="34" charset="0"/>
              </a:rPr>
              <a:t>7</a:t>
            </a:r>
            <a:r>
              <a:rPr lang="en-US" sz="2400" dirty="0">
                <a:latin typeface="Calibri" panose="020F0502020204030204" pitchFamily="34" charset="0"/>
                <a:cs typeface="Calibri" panose="020F0502020204030204" pitchFamily="34" charset="0"/>
              </a:rPr>
              <a:t>M$, ARIADNA@NICA ~</a:t>
            </a:r>
            <a:r>
              <a:rPr lang="ru-RU"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13</a:t>
            </a:r>
            <a:r>
              <a:rPr lang="en-US" sz="2400" dirty="0">
                <a:latin typeface="Calibri" panose="020F0502020204030204" pitchFamily="34" charset="0"/>
                <a:cs typeface="Calibri" panose="020F0502020204030204" pitchFamily="34" charset="0"/>
              </a:rPr>
              <a:t>M$</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Feasibility Studies for New Large-Scale Projects: </a:t>
            </a:r>
            <a:r>
              <a:rPr lang="en-US" sz="2400" dirty="0">
                <a:solidFill>
                  <a:srgbClr val="C00000"/>
                </a:solidFill>
                <a:latin typeface="Calibri" panose="020F0502020204030204" pitchFamily="34" charset="0"/>
                <a:cs typeface="Calibri" panose="020F0502020204030204" pitchFamily="34" charset="0"/>
              </a:rPr>
              <a:t>RCL, NEIF, NEPTUN, FRIB, others. </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Budget (Integral) </a:t>
            </a:r>
            <a:r>
              <a:rPr lang="en-US" sz="2400" dirty="0">
                <a:solidFill>
                  <a:srgbClr val="C00000"/>
                </a:solidFill>
                <a:latin typeface="Calibri" panose="020F0502020204030204" pitchFamily="34" charset="0"/>
                <a:cs typeface="Calibri" panose="020F0502020204030204" pitchFamily="34" charset="0"/>
              </a:rPr>
              <a:t>growth: 1.5 B$ =&gt; 2 B$</a:t>
            </a:r>
          </a:p>
        </p:txBody>
      </p:sp>
      <p:sp>
        <p:nvSpPr>
          <p:cNvPr id="8" name="TextBox 7">
            <a:extLst>
              <a:ext uri="{FF2B5EF4-FFF2-40B4-BE49-F238E27FC236}">
                <a16:creationId xmlns:a16="http://schemas.microsoft.com/office/drawing/2014/main" id="{FA328754-38F1-DB44-8E88-BE47835C4CD0}"/>
              </a:ext>
            </a:extLst>
          </p:cNvPr>
          <p:cNvSpPr txBox="1"/>
          <p:nvPr/>
        </p:nvSpPr>
        <p:spPr>
          <a:xfrm>
            <a:off x="350059" y="3826796"/>
            <a:ext cx="8560268" cy="461665"/>
          </a:xfrm>
          <a:prstGeom prst="rect">
            <a:avLst/>
          </a:prstGeom>
          <a:noFill/>
        </p:spPr>
        <p:txBody>
          <a:bodyPr wrap="square">
            <a:spAutoFit/>
          </a:bodyPr>
          <a:lstStyle/>
          <a:p>
            <a:pPr>
              <a:spcBef>
                <a:spcPts val="1200"/>
              </a:spcBef>
            </a:pPr>
            <a:r>
              <a:rPr lang="en-US" sz="2400" dirty="0">
                <a:solidFill>
                  <a:srgbClr val="0432FF"/>
                </a:solidFill>
                <a:latin typeface="+mn-lt"/>
                <a:cs typeface="Arial" panose="020B0604020202020204" pitchFamily="34" charset="0"/>
              </a:rPr>
              <a:t>New quality and significant attractiveness of JINR2030:</a:t>
            </a:r>
            <a:endParaRPr lang="de-DE" sz="2400" dirty="0">
              <a:solidFill>
                <a:srgbClr val="0432FF"/>
              </a:solidFill>
              <a:latin typeface="+mn-lt"/>
              <a:cs typeface="Arial" panose="020B0604020202020204" pitchFamily="34" charset="0"/>
            </a:endParaRPr>
          </a:p>
        </p:txBody>
      </p:sp>
      <p:sp>
        <p:nvSpPr>
          <p:cNvPr id="9" name="TextBox 8">
            <a:extLst>
              <a:ext uri="{FF2B5EF4-FFF2-40B4-BE49-F238E27FC236}">
                <a16:creationId xmlns:a16="http://schemas.microsoft.com/office/drawing/2014/main" id="{7582863D-FD7D-5048-9CA7-FBB99241587D}"/>
              </a:ext>
            </a:extLst>
          </p:cNvPr>
          <p:cNvSpPr txBox="1"/>
          <p:nvPr/>
        </p:nvSpPr>
        <p:spPr>
          <a:xfrm>
            <a:off x="165579" y="6096272"/>
            <a:ext cx="10990101" cy="830997"/>
          </a:xfrm>
          <a:prstGeom prst="rect">
            <a:avLst/>
          </a:prstGeom>
          <a:noFill/>
        </p:spPr>
        <p:txBody>
          <a:bodyPr wrap="square">
            <a:spAutoFit/>
          </a:bodyPr>
          <a:lstStyle/>
          <a:p>
            <a:pPr>
              <a:lnSpc>
                <a:spcPct val="100000"/>
              </a:lnSpc>
            </a:pPr>
            <a:r>
              <a:rPr lang="en-US" sz="2400" b="1" dirty="0">
                <a:solidFill>
                  <a:srgbClr val="00B050"/>
                </a:solidFill>
                <a:latin typeface="+mn-lt"/>
              </a:rPr>
              <a:t>New countries in the orbit of JINR: Full Members, </a:t>
            </a:r>
          </a:p>
          <a:p>
            <a:pPr>
              <a:lnSpc>
                <a:spcPct val="100000"/>
              </a:lnSpc>
            </a:pPr>
            <a:r>
              <a:rPr lang="en-US" sz="2400" b="1" dirty="0">
                <a:solidFill>
                  <a:srgbClr val="00B050"/>
                </a:solidFill>
                <a:latin typeface="+mn-lt"/>
              </a:rPr>
              <a:t>Associate and Cooperative States. Proactive ISTC and Communications. </a:t>
            </a:r>
          </a:p>
        </p:txBody>
      </p:sp>
    </p:spTree>
    <p:extLst>
      <p:ext uri="{BB962C8B-B14F-4D97-AF65-F5344CB8AC3E}">
        <p14:creationId xmlns:p14="http://schemas.microsoft.com/office/powerpoint/2010/main" val="2762150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Box 26"/>
          <p:cNvSpPr/>
          <p:nvPr/>
        </p:nvSpPr>
        <p:spPr>
          <a:xfrm>
            <a:off x="405000" y="3832560"/>
            <a:ext cx="2122920" cy="285732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Latin American region</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Cuba –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4 partner organizations </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15 Brazil</a:t>
            </a:r>
            <a:r>
              <a:rPr lang="ru-RU" sz="1400" b="0" strike="noStrike" spc="-1">
                <a:solidFill>
                  <a:srgbClr val="FFFFFF"/>
                </a:solidFill>
                <a:latin typeface="Times New Roman"/>
                <a:ea typeface="DejaVu Sans"/>
              </a:rPr>
              <a:t> (2)</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6 Mexico </a:t>
            </a:r>
            <a:r>
              <a:rPr lang="ru-RU" sz="1400" b="0" strike="noStrike" spc="-1">
                <a:solidFill>
                  <a:srgbClr val="FFFFFF"/>
                </a:solidFill>
                <a:latin typeface="Times New Roman"/>
                <a:ea typeface="DejaVu Sans"/>
              </a:rPr>
              <a:t>(1)</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2 Argentina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2 Chile </a:t>
            </a:r>
            <a:r>
              <a:rPr lang="ru-RU" sz="1400" b="0" strike="noStrike" spc="-1">
                <a:solidFill>
                  <a:srgbClr val="FFFFFF"/>
                </a:solidFill>
                <a:latin typeface="Times New Roman"/>
                <a:ea typeface="DejaVu Sans"/>
              </a:rPr>
              <a:t>(1)</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 Ecuador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 Peru</a:t>
            </a:r>
            <a:endParaRPr lang="en-US" sz="1400" b="0" strike="noStrike" spc="-1">
              <a:solidFill>
                <a:srgbClr val="000000"/>
              </a:solidFill>
              <a:latin typeface="Arial"/>
            </a:endParaRPr>
          </a:p>
        </p:txBody>
      </p:sp>
      <p:sp>
        <p:nvSpPr>
          <p:cNvPr id="620" name="TextBox 27"/>
          <p:cNvSpPr/>
          <p:nvPr/>
        </p:nvSpPr>
        <p:spPr>
          <a:xfrm>
            <a:off x="380160" y="677160"/>
            <a:ext cx="2122920" cy="2606400"/>
          </a:xfrm>
          <a:prstGeom prst="rect">
            <a:avLst/>
          </a:prstGeom>
          <a:solidFill>
            <a:schemeClr val="accent1">
              <a:lumMod val="75000"/>
            </a:schemeClr>
          </a:solidFill>
          <a:ln w="12700">
            <a:solidFill>
              <a:srgbClr val="002060"/>
            </a:solidFill>
            <a:round/>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Middle East </a:t>
            </a:r>
            <a:br>
              <a:rPr sz="1400"/>
            </a:br>
            <a:r>
              <a:rPr lang="en-US" sz="1400" b="1" strike="noStrike" spc="-1">
                <a:solidFill>
                  <a:srgbClr val="FFFF00"/>
                </a:solidFill>
                <a:latin typeface="Times New Roman"/>
                <a:ea typeface="DejaVu Sans"/>
              </a:rPr>
              <a:t>and Northern Africa region</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Egypt</a:t>
            </a:r>
            <a:r>
              <a:rPr lang="ru-RU" sz="1400" b="0" strike="noStrike" spc="-1">
                <a:solidFill>
                  <a:srgbClr val="FFFFFF"/>
                </a:solidFill>
                <a:latin typeface="Times New Roman"/>
                <a:ea typeface="DejaVu Sans"/>
              </a:rPr>
              <a:t> </a:t>
            </a:r>
            <a:r>
              <a:rPr lang="en-US" sz="1400" b="0" strike="noStrike" spc="-1">
                <a:solidFill>
                  <a:srgbClr val="FFFFFF"/>
                </a:solidFill>
                <a:latin typeface="Times New Roman"/>
                <a:ea typeface="DejaVu Sans"/>
              </a:rPr>
              <a:t>–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ru-RU" sz="1400" b="0" strike="noStrike" spc="-1">
                <a:solidFill>
                  <a:srgbClr val="FFFFFF"/>
                </a:solidFill>
                <a:latin typeface="Times New Roman"/>
                <a:ea typeface="DejaVu Sans"/>
              </a:rPr>
              <a:t>10 </a:t>
            </a:r>
            <a:r>
              <a:rPr lang="en-US" sz="1400" b="0" strike="noStrike" spc="-1">
                <a:solidFill>
                  <a:srgbClr val="FFFFFF"/>
                </a:solidFill>
                <a:latin typeface="Times New Roman"/>
                <a:ea typeface="DejaVu Sans"/>
              </a:rPr>
              <a:t>partner organizations</a:t>
            </a: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Hub organization</a:t>
            </a:r>
            <a:r>
              <a:rPr lang="ru-RU" sz="1400" b="0" u="sng" strike="noStrike" spc="-1">
                <a:solidFill>
                  <a:srgbClr val="FFFFFF"/>
                </a:solidFill>
                <a:uFillTx/>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AAEA</a:t>
            </a:r>
            <a:r>
              <a:rPr lang="ru-RU" sz="1400" b="0" strike="noStrike" spc="-1">
                <a:solidFill>
                  <a:srgbClr val="FFFFFF"/>
                </a:solidFill>
                <a:latin typeface="Times New Roman"/>
                <a:ea typeface="DejaVu Sans"/>
              </a:rPr>
              <a:t> </a:t>
            </a:r>
            <a:r>
              <a:rPr lang="en-US" sz="1400" b="0" strike="noStrike" spc="-1">
                <a:solidFill>
                  <a:srgbClr val="FFFFFF"/>
                </a:solidFill>
                <a:latin typeface="Times New Roman"/>
                <a:ea typeface="DejaVu Sans"/>
              </a:rPr>
              <a:t> </a:t>
            </a:r>
            <a:br>
              <a:rPr sz="1400"/>
            </a:br>
            <a:r>
              <a:rPr lang="en-US" sz="1400" b="0" strike="noStrike" spc="-1">
                <a:solidFill>
                  <a:srgbClr val="FFFFFF"/>
                </a:solidFill>
                <a:latin typeface="Times New Roman"/>
                <a:ea typeface="DejaVu Sans"/>
              </a:rPr>
              <a:t>MoU since 2016</a:t>
            </a:r>
            <a:endParaRPr lang="en-US" sz="1400" b="0" strike="noStrike" spc="-1">
              <a:solidFill>
                <a:srgbClr val="000000"/>
              </a:solidFill>
              <a:latin typeface="Arial"/>
            </a:endParaRPr>
          </a:p>
          <a:p>
            <a:pPr>
              <a:lnSpc>
                <a:spcPct val="100000"/>
              </a:lnSpc>
            </a:pPr>
            <a:endParaRPr lang="en-US" sz="1150" b="0" strike="noStrike" spc="-1">
              <a:solidFill>
                <a:srgbClr val="000000"/>
              </a:solidFill>
              <a:latin typeface="Arial"/>
            </a:endParaRPr>
          </a:p>
        </p:txBody>
      </p:sp>
      <p:sp>
        <p:nvSpPr>
          <p:cNvPr id="621" name="TextBox 29"/>
          <p:cNvSpPr/>
          <p:nvPr/>
        </p:nvSpPr>
        <p:spPr>
          <a:xfrm>
            <a:off x="9490680" y="5358600"/>
            <a:ext cx="2237040" cy="1365480"/>
          </a:xfrm>
          <a:prstGeom prst="rect">
            <a:avLst/>
          </a:prstGeom>
          <a:solidFill>
            <a:schemeClr val="bg2">
              <a:lumMod val="50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 Asian region</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24 India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3 Pakistan</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Bangladesh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Sri Lanka</a:t>
            </a:r>
            <a:r>
              <a:rPr lang="ru-RU" sz="1400" b="0" strike="noStrike" spc="-1">
                <a:solidFill>
                  <a:srgbClr val="000000"/>
                </a:solidFill>
                <a:latin typeface="Arial"/>
                <a:ea typeface="DejaVu Sans"/>
              </a:rPr>
              <a:t> </a:t>
            </a:r>
            <a:endParaRPr lang="en-US" sz="1400" b="0" strike="noStrike" spc="-1">
              <a:solidFill>
                <a:srgbClr val="000000"/>
              </a:solidFill>
              <a:latin typeface="Arial"/>
            </a:endParaRPr>
          </a:p>
        </p:txBody>
      </p:sp>
      <p:pic>
        <p:nvPicPr>
          <p:cNvPr id="622" name="Picture 2"/>
          <p:cNvPicPr/>
          <p:nvPr/>
        </p:nvPicPr>
        <p:blipFill>
          <a:blip r:embed="rId3"/>
          <a:stretch/>
        </p:blipFill>
        <p:spPr>
          <a:xfrm>
            <a:off x="2659320" y="676440"/>
            <a:ext cx="6703560" cy="4051080"/>
          </a:xfrm>
          <a:prstGeom prst="rect">
            <a:avLst/>
          </a:prstGeom>
          <a:ln w="0">
            <a:noFill/>
          </a:ln>
        </p:spPr>
      </p:pic>
      <p:sp>
        <p:nvSpPr>
          <p:cNvPr id="623" name="PlaceHolder 1"/>
          <p:cNvSpPr>
            <a:spLocks noGrp="1"/>
          </p:cNvSpPr>
          <p:nvPr>
            <p:ph type="title"/>
          </p:nvPr>
        </p:nvSpPr>
        <p:spPr>
          <a:xfrm>
            <a:off x="380160" y="120600"/>
            <a:ext cx="11324160" cy="392040"/>
          </a:xfrm>
          <a:prstGeom prst="rect">
            <a:avLst/>
          </a:prstGeom>
          <a:solidFill>
            <a:srgbClr val="002060"/>
          </a:solidFill>
          <a:ln w="0">
            <a:noFill/>
          </a:ln>
        </p:spPr>
        <p:txBody>
          <a:bodyPr lIns="86760" tIns="43560" rIns="86760" bIns="43560" anchor="ctr">
            <a:noAutofit/>
          </a:bodyPr>
          <a:lstStyle/>
          <a:p>
            <a:pPr indent="0" algn="ctr">
              <a:lnSpc>
                <a:spcPct val="90000"/>
              </a:lnSpc>
              <a:buNone/>
            </a:pPr>
            <a:r>
              <a:rPr lang="en-US" sz="2000" b="1" strike="noStrike" spc="-1">
                <a:solidFill>
                  <a:srgbClr val="FFFFFF"/>
                </a:solidFill>
                <a:latin typeface="Arial"/>
                <a:ea typeface="DejaVu Sans"/>
              </a:rPr>
              <a:t>JINR regional cooperation approach – cluster programmes</a:t>
            </a:r>
            <a:endParaRPr lang="ru-RU" sz="2000" b="0" strike="noStrike" spc="-1">
              <a:solidFill>
                <a:srgbClr val="000000"/>
              </a:solidFill>
              <a:latin typeface="Arial"/>
            </a:endParaRPr>
          </a:p>
        </p:txBody>
      </p:sp>
      <p:sp>
        <p:nvSpPr>
          <p:cNvPr id="624" name="Соединитель: уступ 5"/>
          <p:cNvSpPr/>
          <p:nvPr/>
        </p:nvSpPr>
        <p:spPr>
          <a:xfrm rot="10800000" flipV="1">
            <a:off x="2546280" y="2674800"/>
            <a:ext cx="1439280" cy="1476720"/>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5" name="Соединитель: уступ 13"/>
          <p:cNvSpPr/>
          <p:nvPr/>
        </p:nvSpPr>
        <p:spPr>
          <a:xfrm>
            <a:off x="7981200" y="2621880"/>
            <a:ext cx="1485360" cy="1321560"/>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6" name="Соединитель: уступ 14"/>
          <p:cNvSpPr/>
          <p:nvPr/>
        </p:nvSpPr>
        <p:spPr>
          <a:xfrm rot="10800000">
            <a:off x="2467080" y="1154520"/>
            <a:ext cx="3835800" cy="1429920"/>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7" name="TextBox 31"/>
          <p:cNvSpPr/>
          <p:nvPr/>
        </p:nvSpPr>
        <p:spPr>
          <a:xfrm>
            <a:off x="2659320" y="4949280"/>
            <a:ext cx="2530080" cy="179172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 African region</a:t>
            </a:r>
            <a:endParaRPr lang="en-US" sz="1400" b="0" strike="noStrike" spc="-1">
              <a:solidFill>
                <a:srgbClr val="000000"/>
              </a:solidFill>
              <a:latin typeface="Arial"/>
            </a:endParaRPr>
          </a:p>
          <a:p>
            <a:pPr algn="ct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South Africa – associated member</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10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Botswana</a:t>
            </a:r>
            <a:endParaRPr lang="en-US" sz="1400" b="0" strike="noStrike" spc="-1">
              <a:solidFill>
                <a:srgbClr val="000000"/>
              </a:solidFill>
              <a:latin typeface="Arial"/>
            </a:endParaRPr>
          </a:p>
        </p:txBody>
      </p:sp>
      <p:sp>
        <p:nvSpPr>
          <p:cNvPr id="628" name="TextBox 32"/>
          <p:cNvSpPr/>
          <p:nvPr/>
        </p:nvSpPr>
        <p:spPr>
          <a:xfrm>
            <a:off x="9484200" y="3608640"/>
            <a:ext cx="2237040" cy="157860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ASEAN region</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Vietnam –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10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5 Thailand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Indonesia</a:t>
            </a:r>
            <a:endParaRPr lang="en-US" sz="1400" b="0" strike="noStrike" spc="-1">
              <a:solidFill>
                <a:srgbClr val="000000"/>
              </a:solidFill>
              <a:latin typeface="Arial"/>
            </a:endParaRPr>
          </a:p>
        </p:txBody>
      </p:sp>
      <p:sp>
        <p:nvSpPr>
          <p:cNvPr id="629" name="Соединитель: уступ 15"/>
          <p:cNvSpPr/>
          <p:nvPr/>
        </p:nvSpPr>
        <p:spPr>
          <a:xfrm flipV="1">
            <a:off x="6045480" y="1431360"/>
            <a:ext cx="3444480" cy="648720"/>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0" name="TextBox 33"/>
          <p:cNvSpPr/>
          <p:nvPr/>
        </p:nvSpPr>
        <p:spPr>
          <a:xfrm>
            <a:off x="9501120" y="676440"/>
            <a:ext cx="2203200" cy="260640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Southwest Balkans</a:t>
            </a:r>
            <a:endParaRPr lang="en-US" sz="1400" b="0" strike="noStrike" spc="-1">
              <a:solidFill>
                <a:srgbClr val="000000"/>
              </a:solidFill>
              <a:latin typeface="Arial"/>
            </a:endParaRPr>
          </a:p>
          <a:p>
            <a:pPr algn="ct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Bulgaria – member state,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Serbia – associated member</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5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3 Croatia</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2 Slovenia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Montenegro</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Northern Macedonia</a:t>
            </a:r>
            <a:endParaRPr lang="en-US" sz="1400" b="0" strike="noStrike" spc="-1">
              <a:solidFill>
                <a:srgbClr val="000000"/>
              </a:solidFill>
              <a:latin typeface="Arial"/>
            </a:endParaRPr>
          </a:p>
          <a:p>
            <a:pPr>
              <a:lnSpc>
                <a:spcPct val="100000"/>
              </a:lnSpc>
            </a:pPr>
            <a:endParaRPr lang="en-US" sz="1150" b="0" strike="noStrike" spc="-1">
              <a:solidFill>
                <a:srgbClr val="000000"/>
              </a:solidFill>
              <a:latin typeface="Arial"/>
            </a:endParaRPr>
          </a:p>
        </p:txBody>
      </p:sp>
      <p:sp>
        <p:nvSpPr>
          <p:cNvPr id="631" name="TextBox 36"/>
          <p:cNvSpPr/>
          <p:nvPr/>
        </p:nvSpPr>
        <p:spPr>
          <a:xfrm>
            <a:off x="5803200" y="1888920"/>
            <a:ext cx="523800" cy="3301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00" b="1" strike="noStrike" spc="-1">
                <a:solidFill>
                  <a:srgbClr val="FFFFFF"/>
                </a:solidFill>
                <a:latin typeface="Calibri"/>
                <a:ea typeface="DejaVu Sans"/>
              </a:rPr>
              <a:t>BulgariaSerbia</a:t>
            </a:r>
            <a:endParaRPr lang="en-US" sz="800" b="0" strike="noStrike" spc="-1">
              <a:solidFill>
                <a:srgbClr val="000000"/>
              </a:solidFill>
              <a:latin typeface="Arial"/>
            </a:endParaRPr>
          </a:p>
        </p:txBody>
      </p:sp>
      <p:sp>
        <p:nvSpPr>
          <p:cNvPr id="632" name="TextBox 37"/>
          <p:cNvSpPr/>
          <p:nvPr/>
        </p:nvSpPr>
        <p:spPr>
          <a:xfrm>
            <a:off x="3764880" y="2621880"/>
            <a:ext cx="461160" cy="21924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70" b="1" strike="noStrike" spc="-1">
                <a:solidFill>
                  <a:srgbClr val="FFFFFF"/>
                </a:solidFill>
                <a:latin typeface="Calibri"/>
                <a:ea typeface="DejaVu Sans"/>
              </a:rPr>
              <a:t>Cuba</a:t>
            </a:r>
            <a:endParaRPr lang="en-US" sz="870" b="0" strike="noStrike" spc="-1">
              <a:solidFill>
                <a:srgbClr val="000000"/>
              </a:solidFill>
              <a:latin typeface="Arial"/>
            </a:endParaRPr>
          </a:p>
        </p:txBody>
      </p:sp>
      <p:sp>
        <p:nvSpPr>
          <p:cNvPr id="633" name="TextBox 41"/>
          <p:cNvSpPr/>
          <p:nvPr/>
        </p:nvSpPr>
        <p:spPr>
          <a:xfrm>
            <a:off x="5425200" y="4959000"/>
            <a:ext cx="3283200" cy="1871640"/>
          </a:xfrm>
          <a:prstGeom prst="rect">
            <a:avLst/>
          </a:prstGeom>
          <a:solidFill>
            <a:schemeClr val="bg2">
              <a:lumMod val="5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1" strike="noStrike" spc="-1">
                <a:solidFill>
                  <a:srgbClr val="FFFF00"/>
                </a:solidFill>
                <a:latin typeface="Times New Roman"/>
                <a:ea typeface="DejaVu Sans"/>
              </a:rPr>
              <a:t>Area of potential interests: East and Central Africa</a:t>
            </a:r>
            <a:endParaRPr lang="en-US" sz="1300" b="0" strike="noStrike" spc="-1">
              <a:solidFill>
                <a:srgbClr val="000000"/>
              </a:solidFill>
              <a:latin typeface="Arial"/>
            </a:endParaRPr>
          </a:p>
          <a:p>
            <a:pPr algn="just">
              <a:lnSpc>
                <a:spcPct val="100000"/>
              </a:lnSpc>
            </a:pPr>
            <a:r>
              <a:rPr lang="en-US" sz="1300" b="0" u="sng" strike="noStrike" spc="-1">
                <a:solidFill>
                  <a:srgbClr val="FFFFFF"/>
                </a:solidFill>
                <a:uFillTx/>
                <a:latin typeface="Times New Roman"/>
                <a:ea typeface="DejaVu Sans"/>
              </a:rPr>
              <a:t>Rwanda</a:t>
            </a:r>
            <a:r>
              <a:rPr lang="en-US" sz="1300" b="0" strike="noStrike" spc="-1">
                <a:solidFill>
                  <a:srgbClr val="FFFFFF"/>
                </a:solidFill>
                <a:latin typeface="Times New Roman"/>
                <a:ea typeface="DejaVu Sans"/>
              </a:rPr>
              <a:t> – East Africa Institute for Fundamental Research (ICTP partner), Centre of Nuclear Science and Technologies</a:t>
            </a:r>
            <a:endParaRPr lang="en-US" sz="1300" b="0" strike="noStrike" spc="-1">
              <a:solidFill>
                <a:srgbClr val="000000"/>
              </a:solidFill>
              <a:latin typeface="Arial"/>
            </a:endParaRPr>
          </a:p>
          <a:p>
            <a:pPr algn="just">
              <a:lnSpc>
                <a:spcPct val="100000"/>
              </a:lnSpc>
            </a:pPr>
            <a:r>
              <a:rPr lang="en-US" sz="1300" b="0" u="sng" strike="noStrike" spc="-1">
                <a:solidFill>
                  <a:srgbClr val="FFFFFF"/>
                </a:solidFill>
                <a:uFillTx/>
                <a:latin typeface="Times New Roman"/>
                <a:ea typeface="DejaVu Sans"/>
              </a:rPr>
              <a:t>Kenya</a:t>
            </a:r>
            <a:r>
              <a:rPr lang="en-US" sz="1300" b="0" strike="noStrike" spc="-1">
                <a:solidFill>
                  <a:srgbClr val="FFFFFF"/>
                </a:solidFill>
                <a:latin typeface="Times New Roman"/>
                <a:ea typeface="DejaVu Sans"/>
              </a:rPr>
              <a:t> – headquarter of the African Academy of Sciences</a:t>
            </a:r>
            <a:endParaRPr lang="en-US" sz="1300" b="0" strike="noStrike" spc="-1">
              <a:solidFill>
                <a:srgbClr val="000000"/>
              </a:solidFill>
              <a:latin typeface="Arial"/>
            </a:endParaRPr>
          </a:p>
          <a:p>
            <a:pPr algn="just">
              <a:lnSpc>
                <a:spcPct val="100000"/>
              </a:lnSpc>
            </a:pPr>
            <a:r>
              <a:rPr lang="en-US" sz="1300" b="0" strike="noStrike" spc="-1">
                <a:solidFill>
                  <a:srgbClr val="FFFFFF"/>
                </a:solidFill>
                <a:latin typeface="Times New Roman"/>
                <a:ea typeface="DejaVu Sans"/>
              </a:rPr>
              <a:t>ROSATOM strategic partners: Namibia, Angola, Ghana, Kenya, Uganda</a:t>
            </a:r>
            <a:endParaRPr lang="en-US" sz="1300" b="0" strike="noStrike" spc="-1">
              <a:solidFill>
                <a:srgbClr val="000000"/>
              </a:solidFill>
              <a:latin typeface="Arial"/>
            </a:endParaRPr>
          </a:p>
        </p:txBody>
      </p:sp>
      <p:sp>
        <p:nvSpPr>
          <p:cNvPr id="634" name="Прямая со стрелкой 4"/>
          <p:cNvSpPr/>
          <p:nvPr/>
        </p:nvSpPr>
        <p:spPr>
          <a:xfrm>
            <a:off x="8926200" y="5855040"/>
            <a:ext cx="590040" cy="360"/>
          </a:xfrm>
          <a:custGeom>
            <a:avLst/>
            <a:gdLst>
              <a:gd name="textAreaLeft" fmla="*/ 0 w 590040"/>
              <a:gd name="textAreaRight" fmla="*/ 590400 w 59004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720" rIns="90000" bIns="720" anchor="t">
            <a:noAutofit/>
          </a:bodyPr>
          <a:lstStyle/>
          <a:p>
            <a:pPr>
              <a:lnSpc>
                <a:spcPct val="100000"/>
              </a:lnSpc>
            </a:pPr>
            <a:endParaRPr lang="en-US" sz="1800" b="0" strike="noStrike" spc="-1">
              <a:solidFill>
                <a:srgbClr val="000000"/>
              </a:solidFill>
              <a:latin typeface="Arial"/>
              <a:ea typeface="DejaVu Sans"/>
            </a:endParaRPr>
          </a:p>
        </p:txBody>
      </p:sp>
      <p:sp>
        <p:nvSpPr>
          <p:cNvPr id="635" name="Соединитель: уступ 16"/>
          <p:cNvSpPr/>
          <p:nvPr/>
        </p:nvSpPr>
        <p:spPr>
          <a:xfrm rot="16200000" flipH="1">
            <a:off x="6625800" y="3555000"/>
            <a:ext cx="2972160" cy="1626480"/>
          </a:xfrm>
          <a:prstGeom prst="bentConnector3">
            <a:avLst>
              <a:gd name="adj1" fmla="val 50000"/>
            </a:avLst>
          </a:prstGeom>
          <a:noFill/>
          <a:ln w="19050">
            <a:solidFill>
              <a:srgbClr val="FF0000"/>
            </a:solidFill>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6" name="Прямая со стрелкой 5"/>
          <p:cNvSpPr/>
          <p:nvPr/>
        </p:nvSpPr>
        <p:spPr>
          <a:xfrm>
            <a:off x="6431040" y="2995920"/>
            <a:ext cx="360" cy="1990080"/>
          </a:xfrm>
          <a:custGeom>
            <a:avLst/>
            <a:gdLst>
              <a:gd name="textAreaLeft" fmla="*/ 0 w 360"/>
              <a:gd name="textAreaRight" fmla="*/ 720 w 360"/>
              <a:gd name="textAreaTop" fmla="*/ 0 h 1990080"/>
              <a:gd name="textAreaBottom" fmla="*/ 1990440 h 199008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7" name="Соединитель: уступ 17"/>
          <p:cNvSpPr/>
          <p:nvPr/>
        </p:nvSpPr>
        <p:spPr>
          <a:xfrm rot="10800000" flipV="1">
            <a:off x="4994280" y="3991680"/>
            <a:ext cx="898560" cy="956880"/>
          </a:xfrm>
          <a:prstGeom prst="bentConnector2">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8" name="TextBox 42"/>
          <p:cNvSpPr/>
          <p:nvPr/>
        </p:nvSpPr>
        <p:spPr>
          <a:xfrm>
            <a:off x="7102080" y="2658600"/>
            <a:ext cx="391680" cy="211320"/>
          </a:xfrm>
          <a:prstGeom prst="rect">
            <a:avLst/>
          </a:prstGeom>
          <a:solidFill>
            <a:srgbClr val="948A54"/>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India</a:t>
            </a:r>
            <a:endParaRPr lang="en-US" sz="800" b="0" strike="noStrike" spc="-1">
              <a:solidFill>
                <a:srgbClr val="000000"/>
              </a:solidFill>
              <a:latin typeface="Arial"/>
            </a:endParaRPr>
          </a:p>
        </p:txBody>
      </p:sp>
      <p:sp>
        <p:nvSpPr>
          <p:cNvPr id="639" name="TextBox 43"/>
          <p:cNvSpPr/>
          <p:nvPr/>
        </p:nvSpPr>
        <p:spPr>
          <a:xfrm>
            <a:off x="5895720" y="3879720"/>
            <a:ext cx="345960" cy="2113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RSA</a:t>
            </a:r>
            <a:endParaRPr lang="en-US" sz="800" b="0" strike="noStrike" spc="-1">
              <a:solidFill>
                <a:srgbClr val="000000"/>
              </a:solidFill>
              <a:latin typeface="Arial"/>
            </a:endParaRPr>
          </a:p>
        </p:txBody>
      </p:sp>
      <p:sp>
        <p:nvSpPr>
          <p:cNvPr id="640" name="TextBox 46"/>
          <p:cNvSpPr/>
          <p:nvPr/>
        </p:nvSpPr>
        <p:spPr>
          <a:xfrm>
            <a:off x="6012000" y="2489760"/>
            <a:ext cx="417600" cy="2113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Egypt</a:t>
            </a:r>
            <a:endParaRPr lang="en-US" sz="800" b="0" strike="noStrike" spc="-1">
              <a:solidFill>
                <a:srgbClr val="000000"/>
              </a:solidFill>
              <a:latin typeface="Arial"/>
            </a:endParaRPr>
          </a:p>
        </p:txBody>
      </p:sp>
      <p:sp>
        <p:nvSpPr>
          <p:cNvPr id="641" name="TextBox 64"/>
          <p:cNvSpPr/>
          <p:nvPr/>
        </p:nvSpPr>
        <p:spPr>
          <a:xfrm>
            <a:off x="7666560" y="2527560"/>
            <a:ext cx="546480" cy="20844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00" b="1" strike="noStrike" spc="-1">
                <a:solidFill>
                  <a:srgbClr val="FFFFFF"/>
                </a:solidFill>
                <a:latin typeface="Calibri"/>
                <a:ea typeface="DejaVu Sans"/>
              </a:rPr>
              <a:t>Vietnam</a:t>
            </a:r>
            <a:endParaRPr lang="en-US" sz="800" b="0" strike="noStrike" spc="-1">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Рисунок 293"/>
          <p:cNvPicPr/>
          <p:nvPr/>
        </p:nvPicPr>
        <p:blipFill>
          <a:blip r:embed="rId2"/>
          <a:stretch/>
        </p:blipFill>
        <p:spPr>
          <a:xfrm>
            <a:off x="5277600" y="276840"/>
            <a:ext cx="6654240" cy="4545360"/>
          </a:xfrm>
          <a:prstGeom prst="rect">
            <a:avLst/>
          </a:prstGeom>
          <a:ln w="18360">
            <a:solidFill>
              <a:srgbClr val="3465A4"/>
            </a:solidFill>
            <a:round/>
          </a:ln>
        </p:spPr>
      </p:pic>
      <p:sp>
        <p:nvSpPr>
          <p:cNvPr id="668" name="Прямоугольник 294"/>
          <p:cNvSpPr/>
          <p:nvPr/>
        </p:nvSpPr>
        <p:spPr>
          <a:xfrm>
            <a:off x="228600" y="834840"/>
            <a:ext cx="5028480" cy="57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1" strike="noStrike" spc="-1">
                <a:solidFill>
                  <a:srgbClr val="000000"/>
                </a:solidFill>
                <a:latin typeface="Arial"/>
                <a:ea typeface="DejaVu Sans"/>
              </a:rPr>
              <a:t>YET TO BE DONE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n-US" sz="1600" b="0" strike="noStrike" spc="-1">
                <a:solidFill>
                  <a:srgbClr val="000000"/>
                </a:solidFill>
                <a:latin typeface="Arial"/>
                <a:ea typeface="DejaVu Sans"/>
              </a:rPr>
              <a:t>The final preparation  for the start of the implementation of the Plan should be made in Feb. – Nov. 2023:</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99"/>
                </a:solidFill>
                <a:latin typeface="Arial"/>
                <a:ea typeface="FandolFang R"/>
              </a:rPr>
              <a:t>Preparation of the final version of the  </a:t>
            </a:r>
            <a:r>
              <a:rPr lang="en-US" sz="1600" b="0" strike="noStrike" spc="-1">
                <a:solidFill>
                  <a:srgbClr val="000099"/>
                </a:solidFill>
                <a:latin typeface="arial"/>
                <a:ea typeface="DejaVu Sans"/>
              </a:rPr>
              <a:t>Seven-year Plan for the Development of JINR for 2024–2030.</a:t>
            </a:r>
            <a:r>
              <a:rPr lang="en-US" sz="1600" b="0" strike="noStrike" spc="-1">
                <a:solidFill>
                  <a:srgbClr val="000099"/>
                </a:solidFill>
                <a:latin typeface="Arial"/>
                <a:ea typeface="DejaVu Sans"/>
              </a:rPr>
              <a:t> </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00"/>
                </a:solidFill>
                <a:latin typeface="Arial"/>
                <a:ea typeface="DejaVu Sans"/>
              </a:rPr>
              <a:t>Completion of the Plan examination - joint Working Group of the Program Advisory Committees.</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99"/>
                </a:solidFill>
                <a:latin typeface="Arial"/>
                <a:ea typeface="DejaVu Sans"/>
              </a:rPr>
              <a:t>Scientific expertise  of the themes and projects to be included in the JINR Topical Plan for implementation </a:t>
            </a:r>
            <a:r>
              <a:rPr lang="en-US" sz="1600" b="0" strike="noStrike" spc="-1">
                <a:solidFill>
                  <a:srgbClr val="000099"/>
                </a:solidFill>
                <a:latin typeface="Arial"/>
                <a:ea typeface="FandolFang R"/>
              </a:rPr>
              <a:t>of the first stage of the </a:t>
            </a: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99"/>
                </a:solidFill>
                <a:latin typeface="Arial"/>
                <a:ea typeface="FandolFang R"/>
              </a:rPr>
              <a:t>Seven-year Plan.  </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00"/>
                </a:solidFill>
                <a:latin typeface="Arial"/>
                <a:ea typeface="FandolFang R"/>
              </a:rPr>
              <a:t>Formation of the JINR Topical Plan for 2024 in accordance with the updated structure of TP and guided by the approved Regulations on the Planning of Scientific Activities at JINR and the updated rules for the preparation of projects. </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5640" indent="-215640">
              <a:lnSpc>
                <a:spcPct val="100000"/>
              </a:lnSpc>
              <a:buClr>
                <a:srgbClr val="000000"/>
              </a:buClr>
              <a:buSzPct val="45000"/>
              <a:buFont typeface="Wingdings" charset="2"/>
              <a:buChar char=""/>
            </a:pPr>
            <a:r>
              <a:rPr lang="en-US" sz="1600" b="0" strike="noStrike" spc="-1">
                <a:solidFill>
                  <a:srgbClr val="000099"/>
                </a:solidFill>
                <a:latin typeface="Arial"/>
                <a:ea typeface="FandolFang R"/>
              </a:rPr>
              <a:t>Decisions of CP on financial resource support of the Plan, budget 2024.</a:t>
            </a:r>
            <a:endParaRPr lang="en-US" sz="1600" b="0" strike="noStrike" spc="-1">
              <a:solidFill>
                <a:srgbClr val="000000"/>
              </a:solidFill>
              <a:latin typeface="Arial"/>
            </a:endParaRPr>
          </a:p>
          <a:p>
            <a:pPr>
              <a:lnSpc>
                <a:spcPct val="100000"/>
              </a:lnSpc>
            </a:pPr>
            <a:r>
              <a:rPr lang="en-US" sz="1600" b="0" strike="noStrike" spc="-1">
                <a:solidFill>
                  <a:srgbClr val="000000"/>
                </a:solidFill>
                <a:latin typeface="Arial"/>
                <a:ea typeface="FandolFang R"/>
              </a:rPr>
              <a:t>     </a:t>
            </a:r>
            <a:endParaRPr lang="en-US" sz="1600" b="0" strike="noStrike" spc="-1">
              <a:solidFill>
                <a:srgbClr val="000000"/>
              </a:solidFill>
              <a:latin typeface="Arial"/>
            </a:endParaRPr>
          </a:p>
        </p:txBody>
      </p:sp>
      <p:pic>
        <p:nvPicPr>
          <p:cNvPr id="669" name="Рисунок 295"/>
          <p:cNvPicPr/>
          <p:nvPr/>
        </p:nvPicPr>
        <p:blipFill>
          <a:blip r:embed="rId3"/>
          <a:stretch/>
        </p:blipFill>
        <p:spPr>
          <a:xfrm>
            <a:off x="6375600" y="2993040"/>
            <a:ext cx="5628960" cy="3907080"/>
          </a:xfrm>
          <a:prstGeom prst="rect">
            <a:avLst/>
          </a:prstGeom>
          <a:ln w="18360">
            <a:solidFill>
              <a:srgbClr val="3465A4"/>
            </a:solidFill>
            <a:round/>
          </a:ln>
        </p:spPr>
      </p:pic>
      <p:pic>
        <p:nvPicPr>
          <p:cNvPr id="670" name="Рисунок 296"/>
          <p:cNvPicPr/>
          <p:nvPr/>
        </p:nvPicPr>
        <p:blipFill>
          <a:blip r:embed="rId4"/>
          <a:stretch/>
        </p:blipFill>
        <p:spPr>
          <a:xfrm>
            <a:off x="5170680" y="3584160"/>
            <a:ext cx="4696200" cy="3315960"/>
          </a:xfrm>
          <a:prstGeom prst="rect">
            <a:avLst/>
          </a:prstGeom>
          <a:ln w="18360">
            <a:solidFill>
              <a:srgbClr val="3465A4"/>
            </a:solidFill>
            <a:round/>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3"/>
          <p:cNvSpPr/>
          <p:nvPr/>
        </p:nvSpPr>
        <p:spPr>
          <a:xfrm>
            <a:off x="1619627" y="37916"/>
            <a:ext cx="8633867" cy="583144"/>
          </a:xfrm>
          <a:prstGeom prst="rect">
            <a:avLst/>
          </a:prstGeom>
          <a:noFill/>
          <a:ln>
            <a:noFill/>
          </a:ln>
        </p:spPr>
        <p:style>
          <a:lnRef idx="0">
            <a:scrgbClr r="0" g="0" b="0"/>
          </a:lnRef>
          <a:fillRef idx="0">
            <a:scrgbClr r="0" g="0" b="0"/>
          </a:fillRef>
          <a:effectRef idx="0">
            <a:scrgbClr r="0" g="0" b="0"/>
          </a:effectRef>
          <a:fontRef idx="minor"/>
        </p:style>
        <p:txBody>
          <a:bodyPr wrap="square" lIns="89824" tIns="44912" rIns="89824" bIns="44912" anchor="ctr">
            <a:spAutoFit/>
          </a:bodyPr>
          <a:lstStyle/>
          <a:p>
            <a:pPr algn="ctr" defTabSz="912571">
              <a:defRPr/>
            </a:pPr>
            <a:r>
              <a:rPr lang="en-US" sz="3200" b="1" u="sng" cap="small" dirty="0">
                <a:solidFill>
                  <a:srgbClr val="0066CC"/>
                </a:solidFill>
                <a:latin typeface="Calibri" panose="020F0502020204030204" pitchFamily="34" charset="0"/>
                <a:cs typeface="Calibri" panose="020F0502020204030204" pitchFamily="34" charset="0"/>
              </a:rPr>
              <a:t>SCIENCE</a:t>
            </a:r>
            <a:r>
              <a:rPr lang="ru-RU" sz="3200" b="1" u="sng" cap="small" dirty="0">
                <a:solidFill>
                  <a:srgbClr val="0066CC"/>
                </a:solidFill>
                <a:latin typeface="Calibri" panose="020F0502020204030204" pitchFamily="34" charset="0"/>
                <a:cs typeface="Calibri" panose="020F0502020204030204" pitchFamily="34" charset="0"/>
              </a:rPr>
              <a:t>:</a:t>
            </a:r>
            <a:r>
              <a:rPr lang="ru-RU" sz="3200" b="1" cap="small" dirty="0">
                <a:solidFill>
                  <a:srgbClr val="0066CC"/>
                </a:solidFill>
                <a:latin typeface="Calibri" panose="020F0502020204030204" pitchFamily="34" charset="0"/>
                <a:cs typeface="Calibri" panose="020F0502020204030204" pitchFamily="34" charset="0"/>
              </a:rPr>
              <a:t> </a:t>
            </a:r>
            <a:r>
              <a:rPr lang="en-US" sz="3200" b="1" cap="small" dirty="0">
                <a:solidFill>
                  <a:srgbClr val="0066CC"/>
                </a:solidFill>
                <a:latin typeface="Calibri" panose="020F0502020204030204" pitchFamily="34" charset="0"/>
                <a:cs typeface="Calibri" panose="020F0502020204030204" pitchFamily="34" charset="0"/>
              </a:rPr>
              <a:t>indicators and indexes</a:t>
            </a:r>
            <a:endParaRPr lang="en-CA" sz="3200" b="1" cap="small" dirty="0">
              <a:solidFill>
                <a:srgbClr val="0066CC"/>
              </a:solidFill>
              <a:latin typeface="Calibri" panose="020F0502020204030204" pitchFamily="34" charset="0"/>
              <a:cs typeface="Calibri" panose="020F0502020204030204" pitchFamily="34" charset="0"/>
            </a:endParaRPr>
          </a:p>
        </p:txBody>
      </p:sp>
      <p:pic>
        <p:nvPicPr>
          <p:cNvPr id="2" name="Рисунок 1">
            <a:extLst>
              <a:ext uri="{FF2B5EF4-FFF2-40B4-BE49-F238E27FC236}">
                <a16:creationId xmlns:a16="http://schemas.microsoft.com/office/drawing/2014/main" id="{7062B898-6218-CB49-A3A3-44A48B75641B}"/>
              </a:ext>
            </a:extLst>
          </p:cNvPr>
          <p:cNvPicPr>
            <a:picLocks noChangeAspect="1"/>
          </p:cNvPicPr>
          <p:nvPr/>
        </p:nvPicPr>
        <p:blipFill>
          <a:blip r:embed="rId3"/>
          <a:stretch>
            <a:fillRect/>
          </a:stretch>
        </p:blipFill>
        <p:spPr>
          <a:xfrm>
            <a:off x="308420" y="560546"/>
            <a:ext cx="11859768" cy="6629684"/>
          </a:xfrm>
          <a:prstGeom prst="rect">
            <a:avLst/>
          </a:prstGeom>
        </p:spPr>
      </p:pic>
    </p:spTree>
    <p:extLst>
      <p:ext uri="{BB962C8B-B14F-4D97-AF65-F5344CB8AC3E}">
        <p14:creationId xmlns:p14="http://schemas.microsoft.com/office/powerpoint/2010/main" val="683344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920479-AB40-9540-A0A7-C672F7FF73ED}"/>
              </a:ext>
            </a:extLst>
          </p:cNvPr>
          <p:cNvSpPr txBox="1"/>
          <p:nvPr/>
        </p:nvSpPr>
        <p:spPr>
          <a:xfrm>
            <a:off x="7570190" y="5778118"/>
            <a:ext cx="664706" cy="263276"/>
          </a:xfrm>
          <a:prstGeom prst="rect">
            <a:avLst/>
          </a:prstGeom>
          <a:noFill/>
          <a:ln w="6350">
            <a:noFill/>
            <a:prstDash val="dash"/>
          </a:ln>
        </p:spPr>
        <p:txBody>
          <a:bodyPr wrap="square" lIns="46709" tIns="46709" rIns="46709" bIns="46709" rtlCol="0">
            <a:spAutoFit/>
          </a:bodyPr>
          <a:lstStyle/>
          <a:p>
            <a:pPr defTabSz="912571">
              <a:defRPr/>
            </a:pPr>
            <a:r>
              <a:rPr lang="ru-RU" sz="1098" b="1" dirty="0">
                <a:solidFill>
                  <a:prstClr val="white"/>
                </a:solidFill>
                <a:latin typeface="Calibri" panose="020F0502020204030204"/>
              </a:rPr>
              <a:t>55-65%</a:t>
            </a:r>
          </a:p>
        </p:txBody>
      </p:sp>
      <p:sp>
        <p:nvSpPr>
          <p:cNvPr id="5" name="CustomShape 18">
            <a:extLst>
              <a:ext uri="{FF2B5EF4-FFF2-40B4-BE49-F238E27FC236}">
                <a16:creationId xmlns:a16="http://schemas.microsoft.com/office/drawing/2014/main" id="{A980BFDA-6CB3-BB4B-8EC8-4E0D23FBBD99}"/>
              </a:ext>
            </a:extLst>
          </p:cNvPr>
          <p:cNvSpPr/>
          <p:nvPr/>
        </p:nvSpPr>
        <p:spPr>
          <a:xfrm>
            <a:off x="1396391" y="0"/>
            <a:ext cx="9984722" cy="658976"/>
          </a:xfrm>
          <a:prstGeom prst="rect">
            <a:avLst/>
          </a:prstGeom>
          <a:noFill/>
          <a:ln>
            <a:noFill/>
          </a:ln>
        </p:spPr>
        <p:style>
          <a:lnRef idx="0">
            <a:scrgbClr r="0" g="0" b="0"/>
          </a:lnRef>
          <a:fillRef idx="0">
            <a:scrgbClr r="0" g="0" b="0"/>
          </a:fillRef>
          <a:effectRef idx="0">
            <a:scrgbClr r="0" g="0" b="0"/>
          </a:effectRef>
          <a:fontRef idx="minor"/>
        </p:style>
        <p:txBody>
          <a:bodyPr wrap="square" lIns="89824" tIns="44912" rIns="89824" bIns="44912" anchor="ctr">
            <a:spAutoFit/>
          </a:bodyPr>
          <a:lstStyle/>
          <a:p>
            <a:pPr algn="ctr" defTabSz="912571">
              <a:defRPr/>
            </a:pPr>
            <a:r>
              <a:rPr lang="de-DE" sz="3693" b="1" u="sng" cap="small" dirty="0">
                <a:solidFill>
                  <a:srgbClr val="0066CC"/>
                </a:solidFill>
                <a:latin typeface="Calibri" panose="020F0502020204030204" pitchFamily="34" charset="0"/>
                <a:cs typeface="Calibri" panose="020F0502020204030204" pitchFamily="34" charset="0"/>
              </a:rPr>
              <a:t>PEOPLE</a:t>
            </a:r>
            <a:r>
              <a:rPr lang="ru-RU" sz="3693" b="1" u="sng" cap="small" dirty="0">
                <a:solidFill>
                  <a:srgbClr val="0066CC"/>
                </a:solidFill>
                <a:latin typeface="Calibri" panose="020F0502020204030204" pitchFamily="34" charset="0"/>
                <a:cs typeface="Calibri" panose="020F0502020204030204" pitchFamily="34" charset="0"/>
              </a:rPr>
              <a:t>:</a:t>
            </a:r>
            <a:r>
              <a:rPr lang="ru-RU" sz="3693" b="1" cap="small" dirty="0">
                <a:solidFill>
                  <a:srgbClr val="0066CC"/>
                </a:solidFill>
                <a:latin typeface="Calibri" panose="020F0502020204030204" pitchFamily="34" charset="0"/>
                <a:cs typeface="Calibri" panose="020F0502020204030204" pitchFamily="34" charset="0"/>
              </a:rPr>
              <a:t> </a:t>
            </a:r>
            <a:r>
              <a:rPr lang="en-US" sz="3693" b="1" cap="small" dirty="0">
                <a:solidFill>
                  <a:srgbClr val="0066CC"/>
                </a:solidFill>
                <a:latin typeface="Calibri" panose="020F0502020204030204" pitchFamily="34" charset="0"/>
                <a:cs typeface="Calibri" panose="020F0502020204030204" pitchFamily="34" charset="0"/>
              </a:rPr>
              <a:t>indicators and indexes</a:t>
            </a:r>
            <a:endParaRPr lang="en-CA" sz="3693" b="1" cap="small" dirty="0">
              <a:solidFill>
                <a:srgbClr val="0066CC"/>
              </a:solidFill>
              <a:latin typeface="Calibri" panose="020F0502020204030204" pitchFamily="34" charset="0"/>
              <a:cs typeface="Calibri" panose="020F0502020204030204" pitchFamily="34" charset="0"/>
            </a:endParaRPr>
          </a:p>
        </p:txBody>
      </p:sp>
      <p:pic>
        <p:nvPicPr>
          <p:cNvPr id="6" name="Рисунок 5">
            <a:extLst>
              <a:ext uri="{FF2B5EF4-FFF2-40B4-BE49-F238E27FC236}">
                <a16:creationId xmlns:a16="http://schemas.microsoft.com/office/drawing/2014/main" id="{CB25236B-F086-3E4A-9C7A-D6000E448609}"/>
              </a:ext>
            </a:extLst>
          </p:cNvPr>
          <p:cNvPicPr>
            <a:picLocks noChangeAspect="1"/>
          </p:cNvPicPr>
          <p:nvPr/>
        </p:nvPicPr>
        <p:blipFill>
          <a:blip r:embed="rId2"/>
          <a:stretch>
            <a:fillRect/>
          </a:stretch>
        </p:blipFill>
        <p:spPr>
          <a:xfrm>
            <a:off x="3942721" y="658976"/>
            <a:ext cx="8074803" cy="4306216"/>
          </a:xfrm>
          <a:prstGeom prst="rect">
            <a:avLst/>
          </a:prstGeom>
        </p:spPr>
      </p:pic>
      <p:pic>
        <p:nvPicPr>
          <p:cNvPr id="7" name="Рисунок 6">
            <a:extLst>
              <a:ext uri="{FF2B5EF4-FFF2-40B4-BE49-F238E27FC236}">
                <a16:creationId xmlns:a16="http://schemas.microsoft.com/office/drawing/2014/main" id="{11D1AC3E-963E-B44E-9A77-BFAC03B94576}"/>
              </a:ext>
            </a:extLst>
          </p:cNvPr>
          <p:cNvPicPr>
            <a:picLocks noChangeAspect="1"/>
          </p:cNvPicPr>
          <p:nvPr/>
        </p:nvPicPr>
        <p:blipFill>
          <a:blip r:embed="rId3"/>
          <a:stretch>
            <a:fillRect/>
          </a:stretch>
        </p:blipFill>
        <p:spPr>
          <a:xfrm>
            <a:off x="73152" y="658976"/>
            <a:ext cx="4505979" cy="4379050"/>
          </a:xfrm>
          <a:prstGeom prst="rect">
            <a:avLst/>
          </a:prstGeom>
        </p:spPr>
      </p:pic>
      <p:pic>
        <p:nvPicPr>
          <p:cNvPr id="22" name="Рисунок 21">
            <a:extLst>
              <a:ext uri="{FF2B5EF4-FFF2-40B4-BE49-F238E27FC236}">
                <a16:creationId xmlns:a16="http://schemas.microsoft.com/office/drawing/2014/main" id="{EA377CE7-6DD6-C44C-BE58-F6330D0F4445}"/>
              </a:ext>
            </a:extLst>
          </p:cNvPr>
          <p:cNvPicPr>
            <a:picLocks noChangeAspect="1"/>
          </p:cNvPicPr>
          <p:nvPr/>
        </p:nvPicPr>
        <p:blipFill>
          <a:blip r:embed="rId4"/>
          <a:stretch>
            <a:fillRect/>
          </a:stretch>
        </p:blipFill>
        <p:spPr>
          <a:xfrm>
            <a:off x="4965732" y="4965192"/>
            <a:ext cx="4102100" cy="1981200"/>
          </a:xfrm>
          <a:prstGeom prst="rect">
            <a:avLst/>
          </a:prstGeom>
        </p:spPr>
      </p:pic>
    </p:spTree>
    <p:extLst>
      <p:ext uri="{BB962C8B-B14F-4D97-AF65-F5344CB8AC3E}">
        <p14:creationId xmlns:p14="http://schemas.microsoft.com/office/powerpoint/2010/main" val="1259446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Rectangle: Rounded Corners 17"/>
          <p:cNvSpPr/>
          <p:nvPr/>
        </p:nvSpPr>
        <p:spPr>
          <a:xfrm>
            <a:off x="271800" y="2094963"/>
            <a:ext cx="1972080" cy="3883680"/>
          </a:xfrm>
          <a:prstGeom prst="roundRect">
            <a:avLst>
              <a:gd name="adj" fmla="val 1925"/>
            </a:avLst>
          </a:prstGeom>
          <a:solidFill>
            <a:srgbClr val="FFFFFF"/>
          </a:solidFill>
          <a:ln w="2556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graphicFrame>
        <p:nvGraphicFramePr>
          <p:cNvPr id="675" name="Table 26"/>
          <p:cNvGraphicFramePr/>
          <p:nvPr>
            <p:extLst>
              <p:ext uri="{D42A27DB-BD31-4B8C-83A1-F6EECF244321}">
                <p14:modId xmlns:p14="http://schemas.microsoft.com/office/powerpoint/2010/main" val="3090177582"/>
              </p:ext>
            </p:extLst>
          </p:nvPr>
        </p:nvGraphicFramePr>
        <p:xfrm>
          <a:off x="2103840" y="1682403"/>
          <a:ext cx="9696240" cy="4703760"/>
        </p:xfrm>
        <a:graphic>
          <a:graphicData uri="http://schemas.openxmlformats.org/drawingml/2006/table">
            <a:tbl>
              <a:tblPr/>
              <a:tblGrid>
                <a:gridCol w="1460520">
                  <a:extLst>
                    <a:ext uri="{9D8B030D-6E8A-4147-A177-3AD203B41FA5}">
                      <a16:colId xmlns:a16="http://schemas.microsoft.com/office/drawing/2014/main" val="20000"/>
                    </a:ext>
                  </a:extLst>
                </a:gridCol>
                <a:gridCol w="1445400">
                  <a:extLst>
                    <a:ext uri="{9D8B030D-6E8A-4147-A177-3AD203B41FA5}">
                      <a16:colId xmlns:a16="http://schemas.microsoft.com/office/drawing/2014/main" val="20001"/>
                    </a:ext>
                  </a:extLst>
                </a:gridCol>
                <a:gridCol w="1256400">
                  <a:extLst>
                    <a:ext uri="{9D8B030D-6E8A-4147-A177-3AD203B41FA5}">
                      <a16:colId xmlns:a16="http://schemas.microsoft.com/office/drawing/2014/main" val="20002"/>
                    </a:ext>
                  </a:extLst>
                </a:gridCol>
                <a:gridCol w="1348560">
                  <a:extLst>
                    <a:ext uri="{9D8B030D-6E8A-4147-A177-3AD203B41FA5}">
                      <a16:colId xmlns:a16="http://schemas.microsoft.com/office/drawing/2014/main" val="20003"/>
                    </a:ext>
                  </a:extLst>
                </a:gridCol>
                <a:gridCol w="1330200">
                  <a:extLst>
                    <a:ext uri="{9D8B030D-6E8A-4147-A177-3AD203B41FA5}">
                      <a16:colId xmlns:a16="http://schemas.microsoft.com/office/drawing/2014/main" val="20004"/>
                    </a:ext>
                  </a:extLst>
                </a:gridCol>
                <a:gridCol w="1394640">
                  <a:extLst>
                    <a:ext uri="{9D8B030D-6E8A-4147-A177-3AD203B41FA5}">
                      <a16:colId xmlns:a16="http://schemas.microsoft.com/office/drawing/2014/main" val="20005"/>
                    </a:ext>
                  </a:extLst>
                </a:gridCol>
                <a:gridCol w="1460520">
                  <a:extLst>
                    <a:ext uri="{9D8B030D-6E8A-4147-A177-3AD203B41FA5}">
                      <a16:colId xmlns:a16="http://schemas.microsoft.com/office/drawing/2014/main" val="20006"/>
                    </a:ext>
                  </a:extLst>
                </a:gridCol>
              </a:tblGrid>
              <a:tr h="522000">
                <a:tc>
                  <a:txBody>
                    <a:bodyPr/>
                    <a:lstStyle/>
                    <a:p>
                      <a:pPr algn="ctr">
                        <a:lnSpc>
                          <a:spcPct val="100000"/>
                        </a:lnSpc>
                      </a:pPr>
                      <a:r>
                        <a:rPr lang="en-US" sz="1400" b="1" strike="noStrike" spc="-1">
                          <a:solidFill>
                            <a:srgbClr val="000000"/>
                          </a:solidFill>
                          <a:latin typeface="Arial"/>
                          <a:ea typeface="DejaVu Sans"/>
                        </a:rPr>
                        <a:t>2020</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2023</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2026</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2029</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2032</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2035</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2038</a:t>
                      </a:r>
                      <a:endParaRPr lang="en-US"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extLst>
                  <a:ext uri="{0D108BD9-81ED-4DB2-BD59-A6C34878D82A}">
                    <a16:rowId xmlns:a16="http://schemas.microsoft.com/office/drawing/2014/main" val="10001"/>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2"/>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3"/>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4"/>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5"/>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6"/>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7"/>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8"/>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9"/>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0"/>
                  </a:ext>
                </a:extLst>
              </a:tr>
              <a:tr h="380160">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800" b="0" strike="noStrike" spc="-1">
                        <a:solidFill>
                          <a:srgbClr val="000000"/>
                        </a:solidFill>
                        <a:latin typeface="Arial"/>
                        <a:ea typeface="DejaVu Sans"/>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1"/>
                  </a:ext>
                </a:extLst>
              </a:tr>
            </a:tbl>
          </a:graphicData>
        </a:graphic>
      </p:graphicFrame>
      <p:sp>
        <p:nvSpPr>
          <p:cNvPr id="676" name="Title 1"/>
          <p:cNvSpPr/>
          <p:nvPr/>
        </p:nvSpPr>
        <p:spPr>
          <a:xfrm>
            <a:off x="268200" y="1942683"/>
            <a:ext cx="1750320" cy="9093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de-DE" sz="1400" b="0" strike="noStrike" spc="-1">
                <a:solidFill>
                  <a:srgbClr val="000000"/>
                </a:solidFill>
                <a:latin typeface="Arial"/>
                <a:ea typeface="DejaVu Sans"/>
              </a:rPr>
              <a:t>DRIBS, SHE-Factory</a:t>
            </a:r>
            <a:endParaRPr lang="en-US" sz="1400" b="0" strike="noStrike" spc="-1">
              <a:solidFill>
                <a:srgbClr val="000000"/>
              </a:solidFill>
              <a:latin typeface="Arial"/>
            </a:endParaRPr>
          </a:p>
        </p:txBody>
      </p:sp>
      <p:sp>
        <p:nvSpPr>
          <p:cNvPr id="677" name="Title 1"/>
          <p:cNvSpPr/>
          <p:nvPr/>
        </p:nvSpPr>
        <p:spPr>
          <a:xfrm>
            <a:off x="261000" y="2944563"/>
            <a:ext cx="1750320" cy="3466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NICA MPD</a:t>
            </a:r>
            <a:endParaRPr lang="en-US" sz="1400" b="0" strike="noStrike" spc="-1">
              <a:solidFill>
                <a:srgbClr val="000000"/>
              </a:solidFill>
              <a:latin typeface="Arial"/>
            </a:endParaRPr>
          </a:p>
        </p:txBody>
      </p:sp>
      <p:sp>
        <p:nvSpPr>
          <p:cNvPr id="678" name="Title 1"/>
          <p:cNvSpPr/>
          <p:nvPr/>
        </p:nvSpPr>
        <p:spPr>
          <a:xfrm>
            <a:off x="284040" y="4104483"/>
            <a:ext cx="1143720" cy="339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1" strike="noStrike" spc="-1">
                <a:solidFill>
                  <a:srgbClr val="009A4D"/>
                </a:solidFill>
                <a:latin typeface="Arial"/>
                <a:ea typeface="DejaVu Sans"/>
              </a:rPr>
              <a:t>DNS-IV</a:t>
            </a:r>
            <a:endParaRPr lang="en-US" sz="1400" b="0" strike="noStrike" spc="-1">
              <a:solidFill>
                <a:srgbClr val="000000"/>
              </a:solidFill>
              <a:latin typeface="Arial"/>
            </a:endParaRPr>
          </a:p>
        </p:txBody>
      </p:sp>
      <p:sp>
        <p:nvSpPr>
          <p:cNvPr id="679" name="Title 1"/>
          <p:cNvSpPr/>
          <p:nvPr/>
        </p:nvSpPr>
        <p:spPr>
          <a:xfrm>
            <a:off x="282960" y="4535403"/>
            <a:ext cx="1143720" cy="285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Baikal - GVD</a:t>
            </a:r>
            <a:endParaRPr lang="en-US" sz="1400" b="0" strike="noStrike" spc="-1">
              <a:solidFill>
                <a:srgbClr val="000000"/>
              </a:solidFill>
              <a:latin typeface="Arial"/>
            </a:endParaRPr>
          </a:p>
        </p:txBody>
      </p:sp>
      <p:sp>
        <p:nvSpPr>
          <p:cNvPr id="680" name="Title 1"/>
          <p:cNvSpPr/>
          <p:nvPr/>
        </p:nvSpPr>
        <p:spPr>
          <a:xfrm>
            <a:off x="302400" y="5229123"/>
            <a:ext cx="1143720" cy="3945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Life Science</a:t>
            </a:r>
            <a:endParaRPr lang="en-US" sz="1400" b="0" strike="noStrike" spc="-1">
              <a:solidFill>
                <a:srgbClr val="000000"/>
              </a:solidFill>
              <a:latin typeface="Arial"/>
            </a:endParaRPr>
          </a:p>
        </p:txBody>
      </p:sp>
      <p:sp>
        <p:nvSpPr>
          <p:cNvPr id="681" name="Title 1"/>
          <p:cNvSpPr/>
          <p:nvPr/>
        </p:nvSpPr>
        <p:spPr>
          <a:xfrm>
            <a:off x="282960" y="5631963"/>
            <a:ext cx="2715480" cy="3560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FCC, ILC, GWI, …</a:t>
            </a:r>
            <a:endParaRPr lang="en-US" sz="1400" b="0" strike="noStrike" spc="-1">
              <a:solidFill>
                <a:srgbClr val="000000"/>
              </a:solidFill>
              <a:latin typeface="Arial"/>
            </a:endParaRPr>
          </a:p>
        </p:txBody>
      </p:sp>
      <p:sp>
        <p:nvSpPr>
          <p:cNvPr id="682" name="TextBox 11"/>
          <p:cNvSpPr/>
          <p:nvPr/>
        </p:nvSpPr>
        <p:spPr>
          <a:xfrm>
            <a:off x="189720" y="2603643"/>
            <a:ext cx="18198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DE" sz="1400" b="1" strike="noStrike" spc="-1">
                <a:solidFill>
                  <a:srgbClr val="009A4D"/>
                </a:solidFill>
                <a:latin typeface="Arial"/>
                <a:ea typeface="DejaVu Sans"/>
              </a:rPr>
              <a:t>FRB </a:t>
            </a:r>
            <a:r>
              <a:rPr lang="en-US" sz="1400" b="1" strike="noStrike" spc="-1">
                <a:solidFill>
                  <a:srgbClr val="009A4D"/>
                </a:solidFill>
                <a:latin typeface="Arial"/>
                <a:ea typeface="DejaVu Sans"/>
              </a:rPr>
              <a:t>@ Flerov Lab</a:t>
            </a:r>
            <a:endParaRPr lang="en-US" sz="1400" b="0" strike="noStrike" spc="-1">
              <a:solidFill>
                <a:srgbClr val="000000"/>
              </a:solidFill>
              <a:latin typeface="Arial"/>
            </a:endParaRPr>
          </a:p>
        </p:txBody>
      </p:sp>
      <p:sp>
        <p:nvSpPr>
          <p:cNvPr id="683" name="TextBox 12"/>
          <p:cNvSpPr/>
          <p:nvPr/>
        </p:nvSpPr>
        <p:spPr>
          <a:xfrm>
            <a:off x="178560" y="3363963"/>
            <a:ext cx="1297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00000"/>
                </a:solidFill>
                <a:latin typeface="Arial"/>
                <a:ea typeface="DejaVu Sans"/>
              </a:rPr>
              <a:t>NICA SPD</a:t>
            </a:r>
            <a:endParaRPr lang="en-US" sz="1400" b="0" strike="noStrike" spc="-1">
              <a:solidFill>
                <a:srgbClr val="000000"/>
              </a:solidFill>
              <a:latin typeface="Arial"/>
            </a:endParaRPr>
          </a:p>
        </p:txBody>
      </p:sp>
      <p:sp>
        <p:nvSpPr>
          <p:cNvPr id="684" name="TextBox 13"/>
          <p:cNvSpPr/>
          <p:nvPr/>
        </p:nvSpPr>
        <p:spPr>
          <a:xfrm>
            <a:off x="175680" y="3746283"/>
            <a:ext cx="20206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Arial"/>
                <a:ea typeface="DejaVu Sans"/>
              </a:rPr>
              <a:t>NICA - III </a:t>
            </a:r>
            <a:r>
              <a:rPr lang="en-US" sz="1300" b="1" strike="noStrike" spc="-1">
                <a:solidFill>
                  <a:srgbClr val="009A4D"/>
                </a:solidFill>
                <a:latin typeface="Arial"/>
                <a:ea typeface="DejaVu Sans"/>
              </a:rPr>
              <a:t>(EIC, others</a:t>
            </a:r>
            <a:r>
              <a:rPr lang="ru-RU" sz="1300" b="1" strike="noStrike" spc="-1">
                <a:solidFill>
                  <a:srgbClr val="009A4D"/>
                </a:solidFill>
                <a:latin typeface="Arial"/>
                <a:ea typeface="DejaVu Sans"/>
              </a:rPr>
              <a:t>)</a:t>
            </a:r>
            <a:endParaRPr lang="en-US" sz="1300" b="0" strike="noStrike" spc="-1">
              <a:solidFill>
                <a:srgbClr val="000000"/>
              </a:solidFill>
              <a:latin typeface="Arial"/>
            </a:endParaRPr>
          </a:p>
        </p:txBody>
      </p:sp>
      <p:sp>
        <p:nvSpPr>
          <p:cNvPr id="685" name="TextBox 14"/>
          <p:cNvSpPr/>
          <p:nvPr/>
        </p:nvSpPr>
        <p:spPr>
          <a:xfrm>
            <a:off x="189720" y="4893243"/>
            <a:ext cx="22867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Symbol"/>
                <a:ea typeface="DejaVu Sans"/>
              </a:rPr>
              <a:t>n</a:t>
            </a:r>
            <a:r>
              <a:rPr lang="en-US" sz="1400" b="1" strike="noStrike" spc="-1">
                <a:solidFill>
                  <a:srgbClr val="009A4D"/>
                </a:solidFill>
                <a:latin typeface="Arial"/>
                <a:ea typeface="DejaVu Sans"/>
              </a:rPr>
              <a:t> &amp; AP Physics</a:t>
            </a:r>
            <a:endParaRPr lang="en-US" sz="1400" b="0" strike="noStrike" spc="-1">
              <a:solidFill>
                <a:srgbClr val="000000"/>
              </a:solidFill>
              <a:latin typeface="Arial"/>
            </a:endParaRPr>
          </a:p>
        </p:txBody>
      </p:sp>
      <p:sp>
        <p:nvSpPr>
          <p:cNvPr id="686" name="TextBox 15"/>
          <p:cNvSpPr/>
          <p:nvPr/>
        </p:nvSpPr>
        <p:spPr>
          <a:xfrm>
            <a:off x="3300300" y="940083"/>
            <a:ext cx="5407920" cy="4550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US" sz="2400" b="1" strike="noStrike" cap="small" spc="-1" dirty="0">
                <a:solidFill>
                  <a:srgbClr val="002060"/>
                </a:solidFill>
                <a:latin typeface="Arial"/>
                <a:ea typeface="DejaVu Sans"/>
              </a:rPr>
              <a:t>Matrix of JINR Key Projects</a:t>
            </a:r>
            <a:endParaRPr lang="en-US" sz="2400" b="0" strike="noStrike" spc="-1" dirty="0">
              <a:solidFill>
                <a:srgbClr val="000000"/>
              </a:solidFill>
              <a:latin typeface="Arial"/>
            </a:endParaRPr>
          </a:p>
        </p:txBody>
      </p:sp>
      <p:sp>
        <p:nvSpPr>
          <p:cNvPr id="687" name="Title 1"/>
          <p:cNvSpPr/>
          <p:nvPr/>
        </p:nvSpPr>
        <p:spPr>
          <a:xfrm>
            <a:off x="268200" y="6054963"/>
            <a:ext cx="2169720" cy="3470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Innovation center</a:t>
            </a:r>
            <a:endParaRPr lang="en-US" sz="1400" b="0" strike="noStrike" spc="-1">
              <a:solidFill>
                <a:srgbClr val="000000"/>
              </a:solidFill>
              <a:latin typeface="Arial"/>
            </a:endParaRPr>
          </a:p>
        </p:txBody>
      </p:sp>
      <p:sp>
        <p:nvSpPr>
          <p:cNvPr id="688" name="Rectangle: Rounded Corners 37"/>
          <p:cNvSpPr/>
          <p:nvPr/>
        </p:nvSpPr>
        <p:spPr>
          <a:xfrm>
            <a:off x="2195280" y="2228523"/>
            <a:ext cx="9600480" cy="328320"/>
          </a:xfrm>
          <a:prstGeom prst="roundRect">
            <a:avLst>
              <a:gd name="adj" fmla="val 50000"/>
            </a:avLst>
          </a:prstGeom>
          <a:pattFill prst="openDmnd">
            <a:fgClr>
              <a:srgbClr val="B9CDE5"/>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development</a:t>
            </a:r>
            <a:endParaRPr lang="en-US" sz="1600" b="0" strike="noStrike" spc="-1">
              <a:solidFill>
                <a:srgbClr val="000000"/>
              </a:solidFill>
              <a:latin typeface="Arial"/>
            </a:endParaRPr>
          </a:p>
        </p:txBody>
      </p:sp>
      <p:sp>
        <p:nvSpPr>
          <p:cNvPr id="689" name="Rectangle: Rounded Corners 39"/>
          <p:cNvSpPr/>
          <p:nvPr/>
        </p:nvSpPr>
        <p:spPr>
          <a:xfrm>
            <a:off x="9196560" y="2612643"/>
            <a:ext cx="259920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690" name="Rectangle: Rounded Corners 46"/>
          <p:cNvSpPr/>
          <p:nvPr/>
        </p:nvSpPr>
        <p:spPr>
          <a:xfrm>
            <a:off x="2176920" y="2603643"/>
            <a:ext cx="1320840" cy="34704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a:t>
            </a:r>
            <a:endParaRPr lang="en-US" sz="1400" b="0" strike="noStrike" spc="-1">
              <a:solidFill>
                <a:srgbClr val="000000"/>
              </a:solidFill>
              <a:latin typeface="Arial"/>
            </a:endParaRPr>
          </a:p>
        </p:txBody>
      </p:sp>
      <p:sp>
        <p:nvSpPr>
          <p:cNvPr id="691" name="Rectangle: Rounded Corners 50"/>
          <p:cNvSpPr/>
          <p:nvPr/>
        </p:nvSpPr>
        <p:spPr>
          <a:xfrm>
            <a:off x="3539880" y="2588883"/>
            <a:ext cx="2086560" cy="37368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solidFill>
                <a:srgbClr val="000000"/>
              </a:solidFill>
              <a:latin typeface="Arial"/>
            </a:endParaRPr>
          </a:p>
        </p:txBody>
      </p:sp>
      <p:sp>
        <p:nvSpPr>
          <p:cNvPr id="692" name="Rectangle: Rounded Corners 45"/>
          <p:cNvSpPr/>
          <p:nvPr/>
        </p:nvSpPr>
        <p:spPr>
          <a:xfrm>
            <a:off x="5637240" y="2589243"/>
            <a:ext cx="735840" cy="36792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693" name="Rectangle: Rounded Corners 46"/>
          <p:cNvSpPr/>
          <p:nvPr/>
        </p:nvSpPr>
        <p:spPr>
          <a:xfrm>
            <a:off x="6383880" y="2607243"/>
            <a:ext cx="2804400" cy="3283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Phased construction</a:t>
            </a:r>
            <a:endParaRPr lang="en-US" sz="1400" b="0" strike="noStrike" spc="-1">
              <a:solidFill>
                <a:srgbClr val="000000"/>
              </a:solidFill>
              <a:latin typeface="Arial"/>
            </a:endParaRPr>
          </a:p>
        </p:txBody>
      </p:sp>
      <p:sp>
        <p:nvSpPr>
          <p:cNvPr id="694" name="Rectangle: Rounded Corners 46"/>
          <p:cNvSpPr/>
          <p:nvPr/>
        </p:nvSpPr>
        <p:spPr>
          <a:xfrm>
            <a:off x="2186640" y="2989203"/>
            <a:ext cx="2802600" cy="3283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695" name="Rectangle: Rounded Corners 39"/>
          <p:cNvSpPr/>
          <p:nvPr/>
        </p:nvSpPr>
        <p:spPr>
          <a:xfrm>
            <a:off x="5023080" y="2982723"/>
            <a:ext cx="133164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696" name="Rectangle: Rounded Corners 39"/>
          <p:cNvSpPr/>
          <p:nvPr/>
        </p:nvSpPr>
        <p:spPr>
          <a:xfrm>
            <a:off x="6388920" y="2982723"/>
            <a:ext cx="2631600" cy="32328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a:t>
            </a:r>
            <a:endParaRPr lang="en-US" sz="1400" b="0" strike="noStrike" spc="-1">
              <a:solidFill>
                <a:srgbClr val="000000"/>
              </a:solidFill>
              <a:latin typeface="Arial"/>
            </a:endParaRPr>
          </a:p>
        </p:txBody>
      </p:sp>
      <p:sp>
        <p:nvSpPr>
          <p:cNvPr id="697" name="Rectangle: Rounded Corners 39"/>
          <p:cNvSpPr/>
          <p:nvPr/>
        </p:nvSpPr>
        <p:spPr>
          <a:xfrm>
            <a:off x="9062640" y="2994243"/>
            <a:ext cx="273312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698" name="Rectangle: Rounded Corners 46"/>
          <p:cNvSpPr/>
          <p:nvPr/>
        </p:nvSpPr>
        <p:spPr>
          <a:xfrm>
            <a:off x="2131560" y="3370443"/>
            <a:ext cx="2886840" cy="34704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solidFill>
                <a:srgbClr val="000000"/>
              </a:solidFill>
              <a:latin typeface="Arial"/>
            </a:endParaRPr>
          </a:p>
        </p:txBody>
      </p:sp>
      <p:sp>
        <p:nvSpPr>
          <p:cNvPr id="699" name="Rectangle: Rounded Corners 46"/>
          <p:cNvSpPr/>
          <p:nvPr/>
        </p:nvSpPr>
        <p:spPr>
          <a:xfrm>
            <a:off x="5065920" y="3361443"/>
            <a:ext cx="1894320" cy="347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Construction and commissioning</a:t>
            </a:r>
            <a:endParaRPr lang="en-US" sz="1300" b="0" strike="noStrike" spc="-1">
              <a:solidFill>
                <a:srgbClr val="000000"/>
              </a:solidFill>
              <a:latin typeface="Arial"/>
            </a:endParaRPr>
          </a:p>
        </p:txBody>
      </p:sp>
      <p:sp>
        <p:nvSpPr>
          <p:cNvPr id="700" name="Rectangle: Rounded Corners 39"/>
          <p:cNvSpPr/>
          <p:nvPr/>
        </p:nvSpPr>
        <p:spPr>
          <a:xfrm>
            <a:off x="6968520" y="3370443"/>
            <a:ext cx="347940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701" name="Rectangle: Rounded Corners 39"/>
          <p:cNvSpPr/>
          <p:nvPr/>
        </p:nvSpPr>
        <p:spPr>
          <a:xfrm>
            <a:off x="10468440" y="3358923"/>
            <a:ext cx="1317600" cy="32328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upgrade</a:t>
            </a:r>
            <a:endParaRPr lang="en-US" sz="1200" b="0" strike="noStrike" spc="-1">
              <a:solidFill>
                <a:srgbClr val="000000"/>
              </a:solidFill>
              <a:latin typeface="Arial"/>
            </a:endParaRPr>
          </a:p>
        </p:txBody>
      </p:sp>
      <p:sp>
        <p:nvSpPr>
          <p:cNvPr id="702" name="Rectangle: Rounded Corners 46"/>
          <p:cNvSpPr/>
          <p:nvPr/>
        </p:nvSpPr>
        <p:spPr>
          <a:xfrm>
            <a:off x="2131560" y="3746643"/>
            <a:ext cx="2886840" cy="34704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solidFill>
                <a:srgbClr val="000000"/>
              </a:solidFill>
              <a:latin typeface="Arial"/>
            </a:endParaRPr>
          </a:p>
        </p:txBody>
      </p:sp>
      <p:sp>
        <p:nvSpPr>
          <p:cNvPr id="703" name="Rectangle: Rounded Corners 46"/>
          <p:cNvSpPr/>
          <p:nvPr/>
        </p:nvSpPr>
        <p:spPr>
          <a:xfrm>
            <a:off x="5040720" y="3753123"/>
            <a:ext cx="1320840" cy="34704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International Program + R&amp;D</a:t>
            </a:r>
            <a:endParaRPr lang="en-US" sz="1200" b="0" strike="noStrike" spc="-1">
              <a:solidFill>
                <a:srgbClr val="000000"/>
              </a:solidFill>
              <a:latin typeface="Arial"/>
            </a:endParaRPr>
          </a:p>
        </p:txBody>
      </p:sp>
      <p:sp>
        <p:nvSpPr>
          <p:cNvPr id="704" name="Rectangle: Rounded Corners 50"/>
          <p:cNvSpPr/>
          <p:nvPr/>
        </p:nvSpPr>
        <p:spPr>
          <a:xfrm>
            <a:off x="6383880" y="3739443"/>
            <a:ext cx="2579400" cy="37368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solidFill>
                <a:srgbClr val="000000"/>
              </a:solidFill>
              <a:latin typeface="Arial"/>
            </a:endParaRPr>
          </a:p>
        </p:txBody>
      </p:sp>
      <p:sp>
        <p:nvSpPr>
          <p:cNvPr id="705" name="Rectangle: Rounded Corners 39"/>
          <p:cNvSpPr/>
          <p:nvPr/>
        </p:nvSpPr>
        <p:spPr>
          <a:xfrm>
            <a:off x="8985240" y="3753123"/>
            <a:ext cx="277956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706" name="Rectangle: Rounded Corners 50"/>
          <p:cNvSpPr/>
          <p:nvPr/>
        </p:nvSpPr>
        <p:spPr>
          <a:xfrm>
            <a:off x="2131560" y="4126083"/>
            <a:ext cx="2857680" cy="37368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solidFill>
                <a:srgbClr val="000000"/>
              </a:solidFill>
              <a:latin typeface="Arial"/>
            </a:endParaRPr>
          </a:p>
        </p:txBody>
      </p:sp>
      <p:sp>
        <p:nvSpPr>
          <p:cNvPr id="707" name="Rectangle: Rounded Corners 45"/>
          <p:cNvSpPr/>
          <p:nvPr/>
        </p:nvSpPr>
        <p:spPr>
          <a:xfrm>
            <a:off x="5048640" y="4122843"/>
            <a:ext cx="735840" cy="34812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708" name="Rectangle: Rounded Corners 46"/>
          <p:cNvSpPr/>
          <p:nvPr/>
        </p:nvSpPr>
        <p:spPr>
          <a:xfrm>
            <a:off x="5819040" y="4140483"/>
            <a:ext cx="4644360" cy="3283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709" name="Rectangle: Rounded Corners 39"/>
          <p:cNvSpPr/>
          <p:nvPr/>
        </p:nvSpPr>
        <p:spPr>
          <a:xfrm>
            <a:off x="10498680" y="4136523"/>
            <a:ext cx="130068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710" name="Rectangle: Rounded Corners 46"/>
          <p:cNvSpPr/>
          <p:nvPr/>
        </p:nvSpPr>
        <p:spPr>
          <a:xfrm>
            <a:off x="2149200" y="4514523"/>
            <a:ext cx="3634920" cy="3283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 and data acquisition</a:t>
            </a:r>
            <a:endParaRPr lang="en-US" sz="1400" b="0" strike="noStrike" spc="-1">
              <a:solidFill>
                <a:srgbClr val="000000"/>
              </a:solidFill>
              <a:latin typeface="Arial"/>
            </a:endParaRPr>
          </a:p>
        </p:txBody>
      </p:sp>
      <p:sp>
        <p:nvSpPr>
          <p:cNvPr id="711" name="Rectangle: Rounded Corners 39"/>
          <p:cNvSpPr/>
          <p:nvPr/>
        </p:nvSpPr>
        <p:spPr>
          <a:xfrm>
            <a:off x="5823000" y="4519923"/>
            <a:ext cx="4640760" cy="32328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 and data acquisition</a:t>
            </a:r>
            <a:endParaRPr lang="en-US" sz="1400" b="0" strike="noStrike" spc="-1">
              <a:solidFill>
                <a:srgbClr val="000000"/>
              </a:solidFill>
              <a:latin typeface="Arial"/>
            </a:endParaRPr>
          </a:p>
        </p:txBody>
      </p:sp>
      <p:sp>
        <p:nvSpPr>
          <p:cNvPr id="712" name="Rectangle: Rounded Corners 39"/>
          <p:cNvSpPr/>
          <p:nvPr/>
        </p:nvSpPr>
        <p:spPr>
          <a:xfrm>
            <a:off x="10491840" y="4510203"/>
            <a:ext cx="1300680" cy="32328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713" name="Rectangle: Rounded Corners 46"/>
          <p:cNvSpPr/>
          <p:nvPr/>
        </p:nvSpPr>
        <p:spPr>
          <a:xfrm>
            <a:off x="2130480" y="4882803"/>
            <a:ext cx="9634680" cy="34704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FFFFFF"/>
                </a:solidFill>
                <a:latin typeface="Segoe UI Light"/>
                <a:ea typeface="DejaVu Sans"/>
              </a:rPr>
              <a:t>International scientific program</a:t>
            </a:r>
            <a:endParaRPr lang="en-US" sz="1600" b="0" strike="noStrike" spc="-1">
              <a:solidFill>
                <a:srgbClr val="000000"/>
              </a:solidFill>
              <a:latin typeface="Arial"/>
            </a:endParaRPr>
          </a:p>
        </p:txBody>
      </p:sp>
      <p:sp>
        <p:nvSpPr>
          <p:cNvPr id="714" name="Rectangle: Rounded Corners 39"/>
          <p:cNvSpPr/>
          <p:nvPr/>
        </p:nvSpPr>
        <p:spPr>
          <a:xfrm>
            <a:off x="4271040" y="5260443"/>
            <a:ext cx="7489080" cy="38124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000000"/>
                </a:solidFill>
                <a:latin typeface="Segoe UI Light"/>
                <a:ea typeface="DejaVu Sans"/>
              </a:rPr>
              <a:t>International scientific program</a:t>
            </a:r>
            <a:endParaRPr lang="en-US" sz="1600" b="0" strike="noStrike" spc="-1">
              <a:solidFill>
                <a:srgbClr val="000000"/>
              </a:solidFill>
              <a:latin typeface="Arial"/>
            </a:endParaRPr>
          </a:p>
        </p:txBody>
      </p:sp>
      <p:sp>
        <p:nvSpPr>
          <p:cNvPr id="715" name="Rectangle: Rounded Corners 50"/>
          <p:cNvSpPr/>
          <p:nvPr/>
        </p:nvSpPr>
        <p:spPr>
          <a:xfrm>
            <a:off x="2130480" y="5667243"/>
            <a:ext cx="4498200" cy="33120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Feasibility Studies, advanced R&amp;D</a:t>
            </a:r>
            <a:endParaRPr lang="en-US" sz="1400" b="0" strike="noStrike" spc="-1">
              <a:solidFill>
                <a:srgbClr val="000000"/>
              </a:solidFill>
              <a:latin typeface="Arial"/>
            </a:endParaRPr>
          </a:p>
        </p:txBody>
      </p:sp>
      <p:sp>
        <p:nvSpPr>
          <p:cNvPr id="716" name="Rectangle: Rounded Corners 45"/>
          <p:cNvSpPr/>
          <p:nvPr/>
        </p:nvSpPr>
        <p:spPr>
          <a:xfrm>
            <a:off x="6647400" y="5664363"/>
            <a:ext cx="974880" cy="33120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717" name="Rectangle: Rounded Corners 46"/>
          <p:cNvSpPr/>
          <p:nvPr/>
        </p:nvSpPr>
        <p:spPr>
          <a:xfrm>
            <a:off x="7640640" y="5666883"/>
            <a:ext cx="2778480" cy="3283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construction</a:t>
            </a:r>
            <a:endParaRPr lang="en-US" sz="1400" b="0" strike="noStrike" spc="-1">
              <a:solidFill>
                <a:srgbClr val="000000"/>
              </a:solidFill>
              <a:latin typeface="Arial"/>
            </a:endParaRPr>
          </a:p>
        </p:txBody>
      </p:sp>
      <p:sp>
        <p:nvSpPr>
          <p:cNvPr id="718" name="Rectangle: Rounded Corners 39"/>
          <p:cNvSpPr/>
          <p:nvPr/>
        </p:nvSpPr>
        <p:spPr>
          <a:xfrm>
            <a:off x="4809240" y="5999883"/>
            <a:ext cx="6950880" cy="372960"/>
          </a:xfrm>
          <a:prstGeom prst="roundRect">
            <a:avLst>
              <a:gd name="adj" fmla="val 50000"/>
            </a:avLst>
          </a:prstGeom>
          <a:solidFill>
            <a:srgbClr val="B9CDE5"/>
          </a:solidFill>
          <a:ln w="25560">
            <a:solidFill>
              <a:srgbClr val="B9CDE5"/>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regular modernization </a:t>
            </a:r>
            <a:endParaRPr lang="en-US" sz="1600" b="0" strike="noStrike" spc="-1">
              <a:solidFill>
                <a:srgbClr val="000000"/>
              </a:solidFill>
              <a:latin typeface="Arial"/>
            </a:endParaRPr>
          </a:p>
        </p:txBody>
      </p:sp>
      <p:sp>
        <p:nvSpPr>
          <p:cNvPr id="719" name="Rectangle: Rounded Corners 46"/>
          <p:cNvSpPr/>
          <p:nvPr/>
        </p:nvSpPr>
        <p:spPr>
          <a:xfrm>
            <a:off x="3570480" y="6016803"/>
            <a:ext cx="2125080" cy="356040"/>
          </a:xfrm>
          <a:prstGeom prst="roundRect">
            <a:avLst>
              <a:gd name="adj" fmla="val 50000"/>
            </a:avLst>
          </a:prstGeom>
          <a:solidFill>
            <a:srgbClr val="7030A0">
              <a:alpha val="60000"/>
            </a:srgbClr>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720" name="Rectangle: Rounded Corners 46"/>
          <p:cNvSpPr/>
          <p:nvPr/>
        </p:nvSpPr>
        <p:spPr>
          <a:xfrm>
            <a:off x="2155680" y="6037323"/>
            <a:ext cx="1418040" cy="34704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solidFill>
                <a:srgbClr val="000000"/>
              </a:solidFill>
              <a:latin typeface="Arial"/>
            </a:endParaRPr>
          </a:p>
        </p:txBody>
      </p:sp>
      <p:sp>
        <p:nvSpPr>
          <p:cNvPr id="721" name="Rectangle: Rounded Corners 46"/>
          <p:cNvSpPr/>
          <p:nvPr/>
        </p:nvSpPr>
        <p:spPr>
          <a:xfrm>
            <a:off x="2154600" y="5279883"/>
            <a:ext cx="2108160" cy="34704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Formulation of Internati-onal scientific program</a:t>
            </a:r>
            <a:endParaRPr lang="en-US" sz="1300" b="0" strike="noStrike" spc="-1">
              <a:solidFill>
                <a:srgbClr val="000000"/>
              </a:solidFill>
              <a:latin typeface="Arial"/>
            </a:endParaRPr>
          </a:p>
        </p:txBody>
      </p:sp>
      <p:pic>
        <p:nvPicPr>
          <p:cNvPr id="722" name="Picture 19"/>
          <p:cNvPicPr/>
          <p:nvPr/>
        </p:nvPicPr>
        <p:blipFill>
          <a:blip r:embed="rId2"/>
          <a:stretch/>
        </p:blipFill>
        <p:spPr>
          <a:xfrm>
            <a:off x="175680" y="84600"/>
            <a:ext cx="1904400" cy="63432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E2948DA-79E6-9E49-BE37-4EB3ABDAF01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rtl="0">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ru-RU" smtClean="0"/>
              <a:pPr/>
              <a:t>36</a:t>
            </a:fld>
            <a:endParaRPr lang="ru-RU" noProof="0"/>
          </a:p>
        </p:txBody>
      </p:sp>
      <p:pic>
        <p:nvPicPr>
          <p:cNvPr id="4" name="Рисунок 3">
            <a:extLst>
              <a:ext uri="{FF2B5EF4-FFF2-40B4-BE49-F238E27FC236}">
                <a16:creationId xmlns:a16="http://schemas.microsoft.com/office/drawing/2014/main" id="{78D86C72-CDF0-9047-8F05-7A4ABCF60FBC}"/>
              </a:ext>
            </a:extLst>
          </p:cNvPr>
          <p:cNvPicPr>
            <a:picLocks noChangeAspect="1"/>
          </p:cNvPicPr>
          <p:nvPr/>
        </p:nvPicPr>
        <p:blipFill>
          <a:blip r:embed="rId2"/>
          <a:stretch>
            <a:fillRect/>
          </a:stretch>
        </p:blipFill>
        <p:spPr>
          <a:xfrm>
            <a:off x="231744" y="278276"/>
            <a:ext cx="5776973" cy="2268259"/>
          </a:xfrm>
          <a:prstGeom prst="rect">
            <a:avLst/>
          </a:prstGeom>
        </p:spPr>
      </p:pic>
      <p:pic>
        <p:nvPicPr>
          <p:cNvPr id="6" name="Рисунок 5">
            <a:extLst>
              <a:ext uri="{FF2B5EF4-FFF2-40B4-BE49-F238E27FC236}">
                <a16:creationId xmlns:a16="http://schemas.microsoft.com/office/drawing/2014/main" id="{3FEB1F20-C3B0-B246-B296-003712DB7D53}"/>
              </a:ext>
            </a:extLst>
          </p:cNvPr>
          <p:cNvPicPr>
            <a:picLocks noChangeAspect="1"/>
          </p:cNvPicPr>
          <p:nvPr/>
        </p:nvPicPr>
        <p:blipFill>
          <a:blip r:embed="rId3"/>
          <a:stretch>
            <a:fillRect/>
          </a:stretch>
        </p:blipFill>
        <p:spPr>
          <a:xfrm>
            <a:off x="6416766" y="4417915"/>
            <a:ext cx="5366455" cy="2241129"/>
          </a:xfrm>
          <a:prstGeom prst="rect">
            <a:avLst/>
          </a:prstGeom>
        </p:spPr>
      </p:pic>
      <p:pic>
        <p:nvPicPr>
          <p:cNvPr id="8" name="Рисунок 7">
            <a:extLst>
              <a:ext uri="{FF2B5EF4-FFF2-40B4-BE49-F238E27FC236}">
                <a16:creationId xmlns:a16="http://schemas.microsoft.com/office/drawing/2014/main" id="{55526ED9-5F18-014D-8B31-F49EB7A6A08D}"/>
              </a:ext>
            </a:extLst>
          </p:cNvPr>
          <p:cNvPicPr>
            <a:picLocks noChangeAspect="1"/>
          </p:cNvPicPr>
          <p:nvPr/>
        </p:nvPicPr>
        <p:blipFill>
          <a:blip r:embed="rId4"/>
          <a:stretch>
            <a:fillRect/>
          </a:stretch>
        </p:blipFill>
        <p:spPr>
          <a:xfrm>
            <a:off x="2790057" y="2295619"/>
            <a:ext cx="5431417" cy="2268259"/>
          </a:xfrm>
          <a:prstGeom prst="rect">
            <a:avLst/>
          </a:prstGeom>
        </p:spPr>
      </p:pic>
    </p:spTree>
    <p:extLst>
      <p:ext uri="{BB962C8B-B14F-4D97-AF65-F5344CB8AC3E}">
        <p14:creationId xmlns:p14="http://schemas.microsoft.com/office/powerpoint/2010/main" val="819552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2B36F72-AB63-964A-98FE-1AE92D1D26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444948"/>
            <a:ext cx="12168187" cy="10555362"/>
          </a:xfrm>
          <a:prstGeom prst="rect">
            <a:avLst/>
          </a:prstGeom>
        </p:spPr>
      </p:pic>
      <p:pic>
        <p:nvPicPr>
          <p:cNvPr id="5" name="Picture 1">
            <a:extLst>
              <a:ext uri="{FF2B5EF4-FFF2-40B4-BE49-F238E27FC236}">
                <a16:creationId xmlns:a16="http://schemas.microsoft.com/office/drawing/2014/main" id="{A90320B4-866F-6148-AD0D-D855546F7093}"/>
              </a:ext>
            </a:extLst>
          </p:cNvPr>
          <p:cNvPicPr>
            <a:picLocks noChangeAspect="1"/>
          </p:cNvPicPr>
          <p:nvPr/>
        </p:nvPicPr>
        <p:blipFill>
          <a:blip r:embed="rId4"/>
          <a:stretch>
            <a:fillRect/>
          </a:stretch>
        </p:blipFill>
        <p:spPr>
          <a:xfrm>
            <a:off x="394308" y="1832733"/>
            <a:ext cx="11379570" cy="2329205"/>
          </a:xfrm>
          <a:prstGeom prst="rect">
            <a:avLst/>
          </a:prstGeom>
        </p:spPr>
      </p:pic>
    </p:spTree>
    <p:extLst>
      <p:ext uri="{BB962C8B-B14F-4D97-AF65-F5344CB8AC3E}">
        <p14:creationId xmlns:p14="http://schemas.microsoft.com/office/powerpoint/2010/main" val="333671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 name="PlaceHolder 1"/>
          <p:cNvSpPr>
            <a:spLocks noGrp="1"/>
          </p:cNvSpPr>
          <p:nvPr>
            <p:ph type="title"/>
          </p:nvPr>
        </p:nvSpPr>
        <p:spPr>
          <a:xfrm>
            <a:off x="608040" y="283320"/>
            <a:ext cx="10950840" cy="500400"/>
          </a:xfrm>
          <a:prstGeom prst="rect">
            <a:avLst/>
          </a:prstGeom>
          <a:noFill/>
          <a:ln w="0">
            <a:noFill/>
          </a:ln>
        </p:spPr>
        <p:txBody>
          <a:bodyPr lIns="0" tIns="0" rIns="0" bIns="0" anchor="ctr">
            <a:noAutofit/>
          </a:bodyPr>
          <a:lstStyle/>
          <a:p>
            <a:pPr indent="0" algn="ctr">
              <a:lnSpc>
                <a:spcPct val="90000"/>
              </a:lnSpc>
              <a:buNone/>
            </a:pPr>
            <a:r>
              <a:rPr lang="en-US" sz="2700" b="1" strike="noStrike" spc="-1">
                <a:solidFill>
                  <a:srgbClr val="0070C0"/>
                </a:solidFill>
                <a:latin typeface="Calibri"/>
                <a:ea typeface="DejaVu Sans"/>
              </a:rPr>
              <a:t>Expansion of the JINR information centers’ network</a:t>
            </a:r>
            <a:endParaRPr lang="ru-RU" sz="2700" b="0" strike="noStrike" spc="-1">
              <a:solidFill>
                <a:srgbClr val="000000"/>
              </a:solidFill>
              <a:latin typeface="Calibri"/>
            </a:endParaRPr>
          </a:p>
        </p:txBody>
      </p:sp>
      <p:pic>
        <p:nvPicPr>
          <p:cNvPr id="1752" name="Рисунок 15"/>
          <p:cNvPicPr/>
          <p:nvPr/>
        </p:nvPicPr>
        <p:blipFill>
          <a:blip r:embed="rId2"/>
          <a:stretch/>
        </p:blipFill>
        <p:spPr>
          <a:xfrm>
            <a:off x="331920" y="1013760"/>
            <a:ext cx="3817800" cy="2738520"/>
          </a:xfrm>
          <a:prstGeom prst="rect">
            <a:avLst/>
          </a:prstGeom>
          <a:ln w="0">
            <a:noFill/>
          </a:ln>
        </p:spPr>
      </p:pic>
      <p:sp>
        <p:nvSpPr>
          <p:cNvPr id="1753" name="TextBox 14"/>
          <p:cNvSpPr/>
          <p:nvPr/>
        </p:nvSpPr>
        <p:spPr>
          <a:xfrm>
            <a:off x="238320" y="3752640"/>
            <a:ext cx="400068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1" strike="noStrike" spc="-1">
                <a:solidFill>
                  <a:srgbClr val="000000"/>
                </a:solidFill>
                <a:latin typeface="Calibri"/>
                <a:ea typeface="DejaVu Sans"/>
              </a:rPr>
              <a:t>Tomsk Polytechnic University (TPU)</a:t>
            </a:r>
            <a:endParaRPr lang="en-US" sz="1600" b="0" strike="noStrike" spc="-1">
              <a:solidFill>
                <a:srgbClr val="000000"/>
              </a:solidFill>
              <a:latin typeface="Arial"/>
            </a:endParaRPr>
          </a:p>
          <a:p>
            <a:pPr>
              <a:lnSpc>
                <a:spcPct val="100000"/>
              </a:lnSpc>
            </a:pPr>
            <a:r>
              <a:rPr lang="en-US" sz="1600" b="0" strike="noStrike" spc="-1">
                <a:solidFill>
                  <a:srgbClr val="000000"/>
                </a:solidFill>
                <a:latin typeface="Calibri"/>
                <a:ea typeface="DejaVu Sans"/>
              </a:rPr>
              <a:t>Tomsk, Russia</a:t>
            </a:r>
            <a:endParaRPr lang="en-US" sz="1600" b="0" strike="noStrike" spc="-1">
              <a:solidFill>
                <a:srgbClr val="000000"/>
              </a:solidFill>
              <a:latin typeface="Arial"/>
            </a:endParaRPr>
          </a:p>
          <a:p>
            <a:pPr>
              <a:lnSpc>
                <a:spcPct val="100000"/>
              </a:lnSpc>
            </a:pPr>
            <a:r>
              <a:rPr lang="en-US" sz="1600" b="0" strike="noStrike" spc="-1">
                <a:solidFill>
                  <a:srgbClr val="000000"/>
                </a:solidFill>
                <a:latin typeface="Calibri"/>
                <a:ea typeface="DejaVu Sans"/>
              </a:rPr>
              <a:t>Signing of the agreement: April 6, 2022 </a:t>
            </a:r>
            <a:endParaRPr lang="en-US" sz="1600" b="0" strike="noStrike" spc="-1">
              <a:solidFill>
                <a:srgbClr val="000000"/>
              </a:solidFill>
              <a:latin typeface="Arial"/>
            </a:endParaRPr>
          </a:p>
          <a:p>
            <a:pPr>
              <a:lnSpc>
                <a:spcPct val="100000"/>
              </a:lnSpc>
            </a:pPr>
            <a:r>
              <a:rPr lang="en-US" sz="1600" b="1" strike="noStrike" spc="-1">
                <a:solidFill>
                  <a:srgbClr val="000000"/>
                </a:solidFill>
                <a:latin typeface="Calibri"/>
                <a:ea typeface="DejaVu Sans"/>
              </a:rPr>
              <a:t>Opening</a:t>
            </a:r>
            <a:r>
              <a:rPr lang="en-US" sz="1600" b="0" strike="noStrike" spc="-1">
                <a:solidFill>
                  <a:srgbClr val="000000"/>
                </a:solidFill>
                <a:latin typeface="Calibri"/>
                <a:ea typeface="DejaVu Sans"/>
              </a:rPr>
              <a:t>: </a:t>
            </a:r>
            <a:r>
              <a:rPr lang="en-US" sz="1600" b="1" strike="noStrike" spc="-1">
                <a:solidFill>
                  <a:srgbClr val="000000"/>
                </a:solidFill>
                <a:latin typeface="Calibri"/>
                <a:ea typeface="DejaVu Sans"/>
              </a:rPr>
              <a:t>December 12, 2022</a:t>
            </a:r>
            <a:endParaRPr lang="en-US" sz="1600" b="0" strike="noStrike" spc="-1">
              <a:solidFill>
                <a:srgbClr val="000000"/>
              </a:solidFill>
              <a:latin typeface="Arial"/>
            </a:endParaRPr>
          </a:p>
        </p:txBody>
      </p:sp>
      <p:pic>
        <p:nvPicPr>
          <p:cNvPr id="1754" name="Рисунок 18"/>
          <p:cNvPicPr/>
          <p:nvPr/>
        </p:nvPicPr>
        <p:blipFill>
          <a:blip r:embed="rId3" cstate="print">
            <a:extLst>
              <a:ext uri="{28A0092B-C50C-407E-A947-70E740481C1C}">
                <a14:useLocalDpi xmlns:a14="http://schemas.microsoft.com/office/drawing/2010/main"/>
              </a:ext>
            </a:extLst>
          </a:blip>
          <a:srcRect/>
          <a:stretch/>
        </p:blipFill>
        <p:spPr>
          <a:xfrm>
            <a:off x="8165520" y="3935160"/>
            <a:ext cx="3160440" cy="2056680"/>
          </a:xfrm>
          <a:prstGeom prst="rect">
            <a:avLst/>
          </a:prstGeom>
          <a:ln w="0">
            <a:noFill/>
          </a:ln>
        </p:spPr>
      </p:pic>
      <p:sp>
        <p:nvSpPr>
          <p:cNvPr id="1755" name="TextBox 98"/>
          <p:cNvSpPr/>
          <p:nvPr/>
        </p:nvSpPr>
        <p:spPr>
          <a:xfrm>
            <a:off x="4696200" y="3733200"/>
            <a:ext cx="673704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000000"/>
                </a:solidFill>
                <a:latin typeface="Calibri"/>
                <a:ea typeface="DejaVu Sans"/>
              </a:rPr>
              <a:t>Irskutsk State University (ISU)</a:t>
            </a:r>
            <a:endParaRPr lang="en-US" sz="1600" b="0" strike="noStrike" spc="-1">
              <a:solidFill>
                <a:srgbClr val="000000"/>
              </a:solidFill>
              <a:latin typeface="Arial"/>
            </a:endParaRPr>
          </a:p>
          <a:p>
            <a:pPr>
              <a:lnSpc>
                <a:spcPct val="100000"/>
              </a:lnSpc>
            </a:pPr>
            <a:r>
              <a:rPr lang="en-US" sz="1600" b="0" strike="noStrike" spc="-1">
                <a:solidFill>
                  <a:srgbClr val="000000"/>
                </a:solidFill>
                <a:latin typeface="Calibri"/>
                <a:ea typeface="DejaVu Sans"/>
              </a:rPr>
              <a:t>Irkutsk, Russia</a:t>
            </a:r>
            <a:endParaRPr lang="en-US" sz="1600" b="0" strike="noStrike" spc="-1">
              <a:solidFill>
                <a:srgbClr val="000000"/>
              </a:solidFill>
              <a:latin typeface="Arial"/>
            </a:endParaRPr>
          </a:p>
          <a:p>
            <a:pPr>
              <a:lnSpc>
                <a:spcPct val="100000"/>
              </a:lnSpc>
            </a:pPr>
            <a:r>
              <a:rPr lang="en-US" sz="1600" b="0" strike="noStrike" spc="-1">
                <a:solidFill>
                  <a:srgbClr val="000000"/>
                </a:solidFill>
                <a:latin typeface="Calibri"/>
                <a:ea typeface="DejaVu Sans"/>
              </a:rPr>
              <a:t>Signing of the agreement: March 7, 2023</a:t>
            </a:r>
            <a:endParaRPr lang="en-US" sz="1600" b="0" strike="noStrike" spc="-1">
              <a:solidFill>
                <a:srgbClr val="000000"/>
              </a:solidFill>
              <a:latin typeface="Arial"/>
            </a:endParaRPr>
          </a:p>
          <a:p>
            <a:pPr>
              <a:lnSpc>
                <a:spcPct val="100000"/>
              </a:lnSpc>
            </a:pPr>
            <a:r>
              <a:rPr lang="en-US" sz="1600" b="1" strike="noStrike" spc="-1">
                <a:solidFill>
                  <a:srgbClr val="000000"/>
                </a:solidFill>
                <a:latin typeface="Calibri"/>
                <a:ea typeface="DejaVu Sans"/>
              </a:rPr>
              <a:t>Opening</a:t>
            </a:r>
            <a:r>
              <a:rPr lang="en-US" sz="1600" b="0" strike="noStrike" spc="-1">
                <a:solidFill>
                  <a:srgbClr val="000000"/>
                </a:solidFill>
                <a:latin typeface="Calibri"/>
                <a:ea typeface="DejaVu Sans"/>
              </a:rPr>
              <a:t>: </a:t>
            </a:r>
            <a:r>
              <a:rPr lang="en-US" sz="1600" b="1" strike="noStrike" spc="-1">
                <a:solidFill>
                  <a:srgbClr val="000000"/>
                </a:solidFill>
                <a:latin typeface="Calibri"/>
                <a:ea typeface="DejaVu Sans"/>
              </a:rPr>
              <a:t>March 7, 2023</a:t>
            </a:r>
            <a:endParaRPr lang="en-US" sz="1600" b="0" strike="noStrike" spc="-1">
              <a:solidFill>
                <a:srgbClr val="000000"/>
              </a:solidFill>
              <a:latin typeface="Arial"/>
            </a:endParaRPr>
          </a:p>
        </p:txBody>
      </p:sp>
      <p:pic>
        <p:nvPicPr>
          <p:cNvPr id="1756" name="Рисунок 66"/>
          <p:cNvPicPr/>
          <p:nvPr/>
        </p:nvPicPr>
        <p:blipFill>
          <a:blip r:embed="rId4" cstate="print">
            <a:extLst>
              <a:ext uri="{28A0092B-C50C-407E-A947-70E740481C1C}">
                <a14:useLocalDpi xmlns:a14="http://schemas.microsoft.com/office/drawing/2010/main"/>
              </a:ext>
            </a:extLst>
          </a:blip>
          <a:srcRect/>
          <a:stretch/>
        </p:blipFill>
        <p:spPr>
          <a:xfrm>
            <a:off x="4821120" y="4887000"/>
            <a:ext cx="3561480" cy="2056680"/>
          </a:xfrm>
          <a:prstGeom prst="rect">
            <a:avLst/>
          </a:prstGeom>
          <a:ln w="0">
            <a:noFill/>
          </a:ln>
        </p:spPr>
      </p:pic>
      <p:pic>
        <p:nvPicPr>
          <p:cNvPr id="1757" name="Рисунок 97"/>
          <p:cNvPicPr/>
          <p:nvPr/>
        </p:nvPicPr>
        <p:blipFill>
          <a:blip r:embed="rId5" cstate="print">
            <a:extLst>
              <a:ext uri="{28A0092B-C50C-407E-A947-70E740481C1C}">
                <a14:useLocalDpi xmlns:a14="http://schemas.microsoft.com/office/drawing/2010/main"/>
              </a:ext>
            </a:extLst>
          </a:blip>
          <a:srcRect/>
          <a:stretch/>
        </p:blipFill>
        <p:spPr>
          <a:xfrm>
            <a:off x="328320" y="4869720"/>
            <a:ext cx="3821040" cy="1981440"/>
          </a:xfrm>
          <a:prstGeom prst="rect">
            <a:avLst/>
          </a:prstGeom>
          <a:ln w="0">
            <a:noFill/>
          </a:ln>
        </p:spPr>
      </p:pic>
      <p:pic>
        <p:nvPicPr>
          <p:cNvPr id="1758" name="Рисунок 98"/>
          <p:cNvPicPr/>
          <p:nvPr/>
        </p:nvPicPr>
        <p:blipFill>
          <a:blip r:embed="rId6" cstate="print">
            <a:extLst>
              <a:ext uri="{28A0092B-C50C-407E-A947-70E740481C1C}">
                <a14:useLocalDpi xmlns:a14="http://schemas.microsoft.com/office/drawing/2010/main"/>
              </a:ext>
            </a:extLst>
          </a:blip>
          <a:srcRect/>
          <a:stretch/>
        </p:blipFill>
        <p:spPr>
          <a:xfrm>
            <a:off x="4821120" y="982440"/>
            <a:ext cx="6213240" cy="2769840"/>
          </a:xfrm>
          <a:prstGeom prst="rect">
            <a:avLst/>
          </a:prstGeom>
          <a:ln w="0">
            <a:noFill/>
          </a:ln>
        </p:spPr>
      </p:pic>
      <p:sp>
        <p:nvSpPr>
          <p:cNvPr id="1759" name="TextBox 99"/>
          <p:cNvSpPr/>
          <p:nvPr/>
        </p:nvSpPr>
        <p:spPr>
          <a:xfrm>
            <a:off x="6495120" y="2539800"/>
            <a:ext cx="69192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Calibri"/>
                <a:ea typeface="DejaVu Sans"/>
              </a:rPr>
              <a:t>Yerevan</a:t>
            </a:r>
            <a:endParaRPr lang="en-US" sz="1200" b="0" strike="noStrike" spc="-1">
              <a:solidFill>
                <a:srgbClr val="000000"/>
              </a:solidFill>
              <a:latin typeface="Arial"/>
            </a:endParaRPr>
          </a:p>
        </p:txBody>
      </p:sp>
      <p:sp>
        <p:nvSpPr>
          <p:cNvPr id="1760" name="TextBox 100"/>
          <p:cNvSpPr/>
          <p:nvPr/>
        </p:nvSpPr>
        <p:spPr>
          <a:xfrm>
            <a:off x="6000120" y="2943000"/>
            <a:ext cx="62712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Cairo</a:t>
            </a:r>
            <a:endParaRPr lang="en-US" sz="1200" b="0" strike="noStrike" spc="-1">
              <a:solidFill>
                <a:srgbClr val="000000"/>
              </a:solidFill>
              <a:latin typeface="Arial"/>
            </a:endParaRPr>
          </a:p>
        </p:txBody>
      </p:sp>
      <p:sp>
        <p:nvSpPr>
          <p:cNvPr id="1761" name="TextBox 101"/>
          <p:cNvSpPr/>
          <p:nvPr/>
        </p:nvSpPr>
        <p:spPr>
          <a:xfrm>
            <a:off x="5816520" y="2420280"/>
            <a:ext cx="49248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Sofia</a:t>
            </a:r>
            <a:endParaRPr lang="en-US" sz="1200" b="0" strike="noStrike" spc="-1">
              <a:solidFill>
                <a:srgbClr val="000000"/>
              </a:solidFill>
              <a:latin typeface="Arial"/>
            </a:endParaRPr>
          </a:p>
        </p:txBody>
      </p:sp>
      <p:sp>
        <p:nvSpPr>
          <p:cNvPr id="1762" name="TextBox 102"/>
          <p:cNvSpPr/>
          <p:nvPr/>
        </p:nvSpPr>
        <p:spPr>
          <a:xfrm>
            <a:off x="9999720" y="2175840"/>
            <a:ext cx="954000" cy="39492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000" b="1" strike="noStrike" spc="-1">
                <a:solidFill>
                  <a:srgbClr val="000000"/>
                </a:solidFill>
                <a:latin typeface="Calibri"/>
                <a:ea typeface="DejaVu Sans"/>
              </a:rPr>
              <a:t>Petropavlovsk-</a:t>
            </a:r>
            <a:endParaRPr lang="en-US" sz="1000" b="0" strike="noStrike" spc="-1">
              <a:solidFill>
                <a:srgbClr val="000000"/>
              </a:solidFill>
              <a:latin typeface="Arial"/>
            </a:endParaRPr>
          </a:p>
          <a:p>
            <a:pPr>
              <a:lnSpc>
                <a:spcPct val="100000"/>
              </a:lnSpc>
            </a:pPr>
            <a:r>
              <a:rPr lang="en-US" sz="1000" b="1" strike="noStrike" spc="-1">
                <a:solidFill>
                  <a:srgbClr val="000000"/>
                </a:solidFill>
                <a:latin typeface="Calibri"/>
                <a:ea typeface="DejaVu Sans"/>
              </a:rPr>
              <a:t>Kamchatsky</a:t>
            </a:r>
            <a:endParaRPr lang="en-US" sz="1000" b="0" strike="noStrike" spc="-1">
              <a:solidFill>
                <a:srgbClr val="000000"/>
              </a:solidFill>
              <a:latin typeface="Arial"/>
            </a:endParaRPr>
          </a:p>
        </p:txBody>
      </p:sp>
      <p:sp>
        <p:nvSpPr>
          <p:cNvPr id="1763" name="TextBox 103"/>
          <p:cNvSpPr/>
          <p:nvPr/>
        </p:nvSpPr>
        <p:spPr>
          <a:xfrm>
            <a:off x="9060480" y="2468880"/>
            <a:ext cx="92196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Vladivostok</a:t>
            </a:r>
            <a:endParaRPr lang="en-US" sz="1200" b="0" strike="noStrike" spc="-1">
              <a:solidFill>
                <a:srgbClr val="000000"/>
              </a:solidFill>
              <a:latin typeface="Arial"/>
            </a:endParaRPr>
          </a:p>
        </p:txBody>
      </p:sp>
      <p:sp>
        <p:nvSpPr>
          <p:cNvPr id="1764" name="TextBox 104"/>
          <p:cNvSpPr/>
          <p:nvPr/>
        </p:nvSpPr>
        <p:spPr>
          <a:xfrm>
            <a:off x="6224400" y="1665000"/>
            <a:ext cx="95832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Arkhangelsk</a:t>
            </a:r>
            <a:endParaRPr lang="en-US" sz="1200" b="0" strike="noStrike" spc="-1">
              <a:solidFill>
                <a:srgbClr val="000000"/>
              </a:solidFill>
              <a:latin typeface="Arial"/>
            </a:endParaRPr>
          </a:p>
        </p:txBody>
      </p:sp>
      <p:sp>
        <p:nvSpPr>
          <p:cNvPr id="1765" name="TextBox 105"/>
          <p:cNvSpPr/>
          <p:nvPr/>
        </p:nvSpPr>
        <p:spPr>
          <a:xfrm>
            <a:off x="6426720" y="1937160"/>
            <a:ext cx="828720" cy="25020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050" b="1" strike="noStrike" spc="-1">
                <a:solidFill>
                  <a:srgbClr val="000000"/>
                </a:solidFill>
                <a:latin typeface="Calibri"/>
                <a:ea typeface="DejaVu Sans"/>
              </a:rPr>
              <a:t>Vladikavkaz</a:t>
            </a:r>
            <a:endParaRPr lang="en-US" sz="1050" b="0" strike="noStrike" spc="-1">
              <a:solidFill>
                <a:srgbClr val="000000"/>
              </a:solidFill>
              <a:latin typeface="Arial"/>
            </a:endParaRPr>
          </a:p>
        </p:txBody>
      </p:sp>
      <p:sp>
        <p:nvSpPr>
          <p:cNvPr id="1766" name="TextBox 106"/>
          <p:cNvSpPr/>
          <p:nvPr/>
        </p:nvSpPr>
        <p:spPr>
          <a:xfrm>
            <a:off x="7878240" y="1991520"/>
            <a:ext cx="58248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Tomsk</a:t>
            </a:r>
            <a:endParaRPr lang="en-US" sz="1200" b="0" strike="noStrike" spc="-1">
              <a:solidFill>
                <a:srgbClr val="000000"/>
              </a:solidFill>
              <a:latin typeface="Arial"/>
            </a:endParaRPr>
          </a:p>
        </p:txBody>
      </p:sp>
      <p:sp>
        <p:nvSpPr>
          <p:cNvPr id="1767" name="TextBox 107"/>
          <p:cNvSpPr/>
          <p:nvPr/>
        </p:nvSpPr>
        <p:spPr>
          <a:xfrm>
            <a:off x="8499600" y="2069280"/>
            <a:ext cx="617400" cy="272880"/>
          </a:xfrm>
          <a:prstGeom prst="rect">
            <a:avLst/>
          </a:prstGeom>
          <a:solidFill>
            <a:srgbClr val="FFC000"/>
          </a:solidFill>
          <a:ln w="0">
            <a:noFill/>
          </a:ln>
          <a:scene3d>
            <a:camera prst="orthographicFront"/>
            <a:lightRig rig="threePt" dir="t"/>
          </a:scene3d>
          <a:sp3d/>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Irkutsk</a:t>
            </a:r>
            <a:endParaRPr lang="en-US" sz="12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p1">
            <a:extLst>
              <a:ext uri="{FF2B5EF4-FFF2-40B4-BE49-F238E27FC236}">
                <a16:creationId xmlns:a16="http://schemas.microsoft.com/office/drawing/2014/main" id="{638BA50D-E1E1-C948-8E7D-1D7D7DC8C472}"/>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120813" y="108520"/>
            <a:ext cx="956160" cy="584775"/>
          </a:xfrm>
          <a:prstGeom prst="rect">
            <a:avLst/>
          </a:prstGeom>
          <a:noFill/>
          <a:ln>
            <a:noFill/>
          </a:ln>
        </p:spPr>
      </p:pic>
      <p:pic>
        <p:nvPicPr>
          <p:cNvPr id="5" name="Picture 2" descr="Флаг Китая — Википедия">
            <a:extLst>
              <a:ext uri="{FF2B5EF4-FFF2-40B4-BE49-F238E27FC236}">
                <a16:creationId xmlns:a16="http://schemas.microsoft.com/office/drawing/2014/main" id="{5F0F73A0-94D9-C74A-8626-9C4DEA2638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2491" y="108521"/>
            <a:ext cx="875411" cy="584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Путин и Си встретились в первом корпусе Кремля">
            <a:extLst>
              <a:ext uri="{FF2B5EF4-FFF2-40B4-BE49-F238E27FC236}">
                <a16:creationId xmlns:a16="http://schemas.microsoft.com/office/drawing/2014/main" id="{4F2702F7-71DD-DD49-8AF3-A66B38F8521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8700" y="1140742"/>
            <a:ext cx="2011481" cy="207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Фальков Валерий Николаевич">
            <a:extLst>
              <a:ext uri="{FF2B5EF4-FFF2-40B4-BE49-F238E27FC236}">
                <a16:creationId xmlns:a16="http://schemas.microsoft.com/office/drawing/2014/main" id="{27B88C95-BB73-2E44-9491-9DDBBDBABEB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200344" y="1141767"/>
            <a:ext cx="805544" cy="977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1BB91FA-1E13-074B-8BEF-8E4146B4A3B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083177" y="1141767"/>
            <a:ext cx="750118" cy="9770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5AC37798-4CDA-DD48-9F44-419173858B6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01553" y="2225862"/>
            <a:ext cx="750118" cy="9770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Трубников Григорий Владимирович">
            <a:extLst>
              <a:ext uri="{FF2B5EF4-FFF2-40B4-BE49-F238E27FC236}">
                <a16:creationId xmlns:a16="http://schemas.microsoft.com/office/drawing/2014/main" id="{DC50BA7D-6962-DF41-B2D1-CC48241663B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209532" y="2219759"/>
            <a:ext cx="805544" cy="97704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D1A9C1A6-E074-E54F-A2FE-7B57D5166F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854" y="3397643"/>
            <a:ext cx="3861009" cy="1155937"/>
          </a:xfrm>
          <a:prstGeom prst="rect">
            <a:avLst/>
          </a:prstGeom>
        </p:spPr>
      </p:pic>
      <p:pic>
        <p:nvPicPr>
          <p:cNvPr id="12" name="Рисунок 11">
            <a:extLst>
              <a:ext uri="{FF2B5EF4-FFF2-40B4-BE49-F238E27FC236}">
                <a16:creationId xmlns:a16="http://schemas.microsoft.com/office/drawing/2014/main" id="{7265E8A5-1BD1-6945-AA1A-41F70949DA0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853" y="4559564"/>
            <a:ext cx="3740097" cy="1906733"/>
          </a:xfrm>
          <a:prstGeom prst="rect">
            <a:avLst/>
          </a:prstGeom>
        </p:spPr>
      </p:pic>
      <p:sp>
        <p:nvSpPr>
          <p:cNvPr id="13" name="TextBox 12">
            <a:extLst>
              <a:ext uri="{FF2B5EF4-FFF2-40B4-BE49-F238E27FC236}">
                <a16:creationId xmlns:a16="http://schemas.microsoft.com/office/drawing/2014/main" id="{E9B3112D-D93A-A14B-A549-20F8952493F5}"/>
              </a:ext>
            </a:extLst>
          </p:cNvPr>
          <p:cNvSpPr txBox="1"/>
          <p:nvPr/>
        </p:nvSpPr>
        <p:spPr>
          <a:xfrm>
            <a:off x="179877" y="646804"/>
            <a:ext cx="7746970" cy="338554"/>
          </a:xfrm>
          <a:prstGeom prst="rect">
            <a:avLst/>
          </a:prstGeom>
          <a:noFill/>
        </p:spPr>
        <p:txBody>
          <a:bodyPr wrap="square">
            <a:spAutoFit/>
          </a:bodyPr>
          <a:lstStyle/>
          <a:p>
            <a:r>
              <a:rPr lang="ru-RU" sz="1600" dirty="0">
                <a:solidFill>
                  <a:srgbClr val="002060"/>
                </a:solidFill>
              </a:rPr>
              <a:t>The </a:t>
            </a:r>
            <a:r>
              <a:rPr lang="ru-RU" sz="1600" dirty="0" err="1">
                <a:solidFill>
                  <a:srgbClr val="002060"/>
                </a:solidFill>
              </a:rPr>
              <a:t>People's</a:t>
            </a:r>
            <a:r>
              <a:rPr lang="ru-RU" sz="1600" dirty="0">
                <a:solidFill>
                  <a:srgbClr val="002060"/>
                </a:solidFill>
              </a:rPr>
              <a:t> Republic </a:t>
            </a:r>
            <a:r>
              <a:rPr lang="ru-RU" sz="1600" dirty="0" err="1">
                <a:solidFill>
                  <a:srgbClr val="002060"/>
                </a:solidFill>
              </a:rPr>
              <a:t>of</a:t>
            </a:r>
            <a:r>
              <a:rPr lang="ru-RU" sz="1600" dirty="0">
                <a:solidFill>
                  <a:srgbClr val="002060"/>
                </a:solidFill>
              </a:rPr>
              <a:t> China </a:t>
            </a:r>
            <a:r>
              <a:rPr lang="ru-RU" sz="1600" dirty="0" err="1">
                <a:solidFill>
                  <a:srgbClr val="002060"/>
                </a:solidFill>
              </a:rPr>
              <a:t>was</a:t>
            </a:r>
            <a:r>
              <a:rPr lang="ru-RU" sz="1600" dirty="0">
                <a:solidFill>
                  <a:srgbClr val="002060"/>
                </a:solidFill>
              </a:rPr>
              <a:t> </a:t>
            </a:r>
            <a:r>
              <a:rPr lang="ru-RU" sz="1600" dirty="0" err="1">
                <a:solidFill>
                  <a:srgbClr val="002060"/>
                </a:solidFill>
              </a:rPr>
              <a:t>one</a:t>
            </a:r>
            <a:r>
              <a:rPr lang="ru-RU" sz="1600" dirty="0">
                <a:solidFill>
                  <a:srgbClr val="002060"/>
                </a:solidFill>
              </a:rPr>
              <a:t> </a:t>
            </a:r>
            <a:r>
              <a:rPr lang="ru-RU" sz="1600" dirty="0" err="1">
                <a:solidFill>
                  <a:srgbClr val="002060"/>
                </a:solidFill>
              </a:rPr>
              <a:t>of</a:t>
            </a:r>
            <a:r>
              <a:rPr lang="ru-RU" sz="1600" dirty="0">
                <a:solidFill>
                  <a:srgbClr val="002060"/>
                </a:solidFill>
              </a:rPr>
              <a:t> </a:t>
            </a:r>
            <a:r>
              <a:rPr lang="ru-RU" sz="1600" b="1" dirty="0" err="1">
                <a:solidFill>
                  <a:srgbClr val="002060"/>
                </a:solidFill>
              </a:rPr>
              <a:t>the</a:t>
            </a:r>
            <a:r>
              <a:rPr lang="ru-RU" sz="1600" b="1" dirty="0">
                <a:solidFill>
                  <a:srgbClr val="002060"/>
                </a:solidFill>
              </a:rPr>
              <a:t> </a:t>
            </a:r>
            <a:r>
              <a:rPr lang="en-US" sz="1600" b="1" dirty="0">
                <a:solidFill>
                  <a:srgbClr val="002060"/>
                </a:solidFill>
              </a:rPr>
              <a:t>JINR </a:t>
            </a:r>
            <a:r>
              <a:rPr lang="ru-RU" sz="1600" b="1" dirty="0" err="1">
                <a:solidFill>
                  <a:srgbClr val="002060"/>
                </a:solidFill>
              </a:rPr>
              <a:t>founding</a:t>
            </a:r>
            <a:r>
              <a:rPr lang="ru-RU" sz="1600" b="1" dirty="0">
                <a:solidFill>
                  <a:srgbClr val="002060"/>
                </a:solidFill>
              </a:rPr>
              <a:t> </a:t>
            </a:r>
            <a:r>
              <a:rPr lang="ru-RU" sz="1600" b="1" dirty="0" err="1">
                <a:solidFill>
                  <a:srgbClr val="002060"/>
                </a:solidFill>
              </a:rPr>
              <a:t>states</a:t>
            </a:r>
            <a:r>
              <a:rPr lang="ru-RU" sz="1600" b="1" dirty="0">
                <a:solidFill>
                  <a:srgbClr val="002060"/>
                </a:solidFill>
              </a:rPr>
              <a:t> </a:t>
            </a:r>
            <a:r>
              <a:rPr lang="ru-RU" sz="1600" dirty="0" err="1">
                <a:solidFill>
                  <a:srgbClr val="002060"/>
                </a:solidFill>
              </a:rPr>
              <a:t>in</a:t>
            </a:r>
            <a:r>
              <a:rPr lang="ru-RU" sz="1600" dirty="0">
                <a:solidFill>
                  <a:srgbClr val="002060"/>
                </a:solidFill>
              </a:rPr>
              <a:t> 1956.</a:t>
            </a:r>
          </a:p>
        </p:txBody>
      </p:sp>
      <p:pic>
        <p:nvPicPr>
          <p:cNvPr id="14" name="Picture 14">
            <a:extLst>
              <a:ext uri="{FF2B5EF4-FFF2-40B4-BE49-F238E27FC236}">
                <a16:creationId xmlns:a16="http://schemas.microsoft.com/office/drawing/2014/main" id="{29F32EA5-E2A7-534D-AD6C-193793C6B73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8287775" y="779622"/>
            <a:ext cx="3837801" cy="1997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a:extLst>
              <a:ext uri="{FF2B5EF4-FFF2-40B4-BE49-F238E27FC236}">
                <a16:creationId xmlns:a16="http://schemas.microsoft.com/office/drawing/2014/main" id="{71E32967-FBDD-3242-8F55-5F72D3F6D5C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86772" y="1141767"/>
            <a:ext cx="1566514" cy="1566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81FE7B4-F8E0-FD42-AB2A-FF23DB89BCEF}"/>
              </a:ext>
            </a:extLst>
          </p:cNvPr>
          <p:cNvSpPr txBox="1"/>
          <p:nvPr/>
        </p:nvSpPr>
        <p:spPr>
          <a:xfrm>
            <a:off x="5619876" y="1109199"/>
            <a:ext cx="2770000" cy="1751442"/>
          </a:xfrm>
          <a:prstGeom prst="rect">
            <a:avLst/>
          </a:prstGeom>
          <a:noFill/>
        </p:spPr>
        <p:txBody>
          <a:bodyPr wrap="square">
            <a:spAutoFit/>
          </a:bodyPr>
          <a:lstStyle/>
          <a:p>
            <a:pPr algn="l"/>
            <a:r>
              <a:rPr lang="en-US" sz="1198" b="1" i="1" dirty="0">
                <a:solidFill>
                  <a:srgbClr val="002060"/>
                </a:solidFill>
              </a:rPr>
              <a:t>WANG </a:t>
            </a:r>
            <a:r>
              <a:rPr lang="en-US" sz="1198" b="1" i="1" dirty="0" err="1">
                <a:solidFill>
                  <a:srgbClr val="002060"/>
                </a:solidFill>
              </a:rPr>
              <a:t>Ganchang</a:t>
            </a:r>
            <a:r>
              <a:rPr lang="ru-RU" sz="1198" b="1" i="1" dirty="0">
                <a:solidFill>
                  <a:srgbClr val="002060"/>
                </a:solidFill>
              </a:rPr>
              <a:t>, </a:t>
            </a:r>
            <a:r>
              <a:rPr lang="en-US" sz="1198" i="1" dirty="0">
                <a:solidFill>
                  <a:srgbClr val="002060"/>
                </a:solidFill>
              </a:rPr>
              <a:t>prominent Chinese scientist and researcher, Academician of the Academy of Sciences of China was Vice-Director of JINR (1958-1960).</a:t>
            </a:r>
          </a:p>
          <a:p>
            <a:pPr algn="l"/>
            <a:endParaRPr lang="ru-RU" sz="1198" i="1" dirty="0">
              <a:solidFill>
                <a:srgbClr val="002060"/>
              </a:solidFill>
            </a:endParaRPr>
          </a:p>
          <a:p>
            <a:pPr algn="l"/>
            <a:r>
              <a:rPr lang="en-US" sz="1198" i="1" dirty="0">
                <a:solidFill>
                  <a:srgbClr val="002060"/>
                </a:solidFill>
              </a:rPr>
              <a:t>CPR was actively and fruitfully involved into JINR from 1956 to 1965.</a:t>
            </a:r>
          </a:p>
          <a:p>
            <a:pPr algn="l"/>
            <a:endParaRPr lang="en-US" sz="1198" i="1" dirty="0">
              <a:solidFill>
                <a:srgbClr val="002060"/>
              </a:solidFill>
            </a:endParaRPr>
          </a:p>
        </p:txBody>
      </p:sp>
      <p:sp>
        <p:nvSpPr>
          <p:cNvPr id="18" name="TextBox 17">
            <a:extLst>
              <a:ext uri="{FF2B5EF4-FFF2-40B4-BE49-F238E27FC236}">
                <a16:creationId xmlns:a16="http://schemas.microsoft.com/office/drawing/2014/main" id="{5DAA026C-E711-2941-9C13-E8340885C198}"/>
              </a:ext>
            </a:extLst>
          </p:cNvPr>
          <p:cNvSpPr txBox="1"/>
          <p:nvPr/>
        </p:nvSpPr>
        <p:spPr>
          <a:xfrm>
            <a:off x="7374470" y="2755675"/>
            <a:ext cx="4673826" cy="1246495"/>
          </a:xfrm>
          <a:prstGeom prst="rect">
            <a:avLst/>
          </a:prstGeom>
          <a:noFill/>
        </p:spPr>
        <p:txBody>
          <a:bodyPr wrap="square">
            <a:spAutoFit/>
          </a:bodyPr>
          <a:lstStyle/>
          <a:p>
            <a:r>
              <a:rPr lang="en-US" sz="1500" dirty="0">
                <a:solidFill>
                  <a:srgbClr val="002060"/>
                </a:solidFill>
              </a:rPr>
              <a:t>26.08.2020</a:t>
            </a:r>
            <a:r>
              <a:rPr lang="ru-RU" sz="1500" dirty="0">
                <a:solidFill>
                  <a:srgbClr val="002060"/>
                </a:solidFill>
              </a:rPr>
              <a:t>, </a:t>
            </a:r>
            <a:r>
              <a:rPr lang="en-US" sz="1500" b="1" dirty="0">
                <a:solidFill>
                  <a:srgbClr val="002060"/>
                </a:solidFill>
              </a:rPr>
              <a:t>Agreement</a:t>
            </a:r>
            <a:r>
              <a:rPr lang="en-US" sz="1500" dirty="0">
                <a:solidFill>
                  <a:srgbClr val="002060"/>
                </a:solidFill>
              </a:rPr>
              <a:t> between the Ministry of Science and Technology of the China and the JINR on Participation in the Construction and Operation of the Complex of Superconducting Rings for Heavy Ions Colliding Beams </a:t>
            </a:r>
            <a:r>
              <a:rPr lang="en-US" sz="1500" b="1" dirty="0">
                <a:solidFill>
                  <a:srgbClr val="002060"/>
                </a:solidFill>
              </a:rPr>
              <a:t>NICA</a:t>
            </a:r>
            <a:endParaRPr lang="ru-RU" sz="1500" b="1" dirty="0">
              <a:solidFill>
                <a:srgbClr val="002060"/>
              </a:solidFill>
            </a:endParaRPr>
          </a:p>
        </p:txBody>
      </p:sp>
      <p:sp>
        <p:nvSpPr>
          <p:cNvPr id="23" name="TextBox 22">
            <a:extLst>
              <a:ext uri="{FF2B5EF4-FFF2-40B4-BE49-F238E27FC236}">
                <a16:creationId xmlns:a16="http://schemas.microsoft.com/office/drawing/2014/main" id="{D020C27E-EB3D-924B-BE82-489FCC647C2C}"/>
              </a:ext>
            </a:extLst>
          </p:cNvPr>
          <p:cNvSpPr txBox="1"/>
          <p:nvPr/>
        </p:nvSpPr>
        <p:spPr>
          <a:xfrm>
            <a:off x="3851671" y="4789609"/>
            <a:ext cx="3861009" cy="1246495"/>
          </a:xfrm>
          <a:prstGeom prst="rect">
            <a:avLst/>
          </a:prstGeom>
          <a:noFill/>
        </p:spPr>
        <p:txBody>
          <a:bodyPr wrap="square">
            <a:spAutoFit/>
          </a:bodyPr>
          <a:lstStyle/>
          <a:p>
            <a:r>
              <a:rPr lang="en-US" sz="1500" dirty="0">
                <a:solidFill>
                  <a:srgbClr val="FF0000"/>
                </a:solidFill>
              </a:rPr>
              <a:t>In January/March 2023, JINR and China held 7 workshops with </a:t>
            </a:r>
            <a:r>
              <a:rPr lang="en-US" sz="1500" b="1" dirty="0">
                <a:solidFill>
                  <a:srgbClr val="FF0000"/>
                </a:solidFill>
              </a:rPr>
              <a:t>24 scientific partner organizations </a:t>
            </a:r>
            <a:r>
              <a:rPr lang="en-US" sz="1500" dirty="0">
                <a:solidFill>
                  <a:srgbClr val="FF0000"/>
                </a:solidFill>
              </a:rPr>
              <a:t>from China: the common wish is to </a:t>
            </a:r>
            <a:r>
              <a:rPr lang="en-US" sz="1500" b="1" dirty="0">
                <a:solidFill>
                  <a:srgbClr val="FF0000"/>
                </a:solidFill>
              </a:rPr>
              <a:t>enhance the level of cooperation between JINR and China.</a:t>
            </a:r>
            <a:endParaRPr lang="ru-RU" sz="1500" b="1" dirty="0">
              <a:solidFill>
                <a:srgbClr val="FF0000"/>
              </a:solidFill>
            </a:endParaRPr>
          </a:p>
        </p:txBody>
      </p:sp>
      <p:pic>
        <p:nvPicPr>
          <p:cNvPr id="24" name="Picture 26" descr="Logo New&quot; Изображения: просматривайте стоковые фотографии, векторные  изображения и видео в количестве 157 | Adobe Stock">
            <a:extLst>
              <a:ext uri="{FF2B5EF4-FFF2-40B4-BE49-F238E27FC236}">
                <a16:creationId xmlns:a16="http://schemas.microsoft.com/office/drawing/2014/main" id="{144A7FB6-4820-934F-96A5-F7161002C9B7}"/>
              </a:ext>
            </a:extLst>
          </p:cNvPr>
          <p:cNvPicPr>
            <a:picLocks noChangeAspect="1" noChangeArrowheads="1"/>
          </p:cNvPicPr>
          <p:nvPr/>
        </p:nvPicPr>
        <p:blipFill>
          <a:blip r:embed="rId13" cstate="print">
            <a:alphaModFix amt="41000"/>
            <a:extLst>
              <a:ext uri="{28A0092B-C50C-407E-A947-70E740481C1C}">
                <a14:useLocalDpi xmlns:a14="http://schemas.microsoft.com/office/drawing/2010/main"/>
              </a:ext>
            </a:extLst>
          </a:blip>
          <a:srcRect/>
          <a:stretch>
            <a:fillRect/>
          </a:stretch>
        </p:blipFill>
        <p:spPr bwMode="auto">
          <a:xfrm>
            <a:off x="-41616" y="3296319"/>
            <a:ext cx="1030515" cy="948812"/>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a:extLst>
              <a:ext uri="{FF2B5EF4-FFF2-40B4-BE49-F238E27FC236}">
                <a16:creationId xmlns:a16="http://schemas.microsoft.com/office/drawing/2014/main" id="{B7C518BC-6B5B-BA4B-B1A8-D51C042318EC}"/>
              </a:ext>
            </a:extLst>
          </p:cNvPr>
          <p:cNvSpPr/>
          <p:nvPr/>
        </p:nvSpPr>
        <p:spPr>
          <a:xfrm>
            <a:off x="863115" y="6463609"/>
            <a:ext cx="1785473" cy="461665"/>
          </a:xfrm>
          <a:prstGeom prst="rect">
            <a:avLst/>
          </a:prstGeom>
          <a:noFill/>
        </p:spPr>
        <p:txBody>
          <a:bodyPr wrap="square" lIns="91440" tIns="45720" rIns="91440" bIns="45720">
            <a:spAutoFit/>
          </a:bodyPr>
          <a:lstStyle/>
          <a:p>
            <a:pPr algn="ctr"/>
            <a:r>
              <a:rPr lang="en-US" sz="2400" b="1" cap="none" spc="0" dirty="0">
                <a:ln w="0"/>
                <a:solidFill>
                  <a:schemeClr val="bg1"/>
                </a:solidFill>
                <a:effectLst>
                  <a:outerShdw blurRad="38100" dist="25400" dir="5400000" algn="ctr" rotWithShape="0">
                    <a:srgbClr val="6E747A">
                      <a:alpha val="43000"/>
                    </a:srgbClr>
                  </a:outerShdw>
                </a:effectLst>
                <a:highlight>
                  <a:srgbClr val="FF0000"/>
                </a:highlight>
                <a:latin typeface="+mj-lt"/>
                <a:cs typeface="Courier New" panose="02070309020205020404" pitchFamily="49" charset="0"/>
              </a:rPr>
              <a:t>21.03.2023</a:t>
            </a:r>
            <a:endParaRPr lang="ru-RU" sz="2400" b="1" cap="none" spc="0" dirty="0">
              <a:ln w="0"/>
              <a:solidFill>
                <a:schemeClr val="bg1"/>
              </a:solidFill>
              <a:effectLst>
                <a:outerShdw blurRad="38100" dist="25400" dir="5400000" algn="ctr" rotWithShape="0">
                  <a:srgbClr val="6E747A">
                    <a:alpha val="43000"/>
                  </a:srgbClr>
                </a:outerShdw>
              </a:effectLst>
              <a:highlight>
                <a:srgbClr val="FF0000"/>
              </a:highlight>
              <a:latin typeface="+mj-lt"/>
              <a:cs typeface="Courier New" panose="02070309020205020404" pitchFamily="49" charset="0"/>
            </a:endParaRPr>
          </a:p>
        </p:txBody>
      </p:sp>
      <p:sp>
        <p:nvSpPr>
          <p:cNvPr id="26" name="Google Shape;65;p3">
            <a:extLst>
              <a:ext uri="{FF2B5EF4-FFF2-40B4-BE49-F238E27FC236}">
                <a16:creationId xmlns:a16="http://schemas.microsoft.com/office/drawing/2014/main" id="{0A999939-C48A-D343-8148-63156B2C0263}"/>
              </a:ext>
            </a:extLst>
          </p:cNvPr>
          <p:cNvSpPr txBox="1">
            <a:spLocks/>
          </p:cNvSpPr>
          <p:nvPr/>
        </p:nvSpPr>
        <p:spPr>
          <a:xfrm>
            <a:off x="1091216" y="80172"/>
            <a:ext cx="8934080" cy="584775"/>
          </a:xfrm>
          <a:prstGeom prst="rect">
            <a:avLst/>
          </a:prstGeom>
          <a:noFill/>
          <a:ln w="0">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3200"/>
              <a:buFont typeface="Arial"/>
              <a:buNone/>
            </a:pPr>
            <a:r>
              <a:rPr lang="en-US" sz="3200" b="1" cap="small" dirty="0">
                <a:solidFill>
                  <a:srgbClr val="1F3864"/>
                </a:solidFill>
                <a:latin typeface="Arial"/>
                <a:ea typeface="Arial"/>
                <a:cs typeface="Arial"/>
                <a:sym typeface="Arial"/>
              </a:rPr>
              <a:t>JINR-China: new horizons of cooperation</a:t>
            </a:r>
            <a:endParaRPr lang="en-US" cap="small" dirty="0"/>
          </a:p>
        </p:txBody>
      </p:sp>
      <p:pic>
        <p:nvPicPr>
          <p:cNvPr id="27" name="Рисунок 11">
            <a:extLst>
              <a:ext uri="{FF2B5EF4-FFF2-40B4-BE49-F238E27FC236}">
                <a16:creationId xmlns:a16="http://schemas.microsoft.com/office/drawing/2014/main" id="{0579B7F4-DE8C-0F45-AAAE-E4AA96EAA4B3}"/>
              </a:ext>
            </a:extLst>
          </p:cNvPr>
          <p:cNvPicPr/>
          <p:nvPr/>
        </p:nvPicPr>
        <p:blipFill>
          <a:blip r:embed="rId14" cstate="print">
            <a:extLst>
              <a:ext uri="{28A0092B-C50C-407E-A947-70E740481C1C}">
                <a14:useLocalDpi xmlns:a14="http://schemas.microsoft.com/office/drawing/2010/main"/>
              </a:ext>
            </a:extLst>
          </a:blip>
          <a:stretch/>
        </p:blipFill>
        <p:spPr>
          <a:xfrm>
            <a:off x="7451634" y="3916574"/>
            <a:ext cx="4690090" cy="1997042"/>
          </a:xfrm>
          <a:prstGeom prst="rect">
            <a:avLst/>
          </a:prstGeom>
          <a:ln w="0">
            <a:noFill/>
          </a:ln>
        </p:spPr>
      </p:pic>
      <p:pic>
        <p:nvPicPr>
          <p:cNvPr id="29" name="Рисунок 10">
            <a:extLst>
              <a:ext uri="{FF2B5EF4-FFF2-40B4-BE49-F238E27FC236}">
                <a16:creationId xmlns:a16="http://schemas.microsoft.com/office/drawing/2014/main" id="{CA24DF37-B9DB-5946-AD91-D515A9352DFC}"/>
              </a:ext>
            </a:extLst>
          </p:cNvPr>
          <p:cNvPicPr/>
          <p:nvPr/>
        </p:nvPicPr>
        <p:blipFill>
          <a:blip r:embed="rId15" cstate="print">
            <a:extLst>
              <a:ext uri="{28A0092B-C50C-407E-A947-70E740481C1C}">
                <a14:useLocalDpi xmlns:a14="http://schemas.microsoft.com/office/drawing/2010/main"/>
              </a:ext>
            </a:extLst>
          </a:blip>
          <a:stretch/>
        </p:blipFill>
        <p:spPr>
          <a:xfrm>
            <a:off x="3974333" y="2868680"/>
            <a:ext cx="3039209" cy="1854763"/>
          </a:xfrm>
          <a:prstGeom prst="rect">
            <a:avLst/>
          </a:prstGeom>
          <a:ln w="0">
            <a:noFill/>
          </a:ln>
        </p:spPr>
      </p:pic>
      <p:pic>
        <p:nvPicPr>
          <p:cNvPr id="28" name="Рисунок 27">
            <a:extLst>
              <a:ext uri="{FF2B5EF4-FFF2-40B4-BE49-F238E27FC236}">
                <a16:creationId xmlns:a16="http://schemas.microsoft.com/office/drawing/2014/main" id="{B6277BC2-45C7-584C-808D-8C88BB6EE26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782175" y="3447880"/>
            <a:ext cx="1563222" cy="1296083"/>
          </a:xfrm>
          <a:prstGeom prst="rect">
            <a:avLst/>
          </a:prstGeom>
        </p:spPr>
      </p:pic>
      <p:sp>
        <p:nvSpPr>
          <p:cNvPr id="30" name="TextBox 29">
            <a:extLst>
              <a:ext uri="{FF2B5EF4-FFF2-40B4-BE49-F238E27FC236}">
                <a16:creationId xmlns:a16="http://schemas.microsoft.com/office/drawing/2014/main" id="{A6C57D6F-E87C-1E43-BAA7-A52322467641}"/>
              </a:ext>
            </a:extLst>
          </p:cNvPr>
          <p:cNvSpPr txBox="1"/>
          <p:nvPr/>
        </p:nvSpPr>
        <p:spPr>
          <a:xfrm>
            <a:off x="3715410" y="6042306"/>
            <a:ext cx="7994540" cy="1077218"/>
          </a:xfrm>
          <a:prstGeom prst="rect">
            <a:avLst/>
          </a:prstGeom>
          <a:noFill/>
        </p:spPr>
        <p:txBody>
          <a:bodyPr wrap="square">
            <a:spAutoFit/>
          </a:bodyPr>
          <a:lstStyle/>
          <a:p>
            <a:pPr marL="285750" lvl="0" indent="-285750" algn="just">
              <a:buSzPts val="1100"/>
              <a:buFont typeface="Arial" panose="020B0604020202020204" pitchFamily="34" charset="0"/>
              <a:buChar char="•"/>
              <a:tabLst>
                <a:tab pos="183515" algn="l"/>
              </a:tabLst>
            </a:pP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Acknowledging that JINR is currently recognized as one of the leaders in world science, successfully implementing international integration in scientific research,</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a:p>
            <a:pPr marL="285750" lvl="0" indent="-285750" algn="just">
              <a:buSzPts val="1100"/>
              <a:buFont typeface="Arial" panose="020B0604020202020204" pitchFamily="34" charset="0"/>
              <a:buChar char="•"/>
              <a:tabLst>
                <a:tab pos="157480" algn="l"/>
              </a:tabLst>
            </a:pPr>
            <a:r>
              <a:rPr lang="en-US" sz="1600" b="1" kern="0" dirty="0">
                <a:solidFill>
                  <a:srgbClr val="0432FF"/>
                </a:solidFill>
                <a:latin typeface="Calibri" panose="020F0502020204030204" pitchFamily="34" charset="0"/>
                <a:ea typeface="Arial" panose="020B0604020202020204" pitchFamily="34" charset="0"/>
                <a:cs typeface="Calibri" panose="020F0502020204030204" pitchFamily="34" charset="0"/>
              </a:rPr>
              <a:t>I</a:t>
            </a: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ntending to enhance the level of participation of the China in JINR,</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a:p>
            <a:pPr marL="285750" lvl="0" indent="-285750" algn="just">
              <a:buSzPts val="1100"/>
              <a:buFont typeface="Arial" panose="020B0604020202020204" pitchFamily="34" charset="0"/>
              <a:buChar char="•"/>
              <a:tabLst>
                <a:tab pos="157480" algn="l"/>
              </a:tabLst>
            </a:pPr>
            <a:r>
              <a:rPr lang="en-US" sz="1600" b="1" kern="0" dirty="0">
                <a:solidFill>
                  <a:srgbClr val="0432FF"/>
                </a:solidFill>
                <a:latin typeface="Calibri" panose="020F0502020204030204" pitchFamily="34" charset="0"/>
                <a:ea typeface="Arial" panose="020B0604020202020204" pitchFamily="34" charset="0"/>
                <a:cs typeface="Calibri" panose="020F0502020204030204" pitchFamily="34" charset="0"/>
              </a:rPr>
              <a:t>R</a:t>
            </a: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eaffirming commitment to the peaceful use of research results, </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 name="Стрелка вправо 1">
            <a:extLst>
              <a:ext uri="{FF2B5EF4-FFF2-40B4-BE49-F238E27FC236}">
                <a16:creationId xmlns:a16="http://schemas.microsoft.com/office/drawing/2014/main" id="{F1D824BF-59BD-8E4C-9383-DE898092F780}"/>
              </a:ext>
            </a:extLst>
          </p:cNvPr>
          <p:cNvSpPr/>
          <p:nvPr/>
        </p:nvSpPr>
        <p:spPr>
          <a:xfrm>
            <a:off x="3005888" y="6580369"/>
            <a:ext cx="613857" cy="2308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7972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226440" y="82378"/>
            <a:ext cx="11714400" cy="1113840"/>
          </a:xfrm>
          <a:prstGeom prst="rect">
            <a:avLst/>
          </a:prstGeom>
          <a:noFill/>
          <a:ln w="0">
            <a:noFill/>
          </a:ln>
        </p:spPr>
        <p:txBody>
          <a:bodyPr lIns="0" tIns="0" rIns="0" bIns="0" anchor="b">
            <a:noAutofit/>
          </a:bodyPr>
          <a:lstStyle/>
          <a:p>
            <a:pPr indent="0" algn="ctr">
              <a:lnSpc>
                <a:spcPct val="90000"/>
              </a:lnSpc>
              <a:buNone/>
            </a:pPr>
            <a:r>
              <a:rPr lang="en-US" sz="3500" b="0" strike="noStrike" spc="-1" dirty="0">
                <a:solidFill>
                  <a:srgbClr val="C00000"/>
                </a:solidFill>
                <a:latin typeface="Arial"/>
                <a:ea typeface="DejaVu Sans"/>
              </a:rPr>
              <a:t>Wins of 2017-2023: what we accomplish it with, where expect to be proud</a:t>
            </a:r>
            <a:r>
              <a:rPr lang="ru-RU" sz="3500" b="0" strike="noStrike" spc="-1" dirty="0">
                <a:solidFill>
                  <a:srgbClr val="C00000"/>
                </a:solidFill>
                <a:latin typeface="Arial"/>
                <a:ea typeface="DejaVu Sans"/>
              </a:rPr>
              <a:t> </a:t>
            </a:r>
            <a:r>
              <a:rPr lang="en-US" sz="3500" b="0" strike="noStrike" spc="-1" dirty="0">
                <a:solidFill>
                  <a:srgbClr val="C00000"/>
                </a:solidFill>
                <a:latin typeface="Arial"/>
                <a:ea typeface="DejaVu Sans"/>
              </a:rPr>
              <a:t>of, how </a:t>
            </a:r>
            <a:r>
              <a:rPr lang="en-US" sz="3500" spc="-1" dirty="0">
                <a:solidFill>
                  <a:srgbClr val="C00000"/>
                </a:solidFill>
                <a:latin typeface="Arial"/>
                <a:ea typeface="DejaVu Sans"/>
              </a:rPr>
              <a:t>JINR </a:t>
            </a:r>
            <a:r>
              <a:rPr lang="en-US" sz="3500" b="0" strike="noStrike" spc="-1" dirty="0">
                <a:solidFill>
                  <a:srgbClr val="C00000"/>
                </a:solidFill>
                <a:latin typeface="Arial"/>
                <a:ea typeface="DejaVu Sans"/>
              </a:rPr>
              <a:t>enriches Member-States</a:t>
            </a:r>
            <a:endParaRPr lang="ru-RU" sz="3500" b="0" strike="noStrike" spc="-1" dirty="0">
              <a:solidFill>
                <a:srgbClr val="000000"/>
              </a:solidFill>
              <a:latin typeface="Arial"/>
            </a:endParaRPr>
          </a:p>
        </p:txBody>
      </p:sp>
      <p:sp>
        <p:nvSpPr>
          <p:cNvPr id="319" name="Прямоугольник 42"/>
          <p:cNvSpPr/>
          <p:nvPr/>
        </p:nvSpPr>
        <p:spPr>
          <a:xfrm>
            <a:off x="118389" y="1455373"/>
            <a:ext cx="11930502" cy="5506777"/>
          </a:xfrm>
          <a:prstGeom prst="rect">
            <a:avLst/>
          </a:prstGeom>
          <a:noFill/>
          <a:ln w="0">
            <a:noFill/>
          </a:ln>
        </p:spPr>
        <p:style>
          <a:lnRef idx="0">
            <a:scrgbClr r="0" g="0" b="0"/>
          </a:lnRef>
          <a:fillRef idx="0">
            <a:scrgbClr r="0" g="0" b="0"/>
          </a:fillRef>
          <a:effectRef idx="0">
            <a:scrgbClr r="0" g="0" b="0"/>
          </a:effectRef>
          <a:fontRef idx="minor"/>
        </p:style>
        <p:txBody>
          <a:bodyPr wrap="square" lIns="119880" tIns="59760" rIns="119880" bIns="59760" anchor="t">
            <a:spAutoFit/>
          </a:bodyPr>
          <a:lstStyle/>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We are starting to commission the NICA Complex. We</a:t>
            </a:r>
            <a:r>
              <a:rPr lang="en-GB" sz="2000" b="0" strike="noStrike" spc="-1" dirty="0">
                <a:solidFill>
                  <a:srgbClr val="000000"/>
                </a:solidFill>
                <a:latin typeface="Arial"/>
                <a:ea typeface="DejaVu Sans"/>
              </a:rPr>
              <a:t> already execute NICA Physics Program (BM@N), </a:t>
            </a:r>
            <a:r>
              <a:rPr lang="en-US" sz="2000" spc="-1" dirty="0">
                <a:solidFill>
                  <a:srgbClr val="000000"/>
                </a:solidFill>
                <a:latin typeface="Arial"/>
                <a:ea typeface="DejaVu Sans"/>
              </a:rPr>
              <a:t>s</a:t>
            </a:r>
            <a:r>
              <a:rPr lang="en-US" sz="2000" b="0" strike="noStrike" spc="-1" dirty="0">
                <a:solidFill>
                  <a:srgbClr val="000000"/>
                </a:solidFill>
                <a:latin typeface="Arial"/>
                <a:ea typeface="DejaVu Sans"/>
              </a:rPr>
              <a:t>tart</a:t>
            </a:r>
            <a:r>
              <a:rPr lang="en-GB" sz="2000" b="0" strike="noStrike" spc="-1" dirty="0">
                <a:solidFill>
                  <a:srgbClr val="000000"/>
                </a:solidFill>
                <a:latin typeface="Arial"/>
                <a:ea typeface="DejaVu Sans"/>
              </a:rPr>
              <a:t> the</a:t>
            </a:r>
            <a:r>
              <a:rPr lang="en-US" sz="2000" b="0" strike="noStrike" spc="-1" dirty="0">
                <a:solidFill>
                  <a:srgbClr val="000000"/>
                </a:solidFill>
                <a:latin typeface="Arial"/>
                <a:ea typeface="DejaVu Sans"/>
              </a:rPr>
              <a:t> international</a:t>
            </a:r>
            <a:r>
              <a:rPr lang="ru-RU" sz="2000" b="0" strike="noStrike" spc="-1" dirty="0">
                <a:solidFill>
                  <a:srgbClr val="000000"/>
                </a:solidFill>
                <a:latin typeface="Arial"/>
                <a:ea typeface="DejaVu Sans"/>
              </a:rPr>
              <a:t> </a:t>
            </a:r>
            <a:r>
              <a:rPr lang="en-US" sz="2000" b="0" strike="noStrike" spc="-1" dirty="0">
                <a:solidFill>
                  <a:srgbClr val="000000"/>
                </a:solidFill>
                <a:latin typeface="Arial"/>
                <a:ea typeface="DejaVu Sans"/>
              </a:rPr>
              <a:t>research Program</a:t>
            </a:r>
            <a:r>
              <a:rPr lang="en-GB" sz="2000" b="0" strike="noStrike" spc="-1" dirty="0">
                <a:solidFill>
                  <a:srgbClr val="000000"/>
                </a:solidFill>
                <a:latin typeface="Arial"/>
                <a:ea typeface="DejaVu Sans"/>
              </a:rPr>
              <a:t> (MPD Collaboration &gt; 500 researchers)</a:t>
            </a:r>
            <a:r>
              <a:rPr lang="en-US" sz="2000" b="0" strike="noStrike" spc="-1" dirty="0">
                <a:solidFill>
                  <a:srgbClr val="000000"/>
                </a:solidFill>
                <a:latin typeface="Arial"/>
                <a:ea typeface="DejaVu Sans"/>
              </a:rPr>
              <a:t>;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The Superheavy Element Factory is operating in "cruising mode". Commissioned in 2021. Now exceeds capabilities of the previous FLNR complex and its global competitors by dozens of times;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The underwater gigaton neutrino telescope ”Baikal” </a:t>
            </a:r>
            <a:r>
              <a:rPr lang="en-US" sz="2000" b="0" strike="noStrike" spc="-1" dirty="0" err="1">
                <a:solidFill>
                  <a:srgbClr val="000000"/>
                </a:solidFill>
                <a:latin typeface="Arial"/>
                <a:ea typeface="DejaVu Sans"/>
              </a:rPr>
              <a:t>becoame</a:t>
            </a:r>
            <a:r>
              <a:rPr lang="en-US" sz="2000" b="0" strike="noStrike" spc="-1" dirty="0">
                <a:solidFill>
                  <a:srgbClr val="000000"/>
                </a:solidFill>
                <a:latin typeface="Arial"/>
                <a:ea typeface="DejaVu Sans"/>
              </a:rPr>
              <a:t> a full-fledged element of the global network of large-scale neutrino detectors. The volume was increased by a factor of 6 (from 2 to 12 clusters), &gt; 20 events are candidates for UHE astrophysical neutrinos </a:t>
            </a:r>
            <a:r>
              <a:rPr lang="en-US" sz="2000" b="0" strike="noStrike" spc="-1">
                <a:solidFill>
                  <a:srgbClr val="000000"/>
                </a:solidFill>
                <a:latin typeface="Arial"/>
                <a:ea typeface="DejaVu Sans"/>
              </a:rPr>
              <a:t>had been </a:t>
            </a:r>
            <a:r>
              <a:rPr lang="en-US" sz="2000" b="0" strike="noStrike" spc="-1" dirty="0">
                <a:solidFill>
                  <a:srgbClr val="000000"/>
                </a:solidFill>
                <a:latin typeface="Arial"/>
                <a:ea typeface="DejaVu Sans"/>
              </a:rPr>
              <a:t>registered.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IT cluster </a:t>
            </a:r>
            <a:r>
              <a:rPr lang="en-US" sz="2000" spc="-1" dirty="0">
                <a:solidFill>
                  <a:srgbClr val="000000"/>
                </a:solidFill>
                <a:latin typeface="Arial"/>
                <a:ea typeface="DejaVu Sans"/>
              </a:rPr>
              <a:t>is </a:t>
            </a:r>
            <a:r>
              <a:rPr lang="en-US" sz="2000" b="0" strike="noStrike" spc="-1" dirty="0">
                <a:solidFill>
                  <a:srgbClr val="000000"/>
                </a:solidFill>
                <a:latin typeface="Arial"/>
                <a:ea typeface="DejaVu Sans"/>
              </a:rPr>
              <a:t>TOP-1 in Russia and in member-countries in complex terms of data storage volume, transfer speed and data processing efficiency. Among first 25 of global TOP-500;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JINR is one of the world's leading centers (in TOP-5) exploiting </a:t>
            </a:r>
            <a:r>
              <a:rPr lang="en-US" sz="2000" b="0" strike="noStrike" spc="-1" dirty="0" err="1">
                <a:solidFill>
                  <a:srgbClr val="000000"/>
                </a:solidFill>
                <a:latin typeface="Arial"/>
                <a:ea typeface="DejaVu Sans"/>
              </a:rPr>
              <a:t>inten</a:t>
            </a:r>
            <a:r>
              <a:rPr lang="en-GB" sz="2000" b="0" strike="noStrike" spc="-1" dirty="0">
                <a:solidFill>
                  <a:srgbClr val="000000"/>
                </a:solidFill>
                <a:latin typeface="Arial"/>
                <a:ea typeface="DejaVu Sans"/>
              </a:rPr>
              <a:t>s</a:t>
            </a:r>
            <a:r>
              <a:rPr lang="en-US" sz="2000" b="0" strike="noStrike" spc="-1" dirty="0">
                <a:solidFill>
                  <a:srgbClr val="000000"/>
                </a:solidFill>
                <a:latin typeface="Arial"/>
                <a:ea typeface="DejaVu Sans"/>
              </a:rPr>
              <a:t>e Neutron so</a:t>
            </a:r>
            <a:r>
              <a:rPr lang="en-GB" sz="2000" b="0" strike="noStrike" spc="-1" dirty="0">
                <a:solidFill>
                  <a:srgbClr val="000000"/>
                </a:solidFill>
                <a:latin typeface="Arial"/>
                <a:ea typeface="DejaVu Sans"/>
              </a:rPr>
              <a:t>u</a:t>
            </a:r>
            <a:r>
              <a:rPr lang="en-US" sz="2000" b="0" strike="noStrike" spc="-1" dirty="0" err="1">
                <a:solidFill>
                  <a:srgbClr val="000000"/>
                </a:solidFill>
                <a:latin typeface="Arial"/>
                <a:ea typeface="DejaVu Sans"/>
              </a:rPr>
              <a:t>rce</a:t>
            </a:r>
            <a:r>
              <a:rPr lang="en-US" sz="2000" b="0" strike="noStrike" spc="-1" dirty="0">
                <a:solidFill>
                  <a:srgbClr val="000000"/>
                </a:solidFill>
                <a:latin typeface="Arial"/>
                <a:ea typeface="DejaVu Sans"/>
              </a:rPr>
              <a:t> </a:t>
            </a:r>
            <a:r>
              <a:rPr lang="en-GB" sz="2000" b="0" strike="noStrike" spc="-1" dirty="0">
                <a:solidFill>
                  <a:srgbClr val="000000"/>
                </a:solidFill>
                <a:latin typeface="Arial"/>
                <a:ea typeface="DejaVu Sans"/>
              </a:rPr>
              <a:t>(IBR-2M) </a:t>
            </a:r>
            <a:r>
              <a:rPr lang="en-US" sz="2000" b="0" strike="noStrike" spc="-1" dirty="0">
                <a:solidFill>
                  <a:srgbClr val="000000"/>
                </a:solidFill>
                <a:latin typeface="Arial"/>
                <a:ea typeface="DejaVu Sans"/>
              </a:rPr>
              <a:t>and </a:t>
            </a:r>
            <a:r>
              <a:rPr lang="en-GB" sz="2000" b="0" strike="noStrike" spc="-1" dirty="0">
                <a:solidFill>
                  <a:srgbClr val="000000"/>
                </a:solidFill>
                <a:latin typeface="Arial"/>
                <a:ea typeface="DejaVu Sans"/>
              </a:rPr>
              <a:t>Research program in </a:t>
            </a:r>
            <a:r>
              <a:rPr lang="en-US" sz="2000" spc="-1" dirty="0" err="1">
                <a:solidFill>
                  <a:srgbClr val="000000"/>
                </a:solidFill>
                <a:latin typeface="Arial"/>
                <a:ea typeface="DejaVu Sans"/>
              </a:rPr>
              <a:t>C</a:t>
            </a:r>
            <a:r>
              <a:rPr lang="en-US" sz="2000" b="0" strike="noStrike" spc="-1" dirty="0" err="1">
                <a:solidFill>
                  <a:srgbClr val="000000"/>
                </a:solidFill>
                <a:latin typeface="Arial"/>
                <a:ea typeface="DejaVu Sans"/>
              </a:rPr>
              <a:t>ondenced</a:t>
            </a:r>
            <a:r>
              <a:rPr lang="en-US" sz="2000" b="0" strike="noStrike" spc="-1" dirty="0">
                <a:solidFill>
                  <a:srgbClr val="000000"/>
                </a:solidFill>
                <a:latin typeface="Arial"/>
                <a:ea typeface="DejaVu Sans"/>
              </a:rPr>
              <a:t> matter physics;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The JINR International Life Sciences and Innovative Research Program has fully started working: new LRB basic facilities + NICA applied research channels + new FLNP basic facilities. </a:t>
            </a:r>
            <a:endParaRPr lang="en-US" sz="2000" b="0" strike="noStrike" spc="-1" dirty="0">
              <a:solidFill>
                <a:srgbClr val="000000"/>
              </a:solidFill>
              <a:latin typeface="Arial"/>
            </a:endParaRPr>
          </a:p>
          <a:p>
            <a:pPr marL="457200" indent="-457200">
              <a:lnSpc>
                <a:spcPct val="100000"/>
              </a:lnSpc>
              <a:spcAft>
                <a:spcPts val="1000"/>
              </a:spcAft>
              <a:buClr>
                <a:srgbClr val="000000"/>
              </a:buClr>
              <a:buFont typeface="StarSymbol"/>
              <a:buAutoNum type="arabicPeriod"/>
            </a:pPr>
            <a:r>
              <a:rPr lang="en-US" sz="2000" b="0" strike="noStrike" spc="-1" dirty="0">
                <a:solidFill>
                  <a:srgbClr val="000000"/>
                </a:solidFill>
                <a:latin typeface="Arial"/>
                <a:ea typeface="DejaVu Sans"/>
              </a:rPr>
              <a:t>Modern and challenging trends in personnel policy, digitalization, environmental friendliness and safety standards of JINR activities, significant/multiple activation</a:t>
            </a:r>
            <a:endParaRPr lang="en-US" sz="2000" b="0" strike="noStrike" spc="-1" dirty="0">
              <a:solidFill>
                <a:srgbClr val="000000"/>
              </a:solidFill>
              <a:latin typeface="Arial"/>
            </a:endParaRPr>
          </a:p>
        </p:txBody>
      </p:sp>
    </p:spTree>
    <p:extLst>
      <p:ext uri="{BB962C8B-B14F-4D97-AF65-F5344CB8AC3E}">
        <p14:creationId xmlns:p14="http://schemas.microsoft.com/office/powerpoint/2010/main" val="124192905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humbs.dreamstime.com/b/model-dna-hexagons-graphs-world-map-scientific-medical-background-47044725.jpg">
            <a:extLst>
              <a:ext uri="{FF2B5EF4-FFF2-40B4-BE49-F238E27FC236}">
                <a16:creationId xmlns:a16="http://schemas.microsoft.com/office/drawing/2014/main" id="{FE76DA11-BE19-7348-B890-171EB4E3EE0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90133" y="1631288"/>
            <a:ext cx="6526782" cy="42781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1DBB4074-EB09-B346-9A8F-F538E9034351}"/>
              </a:ext>
            </a:extLst>
          </p:cNvPr>
          <p:cNvSpPr txBox="1">
            <a:spLocks/>
          </p:cNvSpPr>
          <p:nvPr/>
        </p:nvSpPr>
        <p:spPr>
          <a:xfrm>
            <a:off x="9529785" y="6608082"/>
            <a:ext cx="2217994" cy="308002"/>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BA9A17-702F-4A12-A943-B57E31AD1434}" type="slidenum">
              <a:rPr lang="en-US" sz="1397" b="1" smtClean="0">
                <a:latin typeface="Arial" panose="020B0604020202020204" pitchFamily="34" charset="0"/>
                <a:cs typeface="Arial" panose="020B0604020202020204" pitchFamily="34" charset="0"/>
              </a:rPr>
              <a:pPr/>
              <a:t>7</a:t>
            </a:fld>
            <a:endParaRPr lang="en-US" sz="1397" b="1">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6222CD97-6A66-E443-8973-B5F0498A0B52}"/>
              </a:ext>
            </a:extLst>
          </p:cNvPr>
          <p:cNvSpPr/>
          <p:nvPr/>
        </p:nvSpPr>
        <p:spPr>
          <a:xfrm>
            <a:off x="-30266" y="1659142"/>
            <a:ext cx="380621" cy="131950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solidFill>
                <a:schemeClr val="tx1"/>
              </a:solidFill>
            </a:endParaRPr>
          </a:p>
        </p:txBody>
      </p:sp>
      <p:sp>
        <p:nvSpPr>
          <p:cNvPr id="6" name="Rectangle 36">
            <a:extLst>
              <a:ext uri="{FF2B5EF4-FFF2-40B4-BE49-F238E27FC236}">
                <a16:creationId xmlns:a16="http://schemas.microsoft.com/office/drawing/2014/main" id="{BF4FF891-E1D2-964B-8DAE-9C9DDDCFA4A6}"/>
              </a:ext>
            </a:extLst>
          </p:cNvPr>
          <p:cNvSpPr/>
          <p:nvPr/>
        </p:nvSpPr>
        <p:spPr>
          <a:xfrm>
            <a:off x="-30759" y="3431523"/>
            <a:ext cx="380621" cy="13351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6" dirty="0">
              <a:solidFill>
                <a:schemeClr val="tx1"/>
              </a:solidFill>
            </a:endParaRPr>
          </a:p>
        </p:txBody>
      </p:sp>
      <p:sp>
        <p:nvSpPr>
          <p:cNvPr id="7" name="TextBox 6">
            <a:extLst>
              <a:ext uri="{FF2B5EF4-FFF2-40B4-BE49-F238E27FC236}">
                <a16:creationId xmlns:a16="http://schemas.microsoft.com/office/drawing/2014/main" id="{5881FA20-B334-034D-BAF1-11EEA5265CF4}"/>
              </a:ext>
            </a:extLst>
          </p:cNvPr>
          <p:cNvSpPr txBox="1"/>
          <p:nvPr/>
        </p:nvSpPr>
        <p:spPr>
          <a:xfrm>
            <a:off x="88241" y="846655"/>
            <a:ext cx="5564651" cy="6093976"/>
          </a:xfrm>
          <a:prstGeom prst="rect">
            <a:avLst/>
          </a:prstGeom>
          <a:noFill/>
        </p:spPr>
        <p:txBody>
          <a:bodyPr wrap="square" rtlCol="0">
            <a:spAutoFit/>
          </a:bodyPr>
          <a:lstStyle/>
          <a:p>
            <a:pPr>
              <a:spcAft>
                <a:spcPts val="599"/>
              </a:spcAft>
              <a:buFont typeface="+mj-lt"/>
              <a:buAutoNum type="arabicPeriod"/>
            </a:pPr>
            <a:r>
              <a:rPr lang="ru-RU" dirty="0">
                <a:latin typeface="Arial" panose="020B0604020202020204" pitchFamily="34" charset="0"/>
                <a:cs typeface="Arial" panose="020B0604020202020204" pitchFamily="34" charset="0"/>
              </a:rPr>
              <a:t> Потеря статуса «члена элитарного клуба», реализующего прорывные научные исследования</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 одном ряду с мировыми лидерами;</a:t>
            </a:r>
          </a:p>
          <a:p>
            <a:pPr>
              <a:spcAft>
                <a:spcPts val="599"/>
              </a:spcAft>
              <a:buFont typeface="+mj-lt"/>
              <a:buAutoNum type="arabicPeriod"/>
            </a:pPr>
            <a:r>
              <a:rPr lang="ru-RU" dirty="0">
                <a:latin typeface="Arial" panose="020B0604020202020204" pitchFamily="34" charset="0"/>
                <a:cs typeface="Arial" panose="020B0604020202020204" pitchFamily="34" charset="0"/>
              </a:rPr>
              <a:t> «Кризис» восприятия обществом и государством ценности ЯФ и ФЧ, включая создание мега-установок;</a:t>
            </a:r>
          </a:p>
          <a:p>
            <a:pPr>
              <a:spcAft>
                <a:spcPts val="599"/>
              </a:spcAft>
              <a:buFont typeface="+mj-lt"/>
              <a:buAutoNum type="arabicPeriod"/>
            </a:pPr>
            <a:r>
              <a:rPr lang="ru-RU" dirty="0">
                <a:latin typeface="Arial" panose="020B0604020202020204" pitchFamily="34" charset="0"/>
                <a:cs typeface="Arial" panose="020B0604020202020204" pitchFamily="34" charset="0"/>
              </a:rPr>
              <a:t> Возрастная структура кадров (старение);</a:t>
            </a:r>
          </a:p>
          <a:p>
            <a:pPr>
              <a:spcAft>
                <a:spcPts val="599"/>
              </a:spcAft>
              <a:buFont typeface="+mj-lt"/>
              <a:buAutoNum type="arabicPeriod"/>
            </a:pPr>
            <a:r>
              <a:rPr lang="ru-RU" dirty="0">
                <a:latin typeface="Arial" panose="020B0604020202020204" pitchFamily="34" charset="0"/>
                <a:cs typeface="Arial" panose="020B0604020202020204" pitchFamily="34" charset="0"/>
              </a:rPr>
              <a:t> Тренд из-за внешние факторов на переход в он-</a:t>
            </a:r>
            <a:r>
              <a:rPr lang="ru-RU" dirty="0" err="1">
                <a:latin typeface="Arial" panose="020B0604020202020204" pitchFamily="34" charset="0"/>
                <a:cs typeface="Arial" panose="020B0604020202020204" pitchFamily="34" charset="0"/>
              </a:rPr>
              <a:t>лайн</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и на отток персонала (университеты и инновационные компании – «пылесосы» кадров);</a:t>
            </a:r>
          </a:p>
          <a:p>
            <a:pPr>
              <a:spcAft>
                <a:spcPts val="599"/>
              </a:spcAft>
              <a:buFont typeface="+mj-lt"/>
              <a:buAutoNum type="arabicPeriod"/>
            </a:pPr>
            <a:r>
              <a:rPr lang="ru-RU" dirty="0">
                <a:latin typeface="Arial" panose="020B0604020202020204" pitchFamily="34" charset="0"/>
                <a:cs typeface="Arial" panose="020B0604020202020204" pitchFamily="34" charset="0"/>
              </a:rPr>
              <a:t> Не отвечающая современным вызовам система административного управления (в </a:t>
            </a:r>
            <a:r>
              <a:rPr lang="ru-RU" dirty="0" err="1">
                <a:latin typeface="Arial" panose="020B0604020202020204" pitchFamily="34" charset="0"/>
                <a:cs typeface="Arial" panose="020B0604020202020204" pitchFamily="34" charset="0"/>
              </a:rPr>
              <a:t>т.ч</a:t>
            </a:r>
            <a:r>
              <a:rPr lang="ru-RU" dirty="0">
                <a:latin typeface="Arial" panose="020B0604020202020204" pitchFamily="34" charset="0"/>
                <a:cs typeface="Arial" panose="020B0604020202020204" pitchFamily="34" charset="0"/>
              </a:rPr>
              <a:t>. дисбаланс персонала, бюджета, </a:t>
            </a:r>
            <a:r>
              <a:rPr lang="ru-RU" dirty="0" err="1">
                <a:latin typeface="Arial" panose="020B0604020202020204" pitchFamily="34" charset="0"/>
                <a:cs typeface="Arial" panose="020B0604020202020204" pitchFamily="34" charset="0"/>
              </a:rPr>
              <a:t>неконкурентность</a:t>
            </a:r>
            <a:r>
              <a:rPr lang="ru-RU" dirty="0">
                <a:latin typeface="Arial" panose="020B0604020202020204" pitchFamily="34" charset="0"/>
                <a:cs typeface="Arial" panose="020B0604020202020204" pitchFamily="34" charset="0"/>
              </a:rPr>
              <a:t> системы оплаты труда, другие барьеры);</a:t>
            </a:r>
          </a:p>
          <a:p>
            <a:pPr>
              <a:spcAft>
                <a:spcPts val="599"/>
              </a:spcAft>
              <a:buFont typeface="+mj-lt"/>
              <a:buAutoNum type="arabicPeriod"/>
            </a:pPr>
            <a:r>
              <a:rPr lang="ru-RU" dirty="0">
                <a:latin typeface="Arial" panose="020B0604020202020204" pitchFamily="34" charset="0"/>
                <a:cs typeface="Arial" panose="020B0604020202020204" pitchFamily="34" charset="0"/>
              </a:rPr>
              <a:t> Утрата роли и статуса ММО («де-факто», не «де-юре») и риск превращения в мононациональный институт;</a:t>
            </a:r>
          </a:p>
          <a:p>
            <a:pPr>
              <a:spcAft>
                <a:spcPts val="599"/>
              </a:spcAft>
              <a:buFont typeface="+mj-lt"/>
              <a:buAutoNum type="arabicPeriod"/>
            </a:pPr>
            <a:r>
              <a:rPr lang="ru-RU" dirty="0">
                <a:latin typeface="Arial" panose="020B0604020202020204" pitchFamily="34" charset="0"/>
                <a:cs typeface="Arial" panose="020B0604020202020204" pitchFamily="34" charset="0"/>
              </a:rPr>
              <a:t> Тенденция «</a:t>
            </a:r>
            <a:r>
              <a:rPr lang="ru-RU" dirty="0" err="1">
                <a:latin typeface="Arial" panose="020B0604020202020204" pitchFamily="34" charset="0"/>
                <a:cs typeface="Arial" panose="020B0604020202020204" pitchFamily="34" charset="0"/>
              </a:rPr>
              <a:t>Do</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Science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outside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Dubna</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Границы </a:t>
            </a:r>
            <a:r>
              <a:rPr lang="en-US"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барьеры</a:t>
            </a:r>
            <a:r>
              <a:rPr lang="en-US" dirty="0">
                <a:latin typeface="Arial" panose="020B0604020202020204" pitchFamily="34" charset="0"/>
                <a:cs typeface="Arial" panose="020B0604020202020204" pitchFamily="34" charset="0"/>
              </a:rPr>
              <a:t>. </a:t>
            </a:r>
          </a:p>
        </p:txBody>
      </p:sp>
      <p:sp>
        <p:nvSpPr>
          <p:cNvPr id="8" name="Прямоугольник 7">
            <a:extLst>
              <a:ext uri="{FF2B5EF4-FFF2-40B4-BE49-F238E27FC236}">
                <a16:creationId xmlns:a16="http://schemas.microsoft.com/office/drawing/2014/main" id="{FC9FC976-2F86-F846-9032-8E18AF701C71}"/>
              </a:ext>
            </a:extLst>
          </p:cNvPr>
          <p:cNvSpPr/>
          <p:nvPr/>
        </p:nvSpPr>
        <p:spPr>
          <a:xfrm>
            <a:off x="349862" y="201586"/>
            <a:ext cx="4741895" cy="645069"/>
          </a:xfrm>
          <a:prstGeom prst="rect">
            <a:avLst/>
          </a:prstGeom>
        </p:spPr>
        <p:txBody>
          <a:bodyPr wrap="square">
            <a:spAutoFit/>
          </a:bodyPr>
          <a:lstStyle/>
          <a:p>
            <a:r>
              <a:rPr lang="ru-RU" sz="3593" b="1" dirty="0">
                <a:solidFill>
                  <a:srgbClr val="FF0000"/>
                </a:solidFill>
                <a:latin typeface="Arial" panose="020B0604020202020204" pitchFamily="34" charset="0"/>
                <a:cs typeface="Arial" panose="020B0604020202020204" pitchFamily="34" charset="0"/>
              </a:rPr>
              <a:t>ВЫЗОВЫ / РИСКИ:</a:t>
            </a:r>
            <a:endParaRPr lang="ru-RU" sz="3593" dirty="0">
              <a:solidFill>
                <a:srgbClr val="FF0000"/>
              </a:solidFill>
            </a:endParaRPr>
          </a:p>
        </p:txBody>
      </p:sp>
      <p:sp>
        <p:nvSpPr>
          <p:cNvPr id="9" name="Прямоугольник 8">
            <a:extLst>
              <a:ext uri="{FF2B5EF4-FFF2-40B4-BE49-F238E27FC236}">
                <a16:creationId xmlns:a16="http://schemas.microsoft.com/office/drawing/2014/main" id="{68B8EEBA-49CA-AF42-ACFB-DB99D54FD276}"/>
              </a:ext>
            </a:extLst>
          </p:cNvPr>
          <p:cNvSpPr/>
          <p:nvPr/>
        </p:nvSpPr>
        <p:spPr>
          <a:xfrm>
            <a:off x="5443084" y="642031"/>
            <a:ext cx="6522177" cy="842173"/>
          </a:xfrm>
          <a:prstGeom prst="rect">
            <a:avLst/>
          </a:prstGeom>
        </p:spPr>
        <p:txBody>
          <a:bodyPr wrap="square">
            <a:spAutoFit/>
          </a:bodyPr>
          <a:lstStyle/>
          <a:p>
            <a:pPr algn="ctr">
              <a:lnSpc>
                <a:spcPct val="75000"/>
              </a:lnSpc>
            </a:pPr>
            <a:r>
              <a:rPr lang="ru-RU" sz="3194" dirty="0">
                <a:solidFill>
                  <a:srgbClr val="0070C0"/>
                </a:solidFill>
                <a:latin typeface="Arial" panose="020B0604020202020204" pitchFamily="34" charset="0"/>
                <a:cs typeface="Arial" panose="020B0604020202020204" pitchFamily="34" charset="0"/>
              </a:rPr>
              <a:t>Архитектура Стратегии Развития</a:t>
            </a:r>
          </a:p>
          <a:p>
            <a:pPr algn="ctr">
              <a:lnSpc>
                <a:spcPct val="75000"/>
              </a:lnSpc>
            </a:pPr>
            <a:r>
              <a:rPr lang="ru-RU" sz="3194" dirty="0">
                <a:solidFill>
                  <a:srgbClr val="0070C0"/>
                </a:solidFill>
                <a:latin typeface="Arial" panose="020B0604020202020204" pitchFamily="34" charset="0"/>
                <a:cs typeface="Arial" panose="020B0604020202020204" pitchFamily="34" charset="0"/>
              </a:rPr>
              <a:t>(ключевые блоки):</a:t>
            </a:r>
            <a:endParaRPr lang="ru-RU" sz="3194" dirty="0">
              <a:solidFill>
                <a:srgbClr val="0070C0"/>
              </a:solidFill>
            </a:endParaRPr>
          </a:p>
        </p:txBody>
      </p:sp>
      <p:sp>
        <p:nvSpPr>
          <p:cNvPr id="10" name="Прямоугольник 9">
            <a:extLst>
              <a:ext uri="{FF2B5EF4-FFF2-40B4-BE49-F238E27FC236}">
                <a16:creationId xmlns:a16="http://schemas.microsoft.com/office/drawing/2014/main" id="{750F01EF-AC57-A84C-AFE7-11193AD41B19}"/>
              </a:ext>
            </a:extLst>
          </p:cNvPr>
          <p:cNvSpPr/>
          <p:nvPr/>
        </p:nvSpPr>
        <p:spPr>
          <a:xfrm>
            <a:off x="5752733" y="6014219"/>
            <a:ext cx="6204924" cy="460763"/>
          </a:xfrm>
          <a:prstGeom prst="rect">
            <a:avLst/>
          </a:prstGeom>
        </p:spPr>
        <p:txBody>
          <a:bodyPr wrap="square">
            <a:spAutoFit/>
          </a:bodyPr>
          <a:lstStyle/>
          <a:p>
            <a:pPr algn="ctr"/>
            <a:r>
              <a:rPr lang="ru-RU" sz="2395" dirty="0">
                <a:solidFill>
                  <a:srgbClr val="002060"/>
                </a:solidFill>
                <a:latin typeface="Arial" panose="020B0604020202020204" pitchFamily="34" charset="0"/>
                <a:cs typeface="Arial" panose="020B0604020202020204" pitchFamily="34" charset="0"/>
              </a:rPr>
              <a:t>ДНК ОИЯИ: Научная программа (ПТП)</a:t>
            </a:r>
            <a:endParaRPr lang="ru-RU" sz="2395" dirty="0">
              <a:solidFill>
                <a:srgbClr val="002060"/>
              </a:solidFill>
            </a:endParaRPr>
          </a:p>
        </p:txBody>
      </p:sp>
      <p:sp>
        <p:nvSpPr>
          <p:cNvPr id="11" name="Прямоугольник 10">
            <a:extLst>
              <a:ext uri="{FF2B5EF4-FFF2-40B4-BE49-F238E27FC236}">
                <a16:creationId xmlns:a16="http://schemas.microsoft.com/office/drawing/2014/main" id="{A151CBBF-C2E8-B64E-BA41-33ECFAB41F7B}"/>
              </a:ext>
            </a:extLst>
          </p:cNvPr>
          <p:cNvSpPr/>
          <p:nvPr/>
        </p:nvSpPr>
        <p:spPr>
          <a:xfrm>
            <a:off x="5590133" y="2558913"/>
            <a:ext cx="1476970" cy="368611"/>
          </a:xfrm>
          <a:prstGeom prst="rect">
            <a:avLst/>
          </a:prstGeom>
        </p:spPr>
        <p:txBody>
          <a:bodyPr wrap="square">
            <a:spAutoFit/>
          </a:bodyPr>
          <a:lstStyle/>
          <a:p>
            <a:r>
              <a:rPr lang="ru-RU" sz="1796" b="1" dirty="0">
                <a:solidFill>
                  <a:srgbClr val="002060"/>
                </a:solidFill>
                <a:latin typeface="Arial" panose="020B0604020202020204" pitchFamily="34" charset="0"/>
                <a:cs typeface="Arial" panose="020B0604020202020204" pitchFamily="34" charset="0"/>
              </a:rPr>
              <a:t>ММО 2030+</a:t>
            </a:r>
            <a:endParaRPr lang="ru-RU" sz="1796" dirty="0">
              <a:solidFill>
                <a:srgbClr val="002060"/>
              </a:solidFill>
            </a:endParaRPr>
          </a:p>
        </p:txBody>
      </p:sp>
      <p:sp>
        <p:nvSpPr>
          <p:cNvPr id="12" name="Прямоугольник 11">
            <a:extLst>
              <a:ext uri="{FF2B5EF4-FFF2-40B4-BE49-F238E27FC236}">
                <a16:creationId xmlns:a16="http://schemas.microsoft.com/office/drawing/2014/main" id="{6F3212D7-60AC-9642-BA5B-8D7C679E9347}"/>
              </a:ext>
            </a:extLst>
          </p:cNvPr>
          <p:cNvSpPr/>
          <p:nvPr/>
        </p:nvSpPr>
        <p:spPr>
          <a:xfrm>
            <a:off x="6819986" y="3111219"/>
            <a:ext cx="1476970" cy="645069"/>
          </a:xfrm>
          <a:prstGeom prst="rect">
            <a:avLst/>
          </a:prstGeom>
          <a:solidFill>
            <a:srgbClr val="DEEBF7">
              <a:alpha val="30980"/>
            </a:srgbClr>
          </a:solidFill>
        </p:spPr>
        <p:txBody>
          <a:bodyPr wrap="square">
            <a:spAutoFit/>
          </a:bodyPr>
          <a:lstStyle/>
          <a:p>
            <a:pPr algn="ctr"/>
            <a:r>
              <a:rPr lang="ru-RU" sz="1796" b="1" dirty="0">
                <a:solidFill>
                  <a:srgbClr val="002060"/>
                </a:solidFill>
                <a:latin typeface="Arial" panose="020B0604020202020204" pitchFamily="34" charset="0"/>
                <a:cs typeface="Arial" panose="020B0604020202020204" pitchFamily="34" charset="0"/>
              </a:rPr>
              <a:t>Кадровая</a:t>
            </a:r>
          </a:p>
          <a:p>
            <a:pPr algn="ctr"/>
            <a:r>
              <a:rPr lang="ru-RU" sz="1796" b="1" dirty="0">
                <a:solidFill>
                  <a:srgbClr val="002060"/>
                </a:solidFill>
                <a:latin typeface="Arial" panose="020B0604020202020204" pitchFamily="34" charset="0"/>
                <a:cs typeface="Arial" panose="020B0604020202020204" pitchFamily="34" charset="0"/>
              </a:rPr>
              <a:t> политика</a:t>
            </a:r>
            <a:endParaRPr lang="ru-RU" sz="1796" dirty="0">
              <a:solidFill>
                <a:srgbClr val="002060"/>
              </a:solidFill>
            </a:endParaRPr>
          </a:p>
        </p:txBody>
      </p:sp>
      <p:sp>
        <p:nvSpPr>
          <p:cNvPr id="13" name="Прямоугольник 12">
            <a:extLst>
              <a:ext uri="{FF2B5EF4-FFF2-40B4-BE49-F238E27FC236}">
                <a16:creationId xmlns:a16="http://schemas.microsoft.com/office/drawing/2014/main" id="{1E3DA924-323F-C046-951E-5EFB619ED5FF}"/>
              </a:ext>
            </a:extLst>
          </p:cNvPr>
          <p:cNvSpPr/>
          <p:nvPr/>
        </p:nvSpPr>
        <p:spPr>
          <a:xfrm>
            <a:off x="9476230" y="3149223"/>
            <a:ext cx="1581944" cy="645069"/>
          </a:xfrm>
          <a:prstGeom prst="rect">
            <a:avLst/>
          </a:prstGeom>
        </p:spPr>
        <p:txBody>
          <a:bodyPr wrap="square">
            <a:spAutoFit/>
          </a:bodyPr>
          <a:lstStyle/>
          <a:p>
            <a:pPr algn="ctr"/>
            <a:r>
              <a:rPr lang="ru-RU" sz="1796" b="1" dirty="0">
                <a:solidFill>
                  <a:srgbClr val="002060"/>
                </a:solidFill>
                <a:latin typeface="Arial" panose="020B0604020202020204" pitchFamily="34" charset="0"/>
                <a:cs typeface="Arial" panose="020B0604020202020204" pitchFamily="34" charset="0"/>
              </a:rPr>
              <a:t>Социальная среда</a:t>
            </a:r>
            <a:endParaRPr lang="ru-RU" sz="1796" dirty="0">
              <a:solidFill>
                <a:srgbClr val="002060"/>
              </a:solidFill>
            </a:endParaRPr>
          </a:p>
        </p:txBody>
      </p:sp>
      <p:sp>
        <p:nvSpPr>
          <p:cNvPr id="14" name="Прямоугольник 13">
            <a:extLst>
              <a:ext uri="{FF2B5EF4-FFF2-40B4-BE49-F238E27FC236}">
                <a16:creationId xmlns:a16="http://schemas.microsoft.com/office/drawing/2014/main" id="{B830A09B-1497-B14B-BD54-D10380F22AE2}"/>
              </a:ext>
            </a:extLst>
          </p:cNvPr>
          <p:cNvSpPr/>
          <p:nvPr/>
        </p:nvSpPr>
        <p:spPr>
          <a:xfrm>
            <a:off x="9487115" y="4925366"/>
            <a:ext cx="1581944" cy="583633"/>
          </a:xfrm>
          <a:prstGeom prst="rect">
            <a:avLst/>
          </a:prstGeom>
        </p:spPr>
        <p:txBody>
          <a:bodyPr wrap="square">
            <a:spAutoFit/>
          </a:bodyPr>
          <a:lstStyle/>
          <a:p>
            <a:pPr algn="ctr"/>
            <a:r>
              <a:rPr lang="ru-RU" sz="1597" b="1" dirty="0">
                <a:solidFill>
                  <a:srgbClr val="002060"/>
                </a:solidFill>
                <a:latin typeface="Arial" panose="020B0604020202020204" pitchFamily="34" charset="0"/>
                <a:cs typeface="Arial" panose="020B0604020202020204" pitchFamily="34" charset="0"/>
              </a:rPr>
              <a:t>Админ.</a:t>
            </a:r>
          </a:p>
          <a:p>
            <a:pPr algn="ctr"/>
            <a:r>
              <a:rPr lang="ru-RU" sz="1597" b="1" dirty="0">
                <a:solidFill>
                  <a:srgbClr val="002060"/>
                </a:solidFill>
                <a:latin typeface="Arial" panose="020B0604020202020204" pitchFamily="34" charset="0"/>
                <a:cs typeface="Arial" panose="020B0604020202020204" pitchFamily="34" charset="0"/>
              </a:rPr>
              <a:t>управление</a:t>
            </a:r>
            <a:endParaRPr lang="ru-RU" sz="1597" b="1" dirty="0">
              <a:solidFill>
                <a:srgbClr val="002060"/>
              </a:solidFill>
            </a:endParaRPr>
          </a:p>
        </p:txBody>
      </p:sp>
      <p:sp>
        <p:nvSpPr>
          <p:cNvPr id="15" name="Прямоугольник 14">
            <a:extLst>
              <a:ext uri="{FF2B5EF4-FFF2-40B4-BE49-F238E27FC236}">
                <a16:creationId xmlns:a16="http://schemas.microsoft.com/office/drawing/2014/main" id="{852CC9E2-CA02-4B4B-A207-9D960D48DCE6}"/>
              </a:ext>
            </a:extLst>
          </p:cNvPr>
          <p:cNvSpPr/>
          <p:nvPr/>
        </p:nvSpPr>
        <p:spPr>
          <a:xfrm>
            <a:off x="7907658" y="3773458"/>
            <a:ext cx="2078404" cy="829374"/>
          </a:xfrm>
          <a:prstGeom prst="rect">
            <a:avLst/>
          </a:prstGeom>
          <a:solidFill>
            <a:srgbClr val="DEEBF7">
              <a:alpha val="29020"/>
            </a:srgbClr>
          </a:solidFill>
        </p:spPr>
        <p:txBody>
          <a:bodyPr wrap="square">
            <a:spAutoFit/>
          </a:bodyPr>
          <a:lstStyle/>
          <a:p>
            <a:pPr algn="ctr"/>
            <a:r>
              <a:rPr lang="ru-RU" sz="1597" b="1" dirty="0">
                <a:solidFill>
                  <a:srgbClr val="002060"/>
                </a:solidFill>
                <a:latin typeface="Arial" panose="020B0604020202020204" pitchFamily="34" charset="0"/>
                <a:cs typeface="Arial" panose="020B0604020202020204" pitchFamily="34" charset="0"/>
              </a:rPr>
              <a:t>Научно-организационная деятельность</a:t>
            </a:r>
            <a:endParaRPr lang="ru-RU" sz="1597" b="1" dirty="0">
              <a:solidFill>
                <a:srgbClr val="002060"/>
              </a:solidFill>
            </a:endParaRPr>
          </a:p>
        </p:txBody>
      </p:sp>
      <p:sp>
        <p:nvSpPr>
          <p:cNvPr id="16" name="Прямоугольник 15">
            <a:extLst>
              <a:ext uri="{FF2B5EF4-FFF2-40B4-BE49-F238E27FC236}">
                <a16:creationId xmlns:a16="http://schemas.microsoft.com/office/drawing/2014/main" id="{2B615879-4781-C34C-9578-4F51295E22F8}"/>
              </a:ext>
            </a:extLst>
          </p:cNvPr>
          <p:cNvSpPr/>
          <p:nvPr/>
        </p:nvSpPr>
        <p:spPr>
          <a:xfrm>
            <a:off x="5590134" y="3864031"/>
            <a:ext cx="1581944" cy="921527"/>
          </a:xfrm>
          <a:prstGeom prst="rect">
            <a:avLst/>
          </a:prstGeom>
          <a:solidFill>
            <a:srgbClr val="DEEBF7">
              <a:alpha val="32549"/>
            </a:srgbClr>
          </a:solidFill>
        </p:spPr>
        <p:txBody>
          <a:bodyPr wrap="square">
            <a:spAutoFit/>
          </a:bodyPr>
          <a:lstStyle/>
          <a:p>
            <a:pPr algn="ctr"/>
            <a:r>
              <a:rPr lang="en-US" sz="1796" b="1" dirty="0">
                <a:solidFill>
                  <a:srgbClr val="002060"/>
                </a:solidFill>
                <a:latin typeface="Arial" panose="020B0604020202020204" pitchFamily="34" charset="0"/>
                <a:cs typeface="Arial" panose="020B0604020202020204" pitchFamily="34" charset="0"/>
              </a:rPr>
              <a:t>Innovations, PR, Outreach</a:t>
            </a:r>
            <a:endParaRPr lang="ru-RU" sz="1796" b="1" dirty="0">
              <a:solidFill>
                <a:srgbClr val="002060"/>
              </a:solidFill>
            </a:endParaRPr>
          </a:p>
        </p:txBody>
      </p:sp>
    </p:spTree>
    <p:extLst>
      <p:ext uri="{BB962C8B-B14F-4D97-AF65-F5344CB8AC3E}">
        <p14:creationId xmlns:p14="http://schemas.microsoft.com/office/powerpoint/2010/main" val="2075599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 name="Диаграмма 3"/>
          <p:cNvGraphicFramePr/>
          <p:nvPr/>
        </p:nvGraphicFramePr>
        <p:xfrm>
          <a:off x="-522000" y="102960"/>
          <a:ext cx="4634640" cy="3081240"/>
        </p:xfrm>
        <a:graphic>
          <a:graphicData uri="http://schemas.openxmlformats.org/drawingml/2006/chart">
            <c:chart xmlns:c="http://schemas.openxmlformats.org/drawingml/2006/chart" xmlns:r="http://schemas.openxmlformats.org/officeDocument/2006/relationships" r:id="rId2"/>
          </a:graphicData>
        </a:graphic>
      </p:graphicFrame>
      <p:sp>
        <p:nvSpPr>
          <p:cNvPr id="330" name="TextBox 4"/>
          <p:cNvSpPr/>
          <p:nvPr/>
        </p:nvSpPr>
        <p:spPr>
          <a:xfrm>
            <a:off x="228600" y="196200"/>
            <a:ext cx="22464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fields of science</a:t>
            </a:r>
            <a:r>
              <a:rPr lang="en-US" sz="1200" b="0" strike="noStrike" spc="-1">
                <a:solidFill>
                  <a:srgbClr val="000000"/>
                </a:solidFill>
                <a:latin typeface="Arial"/>
                <a:ea typeface="DejaVu Sans"/>
              </a:rPr>
              <a:t> </a:t>
            </a:r>
            <a:endParaRPr lang="en-US" sz="1200" b="0" strike="noStrike" spc="-1">
              <a:solidFill>
                <a:srgbClr val="000000"/>
              </a:solidFill>
              <a:latin typeface="Arial"/>
            </a:endParaRPr>
          </a:p>
        </p:txBody>
      </p:sp>
      <p:graphicFrame>
        <p:nvGraphicFramePr>
          <p:cNvPr id="331" name="Диаграмма 5"/>
          <p:cNvGraphicFramePr/>
          <p:nvPr/>
        </p:nvGraphicFramePr>
        <p:xfrm>
          <a:off x="278640" y="2936160"/>
          <a:ext cx="3132720" cy="2004480"/>
        </p:xfrm>
        <a:graphic>
          <a:graphicData uri="http://schemas.openxmlformats.org/drawingml/2006/chart">
            <c:chart xmlns:c="http://schemas.openxmlformats.org/drawingml/2006/chart" xmlns:r="http://schemas.openxmlformats.org/officeDocument/2006/relationships" r:id="rId3"/>
          </a:graphicData>
        </a:graphic>
      </p:graphicFrame>
      <p:sp>
        <p:nvSpPr>
          <p:cNvPr id="334" name="TextBox 6"/>
          <p:cNvSpPr/>
          <p:nvPr/>
        </p:nvSpPr>
        <p:spPr>
          <a:xfrm>
            <a:off x="233280" y="2580840"/>
            <a:ext cx="23400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mission</a:t>
            </a:r>
            <a:endParaRPr lang="en-US" sz="1200" b="0" strike="noStrike" spc="-1">
              <a:solidFill>
                <a:srgbClr val="000000"/>
              </a:solidFill>
              <a:latin typeface="Arial"/>
            </a:endParaRPr>
          </a:p>
        </p:txBody>
      </p:sp>
      <p:graphicFrame>
        <p:nvGraphicFramePr>
          <p:cNvPr id="335" name="Диаграмма 7"/>
          <p:cNvGraphicFramePr/>
          <p:nvPr/>
        </p:nvGraphicFramePr>
        <p:xfrm>
          <a:off x="228600" y="5008320"/>
          <a:ext cx="3289680" cy="2026800"/>
        </p:xfrm>
        <a:graphic>
          <a:graphicData uri="http://schemas.openxmlformats.org/drawingml/2006/chart">
            <c:chart xmlns:c="http://schemas.openxmlformats.org/drawingml/2006/chart" xmlns:r="http://schemas.openxmlformats.org/officeDocument/2006/relationships" r:id="rId4"/>
          </a:graphicData>
        </a:graphic>
      </p:graphicFrame>
      <p:sp>
        <p:nvSpPr>
          <p:cNvPr id="337" name="TextBox 9"/>
          <p:cNvSpPr/>
          <p:nvPr/>
        </p:nvSpPr>
        <p:spPr>
          <a:xfrm>
            <a:off x="161280" y="4794480"/>
            <a:ext cx="319356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international dimension</a:t>
            </a:r>
            <a:endParaRPr lang="en-US" sz="1200" b="0" strike="noStrike" spc="-1">
              <a:solidFill>
                <a:srgbClr val="000000"/>
              </a:solidFill>
              <a:latin typeface="Arial"/>
            </a:endParaRPr>
          </a:p>
        </p:txBody>
      </p:sp>
      <p:sp>
        <p:nvSpPr>
          <p:cNvPr id="338" name="TextBox 12"/>
          <p:cNvSpPr/>
          <p:nvPr/>
        </p:nvSpPr>
        <p:spPr>
          <a:xfrm>
            <a:off x="8788320" y="4952880"/>
            <a:ext cx="3222720" cy="178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390" b="0" strike="noStrike" spc="-1">
                <a:solidFill>
                  <a:srgbClr val="000058"/>
                </a:solidFill>
                <a:latin typeface="Arial"/>
                <a:ea typeface="DejaVu Sans"/>
              </a:rPr>
              <a:t>About </a:t>
            </a:r>
            <a:r>
              <a:rPr lang="en-US" sz="1390" b="1" strike="noStrike" spc="-1">
                <a:solidFill>
                  <a:srgbClr val="000058"/>
                </a:solidFill>
                <a:latin typeface="Arial"/>
                <a:ea typeface="DejaVu Sans"/>
              </a:rPr>
              <a:t>40 LRI</a:t>
            </a:r>
            <a:r>
              <a:rPr lang="en-US" sz="1390" b="0" strike="noStrike" spc="-1">
                <a:solidFill>
                  <a:srgbClr val="000058"/>
                </a:solidFill>
                <a:latin typeface="Arial"/>
                <a:ea typeface="DejaVu Sans"/>
              </a:rPr>
              <a:t> in a </a:t>
            </a:r>
            <a:r>
              <a:rPr lang="en-US" sz="1390" b="1" strike="noStrike" spc="-1">
                <a:solidFill>
                  <a:srgbClr val="000058"/>
                </a:solidFill>
                <a:latin typeface="Arial"/>
                <a:ea typeface="DejaVu Sans"/>
              </a:rPr>
              <a:t>wide range of</a:t>
            </a:r>
            <a:r>
              <a:rPr lang="en-US" sz="1390" b="0" strike="noStrike" spc="-1">
                <a:solidFill>
                  <a:srgbClr val="000058"/>
                </a:solidFill>
                <a:latin typeface="Arial"/>
                <a:ea typeface="DejaVu Sans"/>
              </a:rPr>
              <a:t> </a:t>
            </a:r>
            <a:r>
              <a:rPr lang="en-US" sz="1390" b="1" strike="noStrike" spc="-1">
                <a:solidFill>
                  <a:srgbClr val="000058"/>
                </a:solidFill>
                <a:latin typeface="Arial"/>
                <a:ea typeface="DejaVu Sans"/>
              </a:rPr>
              <a:t>scientific fields</a:t>
            </a:r>
            <a:r>
              <a:rPr lang="en-US" sz="1390" b="0" strike="noStrike" spc="-1">
                <a:solidFill>
                  <a:srgbClr val="000058"/>
                </a:solidFill>
                <a:latin typeface="Arial"/>
                <a:ea typeface="DejaVu Sans"/>
              </a:rPr>
              <a:t> that meet the criteria for a large research infrastructure (</a:t>
            </a:r>
            <a:r>
              <a:rPr lang="en-US" sz="1390" b="1" strike="noStrike" spc="-1">
                <a:solidFill>
                  <a:srgbClr val="000058"/>
                </a:solidFill>
                <a:latin typeface="Arial"/>
                <a:ea typeface="DejaVu Sans"/>
              </a:rPr>
              <a:t>complexity, scale, uniqueness, mission</a:t>
            </a:r>
            <a:r>
              <a:rPr lang="en-US" sz="1390" b="0" strike="noStrike" spc="-1">
                <a:solidFill>
                  <a:srgbClr val="000058"/>
                </a:solidFill>
                <a:latin typeface="Arial"/>
                <a:ea typeface="DejaVu Sans"/>
              </a:rPr>
              <a:t>), both operational and those under construction, as well as some planned ones – ICRI, GSF OECD, 2021</a:t>
            </a:r>
            <a:endParaRPr lang="en-US" sz="1390" b="0" strike="noStrike" spc="-1">
              <a:solidFill>
                <a:srgbClr val="000000"/>
              </a:solidFill>
              <a:latin typeface="Arial"/>
            </a:endParaRPr>
          </a:p>
        </p:txBody>
      </p:sp>
      <p:sp>
        <p:nvSpPr>
          <p:cNvPr id="339" name="TextBox 13"/>
          <p:cNvSpPr/>
          <p:nvPr/>
        </p:nvSpPr>
        <p:spPr>
          <a:xfrm>
            <a:off x="8651160" y="218520"/>
            <a:ext cx="3462480" cy="474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390" b="1" strike="noStrike" spc="-1">
                <a:solidFill>
                  <a:srgbClr val="000058"/>
                </a:solidFill>
                <a:latin typeface="Arial"/>
                <a:ea typeface="DejaVu Sans"/>
              </a:rPr>
              <a:t>Large Research Infrastructures:</a:t>
            </a:r>
            <a:endParaRPr lang="en-US" sz="1390" b="0" strike="noStrike" spc="-1">
              <a:solidFill>
                <a:srgbClr val="000000"/>
              </a:solidFill>
              <a:latin typeface="Arial"/>
            </a:endParaRPr>
          </a:p>
          <a:p>
            <a:pPr algn="ctr">
              <a:lnSpc>
                <a:spcPct val="100000"/>
              </a:lnSpc>
            </a:pPr>
            <a:endParaRPr lang="en-US" sz="1390" b="0" strike="noStrike" spc="-1">
              <a:solidFill>
                <a:srgbClr val="000000"/>
              </a:solidFill>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Large Hadron Collider (CERN)</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Spallation Source (ESS)</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Facility for Antiproton and Ion Research (FAIR)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LBNF-DUNE (Neutrino experiment)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Future Circular Collider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SNOLAB (underground neutrino facility)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Synchrotron Radiation Facility (ESRF)</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Cubic Kilometre Neutrino Telescope (KM3NeT)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International Linear Collider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NICA (Nuclotron-based Ion Collider fAсility)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SCT (Super charm-tau factory)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Amundsen arctic research vessel</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Extremely Large Telescope (ELT)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Square Kilometer Array (SKA)</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1" strike="noStrike" spc="-1">
                <a:solidFill>
                  <a:srgbClr val="000058"/>
                </a:solidFill>
                <a:latin typeface="Arial"/>
                <a:ea typeface="DejaVu Sans"/>
              </a:rPr>
              <a:t>…</a:t>
            </a:r>
            <a:endParaRPr lang="en-US" sz="1390" b="0" strike="noStrike" spc="-1">
              <a:solidFill>
                <a:srgbClr val="000000"/>
              </a:solidFill>
              <a:latin typeface="Arial"/>
            </a:endParaRPr>
          </a:p>
        </p:txBody>
      </p:sp>
      <p:sp>
        <p:nvSpPr>
          <p:cNvPr id="340" name="TextBox 14"/>
          <p:cNvSpPr/>
          <p:nvPr/>
        </p:nvSpPr>
        <p:spPr>
          <a:xfrm>
            <a:off x="3886200" y="810720"/>
            <a:ext cx="4732200" cy="581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790" b="0" strike="noStrike" spc="-1">
                <a:solidFill>
                  <a:srgbClr val="000000"/>
                </a:solidFill>
                <a:latin typeface="Arial"/>
                <a:ea typeface="DejaVu Sans"/>
              </a:rPr>
              <a:t>The statutory for JINR fields of science occupy a priority position in the world scientific  agenda and development of a large research infrastructure.</a:t>
            </a:r>
            <a:endParaRPr lang="en-US" sz="1790" b="0" strike="noStrike" spc="-1">
              <a:solidFill>
                <a:srgbClr val="000000"/>
              </a:solidFill>
              <a:latin typeface="Arial"/>
            </a:endParaRPr>
          </a:p>
          <a:p>
            <a:pPr algn="just">
              <a:lnSpc>
                <a:spcPct val="100000"/>
              </a:lnSpc>
              <a:tabLst>
                <a:tab pos="0" algn="l"/>
              </a:tabLst>
            </a:pPr>
            <a:endParaRPr lang="en-US" sz="1790" b="0" strike="noStrike" spc="-1">
              <a:solidFill>
                <a:srgbClr val="000000"/>
              </a:solidFill>
              <a:latin typeface="Arial"/>
            </a:endParaRPr>
          </a:p>
          <a:p>
            <a:pPr algn="just">
              <a:lnSpc>
                <a:spcPct val="100000"/>
              </a:lnSpc>
              <a:tabLst>
                <a:tab pos="0" algn="l"/>
              </a:tabLst>
            </a:pPr>
            <a:r>
              <a:rPr lang="en-US" sz="1790" b="0" strike="noStrike" spc="-1">
                <a:solidFill>
                  <a:srgbClr val="000000"/>
                </a:solidFill>
                <a:latin typeface="Arial"/>
                <a:ea typeface="DejaVu Sans"/>
              </a:rPr>
              <a:t>The analysis shows that almost half of modern projects in the field of basic sciences have accompanying programmes of applied research aimed at  sustainable development goals (SDG).</a:t>
            </a:r>
            <a:endParaRPr lang="en-US" sz="1790" b="0" strike="noStrike" spc="-1">
              <a:solidFill>
                <a:srgbClr val="000000"/>
              </a:solidFill>
              <a:latin typeface="Arial"/>
            </a:endParaRPr>
          </a:p>
          <a:p>
            <a:pPr algn="just">
              <a:lnSpc>
                <a:spcPct val="100000"/>
              </a:lnSpc>
              <a:tabLst>
                <a:tab pos="0" algn="l"/>
              </a:tabLst>
            </a:pPr>
            <a:endParaRPr lang="en-US" sz="1790" b="0" strike="noStrike" spc="-1">
              <a:solidFill>
                <a:srgbClr val="000000"/>
              </a:solidFill>
              <a:latin typeface="Arial"/>
            </a:endParaRPr>
          </a:p>
          <a:p>
            <a:pPr algn="just">
              <a:lnSpc>
                <a:spcPct val="100000"/>
              </a:lnSpc>
              <a:tabLst>
                <a:tab pos="0" algn="l"/>
              </a:tabLst>
            </a:pPr>
            <a:r>
              <a:rPr lang="en-US" sz="1790" b="1" strike="noStrike" spc="-1">
                <a:solidFill>
                  <a:srgbClr val="000000"/>
                </a:solidFill>
                <a:latin typeface="Arial"/>
                <a:ea typeface="DejaVu Sans"/>
              </a:rPr>
              <a:t>Worldwide international dimension, the multi-disciplinary scientific programme and large infrastructure projects of JINR harmoniously complement the global scientific agenda and the worldwide  landscape of mega-science infrastructure, assuming, along with the main goals in the field of fundamental research, the achievement of certain SDG.</a:t>
            </a:r>
            <a:endParaRPr lang="en-US" sz="1790" b="0" strike="noStrike" spc="-1">
              <a:solidFill>
                <a:srgbClr val="000000"/>
              </a:solidFill>
              <a:latin typeface="Arial"/>
            </a:endParaRPr>
          </a:p>
        </p:txBody>
      </p:sp>
      <p:sp>
        <p:nvSpPr>
          <p:cNvPr id="341" name="TextBox 23"/>
          <p:cNvSpPr/>
          <p:nvPr/>
        </p:nvSpPr>
        <p:spPr>
          <a:xfrm>
            <a:off x="3814200" y="102960"/>
            <a:ext cx="4762800" cy="52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400" b="1" strike="noStrike" spc="-1">
                <a:solidFill>
                  <a:srgbClr val="002060"/>
                </a:solidFill>
                <a:latin typeface="Arial"/>
                <a:ea typeface="Times New Roman"/>
              </a:rPr>
              <a:t>Global trends and JINR today </a:t>
            </a:r>
            <a:endParaRPr lang="en-US" sz="24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A86D71E-790B-8B26-5C31-A931E8ECCAE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rtl="0">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ru-RU" smtClean="0"/>
              <a:pPr/>
              <a:t>9</a:t>
            </a:fld>
            <a:endParaRPr lang="ru-RU" noProof="0"/>
          </a:p>
        </p:txBody>
      </p:sp>
      <p:sp>
        <p:nvSpPr>
          <p:cNvPr id="4" name="TextBox 3">
            <a:extLst>
              <a:ext uri="{FF2B5EF4-FFF2-40B4-BE49-F238E27FC236}">
                <a16:creationId xmlns:a16="http://schemas.microsoft.com/office/drawing/2014/main" id="{4A17329C-DC1B-9449-347E-348810FC112E}"/>
              </a:ext>
            </a:extLst>
          </p:cNvPr>
          <p:cNvSpPr txBox="1"/>
          <p:nvPr/>
        </p:nvSpPr>
        <p:spPr>
          <a:xfrm>
            <a:off x="244980" y="626668"/>
            <a:ext cx="11678228" cy="5620769"/>
          </a:xfrm>
          <a:prstGeom prst="rect">
            <a:avLst/>
          </a:prstGeom>
          <a:noFill/>
        </p:spPr>
        <p:txBody>
          <a:bodyPr wrap="square">
            <a:spAutoFit/>
          </a:bodyPr>
          <a:lstStyle/>
          <a:p>
            <a:r>
              <a:rPr lang="en-GB" sz="2395" dirty="0"/>
              <a:t>IUPAP Report</a:t>
            </a:r>
            <a:r>
              <a:rPr lang="ru-RU" sz="2395" dirty="0"/>
              <a:t> (</a:t>
            </a:r>
            <a:r>
              <a:rPr lang="en-US" sz="2395" dirty="0"/>
              <a:t>May 2023)</a:t>
            </a:r>
            <a:endParaRPr lang="ru-RU" sz="2395" dirty="0"/>
          </a:p>
          <a:p>
            <a:endParaRPr lang="en-GB" sz="2395" dirty="0"/>
          </a:p>
          <a:p>
            <a:r>
              <a:rPr lang="en-GB" sz="2395" dirty="0"/>
              <a:t>The key physics issues that have led to the nuclear science facilities existing or being planned:</a:t>
            </a:r>
          </a:p>
          <a:p>
            <a:endParaRPr lang="ru-RU" sz="2395" dirty="0"/>
          </a:p>
          <a:p>
            <a:r>
              <a:rPr lang="en-GB" sz="2395" dirty="0"/>
              <a:t>• The nuclear physics as studied from its beginning; nuclear structure and nuclear reactions, the formation of the elements throughout the universe including the super-heavy elements.</a:t>
            </a:r>
            <a:endParaRPr lang="ru-RU" sz="2395" dirty="0"/>
          </a:p>
          <a:p>
            <a:r>
              <a:rPr lang="en-GB" sz="2395" dirty="0"/>
              <a:t>• The structure of the nucleon consisting of quarks and gluons within the Standard Model.</a:t>
            </a:r>
            <a:endParaRPr lang="ru-RU" sz="2395" dirty="0"/>
          </a:p>
          <a:p>
            <a:r>
              <a:rPr lang="en-GB" sz="2395" dirty="0"/>
              <a:t>• Fundamental symmetries leading to physics beyond the Standard Model and with the study of neutrino properties through neutrino-less double beta-decay and neutrino oscillations.</a:t>
            </a:r>
            <a:endParaRPr lang="ru-RU" sz="2395" dirty="0"/>
          </a:p>
          <a:p>
            <a:r>
              <a:rPr lang="en-GB" sz="2395" dirty="0"/>
              <a:t>• Nuclear energy in the era of climate change and global warming.</a:t>
            </a:r>
            <a:endParaRPr lang="ru-RU" sz="2395" dirty="0"/>
          </a:p>
          <a:p>
            <a:r>
              <a:rPr lang="en-GB" sz="2395" dirty="0"/>
              <a:t>• Applications of nuclear physics to the benefit of society, e.g. as in nuclear medicine.</a:t>
            </a:r>
            <a:endParaRPr lang="ru-RU" sz="2395" dirty="0"/>
          </a:p>
        </p:txBody>
      </p:sp>
    </p:spTree>
    <p:extLst>
      <p:ext uri="{BB962C8B-B14F-4D97-AF65-F5344CB8AC3E}">
        <p14:creationId xmlns:p14="http://schemas.microsoft.com/office/powerpoint/2010/main" val="1356451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17230</TotalTime>
  <Words>6879</Words>
  <Application>Microsoft Macintosh PowerPoint</Application>
  <PresentationFormat>Произвольный</PresentationFormat>
  <Paragraphs>720</Paragraphs>
  <Slides>37</Slides>
  <Notes>18</Notes>
  <HiddenSlides>0</HiddenSlides>
  <MMClips>0</MMClips>
  <ScaleCrop>false</ScaleCrop>
  <HeadingPairs>
    <vt:vector size="6" baseType="variant">
      <vt:variant>
        <vt:lpstr>Использованные шрифты</vt:lpstr>
      </vt:variant>
      <vt:variant>
        <vt:i4>9</vt:i4>
      </vt:variant>
      <vt:variant>
        <vt:lpstr>Тема</vt:lpstr>
      </vt:variant>
      <vt:variant>
        <vt:i4>5</vt:i4>
      </vt:variant>
      <vt:variant>
        <vt:lpstr>Заголовки слайдов</vt:lpstr>
      </vt:variant>
      <vt:variant>
        <vt:i4>37</vt:i4>
      </vt:variant>
    </vt:vector>
  </HeadingPairs>
  <TitlesOfParts>
    <vt:vector size="51" baseType="lpstr">
      <vt:lpstr>Arial</vt:lpstr>
      <vt:lpstr>Arial</vt:lpstr>
      <vt:lpstr>Arial Rounded MT Bold</vt:lpstr>
      <vt:lpstr>Calibri</vt:lpstr>
      <vt:lpstr>Segoe UI Light</vt:lpstr>
      <vt:lpstr>StarSymbol</vt:lpstr>
      <vt:lpstr>Symbol</vt:lpstr>
      <vt:lpstr>Times New Roman</vt:lpstr>
      <vt:lpstr>Wingdings</vt:lpstr>
      <vt:lpstr>Office Theme</vt:lpstr>
      <vt:lpstr>Office Theme</vt:lpstr>
      <vt:lpstr>Office Theme</vt:lpstr>
      <vt:lpstr>Office Theme</vt:lpstr>
      <vt:lpstr>Office Theme</vt:lpstr>
      <vt:lpstr>Презентация PowerPoint</vt:lpstr>
      <vt:lpstr>JINR results 2022</vt:lpstr>
      <vt:lpstr>Презентация PowerPoint</vt:lpstr>
      <vt:lpstr>Expansion of the JINR information centers’ network</vt:lpstr>
      <vt:lpstr>Презентация PowerPoint</vt:lpstr>
      <vt:lpstr>Wins of 2017-2023: what we accomplish it with, where expect to be proud of, how JINR enriches Member-States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BM@N &amp; MPD             NICA project                SPD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RADIATION RESEARCH IN LIFE SCIENCES</vt:lpstr>
      <vt:lpstr>Презентация PowerPoint</vt:lpstr>
      <vt:lpstr>Презентация PowerPoint</vt:lpstr>
      <vt:lpstr>Презентация PowerPoint</vt:lpstr>
      <vt:lpstr>Researchers of JINR are active participants of the of state-of-the-art international accelerator projects: LHC, XFEL, FAIR, RHIC, GANIL, INFN, IMP CAS, HIAF, EIC, ILC, CLIC, FCC, etc. We will focus on R&amp;D in the following areas:</vt:lpstr>
      <vt:lpstr>Презентация PowerPoint</vt:lpstr>
      <vt:lpstr>Презентация PowerPoint</vt:lpstr>
      <vt:lpstr>Презентация PowerPoint</vt:lpstr>
      <vt:lpstr>Презентация PowerPoint</vt:lpstr>
      <vt:lpstr>Презентация PowerPoint</vt:lpstr>
      <vt:lpstr>Milestones of the 2024-2030</vt:lpstr>
      <vt:lpstr>JINR regional cooperation approach – cluster programmes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home</dc:creator>
  <dc:description/>
  <cp:lastModifiedBy>Microsoft Office User</cp:lastModifiedBy>
  <cp:revision>1105</cp:revision>
  <cp:lastPrinted>2023-03-20T14:08:01Z</cp:lastPrinted>
  <dcterms:created xsi:type="dcterms:W3CDTF">2021-09-05T13:29:23Z</dcterms:created>
  <dcterms:modified xsi:type="dcterms:W3CDTF">2023-06-07T07:29:06Z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i4>17</vt:i4>
  </property>
  <property fmtid="{D5CDD505-2E9C-101B-9397-08002B2CF9AE}" pid="7" name="PresentationFormat">
    <vt:lpwstr>Произвольный</vt:lpwstr>
  </property>
  <property fmtid="{D5CDD505-2E9C-101B-9397-08002B2CF9AE}" pid="8" name="ScaleCrop">
    <vt:bool>false</vt:bool>
  </property>
  <property fmtid="{D5CDD505-2E9C-101B-9397-08002B2CF9AE}" pid="9" name="ShareDoc">
    <vt:bool>false</vt:bool>
  </property>
  <property fmtid="{D5CDD505-2E9C-101B-9397-08002B2CF9AE}" pid="10" name="Slides">
    <vt:i4>33</vt:i4>
  </property>
</Properties>
</file>