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4" r:id="rId4"/>
    <p:sldId id="266" r:id="rId5"/>
    <p:sldId id="267" r:id="rId6"/>
    <p:sldId id="301" r:id="rId7"/>
    <p:sldId id="288" r:id="rId8"/>
    <p:sldId id="298" r:id="rId9"/>
    <p:sldId id="299" r:id="rId10"/>
    <p:sldId id="300" r:id="rId11"/>
    <p:sldId id="271" r:id="rId12"/>
    <p:sldId id="272" r:id="rId13"/>
    <p:sldId id="275" r:id="rId14"/>
    <p:sldId id="289" r:id="rId15"/>
    <p:sldId id="293" r:id="rId16"/>
    <p:sldId id="290" r:id="rId17"/>
    <p:sldId id="294" r:id="rId18"/>
    <p:sldId id="277" r:id="rId19"/>
    <p:sldId id="287" r:id="rId20"/>
  </p:sldIdLst>
  <p:sldSz cx="12169775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1" autoAdjust="0"/>
  </p:normalViewPr>
  <p:slideViewPr>
    <p:cSldViewPr>
      <p:cViewPr>
        <p:scale>
          <a:sx n="100" d="100"/>
          <a:sy n="100" d="100"/>
        </p:scale>
        <p:origin x="-366" y="-46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A4174-1D01-4CBB-A5CF-05E54059003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746125"/>
            <a:ext cx="66198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CF1FA-63FC-4E3B-9F37-F679AEAFE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6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CF1FA-63FC-4E3B-9F37-F679AEAFE3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40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75E378-3B87-4B48-93AC-532FE957029A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8FB0CC-AE83-410E-8548-6D5AC42E9B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7770" y="1720027"/>
            <a:ext cx="10344309" cy="1087761"/>
          </a:xfrm>
        </p:spPr>
        <p:txBody>
          <a:bodyPr/>
          <a:lstStyle/>
          <a:p>
            <a:r>
              <a:rPr lang="en-US" sz="4400" dirty="0" smtClean="0"/>
              <a:t>Status of the solenoid assembling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768" y="6046905"/>
            <a:ext cx="3384376" cy="609374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dirty="0" smtClean="0"/>
              <a:t>Speaker: K. Mukhin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78052" y="1319765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Serbia, Belgrade </a:t>
            </a:r>
            <a:r>
              <a:rPr lang="en-US" dirty="0" smtClean="0"/>
              <a:t>2023</a:t>
            </a:r>
            <a:endParaRPr lang="ru-RU" dirty="0"/>
          </a:p>
        </p:txBody>
      </p:sp>
      <p:pic>
        <p:nvPicPr>
          <p:cNvPr id="1026" name="Picture 2" descr="https://indico.jinr.ru/event/2933/logo-4119359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5458"/>
            <a:ext cx="2592288" cy="5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6927" y="319146"/>
            <a:ext cx="6122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 </a:t>
            </a:r>
            <a:r>
              <a:rPr lang="en-US" b="1" dirty="0" smtClean="0"/>
              <a:t>NICA Days and XI</a:t>
            </a:r>
            <a:r>
              <a:rPr lang="en-US" b="1" dirty="0" smtClean="0"/>
              <a:t>I</a:t>
            </a:r>
            <a:r>
              <a:rPr lang="en-US" b="1" dirty="0" smtClean="0"/>
              <a:t> </a:t>
            </a:r>
            <a:r>
              <a:rPr lang="en-US" b="1" dirty="0"/>
              <a:t>Collaboration Meeting of  the MPD </a:t>
            </a:r>
          </a:p>
          <a:p>
            <a:pPr algn="ctr"/>
            <a:r>
              <a:rPr lang="ru-RU" b="1" dirty="0" smtClean="0"/>
              <a:t>02</a:t>
            </a:r>
            <a:r>
              <a:rPr lang="ru-RU" b="1" dirty="0" smtClean="0"/>
              <a:t>-</a:t>
            </a:r>
            <a:r>
              <a:rPr lang="ru-RU" b="1" dirty="0" smtClean="0"/>
              <a:t>06</a:t>
            </a:r>
            <a:r>
              <a:rPr lang="ru-RU" b="1" dirty="0" smtClean="0"/>
              <a:t>/</a:t>
            </a:r>
            <a:r>
              <a:rPr lang="en-US" b="1" dirty="0" smtClean="0"/>
              <a:t>0</a:t>
            </a:r>
            <a:r>
              <a:rPr lang="ru-RU" b="1" dirty="0" smtClean="0"/>
              <a:t>10</a:t>
            </a:r>
            <a:r>
              <a:rPr lang="ru-RU" b="1" dirty="0" smtClean="0"/>
              <a:t>/202</a:t>
            </a:r>
            <a:r>
              <a:rPr lang="en-US" b="1" dirty="0" smtClean="0"/>
              <a:t>3</a:t>
            </a: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367" y="22758"/>
            <a:ext cx="1680214" cy="12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ИЯИ\ЛФВЭ_НИКА\MPD\Сборка соленоида\Презентации\Детектор вид четверт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3007950"/>
            <a:ext cx="325574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2" descr="D:\ОИЯИ\ЛФВЭ_НИКА\MPD\Сборка соленоида\Этапы сборки и отчеты\Фото\06_11_2022\Фото_статус сборки_08_11_2022\IMG_11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861">
            <a:off x="7274783" y="2963163"/>
            <a:ext cx="4768041" cy="357603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3852639" y="4360770"/>
            <a:ext cx="3335637" cy="38607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63968" y="3691694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drawing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1425" y="4941168"/>
            <a:ext cx="1784815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facility</a:t>
            </a:r>
            <a:endParaRPr lang="ru-RU" dirty="0"/>
          </a:p>
        </p:txBody>
      </p:sp>
      <p:pic>
        <p:nvPicPr>
          <p:cNvPr id="10" name="Picture 2" descr="https://indico.jinr.ru/event/3746/attachments/15282/25789/bcfq7mj3tm0o84wsk084g40w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95" y="804205"/>
            <a:ext cx="1917115" cy="12716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in.bg.ac.rs/files/images/site/vinca_logo-en-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1125141"/>
            <a:ext cx="2232248" cy="6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3" y="3228244"/>
            <a:ext cx="3096344" cy="354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4" y="3228244"/>
            <a:ext cx="3096344" cy="36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-99392"/>
            <a:ext cx="10952798" cy="908720"/>
          </a:xfrm>
        </p:spPr>
        <p:txBody>
          <a:bodyPr/>
          <a:lstStyle/>
          <a:p>
            <a:r>
              <a:rPr lang="en-US" sz="4000" dirty="0" smtClean="0"/>
              <a:t>Vertical </a:t>
            </a:r>
            <a:r>
              <a:rPr lang="en-US" sz="4000" dirty="0"/>
              <a:t>a</a:t>
            </a:r>
            <a:r>
              <a:rPr lang="en-US" sz="4000" dirty="0" smtClean="0"/>
              <a:t>xis position and verification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4366" y="800708"/>
            <a:ext cx="914400" cy="6480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Yoke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759" y="772927"/>
            <a:ext cx="2016224" cy="648072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Solenoid (vacuum vessel)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14512" y="772927"/>
            <a:ext cx="2016224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Cold mass with SC cables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84" y="1628800"/>
            <a:ext cx="1799303" cy="155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29" y="1652475"/>
            <a:ext cx="1925864" cy="153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17" y="1695369"/>
            <a:ext cx="1917614" cy="1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14" y="4069618"/>
            <a:ext cx="3223031" cy="26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893819" y="3734172"/>
            <a:ext cx="3168352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Computing simulation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20486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2</a:t>
            </a:r>
            <a:br>
              <a:rPr lang="en-US" sz="3600" dirty="0" smtClean="0"/>
            </a:br>
            <a:r>
              <a:rPr lang="en-US" sz="3600" dirty="0" smtClean="0"/>
              <a:t>Cryogenic infrastructure</a:t>
            </a:r>
            <a:r>
              <a:rPr lang="ru-RU" sz="3600" dirty="0" smtClean="0"/>
              <a:t>.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Ready to cooling.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207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7" y="1057799"/>
            <a:ext cx="9024108" cy="4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65" y="116632"/>
            <a:ext cx="10952798" cy="67247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infrastructure at the present time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" y="908719"/>
            <a:ext cx="34925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- Control Dewar </a:t>
            </a:r>
            <a:r>
              <a:rPr lang="en-US" sz="1400" dirty="0" smtClean="0">
                <a:solidFill>
                  <a:srgbClr val="00B050"/>
                </a:solidFill>
              </a:rPr>
              <a:t>(ready to operation)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</a:t>
            </a:r>
            <a:r>
              <a:rPr lang="en-US" sz="1400" dirty="0">
                <a:solidFill>
                  <a:srgbClr val="00B050"/>
                </a:solidFill>
              </a:rPr>
              <a:t>Refrigerator (ready to operation</a:t>
            </a:r>
            <a:r>
              <a:rPr lang="en-US" sz="1400" dirty="0" smtClean="0">
                <a:solidFill>
                  <a:srgbClr val="00B050"/>
                </a:solidFill>
              </a:rPr>
              <a:t>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MFS </a:t>
            </a:r>
            <a:r>
              <a:rPr lang="en-US" sz="1400" dirty="0">
                <a:solidFill>
                  <a:srgbClr val="00B050"/>
                </a:solidFill>
              </a:rPr>
              <a:t>(ready to operation</a:t>
            </a:r>
            <a:r>
              <a:rPr lang="en-US" sz="1400" dirty="0" smtClean="0">
                <a:solidFill>
                  <a:srgbClr val="00B050"/>
                </a:solidFill>
              </a:rPr>
              <a:t>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LN2 and </a:t>
            </a:r>
            <a:r>
              <a:rPr lang="en-US" sz="1400" dirty="0" err="1" smtClean="0">
                <a:solidFill>
                  <a:srgbClr val="00B050"/>
                </a:solidFill>
              </a:rPr>
              <a:t>LHe</a:t>
            </a:r>
            <a:r>
              <a:rPr lang="en-US" sz="1400" dirty="0" smtClean="0">
                <a:solidFill>
                  <a:srgbClr val="00B050"/>
                </a:solidFill>
              </a:rPr>
              <a:t> heaters (was ordered in UK, re-ordered in Russia 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Delived</a:t>
            </a:r>
            <a:r>
              <a:rPr lang="en-US" sz="1400" dirty="0" smtClean="0">
                <a:solidFill>
                  <a:srgbClr val="00B050"/>
                </a:solidFill>
              </a:rPr>
              <a:t>))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/>
              <a:t>- </a:t>
            </a:r>
            <a:r>
              <a:rPr lang="en-US" sz="1400" dirty="0" err="1" smtClean="0"/>
              <a:t>LHe</a:t>
            </a:r>
            <a:r>
              <a:rPr lang="en-US" sz="1400" dirty="0" smtClean="0"/>
              <a:t> pipe (ordered in UK, drawings was ready, delivery not possible, transfer manufacturing </a:t>
            </a:r>
            <a:r>
              <a:rPr lang="en-US" sz="1400" dirty="0" smtClean="0"/>
              <a:t>in</a:t>
            </a:r>
            <a:r>
              <a:rPr lang="en-US" sz="1400" dirty="0" smtClean="0"/>
              <a:t> </a:t>
            </a:r>
            <a:r>
              <a:rPr lang="en-US" sz="1400" dirty="0" smtClean="0"/>
              <a:t>Russia </a:t>
            </a:r>
            <a:r>
              <a:rPr lang="en-US" sz="1400" dirty="0" smtClean="0"/>
              <a:t>March 2024)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00B050"/>
                </a:solidFill>
              </a:rPr>
              <a:t>-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Cryogenic flexible connection pipes (</a:t>
            </a:r>
            <a:r>
              <a:rPr lang="en-US" sz="1400" dirty="0" err="1" smtClean="0">
                <a:solidFill>
                  <a:srgbClr val="00B050"/>
                </a:solidFill>
              </a:rPr>
              <a:t>LHe</a:t>
            </a:r>
            <a:r>
              <a:rPr lang="en-US" sz="1400" dirty="0" smtClean="0">
                <a:solidFill>
                  <a:srgbClr val="00B050"/>
                </a:solidFill>
              </a:rPr>
              <a:t>, LN2 </a:t>
            </a:r>
            <a:r>
              <a:rPr lang="en-US" sz="1400" dirty="0" smtClean="0">
                <a:solidFill>
                  <a:srgbClr val="00B050"/>
                </a:solidFill>
              </a:rPr>
              <a:t>installed)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LN2 Tanks (2 pc) – can’t be delivery from CR, ordered in Russia </a:t>
            </a:r>
            <a:r>
              <a:rPr lang="en-US" sz="1400" dirty="0" smtClean="0">
                <a:solidFill>
                  <a:srgbClr val="00B050"/>
                </a:solidFill>
              </a:rPr>
              <a:t>(installed)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</a:t>
            </a:r>
            <a:r>
              <a:rPr lang="en-US" sz="1400" dirty="0" err="1" smtClean="0">
                <a:solidFill>
                  <a:srgbClr val="00B050"/>
                </a:solidFill>
              </a:rPr>
              <a:t>LHe</a:t>
            </a:r>
            <a:r>
              <a:rPr lang="en-US" sz="1400" dirty="0" smtClean="0">
                <a:solidFill>
                  <a:srgbClr val="00B050"/>
                </a:solidFill>
              </a:rPr>
              <a:t> Tanks (2 pc) – now in Russia ready to installation</a:t>
            </a:r>
          </a:p>
          <a:p>
            <a:r>
              <a:rPr lang="en-US" sz="1400" dirty="0" smtClean="0"/>
              <a:t>- LN2 transfer pipe 120 m with two  support frame </a:t>
            </a:r>
            <a:r>
              <a:rPr lang="en-US" sz="1400" dirty="0" smtClean="0"/>
              <a:t>(December </a:t>
            </a:r>
            <a:r>
              <a:rPr lang="en-US" sz="1400" dirty="0" smtClean="0"/>
              <a:t>2023)</a:t>
            </a:r>
          </a:p>
          <a:p>
            <a:r>
              <a:rPr lang="en-US" sz="1400" dirty="0" smtClean="0"/>
              <a:t>- </a:t>
            </a:r>
            <a:r>
              <a:rPr lang="en-US" sz="1400" dirty="0" smtClean="0">
                <a:solidFill>
                  <a:srgbClr val="00B050"/>
                </a:solidFill>
              </a:rPr>
              <a:t>Warm pipes for He, N2 and </a:t>
            </a:r>
            <a:r>
              <a:rPr lang="en-US" sz="1400" dirty="0">
                <a:solidFill>
                  <a:srgbClr val="00B050"/>
                </a:solidFill>
              </a:rPr>
              <a:t>I</a:t>
            </a:r>
            <a:r>
              <a:rPr lang="en-US" sz="1400" dirty="0" smtClean="0">
                <a:solidFill>
                  <a:srgbClr val="00B050"/>
                </a:solidFill>
              </a:rPr>
              <a:t>nstrumentation Air </a:t>
            </a:r>
            <a:r>
              <a:rPr lang="en-US" sz="1400" dirty="0" smtClean="0">
                <a:solidFill>
                  <a:srgbClr val="00B050"/>
                </a:solidFill>
              </a:rPr>
              <a:t>(installed and ready to operation)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Flexible warm pipes 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smtClean="0">
                <a:solidFill>
                  <a:srgbClr val="00B050"/>
                </a:solidFill>
              </a:rPr>
              <a:t>installed</a:t>
            </a:r>
            <a:r>
              <a:rPr lang="en-US" sz="1400" dirty="0" smtClean="0">
                <a:solidFill>
                  <a:srgbClr val="00B050"/>
                </a:solidFill>
              </a:rPr>
              <a:t>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- Support </a:t>
            </a:r>
            <a:r>
              <a:rPr lang="en-US" sz="1400" dirty="0" smtClean="0">
                <a:solidFill>
                  <a:srgbClr val="00B050"/>
                </a:solidFill>
              </a:rPr>
              <a:t>system for flexible pipes 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smtClean="0">
                <a:solidFill>
                  <a:srgbClr val="00B050"/>
                </a:solidFill>
              </a:rPr>
              <a:t>installed</a:t>
            </a:r>
            <a:r>
              <a:rPr lang="en-US" sz="14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- Temporary pipes for cooling by temporary scheme (in JINR)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5122" name="Picture 2" descr="D:\ОИЯИ\ЛФВЭ_НИКА\MPD\Сборка соленоида\Этапы сборки и отчеты\Фото\12_04_23\9e419ae5-a0a5-482c-b4f4-badf2ae976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3278485"/>
            <a:ext cx="1971506" cy="26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06" y="1349499"/>
            <a:ext cx="8760569" cy="485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:\ОИЯИ\ЛФВЭ_НИКА\MPD\Сборка соленоида\Криогенная инфраструктура\Гелиевые танки\Фото\PHOTO-2022-04-21-17-11-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7" y="2976781"/>
            <a:ext cx="2648451" cy="1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ОИЯИ\ЛФВЭ_НИКА\MPD\Сборка соленоида\Этапы сборки и отчеты\Фото\Зал МЦД\IMG_46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35" y="1711925"/>
            <a:ext cx="5593646" cy="41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400" dirty="0" smtClean="0"/>
              <a:t>Temporary scheme of cooling at 80 K</a:t>
            </a:r>
            <a:endParaRPr lang="ru-RU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780194"/>
            <a:ext cx="11305256" cy="600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59" y="727824"/>
            <a:ext cx="10081120" cy="613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0" y="751352"/>
            <a:ext cx="9764713" cy="608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D:\ОИЯИ\ЛФВЭ_НИКА\MPD\Сборка соленоида\Этапы сборки и отчеты\Фото\Зал МЦД\IMG_4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0" y="727824"/>
            <a:ext cx="9772286" cy="60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96813" y="188640"/>
            <a:ext cx="12205568" cy="61284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 is ready to cooling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707" y="1340768"/>
            <a:ext cx="1173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present day the main equipment (control cabinet of solenoid, refrigerator, control </a:t>
            </a:r>
            <a:r>
              <a:rPr lang="en-US" dirty="0" smtClean="0"/>
              <a:t>Dewar</a:t>
            </a:r>
            <a:r>
              <a:rPr lang="en-US" dirty="0"/>
              <a:t>, heaters, flexible and stationary pipes) was successfully re-ordered, manufactured, tuned, passed test (pump, leak, electrical…), installed to operation position and integrated into a single system.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6255" y="835829"/>
            <a:ext cx="1687477" cy="5049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point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5987" y="2712740"/>
            <a:ext cx="4536504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parameters by cooling mode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56313" y="3072780"/>
            <a:ext cx="1687477" cy="504939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Vacuum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9" y="3892671"/>
            <a:ext cx="4953446" cy="278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684287" y="4509120"/>
            <a:ext cx="43204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stCxn id="10" idx="6"/>
          </p:cNvCxnSpPr>
          <p:nvPr/>
        </p:nvCxnSpPr>
        <p:spPr>
          <a:xfrm flipV="1">
            <a:off x="1116335" y="3789040"/>
            <a:ext cx="2448272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01" y="3325249"/>
            <a:ext cx="1368152" cy="85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228903" y="3800976"/>
            <a:ext cx="1687477" cy="50493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Temperature</a:t>
            </a:r>
            <a:endParaRPr lang="ru-RU" dirty="0"/>
          </a:p>
        </p:txBody>
      </p:sp>
      <p:pic>
        <p:nvPicPr>
          <p:cNvPr id="16" name="Picture 3" descr="D:\ОИЯИ\ЛФВЭ_НИКА\MPD\Сборка соленоида\Этапы сборки и отчеты\Фото\Photo of monitor\N2 Shie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187" y="3217454"/>
            <a:ext cx="3229613" cy="181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28903" y="5697693"/>
            <a:ext cx="1687477" cy="504939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Tie-rods</a:t>
            </a:r>
            <a:endParaRPr lang="ru-RU" dirty="0"/>
          </a:p>
        </p:txBody>
      </p:sp>
      <p:pic>
        <p:nvPicPr>
          <p:cNvPr id="18" name="Picture 4" descr="D:\ОИЯИ\ЛФВЭ_НИКА\MPD\Сборка соленоида\Этапы сборки и отчеты\Фото\Photo of monitor\Tie ro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187" y="5041343"/>
            <a:ext cx="3229613" cy="181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484784"/>
            <a:ext cx="10952798" cy="1484784"/>
          </a:xfrm>
        </p:spPr>
        <p:txBody>
          <a:bodyPr/>
          <a:lstStyle/>
          <a:p>
            <a:r>
              <a:rPr lang="en-US" sz="3600" dirty="0" smtClean="0"/>
              <a:t>Chapter 3</a:t>
            </a:r>
            <a:br>
              <a:rPr lang="en-US" sz="3600" dirty="0" smtClean="0"/>
            </a:br>
            <a:r>
              <a:rPr lang="en-US" sz="3600" dirty="0" smtClean="0"/>
              <a:t>Control and protection system.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116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4400" dirty="0" smtClean="0"/>
              <a:t>Control system</a:t>
            </a:r>
            <a:endParaRPr lang="ru-RU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0" y="1139869"/>
            <a:ext cx="4721463" cy="24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922" y="692696"/>
            <a:ext cx="1143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signals from solenoid engineering system connect to control system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1501624"/>
            <a:ext cx="3384376" cy="20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10343" y="1062028"/>
            <a:ext cx="3534784" cy="4227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Valves position in different operation and alarm modes</a:t>
            </a:r>
            <a:endParaRPr lang="ru-RU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63" y="1505468"/>
            <a:ext cx="3827730" cy="27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89143" y="1137865"/>
            <a:ext cx="3649370" cy="271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Failure list and feedback on CS</a:t>
            </a:r>
            <a:endParaRPr lang="ru-RU" sz="1600" dirty="0"/>
          </a:p>
        </p:txBody>
      </p:sp>
      <p:pic>
        <p:nvPicPr>
          <p:cNvPr id="9221" name="Picture 5" descr="D:\ОИЯИ\ЛФВЭ_НИКА\MPD\Сборка соленоида\Этапы сборки и отчеты\Фото\06_11_2022\IMG_1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" y="3653111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791" y="4236580"/>
            <a:ext cx="5638056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Main control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CS cables (we add 6 sensors to chimney area and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Temperature of thermal shield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Volume of </a:t>
            </a:r>
            <a:r>
              <a:rPr lang="en-US" sz="1600" dirty="0" err="1" smtClean="0"/>
              <a:t>LHe</a:t>
            </a:r>
            <a:r>
              <a:rPr lang="en-US" sz="1600" dirty="0" smtClean="0"/>
              <a:t> in control Dewar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Voltage taps (drop current at CS, current leads)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Pressure inside vacuum vessel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Tie rods (stress sensors, position of cold mass)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Water flow and temperature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Refrigerator failure (by </a:t>
            </a:r>
            <a:r>
              <a:rPr lang="en-US" sz="1600" dirty="0" err="1" smtClean="0"/>
              <a:t>LHe</a:t>
            </a:r>
            <a:r>
              <a:rPr lang="en-US" sz="1600" dirty="0" smtClean="0"/>
              <a:t> level)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65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715" y="0"/>
            <a:ext cx="12169775" cy="692696"/>
          </a:xfrm>
        </p:spPr>
        <p:txBody>
          <a:bodyPr/>
          <a:lstStyle/>
          <a:p>
            <a:r>
              <a:rPr lang="en-US" sz="3200" dirty="0" smtClean="0"/>
              <a:t>Test of solenoid protection system (voltage taps)</a:t>
            </a:r>
            <a:endParaRPr lang="ru-RU" sz="32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0231" y="655821"/>
            <a:ext cx="331236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Nominal current </a:t>
            </a:r>
            <a:r>
              <a:rPr lang="en-US" dirty="0"/>
              <a:t> </a:t>
            </a:r>
            <a:r>
              <a:rPr lang="en-US" dirty="0" smtClean="0"/>
              <a:t>- 1790 A</a:t>
            </a:r>
          </a:p>
          <a:p>
            <a:r>
              <a:rPr lang="en-US" dirty="0" smtClean="0"/>
              <a:t>Nominal volt</a:t>
            </a:r>
            <a:r>
              <a:rPr lang="en-US" dirty="0"/>
              <a:t>s</a:t>
            </a:r>
            <a:r>
              <a:rPr lang="en-US" dirty="0" smtClean="0"/>
              <a:t>  - 10 V</a:t>
            </a:r>
          </a:p>
          <a:p>
            <a:r>
              <a:rPr lang="en-US" dirty="0" smtClean="0"/>
              <a:t>Induction – 0,5 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04196" y="836712"/>
            <a:ext cx="818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safety of SC cables and previously shout down power system, provide QD and voltage taps.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4247" y="1687398"/>
            <a:ext cx="1008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taps located in to</a:t>
            </a:r>
            <a:r>
              <a:rPr lang="ru-RU" dirty="0" smtClean="0"/>
              <a:t> </a:t>
            </a:r>
            <a:r>
              <a:rPr lang="en-US" dirty="0" smtClean="0"/>
              <a:t>welding points of SC cables, warm and cold part of current leads. </a:t>
            </a:r>
          </a:p>
          <a:p>
            <a:r>
              <a:rPr lang="en-US" dirty="0" smtClean="0"/>
              <a:t>Signals from voltage taps transfer to Yokogawa, converted and gives a control signal to QD.</a:t>
            </a:r>
          </a:p>
          <a:p>
            <a:r>
              <a:rPr lang="en-US" dirty="0" smtClean="0"/>
              <a:t>Safety parameters is +/- 1 V.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562008"/>
            <a:ext cx="8280920" cy="422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8550" y="2384765"/>
            <a:ext cx="28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parameters 1,2A, 10V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43" y="2893039"/>
            <a:ext cx="2714827" cy="17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34" y="4796977"/>
            <a:ext cx="2656137" cy="195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131665" y="2548082"/>
            <a:ext cx="7848872" cy="11727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Solenoid MPD </a:t>
            </a:r>
            <a:r>
              <a:rPr lang="en-US" sz="2800" b="1" dirty="0"/>
              <a:t>felt electricity for the first </a:t>
            </a:r>
            <a:r>
              <a:rPr lang="en-US" sz="2800" b="1" dirty="0" smtClean="0"/>
              <a:t>time</a:t>
            </a:r>
            <a:r>
              <a:rPr lang="ru-RU" sz="2800" b="1" dirty="0" smtClean="0"/>
              <a:t>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822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0"/>
            <a:ext cx="10952798" cy="908720"/>
          </a:xfrm>
        </p:spPr>
        <p:txBody>
          <a:bodyPr/>
          <a:lstStyle/>
          <a:p>
            <a:r>
              <a:rPr lang="en-US" sz="4000" dirty="0" smtClean="0"/>
              <a:t>Timeline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73707" y="908720"/>
            <a:ext cx="11377264" cy="5632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September – October 2023 – preparation all system to cooling (clean, leak test, electricity test, vacuuming main equipment…)</a:t>
            </a:r>
          </a:p>
          <a:p>
            <a:endParaRPr lang="en-US" dirty="0" smtClean="0"/>
          </a:p>
          <a:p>
            <a:r>
              <a:rPr lang="en-US" dirty="0" smtClean="0"/>
              <a:t>October – December 2023 – cooling of solenoid to 80 K (analyzation process, correction</a:t>
            </a:r>
            <a:r>
              <a:rPr lang="en-US" dirty="0" smtClean="0"/>
              <a:t>,</a:t>
            </a:r>
            <a:r>
              <a:rPr lang="en-US" dirty="0" smtClean="0"/>
              <a:t> optimization…)</a:t>
            </a:r>
          </a:p>
          <a:p>
            <a:endParaRPr lang="en-US" dirty="0" smtClean="0"/>
          </a:p>
          <a:p>
            <a:r>
              <a:rPr lang="en-US" dirty="0" smtClean="0"/>
              <a:t>December 2023 – delivery LH Tank from </a:t>
            </a:r>
            <a:r>
              <a:rPr lang="en-US" dirty="0" err="1" smtClean="0"/>
              <a:t>Geliymash</a:t>
            </a:r>
            <a:r>
              <a:rPr lang="en-US" dirty="0" smtClean="0"/>
              <a:t> to JINR (preparation temporary line Tank - refrigerator)</a:t>
            </a:r>
          </a:p>
          <a:p>
            <a:r>
              <a:rPr lang="en-US" dirty="0" smtClean="0"/>
              <a:t>January – March – cooling solenoid to 4,5 K </a:t>
            </a:r>
          </a:p>
          <a:p>
            <a:endParaRPr lang="en-US" dirty="0" smtClean="0"/>
          </a:p>
          <a:p>
            <a:r>
              <a:rPr lang="en-US" dirty="0" smtClean="0"/>
              <a:t>October 2023 – January 2024 – prepare a program and test stand for Power supply system, quench detection system and energy evacuation system.</a:t>
            </a:r>
          </a:p>
          <a:p>
            <a:endParaRPr lang="en-US" dirty="0" smtClean="0"/>
          </a:p>
          <a:p>
            <a:r>
              <a:rPr lang="en-US" dirty="0" smtClean="0"/>
              <a:t>January – March 2024 – tests power supply and energy evacuation system.</a:t>
            </a:r>
          </a:p>
          <a:p>
            <a:endParaRPr lang="en-US" dirty="0" smtClean="0"/>
          </a:p>
          <a:p>
            <a:r>
              <a:rPr lang="en-US" dirty="0" smtClean="0"/>
              <a:t>December 2023 – January 2024 – measurement of magnetic field of Earth in INP (Novosibirsk).</a:t>
            </a:r>
          </a:p>
          <a:p>
            <a:endParaRPr lang="en-US" dirty="0" smtClean="0"/>
          </a:p>
          <a:p>
            <a:r>
              <a:rPr lang="en-US" dirty="0" smtClean="0"/>
              <a:t>February – March 2024 – assembling and measurement Earth field in JINR.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April – May 2024 – installation and measurement magnetic field in MPD magnet.</a:t>
            </a:r>
          </a:p>
          <a:p>
            <a:endParaRPr lang="en-US" dirty="0" smtClean="0"/>
          </a:p>
          <a:p>
            <a:r>
              <a:rPr lang="en-US" dirty="0" smtClean="0"/>
              <a:t>May –… assembling detectors, correction parameters and</a:t>
            </a:r>
            <a:r>
              <a:rPr lang="ru-RU" dirty="0" smtClean="0"/>
              <a:t> </a:t>
            </a:r>
            <a:r>
              <a:rPr lang="en-US" dirty="0" smtClean="0"/>
              <a:t>development of control system…</a:t>
            </a:r>
          </a:p>
        </p:txBody>
      </p:sp>
    </p:spTree>
    <p:extLst>
      <p:ext uri="{BB962C8B-B14F-4D97-AF65-F5344CB8AC3E}">
        <p14:creationId xmlns:p14="http://schemas.microsoft.com/office/powerpoint/2010/main" val="36517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ОИЯИ\ЛФВЭ_НИКА\MPD\Сборка соленоида\Этапы сборки и отчеты\Фото\Зал МЦД\IMG_4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69776" cy="68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26876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" y="0"/>
            <a:ext cx="12169775" cy="980728"/>
          </a:xfrm>
        </p:spPr>
        <p:txBody>
          <a:bodyPr/>
          <a:lstStyle/>
          <a:p>
            <a:r>
              <a:rPr lang="en-US" dirty="0" smtClean="0"/>
              <a:t>Plan of talk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818" y="2060848"/>
            <a:ext cx="71661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 construction</a:t>
            </a:r>
            <a:endParaRPr lang="en-US" sz="2000" dirty="0" smtClean="0"/>
          </a:p>
          <a:p>
            <a:r>
              <a:rPr lang="en-US" sz="2000" dirty="0" smtClean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Cryogenic </a:t>
            </a:r>
            <a:r>
              <a:rPr lang="en-US" sz="2000" dirty="0" smtClean="0"/>
              <a:t>infrastructure</a:t>
            </a:r>
            <a:endParaRPr lang="en-US" sz="2000" dirty="0" smtClean="0"/>
          </a:p>
          <a:p>
            <a:r>
              <a:rPr lang="en-US" sz="2000" dirty="0" smtClean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Ready to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Control and protection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Timeline </a:t>
            </a:r>
            <a:endParaRPr lang="en-US" sz="2000" dirty="0"/>
          </a:p>
          <a:p>
            <a:r>
              <a:rPr lang="en-US" sz="2000" dirty="0" smtClean="0"/>
              <a:t>	</a:t>
            </a:r>
          </a:p>
        </p:txBody>
      </p:sp>
      <p:pic>
        <p:nvPicPr>
          <p:cNvPr id="3" name="Picture 2" descr="D:\ОИЯИ\ЛФВЭ_НИКА\MPD\Сборка соленоида\Этапы сборки и отчеты\Фото\06_11_2022\Фото_статус сборки_08_11_2022\IMG_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63" y="1004392"/>
            <a:ext cx="4032448" cy="302433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ИЯИ\ЛФВЭ_НИКА\MPD\Сборка соленоида\Этапы сборки и отчеты\Фото\12_04_23\IMG_1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1927" y="4024036"/>
            <a:ext cx="3032091" cy="22740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ИЯИ\ЛФВЭ_НИКА\MPD\Сборка соленоида\Этапы сборки и отчеты\Фото\12_04_23\IMG_2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4286027"/>
            <a:ext cx="3096344" cy="23222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87" y="1700808"/>
            <a:ext cx="10952798" cy="1124744"/>
          </a:xfrm>
        </p:spPr>
        <p:txBody>
          <a:bodyPr/>
          <a:lstStyle/>
          <a:p>
            <a:pPr marL="285750" indent="-285750"/>
            <a:r>
              <a:rPr lang="en-US" sz="3200" dirty="0" smtClean="0"/>
              <a:t>Chapter 1</a:t>
            </a:r>
            <a:br>
              <a:rPr lang="en-US" sz="3200" dirty="0" smtClean="0"/>
            </a:br>
            <a:r>
              <a:rPr lang="en-US" sz="3200" dirty="0" smtClean="0"/>
              <a:t>Magnet construction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612" y="-99392"/>
            <a:ext cx="10952798" cy="792088"/>
          </a:xfrm>
        </p:spPr>
        <p:txBody>
          <a:bodyPr/>
          <a:lstStyle/>
          <a:p>
            <a:r>
              <a:rPr lang="en-US" sz="4000" dirty="0" smtClean="0"/>
              <a:t>MPD in NICA complex</a:t>
            </a:r>
            <a:endParaRPr lang="ru-RU" sz="4000" dirty="0"/>
          </a:p>
        </p:txBody>
      </p:sp>
      <p:pic>
        <p:nvPicPr>
          <p:cNvPr id="2050" name="Picture 2" descr="https://nica.jinr.ru/images/content/compl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836712"/>
            <a:ext cx="10729192" cy="53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605167" y="2492896"/>
            <a:ext cx="1224136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14" y="5229200"/>
            <a:ext cx="2830463" cy="15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80680" y="4859868"/>
            <a:ext cx="19943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NICA parameters</a:t>
            </a:r>
            <a:endParaRPr lang="ru-RU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3970960"/>
            <a:ext cx="5306188" cy="278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D:\ОИЯИ\ЛФВЭ_НИКА\MPD\Сборка соленоида\Этапы сборки и отчеты\Фото\Зал МЦД\IMG_4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07" y="188639"/>
            <a:ext cx="2951505" cy="22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59" y="548680"/>
            <a:ext cx="4550975" cy="328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 стрелкой 16"/>
          <p:cNvCxnSpPr>
            <a:stCxn id="8" idx="1"/>
          </p:cNvCxnSpPr>
          <p:nvPr/>
        </p:nvCxnSpPr>
        <p:spPr>
          <a:xfrm flipH="1">
            <a:off x="6444927" y="3104964"/>
            <a:ext cx="2160240" cy="11161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9829303" y="2402268"/>
            <a:ext cx="720080" cy="6568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1"/>
          </p:cNvCxnSpPr>
          <p:nvPr/>
        </p:nvCxnSpPr>
        <p:spPr>
          <a:xfrm flipH="1" flipV="1">
            <a:off x="7092999" y="2492896"/>
            <a:ext cx="1512168" cy="6120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2" y="692695"/>
            <a:ext cx="11943159" cy="59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MPD magnet construction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83802"/>
              </p:ext>
            </p:extLst>
          </p:nvPr>
        </p:nvGraphicFramePr>
        <p:xfrm>
          <a:off x="118392" y="3068960"/>
          <a:ext cx="2438103" cy="27411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4007"/>
                <a:gridCol w="864096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Parameters of the magnet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449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</a:t>
                      </a:r>
                      <a:r>
                        <a:rPr lang="en-US" sz="1100" baseline="0" dirty="0" smtClean="0"/>
                        <a:t> field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0,57 T</a:t>
                      </a:r>
                      <a:endParaRPr lang="ru-RU" sz="1100" dirty="0"/>
                    </a:p>
                  </a:txBody>
                  <a:tcPr/>
                </a:tc>
              </a:tr>
              <a:tr h="2739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Cryostat 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66 tons  </a:t>
                      </a:r>
                    </a:p>
                    <a:p>
                      <a:r>
                        <a:rPr lang="en-US" sz="1100" dirty="0" smtClean="0"/>
                        <a:t>5443/7910</a:t>
                      </a:r>
                      <a:endParaRPr lang="ru-RU" sz="11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Yoke </a:t>
                      </a:r>
                      <a:r>
                        <a:rPr lang="en-US" sz="1100" dirty="0" smtClean="0"/>
                        <a:t>weight and  size (diameter/length) 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630 tons</a:t>
                      </a:r>
                    </a:p>
                    <a:p>
                      <a:r>
                        <a:rPr lang="en-US" sz="1100" dirty="0" smtClean="0"/>
                        <a:t>6583/8970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Current</a:t>
                      </a:r>
                    </a:p>
                    <a:p>
                      <a:r>
                        <a:rPr lang="en-US" sz="1100" dirty="0" smtClean="0"/>
                        <a:t>Voltage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1790 A</a:t>
                      </a:r>
                    </a:p>
                    <a:p>
                      <a:r>
                        <a:rPr lang="en-US" sz="1100" dirty="0" smtClean="0"/>
                        <a:t>10V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Each pole</a:t>
                      </a:r>
                      <a:r>
                        <a:rPr lang="en-US" sz="1100" baseline="0" dirty="0" smtClean="0"/>
                        <a:t> weight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45 tons</a:t>
                      </a:r>
                      <a:endParaRPr lang="ru-RU" sz="1100" dirty="0"/>
                    </a:p>
                  </a:txBody>
                  <a:tcPr/>
                </a:tc>
              </a:tr>
              <a:tr h="3484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Total weight with support equipment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800 tons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2" name="Picture 10" descr="D:\ОИЯИ\ЛФВЭ_НИКА\MPD\Сборка соленоида\Этапы сборки и отчеты\Фото\Зал МЦД\IMG_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27" y="407707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000" dirty="0" smtClean="0"/>
              <a:t>Possibility of magnet moving</a:t>
            </a:r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6752"/>
            <a:ext cx="93749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" y="1196752"/>
            <a:ext cx="9374939" cy="472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199009"/>
            <a:ext cx="9413401" cy="472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105984" y="1484784"/>
            <a:ext cx="2958677" cy="35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Three main position</a:t>
            </a:r>
          </a:p>
          <a:p>
            <a:pPr algn="ctr"/>
            <a:endParaRPr lang="en-US" b="1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Assembling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Trim coils installation position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Beam position</a:t>
            </a:r>
          </a:p>
          <a:p>
            <a:endParaRPr lang="en-US" sz="1600" dirty="0"/>
          </a:p>
          <a:p>
            <a:r>
              <a:rPr lang="en-US" sz="1600" dirty="0" smtClean="0"/>
              <a:t>Distance – 12 m</a:t>
            </a:r>
          </a:p>
          <a:p>
            <a:r>
              <a:rPr lang="en-US" sz="1600" dirty="0" smtClean="0"/>
              <a:t>Moving time about 5 hours</a:t>
            </a:r>
          </a:p>
          <a:p>
            <a:r>
              <a:rPr lang="en-US" sz="1600" dirty="0" smtClean="0"/>
              <a:t>Speed  2 – 3 mm/s (for the final step 0,4-0,5 mm/s)</a:t>
            </a:r>
          </a:p>
        </p:txBody>
      </p:sp>
    </p:spTree>
    <p:extLst>
      <p:ext uri="{BB962C8B-B14F-4D97-AF65-F5344CB8AC3E}">
        <p14:creationId xmlns:p14="http://schemas.microsoft.com/office/powerpoint/2010/main" val="26508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32" y="1633271"/>
            <a:ext cx="6861043" cy="34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40271" y="23614"/>
            <a:ext cx="10952798" cy="692696"/>
          </a:xfrm>
        </p:spPr>
        <p:txBody>
          <a:bodyPr/>
          <a:lstStyle/>
          <a:p>
            <a:r>
              <a:rPr lang="en-US" sz="3200" dirty="0" smtClean="0"/>
              <a:t>Solenoid construction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1340768"/>
            <a:ext cx="48869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16335" y="980728"/>
            <a:ext cx="2736304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Solenoid with vacuum jacket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83069" y="1015033"/>
            <a:ext cx="3312368" cy="46975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Solenoid without vacuum jacket</a:t>
            </a: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84287" y="4077073"/>
            <a:ext cx="1008112" cy="1244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1937" y="5046711"/>
            <a:ext cx="134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 jacket</a:t>
            </a:r>
            <a:endParaRPr lang="ru-RU" sz="14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84287" y="5321955"/>
            <a:ext cx="1596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280319" y="4005064"/>
            <a:ext cx="1140272" cy="1316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247" y="5589240"/>
            <a:ext cx="2348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Inner diameter is 4656 mm</a:t>
            </a:r>
          </a:p>
          <a:p>
            <a:r>
              <a:rPr lang="en-US" sz="1400" dirty="0" smtClean="0"/>
              <a:t>Outer diameter is 5443 mm</a:t>
            </a:r>
          </a:p>
          <a:p>
            <a:r>
              <a:rPr lang="en-US" sz="1400" dirty="0" smtClean="0"/>
              <a:t>Length is 7910 mm </a:t>
            </a:r>
            <a:endParaRPr lang="ru-RU" sz="1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91764" y="5321955"/>
            <a:ext cx="4317259" cy="14159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400" dirty="0" smtClean="0"/>
              <a:t>Vacuum jacket (10-5 </a:t>
            </a:r>
            <a:r>
              <a:rPr lang="en-US" sz="1400" dirty="0" err="1" smtClean="0"/>
              <a:t>Torr</a:t>
            </a:r>
            <a:r>
              <a:rPr lang="en-US" sz="1400" dirty="0" smtClean="0"/>
              <a:t> in warm mode)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LN2 thermal shield (80K)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Cold mass (support cylinder for SC cables)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Superconductor cables (3 parts) total length 27 km, </a:t>
            </a:r>
            <a:r>
              <a:rPr lang="en-US" sz="1400" dirty="0" err="1" smtClean="0"/>
              <a:t>NbTi</a:t>
            </a:r>
            <a:r>
              <a:rPr lang="en-US" sz="1400" dirty="0"/>
              <a:t> </a:t>
            </a:r>
            <a:r>
              <a:rPr lang="en-US" sz="1400" dirty="0" smtClean="0"/>
              <a:t> in pure aluminum matrix.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Cooling LN2 and LH pipes (</a:t>
            </a:r>
            <a:r>
              <a:rPr lang="en-US" sz="1400" dirty="0" err="1" smtClean="0"/>
              <a:t>cimmny</a:t>
            </a:r>
            <a:r>
              <a:rPr lang="en-US" sz="1400" dirty="0" smtClean="0"/>
              <a:t> area)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788743" y="1412776"/>
            <a:ext cx="1368152" cy="129614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788743" y="1412776"/>
            <a:ext cx="129614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85221" y="1164779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LN2  shield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332901" y="5328960"/>
            <a:ext cx="4392488" cy="14159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6</a:t>
            </a:r>
            <a:r>
              <a:rPr lang="en-US" sz="1400" dirty="0" smtClean="0"/>
              <a:t>. Number </a:t>
            </a:r>
            <a:r>
              <a:rPr lang="en-US" sz="1400" dirty="0"/>
              <a:t>of turns </a:t>
            </a:r>
            <a:r>
              <a:rPr lang="en-US" sz="1400" dirty="0" smtClean="0"/>
              <a:t>– 1674</a:t>
            </a:r>
          </a:p>
          <a:p>
            <a:r>
              <a:rPr lang="en-US" sz="1400" dirty="0"/>
              <a:t>7</a:t>
            </a:r>
            <a:r>
              <a:rPr lang="en-US" sz="1400" dirty="0" smtClean="0"/>
              <a:t>. Operation </a:t>
            </a:r>
            <a:r>
              <a:rPr lang="en-US" sz="1400" dirty="0"/>
              <a:t>temperature 4,5 – 5,5 </a:t>
            </a:r>
            <a:r>
              <a:rPr lang="en-US" sz="1400" dirty="0" smtClean="0"/>
              <a:t>K</a:t>
            </a:r>
          </a:p>
          <a:p>
            <a:r>
              <a:rPr lang="en-US" sz="1400" dirty="0"/>
              <a:t>8</a:t>
            </a:r>
            <a:r>
              <a:rPr lang="en-US" sz="1400" dirty="0" smtClean="0"/>
              <a:t>. Operation </a:t>
            </a:r>
            <a:r>
              <a:rPr lang="en-US" sz="1400" dirty="0"/>
              <a:t>current / Rated induction – 1,79  A / 0,5 </a:t>
            </a:r>
            <a:r>
              <a:rPr lang="en-US" sz="1400" dirty="0" smtClean="0"/>
              <a:t>T.</a:t>
            </a:r>
          </a:p>
          <a:p>
            <a:r>
              <a:rPr lang="en-US" sz="1400" dirty="0"/>
              <a:t>9</a:t>
            </a:r>
            <a:r>
              <a:rPr lang="en-US" sz="1400" dirty="0" smtClean="0"/>
              <a:t>. 12 </a:t>
            </a:r>
            <a:r>
              <a:rPr lang="en-US" sz="1400" dirty="0"/>
              <a:t>Radial and 6 axis cold mass suspensions</a:t>
            </a:r>
          </a:p>
          <a:p>
            <a:r>
              <a:rPr lang="en-US" sz="1400" dirty="0" smtClean="0"/>
              <a:t>10. Total </a:t>
            </a:r>
            <a:r>
              <a:rPr lang="en-US" sz="1400" dirty="0"/>
              <a:t>heat gain – 1056 W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730910" y="4990043"/>
            <a:ext cx="3156226" cy="33191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Parameters of solenoid</a:t>
            </a:r>
            <a:endParaRPr lang="ru-RU" sz="1600" dirty="0"/>
          </a:p>
        </p:txBody>
      </p:sp>
      <p:pic>
        <p:nvPicPr>
          <p:cNvPr id="40" name="Picture 7" descr="D:\ОИЯИ\ЛФВЭ_НИКА\MPD\Сборка соленоида\Этапы сборки и отчеты\Фото\06_11_2022\Фото_статус сборки_08_11_2022\IMG_1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75" y="309563"/>
            <a:ext cx="1513656" cy="20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9109223" y="2564904"/>
            <a:ext cx="936104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 стрелкой 32"/>
          <p:cNvCxnSpPr>
            <a:stCxn id="31" idx="6"/>
          </p:cNvCxnSpPr>
          <p:nvPr/>
        </p:nvCxnSpPr>
        <p:spPr>
          <a:xfrm flipV="1">
            <a:off x="10045327" y="2420888"/>
            <a:ext cx="1188876" cy="72008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1395849" y="3140969"/>
            <a:ext cx="161646" cy="86409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10693399" y="3284984"/>
            <a:ext cx="702450" cy="7200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265985" y="40050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 flipV="1">
            <a:off x="8965207" y="3573016"/>
            <a:ext cx="432048" cy="93610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277193" y="44788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11257413" y="22362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820" y="116632"/>
            <a:ext cx="10952798" cy="527133"/>
          </a:xfrm>
        </p:spPr>
        <p:txBody>
          <a:bodyPr/>
          <a:lstStyle/>
          <a:p>
            <a:r>
              <a:rPr lang="en-US" sz="4000" dirty="0" smtClean="0"/>
              <a:t>Superconductor cable</a:t>
            </a:r>
            <a:endParaRPr lang="ru-RU" sz="4000" dirty="0"/>
          </a:p>
        </p:txBody>
      </p:sp>
      <p:pic>
        <p:nvPicPr>
          <p:cNvPr id="4" name="Picture 2" descr="C:\Users\ADmin\Downloads\20171122_162055.jpg"/>
          <p:cNvPicPr>
            <a:picLocks noChangeAspect="1" noChangeArrowheads="1"/>
          </p:cNvPicPr>
          <p:nvPr/>
        </p:nvPicPr>
        <p:blipFill>
          <a:blip r:embed="rId2" cstate="print"/>
          <a:srcRect l="12500" r="16667"/>
          <a:stretch>
            <a:fillRect/>
          </a:stretch>
        </p:blipFill>
        <p:spPr bwMode="auto">
          <a:xfrm>
            <a:off x="4644727" y="4458290"/>
            <a:ext cx="2874984" cy="2283077"/>
          </a:xfrm>
          <a:prstGeom prst="rect">
            <a:avLst/>
          </a:prstGeom>
          <a:noFill/>
        </p:spPr>
      </p:pic>
      <p:pic>
        <p:nvPicPr>
          <p:cNvPr id="5" name="Picture 2" descr="C:\Users\ADmin\Downloads\20180522_12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063" y="4293096"/>
            <a:ext cx="3840427" cy="2160240"/>
          </a:xfrm>
          <a:prstGeom prst="rect">
            <a:avLst/>
          </a:prstGeom>
          <a:noFill/>
        </p:spPr>
      </p:pic>
      <p:pic>
        <p:nvPicPr>
          <p:cNvPr id="6" name="Picture 3" descr="C:\Users\ADmin\Downloads\20170926_151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7175" y="3120950"/>
            <a:ext cx="2016224" cy="11341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758999"/>
            <a:ext cx="4480817" cy="374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5" y="2505873"/>
            <a:ext cx="1671545" cy="153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8122" y="379513"/>
            <a:ext cx="1455812" cy="261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40272" y="476672"/>
            <a:ext cx="2543520" cy="45826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Original SC </a:t>
            </a:r>
            <a:r>
              <a:rPr lang="en-US" dirty="0"/>
              <a:t>cables for MPD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8883" y="565605"/>
            <a:ext cx="4104456" cy="3345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Winding and tests of SC cable in ASG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548383" y="2996952"/>
            <a:ext cx="360040" cy="616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23" y="4037092"/>
            <a:ext cx="4464496" cy="27042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 cables parameters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SC Materials – </a:t>
            </a:r>
            <a:r>
              <a:rPr lang="en-US" sz="1600" dirty="0" err="1" smtClean="0"/>
              <a:t>NbTi</a:t>
            </a:r>
            <a:r>
              <a:rPr lang="en-US" sz="1600" dirty="0" smtClean="0"/>
              <a:t>/Cu.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composition  is pure aluminum matrix (4,1 x 20 mm) and inside string of Cu/SC ratio 0,9/1 (d – 1,5 mm).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Insulation – </a:t>
            </a:r>
            <a:r>
              <a:rPr lang="en-US" sz="1600" dirty="0" err="1" smtClean="0"/>
              <a:t>kapton</a:t>
            </a:r>
            <a:r>
              <a:rPr lang="en-US" sz="1600" dirty="0"/>
              <a:t> tape, glass tape and epoxy </a:t>
            </a:r>
            <a:r>
              <a:rPr lang="en-US" sz="1600" dirty="0" smtClean="0"/>
              <a:t>resin.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Critical current (1,2 T, 4,5 K) – 6,9 kA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length  - 27 km.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Cable weight – 6,3 tons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49" y="959370"/>
            <a:ext cx="3935461" cy="20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6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3" y="3870404"/>
            <a:ext cx="3454928" cy="29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4400" dirty="0" smtClean="0"/>
              <a:t>Suspension system of cold mass</a:t>
            </a:r>
            <a:endParaRPr lang="ru-RU" sz="4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1052736"/>
            <a:ext cx="5833206" cy="517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 rot="1169206">
            <a:off x="7080051" y="4293096"/>
            <a:ext cx="2088232" cy="1281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0" y="692696"/>
            <a:ext cx="37242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3" y="901465"/>
            <a:ext cx="4435606" cy="20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 rot="1948325">
            <a:off x="8484518" y="846984"/>
            <a:ext cx="1037002" cy="5164918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9" idx="2"/>
          </p:cNvCxnSpPr>
          <p:nvPr/>
        </p:nvCxnSpPr>
        <p:spPr>
          <a:xfrm flipH="1" flipV="1">
            <a:off x="7910365" y="2636912"/>
            <a:ext cx="655219" cy="51415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968608" y="3036398"/>
            <a:ext cx="2740290" cy="3580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Suspension system consist of 6 axils and 12 radial tie-rods.</a:t>
            </a:r>
          </a:p>
          <a:p>
            <a:pPr algn="ctr"/>
            <a:endParaRPr lang="en-US" sz="1600" b="1" dirty="0" smtClean="0"/>
          </a:p>
          <a:p>
            <a:r>
              <a:rPr lang="en-US" sz="1400" b="1" dirty="0" smtClean="0"/>
              <a:t>Axis tie-rods</a:t>
            </a:r>
            <a:r>
              <a:rPr lang="en-US" sz="1400" dirty="0" smtClean="0"/>
              <a:t> – fixed cold mass from moving in axis direction </a:t>
            </a:r>
          </a:p>
          <a:p>
            <a:r>
              <a:rPr lang="en-US" sz="1400" dirty="0" smtClean="0"/>
              <a:t>Maximum force of tensile/compressive is 240/89 </a:t>
            </a:r>
            <a:r>
              <a:rPr lang="en-US" sz="1400" dirty="0" err="1" smtClean="0"/>
              <a:t>kN.</a:t>
            </a:r>
            <a:r>
              <a:rPr lang="ru-RU" sz="1400" dirty="0" smtClean="0"/>
              <a:t> </a:t>
            </a:r>
            <a:r>
              <a:rPr lang="en-US" sz="1400" dirty="0" smtClean="0"/>
              <a:t>Safety factor is 4,3.</a:t>
            </a:r>
          </a:p>
          <a:p>
            <a:endParaRPr lang="en-US" sz="1400" dirty="0"/>
          </a:p>
          <a:p>
            <a:r>
              <a:rPr lang="en-US" sz="1400" b="1" dirty="0" smtClean="0"/>
              <a:t>Radial tie-rods</a:t>
            </a:r>
            <a:r>
              <a:rPr lang="en-US" sz="1400" dirty="0" smtClean="0"/>
              <a:t> – supporting a cold mass inside vacuum vessel.</a:t>
            </a:r>
          </a:p>
          <a:p>
            <a:r>
              <a:rPr lang="en-US" sz="1400" dirty="0" smtClean="0"/>
              <a:t>Safe </a:t>
            </a:r>
            <a:r>
              <a:rPr lang="en-US" sz="1400" dirty="0"/>
              <a:t>against shear + bending with </a:t>
            </a:r>
            <a:r>
              <a:rPr lang="en-US" sz="1400" dirty="0" smtClean="0"/>
              <a:t>the sizing </a:t>
            </a:r>
            <a:r>
              <a:rPr lang="en-US" sz="1400" dirty="0"/>
              <a:t>load of 50 </a:t>
            </a:r>
            <a:r>
              <a:rPr lang="en-US" sz="1400" dirty="0" err="1" smtClean="0"/>
              <a:t>kN.</a:t>
            </a:r>
            <a:r>
              <a:rPr lang="en-US" sz="1400" dirty="0" smtClean="0"/>
              <a:t> Safety factor 1,8.  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276575" y="6093296"/>
            <a:ext cx="60927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732959" y="5517232"/>
            <a:ext cx="936104" cy="1152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885845" y="6669360"/>
            <a:ext cx="2847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6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81252</TotalTime>
  <Words>1033</Words>
  <Application>Microsoft Office PowerPoint</Application>
  <PresentationFormat>Произвольный</PresentationFormat>
  <Paragraphs>163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Status of the solenoid assembling</vt:lpstr>
      <vt:lpstr>Plan of talk</vt:lpstr>
      <vt:lpstr>Chapter 1 Magnet construction</vt:lpstr>
      <vt:lpstr>MPD in NICA complex</vt:lpstr>
      <vt:lpstr>MPD magnet construction</vt:lpstr>
      <vt:lpstr>Possibility of magnet moving</vt:lpstr>
      <vt:lpstr>Solenoid construction</vt:lpstr>
      <vt:lpstr>Superconductor cable</vt:lpstr>
      <vt:lpstr>Suspension system of cold mass</vt:lpstr>
      <vt:lpstr>Vertical axis position and verification</vt:lpstr>
      <vt:lpstr>Chapter 2 Cryogenic infrastructure.  Ready to cooling.</vt:lpstr>
      <vt:lpstr>Cryogenic infrastructure at the present time</vt:lpstr>
      <vt:lpstr>Temporary scheme of cooling at 80 K</vt:lpstr>
      <vt:lpstr>Solenoid is ready to cooling </vt:lpstr>
      <vt:lpstr>Chapter 3 Control and protection system.</vt:lpstr>
      <vt:lpstr>Control system</vt:lpstr>
      <vt:lpstr>Test of solenoid protection system (voltage taps)</vt:lpstr>
      <vt:lpstr>Timeline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Solenoid preparation for cooling</dc:title>
  <dc:creator>Workstation</dc:creator>
  <cp:lastModifiedBy>Mukhin Konstantin</cp:lastModifiedBy>
  <cp:revision>277</cp:revision>
  <cp:lastPrinted>2022-11-09T12:29:49Z</cp:lastPrinted>
  <dcterms:created xsi:type="dcterms:W3CDTF">2022-04-18T15:23:32Z</dcterms:created>
  <dcterms:modified xsi:type="dcterms:W3CDTF">2023-09-29T16:16:41Z</dcterms:modified>
</cp:coreProperties>
</file>