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27"/>
  </p:notesMasterIdLst>
  <p:sldIdLst>
    <p:sldId id="256" r:id="rId6"/>
    <p:sldId id="257" r:id="rId7"/>
    <p:sldId id="259" r:id="rId8"/>
    <p:sldId id="258" r:id="rId9"/>
    <p:sldId id="260" r:id="rId10"/>
    <p:sldId id="264" r:id="rId11"/>
    <p:sldId id="261" r:id="rId12"/>
    <p:sldId id="262" r:id="rId13"/>
    <p:sldId id="263" r:id="rId14"/>
    <p:sldId id="274" r:id="rId15"/>
    <p:sldId id="265" r:id="rId16"/>
    <p:sldId id="267" r:id="rId17"/>
    <p:sldId id="268" r:id="rId18"/>
    <p:sldId id="269" r:id="rId19"/>
    <p:sldId id="270" r:id="rId20"/>
    <p:sldId id="271" r:id="rId21"/>
    <p:sldId id="272" r:id="rId22"/>
    <p:sldId id="278" r:id="rId23"/>
    <p:sldId id="275" r:id="rId24"/>
    <p:sldId id="279" r:id="rId25"/>
    <p:sldId id="273" r:id="rId26"/>
  </p:sldIdLst>
  <p:sldSz cx="12193588"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2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8253FD31-276C-4762-B66C-5683B8138484}" type="datetimeFigureOut">
              <a:rPr lang="ru-RU" smtClean="0"/>
              <a:t>04.10.2023</a:t>
            </a:fld>
            <a:endParaRPr lang="ru-RU"/>
          </a:p>
        </p:txBody>
      </p:sp>
      <p:sp>
        <p:nvSpPr>
          <p:cNvPr id="4" name="Образ слайда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235F4CBF-2B9A-47A0-8F56-B1F2E92F912C}" type="slidenum">
              <a:rPr lang="ru-RU" smtClean="0"/>
              <a:t>‹#›</a:t>
            </a:fld>
            <a:endParaRPr lang="ru-RU"/>
          </a:p>
        </p:txBody>
      </p:sp>
    </p:spTree>
    <p:extLst>
      <p:ext uri="{BB962C8B-B14F-4D97-AF65-F5344CB8AC3E}">
        <p14:creationId xmlns:p14="http://schemas.microsoft.com/office/powerpoint/2010/main" val="14936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35F4CBF-2B9A-47A0-8F56-B1F2E92F912C}" type="slidenum">
              <a:rPr lang="ru-RU" smtClean="0"/>
              <a:t>17</a:t>
            </a:fld>
            <a:endParaRPr lang="ru-RU"/>
          </a:p>
        </p:txBody>
      </p:sp>
    </p:spTree>
    <p:extLst>
      <p:ext uri="{BB962C8B-B14F-4D97-AF65-F5344CB8AC3E}">
        <p14:creationId xmlns:p14="http://schemas.microsoft.com/office/powerpoint/2010/main" val="73299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35F4CBF-2B9A-47A0-8F56-B1F2E92F912C}" type="slidenum">
              <a:rPr lang="ru-RU" smtClean="0"/>
              <a:t>18</a:t>
            </a:fld>
            <a:endParaRPr lang="ru-RU"/>
          </a:p>
        </p:txBody>
      </p:sp>
    </p:spTree>
    <p:extLst>
      <p:ext uri="{BB962C8B-B14F-4D97-AF65-F5344CB8AC3E}">
        <p14:creationId xmlns:p14="http://schemas.microsoft.com/office/powerpoint/2010/main" val="375345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35F4CBF-2B9A-47A0-8F56-B1F2E92F912C}" type="slidenum">
              <a:rPr lang="ru-RU" smtClean="0"/>
              <a:t>20</a:t>
            </a:fld>
            <a:endParaRPr lang="ru-RU"/>
          </a:p>
        </p:txBody>
      </p:sp>
    </p:spTree>
    <p:extLst>
      <p:ext uri="{BB962C8B-B14F-4D97-AF65-F5344CB8AC3E}">
        <p14:creationId xmlns:p14="http://schemas.microsoft.com/office/powerpoint/2010/main" val="210139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39878DD9-CF04-43D7-B7A6-148BBDA9AB06}"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27"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8"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0802D801-DCAA-405D-9827-D8E8EC8636DD}"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0"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1"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2"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3"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950C5AA6-059A-4FC3-BAC3-836309993CFB}"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5" name="PlaceHolder 2"/>
          <p:cNvSpPr>
            <a:spLocks noGrp="1"/>
          </p:cNvSpPr>
          <p:nvPr>
            <p:ph/>
          </p:nvPr>
        </p:nvSpPr>
        <p:spPr>
          <a:xfrm>
            <a:off x="60948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6" name="PlaceHolder 3"/>
          <p:cNvSpPr>
            <a:spLocks noGrp="1"/>
          </p:cNvSpPr>
          <p:nvPr>
            <p:ph/>
          </p:nvPr>
        </p:nvSpPr>
        <p:spPr>
          <a:xfrm>
            <a:off x="432000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7" name="PlaceHolder 4"/>
          <p:cNvSpPr>
            <a:spLocks noGrp="1"/>
          </p:cNvSpPr>
          <p:nvPr>
            <p:ph/>
          </p:nvPr>
        </p:nvSpPr>
        <p:spPr>
          <a:xfrm>
            <a:off x="803052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8" name="PlaceHolder 5"/>
          <p:cNvSpPr>
            <a:spLocks noGrp="1"/>
          </p:cNvSpPr>
          <p:nvPr>
            <p:ph/>
          </p:nvPr>
        </p:nvSpPr>
        <p:spPr>
          <a:xfrm>
            <a:off x="60948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9" name="PlaceHolder 6"/>
          <p:cNvSpPr>
            <a:spLocks noGrp="1"/>
          </p:cNvSpPr>
          <p:nvPr>
            <p:ph/>
          </p:nvPr>
        </p:nvSpPr>
        <p:spPr>
          <a:xfrm>
            <a:off x="432000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40" name="PlaceHolder 7"/>
          <p:cNvSpPr>
            <a:spLocks noGrp="1"/>
          </p:cNvSpPr>
          <p:nvPr>
            <p:ph/>
          </p:nvPr>
        </p:nvSpPr>
        <p:spPr>
          <a:xfrm>
            <a:off x="803052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2F87C538-E21F-4244-810C-DE29CCAB5A05}"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C686DDA7-1720-4C11-99A2-EFDDA23790F8}"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45"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sldNum" idx="4"/>
          </p:nvPr>
        </p:nvSpPr>
        <p:spPr/>
        <p:txBody>
          <a:bodyPr/>
          <a:lstStyle/>
          <a:p>
            <a:fld id="{7080F395-8DF3-4697-AC82-40F57788CFA1}"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47"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sldNum" idx="4"/>
          </p:nvPr>
        </p:nvSpPr>
        <p:spPr/>
        <p:txBody>
          <a:bodyPr/>
          <a:lstStyle/>
          <a:p>
            <a:fld id="{974D7AD7-2634-4E80-9186-DE8B0DA4C880}"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49"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0"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sldNum" idx="4"/>
          </p:nvPr>
        </p:nvSpPr>
        <p:spPr/>
        <p:txBody>
          <a:bodyPr/>
          <a:lstStyle/>
          <a:p>
            <a:fld id="{2BAB397B-FE5E-430E-8C5F-93C88C3B805D}"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 name="PlaceHolder 2"/>
          <p:cNvSpPr>
            <a:spLocks noGrp="1"/>
          </p:cNvSpPr>
          <p:nvPr>
            <p:ph type="sldNum" idx="4"/>
          </p:nvPr>
        </p:nvSpPr>
        <p:spPr/>
        <p:txBody>
          <a:bodyPr/>
          <a:lstStyle/>
          <a:p>
            <a:fld id="{14ECC302-370D-4EC5-818D-8F6DF882090A}"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sldNum" idx="4"/>
          </p:nvPr>
        </p:nvSpPr>
        <p:spPr/>
        <p:txBody>
          <a:bodyPr/>
          <a:lstStyle/>
          <a:p>
            <a:fld id="{C8DCEE1F-F1D2-48B0-96A0-9F250DD89D05}"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54"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5"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6"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4"/>
          </p:nvPr>
        </p:nvSpPr>
        <p:spPr/>
        <p:txBody>
          <a:bodyPr/>
          <a:lstStyle/>
          <a:p>
            <a:fld id="{DA43F73C-B5E6-4CB6-9280-7967536C4ABE}"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6"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8BEA959B-F275-4B99-8ABC-699AFF8F55D1}"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58"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9"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0"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4"/>
          </p:nvPr>
        </p:nvSpPr>
        <p:spPr/>
        <p:txBody>
          <a:bodyPr/>
          <a:lstStyle/>
          <a:p>
            <a:fld id="{0126655B-087E-4B7E-8E57-E736742EB50B}"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62"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3"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4"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4"/>
          </p:nvPr>
        </p:nvSpPr>
        <p:spPr/>
        <p:txBody>
          <a:bodyPr/>
          <a:lstStyle/>
          <a:p>
            <a:fld id="{A3DDD5B9-E0EB-4EEE-B72F-22CF5A746981}"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66"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7"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sldNum" idx="4"/>
          </p:nvPr>
        </p:nvSpPr>
        <p:spPr/>
        <p:txBody>
          <a:bodyPr/>
          <a:lstStyle/>
          <a:p>
            <a:fld id="{759C25C2-27DB-4602-AFCF-FD46D8B48432}"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69"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0"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1"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2"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 name="PlaceHolder 6"/>
          <p:cNvSpPr>
            <a:spLocks noGrp="1"/>
          </p:cNvSpPr>
          <p:nvPr>
            <p:ph type="sldNum" idx="4"/>
          </p:nvPr>
        </p:nvSpPr>
        <p:spPr/>
        <p:txBody>
          <a:bodyPr/>
          <a:lstStyle/>
          <a:p>
            <a:fld id="{DEB90611-09B7-4C63-A1C0-002F2ED23A9F}"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74" name="PlaceHolder 2"/>
          <p:cNvSpPr>
            <a:spLocks noGrp="1"/>
          </p:cNvSpPr>
          <p:nvPr>
            <p:ph/>
          </p:nvPr>
        </p:nvSpPr>
        <p:spPr>
          <a:xfrm>
            <a:off x="60948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75" name="PlaceHolder 3"/>
          <p:cNvSpPr>
            <a:spLocks noGrp="1"/>
          </p:cNvSpPr>
          <p:nvPr>
            <p:ph/>
          </p:nvPr>
        </p:nvSpPr>
        <p:spPr>
          <a:xfrm>
            <a:off x="432000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76" name="PlaceHolder 4"/>
          <p:cNvSpPr>
            <a:spLocks noGrp="1"/>
          </p:cNvSpPr>
          <p:nvPr>
            <p:ph/>
          </p:nvPr>
        </p:nvSpPr>
        <p:spPr>
          <a:xfrm>
            <a:off x="803052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77" name="PlaceHolder 5"/>
          <p:cNvSpPr>
            <a:spLocks noGrp="1"/>
          </p:cNvSpPr>
          <p:nvPr>
            <p:ph/>
          </p:nvPr>
        </p:nvSpPr>
        <p:spPr>
          <a:xfrm>
            <a:off x="60948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78" name="PlaceHolder 6"/>
          <p:cNvSpPr>
            <a:spLocks noGrp="1"/>
          </p:cNvSpPr>
          <p:nvPr>
            <p:ph/>
          </p:nvPr>
        </p:nvSpPr>
        <p:spPr>
          <a:xfrm>
            <a:off x="432000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79" name="PlaceHolder 7"/>
          <p:cNvSpPr>
            <a:spLocks noGrp="1"/>
          </p:cNvSpPr>
          <p:nvPr>
            <p:ph/>
          </p:nvPr>
        </p:nvSpPr>
        <p:spPr>
          <a:xfrm>
            <a:off x="803052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9" name="PlaceHolder 8"/>
          <p:cNvSpPr>
            <a:spLocks noGrp="1"/>
          </p:cNvSpPr>
          <p:nvPr>
            <p:ph type="sldNum" idx="4"/>
          </p:nvPr>
        </p:nvSpPr>
        <p:spPr/>
        <p:txBody>
          <a:bodyPr/>
          <a:lstStyle/>
          <a:p>
            <a:fld id="{89704D27-B12D-43B0-8F83-06017F6D5BB1}" type="slidenu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FFA5547F-6191-4476-B51C-65E8E0D84D75}"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86"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661BEF96-FCFD-4F3A-A7B8-AD46E5C4559F}"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88"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4F62D732-8D17-4F50-97C8-CC0694819910}"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90"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91"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AA17F026-596E-4C74-94AF-EDD1C789F692}"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FA19EFB8-EC51-427A-B269-30838B4A7EEB}"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8"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0C15FA40-0A1E-45A4-998E-02A299A3AA1E}"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65C08623-E465-4046-BC02-F847FF6657BA}"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95"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96"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97"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7E310A1A-477A-424D-A0B1-677A1C462C97}"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99"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00"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01"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BA71A432-E33E-43E2-B3C0-BE3BCDF4BFFC}"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03"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04"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05"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DFF11C3E-5455-447F-85D6-A22177353FE2}"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07"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08"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6E859123-8300-40D5-97DC-A2ACBECEF60A}"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10"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11"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12"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13"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9F9512B0-C249-4C19-8751-A251F5695D3A}"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15" name="PlaceHolder 2"/>
          <p:cNvSpPr>
            <a:spLocks noGrp="1"/>
          </p:cNvSpPr>
          <p:nvPr>
            <p:ph/>
          </p:nvPr>
        </p:nvSpPr>
        <p:spPr>
          <a:xfrm>
            <a:off x="60948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16" name="PlaceHolder 3"/>
          <p:cNvSpPr>
            <a:spLocks noGrp="1"/>
          </p:cNvSpPr>
          <p:nvPr>
            <p:ph/>
          </p:nvPr>
        </p:nvSpPr>
        <p:spPr>
          <a:xfrm>
            <a:off x="432000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17" name="PlaceHolder 4"/>
          <p:cNvSpPr>
            <a:spLocks noGrp="1"/>
          </p:cNvSpPr>
          <p:nvPr>
            <p:ph/>
          </p:nvPr>
        </p:nvSpPr>
        <p:spPr>
          <a:xfrm>
            <a:off x="803052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18" name="PlaceHolder 5"/>
          <p:cNvSpPr>
            <a:spLocks noGrp="1"/>
          </p:cNvSpPr>
          <p:nvPr>
            <p:ph/>
          </p:nvPr>
        </p:nvSpPr>
        <p:spPr>
          <a:xfrm>
            <a:off x="60948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19" name="PlaceHolder 6"/>
          <p:cNvSpPr>
            <a:spLocks noGrp="1"/>
          </p:cNvSpPr>
          <p:nvPr>
            <p:ph/>
          </p:nvPr>
        </p:nvSpPr>
        <p:spPr>
          <a:xfrm>
            <a:off x="432000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20" name="PlaceHolder 7"/>
          <p:cNvSpPr>
            <a:spLocks noGrp="1"/>
          </p:cNvSpPr>
          <p:nvPr>
            <p:ph/>
          </p:nvPr>
        </p:nvSpPr>
        <p:spPr>
          <a:xfrm>
            <a:off x="803052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2AF0C00B-A30B-4F06-85CB-BC0D3E451453}"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lstStyle/>
          <a:p>
            <a:fld id="{0A8BC50D-F827-45B3-845B-34F4730AE936}" type="slidenum">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25"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sldNum" idx="8"/>
          </p:nvPr>
        </p:nvSpPr>
        <p:spPr/>
        <p:txBody>
          <a:bodyPr/>
          <a:lstStyle/>
          <a:p>
            <a:fld id="{BD5EDC8C-EA8C-433A-A73D-C656001D8B29}" type="slidenum">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27"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sldNum" idx="8"/>
          </p:nvPr>
        </p:nvSpPr>
        <p:spPr/>
        <p:txBody>
          <a:bodyPr/>
          <a:lstStyle/>
          <a:p>
            <a:fld id="{5B83BE13-2C79-46BD-BB84-1E8E1F6EDAAE}"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0"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1"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E953BA2A-6AD7-444C-AC7F-8D37467FCCA7}"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29"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30"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sldNum" idx="8"/>
          </p:nvPr>
        </p:nvSpPr>
        <p:spPr/>
        <p:txBody>
          <a:bodyPr/>
          <a:lstStyle/>
          <a:p>
            <a:fld id="{9618BB70-80DA-4670-BEA0-3AA7E655166E}" type="slidenum">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 name="PlaceHolder 2"/>
          <p:cNvSpPr>
            <a:spLocks noGrp="1"/>
          </p:cNvSpPr>
          <p:nvPr>
            <p:ph type="sldNum" idx="8"/>
          </p:nvPr>
        </p:nvSpPr>
        <p:spPr/>
        <p:txBody>
          <a:bodyPr/>
          <a:lstStyle/>
          <a:p>
            <a:fld id="{1EB01A61-FC3F-4B2A-BF0A-AC0652E99DA0}" type="slidenum">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sldNum" idx="8"/>
          </p:nvPr>
        </p:nvSpPr>
        <p:spPr/>
        <p:txBody>
          <a:bodyPr/>
          <a:lstStyle/>
          <a:p>
            <a:fld id="{81299DC2-BF26-44BE-8686-548BE3477B8D}" type="slidenum">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34"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35"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36"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8"/>
          </p:nvPr>
        </p:nvSpPr>
        <p:spPr/>
        <p:txBody>
          <a:bodyPr/>
          <a:lstStyle/>
          <a:p>
            <a:fld id="{F0D76D37-0AFF-4B57-B227-CE1D6FF102CB}" type="slidenum">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38"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39"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40"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8"/>
          </p:nvPr>
        </p:nvSpPr>
        <p:spPr/>
        <p:txBody>
          <a:bodyPr/>
          <a:lstStyle/>
          <a:p>
            <a:fld id="{C971393A-95A4-41C5-85C5-70FE643B6100}" type="slidenum">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42"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43"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44"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8"/>
          </p:nvPr>
        </p:nvSpPr>
        <p:spPr/>
        <p:txBody>
          <a:bodyPr/>
          <a:lstStyle/>
          <a:p>
            <a:fld id="{C566E6F1-6559-46DD-BEA5-3CABDC02DF54}" type="slidenum">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46"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47"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sldNum" idx="8"/>
          </p:nvPr>
        </p:nvSpPr>
        <p:spPr/>
        <p:txBody>
          <a:bodyPr/>
          <a:lstStyle/>
          <a:p>
            <a:fld id="{7570F146-A46D-4D04-91B3-409EF7C406DA}" type="slidenum">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49"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50"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51"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52"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 name="PlaceHolder 6"/>
          <p:cNvSpPr>
            <a:spLocks noGrp="1"/>
          </p:cNvSpPr>
          <p:nvPr>
            <p:ph type="sldNum" idx="8"/>
          </p:nvPr>
        </p:nvSpPr>
        <p:spPr/>
        <p:txBody>
          <a:bodyPr/>
          <a:lstStyle/>
          <a:p>
            <a:fld id="{4603E7C7-BF18-47E7-A58D-65204AA3B744}" type="slidenum">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54" name="PlaceHolder 2"/>
          <p:cNvSpPr>
            <a:spLocks noGrp="1"/>
          </p:cNvSpPr>
          <p:nvPr>
            <p:ph/>
          </p:nvPr>
        </p:nvSpPr>
        <p:spPr>
          <a:xfrm>
            <a:off x="60948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55" name="PlaceHolder 3"/>
          <p:cNvSpPr>
            <a:spLocks noGrp="1"/>
          </p:cNvSpPr>
          <p:nvPr>
            <p:ph/>
          </p:nvPr>
        </p:nvSpPr>
        <p:spPr>
          <a:xfrm>
            <a:off x="432000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56" name="PlaceHolder 4"/>
          <p:cNvSpPr>
            <a:spLocks noGrp="1"/>
          </p:cNvSpPr>
          <p:nvPr>
            <p:ph/>
          </p:nvPr>
        </p:nvSpPr>
        <p:spPr>
          <a:xfrm>
            <a:off x="803052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57" name="PlaceHolder 5"/>
          <p:cNvSpPr>
            <a:spLocks noGrp="1"/>
          </p:cNvSpPr>
          <p:nvPr>
            <p:ph/>
          </p:nvPr>
        </p:nvSpPr>
        <p:spPr>
          <a:xfrm>
            <a:off x="60948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58" name="PlaceHolder 6"/>
          <p:cNvSpPr>
            <a:spLocks noGrp="1"/>
          </p:cNvSpPr>
          <p:nvPr>
            <p:ph/>
          </p:nvPr>
        </p:nvSpPr>
        <p:spPr>
          <a:xfrm>
            <a:off x="432000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59" name="PlaceHolder 7"/>
          <p:cNvSpPr>
            <a:spLocks noGrp="1"/>
          </p:cNvSpPr>
          <p:nvPr>
            <p:ph/>
          </p:nvPr>
        </p:nvSpPr>
        <p:spPr>
          <a:xfrm>
            <a:off x="803052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9" name="PlaceHolder 8"/>
          <p:cNvSpPr>
            <a:spLocks noGrp="1"/>
          </p:cNvSpPr>
          <p:nvPr>
            <p:ph type="sldNum" idx="8"/>
          </p:nvPr>
        </p:nvSpPr>
        <p:spPr/>
        <p:txBody>
          <a:bodyPr/>
          <a:lstStyle/>
          <a:p>
            <a:fld id="{7039D936-CF69-488F-A9C0-F71DD2F4813C}" type="slidenum">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9"/>
          </p:nvPr>
        </p:nvSpPr>
        <p:spPr/>
        <p:txBody>
          <a:bodyPr/>
          <a:lstStyle/>
          <a:p>
            <a:r>
              <a:t>Footer</a:t>
            </a:r>
          </a:p>
        </p:txBody>
      </p:sp>
      <p:sp>
        <p:nvSpPr>
          <p:cNvPr id="3" name="PlaceHolder 2"/>
          <p:cNvSpPr>
            <a:spLocks noGrp="1"/>
          </p:cNvSpPr>
          <p:nvPr>
            <p:ph type="sldNum" idx="10"/>
          </p:nvPr>
        </p:nvSpPr>
        <p:spPr/>
        <p:txBody>
          <a:bodyPr/>
          <a:lstStyle/>
          <a:p>
            <a:fld id="{0AFA6581-C2E4-41E2-8F1A-F24D2BE1260F}" type="slidenum">
              <a:t>‹#›</a:t>
            </a:fld>
            <a:endParaRPr/>
          </a:p>
        </p:txBody>
      </p:sp>
      <p:sp>
        <p:nvSpPr>
          <p:cNvPr id="4" name="PlaceHolder 3"/>
          <p:cNvSpPr>
            <a:spLocks noGrp="1"/>
          </p:cNvSpPr>
          <p:nvPr>
            <p:ph type="dt" idx="1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6963F879-FB32-4213-A220-0C85A71718C2}"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66"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9"/>
          </p:nvPr>
        </p:nvSpPr>
        <p:spPr/>
        <p:txBody>
          <a:bodyPr/>
          <a:lstStyle/>
          <a:p>
            <a:r>
              <a:t>Footer</a:t>
            </a:r>
          </a:p>
        </p:txBody>
      </p:sp>
      <p:sp>
        <p:nvSpPr>
          <p:cNvPr id="5" name="PlaceHolder 4"/>
          <p:cNvSpPr>
            <a:spLocks noGrp="1"/>
          </p:cNvSpPr>
          <p:nvPr>
            <p:ph type="sldNum" idx="10"/>
          </p:nvPr>
        </p:nvSpPr>
        <p:spPr/>
        <p:txBody>
          <a:bodyPr/>
          <a:lstStyle/>
          <a:p>
            <a:fld id="{565A056C-7222-470F-B54C-FDA372666B19}" type="slidenum">
              <a:t>‹#›</a:t>
            </a:fld>
            <a:endParaRPr/>
          </a:p>
        </p:txBody>
      </p:sp>
      <p:sp>
        <p:nvSpPr>
          <p:cNvPr id="6" name="PlaceHolder 5"/>
          <p:cNvSpPr>
            <a:spLocks noGrp="1"/>
          </p:cNvSpPr>
          <p:nvPr>
            <p:ph type="dt" idx="11"/>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68"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ftr" idx="9"/>
          </p:nvPr>
        </p:nvSpPr>
        <p:spPr/>
        <p:txBody>
          <a:bodyPr/>
          <a:lstStyle/>
          <a:p>
            <a:r>
              <a:t>Footer</a:t>
            </a:r>
          </a:p>
        </p:txBody>
      </p:sp>
      <p:sp>
        <p:nvSpPr>
          <p:cNvPr id="5" name="PlaceHolder 4"/>
          <p:cNvSpPr>
            <a:spLocks noGrp="1"/>
          </p:cNvSpPr>
          <p:nvPr>
            <p:ph type="sldNum" idx="10"/>
          </p:nvPr>
        </p:nvSpPr>
        <p:spPr/>
        <p:txBody>
          <a:bodyPr/>
          <a:lstStyle/>
          <a:p>
            <a:fld id="{3D9F6F4E-683F-4650-A4AB-5799E38062B2}" type="slidenum">
              <a:t>‹#›</a:t>
            </a:fld>
            <a:endParaRPr/>
          </a:p>
        </p:txBody>
      </p:sp>
      <p:sp>
        <p:nvSpPr>
          <p:cNvPr id="6" name="PlaceHolder 5"/>
          <p:cNvSpPr>
            <a:spLocks noGrp="1"/>
          </p:cNvSpPr>
          <p:nvPr>
            <p:ph type="dt" idx="11"/>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70"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71"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ftr" idx="9"/>
          </p:nvPr>
        </p:nvSpPr>
        <p:spPr/>
        <p:txBody>
          <a:bodyPr/>
          <a:lstStyle/>
          <a:p>
            <a:r>
              <a:t>Footer</a:t>
            </a:r>
          </a:p>
        </p:txBody>
      </p:sp>
      <p:sp>
        <p:nvSpPr>
          <p:cNvPr id="6" name="PlaceHolder 5"/>
          <p:cNvSpPr>
            <a:spLocks noGrp="1"/>
          </p:cNvSpPr>
          <p:nvPr>
            <p:ph type="sldNum" idx="10"/>
          </p:nvPr>
        </p:nvSpPr>
        <p:spPr/>
        <p:txBody>
          <a:bodyPr/>
          <a:lstStyle/>
          <a:p>
            <a:fld id="{BB1D8FE7-EFE2-4294-833C-DF8E670CA348}" type="slidenum">
              <a:t>‹#›</a:t>
            </a:fld>
            <a:endParaRPr/>
          </a:p>
        </p:txBody>
      </p:sp>
      <p:sp>
        <p:nvSpPr>
          <p:cNvPr id="7" name="PlaceHolder 6"/>
          <p:cNvSpPr>
            <a:spLocks noGrp="1"/>
          </p:cNvSpPr>
          <p:nvPr>
            <p:ph type="dt" idx="11"/>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 name="PlaceHolder 2"/>
          <p:cNvSpPr>
            <a:spLocks noGrp="1"/>
          </p:cNvSpPr>
          <p:nvPr>
            <p:ph type="ftr" idx="9"/>
          </p:nvPr>
        </p:nvSpPr>
        <p:spPr/>
        <p:txBody>
          <a:bodyPr/>
          <a:lstStyle/>
          <a:p>
            <a:r>
              <a:t>Footer</a:t>
            </a:r>
          </a:p>
        </p:txBody>
      </p:sp>
      <p:sp>
        <p:nvSpPr>
          <p:cNvPr id="4" name="PlaceHolder 3"/>
          <p:cNvSpPr>
            <a:spLocks noGrp="1"/>
          </p:cNvSpPr>
          <p:nvPr>
            <p:ph type="sldNum" idx="10"/>
          </p:nvPr>
        </p:nvSpPr>
        <p:spPr/>
        <p:txBody>
          <a:bodyPr/>
          <a:lstStyle/>
          <a:p>
            <a:fld id="{2243577E-E7F3-4196-A7F9-8A92D5BEE9A6}" type="slidenum">
              <a:t>‹#›</a:t>
            </a:fld>
            <a:endParaRPr/>
          </a:p>
        </p:txBody>
      </p:sp>
      <p:sp>
        <p:nvSpPr>
          <p:cNvPr id="5" name="PlaceHolder 4"/>
          <p:cNvSpPr>
            <a:spLocks noGrp="1"/>
          </p:cNvSpPr>
          <p:nvPr>
            <p:ph type="dt" idx="11"/>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3"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9"/>
          </p:nvPr>
        </p:nvSpPr>
        <p:spPr/>
        <p:txBody>
          <a:bodyPr/>
          <a:lstStyle/>
          <a:p>
            <a:r>
              <a:t>Footer</a:t>
            </a:r>
          </a:p>
        </p:txBody>
      </p:sp>
      <p:sp>
        <p:nvSpPr>
          <p:cNvPr id="4" name="PlaceHolder 3"/>
          <p:cNvSpPr>
            <a:spLocks noGrp="1"/>
          </p:cNvSpPr>
          <p:nvPr>
            <p:ph type="sldNum" idx="10"/>
          </p:nvPr>
        </p:nvSpPr>
        <p:spPr/>
        <p:txBody>
          <a:bodyPr/>
          <a:lstStyle/>
          <a:p>
            <a:fld id="{5CDF7DBD-C600-4D6B-B30D-C50C3FBA5360}" type="slidenum">
              <a:t>‹#›</a:t>
            </a:fld>
            <a:endParaRPr/>
          </a:p>
        </p:txBody>
      </p:sp>
      <p:sp>
        <p:nvSpPr>
          <p:cNvPr id="5" name="PlaceHolder 4"/>
          <p:cNvSpPr>
            <a:spLocks noGrp="1"/>
          </p:cNvSpPr>
          <p:nvPr>
            <p:ph type="dt" idx="11"/>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75"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76"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77"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9"/>
          </p:nvPr>
        </p:nvSpPr>
        <p:spPr/>
        <p:txBody>
          <a:bodyPr/>
          <a:lstStyle/>
          <a:p>
            <a:r>
              <a:t>Footer</a:t>
            </a:r>
          </a:p>
        </p:txBody>
      </p:sp>
      <p:sp>
        <p:nvSpPr>
          <p:cNvPr id="7" name="PlaceHolder 6"/>
          <p:cNvSpPr>
            <a:spLocks noGrp="1"/>
          </p:cNvSpPr>
          <p:nvPr>
            <p:ph type="sldNum" idx="10"/>
          </p:nvPr>
        </p:nvSpPr>
        <p:spPr/>
        <p:txBody>
          <a:bodyPr/>
          <a:lstStyle/>
          <a:p>
            <a:fld id="{6B0F51BF-7FE8-4584-B8C7-6EFFD2E90B67}" type="slidenum">
              <a:t>‹#›</a:t>
            </a:fld>
            <a:endParaRPr/>
          </a:p>
        </p:txBody>
      </p:sp>
      <p:sp>
        <p:nvSpPr>
          <p:cNvPr id="8" name="PlaceHolder 7"/>
          <p:cNvSpPr>
            <a:spLocks noGrp="1"/>
          </p:cNvSpPr>
          <p:nvPr>
            <p:ph type="dt" idx="11"/>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79"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80"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81"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9"/>
          </p:nvPr>
        </p:nvSpPr>
        <p:spPr/>
        <p:txBody>
          <a:bodyPr/>
          <a:lstStyle/>
          <a:p>
            <a:r>
              <a:t>Footer</a:t>
            </a:r>
          </a:p>
        </p:txBody>
      </p:sp>
      <p:sp>
        <p:nvSpPr>
          <p:cNvPr id="7" name="PlaceHolder 6"/>
          <p:cNvSpPr>
            <a:spLocks noGrp="1"/>
          </p:cNvSpPr>
          <p:nvPr>
            <p:ph type="sldNum" idx="10"/>
          </p:nvPr>
        </p:nvSpPr>
        <p:spPr/>
        <p:txBody>
          <a:bodyPr/>
          <a:lstStyle/>
          <a:p>
            <a:fld id="{C945BAC4-70A2-40DC-8A6B-6CB441BBA69A}" type="slidenum">
              <a:t>‹#›</a:t>
            </a:fld>
            <a:endParaRPr/>
          </a:p>
        </p:txBody>
      </p:sp>
      <p:sp>
        <p:nvSpPr>
          <p:cNvPr id="8" name="PlaceHolder 7"/>
          <p:cNvSpPr>
            <a:spLocks noGrp="1"/>
          </p:cNvSpPr>
          <p:nvPr>
            <p:ph type="dt" idx="11"/>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83"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84"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85"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9"/>
          </p:nvPr>
        </p:nvSpPr>
        <p:spPr/>
        <p:txBody>
          <a:bodyPr/>
          <a:lstStyle/>
          <a:p>
            <a:r>
              <a:t>Footer</a:t>
            </a:r>
          </a:p>
        </p:txBody>
      </p:sp>
      <p:sp>
        <p:nvSpPr>
          <p:cNvPr id="7" name="PlaceHolder 6"/>
          <p:cNvSpPr>
            <a:spLocks noGrp="1"/>
          </p:cNvSpPr>
          <p:nvPr>
            <p:ph type="sldNum" idx="10"/>
          </p:nvPr>
        </p:nvSpPr>
        <p:spPr/>
        <p:txBody>
          <a:bodyPr/>
          <a:lstStyle/>
          <a:p>
            <a:fld id="{2E7A5E54-FC05-4D1A-ABAD-8A76FC2CC7C0}" type="slidenum">
              <a:t>‹#›</a:t>
            </a:fld>
            <a:endParaRPr/>
          </a:p>
        </p:txBody>
      </p:sp>
      <p:sp>
        <p:nvSpPr>
          <p:cNvPr id="8" name="PlaceHolder 7"/>
          <p:cNvSpPr>
            <a:spLocks noGrp="1"/>
          </p:cNvSpPr>
          <p:nvPr>
            <p:ph type="dt" idx="11"/>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87"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88"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ftr" idx="9"/>
          </p:nvPr>
        </p:nvSpPr>
        <p:spPr/>
        <p:txBody>
          <a:bodyPr/>
          <a:lstStyle/>
          <a:p>
            <a:r>
              <a:t>Footer</a:t>
            </a:r>
          </a:p>
        </p:txBody>
      </p:sp>
      <p:sp>
        <p:nvSpPr>
          <p:cNvPr id="6" name="PlaceHolder 5"/>
          <p:cNvSpPr>
            <a:spLocks noGrp="1"/>
          </p:cNvSpPr>
          <p:nvPr>
            <p:ph type="sldNum" idx="10"/>
          </p:nvPr>
        </p:nvSpPr>
        <p:spPr/>
        <p:txBody>
          <a:bodyPr/>
          <a:lstStyle/>
          <a:p>
            <a:fld id="{78DD7725-1EF6-4260-A962-9593D1B91CB2}" type="slidenum">
              <a:t>‹#›</a:t>
            </a:fld>
            <a:endParaRPr/>
          </a:p>
        </p:txBody>
      </p:sp>
      <p:sp>
        <p:nvSpPr>
          <p:cNvPr id="7" name="PlaceHolder 6"/>
          <p:cNvSpPr>
            <a:spLocks noGrp="1"/>
          </p:cNvSpPr>
          <p:nvPr>
            <p:ph type="dt" idx="11"/>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90"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91"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92"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93"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 name="PlaceHolder 6"/>
          <p:cNvSpPr>
            <a:spLocks noGrp="1"/>
          </p:cNvSpPr>
          <p:nvPr>
            <p:ph type="ftr" idx="9"/>
          </p:nvPr>
        </p:nvSpPr>
        <p:spPr/>
        <p:txBody>
          <a:bodyPr/>
          <a:lstStyle/>
          <a:p>
            <a:r>
              <a:t>Footer</a:t>
            </a:r>
          </a:p>
        </p:txBody>
      </p:sp>
      <p:sp>
        <p:nvSpPr>
          <p:cNvPr id="8" name="PlaceHolder 7"/>
          <p:cNvSpPr>
            <a:spLocks noGrp="1"/>
          </p:cNvSpPr>
          <p:nvPr>
            <p:ph type="sldNum" idx="10"/>
          </p:nvPr>
        </p:nvSpPr>
        <p:spPr/>
        <p:txBody>
          <a:bodyPr/>
          <a:lstStyle/>
          <a:p>
            <a:fld id="{17A27D54-47AA-4EDF-A68A-69E0C14CEDC9}" type="slidenum">
              <a:t>‹#›</a:t>
            </a:fld>
            <a:endParaRPr/>
          </a:p>
        </p:txBody>
      </p:sp>
      <p:sp>
        <p:nvSpPr>
          <p:cNvPr id="9" name="PlaceHolder 8"/>
          <p:cNvSpPr>
            <a:spLocks noGrp="1"/>
          </p:cNvSpPr>
          <p:nvPr>
            <p:ph type="dt" idx="1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4038521A-1AC8-4E91-B1E0-3E2ED6FD1CA3}"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95" name="PlaceHolder 2"/>
          <p:cNvSpPr>
            <a:spLocks noGrp="1"/>
          </p:cNvSpPr>
          <p:nvPr>
            <p:ph/>
          </p:nvPr>
        </p:nvSpPr>
        <p:spPr>
          <a:xfrm>
            <a:off x="60948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96" name="PlaceHolder 3"/>
          <p:cNvSpPr>
            <a:spLocks noGrp="1"/>
          </p:cNvSpPr>
          <p:nvPr>
            <p:ph/>
          </p:nvPr>
        </p:nvSpPr>
        <p:spPr>
          <a:xfrm>
            <a:off x="432000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97" name="PlaceHolder 4"/>
          <p:cNvSpPr>
            <a:spLocks noGrp="1"/>
          </p:cNvSpPr>
          <p:nvPr>
            <p:ph/>
          </p:nvPr>
        </p:nvSpPr>
        <p:spPr>
          <a:xfrm>
            <a:off x="8030520" y="160452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98" name="PlaceHolder 5"/>
          <p:cNvSpPr>
            <a:spLocks noGrp="1"/>
          </p:cNvSpPr>
          <p:nvPr>
            <p:ph/>
          </p:nvPr>
        </p:nvSpPr>
        <p:spPr>
          <a:xfrm>
            <a:off x="60948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199" name="PlaceHolder 6"/>
          <p:cNvSpPr>
            <a:spLocks noGrp="1"/>
          </p:cNvSpPr>
          <p:nvPr>
            <p:ph/>
          </p:nvPr>
        </p:nvSpPr>
        <p:spPr>
          <a:xfrm>
            <a:off x="432000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200" name="PlaceHolder 7"/>
          <p:cNvSpPr>
            <a:spLocks noGrp="1"/>
          </p:cNvSpPr>
          <p:nvPr>
            <p:ph/>
          </p:nvPr>
        </p:nvSpPr>
        <p:spPr>
          <a:xfrm>
            <a:off x="8030520" y="3682080"/>
            <a:ext cx="353340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9" name="PlaceHolder 8"/>
          <p:cNvSpPr>
            <a:spLocks noGrp="1"/>
          </p:cNvSpPr>
          <p:nvPr>
            <p:ph type="ftr" idx="9"/>
          </p:nvPr>
        </p:nvSpPr>
        <p:spPr/>
        <p:txBody>
          <a:bodyPr/>
          <a:lstStyle/>
          <a:p>
            <a:r>
              <a:t>Footer</a:t>
            </a:r>
          </a:p>
        </p:txBody>
      </p:sp>
      <p:sp>
        <p:nvSpPr>
          <p:cNvPr id="10" name="PlaceHolder 9"/>
          <p:cNvSpPr>
            <a:spLocks noGrp="1"/>
          </p:cNvSpPr>
          <p:nvPr>
            <p:ph type="sldNum" idx="10"/>
          </p:nvPr>
        </p:nvSpPr>
        <p:spPr/>
        <p:txBody>
          <a:bodyPr/>
          <a:lstStyle/>
          <a:p>
            <a:fld id="{6C556886-B687-4F4D-942D-23ECE2AB910A}" type="slidenum">
              <a:t>‹#›</a:t>
            </a:fld>
            <a:endParaRPr/>
          </a:p>
        </p:txBody>
      </p:sp>
      <p:sp>
        <p:nvSpPr>
          <p:cNvPr id="11" name="PlaceHolder 10"/>
          <p:cNvSpPr>
            <a:spLocks noGrp="1"/>
          </p:cNvSpPr>
          <p:nvPr>
            <p:ph type="dt" idx="1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5"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6"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7"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F1CE94A-CB50-4F4B-821A-EEDFD60DECE7}"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9"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0"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1"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CC13672-42F7-41DF-ABE5-78E720EC4214}"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21040"/>
            <a:ext cx="1097352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23"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4"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5"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6DB2830C-77AD-4736-9152-0B8E23BD5C8B}"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20680"/>
            <a:ext cx="10972800" cy="124992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6" name="PlaceHolder 2"/>
          <p:cNvSpPr>
            <a:spLocks noGrp="1"/>
          </p:cNvSpPr>
          <p:nvPr>
            <p:ph type="body"/>
          </p:nvPr>
        </p:nvSpPr>
        <p:spPr>
          <a:xfrm>
            <a:off x="609480" y="1604520"/>
            <a:ext cx="10972800" cy="39765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Arial"/>
              </a:rPr>
              <a:t>Седьмой уровень структуры</a:t>
            </a:r>
          </a:p>
        </p:txBody>
      </p:sp>
      <p:sp>
        <p:nvSpPr>
          <p:cNvPr id="2" name="PlaceHolder 3"/>
          <p:cNvSpPr>
            <a:spLocks noGrp="1"/>
          </p:cNvSpPr>
          <p:nvPr>
            <p:ph type="ftr" idx="1"/>
          </p:nvPr>
        </p:nvSpPr>
        <p:spPr>
          <a:xfrm>
            <a:off x="4038480" y="6356520"/>
            <a:ext cx="411408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u-RU" sz="1400" b="0" strike="noStrike" spc="-1">
                <a:solidFill>
                  <a:srgbClr val="000000"/>
                </a:solidFill>
                <a:latin typeface="Times New Roman"/>
              </a:defRPr>
            </a:lvl1pPr>
          </a:lstStyle>
          <a:p>
            <a:pPr indent="0" algn="ctr">
              <a:lnSpc>
                <a:spcPct val="100000"/>
              </a:lnSpc>
              <a:buNone/>
              <a:tabLst>
                <a:tab pos="0" algn="l"/>
              </a:tabLst>
            </a:pPr>
            <a:r>
              <a:rPr lang="ru-RU" sz="1400" b="0" strike="noStrike" spc="-1">
                <a:solidFill>
                  <a:srgbClr val="000000"/>
                </a:solidFill>
                <a:latin typeface="Times New Roman"/>
              </a:rPr>
              <a:t>&lt;нижний колонтитул&gt;</a:t>
            </a:r>
          </a:p>
        </p:txBody>
      </p:sp>
      <p:sp>
        <p:nvSpPr>
          <p:cNvPr id="3" name="PlaceHolder 4"/>
          <p:cNvSpPr>
            <a:spLocks noGrp="1"/>
          </p:cNvSpPr>
          <p:nvPr>
            <p:ph type="sldNum" idx="2"/>
          </p:nvPr>
        </p:nvSpPr>
        <p:spPr>
          <a:xfrm>
            <a:off x="8611200" y="6356520"/>
            <a:ext cx="274248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AC87CF7C-DDF4-4ED5-B6C5-BD561BF9B373}" type="slidenum">
              <a:rPr lang="ru-RU" sz="1200" b="0" strike="noStrike" spc="-1">
                <a:solidFill>
                  <a:srgbClr val="8B8B8B"/>
                </a:solidFill>
                <a:latin typeface="Calibri"/>
              </a:rPr>
              <a:t>‹#›</a:t>
            </a:fld>
            <a:endParaRPr lang="ru-RU" sz="1200" b="0" strike="noStrike" spc="-1">
              <a:solidFill>
                <a:srgbClr val="000000"/>
              </a:solidFill>
              <a:latin typeface="Times New Roman"/>
            </a:endParaRPr>
          </a:p>
        </p:txBody>
      </p:sp>
      <p:sp>
        <p:nvSpPr>
          <p:cNvPr id="4" name="PlaceHolder 5"/>
          <p:cNvSpPr>
            <a:spLocks noGrp="1"/>
          </p:cNvSpPr>
          <p:nvPr>
            <p:ph type="dt" idx="3"/>
          </p:nvPr>
        </p:nvSpPr>
        <p:spPr>
          <a:xfrm>
            <a:off x="838080" y="6356520"/>
            <a:ext cx="2742480" cy="363960"/>
          </a:xfrm>
          <a:prstGeom prst="rect">
            <a:avLst/>
          </a:prstGeom>
          <a:noFill/>
          <a:ln w="0">
            <a:noFill/>
          </a:ln>
        </p:spPr>
        <p:txBody>
          <a:bodyPr lIns="90000" tIns="45000" rIns="90000" bIns="45000" anchor="ctr">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sldNum" idx="4"/>
          </p:nvPr>
        </p:nvSpPr>
        <p:spPr>
          <a:xfrm>
            <a:off x="8611200" y="6356520"/>
            <a:ext cx="274248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6201A139-A789-4496-9DA7-7517CD14C07F}" type="slidenum">
              <a:rPr lang="ru-RU" sz="1200" b="0" strike="noStrike" spc="-1">
                <a:solidFill>
                  <a:srgbClr val="8B8B8B"/>
                </a:solidFill>
                <a:latin typeface="Calibri"/>
              </a:rPr>
              <a:t>‹#›</a:t>
            </a:fld>
            <a:endParaRPr lang="ru-RU" sz="1200" b="0" strike="noStrike" spc="-1">
              <a:solidFill>
                <a:srgbClr val="000000"/>
              </a:solidFill>
              <a:latin typeface="Times New Roman"/>
            </a:endParaRPr>
          </a:p>
        </p:txBody>
      </p:sp>
      <p:sp>
        <p:nvSpPr>
          <p:cNvPr id="42" name="PlaceHolder 2"/>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43" name="PlaceHolder 3"/>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 name="PlaceHolder 1"/>
          <p:cNvSpPr>
            <a:spLocks noGrp="1"/>
          </p:cNvSpPr>
          <p:nvPr>
            <p:ph type="ftr" idx="5"/>
          </p:nvPr>
        </p:nvSpPr>
        <p:spPr>
          <a:xfrm>
            <a:off x="4038480" y="6356520"/>
            <a:ext cx="411408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u-RU" sz="1400" b="0" strike="noStrike" spc="-1">
                <a:solidFill>
                  <a:srgbClr val="000000"/>
                </a:solidFill>
                <a:latin typeface="Times New Roman"/>
              </a:defRPr>
            </a:lvl1pPr>
          </a:lstStyle>
          <a:p>
            <a:pPr indent="0" algn="ctr">
              <a:lnSpc>
                <a:spcPct val="100000"/>
              </a:lnSpc>
              <a:buNone/>
              <a:tabLst>
                <a:tab pos="0" algn="l"/>
              </a:tabLst>
            </a:pPr>
            <a:r>
              <a:rPr lang="ru-RU" sz="1400" b="0" strike="noStrike" spc="-1">
                <a:solidFill>
                  <a:srgbClr val="000000"/>
                </a:solidFill>
                <a:latin typeface="Times New Roman"/>
              </a:rPr>
              <a:t>&lt;нижний колонтитул&gt;</a:t>
            </a:r>
          </a:p>
        </p:txBody>
      </p:sp>
      <p:sp>
        <p:nvSpPr>
          <p:cNvPr id="81" name="PlaceHolder 2"/>
          <p:cNvSpPr>
            <a:spLocks noGrp="1"/>
          </p:cNvSpPr>
          <p:nvPr>
            <p:ph type="sldNum" idx="6"/>
          </p:nvPr>
        </p:nvSpPr>
        <p:spPr>
          <a:xfrm>
            <a:off x="8611200" y="6356520"/>
            <a:ext cx="274248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04C34EF7-1146-4546-9F1A-424C00DF4672}" type="slidenum">
              <a:rPr lang="ru-RU" sz="1200" b="0" strike="noStrike" spc="-1">
                <a:solidFill>
                  <a:srgbClr val="8B8B8B"/>
                </a:solidFill>
                <a:latin typeface="Calibri"/>
              </a:rPr>
              <a:t>‹#›</a:t>
            </a:fld>
            <a:endParaRPr lang="ru-RU" sz="1200" b="0" strike="noStrike" spc="-1">
              <a:solidFill>
                <a:srgbClr val="000000"/>
              </a:solidFill>
              <a:latin typeface="Times New Roman"/>
            </a:endParaRPr>
          </a:p>
        </p:txBody>
      </p:sp>
      <p:sp>
        <p:nvSpPr>
          <p:cNvPr id="82" name="PlaceHolder 3"/>
          <p:cNvSpPr>
            <a:spLocks noGrp="1"/>
          </p:cNvSpPr>
          <p:nvPr>
            <p:ph type="dt" idx="7"/>
          </p:nvPr>
        </p:nvSpPr>
        <p:spPr>
          <a:xfrm>
            <a:off x="838080" y="6356520"/>
            <a:ext cx="2742480" cy="363960"/>
          </a:xfrm>
          <a:prstGeom prst="rect">
            <a:avLst/>
          </a:prstGeom>
          <a:noFill/>
          <a:ln w="0">
            <a:noFill/>
          </a:ln>
        </p:spPr>
        <p:txBody>
          <a:bodyPr lIns="90000" tIns="45000" rIns="90000" bIns="45000" anchor="ctr">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83" name="PlaceHolder 4"/>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84" name="PlaceHolder 5"/>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 name="PlaceHolder 1"/>
          <p:cNvSpPr>
            <a:spLocks noGrp="1"/>
          </p:cNvSpPr>
          <p:nvPr>
            <p:ph type="sldNum" idx="8"/>
          </p:nvPr>
        </p:nvSpPr>
        <p:spPr>
          <a:xfrm>
            <a:off x="8611200" y="6356520"/>
            <a:ext cx="274248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5575B756-B8E5-4161-889A-26F71B7E0ED6}" type="slidenum">
              <a:rPr lang="ru-RU" sz="1200" b="0" strike="noStrike" spc="-1">
                <a:solidFill>
                  <a:srgbClr val="8B8B8B"/>
                </a:solidFill>
                <a:latin typeface="Calibri"/>
              </a:rPr>
              <a:t>‹#›</a:t>
            </a:fld>
            <a:endParaRPr lang="ru-RU" sz="1200" b="0" strike="noStrike" spc="-1">
              <a:solidFill>
                <a:srgbClr val="000000"/>
              </a:solidFill>
              <a:latin typeface="Times New Roman"/>
            </a:endParaRPr>
          </a:p>
        </p:txBody>
      </p:sp>
      <p:sp>
        <p:nvSpPr>
          <p:cNvPr id="122" name="PlaceHolder 2"/>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123" name="PlaceHolder 3"/>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PlaceHolder 1"/>
          <p:cNvSpPr>
            <a:spLocks noGrp="1"/>
          </p:cNvSpPr>
          <p:nvPr>
            <p:ph type="ftr" idx="9"/>
          </p:nvPr>
        </p:nvSpPr>
        <p:spPr>
          <a:xfrm>
            <a:off x="4038480" y="6356520"/>
            <a:ext cx="411408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u-RU" sz="1400" b="0" strike="noStrike" spc="-1">
                <a:solidFill>
                  <a:srgbClr val="000000"/>
                </a:solidFill>
                <a:latin typeface="Times New Roman"/>
              </a:defRPr>
            </a:lvl1pPr>
          </a:lstStyle>
          <a:p>
            <a:pPr indent="0" algn="ctr">
              <a:lnSpc>
                <a:spcPct val="100000"/>
              </a:lnSpc>
              <a:buNone/>
              <a:tabLst>
                <a:tab pos="0" algn="l"/>
              </a:tabLst>
            </a:pPr>
            <a:r>
              <a:rPr lang="ru-RU" sz="1400" b="0" strike="noStrike" spc="-1">
                <a:solidFill>
                  <a:srgbClr val="000000"/>
                </a:solidFill>
                <a:latin typeface="Times New Roman"/>
              </a:rPr>
              <a:t>&lt;нижний колонтитул&gt;</a:t>
            </a:r>
          </a:p>
        </p:txBody>
      </p:sp>
      <p:sp>
        <p:nvSpPr>
          <p:cNvPr id="161" name="PlaceHolder 2"/>
          <p:cNvSpPr>
            <a:spLocks noGrp="1"/>
          </p:cNvSpPr>
          <p:nvPr>
            <p:ph type="sldNum" idx="10"/>
          </p:nvPr>
        </p:nvSpPr>
        <p:spPr>
          <a:xfrm>
            <a:off x="8611200" y="6356520"/>
            <a:ext cx="274248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defRPr>
            </a:lvl1pPr>
          </a:lstStyle>
          <a:p>
            <a:pPr indent="0" algn="r">
              <a:lnSpc>
                <a:spcPct val="100000"/>
              </a:lnSpc>
              <a:buNone/>
              <a:tabLst>
                <a:tab pos="0" algn="l"/>
              </a:tabLst>
            </a:pPr>
            <a:fld id="{EB21B6D9-111F-493A-92B3-68D60F361633}" type="slidenum">
              <a:rPr lang="ru-RU" sz="1200" b="0" strike="noStrike" spc="-1">
                <a:solidFill>
                  <a:srgbClr val="8B8B8B"/>
                </a:solidFill>
                <a:latin typeface="Calibri"/>
              </a:rPr>
              <a:t>‹#›</a:t>
            </a:fld>
            <a:endParaRPr lang="ru-RU" sz="1200" b="0" strike="noStrike" spc="-1">
              <a:solidFill>
                <a:srgbClr val="000000"/>
              </a:solidFill>
              <a:latin typeface="Times New Roman"/>
            </a:endParaRPr>
          </a:p>
        </p:txBody>
      </p:sp>
      <p:sp>
        <p:nvSpPr>
          <p:cNvPr id="162" name="PlaceHolder 3"/>
          <p:cNvSpPr>
            <a:spLocks noGrp="1"/>
          </p:cNvSpPr>
          <p:nvPr>
            <p:ph type="dt" idx="11"/>
          </p:nvPr>
        </p:nvSpPr>
        <p:spPr>
          <a:xfrm>
            <a:off x="838080" y="6356520"/>
            <a:ext cx="2742480" cy="363960"/>
          </a:xfrm>
          <a:prstGeom prst="rect">
            <a:avLst/>
          </a:prstGeom>
          <a:noFill/>
          <a:ln w="0">
            <a:noFill/>
          </a:ln>
        </p:spPr>
        <p:txBody>
          <a:bodyPr lIns="90000" tIns="45000" rIns="90000" bIns="45000" anchor="ctr">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163" name="PlaceHolder 4"/>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164" name="PlaceHolder 5"/>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5.xml"/><Relationship Id="rId5" Type="http://schemas.openxmlformats.org/officeDocument/2006/relationships/image" Target="../media/image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5.xml"/><Relationship Id="rId5" Type="http://schemas.openxmlformats.org/officeDocument/2006/relationships/image" Target="../media/image7.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9.xml"/><Relationship Id="rId6" Type="http://schemas.openxmlformats.org/officeDocument/2006/relationships/image" Target="../media/image7.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5.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7222320" y="2158512"/>
            <a:ext cx="5307840" cy="1692360"/>
          </a:xfrm>
          <a:prstGeom prst="rect">
            <a:avLst/>
          </a:prstGeom>
          <a:noFill/>
          <a:ln w="0">
            <a:noFill/>
          </a:ln>
        </p:spPr>
        <p:txBody>
          <a:bodyPr lIns="0" tIns="0" rIns="0" bIns="0" anchor="b">
            <a:normAutofit fontScale="90000"/>
          </a:bodyPr>
          <a:lstStyle/>
          <a:p>
            <a:pPr indent="0" algn="ctr">
              <a:lnSpc>
                <a:spcPct val="90000"/>
              </a:lnSpc>
              <a:buNone/>
              <a:tabLst>
                <a:tab pos="0" algn="l"/>
              </a:tabLst>
            </a:pPr>
            <a:r>
              <a:rPr lang="en-GB" sz="6000" b="0" strike="noStrike" spc="-1" dirty="0" smtClean="0">
                <a:solidFill>
                  <a:srgbClr val="0BA5B5"/>
                </a:solidFill>
                <a:latin typeface="Calibri Light"/>
              </a:rPr>
              <a:t/>
            </a:r>
            <a:br>
              <a:rPr lang="en-GB" sz="6000" b="0" strike="noStrike" spc="-1" dirty="0" smtClean="0">
                <a:solidFill>
                  <a:srgbClr val="0BA5B5"/>
                </a:solidFill>
                <a:latin typeface="Calibri Light"/>
              </a:rPr>
            </a:br>
            <a:r>
              <a:rPr lang="en-GB" sz="6000" spc="-1" dirty="0">
                <a:solidFill>
                  <a:srgbClr val="0BA5B5"/>
                </a:solidFill>
                <a:latin typeface="Calibri Light"/>
              </a:rPr>
              <a:t/>
            </a:r>
            <a:br>
              <a:rPr lang="en-GB" sz="6000" spc="-1" dirty="0">
                <a:solidFill>
                  <a:srgbClr val="0BA5B5"/>
                </a:solidFill>
                <a:latin typeface="Calibri Light"/>
              </a:rPr>
            </a:br>
            <a:r>
              <a:rPr lang="en-GB" sz="6000" spc="-1" dirty="0" smtClean="0">
                <a:solidFill>
                  <a:srgbClr val="0BA5B5"/>
                </a:solidFill>
                <a:latin typeface="Calibri Light"/>
              </a:rPr>
              <a:t/>
            </a:r>
            <a:br>
              <a:rPr lang="en-GB" sz="6000" spc="-1" dirty="0" smtClean="0">
                <a:solidFill>
                  <a:srgbClr val="0BA5B5"/>
                </a:solidFill>
                <a:latin typeface="Calibri Light"/>
              </a:rPr>
            </a:br>
            <a:r>
              <a:rPr lang="en-GB" sz="6000" b="0" strike="noStrike" spc="-1" dirty="0" smtClean="0">
                <a:solidFill>
                  <a:srgbClr val="0BA5B5"/>
                </a:solidFill>
                <a:latin typeface="Calibri Light"/>
              </a:rPr>
              <a:t>Status </a:t>
            </a:r>
            <a:r>
              <a:rPr lang="en-GB" sz="6000" b="0" strike="noStrike" spc="-1" dirty="0">
                <a:solidFill>
                  <a:srgbClr val="0BA5B5"/>
                </a:solidFill>
                <a:latin typeface="Calibri Light"/>
              </a:rPr>
              <a:t>of the</a:t>
            </a:r>
            <a:r>
              <a:rPr sz="6000" dirty="0"/>
              <a:t/>
            </a:r>
            <a:br>
              <a:rPr sz="6000" dirty="0"/>
            </a:br>
            <a:r>
              <a:rPr sz="6000" dirty="0"/>
              <a:t/>
            </a:r>
            <a:br>
              <a:rPr sz="6000" dirty="0"/>
            </a:br>
            <a:r>
              <a:rPr lang="en-GB" sz="6000" b="0" strike="noStrike" spc="-1" dirty="0">
                <a:solidFill>
                  <a:srgbClr val="0BA5B5"/>
                </a:solidFill>
                <a:latin typeface="Calibri Light"/>
              </a:rPr>
              <a:t> </a:t>
            </a:r>
            <a:r>
              <a:rPr lang="en-GB" sz="6000" b="1" strike="noStrike" spc="-1" dirty="0">
                <a:solidFill>
                  <a:srgbClr val="0BA5B5"/>
                </a:solidFill>
                <a:latin typeface="Calibri Light"/>
              </a:rPr>
              <a:t>NICA-MPD PLATFORM</a:t>
            </a:r>
            <a:r>
              <a:rPr sz="6000" dirty="0"/>
              <a:t/>
            </a:r>
            <a:br>
              <a:rPr sz="6000" dirty="0"/>
            </a:br>
            <a:endParaRPr lang="ru-RU" sz="6000" b="0" strike="noStrike" spc="-1" dirty="0">
              <a:solidFill>
                <a:srgbClr val="000000"/>
              </a:solidFill>
              <a:latin typeface="Arial"/>
            </a:endParaRPr>
          </a:p>
        </p:txBody>
      </p:sp>
      <p:sp>
        <p:nvSpPr>
          <p:cNvPr id="241" name="PlaceHolder 2"/>
          <p:cNvSpPr>
            <a:spLocks noGrp="1"/>
          </p:cNvSpPr>
          <p:nvPr>
            <p:ph type="subTitle"/>
          </p:nvPr>
        </p:nvSpPr>
        <p:spPr>
          <a:xfrm>
            <a:off x="7692120" y="4626360"/>
            <a:ext cx="4368240" cy="1257840"/>
          </a:xfrm>
          <a:prstGeom prst="rect">
            <a:avLst/>
          </a:prstGeom>
          <a:noFill/>
          <a:ln w="0">
            <a:noFill/>
          </a:ln>
        </p:spPr>
        <p:txBody>
          <a:bodyPr lIns="0" tIns="0" rIns="0" bIns="0" anchor="t">
            <a:normAutofit/>
          </a:bodyPr>
          <a:lstStyle/>
          <a:p>
            <a:pPr indent="0" algn="ctr">
              <a:lnSpc>
                <a:spcPct val="90000"/>
              </a:lnSpc>
              <a:spcBef>
                <a:spcPts val="1001"/>
              </a:spcBef>
              <a:buNone/>
              <a:tabLst>
                <a:tab pos="0" algn="l"/>
              </a:tabLst>
            </a:pPr>
            <a:r>
              <a:rPr lang="en-GB" sz="1200" b="0" strike="noStrike" spc="-1" dirty="0">
                <a:solidFill>
                  <a:srgbClr val="000000"/>
                </a:solidFill>
                <a:latin typeface="Calibri"/>
              </a:rPr>
              <a:t>Author:</a:t>
            </a:r>
            <a:endParaRPr lang="ru-RU" sz="1200" b="0" strike="noStrike" spc="-1" dirty="0">
              <a:solidFill>
                <a:srgbClr val="000000"/>
              </a:solidFill>
              <a:latin typeface="Arial"/>
            </a:endParaRPr>
          </a:p>
          <a:p>
            <a:pPr indent="0" algn="ctr">
              <a:lnSpc>
                <a:spcPct val="90000"/>
              </a:lnSpc>
              <a:spcBef>
                <a:spcPts val="1001"/>
              </a:spcBef>
              <a:buNone/>
              <a:tabLst>
                <a:tab pos="0" algn="l"/>
              </a:tabLst>
            </a:pPr>
            <a:r>
              <a:rPr lang="en-US" sz="1200" b="1" strike="noStrike" spc="-1" dirty="0">
                <a:solidFill>
                  <a:srgbClr val="000000"/>
                </a:solidFill>
                <a:latin typeface="Calibri"/>
              </a:rPr>
              <a:t>Alexander </a:t>
            </a:r>
            <a:r>
              <a:rPr lang="en-US" sz="1200" b="1" strike="noStrike" spc="-1" dirty="0" err="1">
                <a:solidFill>
                  <a:srgbClr val="000000"/>
                </a:solidFill>
                <a:latin typeface="Calibri"/>
              </a:rPr>
              <a:t>Fedunin</a:t>
            </a:r>
            <a:endParaRPr lang="ru-RU" sz="1200" b="0" strike="noStrike" spc="-1" dirty="0">
              <a:solidFill>
                <a:srgbClr val="000000"/>
              </a:solidFill>
              <a:latin typeface="Arial"/>
            </a:endParaRPr>
          </a:p>
          <a:p>
            <a:pPr indent="0" algn="ctr">
              <a:lnSpc>
                <a:spcPct val="90000"/>
              </a:lnSpc>
              <a:spcBef>
                <a:spcPts val="1001"/>
              </a:spcBef>
              <a:buNone/>
              <a:tabLst>
                <a:tab pos="0" algn="l"/>
              </a:tabLst>
            </a:pPr>
            <a:r>
              <a:rPr lang="en-GB" sz="1200" b="0" strike="noStrike" spc="-1" dirty="0">
                <a:solidFill>
                  <a:srgbClr val="000000"/>
                </a:solidFill>
                <a:latin typeface="Calibri"/>
              </a:rPr>
              <a:t>Sector No 3; Engineering Support Group</a:t>
            </a:r>
            <a:endParaRPr lang="ru-RU" sz="1200" b="0" strike="noStrike" spc="-1" dirty="0">
              <a:solidFill>
                <a:srgbClr val="000000"/>
              </a:solidFill>
              <a:latin typeface="Arial"/>
            </a:endParaRPr>
          </a:p>
          <a:p>
            <a:pPr indent="0" algn="ctr">
              <a:lnSpc>
                <a:spcPct val="90000"/>
              </a:lnSpc>
              <a:spcBef>
                <a:spcPts val="1001"/>
              </a:spcBef>
              <a:buNone/>
              <a:tabLst>
                <a:tab pos="0" algn="l"/>
              </a:tabLst>
            </a:pPr>
            <a:r>
              <a:rPr lang="en-GB" sz="1200" b="0" strike="noStrike" spc="-1" dirty="0">
                <a:solidFill>
                  <a:srgbClr val="000000"/>
                </a:solidFill>
                <a:latin typeface="Calibri"/>
              </a:rPr>
              <a:t>Joint Institute for Nuclear Research</a:t>
            </a:r>
            <a:endParaRPr lang="ru-RU" sz="1200" b="0" strike="noStrike" spc="-1" dirty="0">
              <a:solidFill>
                <a:srgbClr val="000000"/>
              </a:solidFill>
              <a:latin typeface="Arial"/>
            </a:endParaRPr>
          </a:p>
          <a:p>
            <a:pPr indent="0" algn="ctr">
              <a:lnSpc>
                <a:spcPct val="90000"/>
              </a:lnSpc>
              <a:spcBef>
                <a:spcPts val="1001"/>
              </a:spcBef>
              <a:buNone/>
              <a:tabLst>
                <a:tab pos="0" algn="l"/>
              </a:tabLst>
            </a:pPr>
            <a:endParaRPr lang="ru-RU" sz="1200" b="0" strike="noStrike" spc="-1" dirty="0">
              <a:solidFill>
                <a:srgbClr val="000000"/>
              </a:solidFill>
              <a:latin typeface="Arial"/>
            </a:endParaRPr>
          </a:p>
        </p:txBody>
      </p:sp>
      <p:sp>
        <p:nvSpPr>
          <p:cNvPr id="242" name="TextBox 4"/>
          <p:cNvSpPr/>
          <p:nvPr/>
        </p:nvSpPr>
        <p:spPr>
          <a:xfrm>
            <a:off x="8901360" y="6079680"/>
            <a:ext cx="22388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a:solidFill>
                  <a:srgbClr val="A6A6A6"/>
                </a:solidFill>
                <a:latin typeface="Calibri"/>
                <a:ea typeface="DejaVu Sans"/>
              </a:rPr>
              <a:t>XII MPD Collaboration meeting</a:t>
            </a:r>
            <a:endParaRPr lang="ru-RU" sz="1200" b="0" strike="noStrike" spc="-1">
              <a:solidFill>
                <a:srgbClr val="000000"/>
              </a:solidFill>
              <a:latin typeface="Arial"/>
            </a:endParaRPr>
          </a:p>
        </p:txBody>
      </p:sp>
      <p:pic>
        <p:nvPicPr>
          <p:cNvPr id="243" name="Obraz 5"/>
          <p:cNvPicPr/>
          <p:nvPr/>
        </p:nvPicPr>
        <p:blipFill>
          <a:blip r:embed="rId2"/>
          <a:stretch/>
        </p:blipFill>
        <p:spPr>
          <a:xfrm>
            <a:off x="9267480" y="3201514"/>
            <a:ext cx="1217520" cy="636480"/>
          </a:xfrm>
          <a:prstGeom prst="rect">
            <a:avLst/>
          </a:prstGeom>
          <a:ln w="0">
            <a:noFill/>
          </a:ln>
        </p:spPr>
      </p:pic>
      <p:sp>
        <p:nvSpPr>
          <p:cNvPr id="244" name="PlaceHolder 3"/>
          <p:cNvSpPr>
            <a:spLocks noGrp="1"/>
          </p:cNvSpPr>
          <p:nvPr>
            <p:ph type="dt" idx="13"/>
          </p:nvPr>
        </p:nvSpPr>
        <p:spPr>
          <a:xfrm>
            <a:off x="9559440" y="6310440"/>
            <a:ext cx="921960" cy="363960"/>
          </a:xfrm>
          <a:prstGeom prst="rect">
            <a:avLst/>
          </a:prstGeom>
          <a:noFill/>
          <a:ln w="0">
            <a:noFill/>
          </a:ln>
        </p:spPr>
        <p:txBody>
          <a:bodyPr lIns="90000" tIns="45000" rIns="90000" bIns="45000" anchor="ctr">
            <a:noAutofit/>
          </a:bodyPr>
          <a:lstStyle>
            <a:lvl1pPr indent="0">
              <a:lnSpc>
                <a:spcPct val="100000"/>
              </a:lnSpc>
              <a:buNone/>
              <a:tabLst>
                <a:tab pos="0" algn="l"/>
              </a:tabLst>
              <a:defRPr lang="en-US" sz="1200" b="0" strike="noStrike" spc="-1">
                <a:solidFill>
                  <a:srgbClr val="8B8B8B"/>
                </a:solidFill>
                <a:latin typeface="Calibri"/>
              </a:defRPr>
            </a:lvl1pPr>
          </a:lstStyle>
          <a:p>
            <a:pPr indent="0">
              <a:lnSpc>
                <a:spcPct val="100000"/>
              </a:lnSpc>
              <a:buNone/>
              <a:tabLst>
                <a:tab pos="0" algn="l"/>
              </a:tabLst>
            </a:pPr>
            <a:r>
              <a:rPr lang="en-US" sz="1200" b="0" strike="noStrike" spc="-1" dirty="0" smtClean="0">
                <a:solidFill>
                  <a:srgbClr val="8B8B8B"/>
                </a:solidFill>
                <a:latin typeface="Calibri"/>
              </a:rPr>
              <a:t>04.10</a:t>
            </a:r>
            <a:r>
              <a:rPr lang="ru-RU" sz="1200" b="0" strike="noStrike" spc="-1" dirty="0">
                <a:solidFill>
                  <a:srgbClr val="8B8B8B"/>
                </a:solidFill>
                <a:latin typeface="Calibri"/>
              </a:rPr>
              <a:t>.2023</a:t>
            </a:r>
            <a:endParaRPr lang="ru-RU" sz="1200" b="0" strike="noStrike" spc="-1" dirty="0">
              <a:solidFill>
                <a:srgbClr val="000000"/>
              </a:solidFill>
              <a:latin typeface="Times New Roman"/>
            </a:endParaRPr>
          </a:p>
        </p:txBody>
      </p:sp>
      <p:pic>
        <p:nvPicPr>
          <p:cNvPr id="245" name="Рисунок 7"/>
          <p:cNvPicPr/>
          <p:nvPr/>
        </p:nvPicPr>
        <p:blipFill>
          <a:blip r:embed="rId3"/>
          <a:stretch/>
        </p:blipFill>
        <p:spPr>
          <a:xfrm>
            <a:off x="1440" y="0"/>
            <a:ext cx="7548480" cy="68569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237" y="991281"/>
            <a:ext cx="6877763" cy="5590194"/>
          </a:xfrm>
          <a:prstGeom prst="rect">
            <a:avLst/>
          </a:prstGeom>
        </p:spPr>
      </p:pic>
      <p:sp>
        <p:nvSpPr>
          <p:cNvPr id="5" name="PlaceHolder 5"/>
          <p:cNvSpPr txBox="1"/>
          <p:nvPr/>
        </p:nvSpPr>
        <p:spPr>
          <a:xfrm>
            <a:off x="2458237" y="0"/>
            <a:ext cx="8030949" cy="1324440"/>
          </a:xfrm>
          <a:prstGeom prst="rect">
            <a:avLst/>
          </a:prstGeom>
          <a:noFill/>
          <a:ln w="0">
            <a:noFill/>
          </a:ln>
        </p:spPr>
        <p:txBody>
          <a:bodyPr lIns="90000" tIns="45000" rIns="90000" bIns="45000" anchor="ctr">
            <a:noAutofit/>
          </a:bodyPr>
          <a:lstStyle/>
          <a:p>
            <a:pPr>
              <a:lnSpc>
                <a:spcPct val="90000"/>
              </a:lnSpc>
              <a:spcBef>
                <a:spcPts val="1001"/>
              </a:spcBef>
              <a:tabLst>
                <a:tab pos="0" algn="l"/>
              </a:tabLst>
            </a:pPr>
            <a:r>
              <a:rPr lang="nb-NO" sz="4000" b="1" spc="-1" dirty="0">
                <a:solidFill>
                  <a:srgbClr val="0BA5B5"/>
                </a:solidFill>
                <a:latin typeface="Calibri"/>
              </a:rPr>
              <a:t>Cable system </a:t>
            </a:r>
            <a:r>
              <a:rPr lang="nb-NO" sz="4000" b="1" spc="-1" dirty="0" smtClean="0">
                <a:solidFill>
                  <a:srgbClr val="0BA5B5"/>
                </a:solidFill>
                <a:latin typeface="Calibri"/>
              </a:rPr>
              <a:t>NMP </a:t>
            </a:r>
            <a:r>
              <a:rPr lang="en-US" sz="4000" b="1" strike="noStrike" spc="-1" dirty="0" smtClean="0">
                <a:solidFill>
                  <a:srgbClr val="0BA5B5"/>
                </a:solidFill>
                <a:latin typeface="Calibri"/>
              </a:rPr>
              <a:t>(fiber </a:t>
            </a:r>
            <a:r>
              <a:rPr lang="en-US" sz="4000" b="1" strike="noStrike" spc="-1" dirty="0">
                <a:solidFill>
                  <a:srgbClr val="0BA5B5"/>
                </a:solidFill>
                <a:latin typeface="Calibri"/>
              </a:rPr>
              <a:t>optic)</a:t>
            </a:r>
            <a:endParaRPr lang="ru-RU" sz="4000" b="1" strike="noStrike" spc="-1" dirty="0">
              <a:solidFill>
                <a:srgbClr val="0BA5B5"/>
              </a:solidFill>
              <a:latin typeface="Arial"/>
            </a:endParaRPr>
          </a:p>
        </p:txBody>
      </p:sp>
      <p:sp>
        <p:nvSpPr>
          <p:cNvPr id="6" name="TextBox 4"/>
          <p:cNvSpPr/>
          <p:nvPr/>
        </p:nvSpPr>
        <p:spPr>
          <a:xfrm>
            <a:off x="9863852" y="6485061"/>
            <a:ext cx="267228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pic>
        <p:nvPicPr>
          <p:cNvPr id="7" name="Obraz 5"/>
          <p:cNvPicPr/>
          <p:nvPr/>
        </p:nvPicPr>
        <p:blipFill>
          <a:blip r:embed="rId3"/>
          <a:stretch/>
        </p:blipFill>
        <p:spPr>
          <a:xfrm>
            <a:off x="246410" y="6309000"/>
            <a:ext cx="870480" cy="455040"/>
          </a:xfrm>
          <a:prstGeom prst="rect">
            <a:avLst/>
          </a:prstGeom>
          <a:ln w="0">
            <a:noFill/>
          </a:ln>
        </p:spPr>
      </p:pic>
    </p:spTree>
    <p:extLst>
      <p:ext uri="{BB962C8B-B14F-4D97-AF65-F5344CB8AC3E}">
        <p14:creationId xmlns:p14="http://schemas.microsoft.com/office/powerpoint/2010/main" val="1677920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18" name="Рисунок 317"/>
          <p:cNvPicPr/>
          <p:nvPr/>
        </p:nvPicPr>
        <p:blipFill>
          <a:blip r:embed="rId2"/>
          <a:srcRect r="3982"/>
          <a:stretch/>
        </p:blipFill>
        <p:spPr>
          <a:xfrm>
            <a:off x="9521280" y="-55080"/>
            <a:ext cx="2672280" cy="6951240"/>
          </a:xfrm>
          <a:prstGeom prst="rect">
            <a:avLst/>
          </a:prstGeom>
          <a:ln w="0">
            <a:noFill/>
          </a:ln>
        </p:spPr>
      </p:pic>
      <p:pic>
        <p:nvPicPr>
          <p:cNvPr id="319" name="Рисунок 318"/>
          <p:cNvPicPr/>
          <p:nvPr/>
        </p:nvPicPr>
        <p:blipFill>
          <a:blip r:embed="rId3"/>
          <a:stretch/>
        </p:blipFill>
        <p:spPr>
          <a:xfrm rot="21586800">
            <a:off x="839880" y="1124280"/>
            <a:ext cx="2699280" cy="3598920"/>
          </a:xfrm>
          <a:prstGeom prst="rect">
            <a:avLst/>
          </a:prstGeom>
          <a:ln w="0">
            <a:noFill/>
          </a:ln>
        </p:spPr>
      </p:pic>
      <p:pic>
        <p:nvPicPr>
          <p:cNvPr id="320" name="Рисунок 319"/>
          <p:cNvPicPr/>
          <p:nvPr/>
        </p:nvPicPr>
        <p:blipFill>
          <a:blip r:embed="rId4"/>
          <a:stretch/>
        </p:blipFill>
        <p:spPr>
          <a:xfrm rot="16214400">
            <a:off x="4690800" y="520560"/>
            <a:ext cx="3599640" cy="4799880"/>
          </a:xfrm>
          <a:prstGeom prst="rect">
            <a:avLst/>
          </a:prstGeom>
          <a:ln w="0">
            <a:noFill/>
          </a:ln>
        </p:spPr>
      </p:pic>
      <p:pic>
        <p:nvPicPr>
          <p:cNvPr id="8" name="Obraz 5"/>
          <p:cNvPicPr/>
          <p:nvPr/>
        </p:nvPicPr>
        <p:blipFill>
          <a:blip r:embed="rId5"/>
          <a:stretch/>
        </p:blipFill>
        <p:spPr>
          <a:xfrm>
            <a:off x="246410" y="6309000"/>
            <a:ext cx="870480" cy="455040"/>
          </a:xfrm>
          <a:prstGeom prst="rect">
            <a:avLst/>
          </a:prstGeom>
          <a:ln w="0">
            <a:noFill/>
          </a:ln>
        </p:spPr>
      </p:pic>
      <p:sp>
        <p:nvSpPr>
          <p:cNvPr id="3" name="Прямоугольник 2"/>
          <p:cNvSpPr/>
          <p:nvPr/>
        </p:nvSpPr>
        <p:spPr>
          <a:xfrm>
            <a:off x="789944" y="5149352"/>
            <a:ext cx="5750357" cy="369332"/>
          </a:xfrm>
          <a:prstGeom prst="rect">
            <a:avLst/>
          </a:prstGeom>
        </p:spPr>
        <p:txBody>
          <a:bodyPr wrap="none">
            <a:spAutoFit/>
          </a:bodyPr>
          <a:lstStyle/>
          <a:p>
            <a:r>
              <a:rPr lang="en-US" dirty="0"/>
              <a:t>Mechanical Transfer Push-On(MTP) 24 fiber optic </a:t>
            </a:r>
            <a:r>
              <a:rPr lang="en-US" dirty="0" smtClean="0"/>
              <a:t>line.</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0" y="50040"/>
            <a:ext cx="12193200" cy="120996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n-US" sz="4400" b="1" strike="noStrike" spc="-1">
                <a:solidFill>
                  <a:srgbClr val="0BA5B5"/>
                </a:solidFill>
                <a:latin typeface="Calibri Light"/>
              </a:rPr>
              <a:t>Access control and management system</a:t>
            </a:r>
            <a:endParaRPr lang="ru-RU" sz="4400" b="0" strike="noStrike" spc="-1">
              <a:solidFill>
                <a:srgbClr val="000000"/>
              </a:solidFill>
              <a:latin typeface="Arial"/>
            </a:endParaRPr>
          </a:p>
        </p:txBody>
      </p:sp>
      <p:sp>
        <p:nvSpPr>
          <p:cNvPr id="326" name="TextBox 4"/>
          <p:cNvSpPr/>
          <p:nvPr/>
        </p:nvSpPr>
        <p:spPr>
          <a:xfrm>
            <a:off x="9689040" y="6400080"/>
            <a:ext cx="231228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pic>
        <p:nvPicPr>
          <p:cNvPr id="327" name="Рисунок 10"/>
          <p:cNvPicPr/>
          <p:nvPr/>
        </p:nvPicPr>
        <p:blipFill>
          <a:blip r:embed="rId2"/>
          <a:srcRect t="10258" b="4789"/>
          <a:stretch/>
        </p:blipFill>
        <p:spPr>
          <a:xfrm>
            <a:off x="7080840" y="1029960"/>
            <a:ext cx="4267080" cy="4833000"/>
          </a:xfrm>
          <a:prstGeom prst="rect">
            <a:avLst/>
          </a:prstGeom>
          <a:ln w="0">
            <a:noFill/>
          </a:ln>
        </p:spPr>
      </p:pic>
      <p:pic>
        <p:nvPicPr>
          <p:cNvPr id="328" name="Рисунок 12"/>
          <p:cNvPicPr/>
          <p:nvPr/>
        </p:nvPicPr>
        <p:blipFill>
          <a:blip r:embed="rId3"/>
          <a:stretch/>
        </p:blipFill>
        <p:spPr>
          <a:xfrm>
            <a:off x="4914360" y="1375560"/>
            <a:ext cx="1982520" cy="3366000"/>
          </a:xfrm>
          <a:prstGeom prst="rect">
            <a:avLst/>
          </a:prstGeom>
          <a:ln w="0">
            <a:noFill/>
          </a:ln>
        </p:spPr>
      </p:pic>
      <p:sp>
        <p:nvSpPr>
          <p:cNvPr id="329" name="Rectangle 1"/>
          <p:cNvSpPr/>
          <p:nvPr/>
        </p:nvSpPr>
        <p:spPr>
          <a:xfrm>
            <a:off x="8004600" y="1056960"/>
            <a:ext cx="1978560" cy="18252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wrap="none" lIns="0" tIns="0" rIns="0" bIns="0" numCol="1" spcCol="0" anchor="ctr">
            <a:spAutoFit/>
          </a:bodyPr>
          <a:lstStyle/>
          <a:p>
            <a:pPr>
              <a:lnSpc>
                <a:spcPct val="100000"/>
              </a:lnSpc>
            </a:pPr>
            <a:r>
              <a:rPr lang="en-US" sz="1200" b="0" strike="noStrike" spc="-1">
                <a:solidFill>
                  <a:srgbClr val="000000"/>
                </a:solidFill>
                <a:latin typeface="Arial"/>
                <a:ea typeface="DejaVu Sans"/>
              </a:rPr>
              <a:t>Universal controller CT/L14.1</a:t>
            </a:r>
            <a:endParaRPr lang="ru-RU" sz="1200" b="0" strike="noStrike" spc="-1">
              <a:solidFill>
                <a:srgbClr val="000000"/>
              </a:solidFill>
              <a:latin typeface="Arial"/>
            </a:endParaRPr>
          </a:p>
        </p:txBody>
      </p:sp>
      <p:sp>
        <p:nvSpPr>
          <p:cNvPr id="330" name="TextBox 16"/>
          <p:cNvSpPr/>
          <p:nvPr/>
        </p:nvSpPr>
        <p:spPr>
          <a:xfrm>
            <a:off x="5154840" y="1010160"/>
            <a:ext cx="16898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200" b="0" strike="noStrike" spc="-1">
                <a:solidFill>
                  <a:srgbClr val="000000"/>
                </a:solidFill>
                <a:latin typeface="Calibri"/>
                <a:ea typeface="DejaVu Sans"/>
              </a:rPr>
              <a:t>Lock controller CL211.3</a:t>
            </a:r>
            <a:endParaRPr lang="ru-RU" sz="1200" b="0" strike="noStrike" spc="-1">
              <a:solidFill>
                <a:srgbClr val="000000"/>
              </a:solidFill>
              <a:latin typeface="Arial"/>
            </a:endParaRPr>
          </a:p>
        </p:txBody>
      </p:sp>
      <p:pic>
        <p:nvPicPr>
          <p:cNvPr id="332" name="Рисунок 19"/>
          <p:cNvPicPr/>
          <p:nvPr/>
        </p:nvPicPr>
        <p:blipFill>
          <a:blip r:embed="rId4"/>
          <a:srcRect r="50155" b="-4034"/>
          <a:stretch/>
        </p:blipFill>
        <p:spPr>
          <a:xfrm>
            <a:off x="136080" y="1148760"/>
            <a:ext cx="4542480" cy="4628880"/>
          </a:xfrm>
          <a:prstGeom prst="rect">
            <a:avLst/>
          </a:prstGeom>
          <a:ln w="0">
            <a:noFill/>
          </a:ln>
        </p:spPr>
      </p:pic>
      <p:sp>
        <p:nvSpPr>
          <p:cNvPr id="333" name="TextBox 11"/>
          <p:cNvSpPr/>
          <p:nvPr/>
        </p:nvSpPr>
        <p:spPr>
          <a:xfrm>
            <a:off x="2193480" y="5773680"/>
            <a:ext cx="6950520"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US" sz="1800" b="0" strike="noStrike" spc="-1" dirty="0">
                <a:solidFill>
                  <a:srgbClr val="000000"/>
                </a:solidFill>
                <a:latin typeface="Calibri"/>
                <a:ea typeface="Calibri"/>
              </a:rPr>
              <a:t>JINR employees will be able to use their badge for access to all </a:t>
            </a:r>
            <a:r>
              <a:rPr lang="en-US" sz="1800" b="0" strike="noStrike" spc="-1" dirty="0" smtClean="0">
                <a:solidFill>
                  <a:srgbClr val="000000"/>
                </a:solidFill>
                <a:latin typeface="Calibri"/>
                <a:ea typeface="Calibri"/>
              </a:rPr>
              <a:t>rooms.</a:t>
            </a:r>
            <a:endParaRPr lang="ru-RU" sz="1800" b="0" strike="noStrike" spc="-1" dirty="0">
              <a:solidFill>
                <a:srgbClr val="000000"/>
              </a:solidFill>
              <a:latin typeface="Arial"/>
            </a:endParaRPr>
          </a:p>
        </p:txBody>
      </p:sp>
      <p:cxnSp>
        <p:nvCxnSpPr>
          <p:cNvPr id="334" name="Прямая со стрелкой 5"/>
          <p:cNvCxnSpPr/>
          <p:nvPr/>
        </p:nvCxnSpPr>
        <p:spPr>
          <a:xfrm flipV="1">
            <a:off x="2656440" y="3429000"/>
            <a:ext cx="2626920" cy="2419560"/>
          </a:xfrm>
          <a:prstGeom prst="straightConnector1">
            <a:avLst/>
          </a:prstGeom>
          <a:ln w="12700">
            <a:solidFill>
              <a:srgbClr val="000000"/>
            </a:solidFill>
            <a:round/>
            <a:tailEnd type="triangle" w="med" len="med"/>
          </a:ln>
        </p:spPr>
      </p:cxnSp>
      <p:pic>
        <p:nvPicPr>
          <p:cNvPr id="15" name="Obraz 5"/>
          <p:cNvPicPr/>
          <p:nvPr/>
        </p:nvPicPr>
        <p:blipFill>
          <a:blip r:embed="rId5"/>
          <a:stretch/>
        </p:blipFill>
        <p:spPr>
          <a:xfrm>
            <a:off x="246410" y="6309000"/>
            <a:ext cx="870480" cy="455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itle text slide"/>
          <p:cNvSpPr/>
          <p:nvPr/>
        </p:nvSpPr>
        <p:spPr>
          <a:xfrm>
            <a:off x="3024000" y="491400"/>
            <a:ext cx="7920720" cy="539280"/>
          </a:xfrm>
          <a:prstGeom prst="rect">
            <a:avLst/>
          </a:prstGeom>
          <a:noFill/>
          <a:ln w="12700">
            <a:noFill/>
          </a:ln>
        </p:spPr>
        <p:style>
          <a:lnRef idx="0">
            <a:scrgbClr r="0" g="0" b="0"/>
          </a:lnRef>
          <a:fillRef idx="0">
            <a:scrgbClr r="0" g="0" b="0"/>
          </a:fillRef>
          <a:effectRef idx="0">
            <a:scrgbClr r="0" g="0" b="0"/>
          </a:effectRef>
          <a:fontRef idx="minor"/>
        </p:style>
        <p:txBody>
          <a:bodyPr lIns="25560" tIns="25560" rIns="25560" bIns="25560" anchor="ctr">
            <a:spAutoFit/>
          </a:bodyPr>
          <a:lstStyle/>
          <a:p>
            <a:r>
              <a:rPr lang="ru-RU" sz="3200" b="1" strike="noStrike" spc="-1">
                <a:solidFill>
                  <a:srgbClr val="0BA5B5"/>
                </a:solidFill>
                <a:latin typeface="Maven Pro Medium"/>
                <a:ea typeface="Maven Pro Medium"/>
              </a:rPr>
              <a:t>CCTV video surveillance system</a:t>
            </a:r>
            <a:endParaRPr lang="en-US" sz="3200" b="1" strike="noStrike" spc="-1">
              <a:solidFill>
                <a:srgbClr val="0BA5B5"/>
              </a:solidFill>
              <a:latin typeface="Arial"/>
            </a:endParaRPr>
          </a:p>
        </p:txBody>
      </p:sp>
      <p:sp>
        <p:nvSpPr>
          <p:cNvPr id="336" name="Фигура"/>
          <p:cNvSpPr/>
          <p:nvPr/>
        </p:nvSpPr>
        <p:spPr>
          <a:xfrm>
            <a:off x="8033040" y="2600640"/>
            <a:ext cx="787320" cy="279360"/>
          </a:xfrm>
          <a:custGeom>
            <a:avLst/>
            <a:gdLst>
              <a:gd name="textAreaLeft" fmla="*/ 0 w 787320"/>
              <a:gd name="textAreaRight" fmla="*/ 788400 w 787320"/>
              <a:gd name="textAreaTop" fmla="*/ 0 h 279360"/>
              <a:gd name="textAreaBottom" fmla="*/ 280440 h 279360"/>
            </a:gdLst>
            <a:ahLst/>
            <a:cxnLst/>
            <a:rect l="textAreaLeft" t="textAreaTop" r="textAreaRight" b="textAreaBottom"/>
            <a:pathLst>
              <a:path w="21380" h="2131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rotWithShape="0">
            <a:gsLst>
              <a:gs pos="0">
                <a:srgbClr val="ED7D31"/>
              </a:gs>
              <a:gs pos="100000">
                <a:srgbClr val="4472C4"/>
              </a:gs>
            </a:gsLst>
            <a:lin ang="2010000"/>
          </a:gradFill>
          <a:ln w="12700">
            <a:noFill/>
          </a:ln>
        </p:spPr>
        <p:style>
          <a:lnRef idx="0">
            <a:scrgbClr r="0" g="0" b="0"/>
          </a:lnRef>
          <a:fillRef idx="0">
            <a:scrgbClr r="0" g="0" b="0"/>
          </a:fillRef>
          <a:effectRef idx="0">
            <a:scrgbClr r="0" g="0" b="0"/>
          </a:effectRef>
          <a:fontRef idx="minor"/>
        </p:style>
        <p:txBody>
          <a:bodyPr lIns="0" tIns="0" rIns="0" bIns="0" anchor="ctr">
            <a:noAutofit/>
          </a:bodyPr>
          <a:lstStyle/>
          <a:p>
            <a:endParaRPr lang="ru-RU" sz="1600" b="0" strike="noStrike" spc="-1">
              <a:solidFill>
                <a:srgbClr val="FFFFFF"/>
              </a:solidFill>
              <a:latin typeface="Calibri"/>
              <a:ea typeface="DejaVu Sans"/>
            </a:endParaRPr>
          </a:p>
        </p:txBody>
      </p:sp>
      <p:sp>
        <p:nvSpPr>
          <p:cNvPr id="337"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p:nvPr/>
        </p:nvSpPr>
        <p:spPr>
          <a:xfrm>
            <a:off x="8020080" y="3125160"/>
            <a:ext cx="3824640" cy="3098607"/>
          </a:xfrm>
          <a:prstGeom prst="rect">
            <a:avLst/>
          </a:prstGeom>
          <a:noFill/>
          <a:ln w="12700">
            <a:noFill/>
          </a:ln>
        </p:spPr>
        <p:style>
          <a:lnRef idx="0">
            <a:scrgbClr r="0" g="0" b="0"/>
          </a:lnRef>
          <a:fillRef idx="0">
            <a:scrgbClr r="0" g="0" b="0"/>
          </a:fillRef>
          <a:effectRef idx="0">
            <a:scrgbClr r="0" g="0" b="0"/>
          </a:effectRef>
          <a:fontRef idx="minor"/>
        </p:style>
        <p:txBody>
          <a:bodyPr lIns="25560" tIns="25560" rIns="25560" bIns="25560" anchor="t">
            <a:spAutoFit/>
          </a:bodyPr>
          <a:lstStyle/>
          <a:p>
            <a:r>
              <a:rPr lang="en-US" b="1" spc="-1" dirty="0">
                <a:solidFill>
                  <a:srgbClr val="000000"/>
                </a:solidFill>
                <a:latin typeface="Times New Roman" panose="02020603050405020304" pitchFamily="18" charset="0"/>
                <a:cs typeface="Times New Roman" panose="02020603050405020304" pitchFamily="18" charset="0"/>
              </a:rPr>
              <a:t>Video control will be carried out in the same way as in MPD Data Center</a:t>
            </a:r>
            <a:r>
              <a:rPr lang="en-US" b="1" spc="-1" dirty="0" smtClean="0">
                <a:solidFill>
                  <a:srgbClr val="000000"/>
                </a:solidFill>
                <a:latin typeface="Times New Roman" panose="02020603050405020304" pitchFamily="18" charset="0"/>
                <a:cs typeface="Times New Roman" panose="02020603050405020304" pitchFamily="18" charset="0"/>
              </a:rPr>
              <a:t>.</a:t>
            </a:r>
            <a:r>
              <a:rPr lang="ru-RU" b="1" spc="-1" dirty="0" smtClean="0">
                <a:solidFill>
                  <a:srgbClr val="000000"/>
                </a:solidFill>
                <a:latin typeface="Times New Roman" panose="02020603050405020304" pitchFamily="18" charset="0"/>
                <a:cs typeface="Times New Roman" panose="02020603050405020304" pitchFamily="18" charset="0"/>
              </a:rPr>
              <a:t> </a:t>
            </a:r>
            <a:r>
              <a:rPr lang="en-US" b="1" spc="-1" dirty="0" smtClean="0">
                <a:solidFill>
                  <a:srgbClr val="000000"/>
                </a:solidFill>
                <a:latin typeface="Times New Roman" panose="02020603050405020304" pitchFamily="18" charset="0"/>
                <a:cs typeface="Times New Roman" panose="02020603050405020304" pitchFamily="18" charset="0"/>
              </a:rPr>
              <a:t>There </a:t>
            </a:r>
            <a:r>
              <a:rPr lang="en-US" b="1" spc="-1" dirty="0">
                <a:solidFill>
                  <a:srgbClr val="000000"/>
                </a:solidFill>
                <a:latin typeface="Times New Roman" panose="02020603050405020304" pitchFamily="18" charset="0"/>
                <a:cs typeface="Times New Roman" panose="02020603050405020304" pitchFamily="18" charset="0"/>
              </a:rPr>
              <a:t>will be 3 video cameras installed on each floor.</a:t>
            </a:r>
            <a:endParaRPr lang="en-US" sz="1800" b="1" strike="noStrike" spc="-1" dirty="0">
              <a:solidFill>
                <a:srgbClr val="000000"/>
              </a:solidFill>
              <a:latin typeface="Times New Roman" panose="02020603050405020304" pitchFamily="18" charset="0"/>
              <a:cs typeface="Times New Roman" panose="02020603050405020304" pitchFamily="18" charset="0"/>
            </a:endParaRPr>
          </a:p>
          <a:p>
            <a:endParaRPr lang="en-US" sz="1800" b="0" strike="noStrike" spc="-1" dirty="0" smtClean="0">
              <a:solidFill>
                <a:srgbClr val="000000"/>
              </a:solidFill>
              <a:latin typeface="Arial"/>
            </a:endParaRPr>
          </a:p>
          <a:p>
            <a:r>
              <a:rPr lang="en-US" spc="-1" dirty="0">
                <a:solidFill>
                  <a:srgbClr val="000000"/>
                </a:solidFill>
                <a:latin typeface="Times New Roman" panose="02020603050405020304" pitchFamily="18" charset="0"/>
                <a:cs typeface="Times New Roman" panose="02020603050405020304" pitchFamily="18" charset="0"/>
              </a:rPr>
              <a:t>These cameras archive videos and save them for at least 30 days in motion-based recording mode and the ability to remotely connect to the Video Control system through any browser on any OS, and to a mobile application.</a:t>
            </a:r>
            <a:endParaRPr lang="en-US" sz="1800" strike="noStrike" spc="-1" dirty="0">
              <a:solidFill>
                <a:srgbClr val="000000"/>
              </a:solidFill>
              <a:latin typeface="Times New Roman" panose="02020603050405020304" pitchFamily="18" charset="0"/>
              <a:cs typeface="Times New Roman" panose="02020603050405020304" pitchFamily="18" charset="0"/>
            </a:endParaRPr>
          </a:p>
        </p:txBody>
      </p:sp>
      <p:pic>
        <p:nvPicPr>
          <p:cNvPr id="338" name="Рисунок 337"/>
          <p:cNvPicPr/>
          <p:nvPr/>
        </p:nvPicPr>
        <p:blipFill>
          <a:blip r:embed="rId2"/>
          <a:srcRect r="15003"/>
          <a:stretch/>
        </p:blipFill>
        <p:spPr>
          <a:xfrm>
            <a:off x="0" y="1240920"/>
            <a:ext cx="7740720" cy="5617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p:cNvSpPr>
          <p:nvPr>
            <p:ph type="title"/>
          </p:nvPr>
        </p:nvSpPr>
        <p:spPr>
          <a:xfrm>
            <a:off x="-483840" y="14400"/>
            <a:ext cx="10515600" cy="132444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ru-RU" sz="4400" b="1" strike="noStrike" spc="-1" dirty="0">
                <a:solidFill>
                  <a:srgbClr val="0BA5B5"/>
                </a:solidFill>
                <a:latin typeface="Calibri Light"/>
              </a:rPr>
              <a:t>А</a:t>
            </a:r>
            <a:r>
              <a:rPr lang="en-US" sz="4400" b="1" strike="noStrike" spc="-1" dirty="0" err="1">
                <a:solidFill>
                  <a:srgbClr val="0BA5B5"/>
                </a:solidFill>
                <a:latin typeface="Calibri Light"/>
              </a:rPr>
              <a:t>utonomous</a:t>
            </a:r>
            <a:r>
              <a:rPr lang="en-US" sz="4400" b="1" strike="noStrike" spc="-1" dirty="0">
                <a:solidFill>
                  <a:srgbClr val="0BA5B5"/>
                </a:solidFill>
                <a:latin typeface="Calibri Light"/>
              </a:rPr>
              <a:t> fire extinguishing system</a:t>
            </a:r>
            <a:endParaRPr lang="ru-RU" sz="4400" b="0" strike="noStrike" spc="-1" dirty="0">
              <a:solidFill>
                <a:srgbClr val="000000"/>
              </a:solidFill>
              <a:latin typeface="Arial"/>
            </a:endParaRPr>
          </a:p>
        </p:txBody>
      </p:sp>
      <p:sp>
        <p:nvSpPr>
          <p:cNvPr id="341" name="TextBox 4"/>
          <p:cNvSpPr/>
          <p:nvPr/>
        </p:nvSpPr>
        <p:spPr>
          <a:xfrm>
            <a:off x="7701120" y="6491880"/>
            <a:ext cx="2330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pic>
        <p:nvPicPr>
          <p:cNvPr id="342" name="Рисунок 6"/>
          <p:cNvPicPr/>
          <p:nvPr/>
        </p:nvPicPr>
        <p:blipFill>
          <a:blip r:embed="rId2"/>
          <a:stretch/>
        </p:blipFill>
        <p:spPr>
          <a:xfrm>
            <a:off x="289080" y="1928880"/>
            <a:ext cx="3131280" cy="3111120"/>
          </a:xfrm>
          <a:prstGeom prst="rect">
            <a:avLst/>
          </a:prstGeom>
          <a:ln w="0">
            <a:noFill/>
          </a:ln>
        </p:spPr>
      </p:pic>
      <p:pic>
        <p:nvPicPr>
          <p:cNvPr id="343" name="Рисунок 8"/>
          <p:cNvPicPr/>
          <p:nvPr/>
        </p:nvPicPr>
        <p:blipFill>
          <a:blip r:embed="rId3"/>
          <a:stretch/>
        </p:blipFill>
        <p:spPr>
          <a:xfrm>
            <a:off x="3420000" y="1980000"/>
            <a:ext cx="3805920" cy="3538800"/>
          </a:xfrm>
          <a:prstGeom prst="rect">
            <a:avLst/>
          </a:prstGeom>
          <a:ln w="0">
            <a:noFill/>
          </a:ln>
        </p:spPr>
      </p:pic>
      <p:sp>
        <p:nvSpPr>
          <p:cNvPr id="344" name="TextBox 12"/>
          <p:cNvSpPr/>
          <p:nvPr/>
        </p:nvSpPr>
        <p:spPr>
          <a:xfrm>
            <a:off x="6598440" y="5654520"/>
            <a:ext cx="2106360" cy="383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7000"/>
              </a:lnSpc>
              <a:spcAft>
                <a:spcPts val="799"/>
              </a:spcAft>
              <a:tabLst>
                <a:tab pos="0" algn="l"/>
              </a:tabLst>
            </a:pPr>
            <a:r>
              <a:rPr lang="en-US" sz="1800" b="0" strike="noStrike" spc="-1">
                <a:solidFill>
                  <a:srgbClr val="000000"/>
                </a:solidFill>
                <a:latin typeface="Calibri"/>
                <a:ea typeface="Calibri"/>
              </a:rPr>
              <a:t>Chladon 125 is used</a:t>
            </a:r>
            <a:endParaRPr lang="ru-RU" sz="1800" b="0" strike="noStrike" spc="-1">
              <a:solidFill>
                <a:srgbClr val="000000"/>
              </a:solidFill>
              <a:latin typeface="Arial"/>
            </a:endParaRPr>
          </a:p>
        </p:txBody>
      </p:sp>
      <p:pic>
        <p:nvPicPr>
          <p:cNvPr id="346" name="Рисунок 5"/>
          <p:cNvPicPr/>
          <p:nvPr/>
        </p:nvPicPr>
        <p:blipFill>
          <a:blip r:embed="rId4"/>
          <a:srcRect l="22756" r="37217" b="8377"/>
          <a:stretch/>
        </p:blipFill>
        <p:spPr>
          <a:xfrm>
            <a:off x="9892080" y="393840"/>
            <a:ext cx="2057040" cy="6282360"/>
          </a:xfrm>
          <a:prstGeom prst="rect">
            <a:avLst/>
          </a:prstGeom>
          <a:ln w="0">
            <a:noFill/>
          </a:ln>
        </p:spPr>
      </p:pic>
      <p:pic>
        <p:nvPicPr>
          <p:cNvPr id="347" name="Рисунок 9"/>
          <p:cNvPicPr/>
          <p:nvPr/>
        </p:nvPicPr>
        <p:blipFill>
          <a:blip r:embed="rId5"/>
          <a:srcRect l="21980" t="20049" r="12598" b="10172"/>
          <a:stretch/>
        </p:blipFill>
        <p:spPr>
          <a:xfrm>
            <a:off x="7431120" y="1814760"/>
            <a:ext cx="2323440" cy="3304440"/>
          </a:xfrm>
          <a:prstGeom prst="rect">
            <a:avLst/>
          </a:prstGeom>
          <a:ln w="0">
            <a:noFill/>
          </a:ln>
        </p:spPr>
      </p:pic>
      <p:cxnSp>
        <p:nvCxnSpPr>
          <p:cNvPr id="348" name="Прямая со стрелкой 7"/>
          <p:cNvCxnSpPr/>
          <p:nvPr/>
        </p:nvCxnSpPr>
        <p:spPr>
          <a:xfrm flipV="1">
            <a:off x="8592480" y="5120280"/>
            <a:ext cx="1908360" cy="729360"/>
          </a:xfrm>
          <a:prstGeom prst="straightConnector1">
            <a:avLst/>
          </a:prstGeom>
          <a:ln w="12700">
            <a:solidFill>
              <a:srgbClr val="000000"/>
            </a:solidFill>
            <a:round/>
            <a:tailEnd type="triangle" w="med" len="med"/>
          </a:ln>
        </p:spPr>
      </p:cxnSp>
      <p:pic>
        <p:nvPicPr>
          <p:cNvPr id="12" name="Obraz 5"/>
          <p:cNvPicPr/>
          <p:nvPr/>
        </p:nvPicPr>
        <p:blipFill>
          <a:blip r:embed="rId6"/>
          <a:stretch/>
        </p:blipFill>
        <p:spPr>
          <a:xfrm>
            <a:off x="246410" y="6309000"/>
            <a:ext cx="870480" cy="455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p:cNvSpPr>
          <p:nvPr>
            <p:ph type="title"/>
          </p:nvPr>
        </p:nvSpPr>
        <p:spPr>
          <a:xfrm>
            <a:off x="540000" y="-180000"/>
            <a:ext cx="10515600" cy="109440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n-US" sz="4400" b="1" strike="noStrike" spc="-1">
                <a:solidFill>
                  <a:srgbClr val="0BA5B5"/>
                </a:solidFill>
                <a:latin typeface="Calibri Light"/>
              </a:rPr>
              <a:t>Monitoring</a:t>
            </a:r>
            <a:r>
              <a:rPr lang="ru-RU" sz="4400" b="1" strike="noStrike" spc="-1">
                <a:solidFill>
                  <a:srgbClr val="0BA5B5"/>
                </a:solidFill>
                <a:latin typeface="Calibri Light"/>
              </a:rPr>
              <a:t> </a:t>
            </a:r>
            <a:r>
              <a:rPr lang="en-US" sz="4400" b="1" strike="noStrike" spc="-1">
                <a:solidFill>
                  <a:srgbClr val="0BA5B5"/>
                </a:solidFill>
                <a:latin typeface="Calibri Light"/>
              </a:rPr>
              <a:t>system</a:t>
            </a:r>
            <a:endParaRPr lang="ru-RU" sz="4400" b="0" strike="noStrike" spc="-1">
              <a:solidFill>
                <a:srgbClr val="000000"/>
              </a:solidFill>
              <a:latin typeface="Arial"/>
            </a:endParaRPr>
          </a:p>
        </p:txBody>
      </p:sp>
      <p:sp>
        <p:nvSpPr>
          <p:cNvPr id="351" name="TextBox 4"/>
          <p:cNvSpPr/>
          <p:nvPr/>
        </p:nvSpPr>
        <p:spPr>
          <a:xfrm>
            <a:off x="10002992" y="6491520"/>
            <a:ext cx="21261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pic>
        <p:nvPicPr>
          <p:cNvPr id="352" name="Рисунок 6"/>
          <p:cNvPicPr/>
          <p:nvPr/>
        </p:nvPicPr>
        <p:blipFill>
          <a:blip r:embed="rId2"/>
          <a:stretch/>
        </p:blipFill>
        <p:spPr>
          <a:xfrm>
            <a:off x="1080000" y="857880"/>
            <a:ext cx="10080720" cy="3462120"/>
          </a:xfrm>
          <a:prstGeom prst="rect">
            <a:avLst/>
          </a:prstGeom>
          <a:ln w="0">
            <a:noFill/>
          </a:ln>
        </p:spPr>
      </p:pic>
      <p:pic>
        <p:nvPicPr>
          <p:cNvPr id="353" name="Рисунок 8"/>
          <p:cNvPicPr/>
          <p:nvPr/>
        </p:nvPicPr>
        <p:blipFill>
          <a:blip r:embed="rId3"/>
          <a:stretch/>
        </p:blipFill>
        <p:spPr>
          <a:xfrm>
            <a:off x="10049400" y="180000"/>
            <a:ext cx="1831320" cy="540000"/>
          </a:xfrm>
          <a:prstGeom prst="rect">
            <a:avLst/>
          </a:prstGeom>
          <a:ln w="0">
            <a:noFill/>
          </a:ln>
        </p:spPr>
      </p:pic>
      <p:sp>
        <p:nvSpPr>
          <p:cNvPr id="355" name="TextBox 354"/>
          <p:cNvSpPr txBox="1"/>
          <p:nvPr/>
        </p:nvSpPr>
        <p:spPr>
          <a:xfrm>
            <a:off x="1190393" y="4320000"/>
            <a:ext cx="10408680" cy="2288160"/>
          </a:xfrm>
          <a:prstGeom prst="rect">
            <a:avLst/>
          </a:prstGeom>
          <a:noFill/>
          <a:ln w="0">
            <a:noFill/>
          </a:ln>
        </p:spPr>
        <p:txBody>
          <a:bodyPr lIns="90000" tIns="45000" rIns="90000" bIns="45000" anchor="t">
            <a:noAutofit/>
          </a:bodyPr>
          <a:lstStyle/>
          <a:p>
            <a:r>
              <a:rPr lang="ru-RU" sz="1400" b="1" strike="noStrike" spc="-1" dirty="0" err="1">
                <a:solidFill>
                  <a:srgbClr val="000000"/>
                </a:solidFill>
                <a:latin typeface="Arial"/>
              </a:rPr>
              <a:t>The</a:t>
            </a:r>
            <a:r>
              <a:rPr lang="ru-RU" sz="1400" b="1" strike="noStrike" spc="-1" dirty="0">
                <a:solidFill>
                  <a:srgbClr val="000000"/>
                </a:solidFill>
                <a:latin typeface="Arial"/>
              </a:rPr>
              <a:t> </a:t>
            </a:r>
            <a:r>
              <a:rPr lang="ru-RU" sz="1400" b="1" strike="noStrike" spc="-1" dirty="0" err="1">
                <a:solidFill>
                  <a:srgbClr val="000000"/>
                </a:solidFill>
                <a:latin typeface="Arial"/>
              </a:rPr>
              <a:t>system</a:t>
            </a:r>
            <a:r>
              <a:rPr lang="ru-RU" sz="1400" b="1" strike="noStrike" spc="-1" dirty="0">
                <a:solidFill>
                  <a:srgbClr val="000000"/>
                </a:solidFill>
                <a:latin typeface="Arial"/>
              </a:rPr>
              <a:t> </a:t>
            </a:r>
            <a:r>
              <a:rPr lang="ru-RU" sz="1400" b="1" strike="noStrike" spc="-1" dirty="0" err="1">
                <a:solidFill>
                  <a:srgbClr val="000000"/>
                </a:solidFill>
                <a:latin typeface="Arial"/>
              </a:rPr>
              <a:t>shows</a:t>
            </a:r>
            <a:r>
              <a:rPr lang="ru-RU" sz="1400" b="1" strike="noStrike" spc="-1" dirty="0">
                <a:solidFill>
                  <a:srgbClr val="000000"/>
                </a:solidFill>
                <a:latin typeface="Arial"/>
              </a:rPr>
              <a:t>:</a:t>
            </a:r>
            <a:endParaRPr lang="ru-RU" sz="1400" b="0" strike="noStrike" spc="-1" dirty="0">
              <a:solidFill>
                <a:srgbClr val="000000"/>
              </a:solidFill>
              <a:latin typeface="Arial"/>
            </a:endParaRPr>
          </a:p>
          <a:p>
            <a:endParaRPr lang="ru-RU" sz="1400" b="0" strike="noStrike" spc="-1" dirty="0">
              <a:solidFill>
                <a:srgbClr val="000000"/>
              </a:solidFill>
              <a:latin typeface="Arial"/>
            </a:endParaRPr>
          </a:p>
          <a:p>
            <a:r>
              <a:rPr lang="ru-RU" sz="1400" b="0" strike="noStrike" spc="-1" dirty="0">
                <a:solidFill>
                  <a:srgbClr val="000000"/>
                </a:solidFill>
                <a:latin typeface="Arial"/>
              </a:rPr>
              <a:t>    • </a:t>
            </a:r>
            <a:r>
              <a:rPr lang="ru-RU" sz="1400" b="0" strike="noStrike" spc="-1" dirty="0" err="1">
                <a:solidFill>
                  <a:srgbClr val="000000"/>
                </a:solidFill>
                <a:latin typeface="Arial"/>
              </a:rPr>
              <a:t>Temperature</a:t>
            </a:r>
            <a:r>
              <a:rPr lang="ru-RU" sz="1400" b="0" strike="noStrike" spc="-1" dirty="0">
                <a:solidFill>
                  <a:srgbClr val="000000"/>
                </a:solidFill>
                <a:latin typeface="Arial"/>
              </a:rPr>
              <a:t> </a:t>
            </a:r>
            <a:r>
              <a:rPr lang="ru-RU" sz="1400" b="0" strike="noStrike" spc="-1" dirty="0" err="1">
                <a:solidFill>
                  <a:srgbClr val="000000"/>
                </a:solidFill>
                <a:latin typeface="Arial"/>
              </a:rPr>
              <a:t>and</a:t>
            </a:r>
            <a:r>
              <a:rPr lang="ru-RU" sz="1400" b="0" strike="noStrike" spc="-1" dirty="0">
                <a:solidFill>
                  <a:srgbClr val="000000"/>
                </a:solidFill>
                <a:latin typeface="Arial"/>
              </a:rPr>
              <a:t> </a:t>
            </a:r>
            <a:r>
              <a:rPr lang="ru-RU" sz="1400" b="0" strike="noStrike" spc="-1" dirty="0" err="1">
                <a:solidFill>
                  <a:srgbClr val="000000"/>
                </a:solidFill>
                <a:latin typeface="Arial"/>
              </a:rPr>
              <a:t>humidity</a:t>
            </a:r>
            <a:r>
              <a:rPr lang="ru-RU" sz="1400" b="0" strike="noStrike" spc="-1" dirty="0">
                <a:solidFill>
                  <a:srgbClr val="000000"/>
                </a:solidFill>
                <a:latin typeface="Arial"/>
              </a:rPr>
              <a:t>.  </a:t>
            </a:r>
            <a:r>
              <a:rPr lang="ru-RU" sz="1400" b="0" strike="noStrike" spc="-1" dirty="0" err="1">
                <a:solidFill>
                  <a:srgbClr val="000000"/>
                </a:solidFill>
                <a:latin typeface="Arial"/>
              </a:rPr>
              <a:t>There</a:t>
            </a:r>
            <a:r>
              <a:rPr lang="ru-RU" sz="1400" b="0" strike="noStrike" spc="-1" dirty="0">
                <a:solidFill>
                  <a:srgbClr val="000000"/>
                </a:solidFill>
                <a:latin typeface="Arial"/>
              </a:rPr>
              <a:t> </a:t>
            </a:r>
            <a:r>
              <a:rPr lang="ru-RU" sz="1400" b="0" strike="noStrike" spc="-1" dirty="0" err="1">
                <a:solidFill>
                  <a:srgbClr val="000000"/>
                </a:solidFill>
                <a:latin typeface="Arial"/>
              </a:rPr>
              <a:t>are</a:t>
            </a:r>
            <a:r>
              <a:rPr lang="ru-RU" sz="1400" b="0" strike="noStrike" spc="-1" dirty="0">
                <a:solidFill>
                  <a:srgbClr val="000000"/>
                </a:solidFill>
                <a:latin typeface="Arial"/>
              </a:rPr>
              <a:t> 4 </a:t>
            </a:r>
            <a:r>
              <a:rPr lang="ru-RU" sz="1400" b="0" strike="noStrike" spc="-1" dirty="0" err="1" smtClean="0">
                <a:solidFill>
                  <a:srgbClr val="000000"/>
                </a:solidFill>
                <a:latin typeface="Arial"/>
              </a:rPr>
              <a:t>sensors</a:t>
            </a:r>
            <a:r>
              <a:rPr lang="en-US" sz="1400" b="0" strike="noStrike" spc="-1" dirty="0" smtClean="0">
                <a:solidFill>
                  <a:srgbClr val="000000"/>
                </a:solidFill>
                <a:latin typeface="Arial"/>
              </a:rPr>
              <a:t>, which</a:t>
            </a:r>
            <a:r>
              <a:rPr lang="ru-RU" sz="1400" b="0" strike="noStrike" spc="-1" dirty="0" smtClean="0">
                <a:solidFill>
                  <a:srgbClr val="000000"/>
                </a:solidFill>
                <a:latin typeface="Arial"/>
              </a:rPr>
              <a:t> </a:t>
            </a:r>
            <a:r>
              <a:rPr lang="ru-RU" sz="1400" b="0" strike="noStrike" spc="-1" dirty="0" err="1">
                <a:solidFill>
                  <a:srgbClr val="000000"/>
                </a:solidFill>
                <a:latin typeface="Arial"/>
              </a:rPr>
              <a:t>installed</a:t>
            </a:r>
            <a:r>
              <a:rPr lang="ru-RU" sz="1400" b="0" strike="noStrike" spc="-1" dirty="0">
                <a:solidFill>
                  <a:srgbClr val="000000"/>
                </a:solidFill>
                <a:latin typeface="Arial"/>
              </a:rPr>
              <a:t> </a:t>
            </a:r>
            <a:r>
              <a:rPr lang="ru-RU" sz="1400" b="0" strike="noStrike" spc="-1" dirty="0" err="1">
                <a:solidFill>
                  <a:srgbClr val="000000"/>
                </a:solidFill>
                <a:latin typeface="Arial"/>
              </a:rPr>
              <a:t>on</a:t>
            </a:r>
            <a:r>
              <a:rPr lang="ru-RU" sz="1400" b="0" strike="noStrike" spc="-1" dirty="0">
                <a:solidFill>
                  <a:srgbClr val="000000"/>
                </a:solidFill>
                <a:latin typeface="Arial"/>
              </a:rPr>
              <a:t> </a:t>
            </a:r>
            <a:r>
              <a:rPr lang="ru-RU" sz="1400" b="0" strike="noStrike" spc="-1" dirty="0" err="1">
                <a:solidFill>
                  <a:srgbClr val="000000"/>
                </a:solidFill>
                <a:latin typeface="Arial"/>
              </a:rPr>
              <a:t>each</a:t>
            </a:r>
            <a:r>
              <a:rPr lang="ru-RU" sz="1400" b="0" strike="noStrike" spc="-1" dirty="0">
                <a:solidFill>
                  <a:srgbClr val="000000"/>
                </a:solidFill>
                <a:latin typeface="Arial"/>
              </a:rPr>
              <a:t> </a:t>
            </a:r>
            <a:r>
              <a:rPr lang="ru-RU" sz="1400" b="0" strike="noStrike" spc="-1" dirty="0" err="1" smtClean="0">
                <a:solidFill>
                  <a:srgbClr val="000000"/>
                </a:solidFill>
                <a:latin typeface="Arial"/>
              </a:rPr>
              <a:t>floor</a:t>
            </a:r>
            <a:r>
              <a:rPr lang="en-US" sz="1400" b="0" strike="noStrike" spc="-1" dirty="0" smtClean="0">
                <a:solidFill>
                  <a:srgbClr val="000000"/>
                </a:solidFill>
                <a:latin typeface="Arial"/>
              </a:rPr>
              <a:t>.</a:t>
            </a:r>
            <a:endParaRPr lang="ru-RU" sz="1400" b="0" strike="noStrike" spc="-1" dirty="0">
              <a:solidFill>
                <a:srgbClr val="000000"/>
              </a:solidFill>
              <a:latin typeface="Arial"/>
            </a:endParaRPr>
          </a:p>
          <a:p>
            <a:r>
              <a:rPr lang="ru-RU" sz="1400" b="0" strike="noStrike" spc="-1" dirty="0">
                <a:solidFill>
                  <a:srgbClr val="000000"/>
                </a:solidFill>
                <a:latin typeface="Arial"/>
              </a:rPr>
              <a:t>    • </a:t>
            </a:r>
            <a:r>
              <a:rPr lang="ru-RU" sz="1400" b="0" strike="noStrike" spc="-1" dirty="0" err="1">
                <a:solidFill>
                  <a:srgbClr val="000000"/>
                </a:solidFill>
                <a:latin typeface="Arial"/>
              </a:rPr>
              <a:t>fire</a:t>
            </a:r>
            <a:r>
              <a:rPr lang="ru-RU" sz="1400" b="0" strike="noStrike" spc="-1" dirty="0">
                <a:solidFill>
                  <a:srgbClr val="000000"/>
                </a:solidFill>
                <a:latin typeface="Arial"/>
              </a:rPr>
              <a:t> </a:t>
            </a:r>
            <a:r>
              <a:rPr lang="ru-RU" sz="1400" b="0" strike="noStrike" spc="-1" dirty="0" err="1">
                <a:solidFill>
                  <a:srgbClr val="000000"/>
                </a:solidFill>
                <a:latin typeface="Arial"/>
              </a:rPr>
              <a:t>alarm</a:t>
            </a:r>
            <a:r>
              <a:rPr lang="ru-RU" sz="1400" b="0" strike="noStrike" spc="-1" dirty="0">
                <a:solidFill>
                  <a:srgbClr val="000000"/>
                </a:solidFill>
                <a:latin typeface="Arial"/>
              </a:rPr>
              <a:t> </a:t>
            </a:r>
            <a:r>
              <a:rPr lang="ru-RU" sz="1400" b="0" strike="noStrike" spc="-1" dirty="0" err="1">
                <a:solidFill>
                  <a:srgbClr val="000000"/>
                </a:solidFill>
                <a:latin typeface="Arial"/>
              </a:rPr>
              <a:t>signals</a:t>
            </a:r>
            <a:r>
              <a:rPr lang="ru-RU" sz="1400" b="0" strike="noStrike" spc="-1" dirty="0">
                <a:solidFill>
                  <a:srgbClr val="000000"/>
                </a:solidFill>
                <a:latin typeface="Arial"/>
              </a:rPr>
              <a:t> </a:t>
            </a:r>
            <a:r>
              <a:rPr lang="ru-RU" sz="1400" b="0" strike="noStrike" spc="-1" dirty="0" err="1">
                <a:solidFill>
                  <a:srgbClr val="000000"/>
                </a:solidFill>
                <a:latin typeface="Arial"/>
              </a:rPr>
              <a:t>on</a:t>
            </a:r>
            <a:r>
              <a:rPr lang="ru-RU" sz="1400" b="0" strike="noStrike" spc="-1" dirty="0">
                <a:solidFill>
                  <a:srgbClr val="000000"/>
                </a:solidFill>
                <a:latin typeface="Arial"/>
              </a:rPr>
              <a:t> </a:t>
            </a:r>
            <a:r>
              <a:rPr lang="ru-RU" sz="1400" b="0" strike="noStrike" spc="-1" dirty="0" err="1">
                <a:solidFill>
                  <a:srgbClr val="000000"/>
                </a:solidFill>
                <a:latin typeface="Arial"/>
              </a:rPr>
              <a:t>each</a:t>
            </a:r>
            <a:r>
              <a:rPr lang="ru-RU" sz="1400" b="0" strike="noStrike" spc="-1" dirty="0">
                <a:solidFill>
                  <a:srgbClr val="000000"/>
                </a:solidFill>
                <a:latin typeface="Arial"/>
              </a:rPr>
              <a:t> </a:t>
            </a:r>
            <a:r>
              <a:rPr lang="ru-RU" sz="1400" b="0" strike="noStrike" spc="-1" dirty="0" err="1" smtClean="0">
                <a:solidFill>
                  <a:srgbClr val="000000"/>
                </a:solidFill>
                <a:latin typeface="Arial"/>
              </a:rPr>
              <a:t>floor</a:t>
            </a:r>
            <a:r>
              <a:rPr lang="en-US" sz="1400" b="0" strike="noStrike" spc="-1" dirty="0" smtClean="0">
                <a:solidFill>
                  <a:srgbClr val="000000"/>
                </a:solidFill>
                <a:latin typeface="Arial"/>
              </a:rPr>
              <a:t>.</a:t>
            </a:r>
            <a:endParaRPr lang="ru-RU" sz="1400" b="0" strike="noStrike" spc="-1" dirty="0">
              <a:solidFill>
                <a:srgbClr val="000000"/>
              </a:solidFill>
              <a:latin typeface="Arial"/>
            </a:endParaRPr>
          </a:p>
          <a:p>
            <a:r>
              <a:rPr lang="ru-RU" sz="1400" b="0" strike="noStrike" spc="-1" dirty="0">
                <a:solidFill>
                  <a:srgbClr val="000000"/>
                </a:solidFill>
                <a:latin typeface="Arial"/>
              </a:rPr>
              <a:t>    • </a:t>
            </a:r>
            <a:r>
              <a:rPr lang="ru-RU" sz="1400" b="0" strike="noStrike" spc="-1" dirty="0" err="1">
                <a:solidFill>
                  <a:srgbClr val="000000"/>
                </a:solidFill>
                <a:latin typeface="Arial"/>
              </a:rPr>
              <a:t>power</a:t>
            </a:r>
            <a:r>
              <a:rPr lang="ru-RU" sz="1400" b="0" strike="noStrike" spc="-1" dirty="0">
                <a:solidFill>
                  <a:srgbClr val="000000"/>
                </a:solidFill>
                <a:latin typeface="Arial"/>
              </a:rPr>
              <a:t> </a:t>
            </a:r>
            <a:r>
              <a:rPr lang="ru-RU" sz="1400" b="0" strike="noStrike" spc="-1" dirty="0" err="1">
                <a:solidFill>
                  <a:srgbClr val="000000"/>
                </a:solidFill>
                <a:latin typeface="Arial"/>
              </a:rPr>
              <a:t>monitoring</a:t>
            </a:r>
            <a:r>
              <a:rPr lang="ru-RU" sz="1400" b="0" strike="noStrike" spc="-1" dirty="0">
                <a:solidFill>
                  <a:srgbClr val="000000"/>
                </a:solidFill>
                <a:latin typeface="Arial"/>
              </a:rPr>
              <a:t> </a:t>
            </a:r>
            <a:r>
              <a:rPr lang="ru-RU" sz="1400" b="0" strike="noStrike" spc="-1" dirty="0" err="1">
                <a:solidFill>
                  <a:srgbClr val="000000"/>
                </a:solidFill>
                <a:latin typeface="Arial"/>
              </a:rPr>
              <a:t>by</a:t>
            </a:r>
            <a:r>
              <a:rPr lang="ru-RU" sz="1400" b="0" strike="noStrike" spc="-1" dirty="0">
                <a:solidFill>
                  <a:srgbClr val="000000"/>
                </a:solidFill>
                <a:latin typeface="Arial"/>
              </a:rPr>
              <a:t> </a:t>
            </a:r>
            <a:r>
              <a:rPr lang="ru-RU" sz="1400" b="0" strike="noStrike" spc="-1" dirty="0" err="1">
                <a:solidFill>
                  <a:srgbClr val="000000"/>
                </a:solidFill>
                <a:latin typeface="Arial"/>
              </a:rPr>
              <a:t>floors</a:t>
            </a:r>
            <a:r>
              <a:rPr lang="ru-RU" sz="1400" b="0" strike="noStrike" spc="-1" dirty="0">
                <a:solidFill>
                  <a:srgbClr val="000000"/>
                </a:solidFill>
                <a:latin typeface="Arial"/>
              </a:rPr>
              <a:t> </a:t>
            </a:r>
            <a:r>
              <a:rPr lang="ru-RU" sz="1400" b="0" strike="noStrike" spc="-1" dirty="0" err="1">
                <a:solidFill>
                  <a:srgbClr val="000000"/>
                </a:solidFill>
                <a:latin typeface="Arial"/>
              </a:rPr>
              <a:t>and</a:t>
            </a:r>
            <a:r>
              <a:rPr lang="ru-RU" sz="1400" b="0" strike="noStrike" spc="-1" dirty="0">
                <a:solidFill>
                  <a:srgbClr val="000000"/>
                </a:solidFill>
                <a:latin typeface="Arial"/>
              </a:rPr>
              <a:t> </a:t>
            </a:r>
            <a:r>
              <a:rPr lang="ru-RU" sz="1400" b="0" strike="noStrike" spc="-1" dirty="0" err="1">
                <a:solidFill>
                  <a:srgbClr val="000000"/>
                </a:solidFill>
                <a:latin typeface="Arial"/>
              </a:rPr>
              <a:t>in</a:t>
            </a:r>
            <a:r>
              <a:rPr lang="ru-RU" sz="1400" b="0" strike="noStrike" spc="-1" dirty="0">
                <a:solidFill>
                  <a:srgbClr val="000000"/>
                </a:solidFill>
                <a:latin typeface="Arial"/>
              </a:rPr>
              <a:t> </a:t>
            </a:r>
            <a:r>
              <a:rPr lang="ru-RU" sz="1400" b="0" strike="noStrike" spc="-1" dirty="0" err="1">
                <a:solidFill>
                  <a:srgbClr val="000000"/>
                </a:solidFill>
                <a:latin typeface="Arial"/>
              </a:rPr>
              <a:t>each</a:t>
            </a:r>
            <a:r>
              <a:rPr lang="ru-RU" sz="1400" b="0" strike="noStrike" spc="-1" dirty="0">
                <a:solidFill>
                  <a:srgbClr val="000000"/>
                </a:solidFill>
                <a:latin typeface="Arial"/>
              </a:rPr>
              <a:t> </a:t>
            </a:r>
            <a:r>
              <a:rPr lang="ru-RU" sz="1400" b="0" strike="noStrike" spc="-1" dirty="0" err="1" smtClean="0">
                <a:solidFill>
                  <a:srgbClr val="000000"/>
                </a:solidFill>
                <a:latin typeface="Arial"/>
              </a:rPr>
              <a:t>rack</a:t>
            </a:r>
            <a:r>
              <a:rPr lang="en-US" sz="1400" spc="-1" dirty="0">
                <a:solidFill>
                  <a:srgbClr val="000000"/>
                </a:solidFill>
                <a:latin typeface="Arial"/>
              </a:rPr>
              <a:t>.</a:t>
            </a:r>
            <a:endParaRPr lang="ru-RU" sz="1400" b="0" strike="noStrike" spc="-1" dirty="0">
              <a:solidFill>
                <a:srgbClr val="000000"/>
              </a:solidFill>
              <a:latin typeface="Arial"/>
            </a:endParaRPr>
          </a:p>
          <a:p>
            <a:r>
              <a:rPr lang="ru-RU" sz="1400" b="0" strike="noStrike" spc="-1" dirty="0">
                <a:solidFill>
                  <a:srgbClr val="000000"/>
                </a:solidFill>
                <a:latin typeface="Arial"/>
              </a:rPr>
              <a:t>    • </a:t>
            </a:r>
            <a:r>
              <a:rPr lang="ru-RU" sz="1400" b="0" strike="noStrike" spc="-1" dirty="0" err="1">
                <a:solidFill>
                  <a:srgbClr val="000000"/>
                </a:solidFill>
                <a:latin typeface="Arial"/>
              </a:rPr>
              <a:t>ventilation</a:t>
            </a:r>
            <a:r>
              <a:rPr lang="ru-RU" sz="1400" b="0" strike="noStrike" spc="-1" dirty="0">
                <a:solidFill>
                  <a:srgbClr val="000000"/>
                </a:solidFill>
                <a:latin typeface="Arial"/>
              </a:rPr>
              <a:t> </a:t>
            </a:r>
            <a:r>
              <a:rPr lang="ru-RU" sz="1400" b="0" strike="noStrike" spc="-1" dirty="0" err="1">
                <a:solidFill>
                  <a:srgbClr val="000000"/>
                </a:solidFill>
                <a:latin typeface="Arial"/>
              </a:rPr>
              <a:t>system</a:t>
            </a:r>
            <a:r>
              <a:rPr lang="ru-RU" sz="1400" b="0" strike="noStrike" spc="-1" dirty="0">
                <a:solidFill>
                  <a:srgbClr val="000000"/>
                </a:solidFill>
                <a:latin typeface="Arial"/>
              </a:rPr>
              <a:t> </a:t>
            </a:r>
            <a:r>
              <a:rPr lang="ru-RU" sz="1400" b="0" strike="noStrike" spc="-1" dirty="0" err="1" smtClean="0">
                <a:solidFill>
                  <a:srgbClr val="000000"/>
                </a:solidFill>
                <a:latin typeface="Arial"/>
              </a:rPr>
              <a:t>signal</a:t>
            </a:r>
            <a:r>
              <a:rPr lang="en-US" sz="1400" b="0" strike="noStrike" spc="-1" dirty="0" smtClean="0">
                <a:solidFill>
                  <a:srgbClr val="000000"/>
                </a:solidFill>
                <a:latin typeface="Arial"/>
              </a:rPr>
              <a:t>.</a:t>
            </a:r>
            <a:endParaRPr lang="ru-RU" sz="1400" b="0" strike="noStrike" spc="-1" dirty="0">
              <a:solidFill>
                <a:srgbClr val="000000"/>
              </a:solidFill>
              <a:latin typeface="Arial"/>
            </a:endParaRPr>
          </a:p>
          <a:p>
            <a:r>
              <a:rPr lang="ru-RU" sz="1400" b="0" strike="noStrike" spc="-1" dirty="0">
                <a:solidFill>
                  <a:srgbClr val="000000"/>
                </a:solidFill>
                <a:latin typeface="Arial"/>
              </a:rPr>
              <a:t>    • </a:t>
            </a:r>
            <a:r>
              <a:rPr lang="ru-RU" sz="1400" b="0" strike="noStrike" spc="-1" dirty="0" err="1">
                <a:solidFill>
                  <a:srgbClr val="000000"/>
                </a:solidFill>
                <a:latin typeface="Arial"/>
              </a:rPr>
              <a:t>signals</a:t>
            </a:r>
            <a:r>
              <a:rPr lang="ru-RU" sz="1400" b="0" strike="noStrike" spc="-1" dirty="0">
                <a:solidFill>
                  <a:srgbClr val="000000"/>
                </a:solidFill>
                <a:latin typeface="Arial"/>
              </a:rPr>
              <a:t> </a:t>
            </a:r>
            <a:r>
              <a:rPr lang="ru-RU" sz="1400" b="0" strike="noStrike" spc="-1" dirty="0" err="1">
                <a:solidFill>
                  <a:srgbClr val="000000"/>
                </a:solidFill>
                <a:latin typeface="Arial"/>
              </a:rPr>
              <a:t>from</a:t>
            </a:r>
            <a:r>
              <a:rPr lang="ru-RU" sz="1400" b="0" strike="noStrike" spc="-1" dirty="0">
                <a:solidFill>
                  <a:srgbClr val="000000"/>
                </a:solidFill>
                <a:latin typeface="Arial"/>
              </a:rPr>
              <a:t> </a:t>
            </a:r>
            <a:r>
              <a:rPr lang="ru-RU" sz="1400" b="0" strike="noStrike" spc="-1" dirty="0" err="1">
                <a:solidFill>
                  <a:srgbClr val="000000"/>
                </a:solidFill>
                <a:latin typeface="Arial"/>
              </a:rPr>
              <a:t>access</a:t>
            </a:r>
            <a:r>
              <a:rPr lang="ru-RU" sz="1400" b="0" strike="noStrike" spc="-1" dirty="0">
                <a:solidFill>
                  <a:srgbClr val="000000"/>
                </a:solidFill>
                <a:latin typeface="Arial"/>
              </a:rPr>
              <a:t> </a:t>
            </a:r>
            <a:r>
              <a:rPr lang="ru-RU" sz="1400" b="0" strike="noStrike" spc="-1" dirty="0" err="1">
                <a:solidFill>
                  <a:srgbClr val="000000"/>
                </a:solidFill>
                <a:latin typeface="Arial"/>
              </a:rPr>
              <a:t>control</a:t>
            </a:r>
            <a:r>
              <a:rPr lang="ru-RU" sz="1400" b="0" strike="noStrike" spc="-1" dirty="0">
                <a:solidFill>
                  <a:srgbClr val="000000"/>
                </a:solidFill>
                <a:latin typeface="Arial"/>
              </a:rPr>
              <a:t> </a:t>
            </a:r>
            <a:r>
              <a:rPr lang="ru-RU" sz="1400" b="0" strike="noStrike" spc="-1" dirty="0" err="1">
                <a:solidFill>
                  <a:srgbClr val="000000"/>
                </a:solidFill>
                <a:latin typeface="Arial"/>
              </a:rPr>
              <a:t>and</a:t>
            </a:r>
            <a:r>
              <a:rPr lang="ru-RU" sz="1400" b="0" strike="noStrike" spc="-1" dirty="0">
                <a:solidFill>
                  <a:srgbClr val="000000"/>
                </a:solidFill>
                <a:latin typeface="Arial"/>
              </a:rPr>
              <a:t> </a:t>
            </a:r>
            <a:r>
              <a:rPr lang="ru-RU" sz="1400" b="0" strike="noStrike" spc="-1" dirty="0" err="1">
                <a:solidFill>
                  <a:srgbClr val="000000"/>
                </a:solidFill>
                <a:latin typeface="Arial"/>
              </a:rPr>
              <a:t>management</a:t>
            </a:r>
            <a:r>
              <a:rPr lang="ru-RU" sz="1400" b="0" strike="noStrike" spc="-1" dirty="0">
                <a:solidFill>
                  <a:srgbClr val="000000"/>
                </a:solidFill>
                <a:latin typeface="Arial"/>
              </a:rPr>
              <a:t> </a:t>
            </a:r>
            <a:r>
              <a:rPr lang="ru-RU" sz="1400" b="0" strike="noStrike" spc="-1" dirty="0" err="1" smtClean="0">
                <a:solidFill>
                  <a:srgbClr val="000000"/>
                </a:solidFill>
                <a:latin typeface="Arial"/>
              </a:rPr>
              <a:t>system</a:t>
            </a:r>
            <a:r>
              <a:rPr lang="en-US" sz="1400" b="0" strike="noStrike" spc="-1" dirty="0" smtClean="0">
                <a:solidFill>
                  <a:srgbClr val="000000"/>
                </a:solidFill>
                <a:latin typeface="Arial"/>
              </a:rPr>
              <a:t>.</a:t>
            </a:r>
            <a:endParaRPr lang="ru-RU" sz="1400" b="0" strike="noStrike" spc="-1" dirty="0">
              <a:solidFill>
                <a:srgbClr val="000000"/>
              </a:solidFill>
              <a:latin typeface="Arial"/>
            </a:endParaRPr>
          </a:p>
          <a:p>
            <a:endParaRPr lang="ru-RU" sz="1400" b="0" strike="noStrike" spc="-1" dirty="0">
              <a:solidFill>
                <a:srgbClr val="000000"/>
              </a:solidFill>
              <a:latin typeface="Arial"/>
            </a:endParaRPr>
          </a:p>
          <a:p>
            <a:r>
              <a:rPr lang="ru-RU" sz="1400" b="1" strike="noStrike" spc="-1" dirty="0" err="1">
                <a:solidFill>
                  <a:srgbClr val="0BA5B5"/>
                </a:solidFill>
                <a:latin typeface="Arial"/>
              </a:rPr>
              <a:t>All</a:t>
            </a:r>
            <a:r>
              <a:rPr lang="ru-RU" sz="1400" b="1" strike="noStrike" spc="-1" dirty="0">
                <a:solidFill>
                  <a:srgbClr val="0BA5B5"/>
                </a:solidFill>
                <a:latin typeface="Arial"/>
              </a:rPr>
              <a:t> </a:t>
            </a:r>
            <a:r>
              <a:rPr lang="ru-RU" sz="1400" b="1" strike="noStrike" spc="-1" dirty="0" err="1">
                <a:solidFill>
                  <a:srgbClr val="0BA5B5"/>
                </a:solidFill>
                <a:latin typeface="Arial"/>
              </a:rPr>
              <a:t>critical</a:t>
            </a:r>
            <a:r>
              <a:rPr lang="ru-RU" sz="1400" b="1" strike="noStrike" spc="-1" dirty="0">
                <a:solidFill>
                  <a:srgbClr val="0BA5B5"/>
                </a:solidFill>
                <a:latin typeface="Arial"/>
              </a:rPr>
              <a:t> </a:t>
            </a:r>
            <a:r>
              <a:rPr lang="ru-RU" sz="1400" b="1" strike="noStrike" spc="-1" dirty="0" err="1">
                <a:solidFill>
                  <a:srgbClr val="0BA5B5"/>
                </a:solidFill>
                <a:latin typeface="Arial"/>
              </a:rPr>
              <a:t>signals</a:t>
            </a:r>
            <a:r>
              <a:rPr lang="ru-RU" sz="1400" b="1" strike="noStrike" spc="-1" dirty="0">
                <a:solidFill>
                  <a:srgbClr val="0BA5B5"/>
                </a:solidFill>
                <a:latin typeface="Arial"/>
              </a:rPr>
              <a:t>: </a:t>
            </a:r>
            <a:r>
              <a:rPr lang="ru-RU" sz="1400" b="1" strike="noStrike" spc="-1" dirty="0" err="1">
                <a:solidFill>
                  <a:srgbClr val="0BA5B5"/>
                </a:solidFill>
                <a:latin typeface="Arial"/>
              </a:rPr>
              <a:t>fire</a:t>
            </a:r>
            <a:r>
              <a:rPr lang="ru-RU" sz="1400" b="1" strike="noStrike" spc="-1" dirty="0">
                <a:solidFill>
                  <a:srgbClr val="0BA5B5"/>
                </a:solidFill>
                <a:latin typeface="Arial"/>
              </a:rPr>
              <a:t>, </a:t>
            </a:r>
            <a:r>
              <a:rPr lang="ru-RU" sz="1400" b="1" strike="noStrike" spc="-1" dirty="0" err="1">
                <a:solidFill>
                  <a:srgbClr val="0BA5B5"/>
                </a:solidFill>
                <a:latin typeface="Arial"/>
              </a:rPr>
              <a:t>power</a:t>
            </a:r>
            <a:r>
              <a:rPr lang="ru-RU" sz="1400" b="1" strike="noStrike" spc="-1" dirty="0">
                <a:solidFill>
                  <a:srgbClr val="0BA5B5"/>
                </a:solidFill>
                <a:latin typeface="Arial"/>
              </a:rPr>
              <a:t> </a:t>
            </a:r>
            <a:r>
              <a:rPr lang="ru-RU" sz="1400" b="1" strike="noStrike" spc="-1" dirty="0" err="1">
                <a:solidFill>
                  <a:srgbClr val="0BA5B5"/>
                </a:solidFill>
                <a:latin typeface="Arial"/>
              </a:rPr>
              <a:t>overload</a:t>
            </a:r>
            <a:r>
              <a:rPr lang="ru-RU" sz="1400" b="1" strike="noStrike" spc="-1" dirty="0">
                <a:solidFill>
                  <a:srgbClr val="0BA5B5"/>
                </a:solidFill>
                <a:latin typeface="Arial"/>
              </a:rPr>
              <a:t>, </a:t>
            </a:r>
            <a:r>
              <a:rPr lang="ru-RU" sz="1400" b="1" strike="noStrike" spc="-1" dirty="0" err="1">
                <a:solidFill>
                  <a:srgbClr val="0BA5B5"/>
                </a:solidFill>
                <a:latin typeface="Arial"/>
              </a:rPr>
              <a:t>power</a:t>
            </a:r>
            <a:r>
              <a:rPr lang="ru-RU" sz="1400" b="1" strike="noStrike" spc="-1" dirty="0">
                <a:solidFill>
                  <a:srgbClr val="0BA5B5"/>
                </a:solidFill>
                <a:latin typeface="Arial"/>
              </a:rPr>
              <a:t> </a:t>
            </a:r>
            <a:r>
              <a:rPr lang="ru-RU" sz="1400" b="1" strike="noStrike" spc="-1" dirty="0" err="1">
                <a:solidFill>
                  <a:srgbClr val="0BA5B5"/>
                </a:solidFill>
                <a:latin typeface="Arial"/>
              </a:rPr>
              <a:t>supply</a:t>
            </a:r>
            <a:r>
              <a:rPr lang="ru-RU" sz="1400" b="1" strike="noStrike" spc="-1" dirty="0">
                <a:solidFill>
                  <a:srgbClr val="0BA5B5"/>
                </a:solidFill>
                <a:latin typeface="Arial"/>
              </a:rPr>
              <a:t> </a:t>
            </a:r>
            <a:r>
              <a:rPr lang="ru-RU" sz="1400" b="1" strike="noStrike" spc="-1" dirty="0" err="1">
                <a:solidFill>
                  <a:srgbClr val="0BA5B5"/>
                </a:solidFill>
                <a:latin typeface="Arial"/>
              </a:rPr>
              <a:t>outage</a:t>
            </a:r>
            <a:r>
              <a:rPr lang="ru-RU" sz="1400" b="1" strike="noStrike" spc="-1" dirty="0">
                <a:solidFill>
                  <a:srgbClr val="0BA5B5"/>
                </a:solidFill>
                <a:latin typeface="Arial"/>
              </a:rPr>
              <a:t>, </a:t>
            </a:r>
            <a:r>
              <a:rPr lang="ru-RU" sz="1400" b="1" strike="noStrike" spc="-1" dirty="0" err="1">
                <a:solidFill>
                  <a:srgbClr val="0BA5B5"/>
                </a:solidFill>
                <a:latin typeface="Arial"/>
              </a:rPr>
              <a:t>cooling</a:t>
            </a:r>
            <a:r>
              <a:rPr lang="ru-RU" sz="1400" b="1" strike="noStrike" spc="-1" dirty="0">
                <a:solidFill>
                  <a:srgbClr val="0BA5B5"/>
                </a:solidFill>
                <a:latin typeface="Arial"/>
              </a:rPr>
              <a:t> </a:t>
            </a:r>
            <a:r>
              <a:rPr lang="ru-RU" sz="1400" b="1" strike="noStrike" spc="-1" dirty="0" err="1">
                <a:solidFill>
                  <a:srgbClr val="0BA5B5"/>
                </a:solidFill>
                <a:latin typeface="Arial"/>
              </a:rPr>
              <a:t>system</a:t>
            </a:r>
            <a:r>
              <a:rPr lang="ru-RU" sz="1400" b="1" strike="noStrike" spc="-1" dirty="0">
                <a:solidFill>
                  <a:srgbClr val="0BA5B5"/>
                </a:solidFill>
                <a:latin typeface="Arial"/>
              </a:rPr>
              <a:t> </a:t>
            </a:r>
            <a:r>
              <a:rPr lang="ru-RU" sz="1400" b="1" strike="noStrike" spc="-1" dirty="0" err="1">
                <a:solidFill>
                  <a:srgbClr val="0BA5B5"/>
                </a:solidFill>
                <a:latin typeface="Arial"/>
              </a:rPr>
              <a:t>leakage</a:t>
            </a:r>
            <a:r>
              <a:rPr lang="ru-RU" sz="1400" b="1" strike="noStrike" spc="-1" dirty="0">
                <a:solidFill>
                  <a:srgbClr val="0BA5B5"/>
                </a:solidFill>
                <a:latin typeface="Arial"/>
              </a:rPr>
              <a:t> </a:t>
            </a:r>
            <a:r>
              <a:rPr lang="ru-RU" sz="1400" b="1" strike="noStrike" spc="-1" dirty="0" err="1">
                <a:solidFill>
                  <a:srgbClr val="0BA5B5"/>
                </a:solidFill>
                <a:latin typeface="Arial"/>
              </a:rPr>
              <a:t>will</a:t>
            </a:r>
            <a:r>
              <a:rPr lang="ru-RU" sz="1400" b="1" strike="noStrike" spc="-1" dirty="0">
                <a:solidFill>
                  <a:srgbClr val="0BA5B5"/>
                </a:solidFill>
                <a:latin typeface="Arial"/>
              </a:rPr>
              <a:t> </a:t>
            </a:r>
            <a:r>
              <a:rPr lang="ru-RU" sz="1400" b="1" strike="noStrike" spc="-1" dirty="0" err="1">
                <a:solidFill>
                  <a:srgbClr val="0BA5B5"/>
                </a:solidFill>
                <a:latin typeface="Arial"/>
              </a:rPr>
              <a:t>be</a:t>
            </a:r>
            <a:r>
              <a:rPr lang="ru-RU" sz="1400" b="1" strike="noStrike" spc="-1" dirty="0">
                <a:solidFill>
                  <a:srgbClr val="0BA5B5"/>
                </a:solidFill>
                <a:latin typeface="Arial"/>
              </a:rPr>
              <a:t> </a:t>
            </a:r>
            <a:r>
              <a:rPr lang="ru-RU" sz="1400" b="1" strike="noStrike" spc="-1" dirty="0" err="1">
                <a:solidFill>
                  <a:srgbClr val="0BA5B5"/>
                </a:solidFill>
                <a:latin typeface="Arial"/>
              </a:rPr>
              <a:t>duplicated</a:t>
            </a:r>
            <a:r>
              <a:rPr lang="ru-RU" sz="1400" b="1" strike="noStrike" spc="-1" dirty="0">
                <a:solidFill>
                  <a:srgbClr val="0BA5B5"/>
                </a:solidFill>
                <a:latin typeface="Arial"/>
              </a:rPr>
              <a:t> </a:t>
            </a:r>
            <a:r>
              <a:rPr lang="ru-RU" sz="1400" b="1" strike="noStrike" spc="-1" dirty="0" err="1">
                <a:solidFill>
                  <a:srgbClr val="0BA5B5"/>
                </a:solidFill>
                <a:latin typeface="Arial"/>
              </a:rPr>
              <a:t>by</a:t>
            </a:r>
            <a:r>
              <a:rPr lang="ru-RU" sz="1400" b="1" strike="noStrike" spc="-1" dirty="0">
                <a:solidFill>
                  <a:srgbClr val="0BA5B5"/>
                </a:solidFill>
                <a:latin typeface="Arial"/>
              </a:rPr>
              <a:t> SMS </a:t>
            </a:r>
            <a:r>
              <a:rPr lang="ru-RU" sz="1400" b="1" strike="noStrike" spc="-1" dirty="0" err="1">
                <a:solidFill>
                  <a:srgbClr val="0BA5B5"/>
                </a:solidFill>
                <a:latin typeface="Arial"/>
              </a:rPr>
              <a:t>to</a:t>
            </a:r>
            <a:r>
              <a:rPr lang="ru-RU" sz="1400" b="1" strike="noStrike" spc="-1" dirty="0">
                <a:solidFill>
                  <a:srgbClr val="0BA5B5"/>
                </a:solidFill>
                <a:latin typeface="Arial"/>
              </a:rPr>
              <a:t> </a:t>
            </a:r>
            <a:r>
              <a:rPr lang="ru-RU" sz="1400" b="1" strike="noStrike" spc="-1" dirty="0" err="1">
                <a:solidFill>
                  <a:srgbClr val="0BA5B5"/>
                </a:solidFill>
                <a:latin typeface="Arial"/>
              </a:rPr>
              <a:t>responsible</a:t>
            </a:r>
            <a:r>
              <a:rPr lang="ru-RU" sz="1400" b="1" strike="noStrike" spc="-1" dirty="0">
                <a:solidFill>
                  <a:srgbClr val="0BA5B5"/>
                </a:solidFill>
                <a:latin typeface="Arial"/>
              </a:rPr>
              <a:t> </a:t>
            </a:r>
            <a:r>
              <a:rPr lang="ru-RU" sz="1400" b="1" strike="noStrike" spc="-1" dirty="0" err="1">
                <a:solidFill>
                  <a:srgbClr val="0BA5B5"/>
                </a:solidFill>
                <a:latin typeface="Arial"/>
              </a:rPr>
              <a:t>employees</a:t>
            </a:r>
            <a:r>
              <a:rPr lang="ru-RU" sz="1400" b="1" strike="noStrike" spc="-1" dirty="0">
                <a:solidFill>
                  <a:srgbClr val="0BA5B5"/>
                </a:solidFill>
                <a:latin typeface="Arial"/>
              </a:rPr>
              <a:t>.</a:t>
            </a:r>
            <a:endParaRPr lang="ru-RU" sz="1400" b="0" strike="noStrike" spc="-1" dirty="0">
              <a:solidFill>
                <a:srgbClr val="000000"/>
              </a:solidFill>
              <a:latin typeface="Arial"/>
            </a:endParaRPr>
          </a:p>
          <a:p>
            <a:endParaRPr lang="ru-RU" sz="1400" b="0" strike="noStrike" spc="-1" dirty="0">
              <a:solidFill>
                <a:srgbClr val="000000"/>
              </a:solidFill>
              <a:latin typeface="Arial"/>
            </a:endParaRPr>
          </a:p>
        </p:txBody>
      </p:sp>
      <p:pic>
        <p:nvPicPr>
          <p:cNvPr id="9" name="Obraz 5"/>
          <p:cNvPicPr/>
          <p:nvPr/>
        </p:nvPicPr>
        <p:blipFill>
          <a:blip r:embed="rId4"/>
          <a:stretch/>
        </p:blipFill>
        <p:spPr>
          <a:xfrm>
            <a:off x="104760" y="6309360"/>
            <a:ext cx="870480" cy="455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title"/>
          </p:nvPr>
        </p:nvSpPr>
        <p:spPr>
          <a:xfrm>
            <a:off x="931680" y="0"/>
            <a:ext cx="10515600" cy="132444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n-US" sz="4400" b="1" strike="noStrike" spc="-1">
                <a:solidFill>
                  <a:srgbClr val="000000"/>
                </a:solidFill>
                <a:latin typeface="Calibri Light"/>
              </a:rPr>
              <a:t>Stages of work</a:t>
            </a:r>
            <a:endParaRPr lang="ru-RU" sz="4400" b="0" strike="noStrike" spc="-1">
              <a:solidFill>
                <a:srgbClr val="000000"/>
              </a:solidFill>
              <a:latin typeface="Arial"/>
            </a:endParaRPr>
          </a:p>
        </p:txBody>
      </p:sp>
      <p:graphicFrame>
        <p:nvGraphicFramePr>
          <p:cNvPr id="357" name="Таблица 4"/>
          <p:cNvGraphicFramePr/>
          <p:nvPr>
            <p:extLst>
              <p:ext uri="{D42A27DB-BD31-4B8C-83A1-F6EECF244321}">
                <p14:modId xmlns:p14="http://schemas.microsoft.com/office/powerpoint/2010/main" val="1534665330"/>
              </p:ext>
            </p:extLst>
          </p:nvPr>
        </p:nvGraphicFramePr>
        <p:xfrm>
          <a:off x="204480" y="1049760"/>
          <a:ext cx="11446200" cy="5404080"/>
        </p:xfrm>
        <a:graphic>
          <a:graphicData uri="http://schemas.openxmlformats.org/drawingml/2006/table">
            <a:tbl>
              <a:tblPr/>
              <a:tblGrid>
                <a:gridCol w="315360"/>
                <a:gridCol w="2594160"/>
                <a:gridCol w="217440"/>
                <a:gridCol w="285840"/>
                <a:gridCol w="285840"/>
                <a:gridCol w="247680"/>
                <a:gridCol w="324360"/>
                <a:gridCol w="285840"/>
                <a:gridCol w="285840"/>
                <a:gridCol w="285840"/>
                <a:gridCol w="437760"/>
                <a:gridCol w="437760"/>
                <a:gridCol w="437760"/>
                <a:gridCol w="437760"/>
                <a:gridCol w="1141560"/>
                <a:gridCol w="1141560"/>
                <a:gridCol w="1141560"/>
                <a:gridCol w="1142280"/>
              </a:tblGrid>
              <a:tr h="430200">
                <a:tc gridSpan="2">
                  <a:txBody>
                    <a:bodyPr/>
                    <a:lstStyle/>
                    <a:p>
                      <a:pPr algn="ctr">
                        <a:lnSpc>
                          <a:spcPct val="100000"/>
                        </a:lnSpc>
                      </a:pPr>
                      <a:r>
                        <a:rPr lang="ru-RU" sz="1400" b="0" strike="noStrike" spc="-1" dirty="0">
                          <a:solidFill>
                            <a:srgbClr val="000000"/>
                          </a:solidFill>
                          <a:latin typeface="Calibri"/>
                        </a:rPr>
                        <a:t> </a:t>
                      </a:r>
                      <a:endParaRPr lang="ru-RU" sz="1400" b="0" strike="noStrike" spc="-1" dirty="0">
                        <a:solidFill>
                          <a:srgbClr val="000000"/>
                        </a:solidFill>
                        <a:latin typeface="Arial"/>
                      </a:endParaRPr>
                    </a:p>
                  </a:txBody>
                  <a:tcPr marL="4680" marR="4680" anchor="b">
                    <a:lnL w="12240">
                      <a:noFill/>
                      <a:prstDash val="solid"/>
                    </a:lnL>
                    <a:lnR w="6480">
                      <a:solidFill>
                        <a:srgbClr val="000000"/>
                      </a:solidFill>
                      <a:prstDash val="solid"/>
                    </a:lnR>
                    <a:lnT w="12240">
                      <a:noFill/>
                      <a:prstDash val="solid"/>
                    </a:lnT>
                    <a:lnB w="6480">
                      <a:solidFill>
                        <a:srgbClr val="000000"/>
                      </a:solidFill>
                      <a:prstDash val="solid"/>
                    </a:lnB>
                    <a:no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gridSpan="12">
                  <a:txBody>
                    <a:bodyPr/>
                    <a:lstStyle/>
                    <a:p>
                      <a:pPr algn="ctr">
                        <a:lnSpc>
                          <a:spcPct val="100000"/>
                        </a:lnSpc>
                      </a:pPr>
                      <a:r>
                        <a:rPr lang="en-US" sz="1800" b="0" strike="noStrike" spc="-1">
                          <a:solidFill>
                            <a:srgbClr val="000000"/>
                          </a:solidFill>
                          <a:latin typeface="Calibri"/>
                        </a:rPr>
                        <a:t>April 2023</a:t>
                      </a:r>
                      <a:endParaRPr lang="ru-RU" sz="18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solidFill>
                      <a:srgbClr val="FFFF00"/>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ru-RU"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gn="ctr">
                        <a:lnSpc>
                          <a:spcPct val="100000"/>
                        </a:lnSpc>
                      </a:pPr>
                      <a:r>
                        <a:rPr lang="en-US" sz="1800" b="0" strike="noStrike" spc="-1">
                          <a:solidFill>
                            <a:srgbClr val="000000"/>
                          </a:solidFill>
                          <a:latin typeface="Calibri"/>
                        </a:rPr>
                        <a:t>May </a:t>
                      </a:r>
                      <a:endParaRPr lang="ru-RU" sz="18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solidFill>
                      <a:srgbClr val="FFFF00"/>
                    </a:solidFill>
                  </a:tcPr>
                </a:tc>
                <a:tc>
                  <a:txBody>
                    <a:bodyPr/>
                    <a:lstStyle/>
                    <a:p>
                      <a:pPr algn="ctr">
                        <a:lnSpc>
                          <a:spcPct val="100000"/>
                        </a:lnSpc>
                      </a:pPr>
                      <a:r>
                        <a:rPr lang="en-US" sz="1800" b="0" strike="noStrike" spc="-1">
                          <a:solidFill>
                            <a:srgbClr val="000000"/>
                          </a:solidFill>
                          <a:latin typeface="Calibri"/>
                        </a:rPr>
                        <a:t>June-September</a:t>
                      </a:r>
                      <a:endParaRPr lang="ru-RU" sz="18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solidFill>
                      <a:srgbClr val="FFFF00"/>
                    </a:solidFill>
                  </a:tcPr>
                </a:tc>
                <a:tc>
                  <a:txBody>
                    <a:bodyPr/>
                    <a:lstStyle/>
                    <a:p>
                      <a:pPr algn="ctr">
                        <a:lnSpc>
                          <a:spcPct val="100000"/>
                        </a:lnSpc>
                      </a:pPr>
                      <a:r>
                        <a:rPr lang="en-US" sz="1800" b="0" strike="noStrike" spc="-1">
                          <a:solidFill>
                            <a:srgbClr val="000000"/>
                          </a:solidFill>
                          <a:latin typeface="Calibri"/>
                        </a:rPr>
                        <a:t>September</a:t>
                      </a:r>
                      <a:endParaRPr lang="ru-RU" sz="18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solidFill>
                      <a:srgbClr val="FFFF00"/>
                    </a:solidFill>
                  </a:tcPr>
                </a:tc>
                <a:tc>
                  <a:txBody>
                    <a:bodyPr/>
                    <a:lstStyle/>
                    <a:p>
                      <a:pPr algn="ctr">
                        <a:lnSpc>
                          <a:spcPct val="100000"/>
                        </a:lnSpc>
                      </a:pPr>
                      <a:r>
                        <a:rPr lang="en-US" sz="1800" b="0" strike="noStrike" spc="-1">
                          <a:solidFill>
                            <a:srgbClr val="000000"/>
                          </a:solidFill>
                          <a:latin typeface="Calibri"/>
                        </a:rPr>
                        <a:t>October</a:t>
                      </a:r>
                      <a:endParaRPr lang="ru-RU" sz="18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solidFill>
                      <a:srgbClr val="FFFF00"/>
                    </a:solidFill>
                  </a:tcPr>
                </a:tc>
              </a:tr>
              <a:tr h="476640">
                <a:tc>
                  <a:txBody>
                    <a:bodyPr/>
                    <a:lstStyle/>
                    <a:p>
                      <a:pPr algn="ctr">
                        <a:lnSpc>
                          <a:spcPct val="100000"/>
                        </a:lnSpc>
                      </a:pPr>
                      <a:r>
                        <a:rPr lang="ru-RU" sz="1400" b="1" strike="noStrike" spc="-1">
                          <a:solidFill>
                            <a:srgbClr val="000000"/>
                          </a:solidFill>
                          <a:latin typeface="Calibri"/>
                        </a:rPr>
                        <a:t> </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gn="ctr">
                        <a:lnSpc>
                          <a:spcPct val="100000"/>
                        </a:lnSpc>
                      </a:pPr>
                      <a:r>
                        <a:rPr lang="ru-RU" sz="1400" b="1" strike="noStrike" spc="-1">
                          <a:solidFill>
                            <a:srgbClr val="000000"/>
                          </a:solidFill>
                          <a:latin typeface="Calibri"/>
                        </a:rPr>
                        <a:t> </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gn="ctr">
                        <a:lnSpc>
                          <a:spcPct val="100000"/>
                        </a:lnSpc>
                      </a:pPr>
                      <a:r>
                        <a:rPr lang="ru-RU" sz="1400" b="1" strike="noStrike" spc="-1">
                          <a:solidFill>
                            <a:srgbClr val="000000"/>
                          </a:solidFill>
                          <a:latin typeface="Calibri"/>
                        </a:rPr>
                        <a:t>19</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a:solidFill>
                            <a:srgbClr val="000000"/>
                          </a:solidFill>
                          <a:latin typeface="Calibri"/>
                        </a:rPr>
                        <a:t>20</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a:solidFill>
                            <a:srgbClr val="000000"/>
                          </a:solidFill>
                          <a:latin typeface="Calibri"/>
                        </a:rPr>
                        <a:t>21</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a:solidFill>
                            <a:srgbClr val="000000"/>
                          </a:solidFill>
                          <a:latin typeface="Calibri"/>
                        </a:rPr>
                        <a:t>22</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a:solidFill>
                            <a:srgbClr val="000000"/>
                          </a:solidFill>
                          <a:latin typeface="Calibri"/>
                        </a:rPr>
                        <a:t>23</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a:solidFill>
                            <a:srgbClr val="000000"/>
                          </a:solidFill>
                          <a:latin typeface="Calibri"/>
                        </a:rPr>
                        <a:t>24</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a:solidFill>
                            <a:srgbClr val="000000"/>
                          </a:solidFill>
                          <a:latin typeface="Calibri"/>
                        </a:rPr>
                        <a:t>25</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a:solidFill>
                            <a:srgbClr val="000000"/>
                          </a:solidFill>
                          <a:latin typeface="Calibri"/>
                        </a:rPr>
                        <a:t>26</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a:solidFill>
                            <a:srgbClr val="000000"/>
                          </a:solidFill>
                          <a:latin typeface="Calibri"/>
                        </a:rPr>
                        <a:t>27</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a:solidFill>
                            <a:srgbClr val="000000"/>
                          </a:solidFill>
                          <a:latin typeface="Calibri"/>
                        </a:rPr>
                        <a:t>28</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a:solidFill>
                            <a:srgbClr val="000000"/>
                          </a:solidFill>
                          <a:latin typeface="Calibri"/>
                        </a:rPr>
                        <a:t>29</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a:solidFill>
                            <a:srgbClr val="000000"/>
                          </a:solidFill>
                          <a:latin typeface="Calibri"/>
                        </a:rPr>
                        <a:t>30</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en-US" sz="1400" b="1" strike="noStrike" spc="-1">
                          <a:solidFill>
                            <a:srgbClr val="000000"/>
                          </a:solidFill>
                          <a:latin typeface="Calibri"/>
                        </a:rPr>
                        <a:t>1-30</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endParaRPr lang="ru-RU" sz="1400" b="1" strike="noStrike" spc="-1">
                        <a:solidFill>
                          <a:srgbClr val="000000"/>
                        </a:solidFill>
                        <a:latin typeface="Calibri"/>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dirty="0" smtClean="0">
                          <a:solidFill>
                            <a:srgbClr val="000000"/>
                          </a:solidFill>
                          <a:latin typeface="Calibri"/>
                        </a:rPr>
                        <a:t>1-30</a:t>
                      </a:r>
                      <a:endParaRPr lang="ru-RU" sz="1400" b="0" strike="noStrike" spc="-1" dirty="0">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c>
                  <a:txBody>
                    <a:bodyPr/>
                    <a:lstStyle/>
                    <a:p>
                      <a:pPr algn="ctr">
                        <a:lnSpc>
                          <a:spcPct val="100000"/>
                        </a:lnSpc>
                      </a:pPr>
                      <a:r>
                        <a:rPr lang="ru-RU" sz="1400" b="1" strike="noStrike" spc="-1" dirty="0" smtClean="0">
                          <a:solidFill>
                            <a:srgbClr val="000000"/>
                          </a:solidFill>
                          <a:latin typeface="Calibri"/>
                        </a:rPr>
                        <a:t>1-</a:t>
                      </a:r>
                      <a:r>
                        <a:rPr lang="en-US" sz="1400" b="1" strike="noStrike" spc="-1" dirty="0" smtClean="0">
                          <a:solidFill>
                            <a:srgbClr val="000000"/>
                          </a:solidFill>
                          <a:latin typeface="Calibri"/>
                        </a:rPr>
                        <a:t>31</a:t>
                      </a:r>
                      <a:endParaRPr lang="ru-RU" sz="1400" b="0" strike="noStrike" spc="-1" dirty="0">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12240">
                      <a:solidFill>
                        <a:srgbClr val="000000"/>
                      </a:solidFill>
                      <a:prstDash val="solid"/>
                    </a:lnB>
                    <a:solidFill>
                      <a:srgbClr val="FFC000"/>
                    </a:solidFill>
                  </a:tcPr>
                </a:tc>
              </a:tr>
              <a:tr h="211680">
                <a:tc>
                  <a:txBody>
                    <a:bodyPr/>
                    <a:lstStyle/>
                    <a:p>
                      <a:pPr algn="ctr">
                        <a:lnSpc>
                          <a:spcPct val="100000"/>
                        </a:lnSpc>
                      </a:pPr>
                      <a:r>
                        <a:rPr lang="ru-RU" sz="1400" b="1" strike="noStrike" spc="-1">
                          <a:solidFill>
                            <a:srgbClr val="000000"/>
                          </a:solidFill>
                          <a:latin typeface="Calibri"/>
                        </a:rPr>
                        <a:t>№</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gn="ctr">
                        <a:lnSpc>
                          <a:spcPct val="100000"/>
                        </a:lnSpc>
                      </a:pPr>
                      <a:r>
                        <a:rPr lang="en-US" sz="1400" b="1" strike="noStrike" spc="-1">
                          <a:solidFill>
                            <a:srgbClr val="000000"/>
                          </a:solidFill>
                          <a:latin typeface="Calibri"/>
                        </a:rPr>
                        <a:t>Stage</a:t>
                      </a:r>
                      <a:endParaRPr lang="ru-RU" sz="1400" b="0" strike="noStrike" spc="-1">
                        <a:solidFill>
                          <a:srgbClr val="000000"/>
                        </a:solidFill>
                        <a:latin typeface="Arial"/>
                      </a:endParaRPr>
                    </a:p>
                  </a:txBody>
                  <a:tcPr marL="4680" marR="4680" anchor="ctr">
                    <a:lnL w="6480">
                      <a:solidFill>
                        <a:srgbClr val="000000"/>
                      </a:solidFill>
                      <a:prstDash val="solid"/>
                    </a:lnL>
                    <a:lnR w="12240">
                      <a:solidFill>
                        <a:srgbClr val="000000"/>
                      </a:solidFill>
                      <a:prstDash val="solid"/>
                    </a:lnR>
                    <a:lnT w="6480">
                      <a:solidFill>
                        <a:srgbClr val="000000"/>
                      </a:solidFill>
                      <a:prstDash val="solid"/>
                    </a:lnT>
                    <a:lnB w="6480">
                      <a:solidFill>
                        <a:srgbClr val="000000"/>
                      </a:solidFill>
                      <a:prstDash val="solid"/>
                    </a:lnB>
                    <a:noFill/>
                  </a:tcPr>
                </a:tc>
                <a:tc>
                  <a:txBody>
                    <a:bodyPr/>
                    <a:lstStyle/>
                    <a:p>
                      <a:pP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418680">
                <a:tc>
                  <a:txBody>
                    <a:bodyPr/>
                    <a:lstStyle/>
                    <a:p>
                      <a:pPr algn="ctr">
                        <a:lnSpc>
                          <a:spcPct val="100000"/>
                        </a:lnSpc>
                      </a:pPr>
                      <a:r>
                        <a:rPr lang="ru-RU" sz="1400" b="0" strike="noStrike" spc="-1">
                          <a:solidFill>
                            <a:srgbClr val="000000"/>
                          </a:solidFill>
                          <a:latin typeface="Calibri"/>
                        </a:rPr>
                        <a:t>1</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nSpc>
                          <a:spcPct val="100000"/>
                        </a:lnSpc>
                      </a:pPr>
                      <a:r>
                        <a:rPr lang="en-US" sz="1400" b="0" strike="noStrike" spc="-1">
                          <a:solidFill>
                            <a:srgbClr val="000000"/>
                          </a:solidFill>
                          <a:latin typeface="Calibri"/>
                        </a:rPr>
                        <a:t>Delivery of all engineering systems to JINR</a:t>
                      </a:r>
                      <a:endParaRPr lang="ru-RU" sz="1400" b="0" strike="noStrike" spc="-1">
                        <a:solidFill>
                          <a:srgbClr val="000000"/>
                        </a:solidFill>
                        <a:latin typeface="Arial"/>
                      </a:endParaRPr>
                    </a:p>
                  </a:txBody>
                  <a:tcPr marL="4680" marR="4680" anchor="ctr">
                    <a:lnL w="6480">
                      <a:solidFill>
                        <a:srgbClr val="000000"/>
                      </a:solidFill>
                      <a:prstDash val="solid"/>
                    </a:lnL>
                    <a:lnR w="12240">
                      <a:solidFill>
                        <a:srgbClr val="000000"/>
                      </a:solidFill>
                      <a:prstDash val="solid"/>
                    </a:lnR>
                    <a:lnT w="648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576720">
                <a:tc>
                  <a:txBody>
                    <a:bodyPr/>
                    <a:lstStyle/>
                    <a:p>
                      <a:pPr algn="ctr">
                        <a:lnSpc>
                          <a:spcPct val="100000"/>
                        </a:lnSpc>
                      </a:pPr>
                      <a:r>
                        <a:rPr lang="ru-RU" sz="1400" b="0" strike="noStrike" spc="-1">
                          <a:solidFill>
                            <a:srgbClr val="000000"/>
                          </a:solidFill>
                          <a:latin typeface="Calibri"/>
                        </a:rPr>
                        <a:t>2</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nSpc>
                          <a:spcPct val="100000"/>
                        </a:lnSpc>
                      </a:pPr>
                      <a:r>
                        <a:rPr lang="en-US" sz="1400" b="0" strike="noStrike" spc="-1">
                          <a:solidFill>
                            <a:srgbClr val="000000"/>
                          </a:solidFill>
                          <a:latin typeface="Calibri"/>
                        </a:rPr>
                        <a:t>Installation of metal structures</a:t>
                      </a:r>
                      <a:endParaRPr lang="ru-RU" sz="1400" b="0" strike="noStrike" spc="-1">
                        <a:solidFill>
                          <a:srgbClr val="000000"/>
                        </a:solidFill>
                        <a:latin typeface="Arial"/>
                      </a:endParaRPr>
                    </a:p>
                  </a:txBody>
                  <a:tcPr marL="4680" marR="4680" anchor="ctr">
                    <a:lnL w="6480">
                      <a:solidFill>
                        <a:srgbClr val="000000"/>
                      </a:solidFill>
                      <a:prstDash val="solid"/>
                    </a:lnL>
                    <a:lnR w="12240">
                      <a:solidFill>
                        <a:srgbClr val="000000"/>
                      </a:solidFill>
                      <a:prstDash val="solid"/>
                    </a:lnR>
                    <a:lnT w="12240">
                      <a:solidFill>
                        <a:srgbClr val="000000"/>
                      </a:solidFill>
                      <a:prstDash val="solid"/>
                    </a:lnT>
                    <a:lnB w="648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414360">
                <a:tc>
                  <a:txBody>
                    <a:bodyPr/>
                    <a:lstStyle/>
                    <a:p>
                      <a:pPr algn="ctr">
                        <a:lnSpc>
                          <a:spcPct val="100000"/>
                        </a:lnSpc>
                      </a:pPr>
                      <a:r>
                        <a:rPr lang="ru-RU" sz="1400" b="0" strike="noStrike" spc="-1">
                          <a:solidFill>
                            <a:srgbClr val="000000"/>
                          </a:solidFill>
                          <a:latin typeface="Calibri"/>
                        </a:rPr>
                        <a:t>3</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nSpc>
                          <a:spcPct val="100000"/>
                        </a:lnSpc>
                      </a:pPr>
                      <a:r>
                        <a:rPr lang="en-US" sz="1400" b="0" strike="noStrike" spc="-1">
                          <a:solidFill>
                            <a:srgbClr val="000000"/>
                          </a:solidFill>
                          <a:latin typeface="Calibri"/>
                        </a:rPr>
                        <a:t>Installation of structures</a:t>
                      </a:r>
                      <a:endParaRPr lang="ru-RU" sz="1400" b="0" strike="noStrike" spc="-1">
                        <a:solidFill>
                          <a:srgbClr val="000000"/>
                        </a:solidFill>
                        <a:latin typeface="Arial"/>
                      </a:endParaRPr>
                    </a:p>
                  </a:txBody>
                  <a:tcPr marL="4680" marR="4680" anchor="ctr">
                    <a:lnL w="6480">
                      <a:solidFill>
                        <a:srgbClr val="000000"/>
                      </a:solidFill>
                      <a:prstDash val="solid"/>
                    </a:lnL>
                    <a:lnR w="1224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458280">
                <a:tc>
                  <a:txBody>
                    <a:bodyPr/>
                    <a:lstStyle/>
                    <a:p>
                      <a:pPr algn="ctr">
                        <a:lnSpc>
                          <a:spcPct val="100000"/>
                        </a:lnSpc>
                      </a:pPr>
                      <a:r>
                        <a:rPr lang="ru-RU" sz="1400" b="0" strike="noStrike" spc="-1">
                          <a:solidFill>
                            <a:srgbClr val="000000"/>
                          </a:solidFill>
                          <a:latin typeface="Calibri"/>
                        </a:rPr>
                        <a:t>4</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nSpc>
                          <a:spcPct val="100000"/>
                        </a:lnSpc>
                      </a:pPr>
                      <a:r>
                        <a:rPr lang="en-US" sz="1400" b="0" strike="noStrike" spc="-1">
                          <a:solidFill>
                            <a:srgbClr val="000000"/>
                          </a:solidFill>
                          <a:latin typeface="Calibri"/>
                        </a:rPr>
                        <a:t>Installation of raised floor and engineering networks</a:t>
                      </a:r>
                      <a:endParaRPr lang="ru-RU" sz="1400" b="0" strike="noStrike" spc="-1">
                        <a:solidFill>
                          <a:srgbClr val="000000"/>
                        </a:solidFill>
                        <a:latin typeface="Arial"/>
                      </a:endParaRPr>
                    </a:p>
                  </a:txBody>
                  <a:tcPr marL="4680" marR="4680" anchor="ctr">
                    <a:lnL w="6480">
                      <a:solidFill>
                        <a:srgbClr val="000000"/>
                      </a:solidFill>
                      <a:prstDash val="solid"/>
                    </a:lnL>
                    <a:lnR w="1224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pPr algn="ctr">
                        <a:lnSpc>
                          <a:spcPct val="100000"/>
                        </a:lnSpc>
                      </a:pPr>
                      <a:r>
                        <a:rPr lang="ru-RU" sz="1400" b="0" strike="noStrike" spc="-1">
                          <a:solidFill>
                            <a:srgbClr val="000000"/>
                          </a:solidFill>
                          <a:latin typeface="Calibri"/>
                        </a:rPr>
                        <a:t> </a:t>
                      </a:r>
                      <a:endParaRPr lang="ru-RU" sz="1400" b="0" strike="noStrike" spc="-1">
                        <a:solidFill>
                          <a:srgbClr val="000000"/>
                        </a:solidFill>
                        <a:latin typeface="Arial"/>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418680">
                <a:tc>
                  <a:txBody>
                    <a:bodyPr/>
                    <a:lstStyle/>
                    <a:p>
                      <a:pPr algn="ctr">
                        <a:lnSpc>
                          <a:spcPct val="100000"/>
                        </a:lnSpc>
                      </a:pPr>
                      <a:r>
                        <a:rPr lang="ru-RU" sz="1400" b="0" strike="noStrike" spc="-1">
                          <a:solidFill>
                            <a:srgbClr val="000000"/>
                          </a:solidFill>
                          <a:latin typeface="Calibri"/>
                        </a:rPr>
                        <a:t>5</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nSpc>
                          <a:spcPct val="100000"/>
                        </a:lnSpc>
                      </a:pPr>
                      <a:r>
                        <a:rPr lang="en-US" sz="1400" b="0" strike="noStrike" spc="-1">
                          <a:solidFill>
                            <a:srgbClr val="000000"/>
                          </a:solidFill>
                          <a:latin typeface="Calibri"/>
                        </a:rPr>
                        <a:t>Connecting the NMP water cooling system</a:t>
                      </a:r>
                      <a:endParaRPr lang="ru-RU" sz="1400" b="0" strike="noStrike" spc="-1">
                        <a:solidFill>
                          <a:srgbClr val="000000"/>
                        </a:solidFill>
                        <a:latin typeface="Arial"/>
                      </a:endParaRPr>
                    </a:p>
                  </a:txBody>
                  <a:tcPr marL="4680" marR="4680" anchor="ctr">
                    <a:lnL w="6480">
                      <a:solidFill>
                        <a:srgbClr val="000000"/>
                      </a:solidFill>
                      <a:prstDash val="solid"/>
                    </a:lnL>
                    <a:lnR w="1224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400680">
                <a:tc>
                  <a:txBody>
                    <a:bodyPr/>
                    <a:lstStyle/>
                    <a:p>
                      <a:pPr algn="ctr">
                        <a:lnSpc>
                          <a:spcPct val="100000"/>
                        </a:lnSpc>
                      </a:pPr>
                      <a:r>
                        <a:rPr lang="ru-RU" sz="1400" b="0" strike="noStrike" spc="-1">
                          <a:solidFill>
                            <a:srgbClr val="000000"/>
                          </a:solidFill>
                          <a:latin typeface="Calibri"/>
                        </a:rPr>
                        <a:t>6</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nSpc>
                          <a:spcPct val="100000"/>
                        </a:lnSpc>
                      </a:pPr>
                      <a:r>
                        <a:rPr lang="en-US" sz="1400" b="0" strike="noStrike" spc="-1">
                          <a:solidFill>
                            <a:srgbClr val="000000"/>
                          </a:solidFill>
                          <a:latin typeface="Calibri"/>
                        </a:rPr>
                        <a:t>The closure of Building 17. Work is stopped</a:t>
                      </a:r>
                      <a:endParaRPr lang="ru-RU" sz="1400" b="0" strike="noStrike" spc="-1">
                        <a:solidFill>
                          <a:srgbClr val="000000"/>
                        </a:solidFill>
                        <a:latin typeface="Arial"/>
                      </a:endParaRPr>
                    </a:p>
                  </a:txBody>
                  <a:tcPr marL="4680" marR="4680" anchor="ctr">
                    <a:lnL w="6480">
                      <a:solidFill>
                        <a:srgbClr val="000000"/>
                      </a:solidFill>
                      <a:prstDash val="solid"/>
                    </a:lnL>
                    <a:lnR w="1224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00000"/>
                    </a:solid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400680">
                <a:tc>
                  <a:txBody>
                    <a:bodyPr/>
                    <a:lstStyle/>
                    <a:p>
                      <a:pPr algn="ctr">
                        <a:lnSpc>
                          <a:spcPct val="100000"/>
                        </a:lnSpc>
                      </a:pPr>
                      <a:r>
                        <a:rPr lang="ru-RU" sz="1400" b="0" strike="noStrike" spc="-1">
                          <a:solidFill>
                            <a:srgbClr val="000000"/>
                          </a:solidFill>
                          <a:latin typeface="Calibri"/>
                        </a:rPr>
                        <a:t>7</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nSpc>
                          <a:spcPct val="100000"/>
                        </a:lnSpc>
                      </a:pPr>
                      <a:r>
                        <a:rPr lang="en-US" sz="1400" b="0" strike="noStrike" spc="-1">
                          <a:solidFill>
                            <a:srgbClr val="000000"/>
                          </a:solidFill>
                          <a:latin typeface="Calibri"/>
                        </a:rPr>
                        <a:t>Installation of the structure of the 4th floor and engineering systems</a:t>
                      </a:r>
                      <a:endParaRPr lang="ru-RU" sz="1400" b="0" strike="noStrike" spc="-1">
                        <a:solidFill>
                          <a:srgbClr val="000000"/>
                        </a:solidFill>
                        <a:latin typeface="Arial"/>
                      </a:endParaRPr>
                    </a:p>
                  </a:txBody>
                  <a:tcPr marL="4680" marR="4680" anchor="ctr">
                    <a:lnL w="6480">
                      <a:solidFill>
                        <a:srgbClr val="000000"/>
                      </a:solidFill>
                      <a:prstDash val="solid"/>
                    </a:lnL>
                    <a:lnR w="1224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400680">
                <a:tc>
                  <a:txBody>
                    <a:bodyPr/>
                    <a:lstStyle/>
                    <a:p>
                      <a:pPr algn="ctr">
                        <a:lnSpc>
                          <a:spcPct val="100000"/>
                        </a:lnSpc>
                      </a:pPr>
                      <a:r>
                        <a:rPr lang="ru-RU" sz="1400" b="0" strike="noStrike" spc="-1">
                          <a:solidFill>
                            <a:srgbClr val="000000"/>
                          </a:solidFill>
                          <a:latin typeface="Calibri"/>
                        </a:rPr>
                        <a:t>8</a:t>
                      </a:r>
                      <a:endParaRPr lang="ru-RU" sz="1400" b="0" strike="noStrike" spc="-1">
                        <a:solidFill>
                          <a:srgbClr val="000000"/>
                        </a:solidFill>
                        <a:latin typeface="Arial"/>
                      </a:endParaRPr>
                    </a:p>
                  </a:txBody>
                  <a:tcPr marL="4680" marR="4680" anchor="ctr">
                    <a:lnL w="6480">
                      <a:solidFill>
                        <a:srgbClr val="000000"/>
                      </a:solidFill>
                      <a:prstDash val="solid"/>
                    </a:lnL>
                    <a:lnR w="6480">
                      <a:solidFill>
                        <a:srgbClr val="000000"/>
                      </a:solidFill>
                      <a:prstDash val="solid"/>
                    </a:lnR>
                    <a:lnT w="6480">
                      <a:solidFill>
                        <a:srgbClr val="000000"/>
                      </a:solidFill>
                      <a:prstDash val="solid"/>
                    </a:lnT>
                    <a:lnB w="6480">
                      <a:solidFill>
                        <a:srgbClr val="000000"/>
                      </a:solidFill>
                      <a:prstDash val="solid"/>
                    </a:lnB>
                    <a:noFill/>
                  </a:tcPr>
                </a:tc>
                <a:tc>
                  <a:txBody>
                    <a:bodyPr/>
                    <a:lstStyle/>
                    <a:p>
                      <a:pPr>
                        <a:lnSpc>
                          <a:spcPct val="100000"/>
                        </a:lnSpc>
                      </a:pPr>
                      <a:r>
                        <a:rPr lang="en-US" sz="1400" b="0" strike="noStrike" spc="-1">
                          <a:solidFill>
                            <a:srgbClr val="000000"/>
                          </a:solidFill>
                          <a:latin typeface="Calibri"/>
                        </a:rPr>
                        <a:t>Testing of all NMP systems</a:t>
                      </a:r>
                      <a:endParaRPr lang="ru-RU" sz="1400" b="0" strike="noStrike" spc="-1">
                        <a:solidFill>
                          <a:srgbClr val="000000"/>
                        </a:solidFill>
                        <a:latin typeface="Arial"/>
                      </a:endParaRPr>
                    </a:p>
                  </a:txBody>
                  <a:tcPr marL="4680" marR="4680" anchor="ctr">
                    <a:lnL w="6480">
                      <a:solidFill>
                        <a:srgbClr val="000000"/>
                      </a:solidFill>
                      <a:prstDash val="solid"/>
                    </a:lnL>
                    <a:lnR w="12240">
                      <a:solidFill>
                        <a:srgbClr val="000000"/>
                      </a:solidFill>
                      <a:prstDash val="solid"/>
                    </a:lnR>
                    <a:lnT w="6480">
                      <a:solidFill>
                        <a:srgbClr val="000000"/>
                      </a:solidFill>
                      <a:prstDash val="solid"/>
                    </a:lnT>
                    <a:lnB w="648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rgbClr val="000000"/>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endParaRPr lang="ru-RU" sz="1400" b="0" strike="noStrike" spc="-1" dirty="0">
                        <a:solidFill>
                          <a:schemeClr val="accent2">
                            <a:lumMod val="75000"/>
                          </a:schemeClr>
                        </a:solidFill>
                        <a:latin typeface="Calibri"/>
                      </a:endParaRPr>
                    </a:p>
                  </a:txBody>
                  <a:tcPr marL="4680" marR="468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0B0F0"/>
                    </a:solidFill>
                  </a:tcPr>
                </a:tc>
              </a:tr>
            </a:tbl>
          </a:graphicData>
        </a:graphic>
      </p:graphicFrame>
      <p:sp>
        <p:nvSpPr>
          <p:cNvPr id="358" name="TextBox 5"/>
          <p:cNvSpPr/>
          <p:nvPr/>
        </p:nvSpPr>
        <p:spPr>
          <a:xfrm>
            <a:off x="10037457" y="6530760"/>
            <a:ext cx="250812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a:solidFill>
                  <a:srgbClr val="A6A6A6"/>
                </a:solidFill>
                <a:latin typeface="Calibri"/>
                <a:ea typeface="DejaVu Sans"/>
              </a:rPr>
              <a:t>XII MPD Collaboration meeting</a:t>
            </a:r>
            <a:endParaRPr lang="ru-RU" sz="1200" b="0" strike="noStrike" spc="-1">
              <a:solidFill>
                <a:srgbClr val="000000"/>
              </a:solidFill>
              <a:latin typeface="Arial"/>
            </a:endParaRPr>
          </a:p>
        </p:txBody>
      </p:sp>
      <p:pic>
        <p:nvPicPr>
          <p:cNvPr id="359" name="Obraz 5"/>
          <p:cNvPicPr/>
          <p:nvPr/>
        </p:nvPicPr>
        <p:blipFill>
          <a:blip r:embed="rId2"/>
          <a:stretch/>
        </p:blipFill>
        <p:spPr>
          <a:xfrm>
            <a:off x="2520" y="6489000"/>
            <a:ext cx="681480" cy="356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1" name="Таблица 6"/>
          <p:cNvGraphicFramePr/>
          <p:nvPr>
            <p:extLst>
              <p:ext uri="{D42A27DB-BD31-4B8C-83A1-F6EECF244321}">
                <p14:modId xmlns:p14="http://schemas.microsoft.com/office/powerpoint/2010/main" val="3817167400"/>
              </p:ext>
            </p:extLst>
          </p:nvPr>
        </p:nvGraphicFramePr>
        <p:xfrm>
          <a:off x="217080" y="710178"/>
          <a:ext cx="8398800" cy="5665320"/>
        </p:xfrm>
        <a:graphic>
          <a:graphicData uri="http://schemas.openxmlformats.org/drawingml/2006/table">
            <a:tbl>
              <a:tblPr/>
              <a:tblGrid>
                <a:gridCol w="764280"/>
                <a:gridCol w="4835160"/>
                <a:gridCol w="2799360"/>
              </a:tblGrid>
              <a:tr h="558360">
                <a:tc>
                  <a:txBody>
                    <a:bodyPr/>
                    <a:lstStyle/>
                    <a:p>
                      <a:pPr algn="ctr">
                        <a:lnSpc>
                          <a:spcPct val="100000"/>
                        </a:lnSpc>
                      </a:pPr>
                      <a:r>
                        <a:rPr lang="ru-RU" sz="1800" b="1" strike="noStrike" spc="-1" dirty="0" smtClean="0">
                          <a:solidFill>
                            <a:schemeClr val="lt1"/>
                          </a:solidFill>
                          <a:latin typeface="Calibri"/>
                        </a:rPr>
                        <a:t>№</a:t>
                      </a:r>
                      <a:r>
                        <a:rPr lang="en-US" sz="1800" b="1" strike="noStrike" spc="-1" dirty="0" smtClean="0">
                          <a:solidFill>
                            <a:schemeClr val="lt1"/>
                          </a:solidFill>
                          <a:latin typeface="Calibri"/>
                        </a:rPr>
                        <a:t> </a:t>
                      </a:r>
                      <a:endParaRPr lang="ru-RU" sz="1800" b="0" strike="noStrike" spc="-1" dirty="0">
                        <a:solidFill>
                          <a:srgbClr val="FFFFFF"/>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50938A"/>
                    </a:solidFill>
                  </a:tcPr>
                </a:tc>
                <a:tc>
                  <a:txBody>
                    <a:bodyPr/>
                    <a:lstStyle/>
                    <a:p>
                      <a:pPr algn="ctr">
                        <a:lnSpc>
                          <a:spcPct val="100000"/>
                        </a:lnSpc>
                      </a:pPr>
                      <a:r>
                        <a:rPr lang="en-US" sz="1800" b="1" strike="noStrike" spc="-1" dirty="0">
                          <a:solidFill>
                            <a:schemeClr val="lt1"/>
                          </a:solidFill>
                          <a:latin typeface="Calibri"/>
                        </a:rPr>
                        <a:t>PARTS of NMP</a:t>
                      </a:r>
                      <a:endParaRPr lang="ru-RU" sz="1800" b="0" strike="noStrike" spc="-1" dirty="0">
                        <a:solidFill>
                          <a:srgbClr val="FFFFFF"/>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50938A"/>
                    </a:solidFill>
                  </a:tcPr>
                </a:tc>
                <a:tc>
                  <a:txBody>
                    <a:bodyPr/>
                    <a:lstStyle/>
                    <a:p>
                      <a:pPr algn="ctr">
                        <a:lnSpc>
                          <a:spcPct val="100000"/>
                        </a:lnSpc>
                        <a:tabLst>
                          <a:tab pos="0" algn="l"/>
                        </a:tabLst>
                      </a:pPr>
                      <a:r>
                        <a:rPr lang="en-US" sz="1800" b="1" strike="noStrike" spc="-1">
                          <a:solidFill>
                            <a:schemeClr val="lt1"/>
                          </a:solidFill>
                          <a:latin typeface="Calibri"/>
                        </a:rPr>
                        <a:t>WORK DONE (%)</a:t>
                      </a:r>
                      <a:endParaRPr lang="ru-RU" sz="1800" b="0" strike="noStrike" spc="-1">
                        <a:solidFill>
                          <a:srgbClr val="FFFFFF"/>
                        </a:solidFill>
                        <a:latin typeface="Arial"/>
                      </a:endParaRPr>
                    </a:p>
                    <a:p>
                      <a:pPr algn="ctr">
                        <a:lnSpc>
                          <a:spcPct val="100000"/>
                        </a:lnSpc>
                        <a:tabLst>
                          <a:tab pos="0" algn="l"/>
                        </a:tabLst>
                      </a:pPr>
                      <a:endParaRPr lang="ru-RU" sz="1800" b="0" strike="noStrike" spc="-1">
                        <a:solidFill>
                          <a:srgbClr val="FFFFFF"/>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50938A"/>
                    </a:solidFill>
                  </a:tcPr>
                </a:tc>
              </a:tr>
              <a:tr h="558360">
                <a:tc>
                  <a:txBody>
                    <a:bodyPr/>
                    <a:lstStyle/>
                    <a:p>
                      <a:pPr algn="ctr">
                        <a:lnSpc>
                          <a:spcPct val="100000"/>
                        </a:lnSpc>
                      </a:pPr>
                      <a:r>
                        <a:rPr lang="en-US" sz="1800" b="0" strike="noStrike" spc="-1">
                          <a:solidFill>
                            <a:schemeClr val="dk1"/>
                          </a:solidFill>
                          <a:latin typeface="Calibri"/>
                        </a:rPr>
                        <a:t>1</a:t>
                      </a:r>
                      <a:endParaRPr lang="ru-RU" sz="1800" b="0" strike="noStrike" spc="-1">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pPr>
                        <a:lnSpc>
                          <a:spcPct val="100000"/>
                        </a:lnSpc>
                        <a:tabLst>
                          <a:tab pos="0" algn="l"/>
                        </a:tabLst>
                      </a:pPr>
                      <a:r>
                        <a:rPr lang="en-US" sz="1800" b="0" strike="noStrike" spc="-1" dirty="0">
                          <a:solidFill>
                            <a:schemeClr val="dk1"/>
                          </a:solidFill>
                          <a:latin typeface="Calibri"/>
                        </a:rPr>
                        <a:t>IT RACKS on the </a:t>
                      </a:r>
                      <a:r>
                        <a:rPr lang="en-US" sz="1800" b="0" strike="noStrike" spc="-1" dirty="0" smtClean="0">
                          <a:solidFill>
                            <a:schemeClr val="dk1"/>
                          </a:solidFill>
                          <a:latin typeface="Calibri"/>
                        </a:rPr>
                        <a:t>NMP</a:t>
                      </a:r>
                      <a:endParaRPr lang="ru-RU" sz="1800" b="0" strike="noStrike" spc="-1" dirty="0">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endParaRPr lang="ru-RU" sz="1800" b="0" strike="noStrike" spc="-1">
                        <a:solidFill>
                          <a:schemeClr val="dk1"/>
                        </a:solidFill>
                        <a:latin typeface="Calibri"/>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r>
              <a:tr h="558360">
                <a:tc>
                  <a:txBody>
                    <a:bodyPr/>
                    <a:lstStyle/>
                    <a:p>
                      <a:pPr algn="ctr">
                        <a:lnSpc>
                          <a:spcPct val="100000"/>
                        </a:lnSpc>
                      </a:pPr>
                      <a:r>
                        <a:rPr lang="en-US" sz="1800" b="0" strike="noStrike" spc="-1">
                          <a:solidFill>
                            <a:schemeClr val="dk1"/>
                          </a:solidFill>
                          <a:latin typeface="Calibri"/>
                        </a:rPr>
                        <a:t>2</a:t>
                      </a:r>
                      <a:endParaRPr lang="ru-RU" sz="1800" b="0" strike="noStrike" spc="-1">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pPr>
                        <a:lnSpc>
                          <a:spcPct val="100000"/>
                        </a:lnSpc>
                        <a:tabLst>
                          <a:tab pos="0" algn="l"/>
                        </a:tabLst>
                      </a:pPr>
                      <a:r>
                        <a:rPr lang="en-US" sz="1800" b="0" strike="noStrike" spc="-1" dirty="0">
                          <a:solidFill>
                            <a:schemeClr val="dk1"/>
                          </a:solidFill>
                          <a:latin typeface="Calibri"/>
                        </a:rPr>
                        <a:t>Cooling </a:t>
                      </a:r>
                      <a:r>
                        <a:rPr lang="en-US" sz="1800" b="0" strike="noStrike" spc="-1" dirty="0" smtClean="0">
                          <a:solidFill>
                            <a:schemeClr val="dk1"/>
                          </a:solidFill>
                          <a:latin typeface="Calibri"/>
                        </a:rPr>
                        <a:t>System</a:t>
                      </a:r>
                      <a:endParaRPr lang="ru-RU" sz="1800" b="0" strike="noStrike" spc="-1" dirty="0">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endParaRPr lang="ru-RU" sz="1800" b="0" strike="noStrike" spc="-1">
                        <a:solidFill>
                          <a:schemeClr val="dk1"/>
                        </a:solidFill>
                        <a:latin typeface="Calibri"/>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r>
              <a:tr h="558360">
                <a:tc>
                  <a:txBody>
                    <a:bodyPr/>
                    <a:lstStyle/>
                    <a:p>
                      <a:pPr algn="ctr">
                        <a:lnSpc>
                          <a:spcPct val="100000"/>
                        </a:lnSpc>
                      </a:pPr>
                      <a:r>
                        <a:rPr lang="en-US" sz="1800" b="0" strike="noStrike" spc="-1">
                          <a:solidFill>
                            <a:schemeClr val="dk1"/>
                          </a:solidFill>
                          <a:latin typeface="Calibri"/>
                        </a:rPr>
                        <a:t>3</a:t>
                      </a:r>
                      <a:endParaRPr lang="ru-RU" sz="1800" b="0" strike="noStrike" spc="-1">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pPr>
                        <a:lnSpc>
                          <a:spcPct val="100000"/>
                        </a:lnSpc>
                        <a:tabLst>
                          <a:tab pos="0" algn="l"/>
                        </a:tabLst>
                      </a:pPr>
                      <a:r>
                        <a:rPr lang="en-US" sz="1800" b="0" strike="noStrike" spc="-1" dirty="0">
                          <a:solidFill>
                            <a:schemeClr val="dk1"/>
                          </a:solidFill>
                          <a:latin typeface="Calibri"/>
                        </a:rPr>
                        <a:t>Main electrical distribution </a:t>
                      </a:r>
                      <a:r>
                        <a:rPr lang="en-US" sz="1800" b="0" strike="noStrike" spc="-1" dirty="0" smtClean="0">
                          <a:solidFill>
                            <a:schemeClr val="dk1"/>
                          </a:solidFill>
                          <a:latin typeface="Calibri"/>
                        </a:rPr>
                        <a:t>board</a:t>
                      </a:r>
                      <a:endParaRPr lang="ru-RU" sz="1800" b="0" strike="noStrike" spc="-1" dirty="0">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endParaRPr lang="ru-RU" sz="1800" b="0" strike="noStrike" spc="-1">
                        <a:solidFill>
                          <a:schemeClr val="dk1"/>
                        </a:solidFill>
                        <a:latin typeface="Calibri"/>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r>
              <a:tr h="558360">
                <a:tc>
                  <a:txBody>
                    <a:bodyPr/>
                    <a:lstStyle/>
                    <a:p>
                      <a:pPr algn="ctr">
                        <a:lnSpc>
                          <a:spcPct val="100000"/>
                        </a:lnSpc>
                      </a:pPr>
                      <a:r>
                        <a:rPr lang="en-US" sz="1800" b="0" strike="noStrike" spc="-1">
                          <a:solidFill>
                            <a:schemeClr val="dk1"/>
                          </a:solidFill>
                          <a:latin typeface="Calibri"/>
                        </a:rPr>
                        <a:t>4</a:t>
                      </a:r>
                      <a:endParaRPr lang="ru-RU" sz="1800" b="0" strike="noStrike" spc="-1">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pPr>
                        <a:lnSpc>
                          <a:spcPct val="100000"/>
                        </a:lnSpc>
                        <a:tabLst>
                          <a:tab pos="0" algn="l"/>
                        </a:tabLst>
                      </a:pPr>
                      <a:r>
                        <a:rPr lang="en-US" sz="1800" b="0" strike="noStrike" spc="-1" dirty="0" err="1">
                          <a:solidFill>
                            <a:schemeClr val="dk1"/>
                          </a:solidFill>
                          <a:latin typeface="Calibri"/>
                        </a:rPr>
                        <a:t>Structed</a:t>
                      </a:r>
                      <a:r>
                        <a:rPr lang="en-US" sz="1800" b="0" strike="noStrike" spc="-1" dirty="0">
                          <a:solidFill>
                            <a:schemeClr val="dk1"/>
                          </a:solidFill>
                          <a:latin typeface="Calibri"/>
                        </a:rPr>
                        <a:t> Cabling(fiber optic</a:t>
                      </a:r>
                      <a:r>
                        <a:rPr lang="en-US" sz="1800" b="0" strike="noStrike" spc="-1" dirty="0" smtClean="0">
                          <a:solidFill>
                            <a:schemeClr val="dk1"/>
                          </a:solidFill>
                          <a:latin typeface="Calibri"/>
                        </a:rPr>
                        <a:t>)</a:t>
                      </a:r>
                      <a:endParaRPr lang="ru-RU" sz="1800" b="0" strike="noStrike" spc="-1" dirty="0">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endParaRPr lang="ru-RU" sz="1800" b="0" strike="noStrike" spc="-1">
                        <a:solidFill>
                          <a:schemeClr val="dk1"/>
                        </a:solidFill>
                        <a:latin typeface="Calibri"/>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r>
              <a:tr h="558360">
                <a:tc>
                  <a:txBody>
                    <a:bodyPr/>
                    <a:lstStyle/>
                    <a:p>
                      <a:pPr algn="ctr">
                        <a:lnSpc>
                          <a:spcPct val="100000"/>
                        </a:lnSpc>
                      </a:pPr>
                      <a:r>
                        <a:rPr lang="en-US" sz="1800" b="0" strike="noStrike" spc="-1">
                          <a:solidFill>
                            <a:schemeClr val="dk1"/>
                          </a:solidFill>
                          <a:latin typeface="Calibri"/>
                        </a:rPr>
                        <a:t>5</a:t>
                      </a:r>
                      <a:endParaRPr lang="ru-RU" sz="1800" b="0" strike="noStrike" spc="-1">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pPr>
                        <a:lnSpc>
                          <a:spcPct val="100000"/>
                        </a:lnSpc>
                        <a:tabLst>
                          <a:tab pos="0" algn="l"/>
                        </a:tabLst>
                      </a:pPr>
                      <a:r>
                        <a:rPr lang="en-US" sz="1800" b="0" strike="noStrike" spc="-1" dirty="0">
                          <a:solidFill>
                            <a:schemeClr val="dk1"/>
                          </a:solidFill>
                          <a:latin typeface="Calibri"/>
                        </a:rPr>
                        <a:t>Access control and management </a:t>
                      </a:r>
                      <a:r>
                        <a:rPr lang="en-US" sz="1800" b="0" strike="noStrike" spc="-1" dirty="0" smtClean="0">
                          <a:solidFill>
                            <a:schemeClr val="dk1"/>
                          </a:solidFill>
                          <a:latin typeface="Calibri"/>
                        </a:rPr>
                        <a:t>system</a:t>
                      </a:r>
                      <a:endParaRPr lang="ru-RU" sz="1800" b="0" strike="noStrike" spc="-1" dirty="0">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endParaRPr lang="ru-RU" sz="1800" b="0" strike="noStrike" spc="-1" dirty="0">
                        <a:solidFill>
                          <a:schemeClr val="dk1"/>
                        </a:solidFill>
                        <a:latin typeface="Calibri"/>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r>
              <a:tr h="558360">
                <a:tc>
                  <a:txBody>
                    <a:bodyPr/>
                    <a:lstStyle/>
                    <a:p>
                      <a:pPr algn="ctr">
                        <a:lnSpc>
                          <a:spcPct val="100000"/>
                        </a:lnSpc>
                      </a:pPr>
                      <a:r>
                        <a:rPr lang="en-US" sz="1800" b="0" strike="noStrike" spc="-1">
                          <a:solidFill>
                            <a:schemeClr val="dk1"/>
                          </a:solidFill>
                          <a:latin typeface="Calibri"/>
                        </a:rPr>
                        <a:t>6</a:t>
                      </a:r>
                      <a:endParaRPr lang="ru-RU" sz="1800" b="0" strike="noStrike" spc="-1">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pPr>
                        <a:lnSpc>
                          <a:spcPct val="100000"/>
                        </a:lnSpc>
                        <a:tabLst>
                          <a:tab pos="0" algn="l"/>
                        </a:tabLst>
                      </a:pPr>
                      <a:r>
                        <a:rPr lang="en-US" sz="1800" b="0" strike="noStrike" spc="-1" dirty="0">
                          <a:solidFill>
                            <a:schemeClr val="dk1"/>
                          </a:solidFill>
                          <a:latin typeface="Calibri"/>
                        </a:rPr>
                        <a:t>CCTV video surveillance </a:t>
                      </a:r>
                      <a:r>
                        <a:rPr lang="en-US" sz="1800" b="0" strike="noStrike" spc="-1" dirty="0" smtClean="0">
                          <a:solidFill>
                            <a:schemeClr val="dk1"/>
                          </a:solidFill>
                          <a:latin typeface="Calibri"/>
                        </a:rPr>
                        <a:t>system</a:t>
                      </a:r>
                      <a:endParaRPr lang="ru-RU" sz="1800" b="0" strike="noStrike" spc="-1" dirty="0">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endParaRPr lang="ru-RU" sz="1800" b="0" strike="noStrike" spc="-1">
                        <a:solidFill>
                          <a:schemeClr val="dk1"/>
                        </a:solidFill>
                        <a:latin typeface="Calibri"/>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r>
              <a:tr h="558360">
                <a:tc>
                  <a:txBody>
                    <a:bodyPr/>
                    <a:lstStyle/>
                    <a:p>
                      <a:pPr algn="ctr">
                        <a:lnSpc>
                          <a:spcPct val="100000"/>
                        </a:lnSpc>
                      </a:pPr>
                      <a:r>
                        <a:rPr lang="en-US" sz="1800" b="0" strike="noStrike" spc="-1">
                          <a:solidFill>
                            <a:schemeClr val="dk1"/>
                          </a:solidFill>
                          <a:latin typeface="Calibri"/>
                        </a:rPr>
                        <a:t>7</a:t>
                      </a:r>
                      <a:endParaRPr lang="ru-RU" sz="1800" b="0" strike="noStrike" spc="-1">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pPr>
                        <a:lnSpc>
                          <a:spcPct val="100000"/>
                        </a:lnSpc>
                        <a:tabLst>
                          <a:tab pos="0" algn="l"/>
                        </a:tabLst>
                      </a:pPr>
                      <a:r>
                        <a:rPr lang="ru-RU" sz="1800" b="0" strike="noStrike" spc="-1" dirty="0">
                          <a:solidFill>
                            <a:schemeClr val="dk1"/>
                          </a:solidFill>
                          <a:latin typeface="Calibri"/>
                        </a:rPr>
                        <a:t>А</a:t>
                      </a:r>
                      <a:r>
                        <a:rPr lang="en-US" sz="1800" b="0" strike="noStrike" spc="-1" dirty="0" err="1">
                          <a:solidFill>
                            <a:schemeClr val="dk1"/>
                          </a:solidFill>
                          <a:latin typeface="Calibri"/>
                        </a:rPr>
                        <a:t>utonomous</a:t>
                      </a:r>
                      <a:r>
                        <a:rPr lang="en-US" sz="1800" b="0" strike="noStrike" spc="-1" dirty="0">
                          <a:solidFill>
                            <a:schemeClr val="dk1"/>
                          </a:solidFill>
                          <a:latin typeface="Calibri"/>
                        </a:rPr>
                        <a:t> fire</a:t>
                      </a:r>
                      <a:r>
                        <a:rPr lang="ru-RU" sz="1800" b="0" strike="noStrike" spc="-1" dirty="0">
                          <a:solidFill>
                            <a:schemeClr val="dk1"/>
                          </a:solidFill>
                          <a:latin typeface="Calibri"/>
                        </a:rPr>
                        <a:t> </a:t>
                      </a:r>
                      <a:r>
                        <a:rPr lang="en-US" sz="1800" b="0" strike="noStrike" spc="-1" dirty="0">
                          <a:solidFill>
                            <a:schemeClr val="dk1"/>
                          </a:solidFill>
                          <a:latin typeface="Calibri"/>
                        </a:rPr>
                        <a:t>extinguishing </a:t>
                      </a:r>
                      <a:r>
                        <a:rPr lang="en-US" sz="1800" b="0" strike="noStrike" spc="-1" dirty="0" smtClean="0">
                          <a:solidFill>
                            <a:schemeClr val="dk1"/>
                          </a:solidFill>
                          <a:latin typeface="Calibri"/>
                        </a:rPr>
                        <a:t>system</a:t>
                      </a:r>
                      <a:endParaRPr lang="ru-RU" sz="1800" b="0" strike="noStrike" spc="-1" dirty="0">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endParaRPr lang="ru-RU" sz="1800" b="0" strike="noStrike" spc="-1" dirty="0">
                        <a:solidFill>
                          <a:schemeClr val="dk1"/>
                        </a:solidFill>
                        <a:latin typeface="Calibri"/>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r>
              <a:tr h="558360">
                <a:tc>
                  <a:txBody>
                    <a:bodyPr/>
                    <a:lstStyle/>
                    <a:p>
                      <a:pPr algn="ctr">
                        <a:lnSpc>
                          <a:spcPct val="100000"/>
                        </a:lnSpc>
                      </a:pPr>
                      <a:r>
                        <a:rPr lang="en-US" sz="1800" b="0" strike="noStrike" spc="-1">
                          <a:solidFill>
                            <a:schemeClr val="dk1"/>
                          </a:solidFill>
                          <a:latin typeface="Calibri"/>
                        </a:rPr>
                        <a:t>8</a:t>
                      </a:r>
                      <a:endParaRPr lang="ru-RU" sz="1800" b="0" strike="noStrike" spc="-1">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pPr>
                        <a:lnSpc>
                          <a:spcPct val="100000"/>
                        </a:lnSpc>
                        <a:tabLst>
                          <a:tab pos="0" algn="l"/>
                        </a:tabLst>
                      </a:pPr>
                      <a:r>
                        <a:rPr lang="en-US" sz="1800" b="0" strike="noStrike" spc="-1" dirty="0">
                          <a:solidFill>
                            <a:schemeClr val="dk1"/>
                          </a:solidFill>
                          <a:latin typeface="Calibri"/>
                        </a:rPr>
                        <a:t>Monitoring</a:t>
                      </a:r>
                      <a:r>
                        <a:rPr lang="ru-RU" sz="1800" b="0" strike="noStrike" spc="-1" dirty="0">
                          <a:solidFill>
                            <a:schemeClr val="dk1"/>
                          </a:solidFill>
                          <a:latin typeface="Calibri"/>
                        </a:rPr>
                        <a:t> </a:t>
                      </a:r>
                      <a:r>
                        <a:rPr lang="en-US" sz="1800" b="0" strike="noStrike" spc="-1" dirty="0" smtClean="0">
                          <a:solidFill>
                            <a:schemeClr val="dk1"/>
                          </a:solidFill>
                          <a:latin typeface="Calibri"/>
                        </a:rPr>
                        <a:t>system</a:t>
                      </a:r>
                      <a:endParaRPr lang="ru-RU" sz="1800" b="0" strike="noStrike" spc="-1" dirty="0">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endParaRPr lang="ru-RU" sz="1800" b="0" strike="noStrike" spc="-1" dirty="0">
                        <a:solidFill>
                          <a:schemeClr val="dk1"/>
                        </a:solidFill>
                        <a:latin typeface="Calibri"/>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r>
              <a:tr h="558360">
                <a:tc>
                  <a:txBody>
                    <a:bodyPr/>
                    <a:lstStyle/>
                    <a:p>
                      <a:pPr algn="ctr">
                        <a:lnSpc>
                          <a:spcPct val="100000"/>
                        </a:lnSpc>
                      </a:pPr>
                      <a:r>
                        <a:rPr lang="en-US" sz="1800" b="0" strike="noStrike" spc="-1">
                          <a:solidFill>
                            <a:schemeClr val="dk1"/>
                          </a:solidFill>
                          <a:latin typeface="Calibri"/>
                        </a:rPr>
                        <a:t>9</a:t>
                      </a:r>
                      <a:endParaRPr lang="ru-RU" sz="1800" b="0" strike="noStrike" spc="-1">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pPr>
                        <a:lnSpc>
                          <a:spcPct val="100000"/>
                        </a:lnSpc>
                        <a:tabLst>
                          <a:tab pos="0" algn="l"/>
                        </a:tabLst>
                      </a:pPr>
                      <a:r>
                        <a:rPr lang="en-US" sz="1800" b="0" strike="noStrike" spc="-1" dirty="0">
                          <a:solidFill>
                            <a:srgbClr val="000000"/>
                          </a:solidFill>
                          <a:latin typeface="Calibri"/>
                        </a:rPr>
                        <a:t>Testing of all NMP </a:t>
                      </a:r>
                      <a:r>
                        <a:rPr lang="en-US" sz="1800" b="0" strike="noStrike" spc="-1" dirty="0" smtClean="0">
                          <a:solidFill>
                            <a:srgbClr val="000000"/>
                          </a:solidFill>
                          <a:latin typeface="Calibri"/>
                        </a:rPr>
                        <a:t>systems</a:t>
                      </a:r>
                      <a:endParaRPr lang="ru-RU" sz="1800" b="0" strike="noStrike" spc="-1" dirty="0">
                        <a:solidFill>
                          <a:srgbClr val="000000"/>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r>
                        <a:rPr lang="en-US" sz="1800" b="0" strike="noStrike" spc="-1" dirty="0" smtClean="0">
                          <a:solidFill>
                            <a:schemeClr val="dk1"/>
                          </a:solidFill>
                          <a:latin typeface="Calibri"/>
                        </a:rPr>
                        <a:t>  </a:t>
                      </a:r>
                      <a:endParaRPr lang="ru-RU" sz="1800" b="0" i="0" strike="noStrike" spc="-1" dirty="0">
                        <a:solidFill>
                          <a:schemeClr val="dk1"/>
                        </a:solidFill>
                        <a:latin typeface="Calibri"/>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r>
            </a:tbl>
          </a:graphicData>
        </a:graphic>
      </p:graphicFrame>
      <p:sp>
        <p:nvSpPr>
          <p:cNvPr id="364" name="Прямоугольник 12"/>
          <p:cNvSpPr/>
          <p:nvPr/>
        </p:nvSpPr>
        <p:spPr>
          <a:xfrm>
            <a:off x="5914080" y="3124372"/>
            <a:ext cx="2585160" cy="3196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ea typeface="DejaVu Sans"/>
              </a:rPr>
              <a:t>100 %</a:t>
            </a:r>
            <a:endParaRPr lang="ru-RU" sz="1800" b="0" strike="noStrike" spc="-1">
              <a:solidFill>
                <a:srgbClr val="000000"/>
              </a:solidFill>
              <a:latin typeface="Arial"/>
            </a:endParaRPr>
          </a:p>
        </p:txBody>
      </p:sp>
      <p:sp>
        <p:nvSpPr>
          <p:cNvPr id="367" name="Прямоугольник 1"/>
          <p:cNvSpPr/>
          <p:nvPr/>
        </p:nvSpPr>
        <p:spPr>
          <a:xfrm>
            <a:off x="5928892" y="4243798"/>
            <a:ext cx="2578486" cy="3196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ea typeface="DejaVu Sans"/>
              </a:rPr>
              <a:t>100 %</a:t>
            </a:r>
            <a:endParaRPr lang="ru-RU" sz="1800" b="0" strike="noStrike" spc="-1">
              <a:solidFill>
                <a:srgbClr val="000000"/>
              </a:solidFill>
              <a:latin typeface="Arial"/>
            </a:endParaRPr>
          </a:p>
        </p:txBody>
      </p:sp>
      <p:sp>
        <p:nvSpPr>
          <p:cNvPr id="368" name="Прямоугольник 3"/>
          <p:cNvSpPr/>
          <p:nvPr/>
        </p:nvSpPr>
        <p:spPr>
          <a:xfrm>
            <a:off x="5930365" y="5933205"/>
            <a:ext cx="2578486" cy="319680"/>
          </a:xfrm>
          <a:prstGeom prst="rect">
            <a:avLst/>
          </a:prstGeom>
          <a:solidFill>
            <a:schemeClr val="bg1"/>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endParaRPr lang="ru-RU" sz="1800" b="0" strike="noStrike" spc="-1" dirty="0">
              <a:solidFill>
                <a:srgbClr val="000000"/>
              </a:solidFill>
              <a:latin typeface="Arial"/>
            </a:endParaRPr>
          </a:p>
        </p:txBody>
      </p:sp>
      <p:sp>
        <p:nvSpPr>
          <p:cNvPr id="369" name="Прямоугольник 4"/>
          <p:cNvSpPr/>
          <p:nvPr/>
        </p:nvSpPr>
        <p:spPr>
          <a:xfrm>
            <a:off x="5914080" y="3686544"/>
            <a:ext cx="2593298" cy="3196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ea typeface="DejaVu Sans"/>
              </a:rPr>
              <a:t>100 %</a:t>
            </a:r>
            <a:endParaRPr lang="ru-RU" sz="1800" b="0" strike="noStrike" spc="-1">
              <a:solidFill>
                <a:srgbClr val="000000"/>
              </a:solidFill>
              <a:latin typeface="Arial"/>
            </a:endParaRPr>
          </a:p>
        </p:txBody>
      </p:sp>
      <p:sp>
        <p:nvSpPr>
          <p:cNvPr id="370" name="Прямоугольник 5"/>
          <p:cNvSpPr/>
          <p:nvPr/>
        </p:nvSpPr>
        <p:spPr>
          <a:xfrm>
            <a:off x="5928892" y="4789454"/>
            <a:ext cx="2578486" cy="3196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dirty="0">
                <a:solidFill>
                  <a:schemeClr val="lt1"/>
                </a:solidFill>
                <a:latin typeface="Calibri"/>
                <a:ea typeface="DejaVu Sans"/>
              </a:rPr>
              <a:t>100 %</a:t>
            </a:r>
            <a:endParaRPr lang="ru-RU" sz="1800" b="0" strike="noStrike" spc="-1" dirty="0">
              <a:solidFill>
                <a:srgbClr val="000000"/>
              </a:solidFill>
              <a:latin typeface="Arial"/>
            </a:endParaRPr>
          </a:p>
        </p:txBody>
      </p:sp>
      <p:sp>
        <p:nvSpPr>
          <p:cNvPr id="371" name="Прямоугольник 6"/>
          <p:cNvSpPr/>
          <p:nvPr/>
        </p:nvSpPr>
        <p:spPr>
          <a:xfrm>
            <a:off x="5914080" y="2575794"/>
            <a:ext cx="2574720" cy="3196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ea typeface="DejaVu Sans"/>
              </a:rPr>
              <a:t>100 %</a:t>
            </a:r>
            <a:endParaRPr lang="ru-RU" sz="1800" b="0" strike="noStrike" spc="-1">
              <a:solidFill>
                <a:srgbClr val="000000"/>
              </a:solidFill>
              <a:latin typeface="Arial"/>
            </a:endParaRPr>
          </a:p>
        </p:txBody>
      </p:sp>
      <p:sp>
        <p:nvSpPr>
          <p:cNvPr id="372" name="Прямоугольник 7"/>
          <p:cNvSpPr/>
          <p:nvPr/>
        </p:nvSpPr>
        <p:spPr>
          <a:xfrm>
            <a:off x="5914080" y="2004946"/>
            <a:ext cx="2585160" cy="3196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ea typeface="DejaVu Sans"/>
              </a:rPr>
              <a:t>100 %</a:t>
            </a:r>
            <a:endParaRPr lang="ru-RU" sz="1800" b="0" strike="noStrike" spc="-1">
              <a:solidFill>
                <a:srgbClr val="000000"/>
              </a:solidFill>
              <a:latin typeface="Arial"/>
            </a:endParaRPr>
          </a:p>
        </p:txBody>
      </p:sp>
      <p:sp>
        <p:nvSpPr>
          <p:cNvPr id="373" name="Прямоугольник 8"/>
          <p:cNvSpPr/>
          <p:nvPr/>
        </p:nvSpPr>
        <p:spPr>
          <a:xfrm>
            <a:off x="5903280" y="1434098"/>
            <a:ext cx="2578486" cy="3196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ea typeface="DejaVu Sans"/>
              </a:rPr>
              <a:t>100 %</a:t>
            </a:r>
            <a:endParaRPr lang="ru-RU" sz="1800" b="0" strike="noStrike" spc="-1">
              <a:solidFill>
                <a:srgbClr val="000000"/>
              </a:solidFill>
              <a:latin typeface="Arial"/>
            </a:endParaRPr>
          </a:p>
        </p:txBody>
      </p:sp>
      <p:sp>
        <p:nvSpPr>
          <p:cNvPr id="374" name="TextBox 373"/>
          <p:cNvSpPr txBox="1"/>
          <p:nvPr/>
        </p:nvSpPr>
        <p:spPr>
          <a:xfrm>
            <a:off x="3972391" y="72720"/>
            <a:ext cx="4616280" cy="550440"/>
          </a:xfrm>
          <a:prstGeom prst="rect">
            <a:avLst/>
          </a:prstGeom>
          <a:noFill/>
          <a:ln w="0">
            <a:noFill/>
          </a:ln>
        </p:spPr>
        <p:txBody>
          <a:bodyPr lIns="90000" tIns="45000" rIns="90000" bIns="45000" anchor="t">
            <a:noAutofit/>
          </a:bodyPr>
          <a:lstStyle/>
          <a:p>
            <a:pPr algn="ctr"/>
            <a:r>
              <a:rPr lang="en-US" sz="2800" b="1" strike="noStrike" spc="-1" dirty="0" smtClean="0">
                <a:solidFill>
                  <a:srgbClr val="0BA5B5"/>
                </a:solidFill>
                <a:latin typeface="Calibri"/>
              </a:rPr>
              <a:t>Results</a:t>
            </a:r>
            <a:endParaRPr lang="ru-RU" sz="2800" b="1" strike="noStrike" spc="-1" dirty="0">
              <a:solidFill>
                <a:srgbClr val="0BA5B5"/>
              </a:solidFill>
              <a:latin typeface="Arial"/>
            </a:endParaRPr>
          </a:p>
        </p:txBody>
      </p:sp>
      <p:pic>
        <p:nvPicPr>
          <p:cNvPr id="375" name="Рисунок 374"/>
          <p:cNvPicPr/>
          <p:nvPr/>
        </p:nvPicPr>
        <p:blipFill rotWithShape="1">
          <a:blip r:embed="rId3"/>
          <a:srcRect l="-4264" t="-165" r="4264" b="15125"/>
          <a:stretch/>
        </p:blipFill>
        <p:spPr>
          <a:xfrm>
            <a:off x="8492640" y="687514"/>
            <a:ext cx="3573720" cy="5647971"/>
          </a:xfrm>
          <a:prstGeom prst="rect">
            <a:avLst/>
          </a:prstGeom>
          <a:ln w="0">
            <a:noFill/>
          </a:ln>
        </p:spPr>
      </p:pic>
      <p:sp>
        <p:nvSpPr>
          <p:cNvPr id="376" name="TextBox 1"/>
          <p:cNvSpPr/>
          <p:nvPr/>
        </p:nvSpPr>
        <p:spPr>
          <a:xfrm>
            <a:off x="9220680" y="6906279"/>
            <a:ext cx="22172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sp>
        <p:nvSpPr>
          <p:cNvPr id="18" name="Прямоугольник 5"/>
          <p:cNvSpPr/>
          <p:nvPr/>
        </p:nvSpPr>
        <p:spPr>
          <a:xfrm>
            <a:off x="5914081" y="5389725"/>
            <a:ext cx="2585160" cy="319680"/>
          </a:xfrm>
          <a:prstGeom prst="rect">
            <a:avLst/>
          </a:prstGeom>
          <a:solidFill>
            <a:schemeClr val="bg1"/>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dirty="0">
                <a:solidFill>
                  <a:schemeClr val="lt1"/>
                </a:solidFill>
                <a:latin typeface="Calibri"/>
                <a:ea typeface="DejaVu Sans"/>
              </a:rPr>
              <a:t>100 %</a:t>
            </a:r>
            <a:endParaRPr lang="ru-RU" sz="1800" b="0" strike="noStrike" spc="-1" dirty="0">
              <a:solidFill>
                <a:srgbClr val="000000"/>
              </a:solidFill>
              <a:latin typeface="Arial"/>
            </a:endParaRPr>
          </a:p>
        </p:txBody>
      </p:sp>
      <p:sp>
        <p:nvSpPr>
          <p:cNvPr id="19" name="Прямоугольник 5"/>
          <p:cNvSpPr/>
          <p:nvPr/>
        </p:nvSpPr>
        <p:spPr>
          <a:xfrm>
            <a:off x="5914080" y="5387549"/>
            <a:ext cx="2185171" cy="319680"/>
          </a:xfrm>
          <a:prstGeom prst="rect">
            <a:avLst/>
          </a:prstGeom>
          <a:solidFill>
            <a:schemeClr val="accent6"/>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dirty="0" smtClean="0">
                <a:solidFill>
                  <a:schemeClr val="lt1"/>
                </a:solidFill>
                <a:latin typeface="Calibri"/>
                <a:ea typeface="DejaVu Sans"/>
              </a:rPr>
              <a:t>        80 </a:t>
            </a:r>
            <a:r>
              <a:rPr lang="en-US" sz="1800" b="0" strike="noStrike" spc="-1" dirty="0">
                <a:solidFill>
                  <a:schemeClr val="lt1"/>
                </a:solidFill>
                <a:latin typeface="Calibri"/>
                <a:ea typeface="DejaVu Sans"/>
              </a:rPr>
              <a:t>%</a:t>
            </a:r>
            <a:endParaRPr lang="ru-RU" sz="1800" b="0" strike="noStrike" spc="-1" dirty="0">
              <a:solidFill>
                <a:srgbClr val="000000"/>
              </a:solidFill>
              <a:latin typeface="Arial"/>
            </a:endParaRPr>
          </a:p>
        </p:txBody>
      </p:sp>
      <p:sp>
        <p:nvSpPr>
          <p:cNvPr id="21" name="Прямоугольник 5"/>
          <p:cNvSpPr/>
          <p:nvPr/>
        </p:nvSpPr>
        <p:spPr>
          <a:xfrm>
            <a:off x="5928892" y="5933205"/>
            <a:ext cx="566500" cy="319680"/>
          </a:xfrm>
          <a:prstGeom prst="rect">
            <a:avLst/>
          </a:prstGeom>
          <a:solidFill>
            <a:schemeClr val="accent6"/>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dirty="0" smtClean="0">
                <a:solidFill>
                  <a:schemeClr val="lt1"/>
                </a:solidFill>
                <a:latin typeface="Calibri"/>
                <a:ea typeface="DejaVu Sans"/>
              </a:rPr>
              <a:t>0 %</a:t>
            </a:r>
            <a:endParaRPr lang="ru-RU" sz="1800" b="0" strike="noStrike" spc="-1" dirty="0">
              <a:solidFill>
                <a:srgbClr val="000000"/>
              </a:solidFill>
              <a:latin typeface="Arial"/>
            </a:endParaRPr>
          </a:p>
        </p:txBody>
      </p:sp>
      <p:sp>
        <p:nvSpPr>
          <p:cNvPr id="17" name="TextBox 5"/>
          <p:cNvSpPr/>
          <p:nvPr/>
        </p:nvSpPr>
        <p:spPr>
          <a:xfrm>
            <a:off x="10037457" y="6530760"/>
            <a:ext cx="250812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a:solidFill>
                  <a:srgbClr val="A6A6A6"/>
                </a:solidFill>
                <a:latin typeface="Calibri"/>
                <a:ea typeface="DejaVu Sans"/>
              </a:rPr>
              <a:t>XII MPD Collaboration meeting</a:t>
            </a:r>
            <a:endParaRPr lang="ru-RU" sz="1200" b="0" strike="noStrike" spc="-1">
              <a:solidFill>
                <a:srgbClr val="000000"/>
              </a:solidFill>
              <a:latin typeface="Arial"/>
            </a:endParaRPr>
          </a:p>
        </p:txBody>
      </p:sp>
      <p:pic>
        <p:nvPicPr>
          <p:cNvPr id="20" name="Obraz 5"/>
          <p:cNvPicPr/>
          <p:nvPr/>
        </p:nvPicPr>
        <p:blipFill>
          <a:blip r:embed="rId4"/>
          <a:stretch/>
        </p:blipFill>
        <p:spPr>
          <a:xfrm>
            <a:off x="220240" y="6434570"/>
            <a:ext cx="681480" cy="356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FAC23EE-C4AB-46BB-8D62-891F7EF65EEE}"/>
              </a:ext>
            </a:extLst>
          </p:cNvPr>
          <p:cNvSpPr txBox="1"/>
          <p:nvPr/>
        </p:nvSpPr>
        <p:spPr>
          <a:xfrm>
            <a:off x="4380728" y="0"/>
            <a:ext cx="3065100" cy="646331"/>
          </a:xfrm>
          <a:prstGeom prst="rect">
            <a:avLst/>
          </a:prstGeom>
          <a:noFill/>
        </p:spPr>
        <p:txBody>
          <a:bodyPr wrap="square">
            <a:spAutoFit/>
          </a:bodyPr>
          <a:lstStyle/>
          <a:p>
            <a:pPr algn="ctr"/>
            <a:r>
              <a:rPr lang="en-US" sz="1800" b="1" dirty="0">
                <a:solidFill>
                  <a:schemeClr val="accent1"/>
                </a:solidFill>
              </a:rPr>
              <a:t>List of cables </a:t>
            </a:r>
            <a:r>
              <a:rPr lang="en-US" sz="1800" b="1" dirty="0" smtClean="0">
                <a:solidFill>
                  <a:schemeClr val="accent1"/>
                </a:solidFill>
              </a:rPr>
              <a:t>and pipes </a:t>
            </a:r>
            <a:endParaRPr lang="ru-RU" b="1" dirty="0">
              <a:solidFill>
                <a:schemeClr val="accent1"/>
              </a:solidFill>
            </a:endParaRPr>
          </a:p>
          <a:p>
            <a:pPr algn="ctr"/>
            <a:endParaRPr lang="ru-RU" dirty="0"/>
          </a:p>
        </p:txBody>
      </p:sp>
      <p:graphicFrame>
        <p:nvGraphicFramePr>
          <p:cNvPr id="5" name="Таблица 4">
            <a:extLst>
              <a:ext uri="{FF2B5EF4-FFF2-40B4-BE49-F238E27FC236}">
                <a16:creationId xmlns="" xmlns:a16="http://schemas.microsoft.com/office/drawing/2014/main" id="{EE772043-A405-4833-9FB7-D1CBCCBF937F}"/>
              </a:ext>
            </a:extLst>
          </p:cNvPr>
          <p:cNvGraphicFramePr>
            <a:graphicFrameLocks noGrp="1"/>
          </p:cNvGraphicFramePr>
          <p:nvPr>
            <p:extLst>
              <p:ext uri="{D42A27DB-BD31-4B8C-83A1-F6EECF244321}">
                <p14:modId xmlns:p14="http://schemas.microsoft.com/office/powerpoint/2010/main" val="614450240"/>
              </p:ext>
            </p:extLst>
          </p:nvPr>
        </p:nvGraphicFramePr>
        <p:xfrm>
          <a:off x="8992" y="324002"/>
          <a:ext cx="7719020" cy="6451014"/>
        </p:xfrm>
        <a:graphic>
          <a:graphicData uri="http://schemas.openxmlformats.org/drawingml/2006/table">
            <a:tbl>
              <a:tblPr/>
              <a:tblGrid>
                <a:gridCol w="373835">
                  <a:extLst>
                    <a:ext uri="{9D8B030D-6E8A-4147-A177-3AD203B41FA5}">
                      <a16:colId xmlns="" xmlns:a16="http://schemas.microsoft.com/office/drawing/2014/main" val="1639260919"/>
                    </a:ext>
                  </a:extLst>
                </a:gridCol>
                <a:gridCol w="2789918">
                  <a:extLst>
                    <a:ext uri="{9D8B030D-6E8A-4147-A177-3AD203B41FA5}">
                      <a16:colId xmlns="" xmlns:a16="http://schemas.microsoft.com/office/drawing/2014/main" val="1763591178"/>
                    </a:ext>
                  </a:extLst>
                </a:gridCol>
                <a:gridCol w="872287">
                  <a:extLst>
                    <a:ext uri="{9D8B030D-6E8A-4147-A177-3AD203B41FA5}">
                      <a16:colId xmlns="" xmlns:a16="http://schemas.microsoft.com/office/drawing/2014/main" val="1304207102"/>
                    </a:ext>
                  </a:extLst>
                </a:gridCol>
                <a:gridCol w="263070">
                  <a:extLst>
                    <a:ext uri="{9D8B030D-6E8A-4147-A177-3AD203B41FA5}">
                      <a16:colId xmlns="" xmlns:a16="http://schemas.microsoft.com/office/drawing/2014/main" val="315524975"/>
                    </a:ext>
                  </a:extLst>
                </a:gridCol>
                <a:gridCol w="263070">
                  <a:extLst>
                    <a:ext uri="{9D8B030D-6E8A-4147-A177-3AD203B41FA5}">
                      <a16:colId xmlns="" xmlns:a16="http://schemas.microsoft.com/office/drawing/2014/main" val="2217694229"/>
                    </a:ext>
                  </a:extLst>
                </a:gridCol>
                <a:gridCol w="263070">
                  <a:extLst>
                    <a:ext uri="{9D8B030D-6E8A-4147-A177-3AD203B41FA5}">
                      <a16:colId xmlns="" xmlns:a16="http://schemas.microsoft.com/office/drawing/2014/main" val="2835473354"/>
                    </a:ext>
                  </a:extLst>
                </a:gridCol>
                <a:gridCol w="263070">
                  <a:extLst>
                    <a:ext uri="{9D8B030D-6E8A-4147-A177-3AD203B41FA5}">
                      <a16:colId xmlns="" xmlns:a16="http://schemas.microsoft.com/office/drawing/2014/main" val="2913666201"/>
                    </a:ext>
                  </a:extLst>
                </a:gridCol>
                <a:gridCol w="263070">
                  <a:extLst>
                    <a:ext uri="{9D8B030D-6E8A-4147-A177-3AD203B41FA5}">
                      <a16:colId xmlns="" xmlns:a16="http://schemas.microsoft.com/office/drawing/2014/main" val="685877297"/>
                    </a:ext>
                  </a:extLst>
                </a:gridCol>
                <a:gridCol w="263070">
                  <a:extLst>
                    <a:ext uri="{9D8B030D-6E8A-4147-A177-3AD203B41FA5}">
                      <a16:colId xmlns="" xmlns:a16="http://schemas.microsoft.com/office/drawing/2014/main" val="2190384002"/>
                    </a:ext>
                  </a:extLst>
                </a:gridCol>
                <a:gridCol w="263070">
                  <a:extLst>
                    <a:ext uri="{9D8B030D-6E8A-4147-A177-3AD203B41FA5}">
                      <a16:colId xmlns="" xmlns:a16="http://schemas.microsoft.com/office/drawing/2014/main" val="1806925939"/>
                    </a:ext>
                  </a:extLst>
                </a:gridCol>
                <a:gridCol w="263070">
                  <a:extLst>
                    <a:ext uri="{9D8B030D-6E8A-4147-A177-3AD203B41FA5}">
                      <a16:colId xmlns="" xmlns:a16="http://schemas.microsoft.com/office/drawing/2014/main" val="2284730833"/>
                    </a:ext>
                  </a:extLst>
                </a:gridCol>
                <a:gridCol w="263070">
                  <a:extLst>
                    <a:ext uri="{9D8B030D-6E8A-4147-A177-3AD203B41FA5}">
                      <a16:colId xmlns="" xmlns:a16="http://schemas.microsoft.com/office/drawing/2014/main" val="2017459693"/>
                    </a:ext>
                  </a:extLst>
                </a:gridCol>
                <a:gridCol w="263070">
                  <a:extLst>
                    <a:ext uri="{9D8B030D-6E8A-4147-A177-3AD203B41FA5}">
                      <a16:colId xmlns="" xmlns:a16="http://schemas.microsoft.com/office/drawing/2014/main" val="3513335298"/>
                    </a:ext>
                  </a:extLst>
                </a:gridCol>
                <a:gridCol w="263070">
                  <a:extLst>
                    <a:ext uri="{9D8B030D-6E8A-4147-A177-3AD203B41FA5}">
                      <a16:colId xmlns="" xmlns:a16="http://schemas.microsoft.com/office/drawing/2014/main" val="3886328889"/>
                    </a:ext>
                  </a:extLst>
                </a:gridCol>
                <a:gridCol w="263070">
                  <a:extLst>
                    <a:ext uri="{9D8B030D-6E8A-4147-A177-3AD203B41FA5}">
                      <a16:colId xmlns="" xmlns:a16="http://schemas.microsoft.com/office/drawing/2014/main" val="2666441486"/>
                    </a:ext>
                  </a:extLst>
                </a:gridCol>
                <a:gridCol w="263070">
                  <a:extLst>
                    <a:ext uri="{9D8B030D-6E8A-4147-A177-3AD203B41FA5}">
                      <a16:colId xmlns="" xmlns:a16="http://schemas.microsoft.com/office/drawing/2014/main" val="1404561923"/>
                    </a:ext>
                  </a:extLst>
                </a:gridCol>
                <a:gridCol w="263070">
                  <a:extLst>
                    <a:ext uri="{9D8B030D-6E8A-4147-A177-3AD203B41FA5}">
                      <a16:colId xmlns="" xmlns:a16="http://schemas.microsoft.com/office/drawing/2014/main" val="1360457175"/>
                    </a:ext>
                  </a:extLst>
                </a:gridCol>
              </a:tblGrid>
              <a:tr h="127315">
                <a:tc>
                  <a:txBody>
                    <a:bodyPr/>
                    <a:lstStyle/>
                    <a:p>
                      <a:pPr rtl="0" fontAlgn="b"/>
                      <a:r>
                        <a:rPr lang="en-US" sz="700" dirty="0" smtClean="0">
                          <a:effectLst/>
                        </a:rPr>
                        <a:t> </a:t>
                      </a:r>
                      <a:endParaRPr lang="ru-RU" sz="7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rtl="0" fontAlgn="b"/>
                      <a:endParaRPr lang="ru-RU" sz="7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rtl="0" fontAlgn="b"/>
                      <a:endParaRPr lang="ru-RU" sz="7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a:solidFill>
                            <a:srgbClr val="FFFFFF"/>
                          </a:solidFill>
                          <a:effectLst/>
                        </a:rPr>
                        <a:t>14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a:solidFill>
                            <a:srgbClr val="FFFFFF"/>
                          </a:solidFill>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a:solidFill>
                            <a:srgbClr val="FFFFFF"/>
                          </a:solidFill>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a:solidFill>
                            <a:srgbClr val="FFFFFF"/>
                          </a:solidFill>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a:solidFill>
                            <a:srgbClr val="FFFFFF"/>
                          </a:solidFill>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a:solidFill>
                            <a:srgbClr val="FFFFFF"/>
                          </a:solidFill>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a:solidFill>
                            <a:srgbClr val="FFFFFF"/>
                          </a:solidFill>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a:solidFill>
                            <a:srgbClr val="FFFFFF"/>
                          </a:solidFill>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a:solidFill>
                            <a:srgbClr val="FFFFFF"/>
                          </a:solidFill>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a:solidFill>
                            <a:srgbClr val="FFFFFF"/>
                          </a:solidFill>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a:solidFill>
                            <a:srgbClr val="FFFFFF"/>
                          </a:solidFill>
                          <a:effectLst/>
                        </a:rPr>
                        <a:t>7</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dirty="0">
                          <a:solidFill>
                            <a:srgbClr val="FFFFFF"/>
                          </a:solidFill>
                          <a:effectLst/>
                        </a:rPr>
                        <a:t>9</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dirty="0">
                          <a:solidFill>
                            <a:srgbClr val="FFFFFF"/>
                          </a:solidFill>
                          <a:effectLst/>
                        </a:rPr>
                        <a:t>11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tc>
                  <a:txBody>
                    <a:bodyPr/>
                    <a:lstStyle/>
                    <a:p>
                      <a:pPr algn="ctr" rtl="0" fontAlgn="b"/>
                      <a:r>
                        <a:rPr lang="ru-RU" sz="700" b="1" dirty="0">
                          <a:solidFill>
                            <a:srgbClr val="FFFFFF"/>
                          </a:solidFill>
                          <a:effectLst/>
                        </a:rPr>
                        <a:t>13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EA7C9"/>
                    </a:solidFill>
                  </a:tcPr>
                </a:tc>
                <a:extLst>
                  <a:ext uri="{0D108BD9-81ED-4DB2-BD59-A6C34878D82A}">
                    <a16:rowId xmlns="" xmlns:a16="http://schemas.microsoft.com/office/drawing/2014/main" val="3004816070"/>
                  </a:ext>
                </a:extLst>
              </a:tr>
              <a:tr h="115862">
                <a:tc>
                  <a:txBody>
                    <a:bodyPr/>
                    <a:lstStyle/>
                    <a:p>
                      <a:pPr rtl="0" fontAlgn="b"/>
                      <a:endParaRPr lang="ru-RU" sz="7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a:solidFill>
                            <a:srgbClr val="FFFFFF"/>
                          </a:solidFill>
                          <a:effectLst/>
                        </a:rPr>
                        <a:t>Purpose</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a:solidFill>
                            <a:srgbClr val="FFFFFF"/>
                          </a:solidFill>
                          <a:effectLst/>
                        </a:rPr>
                        <a:t>Diameter, mm</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dirty="0">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dirty="0">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dirty="0">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dirty="0">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dirty="0">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dirty="0">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dirty="0">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dirty="0">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dirty="0">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tc>
                  <a:txBody>
                    <a:bodyPr/>
                    <a:lstStyle/>
                    <a:p>
                      <a:pPr algn="ctr" rtl="0" fontAlgn="b"/>
                      <a:r>
                        <a:rPr lang="en-US" sz="700" b="1" dirty="0">
                          <a:solidFill>
                            <a:srgbClr val="FFFFFF"/>
                          </a:solidFill>
                          <a:effectLst/>
                        </a:rPr>
                        <a:t>Qty</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1C7685"/>
                    </a:solidFill>
                  </a:tcPr>
                </a:tc>
                <a:extLst>
                  <a:ext uri="{0D108BD9-81ED-4DB2-BD59-A6C34878D82A}">
                    <a16:rowId xmlns="" xmlns:a16="http://schemas.microsoft.com/office/drawing/2014/main" val="3924684588"/>
                  </a:ext>
                </a:extLst>
              </a:tr>
              <a:tr h="100344">
                <a:tc>
                  <a:txBody>
                    <a:bodyPr/>
                    <a:lstStyle/>
                    <a:p>
                      <a:pPr rtl="0" fontAlgn="b"/>
                      <a:r>
                        <a:rPr lang="en-US" sz="600">
                          <a:effectLst/>
                        </a:rPr>
                        <a:t>EDTC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rtl="0" fontAlgn="b"/>
                      <a:r>
                        <a:rPr lang="en-US" sz="600">
                          <a:effectLst/>
                        </a:rPr>
                        <a:t>Data cable</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42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48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54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60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66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72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dirty="0">
                          <a:effectLst/>
                        </a:rPr>
                        <a:t>78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extLst>
                  <a:ext uri="{0D108BD9-81ED-4DB2-BD59-A6C34878D82A}">
                    <a16:rowId xmlns="" xmlns:a16="http://schemas.microsoft.com/office/drawing/2014/main" val="1641488042"/>
                  </a:ext>
                </a:extLst>
              </a:tr>
              <a:tr h="100344">
                <a:tc>
                  <a:txBody>
                    <a:bodyPr/>
                    <a:lstStyle/>
                    <a:p>
                      <a:pPr rtl="0" fontAlgn="b"/>
                      <a:r>
                        <a:rPr lang="en-US" sz="600">
                          <a:effectLst/>
                        </a:rPr>
                        <a:t>ESNC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rtl="0" fontAlgn="b"/>
                      <a:r>
                        <a:rPr lang="en-US" sz="600">
                          <a:effectLst/>
                        </a:rPr>
                        <a:t>Sense cable</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9,4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9</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21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27</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39</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extLst>
                  <a:ext uri="{0D108BD9-81ED-4DB2-BD59-A6C34878D82A}">
                    <a16:rowId xmlns="" xmlns:a16="http://schemas.microsoft.com/office/drawing/2014/main" val="471479248"/>
                  </a:ext>
                </a:extLst>
              </a:tr>
              <a:tr h="100344">
                <a:tc>
                  <a:txBody>
                    <a:bodyPr/>
                    <a:lstStyle/>
                    <a:p>
                      <a:pPr rtl="0" fontAlgn="b"/>
                      <a:r>
                        <a:rPr lang="en-US" sz="600">
                          <a:effectLst/>
                        </a:rPr>
                        <a:t>EPWC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rtl="0" fontAlgn="b"/>
                      <a:r>
                        <a:rPr lang="en-US" sz="600" dirty="0">
                          <a:effectLst/>
                        </a:rPr>
                        <a:t>Power cable</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14,7</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9</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21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27</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39</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extLst>
                  <a:ext uri="{0D108BD9-81ED-4DB2-BD59-A6C34878D82A}">
                    <a16:rowId xmlns="" xmlns:a16="http://schemas.microsoft.com/office/drawing/2014/main" val="703059604"/>
                  </a:ext>
                </a:extLst>
              </a:tr>
              <a:tr h="100344">
                <a:tc>
                  <a:txBody>
                    <a:bodyPr/>
                    <a:lstStyle/>
                    <a:p>
                      <a:pPr rtl="0" fontAlgn="b"/>
                      <a:r>
                        <a:rPr lang="en-US" sz="600">
                          <a:effectLst/>
                        </a:rPr>
                        <a:t>ESRL</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rtl="0" fontAlgn="b"/>
                      <a:r>
                        <a:rPr lang="en-US" sz="600">
                          <a:effectLst/>
                        </a:rPr>
                        <a:t>Service cable(1)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1х13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9</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18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21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27</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tc>
                  <a:txBody>
                    <a:bodyPr/>
                    <a:lstStyle/>
                    <a:p>
                      <a:pPr algn="ctr" rtl="0" fontAlgn="b"/>
                      <a:r>
                        <a:rPr lang="ru-RU" sz="600">
                          <a:effectLst/>
                        </a:rPr>
                        <a:t>39</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BDD7EE"/>
                    </a:solidFill>
                  </a:tcPr>
                </a:tc>
                <a:extLst>
                  <a:ext uri="{0D108BD9-81ED-4DB2-BD59-A6C34878D82A}">
                    <a16:rowId xmlns="" xmlns:a16="http://schemas.microsoft.com/office/drawing/2014/main" val="175826945"/>
                  </a:ext>
                </a:extLst>
              </a:tr>
              <a:tr h="100344">
                <a:tc>
                  <a:txBody>
                    <a:bodyPr/>
                    <a:lstStyle/>
                    <a:p>
                      <a:pPr rtl="0" fontAlgn="b"/>
                      <a:r>
                        <a:rPr lang="en-US" sz="600">
                          <a:effectLst/>
                        </a:rPr>
                        <a:t>EWCT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rtl="0" fontAlgn="b"/>
                      <a:r>
                        <a:rPr lang="en-US" sz="600">
                          <a:effectLst/>
                        </a:rPr>
                        <a:t>Wotercooling tubes</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14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18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extLst>
                  <a:ext uri="{0D108BD9-81ED-4DB2-BD59-A6C34878D82A}">
                    <a16:rowId xmlns="" xmlns:a16="http://schemas.microsoft.com/office/drawing/2014/main" val="3051808074"/>
                  </a:ext>
                </a:extLst>
              </a:tr>
              <a:tr h="100344">
                <a:tc>
                  <a:txBody>
                    <a:bodyPr/>
                    <a:lstStyle/>
                    <a:p>
                      <a:pPr rtl="0" fontAlgn="b"/>
                      <a:r>
                        <a:rPr lang="en-US" sz="600">
                          <a:effectLst/>
                        </a:rPr>
                        <a:t>EACT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rtl="0" fontAlgn="b"/>
                      <a:r>
                        <a:rPr lang="en-US" sz="600">
                          <a:effectLst/>
                        </a:rPr>
                        <a:t>Air cooling tubes for FE and BOX</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14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18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tc>
                  <a:txBody>
                    <a:bodyPr/>
                    <a:lstStyle/>
                    <a:p>
                      <a:pPr algn="ctr" rtl="0" fontAlgn="b"/>
                      <a:r>
                        <a:rPr lang="ru-RU" sz="600">
                          <a:effectLst/>
                        </a:rPr>
                        <a:t>26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6D9EEB"/>
                    </a:solidFill>
                  </a:tcPr>
                </a:tc>
                <a:extLst>
                  <a:ext uri="{0D108BD9-81ED-4DB2-BD59-A6C34878D82A}">
                    <a16:rowId xmlns="" xmlns:a16="http://schemas.microsoft.com/office/drawing/2014/main" val="19100490"/>
                  </a:ext>
                </a:extLst>
              </a:tr>
              <a:tr h="100141">
                <a:tc>
                  <a:txBody>
                    <a:bodyPr/>
                    <a:lstStyle/>
                    <a:p>
                      <a:pPr rtl="0" fontAlgn="b"/>
                      <a:r>
                        <a:rPr lang="en-US" sz="600">
                          <a:effectLst/>
                        </a:rPr>
                        <a:t>TSGC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rtl="0" fontAlgn="b"/>
                      <a:r>
                        <a:rPr lang="en-US" sz="600" dirty="0">
                          <a:effectLst/>
                        </a:rPr>
                        <a:t>Signal</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30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40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50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60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70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80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90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100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110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120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130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solidFill>
                            <a:srgbClr val="FF0000"/>
                          </a:solidFill>
                          <a:effectLst/>
                        </a:rPr>
                        <a:t>150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extLst>
                  <a:ext uri="{0D108BD9-81ED-4DB2-BD59-A6C34878D82A}">
                    <a16:rowId xmlns="" xmlns:a16="http://schemas.microsoft.com/office/drawing/2014/main" val="2488251913"/>
                  </a:ext>
                </a:extLst>
              </a:tr>
              <a:tr h="100344">
                <a:tc>
                  <a:txBody>
                    <a:bodyPr/>
                    <a:lstStyle/>
                    <a:p>
                      <a:pPr rtl="0" fontAlgn="b"/>
                      <a:r>
                        <a:rPr lang="en-US" sz="600">
                          <a:effectLst/>
                        </a:rPr>
                        <a:t>THVC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rtl="0" fontAlgn="b"/>
                      <a:r>
                        <a:rPr lang="en-US" sz="600" dirty="0">
                          <a:effectLst/>
                        </a:rPr>
                        <a:t>HV</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8,5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28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extLst>
                  <a:ext uri="{0D108BD9-81ED-4DB2-BD59-A6C34878D82A}">
                    <a16:rowId xmlns="" xmlns:a16="http://schemas.microsoft.com/office/drawing/2014/main" val="152739735"/>
                  </a:ext>
                </a:extLst>
              </a:tr>
              <a:tr h="100344">
                <a:tc>
                  <a:txBody>
                    <a:bodyPr/>
                    <a:lstStyle/>
                    <a:p>
                      <a:pPr rtl="0" fontAlgn="b"/>
                      <a:r>
                        <a:rPr lang="en-US" sz="600">
                          <a:effectLst/>
                        </a:rPr>
                        <a:t>TLVC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rtl="0" fontAlgn="b"/>
                      <a:r>
                        <a:rPr lang="en-US" sz="600" dirty="0">
                          <a:effectLst/>
                        </a:rPr>
                        <a:t>LV Cable</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7</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extLst>
                  <a:ext uri="{0D108BD9-81ED-4DB2-BD59-A6C34878D82A}">
                    <a16:rowId xmlns="" xmlns:a16="http://schemas.microsoft.com/office/drawing/2014/main" val="2085604360"/>
                  </a:ext>
                </a:extLst>
              </a:tr>
              <a:tr h="100344">
                <a:tc>
                  <a:txBody>
                    <a:bodyPr/>
                    <a:lstStyle/>
                    <a:p>
                      <a:pPr rtl="0" fontAlgn="b"/>
                      <a:r>
                        <a:rPr lang="en-US" sz="600">
                          <a:effectLst/>
                        </a:rPr>
                        <a:t>TUTC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rtl="0" fontAlgn="b"/>
                      <a:r>
                        <a:rPr lang="en-US" sz="600" dirty="0">
                          <a:effectLst/>
                        </a:rPr>
                        <a:t>UTP</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7</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extLst>
                  <a:ext uri="{0D108BD9-81ED-4DB2-BD59-A6C34878D82A}">
                    <a16:rowId xmlns="" xmlns:a16="http://schemas.microsoft.com/office/drawing/2014/main" val="170161478"/>
                  </a:ext>
                </a:extLst>
              </a:tr>
              <a:tr h="100344">
                <a:tc>
                  <a:txBody>
                    <a:bodyPr/>
                    <a:lstStyle/>
                    <a:p>
                      <a:pPr rtl="0" fontAlgn="b"/>
                      <a:r>
                        <a:rPr lang="en-US" sz="600">
                          <a:effectLst/>
                        </a:rPr>
                        <a:t>TTRL</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rtl="0" fontAlgn="b"/>
                      <a:r>
                        <a:rPr lang="en-US" sz="600" dirty="0">
                          <a:effectLst/>
                        </a:rPr>
                        <a:t>Trigger</a:t>
                      </a:r>
                      <a:r>
                        <a:rPr lang="ru-RU" sz="600" dirty="0">
                          <a:effectLst/>
                        </a:rPr>
                        <a:t> (</a:t>
                      </a:r>
                      <a:r>
                        <a:rPr lang="en-US" sz="600" dirty="0">
                          <a:effectLst/>
                        </a:rPr>
                        <a:t>OR)</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8CBAD"/>
                    </a:solidFill>
                  </a:tcPr>
                </a:tc>
                <a:extLst>
                  <a:ext uri="{0D108BD9-81ED-4DB2-BD59-A6C34878D82A}">
                    <a16:rowId xmlns="" xmlns:a16="http://schemas.microsoft.com/office/drawing/2014/main" val="2122414710"/>
                  </a:ext>
                </a:extLst>
              </a:tr>
              <a:tr h="100344">
                <a:tc>
                  <a:txBody>
                    <a:bodyPr/>
                    <a:lstStyle/>
                    <a:p>
                      <a:pPr rtl="0" fontAlgn="b"/>
                      <a:r>
                        <a:rPr lang="en-US" sz="600">
                          <a:effectLst/>
                        </a:rPr>
                        <a:t>TGST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rtl="0" fontAlgn="b"/>
                      <a:r>
                        <a:rPr lang="en-US" sz="600" dirty="0">
                          <a:effectLst/>
                        </a:rPr>
                        <a:t>Gas Pipes</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14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6B26B"/>
                    </a:solidFill>
                  </a:tcPr>
                </a:tc>
                <a:extLst>
                  <a:ext uri="{0D108BD9-81ED-4DB2-BD59-A6C34878D82A}">
                    <a16:rowId xmlns="" xmlns:a16="http://schemas.microsoft.com/office/drawing/2014/main" val="3114313512"/>
                  </a:ext>
                </a:extLst>
              </a:tr>
              <a:tr h="100344">
                <a:tc>
                  <a:txBody>
                    <a:bodyPr/>
                    <a:lstStyle/>
                    <a:p>
                      <a:pPr rtl="0" fontAlgn="b"/>
                      <a:endParaRPr lang="ru-RU" sz="600">
                        <a:effectLst/>
                      </a:endParaRP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600" b="1">
                          <a:solidFill>
                            <a:srgbClr val="FF0000"/>
                          </a:solidFill>
                          <a:effectLst/>
                        </a:rPr>
                        <a:t>TPC gas system</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 xmlns:a16="http://schemas.microsoft.com/office/drawing/2014/main" val="2838154317"/>
                  </a:ext>
                </a:extLst>
              </a:tr>
              <a:tr h="100344">
                <a:tc>
                  <a:txBody>
                    <a:bodyPr/>
                    <a:lstStyle/>
                    <a:p>
                      <a:pPr rtl="0" fontAlgn="b"/>
                      <a:r>
                        <a:rPr lang="en-US" sz="600">
                          <a:effectLst/>
                        </a:rPr>
                        <a:t>TGTT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Purge</a:t>
                      </a:r>
                      <a:r>
                        <a:rPr lang="ru-RU" sz="600" dirty="0">
                          <a:effectLst/>
                        </a:rPr>
                        <a:t> </a:t>
                      </a:r>
                      <a:r>
                        <a:rPr lang="en-US" sz="600" dirty="0">
                          <a:effectLst/>
                        </a:rPr>
                        <a:t>TPC (in</a:t>
                      </a:r>
                      <a:r>
                        <a:rPr lang="ru-RU" sz="600" dirty="0">
                          <a:effectLst/>
                        </a:rPr>
                        <a:t>/</a:t>
                      </a:r>
                      <a:r>
                        <a:rPr lang="en-US" sz="600" dirty="0">
                          <a:effectLst/>
                        </a:rPr>
                        <a:t>out</a:t>
                      </a:r>
                      <a:r>
                        <a:rPr lang="ru-RU" sz="600" dirty="0">
                          <a:effectLst/>
                        </a:rPr>
                        <a:t>)</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3624029141"/>
                  </a:ext>
                </a:extLst>
              </a:tr>
              <a:tr h="100344">
                <a:tc>
                  <a:txBody>
                    <a:bodyPr/>
                    <a:lstStyle/>
                    <a:p>
                      <a:pPr rtl="0" fontAlgn="b"/>
                      <a:endParaRPr lang="ru-RU" sz="600">
                        <a:effectLst/>
                      </a:endParaRP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600" b="1">
                          <a:solidFill>
                            <a:srgbClr val="FF0000"/>
                          </a:solidFill>
                          <a:effectLst/>
                        </a:rPr>
                        <a:t>LV</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 xmlns:a16="http://schemas.microsoft.com/office/drawing/2014/main" val="3388250284"/>
                  </a:ext>
                </a:extLst>
              </a:tr>
              <a:tr h="100344">
                <a:tc>
                  <a:txBody>
                    <a:bodyPr/>
                    <a:lstStyle/>
                    <a:p>
                      <a:pPr rtl="0" fontAlgn="b"/>
                      <a:r>
                        <a:rPr lang="en-US" sz="600">
                          <a:effectLst/>
                        </a:rPr>
                        <a:t>TLPC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LVDB: low-voltage cable supply</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918202509"/>
                  </a:ext>
                </a:extLst>
              </a:tr>
              <a:tr h="100344">
                <a:tc>
                  <a:txBody>
                    <a:bodyPr/>
                    <a:lstStyle/>
                    <a:p>
                      <a:pPr rtl="0" fontAlgn="b"/>
                      <a:r>
                        <a:rPr lang="en-US" sz="600">
                          <a:effectLst/>
                        </a:rPr>
                        <a:t>TLSC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LVDB: sense wire</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2261094715"/>
                  </a:ext>
                </a:extLst>
              </a:tr>
              <a:tr h="100344">
                <a:tc>
                  <a:txBody>
                    <a:bodyPr/>
                    <a:lstStyle/>
                    <a:p>
                      <a:pPr rtl="0" fontAlgn="b"/>
                      <a:r>
                        <a:rPr lang="en-US" sz="600">
                          <a:effectLst/>
                        </a:rPr>
                        <a:t>TCPC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Controller</a:t>
                      </a:r>
                      <a:r>
                        <a:rPr lang="ru-RU" sz="600" dirty="0">
                          <a:effectLst/>
                        </a:rPr>
                        <a:t>: </a:t>
                      </a:r>
                      <a:r>
                        <a:rPr lang="en-US" sz="600" dirty="0">
                          <a:effectLst/>
                        </a:rPr>
                        <a:t>low-voltage cable supply</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3357209075"/>
                  </a:ext>
                </a:extLst>
              </a:tr>
              <a:tr h="100344">
                <a:tc>
                  <a:txBody>
                    <a:bodyPr/>
                    <a:lstStyle/>
                    <a:p>
                      <a:pPr rtl="0" fontAlgn="b"/>
                      <a:r>
                        <a:rPr lang="en-US" sz="600">
                          <a:effectLst/>
                        </a:rPr>
                        <a:t>TCSC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Controller</a:t>
                      </a:r>
                      <a:r>
                        <a:rPr lang="ru-RU" sz="600" dirty="0">
                          <a:effectLst/>
                        </a:rPr>
                        <a:t>: </a:t>
                      </a:r>
                      <a:r>
                        <a:rPr lang="en-US" sz="600" dirty="0">
                          <a:effectLst/>
                        </a:rPr>
                        <a:t>sense wire</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350868926"/>
                  </a:ext>
                </a:extLst>
              </a:tr>
              <a:tr h="100344">
                <a:tc>
                  <a:txBody>
                    <a:bodyPr/>
                    <a:lstStyle/>
                    <a:p>
                      <a:pPr rtl="0" fontAlgn="b"/>
                      <a:r>
                        <a:rPr lang="en-US" sz="600">
                          <a:effectLst/>
                        </a:rPr>
                        <a:t>TLCC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LVDB: slow control cable</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9</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3345984966"/>
                  </a:ext>
                </a:extLst>
              </a:tr>
              <a:tr h="100344">
                <a:tc>
                  <a:txBody>
                    <a:bodyPr/>
                    <a:lstStyle/>
                    <a:p>
                      <a:pPr rtl="0" fontAlgn="b"/>
                      <a:endParaRPr lang="ru-RU" sz="600">
                        <a:effectLst/>
                      </a:endParaRP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600" b="1">
                          <a:solidFill>
                            <a:srgbClr val="FF0000"/>
                          </a:solidFill>
                          <a:effectLst/>
                        </a:rPr>
                        <a:t>DAQ</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 xmlns:a16="http://schemas.microsoft.com/office/drawing/2014/main" val="3021946399"/>
                  </a:ext>
                </a:extLst>
              </a:tr>
              <a:tr h="100344">
                <a:tc>
                  <a:txBody>
                    <a:bodyPr/>
                    <a:lstStyle/>
                    <a:p>
                      <a:pPr rtl="0" fontAlgn="b"/>
                      <a:r>
                        <a:rPr lang="en-US" sz="600">
                          <a:effectLst/>
                        </a:rPr>
                        <a:t>TDCC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Controller</a:t>
                      </a:r>
                      <a:r>
                        <a:rPr lang="ru-RU" sz="600" dirty="0">
                          <a:effectLst/>
                        </a:rPr>
                        <a:t>: </a:t>
                      </a:r>
                      <a:r>
                        <a:rPr lang="en-US" sz="600" dirty="0">
                          <a:effectLst/>
                        </a:rPr>
                        <a:t>slow control</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7</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3494531713"/>
                  </a:ext>
                </a:extLst>
              </a:tr>
              <a:tr h="100344">
                <a:tc>
                  <a:txBody>
                    <a:bodyPr/>
                    <a:lstStyle/>
                    <a:p>
                      <a:pPr rtl="0" fontAlgn="b"/>
                      <a:r>
                        <a:rPr lang="en-US" sz="600">
                          <a:effectLst/>
                        </a:rPr>
                        <a:t>TDDO</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Controller</a:t>
                      </a:r>
                      <a:r>
                        <a:rPr lang="ru-RU" sz="600" dirty="0">
                          <a:effectLst/>
                        </a:rPr>
                        <a:t>: </a:t>
                      </a:r>
                      <a:r>
                        <a:rPr lang="en-US" sz="600" dirty="0">
                          <a:effectLst/>
                        </a:rPr>
                        <a:t>DATA QSFP</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600" dirty="0">
                          <a:effectLst/>
                        </a:rPr>
                        <a:t>opt</a:t>
                      </a:r>
                      <a:r>
                        <a:rPr lang="ru-RU" sz="600" dirty="0">
                          <a:effectLst/>
                        </a:rPr>
                        <a:t>. 3.3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2053328564"/>
                  </a:ext>
                </a:extLst>
              </a:tr>
              <a:tr h="184624">
                <a:tc>
                  <a:txBody>
                    <a:bodyPr/>
                    <a:lstStyle/>
                    <a:p>
                      <a:pPr rtl="0" fontAlgn="b"/>
                      <a:r>
                        <a:rPr lang="en-US" sz="600">
                          <a:effectLst/>
                        </a:rPr>
                        <a:t>TDTO</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Controller</a:t>
                      </a:r>
                      <a:r>
                        <a:rPr lang="ru-RU" sz="600" dirty="0">
                          <a:effectLst/>
                        </a:rPr>
                        <a:t>: </a:t>
                      </a:r>
                      <a:r>
                        <a:rPr lang="en-US" sz="600" dirty="0">
                          <a:effectLst/>
                        </a:rPr>
                        <a:t>data and trigger</a:t>
                      </a:r>
                      <a:r>
                        <a:rPr lang="ru-RU" sz="600" dirty="0">
                          <a:effectLst/>
                        </a:rPr>
                        <a:t>/</a:t>
                      </a:r>
                      <a:r>
                        <a:rPr lang="en-US" sz="600" dirty="0">
                          <a:effectLst/>
                        </a:rPr>
                        <a:t> sync</a:t>
                      </a:r>
                      <a:r>
                        <a:rPr lang="ru-RU" sz="600" dirty="0">
                          <a:effectLst/>
                        </a:rPr>
                        <a:t> SFP+</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600" dirty="0">
                          <a:effectLst/>
                        </a:rPr>
                        <a:t>opt</a:t>
                      </a:r>
                      <a:r>
                        <a:rPr lang="ru-RU" sz="600" dirty="0">
                          <a:effectLst/>
                        </a:rPr>
                        <a:t>. 3,9</a:t>
                      </a:r>
                      <a:r>
                        <a:rPr lang="en-US" sz="600" dirty="0">
                          <a:effectLst/>
                        </a:rPr>
                        <a:t>x1,8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4257767913"/>
                  </a:ext>
                </a:extLst>
              </a:tr>
              <a:tr h="100344">
                <a:tc>
                  <a:txBody>
                    <a:bodyPr/>
                    <a:lstStyle/>
                    <a:p>
                      <a:pPr rtl="0" fontAlgn="b"/>
                      <a:r>
                        <a:rPr lang="en-US" sz="600">
                          <a:effectLst/>
                        </a:rPr>
                        <a:t>TDTC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Controller</a:t>
                      </a:r>
                      <a:r>
                        <a:rPr lang="ru-RU" sz="600" dirty="0">
                          <a:effectLst/>
                        </a:rPr>
                        <a:t>: </a:t>
                      </a:r>
                      <a:r>
                        <a:rPr lang="en-US" sz="600" dirty="0">
                          <a:effectLst/>
                        </a:rPr>
                        <a:t>trigger</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dirty="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dirty="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4194316862"/>
                  </a:ext>
                </a:extLst>
              </a:tr>
              <a:tr h="100344">
                <a:tc>
                  <a:txBody>
                    <a:bodyPr/>
                    <a:lstStyle/>
                    <a:p>
                      <a:pPr rtl="0" fontAlgn="b"/>
                      <a:r>
                        <a:rPr lang="en-US" sz="600">
                          <a:effectLst/>
                        </a:rPr>
                        <a:t>TDRC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Controller</a:t>
                      </a:r>
                      <a:r>
                        <a:rPr lang="ru-RU" sz="600" dirty="0">
                          <a:effectLst/>
                        </a:rPr>
                        <a:t>: </a:t>
                      </a:r>
                      <a:r>
                        <a:rPr lang="en-US" sz="600" dirty="0">
                          <a:effectLst/>
                        </a:rPr>
                        <a:t>Reset</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dirty="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715616189"/>
                  </a:ext>
                </a:extLst>
              </a:tr>
              <a:tr h="100344">
                <a:tc>
                  <a:txBody>
                    <a:bodyPr/>
                    <a:lstStyle/>
                    <a:p>
                      <a:pPr rtl="0" fontAlgn="b"/>
                      <a:r>
                        <a:rPr lang="en-US" sz="600">
                          <a:effectLst/>
                        </a:rPr>
                        <a:t>TDSC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Controller</a:t>
                      </a:r>
                      <a:r>
                        <a:rPr lang="ru-RU" sz="600" dirty="0">
                          <a:effectLst/>
                        </a:rPr>
                        <a:t>: </a:t>
                      </a:r>
                      <a:r>
                        <a:rPr lang="en-US" sz="600" dirty="0">
                          <a:effectLst/>
                        </a:rPr>
                        <a:t>Sync</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dirty="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dirty="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2327016203"/>
                  </a:ext>
                </a:extLst>
              </a:tr>
              <a:tr h="100344">
                <a:tc>
                  <a:txBody>
                    <a:bodyPr/>
                    <a:lstStyle/>
                    <a:p>
                      <a:pPr rtl="0" fontAlgn="b"/>
                      <a:r>
                        <a:rPr lang="en-US" sz="600">
                          <a:effectLst/>
                        </a:rPr>
                        <a:t>TDQO</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Reserve cables</a:t>
                      </a:r>
                      <a:r>
                        <a:rPr lang="ru-RU" sz="600" dirty="0">
                          <a:effectLst/>
                        </a:rPr>
                        <a:t> </a:t>
                      </a:r>
                      <a:r>
                        <a:rPr lang="en-US" sz="600" dirty="0">
                          <a:effectLst/>
                        </a:rPr>
                        <a:t>QSFP</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600" dirty="0">
                          <a:effectLst/>
                        </a:rPr>
                        <a:t>opt</a:t>
                      </a:r>
                      <a:r>
                        <a:rPr lang="ru-RU" sz="600" dirty="0">
                          <a:effectLst/>
                        </a:rPr>
                        <a:t>. 3.3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31243567"/>
                  </a:ext>
                </a:extLst>
              </a:tr>
              <a:tr h="100344">
                <a:tc>
                  <a:txBody>
                    <a:bodyPr/>
                    <a:lstStyle/>
                    <a:p>
                      <a:pPr rtl="0" fontAlgn="b"/>
                      <a:r>
                        <a:rPr lang="en-US" sz="600">
                          <a:effectLst/>
                        </a:rPr>
                        <a:t>TDSO</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Reserve cables</a:t>
                      </a:r>
                      <a:r>
                        <a:rPr lang="ru-RU" sz="600" dirty="0">
                          <a:effectLst/>
                        </a:rPr>
                        <a:t> </a:t>
                      </a:r>
                      <a:r>
                        <a:rPr lang="en-US" sz="600" dirty="0">
                          <a:effectLst/>
                        </a:rPr>
                        <a:t>SFP+</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600" dirty="0">
                          <a:effectLst/>
                        </a:rPr>
                        <a:t>opt</a:t>
                      </a:r>
                      <a:r>
                        <a:rPr lang="ru-RU" sz="600" dirty="0">
                          <a:effectLst/>
                        </a:rPr>
                        <a:t>. 3,9</a:t>
                      </a:r>
                      <a:r>
                        <a:rPr lang="en-US" sz="600" dirty="0">
                          <a:effectLst/>
                        </a:rPr>
                        <a:t>x1,8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243505794"/>
                  </a:ext>
                </a:extLst>
              </a:tr>
              <a:tr h="100344">
                <a:tc>
                  <a:txBody>
                    <a:bodyPr/>
                    <a:lstStyle/>
                    <a:p>
                      <a:pPr rtl="0" fontAlgn="b"/>
                      <a:endParaRPr lang="ru-RU" sz="600">
                        <a:effectLst/>
                      </a:endParaRP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600" b="1" dirty="0">
                          <a:solidFill>
                            <a:srgbClr val="FF0000"/>
                          </a:solidFill>
                          <a:effectLst/>
                        </a:rPr>
                        <a:t>ROC chamber</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 xmlns:a16="http://schemas.microsoft.com/office/drawing/2014/main" val="1727918543"/>
                  </a:ext>
                </a:extLst>
              </a:tr>
              <a:tr h="100344">
                <a:tc>
                  <a:txBody>
                    <a:bodyPr/>
                    <a:lstStyle/>
                    <a:p>
                      <a:pPr rtl="0" fontAlgn="b"/>
                      <a:r>
                        <a:rPr lang="en-US" sz="600">
                          <a:effectLst/>
                        </a:rPr>
                        <a:t>TRAC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ru-RU" sz="600" dirty="0">
                          <a:effectLst/>
                        </a:rPr>
                        <a:t>for ROC: HV </a:t>
                      </a:r>
                      <a:r>
                        <a:rPr lang="en-US" sz="600" dirty="0">
                          <a:effectLst/>
                        </a:rPr>
                        <a:t>power supply for anode sections</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847828960"/>
                  </a:ext>
                </a:extLst>
              </a:tr>
              <a:tr h="100344">
                <a:tc>
                  <a:txBody>
                    <a:bodyPr/>
                    <a:lstStyle/>
                    <a:p>
                      <a:pPr rtl="0" fontAlgn="b"/>
                      <a:r>
                        <a:rPr lang="en-US" sz="600">
                          <a:effectLst/>
                        </a:rPr>
                        <a:t>TREC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ru-RU" sz="600" dirty="0">
                          <a:effectLst/>
                        </a:rPr>
                        <a:t>for ROC: HV </a:t>
                      </a:r>
                      <a:r>
                        <a:rPr lang="en-US" sz="600" dirty="0">
                          <a:effectLst/>
                        </a:rPr>
                        <a:t>electrode adjusting supply</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3594381706"/>
                  </a:ext>
                </a:extLst>
              </a:tr>
              <a:tr h="100344">
                <a:tc>
                  <a:txBody>
                    <a:bodyPr/>
                    <a:lstStyle/>
                    <a:p>
                      <a:pPr rtl="0" fontAlgn="b"/>
                      <a:r>
                        <a:rPr lang="en-US" sz="600">
                          <a:effectLst/>
                        </a:rPr>
                        <a:t>TRNC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ru-RU" sz="600" dirty="0">
                          <a:effectLst/>
                        </a:rPr>
                        <a:t>for ROC: HV </a:t>
                      </a:r>
                      <a:r>
                        <a:rPr lang="en-US" sz="600" dirty="0">
                          <a:effectLst/>
                        </a:rPr>
                        <a:t>locking grid</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2872932262"/>
                  </a:ext>
                </a:extLst>
              </a:tr>
              <a:tr h="100344">
                <a:tc>
                  <a:txBody>
                    <a:bodyPr/>
                    <a:lstStyle/>
                    <a:p>
                      <a:pPr rtl="0" fontAlgn="b"/>
                      <a:r>
                        <a:rPr lang="en-US" sz="600">
                          <a:effectLst/>
                        </a:rPr>
                        <a:t>TRCC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ru-RU" sz="600" dirty="0">
                          <a:effectLst/>
                        </a:rPr>
                        <a:t>for ROC: </a:t>
                      </a:r>
                      <a:r>
                        <a:rPr lang="en-US" sz="600" dirty="0">
                          <a:effectLst/>
                        </a:rPr>
                        <a:t>cameras electrode</a:t>
                      </a:r>
                      <a:r>
                        <a:rPr lang="ru-RU" sz="600" dirty="0">
                          <a:effectLst/>
                        </a:rPr>
                        <a:t> (</a:t>
                      </a:r>
                      <a:r>
                        <a:rPr lang="en-US" sz="600" dirty="0">
                          <a:effectLst/>
                        </a:rPr>
                        <a:t>cathode</a:t>
                      </a:r>
                      <a:r>
                        <a:rPr lang="ru-RU" sz="600" dirty="0">
                          <a:effectLst/>
                        </a:rPr>
                        <a:t>), </a:t>
                      </a:r>
                      <a:r>
                        <a:rPr lang="ru-RU" sz="600" dirty="0" err="1">
                          <a:effectLst/>
                        </a:rPr>
                        <a:t>test</a:t>
                      </a:r>
                      <a:r>
                        <a:rPr lang="ru-RU" sz="600" dirty="0">
                          <a:effectLst/>
                        </a:rPr>
                        <a:t> </a:t>
                      </a:r>
                      <a:r>
                        <a:rPr lang="ru-RU" sz="600" dirty="0" err="1">
                          <a:effectLst/>
                        </a:rPr>
                        <a:t>signal</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2858472092"/>
                  </a:ext>
                </a:extLst>
              </a:tr>
              <a:tr h="100344">
                <a:tc>
                  <a:txBody>
                    <a:bodyPr/>
                    <a:lstStyle/>
                    <a:p>
                      <a:pPr rtl="0" fontAlgn="b"/>
                      <a:r>
                        <a:rPr lang="en-US" sz="600">
                          <a:effectLst/>
                        </a:rPr>
                        <a:t>TRSC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ru-RU" sz="600" dirty="0" err="1">
                          <a:effectLst/>
                        </a:rPr>
                        <a:t>from</a:t>
                      </a:r>
                      <a:r>
                        <a:rPr lang="ru-RU" sz="600" dirty="0">
                          <a:effectLst/>
                        </a:rPr>
                        <a:t> ROC: </a:t>
                      </a:r>
                      <a:r>
                        <a:rPr lang="en-US" sz="600" dirty="0">
                          <a:effectLst/>
                        </a:rPr>
                        <a:t>signal cable</a:t>
                      </a:r>
                      <a:r>
                        <a:rPr lang="ru-RU" sz="600" dirty="0">
                          <a:effectLst/>
                        </a:rPr>
                        <a:t> (</a:t>
                      </a:r>
                      <a:r>
                        <a:rPr lang="en-US" sz="600" dirty="0">
                          <a:effectLst/>
                        </a:rPr>
                        <a:t>anode</a:t>
                      </a:r>
                      <a:r>
                        <a:rPr lang="ru-RU" sz="600" dirty="0">
                          <a:effectLst/>
                        </a:rPr>
                        <a:t>)</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3341544914"/>
                  </a:ext>
                </a:extLst>
              </a:tr>
              <a:tr h="100344">
                <a:tc>
                  <a:txBody>
                    <a:bodyPr/>
                    <a:lstStyle/>
                    <a:p>
                      <a:pPr rtl="0" fontAlgn="b"/>
                      <a:endParaRPr lang="ru-RU" sz="600">
                        <a:effectLst/>
                      </a:endParaRP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600" b="1" dirty="0">
                          <a:solidFill>
                            <a:srgbClr val="FF0000"/>
                          </a:solidFill>
                          <a:effectLst/>
                        </a:rPr>
                        <a:t>Sensors</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 xmlns:a16="http://schemas.microsoft.com/office/drawing/2014/main" val="3007883426"/>
                  </a:ext>
                </a:extLst>
              </a:tr>
              <a:tr h="100344">
                <a:tc>
                  <a:txBody>
                    <a:bodyPr/>
                    <a:lstStyle/>
                    <a:p>
                      <a:pPr rtl="0" fontAlgn="b"/>
                      <a:r>
                        <a:rPr lang="en-US" sz="600">
                          <a:effectLst/>
                        </a:rPr>
                        <a:t>TSSC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Temperature sensor cable </a:t>
                      </a:r>
                      <a:r>
                        <a:rPr lang="ru-RU" sz="600" dirty="0">
                          <a:effectLst/>
                        </a:rPr>
                        <a:t>Pt100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9</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3322191189"/>
                  </a:ext>
                </a:extLst>
              </a:tr>
              <a:tr h="184624">
                <a:tc>
                  <a:txBody>
                    <a:bodyPr/>
                    <a:lstStyle/>
                    <a:p>
                      <a:pPr rtl="0" fontAlgn="b"/>
                      <a:r>
                        <a:rPr lang="en-US" sz="600">
                          <a:effectLst/>
                        </a:rPr>
                        <a:t>TSPC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Cables from pressure sensers on pipes cooling + stabilization</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7,8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3850470626"/>
                  </a:ext>
                </a:extLst>
              </a:tr>
              <a:tr h="159190">
                <a:tc>
                  <a:txBody>
                    <a:bodyPr/>
                    <a:lstStyle/>
                    <a:p>
                      <a:pPr rtl="0" fontAlgn="b"/>
                      <a:r>
                        <a:rPr lang="en-US" sz="600">
                          <a:effectLst/>
                        </a:rPr>
                        <a:t>TSTC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Cables from temperature sensers on pipes cooling + stabilization</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7,8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2396180846"/>
                  </a:ext>
                </a:extLst>
              </a:tr>
              <a:tr h="100344">
                <a:tc>
                  <a:txBody>
                    <a:bodyPr/>
                    <a:lstStyle/>
                    <a:p>
                      <a:pPr rtl="0" fontAlgn="b"/>
                      <a:endParaRPr lang="ru-RU" sz="600">
                        <a:effectLst/>
                      </a:endParaRP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600" b="1">
                          <a:solidFill>
                            <a:srgbClr val="FF0000"/>
                          </a:solidFill>
                          <a:effectLst/>
                        </a:rPr>
                        <a:t>HV TPC central membrane</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 xmlns:a16="http://schemas.microsoft.com/office/drawing/2014/main" val="3542912388"/>
                  </a:ext>
                </a:extLst>
              </a:tr>
              <a:tr h="100344">
                <a:tc>
                  <a:txBody>
                    <a:bodyPr/>
                    <a:lstStyle/>
                    <a:p>
                      <a:pPr rtl="0" fontAlgn="b"/>
                      <a:r>
                        <a:rPr lang="en-US" sz="600">
                          <a:effectLst/>
                        </a:rPr>
                        <a:t>THEC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Central</a:t>
                      </a:r>
                      <a:r>
                        <a:rPr lang="ru-RU" sz="600" dirty="0">
                          <a:effectLst/>
                        </a:rPr>
                        <a:t> </a:t>
                      </a:r>
                      <a:r>
                        <a:rPr lang="en-US" sz="600" dirty="0">
                          <a:effectLst/>
                        </a:rPr>
                        <a:t>HV electrode</a:t>
                      </a:r>
                      <a:r>
                        <a:rPr lang="ru-RU" sz="600" dirty="0">
                          <a:effectLst/>
                        </a:rPr>
                        <a:t> </a:t>
                      </a:r>
                      <a:r>
                        <a:rPr lang="en-US" sz="600" dirty="0">
                          <a:effectLst/>
                        </a:rPr>
                        <a:t>TPC</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230200813"/>
                  </a:ext>
                </a:extLst>
              </a:tr>
              <a:tr h="184624">
                <a:tc>
                  <a:txBody>
                    <a:bodyPr/>
                    <a:lstStyle/>
                    <a:p>
                      <a:pPr rtl="0" fontAlgn="b"/>
                      <a:r>
                        <a:rPr lang="en-US" sz="600">
                          <a:effectLst/>
                        </a:rPr>
                        <a:t>THRC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low-voltage cable</a:t>
                      </a:r>
                      <a:r>
                        <a:rPr lang="ru-RU" sz="600" dirty="0">
                          <a:effectLst/>
                        </a:rPr>
                        <a:t> </a:t>
                      </a:r>
                      <a:r>
                        <a:rPr lang="en-US" sz="600" dirty="0">
                          <a:effectLst/>
                        </a:rPr>
                        <a:t>input for resistors (</a:t>
                      </a:r>
                      <a:r>
                        <a:rPr lang="en-US" sz="600" dirty="0" err="1">
                          <a:effectLst/>
                        </a:rPr>
                        <a:t>centr</a:t>
                      </a:r>
                      <a:r>
                        <a:rPr lang="en-US" sz="600" dirty="0">
                          <a:effectLst/>
                        </a:rPr>
                        <a:t>)</a:t>
                      </a:r>
                      <a:r>
                        <a:rPr lang="ru-RU" sz="600" dirty="0">
                          <a:effectLst/>
                        </a:rPr>
                        <a:t>. HV </a:t>
                      </a:r>
                      <a:r>
                        <a:rPr lang="en-US" sz="600" dirty="0">
                          <a:effectLst/>
                        </a:rPr>
                        <a:t>electrode</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562248229"/>
                  </a:ext>
                </a:extLst>
              </a:tr>
              <a:tr h="100344">
                <a:tc>
                  <a:txBody>
                    <a:bodyPr/>
                    <a:lstStyle/>
                    <a:p>
                      <a:pPr rtl="0" fontAlgn="b"/>
                      <a:endParaRPr lang="ru-RU" sz="600">
                        <a:effectLst/>
                      </a:endParaRP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600" b="1">
                          <a:solidFill>
                            <a:srgbClr val="FF0000"/>
                          </a:solidFill>
                          <a:effectLst/>
                        </a:rPr>
                        <a:t>Thermostabilization</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 xmlns:a16="http://schemas.microsoft.com/office/drawing/2014/main" val="2296754262"/>
                  </a:ext>
                </a:extLst>
              </a:tr>
              <a:tr h="100344">
                <a:tc>
                  <a:txBody>
                    <a:bodyPr/>
                    <a:lstStyle/>
                    <a:p>
                      <a:pPr rtl="0" fontAlgn="b"/>
                      <a:r>
                        <a:rPr lang="en-US" sz="600">
                          <a:effectLst/>
                        </a:rPr>
                        <a:t>TTOT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GB" sz="600" dirty="0"/>
                        <a:t>external thermal screen stabilization pipes</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7</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3496682689"/>
                  </a:ext>
                </a:extLst>
              </a:tr>
              <a:tr h="100141">
                <a:tc>
                  <a:txBody>
                    <a:bodyPr/>
                    <a:lstStyle/>
                    <a:p>
                      <a:pPr rtl="0" fontAlgn="b"/>
                      <a:r>
                        <a:rPr lang="en-US" sz="600">
                          <a:effectLst/>
                        </a:rPr>
                        <a:t>TTTT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GB" sz="600" dirty="0"/>
                        <a:t>end Thermal Shield Stabilization Pipes</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532845613"/>
                  </a:ext>
                </a:extLst>
              </a:tr>
              <a:tr h="100344">
                <a:tc>
                  <a:txBody>
                    <a:bodyPr/>
                    <a:lstStyle/>
                    <a:p>
                      <a:pPr rtl="0" fontAlgn="b"/>
                      <a:r>
                        <a:rPr lang="en-US" sz="600">
                          <a:effectLst/>
                        </a:rPr>
                        <a:t>TTIT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GB" sz="600" dirty="0"/>
                        <a:t>inner thermal shield stabilization pipes</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2382926574"/>
                  </a:ext>
                </a:extLst>
              </a:tr>
              <a:tr h="100141">
                <a:tc>
                  <a:txBody>
                    <a:bodyPr/>
                    <a:lstStyle/>
                    <a:p>
                      <a:pPr rtl="0" fontAlgn="b"/>
                      <a:r>
                        <a:rPr lang="en-US" sz="600">
                          <a:effectLst/>
                        </a:rPr>
                        <a:t>TTRT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t>Pipes</a:t>
                      </a:r>
                      <a:r>
                        <a:rPr lang="pl-PL" sz="600" dirty="0"/>
                        <a:t> stabilisation ROC chambers housings</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976834618"/>
                  </a:ext>
                </a:extLst>
              </a:tr>
              <a:tr h="100344">
                <a:tc>
                  <a:txBody>
                    <a:bodyPr/>
                    <a:lstStyle/>
                    <a:p>
                      <a:pPr rtl="0" fontAlgn="b"/>
                      <a:r>
                        <a:rPr lang="en-US" sz="600">
                          <a:effectLst/>
                        </a:rPr>
                        <a:t>TTFT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GB" sz="600" dirty="0"/>
                        <a:t>TPC flange stabilisation pipes with spokes</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dirty="0">
                          <a:effectLst/>
                        </a:rPr>
                        <a:t>32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2266253928"/>
                  </a:ext>
                </a:extLst>
              </a:tr>
              <a:tr h="100344">
                <a:tc>
                  <a:txBody>
                    <a:bodyPr/>
                    <a:lstStyle/>
                    <a:p>
                      <a:pPr rtl="0" fontAlgn="b"/>
                      <a:r>
                        <a:rPr lang="en-US" sz="600">
                          <a:effectLst/>
                        </a:rPr>
                        <a:t>TTST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Stabilization pipes FE SAMPA</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dirty="0">
                          <a:effectLst/>
                        </a:rPr>
                        <a:t>32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9</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15</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17</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861049999"/>
                  </a:ext>
                </a:extLst>
              </a:tr>
              <a:tr h="100344">
                <a:tc>
                  <a:txBody>
                    <a:bodyPr/>
                    <a:lstStyle/>
                    <a:p>
                      <a:pPr rtl="0" fontAlgn="b"/>
                      <a:endParaRPr lang="ru-RU" sz="600">
                        <a:effectLst/>
                      </a:endParaRP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600" b="1">
                          <a:solidFill>
                            <a:srgbClr val="FF0000"/>
                          </a:solidFill>
                          <a:effectLst/>
                        </a:rPr>
                        <a:t>Cooling (12 loops)</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 xmlns:a16="http://schemas.microsoft.com/office/drawing/2014/main" val="2557047868"/>
                  </a:ext>
                </a:extLst>
              </a:tr>
              <a:tr h="184624">
                <a:tc>
                  <a:txBody>
                    <a:bodyPr/>
                    <a:lstStyle/>
                    <a:p>
                      <a:pPr rtl="0" fontAlgn="b"/>
                      <a:r>
                        <a:rPr lang="en-US" sz="600">
                          <a:effectLst/>
                        </a:rPr>
                        <a:t>TCLT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600" dirty="0">
                          <a:effectLst/>
                        </a:rPr>
                        <a:t>Cooling pipes </a:t>
                      </a:r>
                      <a:r>
                        <a:rPr lang="ru-RU" sz="600" dirty="0">
                          <a:effectLst/>
                        </a:rPr>
                        <a:t>LVDB, </a:t>
                      </a:r>
                      <a:r>
                        <a:rPr lang="en-US" sz="600" dirty="0">
                          <a:effectLst/>
                        </a:rPr>
                        <a:t>controllers &amp; </a:t>
                      </a:r>
                      <a:r>
                        <a:rPr lang="ru-RU" sz="600" dirty="0">
                          <a:effectLst/>
                        </a:rPr>
                        <a:t>FE FPGA</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3</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147728858"/>
                  </a:ext>
                </a:extLst>
              </a:tr>
              <a:tr h="100344">
                <a:tc>
                  <a:txBody>
                    <a:bodyPr/>
                    <a:lstStyle/>
                    <a:p>
                      <a:pPr rtl="0" fontAlgn="b"/>
                      <a:endParaRPr lang="ru-RU" sz="600">
                        <a:effectLst/>
                      </a:endParaRP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600" b="1">
                          <a:solidFill>
                            <a:srgbClr val="FF0000"/>
                          </a:solidFill>
                          <a:effectLst/>
                        </a:rPr>
                        <a:t>TPC laser system</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30D2D5"/>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 xmlns:a16="http://schemas.microsoft.com/office/drawing/2014/main" val="1147983352"/>
                  </a:ext>
                </a:extLst>
              </a:tr>
              <a:tr h="193216">
                <a:tc>
                  <a:txBody>
                    <a:bodyPr/>
                    <a:lstStyle/>
                    <a:p>
                      <a:pPr rtl="0" fontAlgn="b"/>
                      <a:r>
                        <a:rPr lang="en-US" sz="600">
                          <a:effectLst/>
                        </a:rPr>
                        <a:t>TLWC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30D2D5"/>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GB" sz="600" dirty="0"/>
                        <a:t>Cable for WEB camera control system floor laser beam</a:t>
                      </a:r>
                      <a:endParaRPr lang="ru-RU" sz="600" dirty="0">
                        <a:effectLst/>
                      </a:endParaRPr>
                    </a:p>
                  </a:txBody>
                  <a:tcPr marL="5333" marR="5333" marT="3555" marB="3555" anchor="b">
                    <a:lnL w="7620" cap="flat" cmpd="sng" algn="ctr">
                      <a:solidFill>
                        <a:srgbClr val="30D2D5"/>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30D2D5"/>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7</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444285765"/>
                  </a:ext>
                </a:extLst>
              </a:tr>
              <a:tr h="100344">
                <a:tc>
                  <a:txBody>
                    <a:bodyPr/>
                    <a:lstStyle/>
                    <a:p>
                      <a:pPr rtl="0" fontAlgn="b"/>
                      <a:endParaRPr lang="ru-RU" sz="600">
                        <a:effectLst/>
                      </a:endParaRP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600" b="1">
                          <a:solidFill>
                            <a:srgbClr val="FF0000"/>
                          </a:solidFill>
                          <a:effectLst/>
                        </a:rPr>
                        <a:t>TPC gas system</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 xmlns:a16="http://schemas.microsoft.com/office/drawing/2014/main" val="578855982"/>
                  </a:ext>
                </a:extLst>
              </a:tr>
              <a:tr h="100344">
                <a:tc>
                  <a:txBody>
                    <a:bodyPr/>
                    <a:lstStyle/>
                    <a:p>
                      <a:pPr rtl="0" fontAlgn="b"/>
                      <a:r>
                        <a:rPr lang="en-US" sz="600">
                          <a:effectLst/>
                        </a:rPr>
                        <a:t>TGST</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GB" sz="600" dirty="0"/>
                        <a:t>Purge of C1C2 and C3C4 (input/output)</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solidFill>
                            <a:srgbClr val="FF0000"/>
                          </a:solidFill>
                          <a:effectLst/>
                        </a:rPr>
                        <a:t>12</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ru-RU" sz="600">
                          <a:effectLst/>
                        </a:rPr>
                        <a:t>1</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652627702"/>
                  </a:ext>
                </a:extLst>
              </a:tr>
              <a:tr h="100344">
                <a:tc>
                  <a:txBody>
                    <a:bodyPr/>
                    <a:lstStyle/>
                    <a:p>
                      <a:pPr rtl="0" fontAlgn="b"/>
                      <a:endParaRPr lang="ru-RU" sz="600">
                        <a:effectLst/>
                      </a:endParaRP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r>
                        <a:rPr lang="en-US" sz="600" b="1" dirty="0">
                          <a:solidFill>
                            <a:srgbClr val="FF0000"/>
                          </a:solidFill>
                          <a:effectLst/>
                        </a:rPr>
                        <a:t>Hydraulic actuators</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algn="ctr" rtl="0" fontAlgn="b"/>
                      <a:endParaRPr lang="ru-RU" sz="600" b="1">
                        <a:solidFill>
                          <a:srgbClr val="FF0000"/>
                        </a:solidFill>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tc>
                  <a:txBody>
                    <a:bodyPr/>
                    <a:lstStyle/>
                    <a:p>
                      <a:pPr rtl="0" fontAlgn="b"/>
                      <a:endParaRPr lang="ru-RU" sz="60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00"/>
                    </a:solidFill>
                  </a:tcPr>
                </a:tc>
                <a:extLst>
                  <a:ext uri="{0D108BD9-81ED-4DB2-BD59-A6C34878D82A}">
                    <a16:rowId xmlns="" xmlns:a16="http://schemas.microsoft.com/office/drawing/2014/main" val="1952094239"/>
                  </a:ext>
                </a:extLst>
              </a:tr>
              <a:tr h="100344">
                <a:tc>
                  <a:txBody>
                    <a:bodyPr/>
                    <a:lstStyle/>
                    <a:p>
                      <a:pPr rtl="0" fontAlgn="b"/>
                      <a:r>
                        <a:rPr lang="en-US" sz="600">
                          <a:effectLst/>
                        </a:rPr>
                        <a:t>TSGC</a:t>
                      </a:r>
                    </a:p>
                  </a:txBody>
                  <a:tcPr marL="5333" marR="5333" marT="3555" marB="3555"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600" dirty="0">
                          <a:effectLst/>
                        </a:rPr>
                        <a:t>Position centers hydraulic cylinder</a:t>
                      </a:r>
                      <a:endParaRPr lang="ru-RU" sz="600" dirty="0">
                        <a:effectLst/>
                      </a:endParaRP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dirty="0">
                          <a:effectLst/>
                        </a:rPr>
                        <a:t>6</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dirty="0">
                          <a:effectLst/>
                        </a:rPr>
                        <a:t>0</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dirty="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dirty="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a:effectLst/>
                        </a:rPr>
                        <a:t>4</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ru-RU" sz="600" dirty="0">
                          <a:effectLst/>
                        </a:rPr>
                        <a:t>8</a:t>
                      </a:r>
                    </a:p>
                  </a:txBody>
                  <a:tcPr marL="5333" marR="5333" marT="3555" marB="3555"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60153084"/>
                  </a:ext>
                </a:extLst>
              </a:tr>
            </a:tbl>
          </a:graphicData>
        </a:graphic>
      </p:graphicFrame>
      <p:sp>
        <p:nvSpPr>
          <p:cNvPr id="6" name="TextBox 4"/>
          <p:cNvSpPr/>
          <p:nvPr/>
        </p:nvSpPr>
        <p:spPr>
          <a:xfrm>
            <a:off x="9975940" y="6487867"/>
            <a:ext cx="2330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pic>
        <p:nvPicPr>
          <p:cNvPr id="7" name="Obraz 5"/>
          <p:cNvPicPr/>
          <p:nvPr/>
        </p:nvPicPr>
        <p:blipFill>
          <a:blip r:embed="rId3"/>
          <a:stretch/>
        </p:blipFill>
        <p:spPr>
          <a:xfrm>
            <a:off x="7826828" y="6304987"/>
            <a:ext cx="870480" cy="455040"/>
          </a:xfrm>
          <a:prstGeom prst="rect">
            <a:avLst/>
          </a:prstGeom>
          <a:ln w="0">
            <a:noFill/>
          </a:ln>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r="23983"/>
          <a:stretch/>
        </p:blipFill>
        <p:spPr>
          <a:xfrm>
            <a:off x="7888394" y="326572"/>
            <a:ext cx="4175091" cy="3326553"/>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8393" y="3768739"/>
            <a:ext cx="4175091" cy="2237755"/>
          </a:xfrm>
          <a:prstGeom prst="rect">
            <a:avLst/>
          </a:prstGeom>
        </p:spPr>
      </p:pic>
    </p:spTree>
    <p:extLst>
      <p:ext uri="{BB962C8B-B14F-4D97-AF65-F5344CB8AC3E}">
        <p14:creationId xmlns:p14="http://schemas.microsoft.com/office/powerpoint/2010/main" val="3346397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242" y="1122296"/>
            <a:ext cx="7763382" cy="5431415"/>
          </a:xfrm>
          <a:prstGeom prst="rect">
            <a:avLst/>
          </a:prstGeom>
        </p:spPr>
      </p:pic>
      <p:sp>
        <p:nvSpPr>
          <p:cNvPr id="5" name="PlaceHolder 1"/>
          <p:cNvSpPr>
            <a:spLocks noGrp="1"/>
          </p:cNvSpPr>
          <p:nvPr>
            <p:ph type="title"/>
          </p:nvPr>
        </p:nvSpPr>
        <p:spPr>
          <a:xfrm>
            <a:off x="760133" y="166800"/>
            <a:ext cx="10515600" cy="791143"/>
          </a:xfrm>
          <a:prstGeom prst="rect">
            <a:avLst/>
          </a:prstGeom>
          <a:noFill/>
          <a:ln w="0">
            <a:noFill/>
          </a:ln>
        </p:spPr>
        <p:txBody>
          <a:bodyPr lIns="90000" tIns="45000" rIns="90000" bIns="45000" anchor="ctr">
            <a:noAutofit/>
          </a:bodyPr>
          <a:lstStyle/>
          <a:p>
            <a:pPr algn="ctr">
              <a:tabLst>
                <a:tab pos="0" algn="l"/>
              </a:tabLst>
            </a:pPr>
            <a:r>
              <a:rPr lang="en-US" b="1" spc="-1" dirty="0" smtClean="0">
                <a:solidFill>
                  <a:srgbClr val="0BA5B5"/>
                </a:solidFill>
                <a:latin typeface="Calibri Light"/>
              </a:rPr>
              <a:t>Cable </a:t>
            </a:r>
            <a:r>
              <a:rPr lang="en-US" b="1" spc="-1" dirty="0">
                <a:solidFill>
                  <a:srgbClr val="0BA5B5"/>
                </a:solidFill>
                <a:latin typeface="Calibri Light"/>
              </a:rPr>
              <a:t>routing</a:t>
            </a:r>
            <a:endParaRPr lang="ru-RU" sz="4400" b="0" strike="noStrike" spc="-1" dirty="0">
              <a:solidFill>
                <a:srgbClr val="000000"/>
              </a:solidFill>
              <a:latin typeface="Arial"/>
            </a:endParaRPr>
          </a:p>
        </p:txBody>
      </p:sp>
      <p:sp>
        <p:nvSpPr>
          <p:cNvPr id="7" name="TextBox 4"/>
          <p:cNvSpPr/>
          <p:nvPr/>
        </p:nvSpPr>
        <p:spPr>
          <a:xfrm>
            <a:off x="9862948" y="6417631"/>
            <a:ext cx="2330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pic>
        <p:nvPicPr>
          <p:cNvPr id="8" name="Obraz 5"/>
          <p:cNvPicPr/>
          <p:nvPr/>
        </p:nvPicPr>
        <p:blipFill>
          <a:blip r:embed="rId3"/>
          <a:stretch/>
        </p:blipFill>
        <p:spPr>
          <a:xfrm>
            <a:off x="82950" y="6326191"/>
            <a:ext cx="870480" cy="455040"/>
          </a:xfrm>
          <a:prstGeom prst="rect">
            <a:avLst/>
          </a:prstGeom>
          <a:ln w="0">
            <a:noFill/>
          </a:ln>
        </p:spPr>
      </p:pic>
    </p:spTree>
    <p:extLst>
      <p:ext uri="{BB962C8B-B14F-4D97-AF65-F5344CB8AC3E}">
        <p14:creationId xmlns:p14="http://schemas.microsoft.com/office/powerpoint/2010/main" val="926753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Группа"/>
          <p:cNvGrpSpPr/>
          <p:nvPr/>
        </p:nvGrpSpPr>
        <p:grpSpPr>
          <a:xfrm>
            <a:off x="7403760" y="2742245"/>
            <a:ext cx="4662360" cy="2317068"/>
            <a:chOff x="7607880" y="3062160"/>
            <a:chExt cx="4459320" cy="1964880"/>
          </a:xfrm>
        </p:grpSpPr>
        <p:sp>
          <p:nvSpPr>
            <p:cNvPr id="247" name="Закругленный прямоугольник"/>
            <p:cNvSpPr/>
            <p:nvPr/>
          </p:nvSpPr>
          <p:spPr>
            <a:xfrm>
              <a:off x="8069040" y="3062160"/>
              <a:ext cx="3998160" cy="1964880"/>
            </a:xfrm>
            <a:prstGeom prst="roundRect">
              <a:avLst>
                <a:gd name="adj" fmla="val 5346"/>
              </a:avLst>
            </a:prstGeom>
            <a:gradFill rotWithShape="0">
              <a:gsLst>
                <a:gs pos="0">
                  <a:srgbClr val="006671"/>
                </a:gs>
                <a:gs pos="100000">
                  <a:srgbClr val="0092A1"/>
                </a:gs>
              </a:gsLst>
              <a:lin ang="10800000"/>
            </a:gradFill>
            <a:ln w="12700">
              <a:noFill/>
            </a:ln>
          </p:spPr>
          <p:style>
            <a:lnRef idx="0">
              <a:scrgbClr r="0" g="0" b="0"/>
            </a:lnRef>
            <a:fillRef idx="0">
              <a:scrgbClr r="0" g="0" b="0"/>
            </a:fillRef>
            <a:effectRef idx="0">
              <a:scrgbClr r="0" g="0" b="0"/>
            </a:effectRef>
            <a:fontRef idx="minor"/>
          </p:style>
          <p:txBody>
            <a:bodyPr lIns="0" tIns="0" rIns="0" bIns="0" numCol="1" spcCol="0" anchor="ctr">
              <a:noAutofit/>
            </a:bodyPr>
            <a:lstStyle/>
            <a:p>
              <a:pPr>
                <a:lnSpc>
                  <a:spcPct val="100000"/>
                </a:lnSpc>
              </a:pPr>
              <a:endParaRPr lang="ru-RU" sz="1600" b="0" strike="noStrike" spc="-1">
                <a:solidFill>
                  <a:srgbClr val="FFFFFF"/>
                </a:solidFill>
                <a:latin typeface="Calibri"/>
                <a:ea typeface="DejaVu Sans"/>
              </a:endParaRPr>
            </a:p>
          </p:txBody>
        </p:sp>
        <p:sp>
          <p:nvSpPr>
            <p:cNvPr id="248" name="Треугольник"/>
            <p:cNvSpPr/>
            <p:nvPr/>
          </p:nvSpPr>
          <p:spPr>
            <a:xfrm rot="10800000">
              <a:off x="7607880" y="3063240"/>
              <a:ext cx="560520" cy="612000"/>
            </a:xfrm>
            <a:custGeom>
              <a:avLst/>
              <a:gdLst>
                <a:gd name="textAreaLeft" fmla="*/ 0 w 560520"/>
                <a:gd name="textAreaRight" fmla="*/ 561600 w 560520"/>
                <a:gd name="textAreaTop" fmla="*/ 0 h 612000"/>
                <a:gd name="textAreaBottom" fmla="*/ 613080 h 612000"/>
              </a:gdLst>
              <a:ahLst/>
              <a:cxnLst/>
              <a:rect l="textAreaLeft" t="textAreaTop" r="textAreaRight" b="textAreaBottom"/>
              <a:pathLst>
                <a:path w="21600" h="21600">
                  <a:moveTo>
                    <a:pt x="0" y="0"/>
                  </a:moveTo>
                  <a:lnTo>
                    <a:pt x="0" y="21600"/>
                  </a:lnTo>
                  <a:lnTo>
                    <a:pt x="21600" y="21600"/>
                  </a:lnTo>
                  <a:close/>
                </a:path>
              </a:pathLst>
            </a:custGeom>
            <a:gradFill rotWithShape="0">
              <a:gsLst>
                <a:gs pos="0">
                  <a:srgbClr val="006671"/>
                </a:gs>
                <a:gs pos="100000">
                  <a:srgbClr val="0092A1"/>
                </a:gs>
              </a:gsLst>
              <a:lin ang="0"/>
            </a:gradFill>
            <a:ln w="12700">
              <a:noFill/>
            </a:ln>
          </p:spPr>
          <p:style>
            <a:lnRef idx="0">
              <a:scrgbClr r="0" g="0" b="0"/>
            </a:lnRef>
            <a:fillRef idx="0">
              <a:scrgbClr r="0" g="0" b="0"/>
            </a:fillRef>
            <a:effectRef idx="0">
              <a:scrgbClr r="0" g="0" b="0"/>
            </a:effectRef>
            <a:fontRef idx="minor"/>
          </p:style>
          <p:txBody>
            <a:bodyPr lIns="0" tIns="0" rIns="0" bIns="0" numCol="1" spcCol="0" anchor="ctr">
              <a:noAutofit/>
            </a:bodyPr>
            <a:lstStyle/>
            <a:p>
              <a:pPr>
                <a:lnSpc>
                  <a:spcPct val="100000"/>
                </a:lnSpc>
              </a:pPr>
              <a:endParaRPr lang="ru-RU" sz="1600" b="0" strike="noStrike" spc="-1">
                <a:solidFill>
                  <a:srgbClr val="FFFFFF"/>
                </a:solidFill>
                <a:latin typeface="Calibri"/>
                <a:ea typeface="DejaVu Sans"/>
              </a:endParaRPr>
            </a:p>
          </p:txBody>
        </p:sp>
      </p:grpSp>
      <p:sp>
        <p:nvSpPr>
          <p:cNvPr id="250" name="Фигура"/>
          <p:cNvSpPr/>
          <p:nvPr/>
        </p:nvSpPr>
        <p:spPr>
          <a:xfrm>
            <a:off x="7606800" y="1961640"/>
            <a:ext cx="787320" cy="279360"/>
          </a:xfrm>
          <a:custGeom>
            <a:avLst/>
            <a:gdLst>
              <a:gd name="textAreaLeft" fmla="*/ 0 w 787320"/>
              <a:gd name="textAreaRight" fmla="*/ 788400 w 787320"/>
              <a:gd name="textAreaTop" fmla="*/ 0 h 279360"/>
              <a:gd name="textAreaBottom" fmla="*/ 280440 h 279360"/>
            </a:gdLst>
            <a:ahLst/>
            <a:cxnLst/>
            <a:rect l="textAreaLeft" t="textAreaTop" r="textAreaRight" b="textAreaBottom"/>
            <a:pathLst>
              <a:path w="21380" h="2131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rotWithShape="0">
            <a:gsLst>
              <a:gs pos="0">
                <a:srgbClr val="006671"/>
              </a:gs>
              <a:gs pos="100000">
                <a:srgbClr val="0092A1"/>
              </a:gs>
            </a:gsLst>
            <a:lin ang="2700000"/>
          </a:gradFill>
          <a:ln w="1270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endParaRPr lang="ru-RU" sz="1600" b="0" strike="noStrike" spc="-1">
              <a:solidFill>
                <a:srgbClr val="FFFFFF"/>
              </a:solidFill>
              <a:latin typeface="Calibri"/>
              <a:ea typeface="DejaVu Sans"/>
            </a:endParaRPr>
          </a:p>
        </p:txBody>
      </p:sp>
      <p:pic>
        <p:nvPicPr>
          <p:cNvPr id="251" name="Рисунок 9"/>
          <p:cNvPicPr/>
          <p:nvPr/>
        </p:nvPicPr>
        <p:blipFill>
          <a:blip r:embed="rId2"/>
          <a:stretch/>
        </p:blipFill>
        <p:spPr>
          <a:xfrm>
            <a:off x="0" y="0"/>
            <a:ext cx="7403760" cy="6869160"/>
          </a:xfrm>
          <a:prstGeom prst="rect">
            <a:avLst/>
          </a:prstGeom>
          <a:ln w="0">
            <a:noFill/>
          </a:ln>
        </p:spPr>
      </p:pic>
      <p:sp>
        <p:nvSpPr>
          <p:cNvPr id="252" name="TextBox 11"/>
          <p:cNvSpPr/>
          <p:nvPr/>
        </p:nvSpPr>
        <p:spPr>
          <a:xfrm>
            <a:off x="8146651" y="2893360"/>
            <a:ext cx="3566160" cy="208527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90000"/>
              </a:lnSpc>
              <a:spcAft>
                <a:spcPts val="601"/>
              </a:spcAft>
            </a:pPr>
            <a:r>
              <a:rPr lang="en-US" sz="2400" b="1" strike="noStrike" spc="-1" dirty="0">
                <a:solidFill>
                  <a:srgbClr val="FFFFFF"/>
                </a:solidFill>
                <a:latin typeface="Calibri"/>
                <a:ea typeface="DejaVu Sans"/>
              </a:rPr>
              <a:t>The NMP contains the electronics for collecting and processing data from the </a:t>
            </a:r>
            <a:r>
              <a:rPr lang="en-US" sz="2400" b="1" strike="noStrike" spc="-1" dirty="0" smtClean="0">
                <a:solidFill>
                  <a:srgbClr val="FFFFFF"/>
                </a:solidFill>
                <a:latin typeface="Calibri"/>
                <a:ea typeface="DejaVu Sans"/>
              </a:rPr>
              <a:t>MPD</a:t>
            </a:r>
            <a:r>
              <a:rPr lang="en-US" sz="2400" b="1" spc="-1" dirty="0">
                <a:solidFill>
                  <a:srgbClr val="FFFFFF"/>
                </a:solidFill>
                <a:latin typeface="Calibri"/>
              </a:rPr>
              <a:t>, power </a:t>
            </a:r>
            <a:r>
              <a:rPr lang="en-US" sz="2400" b="1" spc="-1" dirty="0" smtClean="0">
                <a:solidFill>
                  <a:srgbClr val="FFFFFF"/>
                </a:solidFill>
                <a:latin typeface="Calibri"/>
              </a:rPr>
              <a:t>supply(</a:t>
            </a:r>
            <a:r>
              <a:rPr lang="en-US" sz="2400" b="1" spc="-1" dirty="0" err="1" smtClean="0">
                <a:solidFill>
                  <a:srgbClr val="FFFFFF"/>
                </a:solidFill>
                <a:latin typeface="Calibri"/>
              </a:rPr>
              <a:t>hv,lv</a:t>
            </a:r>
            <a:r>
              <a:rPr lang="en-US" sz="2400" b="1" spc="-1" dirty="0" smtClean="0">
                <a:solidFill>
                  <a:srgbClr val="FFFFFF"/>
                </a:solidFill>
                <a:latin typeface="Calibri"/>
              </a:rPr>
              <a:t>) </a:t>
            </a:r>
            <a:r>
              <a:rPr lang="en-US" sz="2400" b="1" spc="-1" dirty="0">
                <a:solidFill>
                  <a:srgbClr val="FFFFFF"/>
                </a:solidFill>
                <a:latin typeface="Calibri"/>
              </a:rPr>
              <a:t>and gas distributors sub </a:t>
            </a:r>
            <a:r>
              <a:rPr lang="en-US" sz="2400" b="1" spc="-1" dirty="0" smtClean="0">
                <a:solidFill>
                  <a:srgbClr val="FFFFFF"/>
                </a:solidFill>
                <a:latin typeface="Calibri"/>
              </a:rPr>
              <a:t>detectors.</a:t>
            </a:r>
            <a:endParaRPr lang="ru-RU" sz="2400" b="0" strike="noStrike" spc="-1" dirty="0">
              <a:solidFill>
                <a:srgbClr val="000000"/>
              </a:solidFill>
              <a:latin typeface="Arial"/>
            </a:endParaRPr>
          </a:p>
        </p:txBody>
      </p:sp>
      <p:sp>
        <p:nvSpPr>
          <p:cNvPr id="10" name="Alexander…"/>
          <p:cNvSpPr/>
          <p:nvPr/>
        </p:nvSpPr>
        <p:spPr>
          <a:xfrm>
            <a:off x="7811258" y="1039444"/>
            <a:ext cx="4263840" cy="420951"/>
          </a:xfrm>
          <a:prstGeom prst="rect">
            <a:avLst/>
          </a:prstGeom>
          <a:noFill/>
          <a:ln w="127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nSpc>
                <a:spcPct val="100000"/>
              </a:lnSpc>
            </a:pPr>
            <a:r>
              <a:rPr lang="en-US" sz="2400" b="1" strike="noStrike" spc="-1" dirty="0" smtClean="0">
                <a:solidFill>
                  <a:srgbClr val="0BA5B5"/>
                </a:solidFill>
                <a:latin typeface="Roboto"/>
                <a:ea typeface="Calibri"/>
              </a:rPr>
              <a:t>NICA-MPD-Platform </a:t>
            </a:r>
            <a:r>
              <a:rPr lang="en-US" sz="2400" b="1" strike="noStrike" spc="-1" dirty="0">
                <a:solidFill>
                  <a:srgbClr val="0BA5B5"/>
                </a:solidFill>
                <a:latin typeface="Roboto"/>
                <a:ea typeface="Calibri"/>
              </a:rPr>
              <a:t>(NMP</a:t>
            </a:r>
            <a:r>
              <a:rPr lang="en-US" sz="2400" b="1" strike="noStrike" spc="-1" dirty="0" smtClean="0">
                <a:solidFill>
                  <a:srgbClr val="0BA5B5"/>
                </a:solidFill>
                <a:latin typeface="Roboto"/>
                <a:ea typeface="Calibri"/>
              </a:rPr>
              <a:t>)</a:t>
            </a:r>
            <a:endParaRPr lang="ru-RU" sz="24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1" name="Таблица 6"/>
          <p:cNvGraphicFramePr/>
          <p:nvPr>
            <p:extLst>
              <p:ext uri="{D42A27DB-BD31-4B8C-83A1-F6EECF244321}">
                <p14:modId xmlns:p14="http://schemas.microsoft.com/office/powerpoint/2010/main" val="2889796167"/>
              </p:ext>
            </p:extLst>
          </p:nvPr>
        </p:nvGraphicFramePr>
        <p:xfrm>
          <a:off x="293277" y="995949"/>
          <a:ext cx="11517722" cy="3908520"/>
        </p:xfrm>
        <a:graphic>
          <a:graphicData uri="http://schemas.openxmlformats.org/drawingml/2006/table">
            <a:tbl>
              <a:tblPr/>
              <a:tblGrid>
                <a:gridCol w="786090"/>
                <a:gridCol w="4973140"/>
                <a:gridCol w="2879246"/>
                <a:gridCol w="2879246"/>
              </a:tblGrid>
              <a:tr h="558360">
                <a:tc>
                  <a:txBody>
                    <a:bodyPr/>
                    <a:lstStyle/>
                    <a:p>
                      <a:pPr algn="ctr">
                        <a:lnSpc>
                          <a:spcPct val="100000"/>
                        </a:lnSpc>
                      </a:pPr>
                      <a:r>
                        <a:rPr lang="ru-RU" sz="1800" b="1" strike="noStrike" spc="-1" dirty="0" smtClean="0">
                          <a:solidFill>
                            <a:schemeClr val="lt1"/>
                          </a:solidFill>
                          <a:latin typeface="Calibri"/>
                        </a:rPr>
                        <a:t>№</a:t>
                      </a:r>
                      <a:r>
                        <a:rPr lang="en-US" sz="1800" b="1" strike="noStrike" spc="-1" dirty="0" smtClean="0">
                          <a:solidFill>
                            <a:schemeClr val="lt1"/>
                          </a:solidFill>
                          <a:latin typeface="Calibri"/>
                        </a:rPr>
                        <a:t> </a:t>
                      </a:r>
                      <a:endParaRPr lang="ru-RU" sz="1800" b="0" strike="noStrike" spc="-1" dirty="0">
                        <a:solidFill>
                          <a:srgbClr val="FFFFFF"/>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50938A"/>
                    </a:solidFill>
                  </a:tcPr>
                </a:tc>
                <a:tc>
                  <a:txBody>
                    <a:bodyPr/>
                    <a:lstStyle/>
                    <a:p>
                      <a:pPr algn="ctr">
                        <a:lnSpc>
                          <a:spcPct val="100000"/>
                        </a:lnSpc>
                      </a:pPr>
                      <a:endParaRPr lang="ru-RU" sz="1800" b="0" strike="noStrike" spc="-1" dirty="0">
                        <a:solidFill>
                          <a:srgbClr val="FFFFFF"/>
                        </a:solidFill>
                        <a:latin typeface="Arial"/>
                      </a:endParaRPr>
                    </a:p>
                  </a:txBody>
                  <a:tcPr marL="36000" marR="36000">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50938A"/>
                    </a:solidFill>
                  </a:tcPr>
                </a:tc>
                <a:tc>
                  <a:txBody>
                    <a:bodyPr/>
                    <a:lstStyle/>
                    <a:p>
                      <a:pPr algn="ctr">
                        <a:lnSpc>
                          <a:spcPct val="100000"/>
                        </a:lnSpc>
                        <a:tabLst>
                          <a:tab pos="0" algn="l"/>
                        </a:tabLst>
                      </a:pPr>
                      <a:r>
                        <a:rPr lang="en-US" sz="1800" b="1" strike="noStrike" spc="-1" dirty="0">
                          <a:solidFill>
                            <a:schemeClr val="lt1"/>
                          </a:solidFill>
                          <a:latin typeface="Calibri"/>
                        </a:rPr>
                        <a:t>WORK DONE </a:t>
                      </a:r>
                      <a:r>
                        <a:rPr lang="en-US" sz="1800" b="1" strike="noStrike" spc="-1" dirty="0" smtClean="0">
                          <a:solidFill>
                            <a:schemeClr val="lt1"/>
                          </a:solidFill>
                          <a:latin typeface="Calibri"/>
                        </a:rPr>
                        <a:t>(%)</a:t>
                      </a:r>
                      <a:endParaRPr lang="ru-RU" sz="1800" b="0" strike="noStrike" spc="-1" dirty="0">
                        <a:solidFill>
                          <a:srgbClr val="FFFFFF"/>
                        </a:solidFill>
                        <a:latin typeface="Arial"/>
                      </a:endParaRPr>
                    </a:p>
                  </a:txBody>
                  <a:tcPr marL="36000" marR="36000">
                    <a:lnL w="7200">
                      <a:solidFill>
                        <a:srgbClr val="FFFFFF"/>
                      </a:solidFill>
                      <a:prstDash val="solid"/>
                    </a:lnL>
                    <a:lnR w="7200" cap="flat" cmpd="sng" algn="ctr">
                      <a:solidFill>
                        <a:srgbClr val="FFFFFF"/>
                      </a:solidFill>
                      <a:prstDash val="solid"/>
                      <a:round/>
                      <a:headEnd type="none" w="med" len="med"/>
                      <a:tailEnd type="none" w="med" len="med"/>
                    </a:lnR>
                    <a:lnT w="7200">
                      <a:solidFill>
                        <a:srgbClr val="FFFFFF"/>
                      </a:solidFill>
                      <a:prstDash val="solid"/>
                    </a:lnT>
                    <a:lnB w="7200">
                      <a:solidFill>
                        <a:srgbClr val="FFFFFF"/>
                      </a:solidFill>
                      <a:prstDash val="solid"/>
                    </a:lnB>
                    <a:solidFill>
                      <a:srgbClr val="50938A"/>
                    </a:solidFill>
                  </a:tcPr>
                </a:tc>
                <a:tc>
                  <a:txBody>
                    <a:bodyPr/>
                    <a:lstStyle/>
                    <a:p>
                      <a:pPr algn="ctr">
                        <a:lnSpc>
                          <a:spcPct val="100000"/>
                        </a:lnSpc>
                        <a:tabLst>
                          <a:tab pos="0" algn="l"/>
                        </a:tabLst>
                      </a:pPr>
                      <a:r>
                        <a:rPr lang="en-US" sz="1800" b="0" strike="noStrike" spc="-1" dirty="0" smtClean="0">
                          <a:solidFill>
                            <a:srgbClr val="FFFFFF"/>
                          </a:solidFill>
                          <a:latin typeface="+mn-lt"/>
                        </a:rPr>
                        <a:t>Completion of work</a:t>
                      </a:r>
                    </a:p>
                  </a:txBody>
                  <a:tcPr marL="36000" marR="36000">
                    <a:lnL w="7200">
                      <a:solidFill>
                        <a:srgbClr val="FFFFFF"/>
                      </a:solidFill>
                      <a:prstDash val="solid"/>
                    </a:lnL>
                    <a:lnR w="7200">
                      <a:solidFill>
                        <a:srgbClr val="FFFFFF"/>
                      </a:solidFill>
                      <a:prstDash val="solid"/>
                    </a:lnR>
                    <a:lnT w="7200">
                      <a:solidFill>
                        <a:srgbClr val="FFFFFF"/>
                      </a:solidFill>
                      <a:prstDash val="solid"/>
                    </a:lnT>
                    <a:lnB w="7200" cap="flat" cmpd="sng" algn="ctr">
                      <a:solidFill>
                        <a:srgbClr val="FFFFFF"/>
                      </a:solidFill>
                      <a:prstDash val="solid"/>
                      <a:round/>
                      <a:headEnd type="none" w="med" len="med"/>
                      <a:tailEnd type="none" w="med" len="med"/>
                    </a:lnB>
                    <a:solidFill>
                      <a:srgbClr val="50938A"/>
                    </a:solidFill>
                  </a:tcPr>
                </a:tc>
              </a:tr>
              <a:tr h="558360">
                <a:tc>
                  <a:txBody>
                    <a:bodyPr/>
                    <a:lstStyle/>
                    <a:p>
                      <a:pPr algn="ctr">
                        <a:lnSpc>
                          <a:spcPct val="100000"/>
                        </a:lnSpc>
                      </a:pPr>
                      <a:r>
                        <a:rPr lang="en-US" sz="1800" b="0" strike="noStrike" spc="-1" dirty="0">
                          <a:solidFill>
                            <a:schemeClr val="dk1"/>
                          </a:solidFill>
                          <a:latin typeface="Calibri"/>
                        </a:rPr>
                        <a:t>1</a:t>
                      </a:r>
                      <a:endParaRPr lang="ru-RU" sz="1800" b="0" strike="noStrike" spc="-1" dirty="0">
                        <a:solidFill>
                          <a:srgbClr val="000000"/>
                        </a:solidFill>
                        <a:latin typeface="Arial"/>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pPr>
                        <a:lnSpc>
                          <a:spcPct val="100000"/>
                        </a:lnSpc>
                        <a:tabLst>
                          <a:tab pos="0" algn="l"/>
                        </a:tabLst>
                      </a:pPr>
                      <a:r>
                        <a:rPr lang="en-US" sz="1800" b="0" strike="noStrike" spc="-1" dirty="0" smtClean="0">
                          <a:solidFill>
                            <a:schemeClr val="dk1"/>
                          </a:solidFill>
                          <a:latin typeface="Times New Roman" panose="02020603050405020304" pitchFamily="18" charset="0"/>
                          <a:cs typeface="Times New Roman" panose="02020603050405020304" pitchFamily="18" charset="0"/>
                        </a:rPr>
                        <a:t>Data collection</a:t>
                      </a:r>
                      <a:endParaRPr lang="ru-RU" sz="1800" b="0" strike="noStrike" spc="-1" dirty="0">
                        <a:solidFill>
                          <a:srgbClr val="000000"/>
                        </a:solidFill>
                        <a:latin typeface="Times New Roman" panose="02020603050405020304" pitchFamily="18" charset="0"/>
                        <a:cs typeface="Times New Roman" panose="02020603050405020304" pitchFamily="18" charset="0"/>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endParaRPr lang="ru-RU" sz="1800" b="0" strike="noStrike" spc="-1">
                        <a:solidFill>
                          <a:schemeClr val="dk1"/>
                        </a:solidFill>
                        <a:latin typeface="Calibri"/>
                      </a:endParaRPr>
                    </a:p>
                  </a:txBody>
                  <a:tcPr marL="36000" marR="36000" anchor="ctr">
                    <a:lnL w="7200">
                      <a:solidFill>
                        <a:srgbClr val="FFFFFF"/>
                      </a:solidFill>
                      <a:prstDash val="solid"/>
                    </a:lnL>
                    <a:lnR w="7200" cap="flat" cmpd="sng" algn="ctr">
                      <a:solidFill>
                        <a:srgbClr val="FFFFFF"/>
                      </a:solidFill>
                      <a:prstDash val="solid"/>
                      <a:round/>
                      <a:headEnd type="none" w="med" len="med"/>
                      <a:tailEnd type="none" w="med" len="med"/>
                    </a:lnR>
                    <a:lnT w="7200">
                      <a:solidFill>
                        <a:srgbClr val="FFFFFF"/>
                      </a:solidFill>
                      <a:prstDash val="solid"/>
                    </a:lnT>
                    <a:lnB w="7200">
                      <a:solidFill>
                        <a:srgbClr val="FFFFFF"/>
                      </a:solidFill>
                      <a:prstDash val="solid"/>
                    </a:lnB>
                    <a:solidFill>
                      <a:srgbClr val="B3CAC7"/>
                    </a:solidFill>
                  </a:tcPr>
                </a:tc>
                <a:tc>
                  <a:txBody>
                    <a:bodyPr/>
                    <a:lstStyle/>
                    <a:p>
                      <a:pPr algn="ctr"/>
                      <a:r>
                        <a:rPr lang="en-US" sz="1800" b="0" strike="noStrike" spc="-1" dirty="0" smtClean="0">
                          <a:solidFill>
                            <a:schemeClr val="dk1"/>
                          </a:solidFill>
                          <a:latin typeface="Calibri"/>
                        </a:rPr>
                        <a:t>-</a:t>
                      </a:r>
                      <a:endParaRPr lang="ru-RU" sz="1800" b="0" strike="noStrike" spc="-1" dirty="0">
                        <a:solidFill>
                          <a:schemeClr val="dk1"/>
                        </a:solidFill>
                        <a:latin typeface="Calibri"/>
                      </a:endParaRPr>
                    </a:p>
                  </a:txBody>
                  <a:tcPr marL="36000" marR="36000" anchor="ctr">
                    <a:lnL w="7200">
                      <a:solidFill>
                        <a:srgbClr val="FFFFFF"/>
                      </a:solidFill>
                      <a:prstDash val="solid"/>
                    </a:lnL>
                    <a:lnR w="7200">
                      <a:solidFill>
                        <a:srgbClr val="FFFFFF"/>
                      </a:solidFill>
                      <a:prstDash val="solid"/>
                    </a:lnR>
                    <a:lnT w="7200" cap="flat" cmpd="sng" algn="ctr">
                      <a:solidFill>
                        <a:srgbClr val="FFFFFF"/>
                      </a:solidFill>
                      <a:prstDash val="solid"/>
                      <a:round/>
                      <a:headEnd type="none" w="med" len="med"/>
                      <a:tailEnd type="none" w="med" len="med"/>
                    </a:lnT>
                    <a:lnB w="7200" cap="flat" cmpd="sng" algn="ctr">
                      <a:solidFill>
                        <a:srgbClr val="FFFFFF"/>
                      </a:solidFill>
                      <a:prstDash val="solid"/>
                      <a:round/>
                      <a:headEnd type="none" w="med" len="med"/>
                      <a:tailEnd type="none" w="med" len="med"/>
                    </a:lnB>
                    <a:solidFill>
                      <a:srgbClr val="B3CAC7"/>
                    </a:solidFill>
                  </a:tcPr>
                </a:tc>
              </a:tr>
              <a:tr h="558360">
                <a:tc>
                  <a:txBody>
                    <a:bodyPr/>
                    <a:lstStyle/>
                    <a:p>
                      <a:pPr algn="ctr">
                        <a:lnSpc>
                          <a:spcPct val="100000"/>
                        </a:lnSpc>
                      </a:pPr>
                      <a:r>
                        <a:rPr lang="en-US" sz="1800" b="0" strike="noStrike" spc="-1">
                          <a:solidFill>
                            <a:schemeClr val="dk1"/>
                          </a:solidFill>
                          <a:latin typeface="Calibri"/>
                        </a:rPr>
                        <a:t>2</a:t>
                      </a:r>
                      <a:endParaRPr lang="ru-RU" sz="1800" b="0" strike="noStrike" spc="-1">
                        <a:solidFill>
                          <a:srgbClr val="000000"/>
                        </a:solidFill>
                        <a:latin typeface="Arial"/>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pPr>
                        <a:lnSpc>
                          <a:spcPct val="100000"/>
                        </a:lnSpc>
                        <a:tabLst>
                          <a:tab pos="0" algn="l"/>
                        </a:tabLst>
                      </a:pPr>
                      <a:r>
                        <a:rPr lang="en-US" sz="1800" b="0" strike="noStrike" spc="-1" dirty="0" smtClean="0">
                          <a:solidFill>
                            <a:schemeClr val="dk1"/>
                          </a:solidFill>
                          <a:latin typeface="Times New Roman" panose="02020603050405020304" pitchFamily="18" charset="0"/>
                          <a:cs typeface="Times New Roman" panose="02020603050405020304" pitchFamily="18" charset="0"/>
                        </a:rPr>
                        <a:t>Grouping cables into trays</a:t>
                      </a:r>
                      <a:endParaRPr lang="ru-RU" sz="1800" b="0" strike="noStrike" spc="-1" dirty="0">
                        <a:solidFill>
                          <a:srgbClr val="000000"/>
                        </a:solidFill>
                        <a:latin typeface="Times New Roman" panose="02020603050405020304" pitchFamily="18" charset="0"/>
                        <a:cs typeface="Times New Roman" panose="02020603050405020304" pitchFamily="18" charset="0"/>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endParaRPr lang="ru-RU" sz="1800" b="0" strike="noStrike" spc="-1">
                        <a:solidFill>
                          <a:schemeClr val="dk1"/>
                        </a:solidFill>
                        <a:latin typeface="Calibri"/>
                      </a:endParaRPr>
                    </a:p>
                  </a:txBody>
                  <a:tcPr marL="36000" marR="36000" anchor="ctr">
                    <a:lnL w="7200">
                      <a:solidFill>
                        <a:srgbClr val="FFFFFF"/>
                      </a:solidFill>
                      <a:prstDash val="solid"/>
                    </a:lnL>
                    <a:lnR w="7200" cap="flat" cmpd="sng" algn="ctr">
                      <a:solidFill>
                        <a:srgbClr val="FFFFFF"/>
                      </a:solidFill>
                      <a:prstDash val="solid"/>
                      <a:round/>
                      <a:headEnd type="none" w="med" len="med"/>
                      <a:tailEnd type="none" w="med" len="med"/>
                    </a:lnR>
                    <a:lnT w="7200">
                      <a:solidFill>
                        <a:srgbClr val="FFFFFF"/>
                      </a:solidFill>
                      <a:prstDash val="solid"/>
                    </a:lnT>
                    <a:lnB w="7200">
                      <a:solidFill>
                        <a:srgbClr val="FFFFFF"/>
                      </a:solidFill>
                      <a:prstDash val="solid"/>
                    </a:lnB>
                    <a:solidFill>
                      <a:srgbClr val="DEE7E5"/>
                    </a:solidFill>
                  </a:tcPr>
                </a:tc>
                <a:tc>
                  <a:txBody>
                    <a:bodyPr/>
                    <a:lstStyle/>
                    <a:p>
                      <a:pPr algn="ctr"/>
                      <a:r>
                        <a:rPr lang="en-US" sz="1800" b="0" strike="noStrike" spc="-1" dirty="0" smtClean="0">
                          <a:solidFill>
                            <a:schemeClr val="dk1"/>
                          </a:solidFill>
                          <a:latin typeface="Calibri"/>
                        </a:rPr>
                        <a:t>-</a:t>
                      </a:r>
                      <a:endParaRPr lang="ru-RU" sz="1800" b="0" strike="noStrike" spc="-1" dirty="0">
                        <a:solidFill>
                          <a:schemeClr val="dk1"/>
                        </a:solidFill>
                        <a:latin typeface="Calibri"/>
                      </a:endParaRPr>
                    </a:p>
                  </a:txBody>
                  <a:tcPr marL="36000" marR="36000" anchor="ctr">
                    <a:lnL w="7200">
                      <a:solidFill>
                        <a:srgbClr val="FFFFFF"/>
                      </a:solidFill>
                      <a:prstDash val="solid"/>
                    </a:lnL>
                    <a:lnR w="7200">
                      <a:solidFill>
                        <a:srgbClr val="FFFFFF"/>
                      </a:solidFill>
                      <a:prstDash val="solid"/>
                    </a:lnR>
                    <a:lnT w="7200" cap="flat" cmpd="sng" algn="ctr">
                      <a:solidFill>
                        <a:srgbClr val="FFFFFF"/>
                      </a:solidFill>
                      <a:prstDash val="solid"/>
                      <a:round/>
                      <a:headEnd type="none" w="med" len="med"/>
                      <a:tailEnd type="none" w="med" len="med"/>
                    </a:lnT>
                    <a:lnB w="7200" cap="flat" cmpd="sng" algn="ctr">
                      <a:solidFill>
                        <a:srgbClr val="FFFFFF"/>
                      </a:solidFill>
                      <a:prstDash val="solid"/>
                      <a:round/>
                      <a:headEnd type="none" w="med" len="med"/>
                      <a:tailEnd type="none" w="med" len="med"/>
                    </a:lnB>
                    <a:solidFill>
                      <a:srgbClr val="DEE7E5"/>
                    </a:solidFill>
                  </a:tcPr>
                </a:tc>
              </a:tr>
              <a:tr h="558360">
                <a:tc>
                  <a:txBody>
                    <a:bodyPr/>
                    <a:lstStyle/>
                    <a:p>
                      <a:pPr algn="ctr">
                        <a:lnSpc>
                          <a:spcPct val="100000"/>
                        </a:lnSpc>
                      </a:pPr>
                      <a:r>
                        <a:rPr lang="en-US" sz="1800" b="0" strike="noStrike" spc="-1">
                          <a:solidFill>
                            <a:schemeClr val="dk1"/>
                          </a:solidFill>
                          <a:latin typeface="Calibri"/>
                        </a:rPr>
                        <a:t>3</a:t>
                      </a:r>
                      <a:endParaRPr lang="ru-RU" sz="1800" b="0" strike="noStrike" spc="-1">
                        <a:solidFill>
                          <a:srgbClr val="000000"/>
                        </a:solidFill>
                        <a:latin typeface="Arial"/>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pPr>
                        <a:lnSpc>
                          <a:spcPct val="100000"/>
                        </a:lnSpc>
                        <a:tabLst>
                          <a:tab pos="0" algn="l"/>
                        </a:tabLst>
                      </a:pPr>
                      <a:r>
                        <a:rPr lang="en-US" sz="1800" b="0" strike="noStrike" spc="-1" dirty="0" smtClean="0">
                          <a:solidFill>
                            <a:schemeClr val="dk1"/>
                          </a:solidFill>
                          <a:latin typeface="Times New Roman" panose="02020603050405020304" pitchFamily="18" charset="0"/>
                          <a:cs typeface="Times New Roman" panose="02020603050405020304" pitchFamily="18" charset="0"/>
                        </a:rPr>
                        <a:t>Design</a:t>
                      </a:r>
                      <a:endParaRPr lang="ru-RU" sz="1800" b="0" strike="noStrike" spc="-1" dirty="0">
                        <a:solidFill>
                          <a:srgbClr val="000000"/>
                        </a:solidFill>
                        <a:latin typeface="Times New Roman" panose="02020603050405020304" pitchFamily="18" charset="0"/>
                        <a:cs typeface="Times New Roman" panose="02020603050405020304" pitchFamily="18" charset="0"/>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endParaRPr lang="ru-RU" sz="1800" b="0" strike="noStrike" spc="-1">
                        <a:solidFill>
                          <a:schemeClr val="dk1"/>
                        </a:solidFill>
                        <a:latin typeface="Calibri"/>
                      </a:endParaRPr>
                    </a:p>
                  </a:txBody>
                  <a:tcPr marL="36000" marR="36000" anchor="ctr">
                    <a:lnL w="7200">
                      <a:solidFill>
                        <a:srgbClr val="FFFFFF"/>
                      </a:solidFill>
                      <a:prstDash val="solid"/>
                    </a:lnL>
                    <a:lnR w="7200" cap="flat" cmpd="sng" algn="ctr">
                      <a:solidFill>
                        <a:srgbClr val="FFFFFF"/>
                      </a:solidFill>
                      <a:prstDash val="solid"/>
                      <a:round/>
                      <a:headEnd type="none" w="med" len="med"/>
                      <a:tailEnd type="none" w="med" len="med"/>
                    </a:lnR>
                    <a:lnT w="7200">
                      <a:solidFill>
                        <a:srgbClr val="FFFFFF"/>
                      </a:solidFill>
                      <a:prstDash val="solid"/>
                    </a:lnT>
                    <a:lnB w="7200">
                      <a:solidFill>
                        <a:srgbClr val="FFFFFF"/>
                      </a:solidFill>
                      <a:prstDash val="solid"/>
                    </a:lnB>
                    <a:solidFill>
                      <a:srgbClr val="B3CAC7"/>
                    </a:solidFill>
                  </a:tcPr>
                </a:tc>
                <a:tc>
                  <a:txBody>
                    <a:bodyPr/>
                    <a:lstStyle/>
                    <a:p>
                      <a:pPr algn="ctr"/>
                      <a:r>
                        <a:rPr lang="en-US" sz="1800" b="0" strike="noStrike" spc="-1" dirty="0" smtClean="0">
                          <a:solidFill>
                            <a:schemeClr val="dk1"/>
                          </a:solidFill>
                          <a:latin typeface="Calibri"/>
                        </a:rPr>
                        <a:t>01.11.2023</a:t>
                      </a:r>
                      <a:endParaRPr lang="ru-RU" sz="1800" b="0" strike="noStrike" spc="-1" dirty="0">
                        <a:solidFill>
                          <a:schemeClr val="dk1"/>
                        </a:solidFill>
                        <a:latin typeface="Calibri"/>
                      </a:endParaRPr>
                    </a:p>
                  </a:txBody>
                  <a:tcPr marL="36000" marR="36000" anchor="ctr">
                    <a:lnL w="7200">
                      <a:solidFill>
                        <a:srgbClr val="FFFFFF"/>
                      </a:solidFill>
                      <a:prstDash val="solid"/>
                    </a:lnL>
                    <a:lnR w="7200">
                      <a:solidFill>
                        <a:srgbClr val="FFFFFF"/>
                      </a:solidFill>
                      <a:prstDash val="solid"/>
                    </a:lnR>
                    <a:lnT w="7200" cap="flat" cmpd="sng" algn="ctr">
                      <a:solidFill>
                        <a:srgbClr val="FFFFFF"/>
                      </a:solidFill>
                      <a:prstDash val="solid"/>
                      <a:round/>
                      <a:headEnd type="none" w="med" len="med"/>
                      <a:tailEnd type="none" w="med" len="med"/>
                    </a:lnT>
                    <a:lnB w="7200" cap="flat" cmpd="sng" algn="ctr">
                      <a:solidFill>
                        <a:srgbClr val="FFFFFF"/>
                      </a:solidFill>
                      <a:prstDash val="solid"/>
                      <a:round/>
                      <a:headEnd type="none" w="med" len="med"/>
                      <a:tailEnd type="none" w="med" len="med"/>
                    </a:lnB>
                    <a:solidFill>
                      <a:srgbClr val="B3CAC7"/>
                    </a:solidFill>
                  </a:tcPr>
                </a:tc>
              </a:tr>
              <a:tr h="558360">
                <a:tc>
                  <a:txBody>
                    <a:bodyPr/>
                    <a:lstStyle/>
                    <a:p>
                      <a:pPr algn="ctr">
                        <a:lnSpc>
                          <a:spcPct val="100000"/>
                        </a:lnSpc>
                      </a:pPr>
                      <a:r>
                        <a:rPr lang="en-US" sz="1800" b="0" strike="noStrike" spc="-1">
                          <a:solidFill>
                            <a:schemeClr val="dk1"/>
                          </a:solidFill>
                          <a:latin typeface="Calibri"/>
                        </a:rPr>
                        <a:t>4</a:t>
                      </a:r>
                      <a:endParaRPr lang="ru-RU" sz="1800" b="0" strike="noStrike" spc="-1">
                        <a:solidFill>
                          <a:srgbClr val="000000"/>
                        </a:solidFill>
                        <a:latin typeface="Arial"/>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pPr>
                        <a:lnSpc>
                          <a:spcPct val="100000"/>
                        </a:lnSpc>
                        <a:tabLst>
                          <a:tab pos="0" algn="l"/>
                        </a:tabLst>
                      </a:pPr>
                      <a:r>
                        <a:rPr lang="en-US" sz="1800" b="0" strike="noStrike" spc="-1" dirty="0" smtClean="0">
                          <a:solidFill>
                            <a:srgbClr val="000000"/>
                          </a:solidFill>
                          <a:latin typeface="Times New Roman" panose="02020603050405020304" pitchFamily="18" charset="0"/>
                          <a:cs typeface="Times New Roman" panose="02020603050405020304" pitchFamily="18" charset="0"/>
                        </a:rPr>
                        <a:t>Purchase of equipment</a:t>
                      </a:r>
                      <a:endParaRPr lang="ru-RU" sz="1800" b="0" strike="noStrike" spc="-1" dirty="0" smtClean="0">
                        <a:solidFill>
                          <a:srgbClr val="000000"/>
                        </a:solidFill>
                        <a:latin typeface="Times New Roman" panose="02020603050405020304" pitchFamily="18" charset="0"/>
                        <a:cs typeface="Times New Roman" panose="02020603050405020304" pitchFamily="18" charset="0"/>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endParaRPr lang="ru-RU" sz="1800" b="0" strike="noStrike" spc="-1" dirty="0">
                        <a:solidFill>
                          <a:schemeClr val="dk1"/>
                        </a:solidFill>
                        <a:latin typeface="Calibri"/>
                      </a:endParaRPr>
                    </a:p>
                  </a:txBody>
                  <a:tcPr marL="36000" marR="36000" anchor="ctr">
                    <a:lnL w="7200">
                      <a:solidFill>
                        <a:srgbClr val="FFFFFF"/>
                      </a:solidFill>
                      <a:prstDash val="solid"/>
                    </a:lnL>
                    <a:lnR w="7200" cap="flat" cmpd="sng" algn="ctr">
                      <a:solidFill>
                        <a:srgbClr val="FFFFFF"/>
                      </a:solidFill>
                      <a:prstDash val="solid"/>
                      <a:round/>
                      <a:headEnd type="none" w="med" len="med"/>
                      <a:tailEnd type="none" w="med" len="med"/>
                    </a:lnR>
                    <a:lnT w="7200">
                      <a:solidFill>
                        <a:srgbClr val="FFFFFF"/>
                      </a:solidFill>
                      <a:prstDash val="solid"/>
                    </a:lnT>
                    <a:lnB w="7200">
                      <a:solidFill>
                        <a:srgbClr val="FFFFFF"/>
                      </a:solidFill>
                      <a:prstDash val="solid"/>
                    </a:lnB>
                    <a:solidFill>
                      <a:srgbClr val="DEE7E5"/>
                    </a:solidFill>
                  </a:tcPr>
                </a:tc>
                <a:tc>
                  <a:txBody>
                    <a:bodyPr/>
                    <a:lstStyle/>
                    <a:p>
                      <a:pPr algn="ctr"/>
                      <a:r>
                        <a:rPr lang="en-US" sz="1800" b="0" strike="noStrike" spc="-1" dirty="0" smtClean="0">
                          <a:solidFill>
                            <a:schemeClr val="dk1"/>
                          </a:solidFill>
                          <a:latin typeface="Calibri"/>
                        </a:rPr>
                        <a:t>29.12.2023</a:t>
                      </a:r>
                      <a:endParaRPr lang="ru-RU" sz="1800" b="0" strike="noStrike" spc="-1" dirty="0">
                        <a:solidFill>
                          <a:schemeClr val="dk1"/>
                        </a:solidFill>
                        <a:latin typeface="Calibri"/>
                      </a:endParaRPr>
                    </a:p>
                  </a:txBody>
                  <a:tcPr marL="36000" marR="36000" anchor="ctr">
                    <a:lnL w="7200">
                      <a:solidFill>
                        <a:srgbClr val="FFFFFF"/>
                      </a:solidFill>
                      <a:prstDash val="solid"/>
                    </a:lnL>
                    <a:lnR w="7200">
                      <a:solidFill>
                        <a:srgbClr val="FFFFFF"/>
                      </a:solidFill>
                      <a:prstDash val="solid"/>
                    </a:lnR>
                    <a:lnT w="7200" cap="flat" cmpd="sng" algn="ctr">
                      <a:solidFill>
                        <a:srgbClr val="FFFFFF"/>
                      </a:solidFill>
                      <a:prstDash val="solid"/>
                      <a:round/>
                      <a:headEnd type="none" w="med" len="med"/>
                      <a:tailEnd type="none" w="med" len="med"/>
                    </a:lnT>
                    <a:lnB w="7200" cap="flat" cmpd="sng" algn="ctr">
                      <a:solidFill>
                        <a:srgbClr val="FFFFFF"/>
                      </a:solidFill>
                      <a:prstDash val="solid"/>
                      <a:round/>
                      <a:headEnd type="none" w="med" len="med"/>
                      <a:tailEnd type="none" w="med" len="med"/>
                    </a:lnB>
                    <a:solidFill>
                      <a:srgbClr val="DEE7E5"/>
                    </a:solidFill>
                  </a:tcPr>
                </a:tc>
              </a:tr>
              <a:tr h="558360">
                <a:tc>
                  <a:txBody>
                    <a:bodyPr/>
                    <a:lstStyle/>
                    <a:p>
                      <a:pPr algn="ctr">
                        <a:lnSpc>
                          <a:spcPct val="100000"/>
                        </a:lnSpc>
                      </a:pPr>
                      <a:r>
                        <a:rPr lang="en-US" sz="1800" b="0" strike="noStrike" spc="-1">
                          <a:solidFill>
                            <a:schemeClr val="dk1"/>
                          </a:solidFill>
                          <a:latin typeface="Calibri"/>
                        </a:rPr>
                        <a:t>5</a:t>
                      </a:r>
                      <a:endParaRPr lang="ru-RU" sz="1800" b="0" strike="noStrike" spc="-1">
                        <a:solidFill>
                          <a:srgbClr val="000000"/>
                        </a:solidFill>
                        <a:latin typeface="Arial"/>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pPr>
                        <a:lnSpc>
                          <a:spcPct val="100000"/>
                        </a:lnSpc>
                        <a:tabLst>
                          <a:tab pos="0" algn="l"/>
                        </a:tabLst>
                      </a:pPr>
                      <a:r>
                        <a:rPr lang="en-US" sz="1800" b="0" strike="noStrike" spc="-1" dirty="0" smtClean="0">
                          <a:solidFill>
                            <a:schemeClr val="dk1"/>
                          </a:solidFill>
                          <a:latin typeface="Times New Roman" panose="02020603050405020304" pitchFamily="18" charset="0"/>
                          <a:cs typeface="Times New Roman" panose="02020603050405020304" pitchFamily="18" charset="0"/>
                        </a:rPr>
                        <a:t>Installation</a:t>
                      </a:r>
                      <a:endParaRPr lang="ru-RU" sz="1800" b="0" strike="noStrike" spc="-1" dirty="0">
                        <a:solidFill>
                          <a:srgbClr val="000000"/>
                        </a:solidFill>
                        <a:latin typeface="Times New Roman" panose="02020603050405020304" pitchFamily="18" charset="0"/>
                        <a:cs typeface="Times New Roman" panose="02020603050405020304" pitchFamily="18" charset="0"/>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B3CAC7"/>
                    </a:solidFill>
                  </a:tcPr>
                </a:tc>
                <a:tc>
                  <a:txBody>
                    <a:bodyPr/>
                    <a:lstStyle/>
                    <a:p>
                      <a:endParaRPr lang="ru-RU" sz="1800" b="0" strike="noStrike" spc="-1" dirty="0">
                        <a:solidFill>
                          <a:schemeClr val="dk1"/>
                        </a:solidFill>
                        <a:latin typeface="Calibri"/>
                      </a:endParaRPr>
                    </a:p>
                  </a:txBody>
                  <a:tcPr marL="36000" marR="36000" anchor="ctr">
                    <a:lnL w="7200">
                      <a:solidFill>
                        <a:srgbClr val="FFFFFF"/>
                      </a:solidFill>
                      <a:prstDash val="solid"/>
                    </a:lnL>
                    <a:lnR w="7200" cap="flat" cmpd="sng" algn="ctr">
                      <a:solidFill>
                        <a:srgbClr val="FFFFFF"/>
                      </a:solidFill>
                      <a:prstDash val="solid"/>
                      <a:round/>
                      <a:headEnd type="none" w="med" len="med"/>
                      <a:tailEnd type="none" w="med" len="med"/>
                    </a:lnR>
                    <a:lnT w="7200">
                      <a:solidFill>
                        <a:srgbClr val="FFFFFF"/>
                      </a:solidFill>
                      <a:prstDash val="solid"/>
                    </a:lnT>
                    <a:lnB w="7200">
                      <a:solidFill>
                        <a:srgbClr val="FFFFFF"/>
                      </a:solidFill>
                      <a:prstDash val="solid"/>
                    </a:lnB>
                    <a:solidFill>
                      <a:srgbClr val="B3CAC7"/>
                    </a:solidFill>
                  </a:tcPr>
                </a:tc>
                <a:tc>
                  <a:txBody>
                    <a:bodyPr/>
                    <a:lstStyle/>
                    <a:p>
                      <a:pPr algn="ctr"/>
                      <a:r>
                        <a:rPr lang="en-US" sz="1800" b="0" strike="noStrike" spc="-1" dirty="0" smtClean="0">
                          <a:solidFill>
                            <a:schemeClr val="dk1"/>
                          </a:solidFill>
                          <a:latin typeface="Calibri"/>
                        </a:rPr>
                        <a:t>01.03.2024</a:t>
                      </a:r>
                      <a:endParaRPr lang="ru-RU" sz="1800" b="0" strike="noStrike" spc="-1" dirty="0">
                        <a:solidFill>
                          <a:schemeClr val="dk1"/>
                        </a:solidFill>
                        <a:latin typeface="Calibri"/>
                      </a:endParaRPr>
                    </a:p>
                  </a:txBody>
                  <a:tcPr marL="36000" marR="36000" anchor="ctr">
                    <a:lnL w="7200">
                      <a:solidFill>
                        <a:srgbClr val="FFFFFF"/>
                      </a:solidFill>
                      <a:prstDash val="solid"/>
                    </a:lnL>
                    <a:lnR w="7200">
                      <a:solidFill>
                        <a:srgbClr val="FFFFFF"/>
                      </a:solidFill>
                      <a:prstDash val="solid"/>
                    </a:lnR>
                    <a:lnT w="7200" cap="flat" cmpd="sng" algn="ctr">
                      <a:solidFill>
                        <a:srgbClr val="FFFFFF"/>
                      </a:solidFill>
                      <a:prstDash val="solid"/>
                      <a:round/>
                      <a:headEnd type="none" w="med" len="med"/>
                      <a:tailEnd type="none" w="med" len="med"/>
                    </a:lnT>
                    <a:lnB w="7200" cap="flat" cmpd="sng" algn="ctr">
                      <a:solidFill>
                        <a:srgbClr val="FFFFFF"/>
                      </a:solidFill>
                      <a:prstDash val="solid"/>
                      <a:round/>
                      <a:headEnd type="none" w="med" len="med"/>
                      <a:tailEnd type="none" w="med" len="med"/>
                    </a:lnB>
                    <a:solidFill>
                      <a:srgbClr val="B3CAC7"/>
                    </a:solidFill>
                  </a:tcPr>
                </a:tc>
              </a:tr>
              <a:tr h="558360">
                <a:tc>
                  <a:txBody>
                    <a:bodyPr/>
                    <a:lstStyle/>
                    <a:p>
                      <a:pPr algn="ctr">
                        <a:lnSpc>
                          <a:spcPct val="100000"/>
                        </a:lnSpc>
                      </a:pPr>
                      <a:r>
                        <a:rPr lang="en-US" sz="1800" b="0" strike="noStrike" spc="-1">
                          <a:solidFill>
                            <a:schemeClr val="dk1"/>
                          </a:solidFill>
                          <a:latin typeface="Calibri"/>
                        </a:rPr>
                        <a:t>6</a:t>
                      </a:r>
                      <a:endParaRPr lang="ru-RU" sz="1800" b="0" strike="noStrike" spc="-1">
                        <a:solidFill>
                          <a:srgbClr val="000000"/>
                        </a:solidFill>
                        <a:latin typeface="Arial"/>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pPr>
                        <a:lnSpc>
                          <a:spcPct val="100000"/>
                        </a:lnSpc>
                        <a:tabLst>
                          <a:tab pos="0" algn="l"/>
                        </a:tabLst>
                      </a:pPr>
                      <a:r>
                        <a:rPr lang="en-US" sz="1800" b="0" strike="noStrike" spc="-1" dirty="0" smtClean="0">
                          <a:solidFill>
                            <a:schemeClr val="dk1"/>
                          </a:solidFill>
                          <a:latin typeface="Times New Roman" panose="02020603050405020304" pitchFamily="18" charset="0"/>
                          <a:cs typeface="Times New Roman" panose="02020603050405020304" pitchFamily="18" charset="0"/>
                        </a:rPr>
                        <a:t>Cabling</a:t>
                      </a:r>
                      <a:endParaRPr lang="ru-RU" sz="1800" b="0" strike="noStrike" spc="-1" dirty="0">
                        <a:solidFill>
                          <a:srgbClr val="000000"/>
                        </a:solidFill>
                        <a:latin typeface="Times New Roman" panose="02020603050405020304" pitchFamily="18" charset="0"/>
                        <a:cs typeface="Times New Roman" panose="02020603050405020304" pitchFamily="18" charset="0"/>
                      </a:endParaRPr>
                    </a:p>
                  </a:txBody>
                  <a:tcPr marL="36000" marR="36000" anchor="ctr">
                    <a:lnL w="7200">
                      <a:solidFill>
                        <a:srgbClr val="FFFFFF"/>
                      </a:solidFill>
                      <a:prstDash val="solid"/>
                    </a:lnL>
                    <a:lnR w="7200">
                      <a:solidFill>
                        <a:srgbClr val="FFFFFF"/>
                      </a:solidFill>
                      <a:prstDash val="solid"/>
                    </a:lnR>
                    <a:lnT w="7200">
                      <a:solidFill>
                        <a:srgbClr val="FFFFFF"/>
                      </a:solidFill>
                      <a:prstDash val="solid"/>
                    </a:lnT>
                    <a:lnB w="7200">
                      <a:solidFill>
                        <a:srgbClr val="FFFFFF"/>
                      </a:solidFill>
                      <a:prstDash val="solid"/>
                    </a:lnB>
                    <a:solidFill>
                      <a:srgbClr val="DEE7E5"/>
                    </a:solidFill>
                  </a:tcPr>
                </a:tc>
                <a:tc>
                  <a:txBody>
                    <a:bodyPr/>
                    <a:lstStyle/>
                    <a:p>
                      <a:endParaRPr lang="ru-RU" sz="1800" b="0" strike="noStrike" spc="-1" dirty="0">
                        <a:solidFill>
                          <a:schemeClr val="dk1"/>
                        </a:solidFill>
                        <a:latin typeface="Calibri"/>
                      </a:endParaRPr>
                    </a:p>
                  </a:txBody>
                  <a:tcPr marL="36000" marR="36000" anchor="ctr">
                    <a:lnL w="7200">
                      <a:solidFill>
                        <a:srgbClr val="FFFFFF"/>
                      </a:solidFill>
                      <a:prstDash val="solid"/>
                    </a:lnL>
                    <a:lnR w="7200" cap="flat" cmpd="sng" algn="ctr">
                      <a:solidFill>
                        <a:srgbClr val="FFFFFF"/>
                      </a:solidFill>
                      <a:prstDash val="solid"/>
                      <a:round/>
                      <a:headEnd type="none" w="med" len="med"/>
                      <a:tailEnd type="none" w="med" len="med"/>
                    </a:lnR>
                    <a:lnT w="7200">
                      <a:solidFill>
                        <a:srgbClr val="FFFFFF"/>
                      </a:solidFill>
                      <a:prstDash val="solid"/>
                    </a:lnT>
                    <a:lnB w="7200">
                      <a:solidFill>
                        <a:srgbClr val="FFFFFF"/>
                      </a:solidFill>
                      <a:prstDash val="solid"/>
                    </a:lnB>
                    <a:solidFill>
                      <a:srgbClr val="DEE7E5"/>
                    </a:solidFill>
                  </a:tcPr>
                </a:tc>
                <a:tc>
                  <a:txBody>
                    <a:bodyPr/>
                    <a:lstStyle/>
                    <a:p>
                      <a:pPr algn="ctr"/>
                      <a:r>
                        <a:rPr lang="en-US" sz="1800" b="0" strike="noStrike" spc="-1" dirty="0" smtClean="0">
                          <a:solidFill>
                            <a:schemeClr val="dk1"/>
                          </a:solidFill>
                          <a:latin typeface="Calibri"/>
                        </a:rPr>
                        <a:t>-</a:t>
                      </a:r>
                      <a:endParaRPr lang="ru-RU" sz="1800" b="0" strike="noStrike" spc="-1" dirty="0">
                        <a:solidFill>
                          <a:schemeClr val="dk1"/>
                        </a:solidFill>
                        <a:latin typeface="Calibri"/>
                      </a:endParaRPr>
                    </a:p>
                  </a:txBody>
                  <a:tcPr marL="36000" marR="36000" anchor="ctr">
                    <a:lnL w="7200">
                      <a:solidFill>
                        <a:srgbClr val="FFFFFF"/>
                      </a:solidFill>
                      <a:prstDash val="solid"/>
                    </a:lnL>
                    <a:lnR w="7200">
                      <a:solidFill>
                        <a:srgbClr val="FFFFFF"/>
                      </a:solidFill>
                      <a:prstDash val="solid"/>
                    </a:lnR>
                    <a:lnT w="7200" cap="flat" cmpd="sng" algn="ctr">
                      <a:solidFill>
                        <a:srgbClr val="FFFFFF"/>
                      </a:solidFill>
                      <a:prstDash val="solid"/>
                      <a:round/>
                      <a:headEnd type="none" w="med" len="med"/>
                      <a:tailEnd type="none" w="med" len="med"/>
                    </a:lnT>
                    <a:lnB w="7200">
                      <a:solidFill>
                        <a:srgbClr val="FFFFFF"/>
                      </a:solidFill>
                      <a:prstDash val="solid"/>
                    </a:lnB>
                    <a:solidFill>
                      <a:srgbClr val="DEE7E5"/>
                    </a:solidFill>
                  </a:tcPr>
                </a:tc>
              </a:tr>
            </a:tbl>
          </a:graphicData>
        </a:graphic>
      </p:graphicFrame>
      <p:sp>
        <p:nvSpPr>
          <p:cNvPr id="372" name="Прямоугольник 7"/>
          <p:cNvSpPr/>
          <p:nvPr/>
        </p:nvSpPr>
        <p:spPr>
          <a:xfrm>
            <a:off x="6208085" y="2224852"/>
            <a:ext cx="2585160" cy="3196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ea typeface="DejaVu Sans"/>
              </a:rPr>
              <a:t>100 %</a:t>
            </a:r>
            <a:endParaRPr lang="ru-RU" sz="1800" b="0" strike="noStrike" spc="-1">
              <a:solidFill>
                <a:srgbClr val="000000"/>
              </a:solidFill>
              <a:latin typeface="Arial"/>
            </a:endParaRPr>
          </a:p>
        </p:txBody>
      </p:sp>
      <p:sp>
        <p:nvSpPr>
          <p:cNvPr id="373" name="Прямоугольник 8"/>
          <p:cNvSpPr/>
          <p:nvPr/>
        </p:nvSpPr>
        <p:spPr>
          <a:xfrm>
            <a:off x="6208085" y="1665439"/>
            <a:ext cx="2578486" cy="3196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ea typeface="DejaVu Sans"/>
              </a:rPr>
              <a:t>100 %</a:t>
            </a:r>
            <a:endParaRPr lang="ru-RU" sz="1800" b="0" strike="noStrike" spc="-1">
              <a:solidFill>
                <a:srgbClr val="000000"/>
              </a:solidFill>
              <a:latin typeface="Arial"/>
            </a:endParaRPr>
          </a:p>
        </p:txBody>
      </p:sp>
      <p:sp>
        <p:nvSpPr>
          <p:cNvPr id="374" name="TextBox 373"/>
          <p:cNvSpPr txBox="1"/>
          <p:nvPr/>
        </p:nvSpPr>
        <p:spPr>
          <a:xfrm>
            <a:off x="3770298" y="176437"/>
            <a:ext cx="4616280" cy="550440"/>
          </a:xfrm>
          <a:prstGeom prst="rect">
            <a:avLst/>
          </a:prstGeom>
          <a:noFill/>
          <a:ln w="0">
            <a:noFill/>
          </a:ln>
        </p:spPr>
        <p:txBody>
          <a:bodyPr lIns="90000" tIns="45000" rIns="90000" bIns="45000" anchor="t">
            <a:noAutofit/>
          </a:bodyPr>
          <a:lstStyle/>
          <a:p>
            <a:pPr algn="ctr"/>
            <a:r>
              <a:rPr lang="en-US" sz="2800" b="1" strike="noStrike" spc="-1" dirty="0" smtClean="0">
                <a:solidFill>
                  <a:srgbClr val="0BA5B5"/>
                </a:solidFill>
                <a:latin typeface="Times New Roman" panose="02020603050405020304" pitchFamily="18" charset="0"/>
                <a:cs typeface="Times New Roman" panose="02020603050405020304" pitchFamily="18" charset="0"/>
              </a:rPr>
              <a:t>Results</a:t>
            </a:r>
            <a:endParaRPr lang="ru-RU" sz="2800" b="1" strike="noStrike" spc="-1" dirty="0">
              <a:solidFill>
                <a:srgbClr val="0BA5B5"/>
              </a:solidFill>
              <a:latin typeface="Times New Roman" panose="02020603050405020304" pitchFamily="18" charset="0"/>
              <a:cs typeface="Times New Roman" panose="02020603050405020304" pitchFamily="18" charset="0"/>
            </a:endParaRPr>
          </a:p>
        </p:txBody>
      </p:sp>
      <p:sp>
        <p:nvSpPr>
          <p:cNvPr id="376" name="TextBox 1"/>
          <p:cNvSpPr/>
          <p:nvPr/>
        </p:nvSpPr>
        <p:spPr>
          <a:xfrm>
            <a:off x="9220680" y="6906279"/>
            <a:ext cx="22172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sp>
        <p:nvSpPr>
          <p:cNvPr id="17" name="Прямоугольник 5"/>
          <p:cNvSpPr/>
          <p:nvPr/>
        </p:nvSpPr>
        <p:spPr>
          <a:xfrm>
            <a:off x="6201408" y="2783319"/>
            <a:ext cx="2585160" cy="319680"/>
          </a:xfrm>
          <a:prstGeom prst="rect">
            <a:avLst/>
          </a:prstGeom>
          <a:solidFill>
            <a:schemeClr val="bg1"/>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dirty="0">
                <a:solidFill>
                  <a:schemeClr val="lt1"/>
                </a:solidFill>
                <a:latin typeface="Calibri"/>
                <a:ea typeface="DejaVu Sans"/>
              </a:rPr>
              <a:t>100 %</a:t>
            </a:r>
            <a:endParaRPr lang="ru-RU" sz="1800" b="0" strike="noStrike" spc="-1" dirty="0">
              <a:solidFill>
                <a:srgbClr val="000000"/>
              </a:solidFill>
              <a:latin typeface="Arial"/>
            </a:endParaRPr>
          </a:p>
        </p:txBody>
      </p:sp>
      <p:sp>
        <p:nvSpPr>
          <p:cNvPr id="20" name="Прямоугольник 5"/>
          <p:cNvSpPr/>
          <p:nvPr/>
        </p:nvSpPr>
        <p:spPr>
          <a:xfrm>
            <a:off x="6201407" y="2781143"/>
            <a:ext cx="2185171" cy="319680"/>
          </a:xfrm>
          <a:prstGeom prst="rect">
            <a:avLst/>
          </a:prstGeom>
          <a:solidFill>
            <a:schemeClr val="accent6"/>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dirty="0" smtClean="0">
                <a:solidFill>
                  <a:schemeClr val="lt1"/>
                </a:solidFill>
                <a:latin typeface="Calibri"/>
                <a:ea typeface="DejaVu Sans"/>
              </a:rPr>
              <a:t>        80 </a:t>
            </a:r>
            <a:r>
              <a:rPr lang="en-US" sz="1800" b="0" strike="noStrike" spc="-1" dirty="0">
                <a:solidFill>
                  <a:schemeClr val="lt1"/>
                </a:solidFill>
                <a:latin typeface="Calibri"/>
                <a:ea typeface="DejaVu Sans"/>
              </a:rPr>
              <a:t>%</a:t>
            </a:r>
            <a:endParaRPr lang="ru-RU" sz="1800" b="0" strike="noStrike" spc="-1" dirty="0">
              <a:solidFill>
                <a:srgbClr val="000000"/>
              </a:solidFill>
              <a:latin typeface="Arial"/>
            </a:endParaRPr>
          </a:p>
        </p:txBody>
      </p:sp>
      <p:sp>
        <p:nvSpPr>
          <p:cNvPr id="22" name="Прямоугольник 5"/>
          <p:cNvSpPr/>
          <p:nvPr/>
        </p:nvSpPr>
        <p:spPr>
          <a:xfrm>
            <a:off x="6201411" y="3340945"/>
            <a:ext cx="2585160" cy="319680"/>
          </a:xfrm>
          <a:prstGeom prst="rect">
            <a:avLst/>
          </a:prstGeom>
          <a:solidFill>
            <a:schemeClr val="bg1"/>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dirty="0">
                <a:solidFill>
                  <a:schemeClr val="lt1"/>
                </a:solidFill>
                <a:latin typeface="Calibri"/>
                <a:ea typeface="DejaVu Sans"/>
              </a:rPr>
              <a:t>100 %</a:t>
            </a:r>
            <a:endParaRPr lang="ru-RU" sz="1800" b="0" strike="noStrike" spc="-1" dirty="0">
              <a:solidFill>
                <a:srgbClr val="000000"/>
              </a:solidFill>
              <a:latin typeface="Arial"/>
            </a:endParaRPr>
          </a:p>
        </p:txBody>
      </p:sp>
      <p:sp>
        <p:nvSpPr>
          <p:cNvPr id="23" name="Прямоугольник 5"/>
          <p:cNvSpPr/>
          <p:nvPr/>
        </p:nvSpPr>
        <p:spPr>
          <a:xfrm>
            <a:off x="6201410" y="3338769"/>
            <a:ext cx="525967" cy="319680"/>
          </a:xfrm>
          <a:prstGeom prst="rect">
            <a:avLst/>
          </a:prstGeom>
          <a:solidFill>
            <a:schemeClr val="accent6"/>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nSpc>
                <a:spcPct val="100000"/>
              </a:lnSpc>
            </a:pPr>
            <a:r>
              <a:rPr lang="en-US" sz="1800" b="0" strike="noStrike" spc="-1" dirty="0" smtClean="0">
                <a:solidFill>
                  <a:schemeClr val="lt1"/>
                </a:solidFill>
                <a:latin typeface="Calibri"/>
                <a:ea typeface="DejaVu Sans"/>
              </a:rPr>
              <a:t>0 %</a:t>
            </a:r>
            <a:endParaRPr lang="ru-RU" sz="1800" b="0" strike="noStrike" spc="-1" dirty="0">
              <a:solidFill>
                <a:srgbClr val="000000"/>
              </a:solidFill>
              <a:latin typeface="Arial"/>
            </a:endParaRPr>
          </a:p>
        </p:txBody>
      </p:sp>
      <p:sp>
        <p:nvSpPr>
          <p:cNvPr id="24" name="Прямоугольник 5"/>
          <p:cNvSpPr/>
          <p:nvPr/>
        </p:nvSpPr>
        <p:spPr>
          <a:xfrm>
            <a:off x="6201410" y="3909068"/>
            <a:ext cx="2585160" cy="319680"/>
          </a:xfrm>
          <a:prstGeom prst="rect">
            <a:avLst/>
          </a:prstGeom>
          <a:solidFill>
            <a:schemeClr val="bg1"/>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dirty="0">
                <a:solidFill>
                  <a:schemeClr val="lt1"/>
                </a:solidFill>
                <a:latin typeface="Calibri"/>
                <a:ea typeface="DejaVu Sans"/>
              </a:rPr>
              <a:t>100 %</a:t>
            </a:r>
            <a:endParaRPr lang="ru-RU" sz="1800" b="0" strike="noStrike" spc="-1" dirty="0">
              <a:solidFill>
                <a:srgbClr val="000000"/>
              </a:solidFill>
              <a:latin typeface="Arial"/>
            </a:endParaRPr>
          </a:p>
        </p:txBody>
      </p:sp>
      <p:sp>
        <p:nvSpPr>
          <p:cNvPr id="25" name="Прямоугольник 5"/>
          <p:cNvSpPr/>
          <p:nvPr/>
        </p:nvSpPr>
        <p:spPr>
          <a:xfrm>
            <a:off x="6201409" y="3906892"/>
            <a:ext cx="525967" cy="319680"/>
          </a:xfrm>
          <a:prstGeom prst="rect">
            <a:avLst/>
          </a:prstGeom>
          <a:solidFill>
            <a:schemeClr val="accent6"/>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nSpc>
                <a:spcPct val="100000"/>
              </a:lnSpc>
            </a:pPr>
            <a:r>
              <a:rPr lang="en-US" sz="1800" b="0" strike="noStrike" spc="-1" dirty="0" smtClean="0">
                <a:solidFill>
                  <a:schemeClr val="lt1"/>
                </a:solidFill>
                <a:latin typeface="Calibri"/>
                <a:ea typeface="DejaVu Sans"/>
              </a:rPr>
              <a:t>0 %</a:t>
            </a:r>
            <a:endParaRPr lang="ru-RU" sz="1800" b="0" strike="noStrike" spc="-1" dirty="0">
              <a:solidFill>
                <a:srgbClr val="000000"/>
              </a:solidFill>
              <a:latin typeface="Arial"/>
            </a:endParaRPr>
          </a:p>
        </p:txBody>
      </p:sp>
      <p:sp>
        <p:nvSpPr>
          <p:cNvPr id="26" name="Прямоугольник 5"/>
          <p:cNvSpPr/>
          <p:nvPr/>
        </p:nvSpPr>
        <p:spPr>
          <a:xfrm>
            <a:off x="6201409" y="4453632"/>
            <a:ext cx="2585160" cy="319680"/>
          </a:xfrm>
          <a:prstGeom prst="rect">
            <a:avLst/>
          </a:prstGeom>
          <a:solidFill>
            <a:schemeClr val="bg1"/>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dirty="0">
                <a:solidFill>
                  <a:schemeClr val="lt1"/>
                </a:solidFill>
                <a:latin typeface="Calibri"/>
                <a:ea typeface="DejaVu Sans"/>
              </a:rPr>
              <a:t>100 %</a:t>
            </a:r>
            <a:endParaRPr lang="ru-RU" sz="1800" b="0" strike="noStrike" spc="-1" dirty="0">
              <a:solidFill>
                <a:srgbClr val="000000"/>
              </a:solidFill>
              <a:latin typeface="Arial"/>
            </a:endParaRPr>
          </a:p>
        </p:txBody>
      </p:sp>
      <p:sp>
        <p:nvSpPr>
          <p:cNvPr id="27" name="Прямоугольник 5"/>
          <p:cNvSpPr/>
          <p:nvPr/>
        </p:nvSpPr>
        <p:spPr>
          <a:xfrm>
            <a:off x="6201408" y="4451456"/>
            <a:ext cx="525967" cy="319680"/>
          </a:xfrm>
          <a:prstGeom prst="rect">
            <a:avLst/>
          </a:prstGeom>
          <a:solidFill>
            <a:schemeClr val="accent6"/>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nSpc>
                <a:spcPct val="100000"/>
              </a:lnSpc>
            </a:pPr>
            <a:r>
              <a:rPr lang="en-US" sz="1800" b="0" strike="noStrike" spc="-1" dirty="0" smtClean="0">
                <a:solidFill>
                  <a:schemeClr val="lt1"/>
                </a:solidFill>
                <a:latin typeface="Calibri"/>
                <a:ea typeface="DejaVu Sans"/>
              </a:rPr>
              <a:t>0 %</a:t>
            </a:r>
            <a:endParaRPr lang="ru-RU" sz="1800" b="0" strike="noStrike" spc="-1" dirty="0">
              <a:solidFill>
                <a:srgbClr val="000000"/>
              </a:solidFill>
              <a:latin typeface="Arial"/>
            </a:endParaRPr>
          </a:p>
        </p:txBody>
      </p:sp>
    </p:spTree>
    <p:extLst>
      <p:ext uri="{BB962C8B-B14F-4D97-AF65-F5344CB8AC3E}">
        <p14:creationId xmlns:p14="http://schemas.microsoft.com/office/powerpoint/2010/main" val="303029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794880" y="492480"/>
            <a:ext cx="10515600" cy="3835080"/>
          </a:xfrm>
          <a:prstGeom prst="rect">
            <a:avLst/>
          </a:prstGeom>
          <a:noFill/>
          <a:ln w="0">
            <a:noFill/>
          </a:ln>
        </p:spPr>
        <p:txBody>
          <a:bodyPr lIns="90000" tIns="45000" rIns="90000" bIns="45000" anchor="ctr">
            <a:normAutofit fontScale="94000"/>
          </a:bodyPr>
          <a:lstStyle/>
          <a:p>
            <a:pPr indent="0" algn="ctr">
              <a:lnSpc>
                <a:spcPct val="90000"/>
              </a:lnSpc>
              <a:buNone/>
              <a:tabLst>
                <a:tab pos="0" algn="l"/>
              </a:tabLst>
            </a:pPr>
            <a:r>
              <a:rPr lang="en-US" sz="7200" b="1" strike="noStrike" spc="-1">
                <a:solidFill>
                  <a:srgbClr val="0BA5B5"/>
                </a:solidFill>
                <a:latin typeface="Calibri Light"/>
              </a:rPr>
              <a:t>Thank you</a:t>
            </a:r>
            <a:r>
              <a:rPr sz="7200"/>
              <a:t/>
            </a:r>
            <a:br>
              <a:rPr sz="7200"/>
            </a:br>
            <a:r>
              <a:rPr lang="en-US" sz="7200" b="1" strike="noStrike" spc="-1">
                <a:solidFill>
                  <a:srgbClr val="0BA5B5"/>
                </a:solidFill>
                <a:latin typeface="Calibri Light"/>
              </a:rPr>
              <a:t>for</a:t>
            </a:r>
            <a:r>
              <a:rPr sz="7200"/>
              <a:t/>
            </a:r>
            <a:br>
              <a:rPr sz="7200"/>
            </a:br>
            <a:r>
              <a:rPr lang="en-US" sz="7200" b="1" strike="noStrike" spc="-1">
                <a:solidFill>
                  <a:srgbClr val="0BA5B5"/>
                </a:solidFill>
                <a:latin typeface="Calibri Light"/>
              </a:rPr>
              <a:t>Attention </a:t>
            </a:r>
            <a:r>
              <a:rPr sz="7200"/>
              <a:t/>
            </a:r>
            <a:br>
              <a:rPr sz="7200"/>
            </a:br>
            <a:endParaRPr lang="ru-RU" sz="7200" b="0" strike="noStrike" spc="-1">
              <a:solidFill>
                <a:srgbClr val="000000"/>
              </a:solidFill>
              <a:latin typeface="Arial"/>
            </a:endParaRPr>
          </a:p>
        </p:txBody>
      </p:sp>
      <p:sp>
        <p:nvSpPr>
          <p:cNvPr id="378" name="PlaceHolder 2"/>
          <p:cNvSpPr>
            <a:spLocks noGrp="1"/>
          </p:cNvSpPr>
          <p:nvPr>
            <p:ph/>
          </p:nvPr>
        </p:nvSpPr>
        <p:spPr>
          <a:xfrm>
            <a:off x="4015800" y="4212000"/>
            <a:ext cx="4073040" cy="998280"/>
          </a:xfrm>
          <a:prstGeom prst="rect">
            <a:avLst/>
          </a:prstGeom>
          <a:noFill/>
          <a:ln w="0">
            <a:noFill/>
          </a:ln>
        </p:spPr>
        <p:txBody>
          <a:bodyPr lIns="90000" tIns="45000" rIns="90000" bIns="45000" anchor="t">
            <a:noAutofit/>
          </a:bodyPr>
          <a:lstStyle/>
          <a:p>
            <a:pPr indent="0">
              <a:lnSpc>
                <a:spcPct val="90000"/>
              </a:lnSpc>
              <a:spcBef>
                <a:spcPts val="1001"/>
              </a:spcBef>
              <a:buNone/>
              <a:tabLst>
                <a:tab pos="0" algn="l"/>
              </a:tabLst>
            </a:pPr>
            <a:r>
              <a:rPr lang="en-US" sz="2800" b="0" strike="noStrike" spc="-1">
                <a:solidFill>
                  <a:srgbClr val="000000"/>
                </a:solidFill>
                <a:latin typeface="Calibri"/>
              </a:rPr>
              <a:t>Author</a:t>
            </a:r>
            <a:r>
              <a:rPr lang="pl-PL" sz="2800" b="0" strike="noStrike" spc="-1">
                <a:solidFill>
                  <a:srgbClr val="000000"/>
                </a:solidFill>
                <a:latin typeface="Calibri"/>
              </a:rPr>
              <a:t>: </a:t>
            </a:r>
            <a:r>
              <a:rPr lang="en-US" sz="2800" b="0" strike="noStrike" spc="-1">
                <a:solidFill>
                  <a:srgbClr val="000000"/>
                </a:solidFill>
                <a:latin typeface="Calibri"/>
              </a:rPr>
              <a:t>Alexander Fedunin</a:t>
            </a:r>
            <a:endParaRPr lang="ru-RU" sz="2800" b="0" strike="noStrike" spc="-1">
              <a:solidFill>
                <a:srgbClr val="000000"/>
              </a:solidFill>
              <a:latin typeface="Arial"/>
            </a:endParaRPr>
          </a:p>
          <a:p>
            <a:pPr indent="0">
              <a:lnSpc>
                <a:spcPct val="90000"/>
              </a:lnSpc>
              <a:spcBef>
                <a:spcPts val="1001"/>
              </a:spcBef>
              <a:buNone/>
              <a:tabLst>
                <a:tab pos="0" algn="l"/>
              </a:tabLst>
            </a:pPr>
            <a:r>
              <a:rPr lang="pl-PL" sz="2800" b="0" strike="noStrike" spc="-1">
                <a:solidFill>
                  <a:srgbClr val="000000"/>
                </a:solidFill>
                <a:latin typeface="Calibri"/>
              </a:rPr>
              <a:t>Email:</a:t>
            </a:r>
            <a:r>
              <a:rPr lang="en-US" sz="2800" b="0" strike="noStrike" spc="-1">
                <a:solidFill>
                  <a:srgbClr val="000000"/>
                </a:solidFill>
                <a:latin typeface="Calibri"/>
              </a:rPr>
              <a:t> fediunin@lhep.ru</a:t>
            </a:r>
            <a:endParaRPr lang="ru-RU" sz="2800" b="0" strike="noStrike" spc="-1">
              <a:solidFill>
                <a:srgbClr val="000000"/>
              </a:solidFill>
              <a:latin typeface="Arial"/>
            </a:endParaRPr>
          </a:p>
          <a:p>
            <a:pPr indent="0">
              <a:lnSpc>
                <a:spcPct val="90000"/>
              </a:lnSpc>
              <a:spcBef>
                <a:spcPts val="1001"/>
              </a:spcBef>
              <a:buNone/>
              <a:tabLst>
                <a:tab pos="0" algn="l"/>
              </a:tabLst>
            </a:pPr>
            <a:endParaRPr lang="ru-RU" sz="2800" b="0" strike="noStrike" spc="-1">
              <a:solidFill>
                <a:srgbClr val="000000"/>
              </a:solidFill>
              <a:latin typeface="Arial"/>
            </a:endParaRPr>
          </a:p>
        </p:txBody>
      </p:sp>
      <p:pic>
        <p:nvPicPr>
          <p:cNvPr id="379" name="Obraz 5"/>
          <p:cNvPicPr/>
          <p:nvPr/>
        </p:nvPicPr>
        <p:blipFill>
          <a:blip r:embed="rId2"/>
          <a:stretch/>
        </p:blipFill>
        <p:spPr>
          <a:xfrm>
            <a:off x="738720" y="5718600"/>
            <a:ext cx="1217520" cy="636480"/>
          </a:xfrm>
          <a:prstGeom prst="rect">
            <a:avLst/>
          </a:prstGeom>
          <a:ln w="0">
            <a:noFill/>
          </a:ln>
        </p:spPr>
      </p:pic>
      <p:sp>
        <p:nvSpPr>
          <p:cNvPr id="380" name="TextBox 5"/>
          <p:cNvSpPr/>
          <p:nvPr/>
        </p:nvSpPr>
        <p:spPr>
          <a:xfrm>
            <a:off x="4894560" y="6400440"/>
            <a:ext cx="22172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a:solidFill>
                  <a:srgbClr val="A6A6A6"/>
                </a:solidFill>
                <a:latin typeface="Calibri"/>
                <a:ea typeface="DejaVu Sans"/>
              </a:rPr>
              <a:t>XII MPD Collaboration meeting</a:t>
            </a:r>
            <a:endParaRPr lang="ru-RU" sz="1200" b="0" strike="noStrike" spc="-1">
              <a:solidFill>
                <a:srgbClr val="000000"/>
              </a:solidFill>
              <a:latin typeface="Arial"/>
            </a:endParaRPr>
          </a:p>
        </p:txBody>
      </p:sp>
      <p:pic>
        <p:nvPicPr>
          <p:cNvPr id="381" name="Рисунок 6"/>
          <p:cNvPicPr/>
          <p:nvPr/>
        </p:nvPicPr>
        <p:blipFill>
          <a:blip r:embed="rId3"/>
          <a:stretch/>
        </p:blipFill>
        <p:spPr>
          <a:xfrm>
            <a:off x="8442000" y="4944600"/>
            <a:ext cx="3639960" cy="1819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Box 5"/>
          <p:cNvSpPr/>
          <p:nvPr/>
        </p:nvSpPr>
        <p:spPr>
          <a:xfrm>
            <a:off x="4885560" y="6400440"/>
            <a:ext cx="2214720" cy="2755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a:solidFill>
                  <a:srgbClr val="A6A6A6"/>
                </a:solidFill>
                <a:latin typeface="Times New Roman" panose="02020603050405020304" pitchFamily="18" charset="0"/>
                <a:ea typeface="DejaVu Sans"/>
                <a:cs typeface="Times New Roman" panose="02020603050405020304" pitchFamily="18" charset="0"/>
              </a:rPr>
              <a:t>XII MPD Collaboration meeting</a:t>
            </a:r>
            <a:endParaRPr lang="ru-RU" sz="1200" b="0" strike="noStrike" spc="-1">
              <a:solidFill>
                <a:srgbClr val="000000"/>
              </a:solidFill>
              <a:latin typeface="Times New Roman" panose="02020603050405020304" pitchFamily="18" charset="0"/>
              <a:cs typeface="Times New Roman" panose="02020603050405020304" pitchFamily="18" charset="0"/>
            </a:endParaRPr>
          </a:p>
        </p:txBody>
      </p:sp>
      <p:pic>
        <p:nvPicPr>
          <p:cNvPr id="261" name="Obraz 5"/>
          <p:cNvPicPr/>
          <p:nvPr/>
        </p:nvPicPr>
        <p:blipFill>
          <a:blip r:embed="rId2"/>
          <a:stretch/>
        </p:blipFill>
        <p:spPr>
          <a:xfrm>
            <a:off x="11148120" y="6327360"/>
            <a:ext cx="807120" cy="421920"/>
          </a:xfrm>
          <a:prstGeom prst="rect">
            <a:avLst/>
          </a:prstGeom>
          <a:ln w="0">
            <a:noFill/>
          </a:ln>
        </p:spPr>
      </p:pic>
      <p:pic>
        <p:nvPicPr>
          <p:cNvPr id="262" name="Рисунок 6"/>
          <p:cNvPicPr/>
          <p:nvPr/>
        </p:nvPicPr>
        <p:blipFill>
          <a:blip r:embed="rId3"/>
          <a:stretch/>
        </p:blipFill>
        <p:spPr>
          <a:xfrm>
            <a:off x="7149600" y="-6120"/>
            <a:ext cx="4961160" cy="6856920"/>
          </a:xfrm>
          <a:prstGeom prst="rect">
            <a:avLst/>
          </a:prstGeom>
          <a:ln w="0">
            <a:noFill/>
          </a:ln>
        </p:spPr>
      </p:pic>
      <p:sp>
        <p:nvSpPr>
          <p:cNvPr id="263" name="TextBox 11"/>
          <p:cNvSpPr/>
          <p:nvPr/>
        </p:nvSpPr>
        <p:spPr>
          <a:xfrm>
            <a:off x="380880" y="979920"/>
            <a:ext cx="6323760" cy="470752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ru-RU" sz="2000" b="0" strike="noStrike" spc="-1" dirty="0">
              <a:solidFill>
                <a:srgbClr val="000000"/>
              </a:solidFill>
              <a:latin typeface="Times New Roman" panose="02020603050405020304" pitchFamily="18" charset="0"/>
              <a:cs typeface="Times New Roman" panose="02020603050405020304" pitchFamily="18" charset="0"/>
            </a:endParaRPr>
          </a:p>
          <a:p>
            <a:pPr marL="285840" indent="-285840">
              <a:lnSpc>
                <a:spcPct val="100000"/>
              </a:lnSpc>
              <a:buClr>
                <a:srgbClr val="000000"/>
              </a:buClr>
              <a:buFont typeface="Arial"/>
              <a:buChar char="•"/>
            </a:pPr>
            <a:r>
              <a:rPr lang="en-US" sz="2000" spc="-1" dirty="0" smtClean="0">
                <a:solidFill>
                  <a:srgbClr val="000000"/>
                </a:solidFill>
                <a:latin typeface="Times New Roman" panose="02020603050405020304" pitchFamily="18" charset="0"/>
                <a:ea typeface="Calibri"/>
                <a:cs typeface="Times New Roman" panose="02020603050405020304" pitchFamily="18" charset="0"/>
              </a:rPr>
              <a:t>NMP consist of </a:t>
            </a:r>
            <a:r>
              <a:rPr lang="en-US" sz="2000" b="0" strike="noStrike" spc="-1" dirty="0" smtClean="0">
                <a:solidFill>
                  <a:srgbClr val="000000"/>
                </a:solidFill>
                <a:latin typeface="Times New Roman" panose="02020603050405020304" pitchFamily="18" charset="0"/>
                <a:ea typeface="Calibri"/>
                <a:cs typeface="Times New Roman" panose="02020603050405020304" pitchFamily="18" charset="0"/>
              </a:rPr>
              <a:t>(4 </a:t>
            </a:r>
            <a:r>
              <a:rPr lang="en-US" sz="2000" b="0" strike="noStrike" spc="-1" dirty="0">
                <a:solidFill>
                  <a:srgbClr val="000000"/>
                </a:solidFill>
                <a:latin typeface="Times New Roman" panose="02020603050405020304" pitchFamily="18" charset="0"/>
                <a:ea typeface="Calibri"/>
                <a:cs typeface="Times New Roman" panose="02020603050405020304" pitchFamily="18" charset="0"/>
              </a:rPr>
              <a:t>separate </a:t>
            </a:r>
            <a:r>
              <a:rPr lang="en-US" sz="2000" b="0" strike="noStrike" spc="-1" dirty="0" smtClean="0">
                <a:solidFill>
                  <a:srgbClr val="000000"/>
                </a:solidFill>
                <a:latin typeface="Times New Roman" panose="02020603050405020304" pitchFamily="18" charset="0"/>
                <a:ea typeface="Calibri"/>
                <a:cs typeface="Times New Roman" panose="02020603050405020304" pitchFamily="18" charset="0"/>
              </a:rPr>
              <a:t>modules, which </a:t>
            </a:r>
            <a:r>
              <a:rPr lang="en-US" sz="2000" b="0" strike="noStrike" spc="-1" dirty="0">
                <a:solidFill>
                  <a:srgbClr val="000000"/>
                </a:solidFill>
                <a:latin typeface="Times New Roman" panose="02020603050405020304" pitchFamily="18" charset="0"/>
                <a:ea typeface="Calibri"/>
                <a:cs typeface="Times New Roman" panose="02020603050405020304" pitchFamily="18" charset="0"/>
              </a:rPr>
              <a:t>installed vertically</a:t>
            </a:r>
            <a:r>
              <a:rPr lang="en-US" sz="2000" b="0" strike="noStrike" spc="-1" dirty="0" smtClean="0">
                <a:solidFill>
                  <a:srgbClr val="000000"/>
                </a:solidFill>
                <a:latin typeface="Times New Roman" panose="02020603050405020304" pitchFamily="18" charset="0"/>
                <a:ea typeface="Calibri"/>
                <a:cs typeface="Times New Roman" panose="02020603050405020304" pitchFamily="18" charset="0"/>
              </a:rPr>
              <a:t>).</a:t>
            </a:r>
            <a:endParaRPr lang="ru-RU" sz="2000" b="0" strike="noStrike"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ru-RU" sz="2000" b="0" strike="noStrike" spc="-1" dirty="0">
              <a:solidFill>
                <a:srgbClr val="000000"/>
              </a:solidFill>
              <a:latin typeface="Times New Roman" panose="02020603050405020304" pitchFamily="18" charset="0"/>
              <a:cs typeface="Times New Roman" panose="02020603050405020304" pitchFamily="18" charset="0"/>
            </a:endParaRPr>
          </a:p>
          <a:p>
            <a:pPr marL="285840" indent="-285840">
              <a:lnSpc>
                <a:spcPct val="100000"/>
              </a:lnSpc>
              <a:buClr>
                <a:srgbClr val="000000"/>
              </a:buClr>
              <a:buFont typeface="Arial"/>
              <a:buChar char="•"/>
            </a:pPr>
            <a:r>
              <a:rPr lang="en-US" sz="2000" b="0" strike="noStrike" spc="-1" dirty="0">
                <a:solidFill>
                  <a:srgbClr val="000000"/>
                </a:solidFill>
                <a:latin typeface="Times New Roman" panose="02020603050405020304" pitchFamily="18" charset="0"/>
                <a:ea typeface="Calibri"/>
                <a:cs typeface="Times New Roman" panose="02020603050405020304" pitchFamily="18" charset="0"/>
              </a:rPr>
              <a:t>Each module includes 1 </a:t>
            </a:r>
            <a:r>
              <a:rPr lang="en-US" sz="2000" b="0" strike="noStrike" spc="-1" dirty="0" smtClean="0">
                <a:solidFill>
                  <a:srgbClr val="000000"/>
                </a:solidFill>
                <a:latin typeface="Times New Roman" panose="02020603050405020304" pitchFamily="18" charset="0"/>
                <a:ea typeface="Calibri"/>
                <a:cs typeface="Times New Roman" panose="02020603050405020304" pitchFamily="18" charset="0"/>
              </a:rPr>
              <a:t>room, which </a:t>
            </a:r>
            <a:r>
              <a:rPr lang="en-US" sz="2000" b="0" strike="noStrike" spc="-1" dirty="0">
                <a:solidFill>
                  <a:srgbClr val="000000"/>
                </a:solidFill>
                <a:latin typeface="Times New Roman" panose="02020603050405020304" pitchFamily="18" charset="0"/>
                <a:ea typeface="Calibri"/>
                <a:cs typeface="Times New Roman" panose="02020603050405020304" pitchFamily="18" charset="0"/>
              </a:rPr>
              <a:t>divided by 2 </a:t>
            </a:r>
            <a:r>
              <a:rPr lang="en-US" sz="2000" b="0" strike="noStrike" spc="-1" dirty="0" smtClean="0">
                <a:solidFill>
                  <a:srgbClr val="000000"/>
                </a:solidFill>
                <a:latin typeface="Times New Roman" panose="02020603050405020304" pitchFamily="18" charset="0"/>
                <a:ea typeface="Calibri"/>
                <a:cs typeface="Times New Roman" panose="02020603050405020304" pitchFamily="18" charset="0"/>
              </a:rPr>
              <a:t>corridors.</a:t>
            </a:r>
            <a:endParaRPr lang="ru-RU" sz="2000" b="0" strike="noStrike"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ru-RU" sz="2000" b="0" strike="noStrike" spc="-1" dirty="0">
              <a:solidFill>
                <a:srgbClr val="000000"/>
              </a:solidFill>
              <a:latin typeface="Times New Roman" panose="02020603050405020304" pitchFamily="18" charset="0"/>
              <a:cs typeface="Times New Roman" panose="02020603050405020304" pitchFamily="18" charset="0"/>
            </a:endParaRPr>
          </a:p>
          <a:p>
            <a:pPr marL="285840" indent="-285840">
              <a:lnSpc>
                <a:spcPct val="100000"/>
              </a:lnSpc>
              <a:buClr>
                <a:srgbClr val="000000"/>
              </a:buClr>
              <a:buFont typeface="Arial"/>
              <a:buChar char="•"/>
            </a:pPr>
            <a:r>
              <a:rPr lang="en-US" sz="2000" b="0" strike="noStrike" spc="-1" dirty="0">
                <a:solidFill>
                  <a:srgbClr val="000000"/>
                </a:solidFill>
                <a:latin typeface="Times New Roman" panose="02020603050405020304" pitchFamily="18" charset="0"/>
                <a:ea typeface="Calibri"/>
                <a:cs typeface="Times New Roman" panose="02020603050405020304" pitchFamily="18" charset="0"/>
              </a:rPr>
              <a:t>Inside </a:t>
            </a:r>
            <a:r>
              <a:rPr lang="en-US" sz="2000" b="0" strike="noStrike" spc="-1" dirty="0" smtClean="0">
                <a:solidFill>
                  <a:srgbClr val="000000"/>
                </a:solidFill>
                <a:latin typeface="Times New Roman" panose="02020603050405020304" pitchFamily="18" charset="0"/>
                <a:ea typeface="Calibri"/>
                <a:cs typeface="Times New Roman" panose="02020603050405020304" pitchFamily="18" charset="0"/>
              </a:rPr>
              <a:t>module </a:t>
            </a:r>
            <a:r>
              <a:rPr lang="en-US" sz="2000" b="0" strike="noStrike" spc="-1" dirty="0">
                <a:solidFill>
                  <a:srgbClr val="000000"/>
                </a:solidFill>
                <a:latin typeface="Times New Roman" panose="02020603050405020304" pitchFamily="18" charset="0"/>
                <a:ea typeface="Calibri"/>
                <a:cs typeface="Times New Roman" panose="02020603050405020304" pitchFamily="18" charset="0"/>
              </a:rPr>
              <a:t>there are racks with electronics, cooling and power supply equipment and other engineering </a:t>
            </a:r>
            <a:r>
              <a:rPr lang="en-US" sz="2000" b="0" strike="noStrike" spc="-1" dirty="0" smtClean="0">
                <a:solidFill>
                  <a:srgbClr val="000000"/>
                </a:solidFill>
                <a:latin typeface="Times New Roman" panose="02020603050405020304" pitchFamily="18" charset="0"/>
                <a:ea typeface="Calibri"/>
                <a:cs typeface="Times New Roman" panose="02020603050405020304" pitchFamily="18" charset="0"/>
              </a:rPr>
              <a:t>systems.</a:t>
            </a:r>
            <a:endParaRPr lang="ru-RU" sz="2000" b="0" strike="noStrike"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ru-RU" sz="2000" b="0" strike="noStrike" spc="-1" dirty="0">
              <a:solidFill>
                <a:srgbClr val="000000"/>
              </a:solidFill>
              <a:latin typeface="Times New Roman" panose="02020603050405020304" pitchFamily="18" charset="0"/>
              <a:cs typeface="Times New Roman" panose="02020603050405020304" pitchFamily="18" charset="0"/>
            </a:endParaRPr>
          </a:p>
          <a:p>
            <a:pPr marL="285840" indent="-285840">
              <a:lnSpc>
                <a:spcPct val="100000"/>
              </a:lnSpc>
              <a:buClr>
                <a:srgbClr val="000000"/>
              </a:buClr>
              <a:buFont typeface="Arial"/>
              <a:buChar char="•"/>
            </a:pPr>
            <a:r>
              <a:rPr lang="en-US" sz="2000" b="0" strike="noStrike" spc="-1" dirty="0">
                <a:solidFill>
                  <a:srgbClr val="000000"/>
                </a:solidFill>
                <a:latin typeface="Times New Roman" panose="02020603050405020304" pitchFamily="18" charset="0"/>
                <a:ea typeface="Calibri"/>
                <a:cs typeface="Times New Roman" panose="02020603050405020304" pitchFamily="18" charset="0"/>
              </a:rPr>
              <a:t>Three zones: cold corridor, hot corridor, space under the raised </a:t>
            </a:r>
            <a:r>
              <a:rPr lang="en-US" sz="2000" b="0" strike="noStrike" spc="-1" dirty="0" smtClean="0">
                <a:solidFill>
                  <a:srgbClr val="000000"/>
                </a:solidFill>
                <a:latin typeface="Times New Roman" panose="02020603050405020304" pitchFamily="18" charset="0"/>
                <a:ea typeface="Calibri"/>
                <a:cs typeface="Times New Roman" panose="02020603050405020304" pitchFamily="18" charset="0"/>
              </a:rPr>
              <a:t>floor.</a:t>
            </a:r>
            <a:endParaRPr lang="ru-RU" sz="2000" b="0" strike="noStrike" spc="-1" dirty="0">
              <a:solidFill>
                <a:srgbClr val="000000"/>
              </a:solidFill>
              <a:latin typeface="Times New Roman" panose="02020603050405020304" pitchFamily="18" charset="0"/>
              <a:cs typeface="Times New Roman" panose="02020603050405020304" pitchFamily="18" charset="0"/>
            </a:endParaRPr>
          </a:p>
          <a:p>
            <a:pPr>
              <a:lnSpc>
                <a:spcPct val="100000"/>
              </a:lnSpc>
            </a:pPr>
            <a:endParaRPr lang="ru-RU" sz="2000" b="0" strike="noStrike" spc="-1" dirty="0">
              <a:solidFill>
                <a:srgbClr val="000000"/>
              </a:solidFill>
              <a:latin typeface="Times New Roman" panose="02020603050405020304" pitchFamily="18" charset="0"/>
              <a:cs typeface="Times New Roman" panose="02020603050405020304" pitchFamily="18" charset="0"/>
            </a:endParaRPr>
          </a:p>
          <a:p>
            <a:pPr marL="285840" indent="-285840">
              <a:lnSpc>
                <a:spcPct val="100000"/>
              </a:lnSpc>
              <a:buClr>
                <a:srgbClr val="000000"/>
              </a:buClr>
              <a:buFont typeface="Arial"/>
              <a:buChar char="•"/>
            </a:pPr>
            <a:r>
              <a:rPr lang="en-US" sz="2000" b="0" strike="noStrike" spc="-1" dirty="0">
                <a:solidFill>
                  <a:srgbClr val="000000"/>
                </a:solidFill>
                <a:latin typeface="Times New Roman" panose="02020603050405020304" pitchFamily="18" charset="0"/>
                <a:ea typeface="Calibri"/>
                <a:cs typeface="Times New Roman" panose="02020603050405020304" pitchFamily="18" charset="0"/>
              </a:rPr>
              <a:t>Each floor has ventilation and air conditioning </a:t>
            </a:r>
            <a:r>
              <a:rPr lang="en-US" sz="2000" b="0" strike="noStrike" spc="-1" dirty="0" smtClean="0">
                <a:solidFill>
                  <a:srgbClr val="000000"/>
                </a:solidFill>
                <a:latin typeface="Times New Roman" panose="02020603050405020304" pitchFamily="18" charset="0"/>
                <a:ea typeface="Calibri"/>
                <a:cs typeface="Times New Roman" panose="02020603050405020304" pitchFamily="18" charset="0"/>
              </a:rPr>
              <a:t>systems.</a:t>
            </a:r>
            <a:endParaRPr lang="ru-RU" sz="2000" b="0" strike="noStrike" spc="-1" dirty="0">
              <a:solidFill>
                <a:srgbClr val="000000"/>
              </a:solidFill>
              <a:latin typeface="Times New Roman" panose="02020603050405020304" pitchFamily="18" charset="0"/>
              <a:cs typeface="Times New Roman" panose="02020603050405020304" pitchFamily="18" charset="0"/>
            </a:endParaRPr>
          </a:p>
        </p:txBody>
      </p:sp>
      <p:pic>
        <p:nvPicPr>
          <p:cNvPr id="264" name="Obraz 5"/>
          <p:cNvPicPr/>
          <p:nvPr/>
        </p:nvPicPr>
        <p:blipFill>
          <a:blip r:embed="rId4"/>
          <a:stretch/>
        </p:blipFill>
        <p:spPr>
          <a:xfrm>
            <a:off x="147579" y="6406643"/>
            <a:ext cx="650160" cy="3398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5940360" y="0"/>
            <a:ext cx="4320000" cy="1324440"/>
          </a:xfrm>
          <a:prstGeom prst="rect">
            <a:avLst/>
          </a:prstGeom>
          <a:noFill/>
          <a:ln w="0">
            <a:noFill/>
          </a:ln>
        </p:spPr>
        <p:txBody>
          <a:bodyPr lIns="90000" tIns="45000" rIns="90000" bIns="45000" anchor="ctr">
            <a:noAutofit/>
          </a:bodyPr>
          <a:lstStyle/>
          <a:p>
            <a:pPr indent="0">
              <a:lnSpc>
                <a:spcPct val="90000"/>
              </a:lnSpc>
              <a:buNone/>
              <a:tabLst>
                <a:tab pos="0" algn="l"/>
              </a:tabLst>
            </a:pPr>
            <a:r>
              <a:rPr lang="en-US" sz="4400" b="1" strike="noStrike" spc="-1" dirty="0">
                <a:solidFill>
                  <a:srgbClr val="0BA5B5"/>
                </a:solidFill>
                <a:latin typeface="Calibri Light"/>
              </a:rPr>
              <a:t>PARTS of </a:t>
            </a:r>
            <a:r>
              <a:rPr lang="en-US" sz="4400" b="1" strike="noStrike" spc="-1" dirty="0" smtClean="0">
                <a:solidFill>
                  <a:srgbClr val="0BA5B5"/>
                </a:solidFill>
                <a:latin typeface="Calibri Light"/>
              </a:rPr>
              <a:t>NMP</a:t>
            </a:r>
            <a:r>
              <a:rPr lang="en-US" b="1" spc="-1" dirty="0" smtClean="0">
                <a:solidFill>
                  <a:srgbClr val="0BA5B5"/>
                </a:solidFill>
                <a:latin typeface="Calibri Light"/>
              </a:rPr>
              <a:t>:</a:t>
            </a:r>
            <a:endParaRPr lang="ru-RU" sz="4400" b="0" strike="noStrike" spc="-1" dirty="0">
              <a:solidFill>
                <a:srgbClr val="000000"/>
              </a:solidFill>
              <a:latin typeface="Arial"/>
            </a:endParaRPr>
          </a:p>
        </p:txBody>
      </p:sp>
      <p:sp>
        <p:nvSpPr>
          <p:cNvPr id="254" name="PlaceHolder 2"/>
          <p:cNvSpPr>
            <a:spLocks noGrp="1"/>
          </p:cNvSpPr>
          <p:nvPr>
            <p:ph/>
          </p:nvPr>
        </p:nvSpPr>
        <p:spPr>
          <a:xfrm>
            <a:off x="5940360" y="1080000"/>
            <a:ext cx="5808960" cy="4350240"/>
          </a:xfrm>
          <a:prstGeom prst="rect">
            <a:avLst/>
          </a:prstGeom>
          <a:noFill/>
          <a:ln w="0">
            <a:noFill/>
          </a:ln>
        </p:spPr>
        <p:txBody>
          <a:bodyPr lIns="90000" tIns="45000" rIns="90000" bIns="45000" anchor="t">
            <a:normAutofit fontScale="92000" lnSpcReduction="10000"/>
          </a:bodyPr>
          <a:lstStyle/>
          <a:p>
            <a:pPr indent="0">
              <a:lnSpc>
                <a:spcPct val="90000"/>
              </a:lnSpc>
              <a:spcBef>
                <a:spcPts val="1001"/>
              </a:spcBef>
              <a:buNone/>
              <a:tabLst>
                <a:tab pos="0" algn="l"/>
              </a:tabLst>
            </a:pPr>
            <a:endParaRPr lang="ru-RU" sz="2800" b="0" strike="noStrike" spc="-1" dirty="0">
              <a:solidFill>
                <a:srgbClr val="000000"/>
              </a:solidFill>
              <a:latin typeface="Arial"/>
            </a:endParaRPr>
          </a:p>
          <a:p>
            <a:pPr marL="283320" indent="-283320">
              <a:lnSpc>
                <a:spcPct val="90000"/>
              </a:lnSpc>
              <a:spcBef>
                <a:spcPts val="1001"/>
              </a:spcBef>
              <a:buClr>
                <a:srgbClr val="000000"/>
              </a:buClr>
              <a:buFont typeface="Arial"/>
              <a:buChar char="•"/>
              <a:tabLst>
                <a:tab pos="0" algn="l"/>
              </a:tabLst>
            </a:pPr>
            <a:r>
              <a:rPr lang="en-US" sz="2800" b="0" strike="noStrike" spc="-1" dirty="0">
                <a:solidFill>
                  <a:srgbClr val="000000"/>
                </a:solidFill>
                <a:latin typeface="Calibri"/>
              </a:rPr>
              <a:t>IT RACKS on the NMP</a:t>
            </a:r>
            <a:endParaRPr lang="ru-RU" sz="2800" b="0" strike="noStrike" spc="-1" dirty="0">
              <a:solidFill>
                <a:srgbClr val="000000"/>
              </a:solidFill>
              <a:latin typeface="Arial"/>
            </a:endParaRPr>
          </a:p>
          <a:p>
            <a:pPr marL="283320" indent="-283320">
              <a:lnSpc>
                <a:spcPct val="90000"/>
              </a:lnSpc>
              <a:spcBef>
                <a:spcPts val="1001"/>
              </a:spcBef>
              <a:buClr>
                <a:srgbClr val="000000"/>
              </a:buClr>
              <a:buFont typeface="Arial"/>
              <a:buChar char="•"/>
              <a:tabLst>
                <a:tab pos="0" algn="l"/>
              </a:tabLst>
            </a:pPr>
            <a:r>
              <a:rPr lang="en-US" sz="2800" b="0" strike="noStrike" spc="-1" dirty="0">
                <a:solidFill>
                  <a:srgbClr val="000000"/>
                </a:solidFill>
                <a:latin typeface="Calibri"/>
              </a:rPr>
              <a:t>Cooling System</a:t>
            </a:r>
            <a:endParaRPr lang="ru-RU" sz="2800" b="0" strike="noStrike" spc="-1" dirty="0">
              <a:solidFill>
                <a:srgbClr val="000000"/>
              </a:solidFill>
              <a:latin typeface="Arial"/>
            </a:endParaRPr>
          </a:p>
          <a:p>
            <a:pPr marL="283320" indent="-283320">
              <a:lnSpc>
                <a:spcPct val="90000"/>
              </a:lnSpc>
              <a:spcBef>
                <a:spcPts val="1001"/>
              </a:spcBef>
              <a:buClr>
                <a:srgbClr val="000000"/>
              </a:buClr>
              <a:buFont typeface="Arial"/>
              <a:buChar char="•"/>
              <a:tabLst>
                <a:tab pos="0" algn="l"/>
              </a:tabLst>
            </a:pPr>
            <a:r>
              <a:rPr lang="en-US" sz="2800" b="0" strike="noStrike" spc="-1" dirty="0">
                <a:solidFill>
                  <a:srgbClr val="000000"/>
                </a:solidFill>
                <a:latin typeface="Calibri"/>
              </a:rPr>
              <a:t>Main electrical distribution board</a:t>
            </a:r>
            <a:endParaRPr lang="ru-RU" sz="2800" b="0" strike="noStrike" spc="-1" dirty="0">
              <a:solidFill>
                <a:srgbClr val="000000"/>
              </a:solidFill>
              <a:latin typeface="Arial"/>
            </a:endParaRPr>
          </a:p>
          <a:p>
            <a:pPr marL="283320" indent="-283320">
              <a:lnSpc>
                <a:spcPct val="90000"/>
              </a:lnSpc>
              <a:spcBef>
                <a:spcPts val="1001"/>
              </a:spcBef>
              <a:buClr>
                <a:srgbClr val="000000"/>
              </a:buClr>
              <a:buFont typeface="Arial"/>
              <a:buChar char="•"/>
              <a:tabLst>
                <a:tab pos="0" algn="l"/>
              </a:tabLst>
            </a:pPr>
            <a:r>
              <a:rPr lang="en-US" sz="2800" b="0" strike="noStrike" spc="-1" dirty="0" err="1">
                <a:solidFill>
                  <a:srgbClr val="000000"/>
                </a:solidFill>
                <a:latin typeface="Calibri"/>
              </a:rPr>
              <a:t>Structed</a:t>
            </a:r>
            <a:r>
              <a:rPr lang="en-US" sz="2800" b="0" strike="noStrike" spc="-1" dirty="0">
                <a:solidFill>
                  <a:srgbClr val="000000"/>
                </a:solidFill>
                <a:latin typeface="Calibri"/>
              </a:rPr>
              <a:t> Cabling(fiber optic)</a:t>
            </a:r>
            <a:endParaRPr lang="ru-RU" sz="2800" b="0" strike="noStrike" spc="-1" dirty="0">
              <a:solidFill>
                <a:srgbClr val="000000"/>
              </a:solidFill>
              <a:latin typeface="Arial"/>
            </a:endParaRPr>
          </a:p>
          <a:p>
            <a:pPr marL="283320" indent="-283320">
              <a:lnSpc>
                <a:spcPct val="90000"/>
              </a:lnSpc>
              <a:spcBef>
                <a:spcPts val="1001"/>
              </a:spcBef>
              <a:buClr>
                <a:srgbClr val="000000"/>
              </a:buClr>
              <a:buFont typeface="Arial"/>
              <a:buChar char="•"/>
              <a:tabLst>
                <a:tab pos="0" algn="l"/>
              </a:tabLst>
            </a:pPr>
            <a:r>
              <a:rPr lang="en-US" sz="2800" b="0" strike="noStrike" spc="-1" dirty="0">
                <a:solidFill>
                  <a:srgbClr val="000000"/>
                </a:solidFill>
                <a:latin typeface="Calibri"/>
              </a:rPr>
              <a:t>Access control and management system</a:t>
            </a:r>
            <a:endParaRPr lang="ru-RU" sz="2800" b="0" strike="noStrike" spc="-1" dirty="0">
              <a:solidFill>
                <a:srgbClr val="000000"/>
              </a:solidFill>
              <a:latin typeface="Arial"/>
            </a:endParaRPr>
          </a:p>
          <a:p>
            <a:pPr marL="283320" indent="-283320">
              <a:lnSpc>
                <a:spcPct val="90000"/>
              </a:lnSpc>
              <a:spcBef>
                <a:spcPts val="1001"/>
              </a:spcBef>
              <a:buClr>
                <a:srgbClr val="000000"/>
              </a:buClr>
              <a:buFont typeface="Arial"/>
              <a:buChar char="•"/>
              <a:tabLst>
                <a:tab pos="0" algn="l"/>
              </a:tabLst>
            </a:pPr>
            <a:r>
              <a:rPr lang="en-US" sz="2800" b="0" strike="noStrike" spc="-1" dirty="0">
                <a:solidFill>
                  <a:srgbClr val="000000"/>
                </a:solidFill>
                <a:latin typeface="Calibri"/>
              </a:rPr>
              <a:t>CCTV video surveillance system</a:t>
            </a:r>
            <a:endParaRPr lang="ru-RU" sz="2800" b="0" strike="noStrike" spc="-1" dirty="0">
              <a:solidFill>
                <a:srgbClr val="000000"/>
              </a:solidFill>
              <a:latin typeface="Arial"/>
            </a:endParaRPr>
          </a:p>
          <a:p>
            <a:pPr marL="283320" indent="-283320">
              <a:lnSpc>
                <a:spcPct val="90000"/>
              </a:lnSpc>
              <a:spcBef>
                <a:spcPts val="1001"/>
              </a:spcBef>
              <a:buClr>
                <a:srgbClr val="000000"/>
              </a:buClr>
              <a:buFont typeface="Arial"/>
              <a:buChar char="•"/>
              <a:tabLst>
                <a:tab pos="0" algn="l"/>
              </a:tabLst>
            </a:pPr>
            <a:r>
              <a:rPr lang="ru-RU" sz="2800" b="0" strike="noStrike" spc="-1" dirty="0">
                <a:solidFill>
                  <a:srgbClr val="000000"/>
                </a:solidFill>
                <a:latin typeface="Calibri"/>
              </a:rPr>
              <a:t>А</a:t>
            </a:r>
            <a:r>
              <a:rPr lang="en-US" sz="2800" b="0" strike="noStrike" spc="-1" dirty="0" err="1">
                <a:solidFill>
                  <a:srgbClr val="000000"/>
                </a:solidFill>
                <a:latin typeface="Calibri"/>
              </a:rPr>
              <a:t>utonomous</a:t>
            </a:r>
            <a:r>
              <a:rPr lang="en-US" sz="2800" b="0" strike="noStrike" spc="-1" dirty="0">
                <a:solidFill>
                  <a:srgbClr val="000000"/>
                </a:solidFill>
                <a:latin typeface="Calibri"/>
              </a:rPr>
              <a:t> fire</a:t>
            </a:r>
            <a:r>
              <a:rPr lang="ru-RU" sz="2800" b="0" strike="noStrike" spc="-1" dirty="0">
                <a:solidFill>
                  <a:srgbClr val="000000"/>
                </a:solidFill>
                <a:latin typeface="Calibri"/>
              </a:rPr>
              <a:t> </a:t>
            </a:r>
            <a:r>
              <a:rPr lang="en-US" sz="2800" b="0" strike="noStrike" spc="-1" dirty="0">
                <a:solidFill>
                  <a:srgbClr val="000000"/>
                </a:solidFill>
                <a:latin typeface="Calibri"/>
              </a:rPr>
              <a:t>extinguishing system</a:t>
            </a:r>
            <a:endParaRPr lang="ru-RU" sz="2800" b="0" strike="noStrike" spc="-1" dirty="0">
              <a:solidFill>
                <a:srgbClr val="000000"/>
              </a:solidFill>
              <a:latin typeface="Arial"/>
            </a:endParaRPr>
          </a:p>
          <a:p>
            <a:pPr marL="283320" indent="-283320">
              <a:lnSpc>
                <a:spcPct val="90000"/>
              </a:lnSpc>
              <a:spcBef>
                <a:spcPts val="1001"/>
              </a:spcBef>
              <a:buClr>
                <a:srgbClr val="000000"/>
              </a:buClr>
              <a:buFont typeface="Arial"/>
              <a:buChar char="•"/>
              <a:tabLst>
                <a:tab pos="0" algn="l"/>
              </a:tabLst>
            </a:pPr>
            <a:r>
              <a:rPr lang="en-US" sz="2800" b="0" strike="noStrike" spc="-1" dirty="0">
                <a:solidFill>
                  <a:srgbClr val="000000"/>
                </a:solidFill>
                <a:latin typeface="Calibri"/>
              </a:rPr>
              <a:t>Monitoring</a:t>
            </a:r>
            <a:r>
              <a:rPr lang="ru-RU" sz="2800" b="0" strike="noStrike" spc="-1" dirty="0">
                <a:solidFill>
                  <a:srgbClr val="000000"/>
                </a:solidFill>
                <a:latin typeface="Calibri"/>
              </a:rPr>
              <a:t> </a:t>
            </a:r>
            <a:r>
              <a:rPr lang="en-US" sz="2800" b="0" strike="noStrike" spc="-1" dirty="0">
                <a:solidFill>
                  <a:srgbClr val="000000"/>
                </a:solidFill>
                <a:latin typeface="Calibri"/>
              </a:rPr>
              <a:t>system</a:t>
            </a:r>
            <a:endParaRPr lang="ru-RU" sz="2800" b="0" strike="noStrike" spc="-1" dirty="0">
              <a:solidFill>
                <a:srgbClr val="000000"/>
              </a:solidFill>
              <a:latin typeface="Arial"/>
            </a:endParaRPr>
          </a:p>
          <a:p>
            <a:pPr indent="0">
              <a:lnSpc>
                <a:spcPct val="90000"/>
              </a:lnSpc>
              <a:spcBef>
                <a:spcPts val="1001"/>
              </a:spcBef>
              <a:buNone/>
              <a:tabLst>
                <a:tab pos="0" algn="l"/>
              </a:tabLst>
            </a:pPr>
            <a:endParaRPr lang="ru-RU" sz="2800" b="0" strike="noStrike" spc="-1" dirty="0">
              <a:solidFill>
                <a:srgbClr val="000000"/>
              </a:solidFill>
              <a:latin typeface="Arial"/>
            </a:endParaRPr>
          </a:p>
        </p:txBody>
      </p:sp>
      <p:sp>
        <p:nvSpPr>
          <p:cNvPr id="256" name="TextBox 4"/>
          <p:cNvSpPr/>
          <p:nvPr/>
        </p:nvSpPr>
        <p:spPr>
          <a:xfrm>
            <a:off x="9937828" y="6383340"/>
            <a:ext cx="22557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pic>
        <p:nvPicPr>
          <p:cNvPr id="257" name="Obraz 5"/>
          <p:cNvPicPr/>
          <p:nvPr/>
        </p:nvPicPr>
        <p:blipFill>
          <a:blip r:embed="rId2"/>
          <a:stretch/>
        </p:blipFill>
        <p:spPr>
          <a:xfrm>
            <a:off x="60480" y="6300000"/>
            <a:ext cx="839520" cy="438840"/>
          </a:xfrm>
          <a:prstGeom prst="rect">
            <a:avLst/>
          </a:prstGeom>
          <a:ln w="0">
            <a:noFill/>
          </a:ln>
        </p:spPr>
      </p:pic>
      <p:pic>
        <p:nvPicPr>
          <p:cNvPr id="258" name="Рисунок 7"/>
          <p:cNvPicPr/>
          <p:nvPr/>
        </p:nvPicPr>
        <p:blipFill>
          <a:blip r:embed="rId3"/>
          <a:stretch/>
        </p:blipFill>
        <p:spPr>
          <a:xfrm>
            <a:off x="0" y="0"/>
            <a:ext cx="4968000" cy="6186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Прямоугольник 264"/>
          <p:cNvSpPr/>
          <p:nvPr/>
        </p:nvSpPr>
        <p:spPr>
          <a:xfrm>
            <a:off x="6660360" y="0"/>
            <a:ext cx="5532120" cy="4453920"/>
          </a:xfrm>
          <a:prstGeom prst="rect">
            <a:avLst/>
          </a:prstGeom>
          <a:solidFill>
            <a:srgbClr val="72CCCF"/>
          </a:solidFill>
          <a:ln w="0">
            <a:solidFill>
              <a:srgbClr val="20386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ru-RU" sz="1800" b="0" strike="noStrike" spc="-1">
              <a:solidFill>
                <a:srgbClr val="000000"/>
              </a:solidFill>
              <a:latin typeface="Arial"/>
            </a:endParaRPr>
          </a:p>
        </p:txBody>
      </p:sp>
      <p:sp>
        <p:nvSpPr>
          <p:cNvPr id="266" name="PlaceHolder 1"/>
          <p:cNvSpPr>
            <a:spLocks noGrp="1"/>
          </p:cNvSpPr>
          <p:nvPr>
            <p:ph type="title"/>
          </p:nvPr>
        </p:nvSpPr>
        <p:spPr>
          <a:xfrm>
            <a:off x="360000" y="-180000"/>
            <a:ext cx="4994640" cy="193464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n-US" sz="3600" b="1" strike="noStrike" spc="-1">
                <a:solidFill>
                  <a:srgbClr val="0BA5B5"/>
                </a:solidFill>
                <a:latin typeface="Calibri Light"/>
              </a:rPr>
              <a:t>IT RACKS on the NMP</a:t>
            </a:r>
            <a:r>
              <a:rPr sz="3600"/>
              <a:t/>
            </a:r>
            <a:br>
              <a:rPr sz="3600"/>
            </a:br>
            <a:endParaRPr lang="ru-RU" sz="3600" b="0" strike="noStrike" spc="-1">
              <a:solidFill>
                <a:srgbClr val="000000"/>
              </a:solidFill>
              <a:latin typeface="Arial"/>
            </a:endParaRPr>
          </a:p>
        </p:txBody>
      </p:sp>
      <p:sp>
        <p:nvSpPr>
          <p:cNvPr id="268" name="TextBox 4"/>
          <p:cNvSpPr/>
          <p:nvPr/>
        </p:nvSpPr>
        <p:spPr>
          <a:xfrm>
            <a:off x="9932040" y="6519960"/>
            <a:ext cx="22597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a:solidFill>
                  <a:srgbClr val="A6A6A6"/>
                </a:solidFill>
                <a:latin typeface="Calibri"/>
                <a:ea typeface="DejaVu Sans"/>
              </a:rPr>
              <a:t>XII MPD Collaboration meeting</a:t>
            </a:r>
            <a:endParaRPr lang="ru-RU" sz="1200" b="0" strike="noStrike" spc="-1">
              <a:solidFill>
                <a:srgbClr val="000000"/>
              </a:solidFill>
              <a:latin typeface="Arial"/>
            </a:endParaRPr>
          </a:p>
        </p:txBody>
      </p:sp>
      <p:pic>
        <p:nvPicPr>
          <p:cNvPr id="269" name="Obraz 5"/>
          <p:cNvPicPr/>
          <p:nvPr/>
        </p:nvPicPr>
        <p:blipFill>
          <a:blip r:embed="rId2"/>
          <a:stretch/>
        </p:blipFill>
        <p:spPr>
          <a:xfrm>
            <a:off x="-2277360" y="6221160"/>
            <a:ext cx="870480" cy="455040"/>
          </a:xfrm>
          <a:prstGeom prst="rect">
            <a:avLst/>
          </a:prstGeom>
          <a:ln w="0">
            <a:noFill/>
          </a:ln>
        </p:spPr>
      </p:pic>
      <p:pic>
        <p:nvPicPr>
          <p:cNvPr id="270" name="Рисунок 24"/>
          <p:cNvPicPr/>
          <p:nvPr/>
        </p:nvPicPr>
        <p:blipFill>
          <a:blip r:embed="rId3"/>
          <a:stretch/>
        </p:blipFill>
        <p:spPr>
          <a:xfrm>
            <a:off x="0" y="900000"/>
            <a:ext cx="6321600" cy="3024720"/>
          </a:xfrm>
          <a:prstGeom prst="rect">
            <a:avLst/>
          </a:prstGeom>
          <a:ln w="0">
            <a:noFill/>
          </a:ln>
        </p:spPr>
      </p:pic>
      <p:pic>
        <p:nvPicPr>
          <p:cNvPr id="271" name="Рисунок 31"/>
          <p:cNvPicPr/>
          <p:nvPr/>
        </p:nvPicPr>
        <p:blipFill>
          <a:blip r:embed="rId4"/>
          <a:stretch/>
        </p:blipFill>
        <p:spPr>
          <a:xfrm>
            <a:off x="900360" y="3596040"/>
            <a:ext cx="5760000" cy="2879640"/>
          </a:xfrm>
          <a:prstGeom prst="rect">
            <a:avLst/>
          </a:prstGeom>
          <a:ln w="0">
            <a:noFill/>
          </a:ln>
        </p:spPr>
      </p:pic>
      <p:pic>
        <p:nvPicPr>
          <p:cNvPr id="272" name="Рисунок 271"/>
          <p:cNvPicPr/>
          <p:nvPr/>
        </p:nvPicPr>
        <p:blipFill>
          <a:blip r:embed="rId5"/>
          <a:srcRect l="45480" t="43954" b="11409"/>
          <a:stretch/>
        </p:blipFill>
        <p:spPr>
          <a:xfrm>
            <a:off x="9360720" y="360"/>
            <a:ext cx="2802960" cy="4139280"/>
          </a:xfrm>
          <a:prstGeom prst="rect">
            <a:avLst/>
          </a:prstGeom>
          <a:ln w="0">
            <a:noFill/>
          </a:ln>
        </p:spPr>
      </p:pic>
      <p:pic>
        <p:nvPicPr>
          <p:cNvPr id="273" name="Рисунок 272"/>
          <p:cNvPicPr/>
          <p:nvPr/>
        </p:nvPicPr>
        <p:blipFill>
          <a:blip r:embed="rId6"/>
          <a:srcRect l="13996" t="2622" r="37839" b="41994"/>
          <a:stretch/>
        </p:blipFill>
        <p:spPr>
          <a:xfrm>
            <a:off x="6771240" y="0"/>
            <a:ext cx="2388960" cy="4139640"/>
          </a:xfrm>
          <a:prstGeom prst="rect">
            <a:avLst/>
          </a:prstGeom>
          <a:ln w="0">
            <a:noFill/>
          </a:ln>
        </p:spPr>
      </p:pic>
      <p:sp>
        <p:nvSpPr>
          <p:cNvPr id="274" name="Прямоугольник 273"/>
          <p:cNvSpPr/>
          <p:nvPr/>
        </p:nvSpPr>
        <p:spPr>
          <a:xfrm>
            <a:off x="6840360" y="4453920"/>
            <a:ext cx="5352120" cy="206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2400" b="0" strike="noStrike" spc="-1" dirty="0">
                <a:solidFill>
                  <a:srgbClr val="000000"/>
                </a:solidFill>
                <a:latin typeface="Calibri"/>
              </a:rPr>
              <a:t>All floors have 2 corridors: hot and cold. </a:t>
            </a:r>
            <a:endParaRPr lang="ru-RU" sz="2400" b="0" strike="noStrike" spc="-1" dirty="0">
              <a:solidFill>
                <a:srgbClr val="000000"/>
              </a:solidFill>
              <a:latin typeface="Arial"/>
            </a:endParaRPr>
          </a:p>
          <a:p>
            <a:pPr>
              <a:lnSpc>
                <a:spcPct val="100000"/>
              </a:lnSpc>
            </a:pPr>
            <a:endParaRPr lang="ru-RU" sz="2400" b="0" strike="noStrike" spc="-1" dirty="0">
              <a:solidFill>
                <a:srgbClr val="000000"/>
              </a:solidFill>
              <a:latin typeface="Arial"/>
            </a:endParaRPr>
          </a:p>
          <a:p>
            <a:pPr>
              <a:lnSpc>
                <a:spcPct val="100000"/>
              </a:lnSpc>
            </a:pPr>
            <a:endParaRPr lang="ru-RU" sz="2400" b="0" strike="noStrike" spc="-1" dirty="0">
              <a:solidFill>
                <a:srgbClr val="000000"/>
              </a:solidFill>
              <a:latin typeface="Arial"/>
            </a:endParaRPr>
          </a:p>
          <a:p>
            <a:pPr>
              <a:lnSpc>
                <a:spcPct val="100000"/>
              </a:lnSpc>
            </a:pPr>
            <a:r>
              <a:rPr lang="en-US" sz="2400" spc="-1" dirty="0" smtClean="0">
                <a:solidFill>
                  <a:srgbClr val="000000"/>
                </a:solidFill>
                <a:latin typeface="Calibri"/>
              </a:rPr>
              <a:t>Main </a:t>
            </a:r>
            <a:r>
              <a:rPr lang="en-US" sz="2400" spc="-1" dirty="0">
                <a:solidFill>
                  <a:srgbClr val="000000"/>
                </a:solidFill>
                <a:latin typeface="Calibri"/>
              </a:rPr>
              <a:t>power supply equipment is located on the ground floor.</a:t>
            </a:r>
            <a:endParaRPr lang="ru-RU" sz="2400" b="0" strike="noStrike" spc="-1" dirty="0">
              <a:solidFill>
                <a:srgbClr val="000000"/>
              </a:solidFill>
              <a:latin typeface="Arial"/>
            </a:endParaRPr>
          </a:p>
        </p:txBody>
      </p:sp>
      <p:pic>
        <p:nvPicPr>
          <p:cNvPr id="12" name="Obraz 5"/>
          <p:cNvPicPr/>
          <p:nvPr/>
        </p:nvPicPr>
        <p:blipFill>
          <a:blip r:embed="rId7"/>
          <a:stretch/>
        </p:blipFill>
        <p:spPr>
          <a:xfrm>
            <a:off x="147579" y="6406643"/>
            <a:ext cx="650160" cy="3398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p:cNvSpPr>
          <p:nvPr>
            <p:ph type="title"/>
          </p:nvPr>
        </p:nvSpPr>
        <p:spPr>
          <a:xfrm>
            <a:off x="-216000" y="360000"/>
            <a:ext cx="9900720" cy="126000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n-GB" sz="4000" b="1" strike="noStrike" spc="-1" dirty="0">
                <a:solidFill>
                  <a:srgbClr val="0BA5B5"/>
                </a:solidFill>
                <a:latin typeface="Calibri Light"/>
              </a:rPr>
              <a:t>Main electrical distribution board</a:t>
            </a:r>
            <a:endParaRPr lang="ru-RU" sz="4000" b="0" strike="noStrike" spc="-1" dirty="0">
              <a:solidFill>
                <a:srgbClr val="000000"/>
              </a:solidFill>
              <a:latin typeface="Arial"/>
            </a:endParaRPr>
          </a:p>
        </p:txBody>
      </p:sp>
      <p:sp>
        <p:nvSpPr>
          <p:cNvPr id="312" name="TextBox 4"/>
          <p:cNvSpPr/>
          <p:nvPr/>
        </p:nvSpPr>
        <p:spPr>
          <a:xfrm>
            <a:off x="7106760" y="6536520"/>
            <a:ext cx="21819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pic>
        <p:nvPicPr>
          <p:cNvPr id="313" name="Obraz 5"/>
          <p:cNvPicPr/>
          <p:nvPr/>
        </p:nvPicPr>
        <p:blipFill>
          <a:blip r:embed="rId2"/>
          <a:stretch/>
        </p:blipFill>
        <p:spPr>
          <a:xfrm>
            <a:off x="246410" y="6309000"/>
            <a:ext cx="870480" cy="455040"/>
          </a:xfrm>
          <a:prstGeom prst="rect">
            <a:avLst/>
          </a:prstGeom>
          <a:ln w="0">
            <a:noFill/>
          </a:ln>
        </p:spPr>
      </p:pic>
      <p:pic>
        <p:nvPicPr>
          <p:cNvPr id="314" name="Рисунок 9"/>
          <p:cNvPicPr/>
          <p:nvPr/>
        </p:nvPicPr>
        <p:blipFill>
          <a:blip r:embed="rId3"/>
          <a:stretch/>
        </p:blipFill>
        <p:spPr>
          <a:xfrm>
            <a:off x="9460800" y="0"/>
            <a:ext cx="2720880" cy="6856920"/>
          </a:xfrm>
          <a:prstGeom prst="rect">
            <a:avLst/>
          </a:prstGeom>
          <a:ln w="0">
            <a:noFill/>
          </a:ln>
        </p:spPr>
      </p:pic>
      <p:sp>
        <p:nvSpPr>
          <p:cNvPr id="315" name="TextBox 11"/>
          <p:cNvSpPr/>
          <p:nvPr/>
        </p:nvSpPr>
        <p:spPr>
          <a:xfrm>
            <a:off x="540000" y="1530360"/>
            <a:ext cx="5580360" cy="224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7000"/>
              </a:lnSpc>
              <a:spcAft>
                <a:spcPts val="799"/>
              </a:spcAft>
            </a:pPr>
            <a:r>
              <a:rPr lang="en-US" sz="2000" b="0" strike="noStrike" spc="-1" dirty="0">
                <a:solidFill>
                  <a:srgbClr val="000000"/>
                </a:solidFill>
                <a:latin typeface="Calibri"/>
                <a:ea typeface="Calibri"/>
              </a:rPr>
              <a:t>The platform power supply is isolated on each floor. </a:t>
            </a:r>
            <a:endParaRPr lang="ru-RU" sz="2000" b="0" strike="noStrike" spc="-1" dirty="0">
              <a:solidFill>
                <a:srgbClr val="000000"/>
              </a:solidFill>
              <a:latin typeface="Arial"/>
            </a:endParaRPr>
          </a:p>
          <a:p>
            <a:pPr algn="just">
              <a:lnSpc>
                <a:spcPct val="107000"/>
              </a:lnSpc>
              <a:spcAft>
                <a:spcPts val="799"/>
              </a:spcAft>
            </a:pPr>
            <a:endParaRPr lang="ru-RU" sz="2000" b="0" strike="noStrike" spc="-1" dirty="0">
              <a:solidFill>
                <a:srgbClr val="000000"/>
              </a:solidFill>
              <a:latin typeface="Arial"/>
            </a:endParaRPr>
          </a:p>
          <a:p>
            <a:pPr algn="just">
              <a:lnSpc>
                <a:spcPct val="107000"/>
              </a:lnSpc>
              <a:spcAft>
                <a:spcPts val="799"/>
              </a:spcAft>
            </a:pPr>
            <a:r>
              <a:rPr lang="en-US" sz="2000" b="0" strike="noStrike" spc="-1" dirty="0">
                <a:solidFill>
                  <a:srgbClr val="0BA5B5"/>
                </a:solidFill>
                <a:latin typeface="Calibri"/>
                <a:ea typeface="Calibri"/>
              </a:rPr>
              <a:t>Each floor has its own power distribution board, which makes it possible to carry out preventive maintenance of the floor </a:t>
            </a:r>
            <a:r>
              <a:rPr lang="en-US" sz="2000" b="1" u="sng" strike="noStrike" spc="-1" dirty="0">
                <a:solidFill>
                  <a:srgbClr val="0BA5B5"/>
                </a:solidFill>
                <a:uFillTx/>
                <a:latin typeface="Calibri"/>
                <a:ea typeface="Calibri"/>
              </a:rPr>
              <a:t>without shutting down the entire </a:t>
            </a:r>
            <a:r>
              <a:rPr lang="en-US" sz="2000" b="1" u="sng" strike="noStrike" spc="-1" dirty="0" smtClean="0">
                <a:solidFill>
                  <a:srgbClr val="0BA5B5"/>
                </a:solidFill>
                <a:uFillTx/>
                <a:latin typeface="Calibri"/>
                <a:ea typeface="Calibri"/>
              </a:rPr>
              <a:t>NMP.</a:t>
            </a:r>
            <a:endParaRPr lang="ru-RU" sz="2000" b="0" strike="noStrike" spc="-1" dirty="0">
              <a:solidFill>
                <a:srgbClr val="000000"/>
              </a:solidFill>
              <a:latin typeface="Arial"/>
            </a:endParaRPr>
          </a:p>
        </p:txBody>
      </p:sp>
      <p:pic>
        <p:nvPicPr>
          <p:cNvPr id="316" name="Рисунок 315"/>
          <p:cNvPicPr/>
          <p:nvPr/>
        </p:nvPicPr>
        <p:blipFill>
          <a:blip r:embed="rId4"/>
          <a:srcRect l="23696" t="5504" r="42730" b="6414"/>
          <a:stretch/>
        </p:blipFill>
        <p:spPr>
          <a:xfrm>
            <a:off x="6660360" y="1264680"/>
            <a:ext cx="2628360" cy="5188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Прямоугольник 274"/>
          <p:cNvSpPr/>
          <p:nvPr/>
        </p:nvSpPr>
        <p:spPr>
          <a:xfrm>
            <a:off x="540000" y="1800000"/>
            <a:ext cx="7200720" cy="4320000"/>
          </a:xfrm>
          <a:prstGeom prst="rect">
            <a:avLst/>
          </a:prstGeom>
          <a:solidFill>
            <a:srgbClr val="72CCCF"/>
          </a:solidFill>
          <a:ln w="0">
            <a:solidFill>
              <a:srgbClr val="77BC6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ru-RU" sz="1800" b="0" strike="noStrike" spc="-1">
              <a:solidFill>
                <a:srgbClr val="000000"/>
              </a:solidFill>
              <a:latin typeface="Arial"/>
            </a:endParaRPr>
          </a:p>
        </p:txBody>
      </p:sp>
      <p:sp>
        <p:nvSpPr>
          <p:cNvPr id="276" name="PlaceHolder 1"/>
          <p:cNvSpPr>
            <a:spLocks noGrp="1"/>
          </p:cNvSpPr>
          <p:nvPr>
            <p:ph type="title"/>
          </p:nvPr>
        </p:nvSpPr>
        <p:spPr>
          <a:xfrm>
            <a:off x="-1334520" y="-64440"/>
            <a:ext cx="10515600" cy="1324440"/>
          </a:xfrm>
          <a:prstGeom prst="rect">
            <a:avLst/>
          </a:prstGeom>
          <a:noFill/>
          <a:ln w="0">
            <a:noFill/>
          </a:ln>
        </p:spPr>
        <p:txBody>
          <a:bodyPr lIns="90000" tIns="45000" rIns="90000" bIns="45000" anchor="ctr">
            <a:noAutofit/>
          </a:bodyPr>
          <a:lstStyle/>
          <a:p>
            <a:pPr indent="0" algn="ctr">
              <a:lnSpc>
                <a:spcPct val="100000"/>
              </a:lnSpc>
              <a:buNone/>
              <a:tabLst>
                <a:tab pos="0" algn="l"/>
              </a:tabLst>
            </a:pPr>
            <a:r>
              <a:rPr lang="en-US" sz="4400" b="1" strike="noStrike" spc="-1" dirty="0" smtClean="0">
                <a:solidFill>
                  <a:srgbClr val="0BA5B5"/>
                </a:solidFill>
                <a:latin typeface="Calibri Light"/>
              </a:rPr>
              <a:t>IT </a:t>
            </a:r>
            <a:r>
              <a:rPr lang="en-US" sz="4400" b="1" strike="noStrike" spc="-1" dirty="0">
                <a:solidFill>
                  <a:srgbClr val="0BA5B5"/>
                </a:solidFill>
                <a:latin typeface="Calibri Light"/>
              </a:rPr>
              <a:t>RACKS on the NMP</a:t>
            </a:r>
            <a:endParaRPr lang="ru-RU" sz="4400" b="0" strike="noStrike" spc="-1" dirty="0">
              <a:solidFill>
                <a:srgbClr val="000000"/>
              </a:solidFill>
              <a:latin typeface="Arial"/>
            </a:endParaRPr>
          </a:p>
        </p:txBody>
      </p:sp>
      <p:sp>
        <p:nvSpPr>
          <p:cNvPr id="278" name="TextBox 7"/>
          <p:cNvSpPr/>
          <p:nvPr/>
        </p:nvSpPr>
        <p:spPr>
          <a:xfrm>
            <a:off x="5830920" y="6400080"/>
            <a:ext cx="23061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pic>
        <p:nvPicPr>
          <p:cNvPr id="280" name="Рисунок 279"/>
          <p:cNvPicPr/>
          <p:nvPr/>
        </p:nvPicPr>
        <p:blipFill>
          <a:blip r:embed="rId2"/>
          <a:srcRect l="3335" t="-100" r="22988" b="2891"/>
          <a:stretch/>
        </p:blipFill>
        <p:spPr>
          <a:xfrm>
            <a:off x="8137080" y="0"/>
            <a:ext cx="4034520" cy="6839280"/>
          </a:xfrm>
          <a:prstGeom prst="rect">
            <a:avLst/>
          </a:prstGeom>
          <a:ln w="0">
            <a:noFill/>
          </a:ln>
        </p:spPr>
      </p:pic>
      <p:sp>
        <p:nvSpPr>
          <p:cNvPr id="281" name="Прямоугольник 280"/>
          <p:cNvSpPr/>
          <p:nvPr/>
        </p:nvSpPr>
        <p:spPr>
          <a:xfrm>
            <a:off x="884879" y="973080"/>
            <a:ext cx="6726155" cy="344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2000" spc="-1" dirty="0" smtClean="0">
                <a:solidFill>
                  <a:srgbClr val="000000"/>
                </a:solidFill>
                <a:latin typeface="Calibri"/>
                <a:ea typeface="Calibri"/>
              </a:rPr>
              <a:t>On the </a:t>
            </a:r>
            <a:r>
              <a:rPr lang="en-US" sz="2000" spc="-1" dirty="0">
                <a:solidFill>
                  <a:srgbClr val="000000"/>
                </a:solidFill>
                <a:latin typeface="Calibri"/>
                <a:ea typeface="Calibri"/>
              </a:rPr>
              <a:t>second, third and fourth floors there are 8 equipment racks and 4 fan coil units. </a:t>
            </a:r>
            <a:endParaRPr lang="ru-RU" sz="2000" b="0" strike="noStrike" spc="-1" dirty="0" smtClean="0">
              <a:solidFill>
                <a:srgbClr val="000000"/>
              </a:solidFill>
              <a:latin typeface="Arial"/>
            </a:endParaRPr>
          </a:p>
          <a:p>
            <a:pPr>
              <a:lnSpc>
                <a:spcPct val="100000"/>
              </a:lnSpc>
            </a:pPr>
            <a:endParaRPr lang="ru-RU" sz="2000" b="0" strike="noStrike" spc="-1" dirty="0">
              <a:solidFill>
                <a:srgbClr val="000000"/>
              </a:solidFill>
              <a:latin typeface="Arial"/>
            </a:endParaRPr>
          </a:p>
          <a:p>
            <a:pPr>
              <a:lnSpc>
                <a:spcPct val="100000"/>
              </a:lnSpc>
            </a:pPr>
            <a:endParaRPr lang="ru-RU" sz="2000" b="0" strike="noStrike" spc="-1" dirty="0">
              <a:solidFill>
                <a:srgbClr val="000000"/>
              </a:solidFill>
              <a:latin typeface="Arial"/>
            </a:endParaRPr>
          </a:p>
          <a:p>
            <a:pPr>
              <a:lnSpc>
                <a:spcPct val="100000"/>
              </a:lnSpc>
            </a:pPr>
            <a:endParaRPr lang="ru-RU" sz="2000" b="0" strike="noStrike" spc="-1" dirty="0">
              <a:solidFill>
                <a:srgbClr val="000000"/>
              </a:solidFill>
              <a:latin typeface="Arial"/>
            </a:endParaRPr>
          </a:p>
        </p:txBody>
      </p:sp>
      <p:pic>
        <p:nvPicPr>
          <p:cNvPr id="282" name="Рисунок 281"/>
          <p:cNvPicPr/>
          <p:nvPr/>
        </p:nvPicPr>
        <p:blipFill>
          <a:blip r:embed="rId3"/>
          <a:srcRect l="23098" t="2655" r="24567"/>
          <a:stretch/>
        </p:blipFill>
        <p:spPr>
          <a:xfrm>
            <a:off x="1044000" y="1980000"/>
            <a:ext cx="1601280" cy="3960000"/>
          </a:xfrm>
          <a:prstGeom prst="rect">
            <a:avLst/>
          </a:prstGeom>
          <a:ln w="0">
            <a:noFill/>
          </a:ln>
        </p:spPr>
      </p:pic>
      <p:pic>
        <p:nvPicPr>
          <p:cNvPr id="283" name="Рисунок 282"/>
          <p:cNvPicPr/>
          <p:nvPr/>
        </p:nvPicPr>
        <p:blipFill>
          <a:blip r:embed="rId4"/>
          <a:srcRect l="28811" r="15359" b="1792"/>
          <a:stretch/>
        </p:blipFill>
        <p:spPr>
          <a:xfrm>
            <a:off x="3528000" y="1980000"/>
            <a:ext cx="1693440" cy="3960000"/>
          </a:xfrm>
          <a:prstGeom prst="rect">
            <a:avLst/>
          </a:prstGeom>
          <a:ln w="0">
            <a:noFill/>
          </a:ln>
        </p:spPr>
      </p:pic>
      <p:pic>
        <p:nvPicPr>
          <p:cNvPr id="284" name="Рисунок 283"/>
          <p:cNvPicPr/>
          <p:nvPr/>
        </p:nvPicPr>
        <p:blipFill>
          <a:blip r:embed="rId5"/>
          <a:srcRect l="31697" t="2624" r="30961" b="16007"/>
          <a:stretch/>
        </p:blipFill>
        <p:spPr>
          <a:xfrm>
            <a:off x="5940360" y="1980000"/>
            <a:ext cx="1021680" cy="3960000"/>
          </a:xfrm>
          <a:prstGeom prst="rect">
            <a:avLst/>
          </a:prstGeom>
          <a:ln w="0">
            <a:noFill/>
          </a:ln>
        </p:spPr>
      </p:pic>
      <p:pic>
        <p:nvPicPr>
          <p:cNvPr id="15" name="Obraz 5"/>
          <p:cNvPicPr/>
          <p:nvPr/>
        </p:nvPicPr>
        <p:blipFill>
          <a:blip r:embed="rId6"/>
          <a:stretch/>
        </p:blipFill>
        <p:spPr>
          <a:xfrm>
            <a:off x="246410" y="6309000"/>
            <a:ext cx="870480" cy="455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Прямоугольник 284"/>
          <p:cNvSpPr/>
          <p:nvPr/>
        </p:nvSpPr>
        <p:spPr>
          <a:xfrm>
            <a:off x="6300360" y="2772000"/>
            <a:ext cx="5400360" cy="3348000"/>
          </a:xfrm>
          <a:prstGeom prst="rect">
            <a:avLst/>
          </a:prstGeom>
          <a:solidFill>
            <a:srgbClr val="72CCCF"/>
          </a:solidFill>
          <a:ln w="0">
            <a:solidFill>
              <a:srgbClr val="20386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ru-RU" sz="1800" b="0" strike="noStrike" spc="-1">
              <a:solidFill>
                <a:srgbClr val="000000"/>
              </a:solidFill>
              <a:latin typeface="Arial"/>
            </a:endParaRPr>
          </a:p>
        </p:txBody>
      </p:sp>
      <p:sp>
        <p:nvSpPr>
          <p:cNvPr id="286" name="Прямоугольник 285"/>
          <p:cNvSpPr/>
          <p:nvPr/>
        </p:nvSpPr>
        <p:spPr>
          <a:xfrm>
            <a:off x="1084680" y="2798280"/>
            <a:ext cx="3235680" cy="3321720"/>
          </a:xfrm>
          <a:prstGeom prst="rect">
            <a:avLst/>
          </a:prstGeom>
          <a:solidFill>
            <a:srgbClr val="72CCCF"/>
          </a:solidFill>
          <a:ln w="0">
            <a:solidFill>
              <a:srgbClr val="20386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ru-RU" sz="1800" b="0" strike="noStrike" spc="-1">
              <a:solidFill>
                <a:srgbClr val="000000"/>
              </a:solidFill>
              <a:latin typeface="Arial"/>
            </a:endParaRPr>
          </a:p>
        </p:txBody>
      </p:sp>
      <p:sp>
        <p:nvSpPr>
          <p:cNvPr id="288" name="TextBox 5"/>
          <p:cNvSpPr/>
          <p:nvPr/>
        </p:nvSpPr>
        <p:spPr>
          <a:xfrm>
            <a:off x="3420000" y="1436040"/>
            <a:ext cx="60012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Calibri"/>
                <a:ea typeface="DejaVu Sans"/>
              </a:rPr>
              <a:t>Each Rack</a:t>
            </a:r>
            <a:r>
              <a:rPr lang="ru-RU" sz="1800" b="0" strike="noStrike" spc="-1">
                <a:solidFill>
                  <a:srgbClr val="000000"/>
                </a:solidFill>
                <a:latin typeface="Calibri"/>
                <a:ea typeface="DejaVu Sans"/>
              </a:rPr>
              <a:t> C3 ECO 48U 600*1200, black, perforated door has</a:t>
            </a:r>
            <a:endParaRPr lang="ru-RU" sz="1800" b="0" strike="noStrike" spc="-1">
              <a:solidFill>
                <a:srgbClr val="000000"/>
              </a:solidFill>
              <a:latin typeface="Arial"/>
            </a:endParaRPr>
          </a:p>
        </p:txBody>
      </p:sp>
      <p:sp>
        <p:nvSpPr>
          <p:cNvPr id="289" name="TextBox 6"/>
          <p:cNvSpPr/>
          <p:nvPr/>
        </p:nvSpPr>
        <p:spPr>
          <a:xfrm>
            <a:off x="4574160" y="956160"/>
            <a:ext cx="2623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800" b="0" strike="noStrike" spc="-1">
                <a:solidFill>
                  <a:srgbClr val="000000"/>
                </a:solidFill>
                <a:latin typeface="Calibri"/>
                <a:ea typeface="DejaVu Sans"/>
              </a:rPr>
              <a:t>MPD equipment </a:t>
            </a:r>
            <a:r>
              <a:rPr lang="en-US" sz="1800" b="0" strike="noStrike" spc="-1">
                <a:solidFill>
                  <a:srgbClr val="000000"/>
                </a:solidFill>
                <a:latin typeface="Calibri"/>
                <a:ea typeface="DejaVu Sans"/>
              </a:rPr>
              <a:t>racks</a:t>
            </a:r>
            <a:endParaRPr lang="ru-RU" sz="1800" b="0" strike="noStrike" spc="-1">
              <a:solidFill>
                <a:srgbClr val="000000"/>
              </a:solidFill>
              <a:latin typeface="Arial"/>
            </a:endParaRPr>
          </a:p>
        </p:txBody>
      </p:sp>
      <p:sp>
        <p:nvSpPr>
          <p:cNvPr id="290" name="PlaceHolder 2"/>
          <p:cNvSpPr>
            <a:spLocks noGrp="1"/>
          </p:cNvSpPr>
          <p:nvPr>
            <p:ph type="title"/>
          </p:nvPr>
        </p:nvSpPr>
        <p:spPr>
          <a:xfrm>
            <a:off x="838080" y="205200"/>
            <a:ext cx="10515600" cy="92376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n-GB" sz="4400" b="1" strike="noStrike" spc="-1">
                <a:solidFill>
                  <a:srgbClr val="0BA5B5"/>
                </a:solidFill>
                <a:latin typeface="Calibri Light"/>
              </a:rPr>
              <a:t>IT RACKS on the NMP</a:t>
            </a:r>
            <a:endParaRPr lang="ru-RU" sz="4400" b="0" strike="noStrike" spc="-1">
              <a:solidFill>
                <a:srgbClr val="000000"/>
              </a:solidFill>
              <a:latin typeface="Arial"/>
            </a:endParaRPr>
          </a:p>
        </p:txBody>
      </p:sp>
      <p:sp>
        <p:nvSpPr>
          <p:cNvPr id="291" name="TextBox 11"/>
          <p:cNvSpPr/>
          <p:nvPr/>
        </p:nvSpPr>
        <p:spPr>
          <a:xfrm>
            <a:off x="904680" y="2160000"/>
            <a:ext cx="39556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Calibri"/>
                <a:ea typeface="DejaVu Sans"/>
              </a:rPr>
              <a:t>PDU controlled C3, 3 phases, 32A, C13-24, C19-12. </a:t>
            </a:r>
            <a:endParaRPr lang="ru-RU" sz="1800" b="0" strike="noStrike" spc="-1">
              <a:solidFill>
                <a:srgbClr val="000000"/>
              </a:solidFill>
              <a:latin typeface="Arial"/>
            </a:endParaRPr>
          </a:p>
        </p:txBody>
      </p:sp>
      <p:sp>
        <p:nvSpPr>
          <p:cNvPr id="292" name="Rectangle 1"/>
          <p:cNvSpPr/>
          <p:nvPr/>
        </p:nvSpPr>
        <p:spPr>
          <a:xfrm>
            <a:off x="0" y="0"/>
            <a:ext cx="12192120" cy="36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wrap="none" lIns="0" tIns="0" rIns="0" bIns="0" numCol="1" spcCol="0" anchor="ctr">
            <a:spAutoFit/>
          </a:bodyPr>
          <a:lstStyle/>
          <a:p>
            <a:pPr>
              <a:lnSpc>
                <a:spcPct val="100000"/>
              </a:lnSpc>
              <a:tabLst>
                <a:tab pos="0" algn="l"/>
              </a:tabLst>
            </a:pPr>
            <a:endParaRPr lang="ru-RU" sz="1800" b="0" strike="noStrike" spc="-1">
              <a:solidFill>
                <a:srgbClr val="000000"/>
              </a:solidFill>
              <a:latin typeface="Arial"/>
            </a:endParaRPr>
          </a:p>
          <a:p>
            <a:pPr>
              <a:lnSpc>
                <a:spcPct val="100000"/>
              </a:lnSpc>
              <a:tabLst>
                <a:tab pos="0" algn="l"/>
              </a:tabLst>
            </a:pPr>
            <a:endParaRPr lang="ru-RU" sz="1800" b="0" strike="noStrike" spc="-1">
              <a:solidFill>
                <a:srgbClr val="000000"/>
              </a:solidFill>
              <a:latin typeface="Arial"/>
            </a:endParaRPr>
          </a:p>
        </p:txBody>
      </p:sp>
      <p:sp>
        <p:nvSpPr>
          <p:cNvPr id="293" name="Rectangle 2"/>
          <p:cNvSpPr/>
          <p:nvPr/>
        </p:nvSpPr>
        <p:spPr>
          <a:xfrm>
            <a:off x="152280" y="152280"/>
            <a:ext cx="12192120" cy="36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wrap="none" lIns="0" tIns="0" rIns="0" bIns="0" numCol="1" spcCol="0" anchor="ctr">
            <a:spAutoFit/>
          </a:bodyPr>
          <a:lstStyle/>
          <a:p>
            <a:pPr>
              <a:lnSpc>
                <a:spcPct val="100000"/>
              </a:lnSpc>
              <a:tabLst>
                <a:tab pos="0" algn="l"/>
              </a:tabLst>
            </a:pPr>
            <a:endParaRPr lang="ru-RU" sz="1800" b="0" strike="noStrike" spc="-1">
              <a:solidFill>
                <a:srgbClr val="000000"/>
              </a:solidFill>
              <a:latin typeface="Arial"/>
            </a:endParaRPr>
          </a:p>
          <a:p>
            <a:pPr>
              <a:lnSpc>
                <a:spcPct val="100000"/>
              </a:lnSpc>
              <a:tabLst>
                <a:tab pos="0" algn="l"/>
              </a:tabLst>
            </a:pPr>
            <a:endParaRPr lang="ru-RU" sz="1800" b="0" strike="noStrike" spc="-1">
              <a:solidFill>
                <a:srgbClr val="000000"/>
              </a:solidFill>
              <a:latin typeface="Arial"/>
            </a:endParaRPr>
          </a:p>
        </p:txBody>
      </p:sp>
      <p:sp>
        <p:nvSpPr>
          <p:cNvPr id="294" name="Rectangle 3"/>
          <p:cNvSpPr/>
          <p:nvPr/>
        </p:nvSpPr>
        <p:spPr>
          <a:xfrm>
            <a:off x="304920" y="304920"/>
            <a:ext cx="12192120" cy="36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wrap="none" lIns="0" tIns="0" rIns="0" bIns="0" numCol="1" spcCol="0" anchor="ctr">
            <a:spAutoFit/>
          </a:bodyPr>
          <a:lstStyle/>
          <a:p>
            <a:pPr>
              <a:lnSpc>
                <a:spcPct val="100000"/>
              </a:lnSpc>
              <a:tabLst>
                <a:tab pos="0" algn="l"/>
              </a:tabLst>
            </a:pPr>
            <a:endParaRPr lang="ru-RU" sz="1800" b="0" strike="noStrike" spc="-1">
              <a:solidFill>
                <a:srgbClr val="000000"/>
              </a:solidFill>
              <a:latin typeface="Arial"/>
            </a:endParaRPr>
          </a:p>
          <a:p>
            <a:pPr>
              <a:lnSpc>
                <a:spcPct val="100000"/>
              </a:lnSpc>
              <a:tabLst>
                <a:tab pos="0" algn="l"/>
              </a:tabLst>
            </a:pPr>
            <a:endParaRPr lang="ru-RU" sz="1800" b="0" strike="noStrike" spc="-1">
              <a:solidFill>
                <a:srgbClr val="000000"/>
              </a:solidFill>
              <a:latin typeface="Arial"/>
            </a:endParaRPr>
          </a:p>
        </p:txBody>
      </p:sp>
      <p:sp>
        <p:nvSpPr>
          <p:cNvPr id="295" name="TextBox 23"/>
          <p:cNvSpPr/>
          <p:nvPr/>
        </p:nvSpPr>
        <p:spPr>
          <a:xfrm>
            <a:off x="6840360" y="2160000"/>
            <a:ext cx="60940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800" b="0" strike="noStrike" spc="-1">
                <a:solidFill>
                  <a:srgbClr val="000000"/>
                </a:solidFill>
                <a:latin typeface="Calibri"/>
                <a:ea typeface="DejaVu Sans"/>
              </a:rPr>
              <a:t>GreenMDC ventilation panel, active, 1U</a:t>
            </a:r>
            <a:endParaRPr lang="ru-RU" sz="1800" b="0" strike="noStrike" spc="-1">
              <a:solidFill>
                <a:srgbClr val="000000"/>
              </a:solidFill>
              <a:latin typeface="Arial"/>
            </a:endParaRPr>
          </a:p>
        </p:txBody>
      </p:sp>
      <p:cxnSp>
        <p:nvCxnSpPr>
          <p:cNvPr id="296" name="Прямая со стрелкой 25"/>
          <p:cNvCxnSpPr/>
          <p:nvPr/>
        </p:nvCxnSpPr>
        <p:spPr>
          <a:xfrm flipH="1">
            <a:off x="4577040" y="1800000"/>
            <a:ext cx="1363320" cy="227160"/>
          </a:xfrm>
          <a:prstGeom prst="straightConnector1">
            <a:avLst/>
          </a:prstGeom>
          <a:ln w="38100">
            <a:solidFill>
              <a:srgbClr val="4472C4"/>
            </a:solidFill>
            <a:round/>
            <a:tailEnd type="triangle" w="med" len="med"/>
          </a:ln>
        </p:spPr>
      </p:cxnSp>
      <p:cxnSp>
        <p:nvCxnSpPr>
          <p:cNvPr id="297" name="Прямая со стрелкой 27"/>
          <p:cNvCxnSpPr/>
          <p:nvPr/>
        </p:nvCxnSpPr>
        <p:spPr>
          <a:xfrm>
            <a:off x="5940000" y="1800000"/>
            <a:ext cx="1153080" cy="271800"/>
          </a:xfrm>
          <a:prstGeom prst="straightConnector1">
            <a:avLst/>
          </a:prstGeom>
          <a:ln w="38100">
            <a:solidFill>
              <a:srgbClr val="4472C4"/>
            </a:solidFill>
            <a:round/>
            <a:tailEnd type="triangle" w="med" len="med"/>
          </a:ln>
        </p:spPr>
      </p:cxnSp>
      <p:sp>
        <p:nvSpPr>
          <p:cNvPr id="298" name="TextBox 30"/>
          <p:cNvSpPr/>
          <p:nvPr/>
        </p:nvSpPr>
        <p:spPr>
          <a:xfrm>
            <a:off x="9887400" y="6368040"/>
            <a:ext cx="223704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pic>
        <p:nvPicPr>
          <p:cNvPr id="300" name="Рисунок 299"/>
          <p:cNvPicPr/>
          <p:nvPr/>
        </p:nvPicPr>
        <p:blipFill>
          <a:blip r:embed="rId2"/>
          <a:srcRect l="21409" t="2855" r="36583" b="30"/>
          <a:stretch/>
        </p:blipFill>
        <p:spPr>
          <a:xfrm>
            <a:off x="1440000" y="2880000"/>
            <a:ext cx="992520" cy="3060000"/>
          </a:xfrm>
          <a:prstGeom prst="rect">
            <a:avLst/>
          </a:prstGeom>
          <a:ln w="0">
            <a:noFill/>
          </a:ln>
        </p:spPr>
      </p:pic>
      <p:pic>
        <p:nvPicPr>
          <p:cNvPr id="301" name="Рисунок 300"/>
          <p:cNvPicPr/>
          <p:nvPr/>
        </p:nvPicPr>
        <p:blipFill>
          <a:blip r:embed="rId3"/>
          <a:srcRect l="31484" t="3189" r="44008"/>
          <a:stretch/>
        </p:blipFill>
        <p:spPr>
          <a:xfrm>
            <a:off x="3312000" y="2880000"/>
            <a:ext cx="649080" cy="3060000"/>
          </a:xfrm>
          <a:prstGeom prst="rect">
            <a:avLst/>
          </a:prstGeom>
          <a:ln w="0">
            <a:noFill/>
          </a:ln>
        </p:spPr>
      </p:pic>
      <p:pic>
        <p:nvPicPr>
          <p:cNvPr id="302" name="Рисунок 301"/>
          <p:cNvPicPr/>
          <p:nvPr/>
        </p:nvPicPr>
        <p:blipFill>
          <a:blip r:embed="rId4"/>
          <a:srcRect b="10532"/>
          <a:stretch/>
        </p:blipFill>
        <p:spPr>
          <a:xfrm>
            <a:off x="9144000" y="2955960"/>
            <a:ext cx="2377080" cy="2984040"/>
          </a:xfrm>
          <a:prstGeom prst="rect">
            <a:avLst/>
          </a:prstGeom>
          <a:ln w="0">
            <a:noFill/>
          </a:ln>
        </p:spPr>
      </p:pic>
      <p:pic>
        <p:nvPicPr>
          <p:cNvPr id="303" name="Рисунок 302"/>
          <p:cNvPicPr/>
          <p:nvPr/>
        </p:nvPicPr>
        <p:blipFill>
          <a:blip r:embed="rId5"/>
          <a:stretch/>
        </p:blipFill>
        <p:spPr>
          <a:xfrm>
            <a:off x="6480360" y="2955960"/>
            <a:ext cx="4320360" cy="1218240"/>
          </a:xfrm>
          <a:prstGeom prst="rect">
            <a:avLst/>
          </a:prstGeom>
          <a:ln w="0">
            <a:noFill/>
          </a:ln>
        </p:spPr>
      </p:pic>
      <p:pic>
        <p:nvPicPr>
          <p:cNvPr id="21" name="Obraz 5"/>
          <p:cNvPicPr/>
          <p:nvPr/>
        </p:nvPicPr>
        <p:blipFill>
          <a:blip r:embed="rId6"/>
          <a:stretch/>
        </p:blipFill>
        <p:spPr>
          <a:xfrm>
            <a:off x="246410" y="6309000"/>
            <a:ext cx="870480" cy="455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838080" y="365040"/>
            <a:ext cx="10515600" cy="132444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n-GB" sz="4400" b="1" strike="noStrike" spc="-1">
                <a:solidFill>
                  <a:srgbClr val="0BA5B5"/>
                </a:solidFill>
                <a:latin typeface="Calibri Light"/>
              </a:rPr>
              <a:t>COOLING SYSTEM</a:t>
            </a:r>
            <a:endParaRPr lang="ru-RU" sz="4400" b="0" strike="noStrike" spc="-1">
              <a:solidFill>
                <a:srgbClr val="000000"/>
              </a:solidFill>
              <a:latin typeface="Arial"/>
            </a:endParaRPr>
          </a:p>
        </p:txBody>
      </p:sp>
      <p:sp>
        <p:nvSpPr>
          <p:cNvPr id="306" name="TextBox 4"/>
          <p:cNvSpPr/>
          <p:nvPr/>
        </p:nvSpPr>
        <p:spPr>
          <a:xfrm>
            <a:off x="9863852" y="6485061"/>
            <a:ext cx="267228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strike="noStrike" spc="-1" dirty="0">
                <a:solidFill>
                  <a:srgbClr val="A6A6A6"/>
                </a:solidFill>
                <a:latin typeface="Calibri"/>
                <a:ea typeface="DejaVu Sans"/>
              </a:rPr>
              <a:t>XII MPD Collaboration meeting</a:t>
            </a:r>
            <a:endParaRPr lang="ru-RU" sz="1200" b="0" strike="noStrike" spc="-1" dirty="0">
              <a:solidFill>
                <a:srgbClr val="000000"/>
              </a:solidFill>
              <a:latin typeface="Arial"/>
            </a:endParaRPr>
          </a:p>
        </p:txBody>
      </p:sp>
      <p:pic>
        <p:nvPicPr>
          <p:cNvPr id="307" name="Рисунок 6"/>
          <p:cNvPicPr/>
          <p:nvPr/>
        </p:nvPicPr>
        <p:blipFill>
          <a:blip r:embed="rId2"/>
          <a:stretch/>
        </p:blipFill>
        <p:spPr>
          <a:xfrm>
            <a:off x="180000" y="1689480"/>
            <a:ext cx="6660720" cy="4444200"/>
          </a:xfrm>
          <a:prstGeom prst="rect">
            <a:avLst/>
          </a:prstGeom>
          <a:ln w="0">
            <a:noFill/>
          </a:ln>
        </p:spPr>
      </p:pic>
      <p:sp>
        <p:nvSpPr>
          <p:cNvPr id="309" name="TextBox 11"/>
          <p:cNvSpPr/>
          <p:nvPr/>
        </p:nvSpPr>
        <p:spPr>
          <a:xfrm>
            <a:off x="7056360" y="1963800"/>
            <a:ext cx="5183280" cy="255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7000"/>
              </a:lnSpc>
              <a:spcAft>
                <a:spcPts val="799"/>
              </a:spcAft>
            </a:pPr>
            <a:r>
              <a:rPr lang="en-US" sz="1800" b="1" strike="noStrike" spc="-1" dirty="0">
                <a:solidFill>
                  <a:srgbClr val="0BA5B5"/>
                </a:solidFill>
                <a:latin typeface="Calibri"/>
                <a:ea typeface="Calibri"/>
              </a:rPr>
              <a:t>The NMP cooling system is an integral part. </a:t>
            </a:r>
            <a:endParaRPr lang="ru-RU" sz="1800" b="0" strike="noStrike" spc="-1" dirty="0">
              <a:solidFill>
                <a:srgbClr val="000000"/>
              </a:solidFill>
              <a:latin typeface="Arial"/>
            </a:endParaRPr>
          </a:p>
          <a:p>
            <a:pPr>
              <a:lnSpc>
                <a:spcPct val="107000"/>
              </a:lnSpc>
              <a:spcAft>
                <a:spcPts val="799"/>
              </a:spcAft>
            </a:pPr>
            <a:r>
              <a:rPr lang="en-US" sz="1800" b="1" strike="noStrike" spc="-1" dirty="0">
                <a:solidFill>
                  <a:srgbClr val="0BA5B5"/>
                </a:solidFill>
                <a:latin typeface="Calibri"/>
                <a:ea typeface="Calibri"/>
              </a:rPr>
              <a:t>It is designed for:</a:t>
            </a:r>
            <a:endParaRPr lang="ru-RU" sz="1800" b="0" strike="noStrike" spc="-1" dirty="0">
              <a:solidFill>
                <a:srgbClr val="000000"/>
              </a:solidFill>
              <a:latin typeface="Arial"/>
            </a:endParaRPr>
          </a:p>
          <a:p>
            <a:pPr marL="285840" indent="-285840">
              <a:lnSpc>
                <a:spcPct val="107000"/>
              </a:lnSpc>
              <a:spcAft>
                <a:spcPts val="799"/>
              </a:spcAft>
              <a:buClr>
                <a:srgbClr val="000000"/>
              </a:buClr>
              <a:buFont typeface="Arial"/>
              <a:buChar char="•"/>
            </a:pPr>
            <a:r>
              <a:rPr lang="en-US" sz="1800" b="0" strike="noStrike" spc="-1" dirty="0">
                <a:solidFill>
                  <a:srgbClr val="000000"/>
                </a:solidFill>
                <a:latin typeface="Calibri"/>
                <a:ea typeface="Calibri"/>
              </a:rPr>
              <a:t>Cooling equipment from overheating</a:t>
            </a:r>
            <a:endParaRPr lang="ru-RU" sz="1800" b="0" strike="noStrike" spc="-1" dirty="0">
              <a:solidFill>
                <a:srgbClr val="000000"/>
              </a:solidFill>
              <a:latin typeface="Arial"/>
            </a:endParaRPr>
          </a:p>
          <a:p>
            <a:pPr marL="285840" indent="-285840">
              <a:lnSpc>
                <a:spcPct val="107000"/>
              </a:lnSpc>
              <a:spcAft>
                <a:spcPts val="799"/>
              </a:spcAft>
              <a:buClr>
                <a:srgbClr val="000000"/>
              </a:buClr>
              <a:buFont typeface="Arial"/>
              <a:buChar char="•"/>
            </a:pPr>
            <a:r>
              <a:rPr lang="en-US" sz="1800" b="0" strike="noStrike" spc="-1" dirty="0">
                <a:solidFill>
                  <a:srgbClr val="000000"/>
                </a:solidFill>
                <a:latin typeface="Calibri"/>
                <a:ea typeface="Calibri"/>
              </a:rPr>
              <a:t>Maintenance and regulation of the set air temperature</a:t>
            </a:r>
            <a:endParaRPr lang="ru-RU" sz="1800" b="0" strike="noStrike" spc="-1" dirty="0">
              <a:solidFill>
                <a:srgbClr val="000000"/>
              </a:solidFill>
              <a:latin typeface="Arial"/>
            </a:endParaRPr>
          </a:p>
          <a:p>
            <a:pPr marL="285840" indent="-285840">
              <a:lnSpc>
                <a:spcPct val="107000"/>
              </a:lnSpc>
              <a:spcAft>
                <a:spcPts val="799"/>
              </a:spcAft>
              <a:buClr>
                <a:srgbClr val="000000"/>
              </a:buClr>
              <a:buFont typeface="Arial"/>
              <a:buChar char="•"/>
            </a:pPr>
            <a:r>
              <a:rPr lang="en-US" sz="1800" b="0" strike="noStrike" spc="-1" dirty="0">
                <a:solidFill>
                  <a:srgbClr val="000000"/>
                </a:solidFill>
                <a:latin typeface="Calibri"/>
                <a:ea typeface="Calibri"/>
              </a:rPr>
              <a:t>Ensuring round-the-clock and year-round temperature conditions.</a:t>
            </a:r>
            <a:endParaRPr lang="ru-RU" sz="1800" b="0" strike="noStrike" spc="-1" dirty="0">
              <a:solidFill>
                <a:srgbClr val="000000"/>
              </a:solidFill>
              <a:latin typeface="Arial"/>
            </a:endParaRPr>
          </a:p>
        </p:txBody>
      </p:sp>
      <p:pic>
        <p:nvPicPr>
          <p:cNvPr id="8" name="Obraz 5"/>
          <p:cNvPicPr/>
          <p:nvPr/>
        </p:nvPicPr>
        <p:blipFill>
          <a:blip r:embed="rId3"/>
          <a:stretch/>
        </p:blipFill>
        <p:spPr>
          <a:xfrm>
            <a:off x="246410" y="6309000"/>
            <a:ext cx="870480" cy="455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12623</TotalTime>
  <Words>1840</Words>
  <Application>Microsoft Office PowerPoint</Application>
  <PresentationFormat>Произвольный</PresentationFormat>
  <Paragraphs>1067</Paragraphs>
  <Slides>21</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5</vt:i4>
      </vt:variant>
      <vt:variant>
        <vt:lpstr>Заголовки слайдов</vt:lpstr>
      </vt:variant>
      <vt:variant>
        <vt:i4>21</vt:i4>
      </vt:variant>
    </vt:vector>
  </HeadingPairs>
  <TitlesOfParts>
    <vt:vector size="35" baseType="lpstr">
      <vt:lpstr>Arial</vt:lpstr>
      <vt:lpstr>Calibri</vt:lpstr>
      <vt:lpstr>Calibri Light</vt:lpstr>
      <vt:lpstr>DejaVu Sans</vt:lpstr>
      <vt:lpstr>Maven Pro Medium</vt:lpstr>
      <vt:lpstr>Roboto</vt:lpstr>
      <vt:lpstr>Symbol</vt:lpstr>
      <vt:lpstr>Times New Roman</vt:lpstr>
      <vt:lpstr>Wingdings</vt:lpstr>
      <vt:lpstr>Тема Office</vt:lpstr>
      <vt:lpstr>Тема Office</vt:lpstr>
      <vt:lpstr>Тема Office</vt:lpstr>
      <vt:lpstr>Тема Office</vt:lpstr>
      <vt:lpstr>1_Тема Office</vt:lpstr>
      <vt:lpstr>   Status of the   NICA-MPD PLATFORM </vt:lpstr>
      <vt:lpstr>Презентация PowerPoint</vt:lpstr>
      <vt:lpstr>Презентация PowerPoint</vt:lpstr>
      <vt:lpstr>PARTS of NMP:</vt:lpstr>
      <vt:lpstr>IT RACKS on the NMP </vt:lpstr>
      <vt:lpstr>Main electrical distribution board</vt:lpstr>
      <vt:lpstr>IT RACKS on the NMP</vt:lpstr>
      <vt:lpstr>IT RACKS on the NMP</vt:lpstr>
      <vt:lpstr>COOLING SYSTEM</vt:lpstr>
      <vt:lpstr>Презентация PowerPoint</vt:lpstr>
      <vt:lpstr>Презентация PowerPoint</vt:lpstr>
      <vt:lpstr>Access control and management system</vt:lpstr>
      <vt:lpstr>Презентация PowerPoint</vt:lpstr>
      <vt:lpstr>Аutonomous fire extinguishing system</vt:lpstr>
      <vt:lpstr>Monitoring system</vt:lpstr>
      <vt:lpstr>Stages of work</vt:lpstr>
      <vt:lpstr>Презентация PowerPoint</vt:lpstr>
      <vt:lpstr>Презентация PowerPoint</vt:lpstr>
      <vt:lpstr>Cable routing</vt:lpstr>
      <vt:lpstr>Презентация PowerPoint</vt:lpstr>
      <vt:lpstr>Thank you for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NICA-MPD-PLATFORM</dc:title>
  <dc:subject/>
  <dc:creator>dodonova lida</dc:creator>
  <dc:description/>
  <cp:lastModifiedBy>Администратор</cp:lastModifiedBy>
  <cp:revision>86</cp:revision>
  <cp:lastPrinted>2023-09-30T11:27:10Z</cp:lastPrinted>
  <dcterms:created xsi:type="dcterms:W3CDTF">2023-04-03T10:36:16Z</dcterms:created>
  <dcterms:modified xsi:type="dcterms:W3CDTF">2023-10-04T08:57:11Z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Широкоэкранный</vt:lpwstr>
  </property>
  <property fmtid="{D5CDD505-2E9C-101B-9397-08002B2CF9AE}" pid="3" name="Slides">
    <vt:i4>19</vt:i4>
  </property>
</Properties>
</file>