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  <p:sldMasterId id="2147483950" r:id="rId2"/>
    <p:sldMasterId id="2147483962" r:id="rId3"/>
    <p:sldMasterId id="2147483974" r:id="rId4"/>
    <p:sldMasterId id="2147483999" r:id="rId5"/>
    <p:sldMasterId id="2147484011" r:id="rId6"/>
    <p:sldMasterId id="2147484023" r:id="rId7"/>
  </p:sldMasterIdLst>
  <p:notesMasterIdLst>
    <p:notesMasterId r:id="rId61"/>
  </p:notesMasterIdLst>
  <p:handoutMasterIdLst>
    <p:handoutMasterId r:id="rId62"/>
  </p:handoutMasterIdLst>
  <p:sldIdLst>
    <p:sldId id="491" r:id="rId8"/>
    <p:sldId id="492" r:id="rId9"/>
    <p:sldId id="508" r:id="rId10"/>
    <p:sldId id="510" r:id="rId11"/>
    <p:sldId id="513" r:id="rId12"/>
    <p:sldId id="493" r:id="rId13"/>
    <p:sldId id="494" r:id="rId14"/>
    <p:sldId id="495" r:id="rId15"/>
    <p:sldId id="496" r:id="rId16"/>
    <p:sldId id="497" r:id="rId17"/>
    <p:sldId id="498" r:id="rId18"/>
    <p:sldId id="483" r:id="rId19"/>
    <p:sldId id="484" r:id="rId20"/>
    <p:sldId id="487" r:id="rId21"/>
    <p:sldId id="489" r:id="rId22"/>
    <p:sldId id="500" r:id="rId23"/>
    <p:sldId id="499" r:id="rId24"/>
    <p:sldId id="501" r:id="rId25"/>
    <p:sldId id="502" r:id="rId26"/>
    <p:sldId id="503" r:id="rId27"/>
    <p:sldId id="504" r:id="rId28"/>
    <p:sldId id="505" r:id="rId29"/>
    <p:sldId id="473" r:id="rId30"/>
    <p:sldId id="427" r:id="rId31"/>
    <p:sldId id="474" r:id="rId32"/>
    <p:sldId id="439" r:id="rId33"/>
    <p:sldId id="434" r:id="rId34"/>
    <p:sldId id="435" r:id="rId35"/>
    <p:sldId id="436" r:id="rId36"/>
    <p:sldId id="457" r:id="rId37"/>
    <p:sldId id="445" r:id="rId38"/>
    <p:sldId id="450" r:id="rId39"/>
    <p:sldId id="447" r:id="rId40"/>
    <p:sldId id="448" r:id="rId41"/>
    <p:sldId id="458" r:id="rId42"/>
    <p:sldId id="452" r:id="rId43"/>
    <p:sldId id="453" r:id="rId44"/>
    <p:sldId id="375" r:id="rId45"/>
    <p:sldId id="328" r:id="rId46"/>
    <p:sldId id="454" r:id="rId47"/>
    <p:sldId id="455" r:id="rId48"/>
    <p:sldId id="266" r:id="rId49"/>
    <p:sldId id="368" r:id="rId50"/>
    <p:sldId id="370" r:id="rId51"/>
    <p:sldId id="374" r:id="rId52"/>
    <p:sldId id="431" r:id="rId53"/>
    <p:sldId id="376" r:id="rId54"/>
    <p:sldId id="377" r:id="rId55"/>
    <p:sldId id="389" r:id="rId56"/>
    <p:sldId id="424" r:id="rId57"/>
    <p:sldId id="422" r:id="rId58"/>
    <p:sldId id="506" r:id="rId59"/>
    <p:sldId id="50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  <a:srgbClr val="FFFFFF"/>
    <a:srgbClr val="0000FF"/>
    <a:srgbClr val="069848"/>
    <a:srgbClr val="00FF00"/>
    <a:srgbClr val="0066FF"/>
    <a:srgbClr val="00B0F0"/>
    <a:srgbClr val="FF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3434" autoAdjust="0"/>
  </p:normalViewPr>
  <p:slideViewPr>
    <p:cSldViewPr>
      <p:cViewPr varScale="1">
        <p:scale>
          <a:sx n="105" d="100"/>
          <a:sy n="105" d="100"/>
        </p:scale>
        <p:origin x="1926" y="108"/>
      </p:cViewPr>
      <p:guideLst>
        <p:guide orient="horz" pos="2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33C0A-C6DB-40AF-98B0-47946BBE208D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2A73CB-1379-4D34-8BDE-0B360C74D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005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121071-70EF-4083-AD16-931A07E75AF1}" type="datetimeFigureOut">
              <a:rPr lang="ru-RU"/>
              <a:pPr>
                <a:defRPr/>
              </a:pPr>
              <a:t>02.10.2023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A94BE3-6294-4581-A734-DC82F08F5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136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4BE3-6294-4581-A734-DC82F08F5D0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4C3BBB-2709-C6B6-BB89-3A9BF4AF5D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393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4BE3-6294-4581-A734-DC82F08F5D0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894C35-B4D0-94BB-C3EB-033B307A65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23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94BE3-6294-4581-A734-DC82F08F5D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541485-4DE4-D452-8B1E-825E6011A2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05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43B11-17F9-4E81-8505-0A85E36217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A27DD3-2E95-66A1-E137-C0149F1F12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825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080-1C27-4668-9666-B8075305E1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5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7307-D7F7-4C37-8794-57D487B35A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1C6D-737D-4B1E-B763-EEDEB703D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0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D500-A90E-4A31-A87F-A1A929BA80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1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9CA7-ECFF-4110-AAC0-0B08E8C960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5F9A-5A73-4435-9F60-C19D03A0DD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2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8B4C-D0A4-4ADA-9EC5-47775BEEF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5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61" indent="0">
              <a:buNone/>
              <a:defRPr sz="1600" b="1"/>
            </a:lvl7pPr>
            <a:lvl8pPr marL="3199421" indent="0">
              <a:buNone/>
              <a:defRPr sz="1600" b="1"/>
            </a:lvl8pPr>
            <a:lvl9pPr marL="36564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61" indent="0">
              <a:buNone/>
              <a:defRPr sz="1600" b="1"/>
            </a:lvl7pPr>
            <a:lvl8pPr marL="3199421" indent="0">
              <a:buNone/>
              <a:defRPr sz="1600" b="1"/>
            </a:lvl8pPr>
            <a:lvl9pPr marL="36564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28F0-867C-4208-8441-6BB7C44D90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5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143-DCF5-478E-A255-147D2B0EF0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1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61C8-9B69-42D0-8443-78AE0241D4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19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0" indent="0">
              <a:buNone/>
              <a:defRPr sz="900"/>
            </a:lvl6pPr>
            <a:lvl7pPr marL="2742361" indent="0">
              <a:buNone/>
              <a:defRPr sz="900"/>
            </a:lvl7pPr>
            <a:lvl8pPr marL="3199421" indent="0">
              <a:buNone/>
              <a:defRPr sz="900"/>
            </a:lvl8pPr>
            <a:lvl9pPr marL="365648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EF6B-9382-4E47-BFA3-557233D129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5131-754F-4D3B-AF59-9D53DA5E82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5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0" indent="0">
              <a:buNone/>
              <a:defRPr sz="2800"/>
            </a:lvl2pPr>
            <a:lvl3pPr marL="914119" indent="0">
              <a:buNone/>
              <a:defRPr sz="2400"/>
            </a:lvl3pPr>
            <a:lvl4pPr marL="1371180" indent="0">
              <a:buNone/>
              <a:defRPr sz="2000"/>
            </a:lvl4pPr>
            <a:lvl5pPr marL="1828240" indent="0">
              <a:buNone/>
              <a:defRPr sz="2000"/>
            </a:lvl5pPr>
            <a:lvl6pPr marL="2285300" indent="0">
              <a:buNone/>
              <a:defRPr sz="2000"/>
            </a:lvl6pPr>
            <a:lvl7pPr marL="2742361" indent="0">
              <a:buNone/>
              <a:defRPr sz="2000"/>
            </a:lvl7pPr>
            <a:lvl8pPr marL="3199421" indent="0">
              <a:buNone/>
              <a:defRPr sz="2000"/>
            </a:lvl8pPr>
            <a:lvl9pPr marL="365648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19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0" indent="0">
              <a:buNone/>
              <a:defRPr sz="900"/>
            </a:lvl6pPr>
            <a:lvl7pPr marL="2742361" indent="0">
              <a:buNone/>
              <a:defRPr sz="900"/>
            </a:lvl7pPr>
            <a:lvl8pPr marL="3199421" indent="0">
              <a:buNone/>
              <a:defRPr sz="900"/>
            </a:lvl8pPr>
            <a:lvl9pPr marL="365648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443D-609F-47E3-9788-DF446039BA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F768-9618-496E-A842-D5FB3151C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274641"/>
            <a:ext cx="2025650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9263" y="274641"/>
            <a:ext cx="5924550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A8A5-DA42-4D53-B5D3-9FB214E641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4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E611-A1C9-4751-8EEA-FBF2387B613D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4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0F87-2AE9-482D-938A-21A0B020ACB8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69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7C87-76E6-4500-B31D-7E7D9F3F1719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3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F907-4A2C-4C31-BDA0-CA33375D7EB4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216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0C-4551-48D2-B5DB-F8D01D19F494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6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E4D2-6DCA-4FD0-AC70-02A13AB2C75A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469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01D5-A562-4FB3-8992-DD66B74FD90F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F7CD-225A-4F5C-B8C5-CB132FAF08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73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16A3-E95F-4490-9651-06B15767DD36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42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1548F-EB3A-418D-B7E3-8CE8CE226149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12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ED6-3BDA-4617-A327-3345A3A26DB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27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D56-F09E-4378-AD9D-F3F2FF54E862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18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65BE-9CF4-4092-BF02-EE4CD54B5B68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8078-9491-41CB-86B0-DE0CA430E7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7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5797-F52E-46AD-A3D1-4EC247BC0945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0B46-55FF-496E-8098-4733C41D0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83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80F2-9C71-446A-B780-202BC8BA5692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86E6-5598-4018-9E8F-471F7E5060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6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5D17-083A-4CB8-851A-CD33394F8571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D473-6F66-4DBB-932E-285FF229C8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09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7F6C-44ED-45B5-99AF-C1F89C3FB231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0AF5-26F3-4B8F-8ECD-71F06FA2A0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0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52721-2E9D-4551-B93C-AA60F0633C1E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D3CB-93FA-4F15-B0CD-CC94A4DCBE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01A7-C32F-4E24-AFEC-BA78F19C7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17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543E-129A-4993-8F41-F00EAD614CD7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6B66-78F0-49D1-975A-BF916AEC23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80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4C36-9D3C-43CF-B33B-E9A2E5DEC3F6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2F44-860F-40DE-BA71-F3146038A8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FA69-1700-4E48-96F5-9B0C7741152C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4A10E-0FAC-4E18-B475-2CC6482B2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37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425-B0F9-4C3C-AFD1-2A2E6FC74E24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D219-3B06-44EA-A793-5788D53B62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6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32CB-E1CA-462D-8DDF-47F937F0B4E1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18F4-64A1-4AC1-892E-01DEC298DA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74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E75A3-F175-40A0-9564-DCA993679D3F}" type="datetime1">
              <a:rPr lang="ru-RU" smtClean="0">
                <a:solidFill>
                  <a:srgbClr val="000000"/>
                </a:solidFill>
              </a:rPr>
              <a:t>02.10.2023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8D4F-AAA7-49EF-9D0F-5BA80AFBC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74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BB8F-FBAC-486E-A7E8-B2113CD7B1F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49A9-21A3-4923-8DBE-F65581614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82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42D0-9D2F-4BBB-AC6C-A05C5E2AF63E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1790-A5C2-4D00-97A3-814853DE3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492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7D9C-97E1-4B74-A4BE-22DF8BB4E44C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DED3-954C-4EDC-A100-571D56CBA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464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43B-2B28-4020-9CEE-9C67E3FB6E95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34C9-7EFF-4062-A3D4-3448AB326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B36D-3EFC-4E0E-A503-01D7C40F0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6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0BFE-19E5-41AA-865F-3D6B5D3DF89B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4C90-E9EA-440C-B4D2-3BA1DE348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75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EFB7-C238-48B7-A683-7EE26CF766AE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F1BF-2168-4105-BFE7-95EA34013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23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5" y="6381750"/>
            <a:ext cx="947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9A97-7E3D-48FA-8B00-AD2077A7C60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88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C6FC-8865-4FD6-90A0-5938B1E92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71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C227-9E51-462F-BC97-A087AF4FF41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CFF-C692-485C-8BB6-05C00C3F9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08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F217-ADB8-475B-8BDE-92F74E5AC6A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191A-C694-409B-B0EA-0DE01934D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61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6645-884D-4538-A46C-7961BFB93AFB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3617-940B-4FD0-B9D1-8938EA86D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259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583A-5B9B-4101-8B5F-79B51DD0604A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26C8-F49D-467B-A49E-24041570D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97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BB8F-FBAC-486E-A7E8-B2113CD7B1F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49A9-21A3-4923-8DBE-F65581614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859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42D0-9D2F-4BBB-AC6C-A05C5E2AF63E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1790-A5C2-4D00-97A3-814853DE33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76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7D9C-97E1-4B74-A4BE-22DF8BB4E44C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DED3-954C-4EDC-A100-571D56CBAF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47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B120-0C52-4FFD-9BC8-F95D1FE757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36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43B-2B28-4020-9CEE-9C67E3FB6E95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34C9-7EFF-4062-A3D4-3448AB326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51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0BFE-19E5-41AA-865F-3D6B5D3DF89B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4C90-E9EA-440C-B4D2-3BA1DE348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76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EFB7-C238-48B7-A683-7EE26CF766AE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F1BF-2168-4105-BFE7-95EA34013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151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6" y="6381752"/>
            <a:ext cx="947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9A97-7E3D-48FA-8B00-AD2077A7C60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9" y="6381752"/>
            <a:ext cx="388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C6FC-8865-4FD6-90A0-5938B1E92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522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C227-9E51-462F-BC97-A087AF4FF41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CFF-C692-485C-8BB6-05C00C3F9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78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F217-ADB8-475B-8BDE-92F74E5AC6A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191A-C694-409B-B0EA-0DE01934D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2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6645-884D-4538-A46C-7961BFB93AFB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3617-940B-4FD0-B9D1-8938EA86D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793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583A-5B9B-4101-8B5F-79B51DD0604A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26C8-F49D-467B-A49E-24041570D3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540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99BB-F894-402D-B12E-0994FF424C6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35E2-74E9-4D3E-9FB3-7742BF5C4F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28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F518-DAC2-4999-A851-D139C2B81926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013B-96DC-4D0D-A0DA-17AC5BF96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9272-F01D-4408-B894-F361D474B0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2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A9F5-B325-4441-9DB5-A47400E682D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0F99-79D6-48D9-A2B6-4937193213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36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7A8D-2B98-4604-956A-52C7491255A2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6A64-4621-411E-B0F4-D61D66B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154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B6D3-43D6-4758-8AA3-FCB8DF1818F4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2D74-52E5-4241-88D2-4D27F45CA1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517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5E2E-C344-4FA8-A209-9A8CD24B6EB3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70A7-00EA-499C-BF33-2CD3E3BAE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4489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5" y="6381750"/>
            <a:ext cx="947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CD84-B3CE-46FA-8B58-DD42406F20DE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88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8DC4-8ECB-4F47-9760-0CEE2E5C4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96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4638-F56F-4939-84D1-CE1BDD9974B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BBBF-A3F7-4CF8-AC0E-A6F7F869C7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3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AA56-0B73-4754-B3F4-F3BB57A47091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7EED-ADC5-4431-8A11-BF321D60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606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C2FF-E0C0-43CF-9CAC-0330A5461914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B4E2-502C-400F-8492-6EA625C66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9968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B14B-ACD0-4BBA-A798-8F48C3B9477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E088-8801-4B5F-908E-0A0BF7133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0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36C5-61B4-4475-9D53-901A73E651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E502-2976-4532-AFE1-40138680A0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D2EBF1"/>
            </a:gs>
            <a:gs pos="43000">
              <a:schemeClr val="accent5">
                <a:lumMod val="5000"/>
                <a:lumOff val="95000"/>
              </a:schemeClr>
            </a:gs>
            <a:gs pos="82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EFE822-A321-46DF-B32A-957D4D43F0F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02.10.2023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D2EBF1"/>
            </a:gs>
            <a:gs pos="43000">
              <a:schemeClr val="accent5">
                <a:lumMod val="5000"/>
                <a:lumOff val="95000"/>
              </a:schemeClr>
            </a:gs>
            <a:gs pos="82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  <a:prstGeom prst="rect">
            <a:avLst/>
          </a:prstGeom>
        </p:spPr>
        <p:txBody>
          <a:bodyPr vert="horz" lIns="91412" tIns="45705" rIns="91412" bIns="457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1" cy="4525963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601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fld id="{6B6057F7-D1E2-4890-8546-EA45A02B38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1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6761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dt="0"/>
  <p:txStyles>
    <p:titleStyle>
      <a:lvl1pPr algn="ctr" defTabSz="914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5" indent="-342795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3" algn="l" defTabSz="9141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9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D2EBF1"/>
            </a:gs>
            <a:gs pos="43000">
              <a:schemeClr val="accent5">
                <a:lumMod val="5000"/>
                <a:lumOff val="95000"/>
              </a:schemeClr>
            </a:gs>
            <a:gs pos="82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DF13-8255-4B28-B2C2-A5E1C638E5BD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D2EBF1"/>
            </a:gs>
            <a:gs pos="43000">
              <a:schemeClr val="accent5">
                <a:lumMod val="5000"/>
                <a:lumOff val="95000"/>
              </a:schemeClr>
            </a:gs>
            <a:gs pos="82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C4D45FF6-1D79-409A-A7C2-D4B12D8BE9C4}" type="datetime1">
              <a:rPr lang="ru-RU" smtClean="0">
                <a:solidFill>
                  <a:srgbClr val="000000"/>
                </a:solidFill>
                <a:latin typeface="Arial" charset="0"/>
              </a:rPr>
              <a:t>02.10.2023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97650"/>
            <a:ext cx="8856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A663EF5-6453-42CE-99BA-510841A61BE3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5827E-96DD-4B48-80E6-6CAE4BCD2C70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A6000-A20E-4BC4-B992-0398D5400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5827E-96DD-4B48-80E6-6CAE4BCD2C70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A6000-A20E-4BC4-B992-0398D5400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2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dt="0"/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90F4C-ECB5-468E-92F3-C8F8D8765427}" type="datetime1">
              <a:rPr lang="ru-RU" smtClean="0"/>
              <a:t>02.10.2023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D7C56-CC09-438A-97A4-447565443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4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40.PNG"/><Relationship Id="rId4" Type="http://schemas.openxmlformats.org/officeDocument/2006/relationships/image" Target="../media/image3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7" Type="http://schemas.openxmlformats.org/officeDocument/2006/relationships/image" Target="../media/image452.png"/><Relationship Id="rId2" Type="http://schemas.openxmlformats.org/officeDocument/2006/relationships/image" Target="../media/image4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430.png"/><Relationship Id="rId4" Type="http://schemas.openxmlformats.org/officeDocument/2006/relationships/image" Target="../media/image4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0.png"/><Relationship Id="rId7" Type="http://schemas.openxmlformats.org/officeDocument/2006/relationships/image" Target="../media/image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en.wikipedia.org/wiki/SuperKEKB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en.wikipedia.org/wiki/SuperKEK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109E05-9C57-A8A3-AE1C-0DEA1A92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8893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3A6B50-8056-4A7C-C92C-9ED567CBD6B1}"/>
              </a:ext>
            </a:extLst>
          </p:cNvPr>
          <p:cNvSpPr/>
          <p:nvPr/>
        </p:nvSpPr>
        <p:spPr>
          <a:xfrm>
            <a:off x="2116088" y="2862950"/>
            <a:ext cx="5040313" cy="12001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A.Litvinenko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,JINR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(alitvin@jinr.ru)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on behalf of the working group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61EFC-CFF1-2E69-A4F5-A96708F8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57120F-22B4-4958-9920-A8A0DCF7702A}"/>
              </a:ext>
            </a:extLst>
          </p:cNvPr>
          <p:cNvSpPr txBox="1"/>
          <p:nvPr/>
        </p:nvSpPr>
        <p:spPr>
          <a:xfrm>
            <a:off x="305668" y="476672"/>
            <a:ext cx="8579296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00FF"/>
                </a:solidFill>
                <a:latin typeface="Comic Sans MS" panose="030F0702030302020204" pitchFamily="66" charset="0"/>
              </a:rPr>
              <a:t>Detector for beams collision monitoring and luminosity measurements in the interaction point</a:t>
            </a:r>
            <a:endParaRPr lang="ru-RU" sz="30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1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293BC0B-C7A9-B396-D096-68D8025E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10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2118C0-B85A-A7FB-282E-E8E25C832C45}"/>
              </a:ext>
            </a:extLst>
          </p:cNvPr>
          <p:cNvSpPr txBox="1">
            <a:spLocks/>
          </p:cNvSpPr>
          <p:nvPr/>
        </p:nvSpPr>
        <p:spPr>
          <a:xfrm>
            <a:off x="8172400" y="5805264"/>
            <a:ext cx="820985" cy="43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33CC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59D15F2-0823-8D31-1825-ED1C9CED1A41}"/>
                  </a:ext>
                </a:extLst>
              </p:cNvPr>
              <p:cNvSpPr txBox="1"/>
              <p:nvPr/>
            </p:nvSpPr>
            <p:spPr>
              <a:xfrm>
                <a:off x="352276" y="1196752"/>
                <a:ext cx="8208912" cy="446045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</a:rPr>
                  <a:t>Hadron colliders have the highest luminosity for (pp) collisions and several (4-6) orders of magnitude lower luminosity for heavy ion collisions. ‘The large cross section for collisions of heavy ions, compared to proton-proton collisions, does not compensate for the drop in luminosity for ion collisions. So for the interaction cross sections and counting rates on NICA we have: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ru-RU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𝒑𝒑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𝟒𝟓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мб; 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𝒅𝒅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𝟕𝟎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мб; 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𝟑𝟏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𝑨𝒖𝑨𝒖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б;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D15F2-0823-8D31-1825-ED1C9CED1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6" y="1196752"/>
                <a:ext cx="8208912" cy="4460452"/>
              </a:xfrm>
              <a:prstGeom prst="rect">
                <a:avLst/>
              </a:prstGeom>
              <a:blipFill>
                <a:blip r:embed="rId2"/>
                <a:stretch>
                  <a:fillRect l="-892" r="-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413DE4-C608-F527-A634-F1CAD1FF3FA4}"/>
              </a:ext>
            </a:extLst>
          </p:cNvPr>
          <p:cNvSpPr txBox="1"/>
          <p:nvPr/>
        </p:nvSpPr>
        <p:spPr>
          <a:xfrm>
            <a:off x="1403648" y="260648"/>
            <a:ext cx="6336704" cy="584775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Luminosity  for hadron colliders</a:t>
            </a:r>
            <a:endParaRPr kumimoji="0" lang="ru-RU" sz="3200" b="0" i="0" u="none" strike="noStrike" kern="0" cap="none" spc="0" normalizeH="0" baseline="0" noProof="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AB7DF250-998A-A79C-9C1A-783E009CC0B0}"/>
              </a:ext>
            </a:extLst>
          </p:cNvPr>
          <p:cNvSpPr txBox="1">
            <a:spLocks/>
          </p:cNvSpPr>
          <p:nvPr/>
        </p:nvSpPr>
        <p:spPr>
          <a:xfrm>
            <a:off x="8143652" y="5807286"/>
            <a:ext cx="820985" cy="43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33C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6191A9-A928-8484-979B-E3385400F885}"/>
              </a:ext>
            </a:extLst>
          </p:cNvPr>
          <p:cNvSpPr txBox="1"/>
          <p:nvPr/>
        </p:nvSpPr>
        <p:spPr>
          <a:xfrm>
            <a:off x="1374900" y="262670"/>
            <a:ext cx="6336704" cy="584775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Luminosity  for hadron colliders</a:t>
            </a:r>
            <a:endParaRPr kumimoji="0" lang="ru-RU" sz="3200" b="0" i="0" u="none" strike="noStrike" kern="0" cap="none" spc="0" normalizeH="0" baseline="0" noProof="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50043A76-195C-7BBC-CAD9-791D7EA9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C0A8DBA-AD3B-A5EC-CDC1-585E3E997F15}"/>
                  </a:ext>
                </a:extLst>
              </p:cNvPr>
              <p:cNvSpPr txBox="1"/>
              <p:nvPr/>
            </p:nvSpPr>
            <p:spPr>
              <a:xfrm>
                <a:off x="323528" y="1198774"/>
                <a:ext cx="8208912" cy="446045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</a:rPr>
                  <a:t>Hadron colliders have the highest luminosity for (pp) collisions and several (4-6) orders of magnitude lower luminosity for heavy ion collisions. The large cross section for collisions of heavy ions, compared to proton-proton collisions, does not compensate for the drop in luminosity for ion collisions. So for the interaction cross sections and counting rates on NICA we have: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ru-RU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𝒑𝒑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𝟒𝟓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мб; 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𝒅𝒅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𝟕𝟎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мб; 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𝟑𝟏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𝑨𝒖𝑨𝒖</m:t>
                                </m:r>
                              </m:sub>
                            </m:sSub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≅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б; 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𝓛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𝟐𝟕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см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kumimoji="0" lang="ru-RU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f>
                              <m:fPr>
                                <m:type m:val="lin"/>
                                <m:ctrlP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ru-RU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0A8DBA-AD3B-A5EC-CDC1-585E3E99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8774"/>
                <a:ext cx="8208912" cy="4460452"/>
              </a:xfrm>
              <a:prstGeom prst="rect">
                <a:avLst/>
              </a:prstGeom>
              <a:blipFill>
                <a:blip r:embed="rId3"/>
                <a:stretch>
                  <a:fillRect l="-817" r="-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29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BF671D2-6A17-3F23-B1D0-D194D58F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11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B2A4AEB-50E9-FB4E-6D3C-B4C3F3D0E417}"/>
              </a:ext>
            </a:extLst>
          </p:cNvPr>
          <p:cNvSpPr/>
          <p:nvPr/>
        </p:nvSpPr>
        <p:spPr>
          <a:xfrm>
            <a:off x="394447" y="118211"/>
            <a:ext cx="8355106" cy="178510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Approaches to luminosity determination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From the experimental data for the counting rate of some reaction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8EE0C2B-492E-55B9-B218-37B745A86DE3}"/>
                  </a:ext>
                </a:extLst>
              </p:cNvPr>
              <p:cNvSpPr txBox="1"/>
              <p:nvPr/>
            </p:nvSpPr>
            <p:spPr>
              <a:xfrm>
                <a:off x="2843808" y="2030131"/>
                <a:ext cx="3222104" cy="46166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kumimoji="0" lang="en-US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𝐭𝐫</m:t>
                          </m:r>
                        </m:sub>
                      </m:sSub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𝓛</m:t>
                          </m:r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𝛆𝛔</m:t>
                          </m:r>
                        </m:e>
                      </m:d>
                      <m:sSub>
                        <m:sSubPr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  <m:sub>
                          <m:r>
                            <a:rPr kumimoji="0" lang="en-US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𝐫𝐮𝐧</m:t>
                          </m:r>
                        </m:sub>
                      </m:sSub>
                    </m:oMath>
                  </m:oMathPara>
                </a14:m>
                <a:endParaRPr kumimoji="0" lang="ru-RU" sz="24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EE0C2B-492E-55B9-B218-37B745A86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030131"/>
                <a:ext cx="3222104" cy="461665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  <a:ln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0857050-4519-1797-0F4C-8F00DFE6E232}"/>
                  </a:ext>
                </a:extLst>
              </p:cNvPr>
              <p:cNvSpPr txBox="1"/>
              <p:nvPr/>
            </p:nvSpPr>
            <p:spPr>
              <a:xfrm>
                <a:off x="3109274" y="2583063"/>
                <a:ext cx="2691172" cy="845937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en-US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d>
                        </m:den>
                      </m:f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ru-RU" sz="2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857050-4519-1797-0F4C-8F00DFE6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74" y="2583063"/>
                <a:ext cx="2691172" cy="845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1F6A56F-6E44-5246-05CC-FB73E58E8F39}"/>
                  </a:ext>
                </a:extLst>
              </p:cNvPr>
              <p:cNvSpPr txBox="1"/>
              <p:nvPr/>
            </p:nvSpPr>
            <p:spPr>
              <a:xfrm>
                <a:off x="890464" y="3608733"/>
                <a:ext cx="7128792" cy="1183529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𝛅</m:t>
                      </m:r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𝓛</m:t>
                          </m:r>
                        </m:den>
                      </m:f>
                      <m:r>
                        <a:rPr kumimoji="0" lang="ru-RU" sz="2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=</m:t>
                      </m:r>
                      <m:rad>
                        <m:radPr>
                          <m:degHide m:val="on"/>
                          <m:ctrlPr>
                            <a:rPr kumimoji="0" lang="ru-RU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ru-RU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ru-RU" sz="2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ru-RU" sz="24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36967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ru-RU" sz="2400" b="1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36967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ru-RU" sz="2400" b="1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kumimoji="0" lang="ru-RU" sz="2400" b="1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𝛔</m:t>
                                          </m:r>
                                        </m:num>
                                        <m:den>
                                          <m:r>
                                            <a:rPr kumimoji="0" lang="ru-RU" sz="2400" b="1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ru-RU" sz="2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ru-RU" sz="24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36967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400" b="1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kumimoji="0" lang="ru-RU" sz="2400" b="1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𝛆</m:t>
                                      </m:r>
                                    </m:num>
                                    <m:den>
                                      <m:r>
                                        <a:rPr kumimoji="0" lang="ru-RU" sz="2400" b="1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ru-RU" sz="24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ru-RU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ru-RU" sz="2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𝐭𝐫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kumimoji="0" lang="ru-RU" sz="24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F6A56F-6E44-5246-05CC-FB73E58E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64" y="3608733"/>
                <a:ext cx="7128792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5FD613-BD79-4304-ED26-71B757F51AB7}"/>
              </a:ext>
            </a:extLst>
          </p:cNvPr>
          <p:cNvSpPr txBox="1"/>
          <p:nvPr/>
        </p:nvSpPr>
        <p:spPr>
          <a:xfrm>
            <a:off x="647564" y="5109989"/>
            <a:ext cx="7848872" cy="125951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method is widely used to determine the luminosity of electron-electron and electron-positron colliders</a:t>
            </a:r>
            <a:endParaRPr lang="ru-RU" sz="24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D298C9-8395-53FE-62F4-14E86032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811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42" y="658840"/>
            <a:ext cx="492981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charset="0"/>
              </a:rPr>
              <a:t>S. van der Meer, CERN-ISR-PO-68-31, 1968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6882" y="665925"/>
            <a:ext cx="250421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Arial" charset="0"/>
              </a:rPr>
              <a:t>van der Meer scan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242" y="106436"/>
            <a:ext cx="4682802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absolute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luminosity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2" y="5081010"/>
            <a:ext cx="8215312" cy="12303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RHIC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and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LHC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the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van der Meer scan  is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commonly accepted procedure  for calibration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93" y="1072441"/>
            <a:ext cx="61880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37" y="2996952"/>
            <a:ext cx="472675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DABF2D-AC87-0A18-90F4-C6F2EDA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952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0A35BA3-187C-28F7-B350-2FEA97A0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81750"/>
            <a:ext cx="676201" cy="365125"/>
          </a:xfrm>
        </p:spPr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13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81A750F-E389-5B34-6F3D-FE028F155C21}"/>
                  </a:ext>
                </a:extLst>
              </p:cNvPr>
              <p:cNvSpPr txBox="1"/>
              <p:nvPr/>
            </p:nvSpPr>
            <p:spPr>
              <a:xfrm>
                <a:off x="2956000" y="921483"/>
                <a:ext cx="3411252" cy="12411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ru-RU" sz="28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 </m:t>
                    </m:r>
                    <m:nary>
                      <m:naryPr>
                        <m:chr m:val="∑"/>
                        <m:limLoc m:val="undOvr"/>
                        <m:ctrlPr>
                          <a:rPr lang="ru-RU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ru-RU" sz="2800" i="1" kern="0" smtClea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ru-RU" sz="2800" i="1" kern="0" smtClea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sub>
                        </m:sSub>
                      </m:e>
                    </m:nary>
                    <m:f>
                      <m:fPr>
                        <m:ctrlPr>
                          <a:rPr lang="ru-RU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ru-RU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⊥,</m:t>
                            </m:r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  <m:r>
                      <a:rPr lang="en-US" sz="28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</a:t>
                </a:r>
                <a:r>
                  <a:rPr lang="ru-RU" sz="12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1A750F-E389-5B34-6F3D-FE028F15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000" y="921483"/>
                <a:ext cx="3411252" cy="1241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B5AB8FD-1D4E-65F7-A14E-02908179507A}"/>
                  </a:ext>
                </a:extLst>
              </p:cNvPr>
              <p:cNvSpPr txBox="1"/>
              <p:nvPr/>
            </p:nvSpPr>
            <p:spPr>
              <a:xfrm>
                <a:off x="3347864" y="1691948"/>
                <a:ext cx="3411252" cy="81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ru-RU" sz="28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 kern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sub>
                    </m:sSub>
                    <m:f>
                      <m:fPr>
                        <m:ctrlPr>
                          <a:rPr lang="ru-RU" sz="28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ru-RU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lang="ru-RU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⊥,</m:t>
                            </m:r>
                            <m:r>
                              <m:rPr>
                                <m:sty m:val="p"/>
                              </m:rPr>
                              <a:rPr lang="ru-RU" sz="280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5AB8FD-1D4E-65F7-A14E-02908179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691948"/>
                <a:ext cx="3411252" cy="810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3F24EA-C47D-E5AE-38C6-811DE6F34570}"/>
              </a:ext>
            </a:extLst>
          </p:cNvPr>
          <p:cNvSpPr txBox="1"/>
          <p:nvPr/>
        </p:nvSpPr>
        <p:spPr>
          <a:xfrm>
            <a:off x="2627784" y="77009"/>
            <a:ext cx="439679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</a:t>
            </a:r>
            <a:r>
              <a:rPr kumimoji="0" lang="ru-RU" alt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uminosity</a:t>
            </a:r>
            <a:r>
              <a:rPr kumimoji="0" lang="ru-RU" alt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structure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B344ECC-CC9F-2D22-5359-AC33F1A7361F}"/>
                  </a:ext>
                </a:extLst>
              </p:cNvPr>
              <p:cNvSpPr txBox="1"/>
              <p:nvPr/>
            </p:nvSpPr>
            <p:spPr>
              <a:xfrm>
                <a:off x="179512" y="2761933"/>
                <a:ext cx="8712968" cy="32761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Luminosity is determined by the following three factors: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0066FF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Accelerator constants: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0066FF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‘’revolution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b>
                        <m:r>
                          <a:rPr lang="en-US" sz="2400" b="1" i="0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𝐫</m:t>
                        </m:r>
                      </m:sub>
                    </m:sSub>
                  </m:oMath>
                </a14:m>
                <a:r>
                  <a:rPr lang="en-US" sz="2400" b="1" kern="100" dirty="0">
                    <a:solidFill>
                      <a:srgbClr val="0066FF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’’ and ‘’number of bunches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400" b="1" i="0" ker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sz="2400" b="1" kern="0" dirty="0">
                    <a:solidFill>
                      <a:srgbClr val="0070C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Intensity (numbers of particles in </a:t>
                </a:r>
                <a:r>
                  <a:rPr lang="en-US" sz="2400" b="1" kern="100" dirty="0" err="1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banch</a:t>
                </a:r>
                <a:r>
                  <a:rPr lang="en-US" sz="2400" b="1" kern="1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4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en-US" sz="2400" b="1" i="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ru-RU" sz="24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𝐋</m:t>
                            </m:r>
                          </m:num>
                          <m:den>
                            <m:r>
                              <a:rPr lang="en-US" sz="2400" b="1" i="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400" b="1" kern="100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Parameters of colliding bunches, such as the distribution of particles inside the bunch and focusing conditions.</a:t>
                </a:r>
                <a:endParaRPr lang="ru-RU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344ECC-CC9F-2D22-5359-AC33F1A7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61933"/>
                <a:ext cx="8712968" cy="3276153"/>
              </a:xfrm>
              <a:prstGeom prst="rect">
                <a:avLst/>
              </a:prstGeom>
              <a:blipFill>
                <a:blip r:embed="rId4"/>
                <a:stretch>
                  <a:fillRect l="-1049" t="-1304" r="-420" b="-3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5877DE1-4C19-CB39-BF3D-0DC010DA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461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DBE1A4-E0E8-9F0B-D7EC-1EAA44B6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5231" y="6354762"/>
            <a:ext cx="683568" cy="365125"/>
          </a:xfrm>
        </p:spPr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14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174A96-E500-F65E-CDEB-6DB4AAD394F5}"/>
              </a:ext>
            </a:extLst>
          </p:cNvPr>
          <p:cNvSpPr txBox="1"/>
          <p:nvPr/>
        </p:nvSpPr>
        <p:spPr>
          <a:xfrm>
            <a:off x="564470" y="111125"/>
            <a:ext cx="831003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distribution of particles inside the bunch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66ADF72-DD85-4D75-66F5-B911B153E27D}"/>
                  </a:ext>
                </a:extLst>
              </p:cNvPr>
              <p:cNvSpPr txBox="1"/>
              <p:nvPr/>
            </p:nvSpPr>
            <p:spPr>
              <a:xfrm>
                <a:off x="416984" y="1289298"/>
                <a:ext cx="8310031" cy="42313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Comic Sans MS" panose="030F0702030302020204" pitchFamily="66" charset="0"/>
                  </a:rPr>
                  <a:t>For clarity, it is assumed that the distributions of particles in all bunches are identical and are described by a normal law for all coordinates: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  <m:sub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𝐋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𝐑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ru-RU" sz="24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𝐳</m:t>
                        </m:r>
                        <m:r>
                          <a:rPr lang="ru-RU" sz="2400" b="1" i="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ru-RU" sz="24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lang="ru-RU" sz="2400" b="1" i="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𝐕</m:t>
                            </m:r>
                          </m:sub>
                        </m:sSub>
                      </m:e>
                    </m:d>
                    <m:r>
                      <a:rPr lang="ru-RU" sz="2400" b="1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 kern="100" smtClean="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  <m:sub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ru-RU" sz="2400" b="1" i="1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0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𝐋</m:t>
                            </m:r>
                          </m:num>
                          <m:den>
                            <m:r>
                              <a:rPr lang="ru-RU" sz="2400" b="1" i="0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den>
                        </m:f>
                      </m:sub>
                    </m:sSub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sSub>
                      <m:sSubPr>
                        <m:ctrlPr>
                          <a:rPr lang="ru-RU" sz="2400" b="1" i="1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b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sub>
                    </m:sSub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)∙ </m:t>
                    </m:r>
                    <m:sSub>
                      <m:sSubPr>
                        <m:ctrlPr>
                          <a:rPr lang="ru-RU" sz="2400" b="1" i="1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  <m:sub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ru-RU" sz="2400" b="1" i="1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0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𝐋</m:t>
                            </m:r>
                          </m:num>
                          <m:den>
                            <m:r>
                              <a:rPr lang="ru-RU" sz="2400" b="1" i="0" kern="100">
                                <a:solidFill>
                                  <a:srgbClr val="0066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den>
                        </m:f>
                      </m:sub>
                    </m:sSub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ru-RU" sz="2400" b="1" i="1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b>
                        <m:r>
                          <a:rPr lang="ru-RU" sz="2400" b="1" i="0" kern="100">
                            <a:solidFill>
                              <a:srgbClr val="0066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𝐕</m:t>
                        </m:r>
                      </m:sub>
                    </m:sSub>
                    <m:r>
                      <a:rPr lang="ru-RU" sz="2400" b="1" i="0" kern="100">
                        <a:solidFill>
                          <a:srgbClr val="0066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2400" b="1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ru-RU" sz="2400" b="1" i="1" kern="10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  <m:sub>
                        <m:r>
                          <a:rPr lang="ru-RU" sz="2400" b="1" i="0" kern="10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𝐳</m:t>
                        </m:r>
                        <m:r>
                          <a:rPr lang="ru-RU" sz="2400" b="1" i="0" kern="100"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ru-RU" sz="2400" b="1" i="1" kern="10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0" kern="10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𝐋</m:t>
                            </m:r>
                          </m:num>
                          <m:den>
                            <m:r>
                              <a:rPr lang="ru-RU" sz="2400" b="1" i="0" kern="10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𝐑</m:t>
                            </m:r>
                          </m:den>
                        </m:f>
                      </m:sub>
                    </m:sSub>
                    <m:r>
                      <a:rPr lang="ru-RU" sz="2400" b="1" i="0" kern="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0" kern="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𝐳</m:t>
                    </m:r>
                    <m:r>
                      <a:rPr lang="ru-RU" sz="2400" b="1" i="0" kern="1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𝐋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𝐑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𝐕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𝛑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𝐳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𝐞𝐱𝐩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⁡(−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sSubSup>
                                        <m:sSubSup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sub>
                                        <m:sup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𝐳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𝐲</m:t>
                                  </m:r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𝐋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𝐑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𝐲</m:t>
                                  </m:r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𝐕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𝛑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b="1" i="1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𝐳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b="1" i="0">
                                                  <a:solidFill>
                                                    <a:srgbClr val="0066FF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𝐞𝐱𝐩</m:t>
                              </m:r>
                              <m:r>
                                <a:rPr lang="ru-RU" sz="2400" b="1" i="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⁡(−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sSubSup>
                                    <m:sSubSup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sub>
                                    <m:sup>
                                      <m:r>
                                        <a:rPr lang="ru-RU" sz="2400" b="1" i="0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ru-RU" sz="2400" b="1" i="1"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ru-RU" sz="2400" b="1" i="0">
                                              <a:solidFill>
                                                <a:srgbClr val="0066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𝐕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400" b="1" i="0">
                                      <a:solidFill>
                                        <a:srgbClr val="0066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))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𝐳</m:t>
                                  </m:r>
                                  <m:r>
                                    <a:rPr lang="ru-RU" sz="2400" b="1" i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𝐋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𝐑</m:t>
                                      </m:r>
                                    </m:den>
                                  </m:f>
                                </m:sub>
                              </m:sSub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𝐳</m:t>
                                  </m:r>
                                </m:e>
                              </m:d>
                              <m:r>
                                <a:rPr lang="ru-RU" sz="2400" b="1" i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ru-RU" sz="2400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400" b="1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𝛑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𝐳</m:t>
                                          </m:r>
                                        </m:sub>
                                      </m:sSub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1" i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𝐞𝐱𝐩</m:t>
                              </m:r>
                              <m:r>
                                <a:rPr lang="ru-RU" sz="2400" b="1" i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⁡(−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b="1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𝐳</m:t>
                                      </m:r>
                                    </m:e>
                                    <m:sup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400" b="1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b="1" i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sSubSup>
                                        <m:sSubSupPr>
                                          <m:ctrlPr>
                                            <a:rPr lang="ru-RU" sz="2400" b="1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𝐳</m:t>
                                          </m:r>
                                        </m:sub>
                                        <m:sup>
                                          <m:r>
                                            <a:rPr lang="ru-RU" sz="2400" b="1" i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2400" b="1" i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>
                  <a:latin typeface="Comic Sans MS" panose="030F0702030302020204" pitchFamily="66" charset="0"/>
                </a:endParaRPr>
              </a:p>
              <a:p>
                <a:endParaRPr lang="ru-RU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6ADF72-DD85-4D75-66F5-B911B153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84" y="1289298"/>
                <a:ext cx="8310031" cy="4231351"/>
              </a:xfrm>
              <a:prstGeom prst="rect">
                <a:avLst/>
              </a:prstGeom>
              <a:blipFill>
                <a:blip r:embed="rId2"/>
                <a:stretch>
                  <a:fillRect l="-876" t="-71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52CA66-8B41-F664-356D-982E8BEC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987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E37456B-9A4E-670D-A93E-A1C17CE4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207" y="6381749"/>
            <a:ext cx="74842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7A19262-A168-B72E-FE9F-2BD7F08D9F61}"/>
                  </a:ext>
                </a:extLst>
              </p:cNvPr>
              <p:cNvSpPr txBox="1"/>
              <p:nvPr/>
            </p:nvSpPr>
            <p:spPr>
              <a:xfrm>
                <a:off x="81099" y="2421794"/>
                <a:ext cx="8981802" cy="20161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ru-RU" sz="21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kumimoji="0" lang="ru-RU" sz="2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ru-RU" sz="2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⊥,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𝛅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𝛅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𝐘</m:t>
                                    </m:r>
                                  </m:e>
                                </m:d>
                              </m:den>
                            </m:f>
                            <m:r>
                              <a:rPr kumimoji="0" lang="ru-RU" sz="21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mr>
                        <m:mr>
                          <m:e>
                            <m:r>
                              <a:rPr kumimoji="0" lang="ru-RU" sz="21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ru-RU" sz="21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nary>
                              <m:naryPr>
                                <m:chr m:val="∬"/>
                                <m:subHide m:val="on"/>
                                <m:supHide m:val="on"/>
                                <m:ctrlPr>
                                  <a:rPr kumimoji="0" lang="ru-RU" sz="21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∬"/>
                                    <m:subHide m:val="on"/>
                                    <m:supHide m:val="on"/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kumimoji="0" lang="ru-RU" sz="21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sSub>
                                      <m:sSubPr>
                                        <m:ctrlP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b>
                                        <m: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sub>
                                    </m:sSub>
                                    <m:r>
                                      <a:rPr kumimoji="0" lang="ru-RU" sz="21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𝐝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𝛏</m:t>
                                    </m:r>
                                    <m:r>
                                      <a:rPr kumimoji="0" lang="en-US" sz="21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𝐝𝐱𝐝𝐲</m:t>
                                    </m:r>
                                    <m:d>
                                      <m:dPr>
                                        <m:ctrlP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ru-RU" sz="21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𝐩</m:t>
                                            </m:r>
                                          </m:e>
                                          <m:sub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⊥,</m:t>
                                            </m:r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𝐋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0" lang="ru-RU" sz="21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kumimoji="0" lang="ru-RU" sz="21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𝛅</m:t>
                                                </m:r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𝐗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0" lang="en-US" sz="2100" b="1" i="0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kumimoji="0" lang="en-US" sz="21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r>
                                              <a:rPr kumimoji="0" lang="en-US" sz="21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;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21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𝐕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kumimoji="0" lang="ru-RU" sz="21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𝐩</m:t>
                                            </m:r>
                                          </m:e>
                                          <m:sub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⊥,</m:t>
                                            </m:r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𝐑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kumimoji="0" lang="ru-RU" sz="21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kumimoji="0" lang="ru-RU" sz="21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𝛅</m:t>
                                                </m:r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𝐗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den>
                                            </m:f>
                                            <m:r>
                                              <a:rPr kumimoji="0" lang="ru-RU" sz="21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,;</m:t>
                                            </m:r>
                                            <m:r>
                                              <a:rPr lang="en-US" sz="2100" b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lang="en-US" sz="2100" b="1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r>
                                              <a:rPr lang="en-US" sz="2100" b="1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21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2100" b="1" i="0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21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𝐕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ru-RU" sz="21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d>
                              <m:dPr>
                                <m:ctrlPr>
                                  <a:rPr kumimoji="0" lang="ru-RU" sz="2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100" b="1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  <m:sub>
                                        <m: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sub>
                                    </m:sSub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𝛏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21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100" b="1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  <m:sub>
                                        <m:r>
                                          <a:rPr kumimoji="0" lang="ru-RU" sz="21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sub>
                                    </m:sSub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kumimoji="0" lang="ru-RU" sz="21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𝛏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kumimoji="0" lang="ru-RU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19262-A168-B72E-FE9F-2BD7F08D9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" y="2421794"/>
                <a:ext cx="8981802" cy="2016193"/>
              </a:xfrm>
              <a:prstGeom prst="rect">
                <a:avLst/>
              </a:prstGeom>
              <a:blipFill>
                <a:blip r:embed="rId2"/>
                <a:stretch>
                  <a:fillRect r="-541"/>
                </a:stretch>
              </a:blipFill>
              <a:ln w="28575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7B5F22-2F59-DD90-2DD7-69DAF4EF0074}"/>
                  </a:ext>
                </a:extLst>
              </p:cNvPr>
              <p:cNvSpPr txBox="1"/>
              <p:nvPr/>
            </p:nvSpPr>
            <p:spPr>
              <a:xfrm>
                <a:off x="539552" y="1096771"/>
                <a:ext cx="7452828" cy="10047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𝓛</m:t>
                          </m:r>
                        </m:e>
                        <m:sub>
                          <m:r>
                            <a:rPr kumimoji="0" lang="ru-RU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d>
                        <m:dPr>
                          <m:ctrlPr>
                            <a:rPr lang="ru-RU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𝛅</m:t>
                          </m:r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𝛅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ru-RU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kumimoji="0" lang="ru-RU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𝐫</m:t>
                          </m:r>
                        </m:sub>
                      </m:sSub>
                      <m:f>
                        <m:f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kumimoji="0" lang="ru-RU" sz="2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7B5F22-2F59-DD90-2DD7-69DAF4EF0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96771"/>
                <a:ext cx="7452828" cy="1004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B3DC349-A918-FA64-EB35-A0C10359E11D}"/>
                  </a:ext>
                </a:extLst>
              </p:cNvPr>
              <p:cNvSpPr txBox="1"/>
              <p:nvPr/>
            </p:nvSpPr>
            <p:spPr>
              <a:xfrm>
                <a:off x="287524" y="205181"/>
                <a:ext cx="8568952" cy="5421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Comic Sans MS" panose="030F0702030302020204" pitchFamily="66" charset="0"/>
                  </a:rPr>
                  <a:t>Effective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⊥,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d>
                      <m:dPr>
                        <m:ctrlPr>
                          <a:rPr kumimoji="0" lang="ru-R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𝛅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𝛅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800" b="1" dirty="0">
                    <a:latin typeface="Comic Sans MS" panose="030F0702030302020204" pitchFamily="66" charset="0"/>
                  </a:rPr>
                  <a:t> of beam intersection</a:t>
                </a:r>
                <a:endParaRPr lang="ru-RU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3DC349-A918-FA64-EB35-A0C10359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205181"/>
                <a:ext cx="8568952" cy="542136"/>
              </a:xfrm>
              <a:prstGeom prst="rect">
                <a:avLst/>
              </a:prstGeom>
              <a:blipFill>
                <a:blip r:embed="rId4"/>
                <a:stretch>
                  <a:fillRect l="-1204" t="-8421" b="-22105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286F730-EFE4-C79E-6BD8-7D8E8BB47D75}"/>
                  </a:ext>
                </a:extLst>
              </p:cNvPr>
              <p:cNvSpPr txBox="1"/>
              <p:nvPr/>
            </p:nvSpPr>
            <p:spPr>
              <a:xfrm>
                <a:off x="953598" y="5479810"/>
                <a:ext cx="6624736" cy="10604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ru-RU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  <m:d>
                            <m:dPr>
                              <m:ctrlPr>
                                <a:rPr lang="ru-RU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8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⊥,</m:t>
                                      </m:r>
                                      <m:r>
                                        <a:rPr lang="ru-RU" sz="28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8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𝛅</m:t>
                                      </m:r>
                                      <m:r>
                                        <a:rPr lang="ru-RU" sz="28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ru-RU" sz="2800" b="1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8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𝛅</m:t>
                                      </m:r>
                                      <m:r>
                                        <a:rPr lang="ru-RU" sz="2800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𝐘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ru-RU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86F730-EFE4-C79E-6BD8-7D8E8BB47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98" y="5479810"/>
                <a:ext cx="6624736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92D908B-AC05-B78C-7344-96FD24DA28D7}"/>
                  </a:ext>
                </a:extLst>
              </p:cNvPr>
              <p:cNvSpPr txBox="1"/>
              <p:nvPr/>
            </p:nvSpPr>
            <p:spPr>
              <a:xfrm>
                <a:off x="2195736" y="4694947"/>
                <a:ext cx="5274586" cy="542136"/>
              </a:xfrm>
              <a:prstGeom prst="rect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key property</a:t>
                </a:r>
                <a:r>
                  <a:rPr lang="ru-RU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⊥,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d>
                      <m:dPr>
                        <m:ctrlPr>
                          <a:rPr kumimoji="0" lang="ru-R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𝛅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𝛅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ru-RU" sz="28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2D908B-AC05-B78C-7344-96FD24DA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694947"/>
                <a:ext cx="5274586" cy="542136"/>
              </a:xfrm>
              <a:prstGeom prst="rect">
                <a:avLst/>
              </a:prstGeom>
              <a:blipFill>
                <a:blip r:embed="rId6"/>
                <a:stretch>
                  <a:fillRect l="-1952" t="-7368" b="-22105"/>
                </a:stretch>
              </a:blipFill>
              <a:ln w="381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883449A-059D-304A-6146-AD9F0EF3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953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87B28ED-6A2F-4349-564E-3FC66951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428" y="6190728"/>
            <a:ext cx="7920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A9A05A-E670-F9A4-D94C-E3EFEC4D7D13}"/>
              </a:ext>
            </a:extLst>
          </p:cNvPr>
          <p:cNvSpPr txBox="1"/>
          <p:nvPr/>
        </p:nvSpPr>
        <p:spPr>
          <a:xfrm>
            <a:off x="2411760" y="260648"/>
            <a:ext cx="4248472" cy="594778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vdM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scan</a:t>
            </a:r>
            <a:endParaRPr kumimoji="0" lang="ru-RU" sz="32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C47DB9C-5FAC-D044-154D-6CCA65026ED9}"/>
                  </a:ext>
                </a:extLst>
              </p:cNvPr>
              <p:cNvSpPr txBox="1"/>
              <p:nvPr/>
            </p:nvSpPr>
            <p:spPr>
              <a:xfrm>
                <a:off x="24771" y="1577414"/>
                <a:ext cx="8632701" cy="4509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20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𝐭𝐫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kumimoji="0" lang="ru-RU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ru-RU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run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kumimoji="0" lang="ru-RU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→</m:t>
                      </m:r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𝐗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𝐢</m:t>
                              </m:r>
                            </m:sub>
                          </m:sSub>
                          <m:r>
                            <a:rPr kumimoji="0" lang="ru-RU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𝐘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𝐣</m:t>
                              </m:r>
                            </m:sub>
                          </m:sSub>
                        </m:e>
                      </m:d>
                      <m:r>
                        <a:rPr kumimoji="0" lang="ru-R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tr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kumimoji="0" lang="ru-RU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run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kumimoji="0" lang="ru-RU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7DB9C-5FAC-D044-154D-6CCA65026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1" y="1577414"/>
                <a:ext cx="8632701" cy="450957"/>
              </a:xfrm>
              <a:prstGeom prst="rect">
                <a:avLst/>
              </a:prstGeom>
              <a:blipFill>
                <a:blip r:embed="rId3"/>
                <a:stretch>
                  <a:fillRect t="-144595" b="-2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8CD947-E2C3-56C8-922F-48FF6A48DE90}"/>
              </a:ext>
            </a:extLst>
          </p:cNvPr>
          <p:cNvSpPr txBox="1"/>
          <p:nvPr/>
        </p:nvSpPr>
        <p:spPr>
          <a:xfrm>
            <a:off x="361963" y="792528"/>
            <a:ext cx="156592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169B0C-77DA-B554-4570-731E961C207C}"/>
              </a:ext>
            </a:extLst>
          </p:cNvPr>
          <p:cNvSpPr txBox="1"/>
          <p:nvPr/>
        </p:nvSpPr>
        <p:spPr>
          <a:xfrm>
            <a:off x="460648" y="2099291"/>
            <a:ext cx="18522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693812C-832F-780A-23BB-4B95153CD378}"/>
                  </a:ext>
                </a:extLst>
              </p:cNvPr>
              <p:cNvSpPr txBox="1"/>
              <p:nvPr/>
            </p:nvSpPr>
            <p:spPr>
              <a:xfrm>
                <a:off x="220721" y="5059786"/>
                <a:ext cx="4039596" cy="7098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36967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𝛅</m:t>
                            </m:r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𝛅</m:t>
                            </m:r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𝐘</m:t>
                            </m:r>
                          </m:e>
                          <m:sub>
                            <m:r>
                              <a:rPr kumimoji="0" lang="ru-RU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</m:e>
                    </m:d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𝜺𝝈</m:t>
                        </m:r>
                      </m:e>
                    </m:d>
                    <m:f>
                      <m:fPr>
                        <m:ctrlPr>
                          <a:rPr kumimoji="0" lang="ru-RU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0" lang="ru-RU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a:rPr kumimoji="0" lang="ru-RU" sz="24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  <m:d>
                          <m:dPr>
                            <m:ctrlPr>
                              <a:rPr kumimoji="0" lang="ru-RU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836967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kumimoji="0" lang="ru-RU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836967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kumimoji="0" lang="ru-RU" sz="24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93812C-832F-780A-23BB-4B95153CD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21" y="5059786"/>
                <a:ext cx="4039596" cy="709810"/>
              </a:xfrm>
              <a:prstGeom prst="rect">
                <a:avLst/>
              </a:prstGeom>
              <a:blipFill>
                <a:blip r:embed="rId4"/>
                <a:stretch>
                  <a:fillRect l="-1794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B982C3A2-E6D4-A9EA-5D55-9370FE15FCAF}"/>
              </a:ext>
            </a:extLst>
          </p:cNvPr>
          <p:cNvSpPr/>
          <p:nvPr/>
        </p:nvSpPr>
        <p:spPr>
          <a:xfrm>
            <a:off x="4260317" y="5275498"/>
            <a:ext cx="2793364" cy="2880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DCB8FB-9225-5B21-0B8A-77836C8DB9CD}"/>
              </a:ext>
            </a:extLst>
          </p:cNvPr>
          <p:cNvSpPr txBox="1"/>
          <p:nvPr/>
        </p:nvSpPr>
        <p:spPr>
          <a:xfrm>
            <a:off x="4427984" y="4811222"/>
            <a:ext cx="2793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approximation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0731167-4B3F-573F-E87D-B47D201C640A}"/>
                  </a:ext>
                </a:extLst>
              </p:cNvPr>
              <p:cNvSpPr txBox="1"/>
              <p:nvPr/>
            </p:nvSpPr>
            <p:spPr>
              <a:xfrm>
                <a:off x="7053681" y="5219443"/>
                <a:ext cx="1838635" cy="4616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l-GR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  <m: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l-GR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731167-4B3F-573F-E87D-B47D201C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81" y="5219443"/>
                <a:ext cx="1838635" cy="461665"/>
              </a:xfrm>
              <a:prstGeom prst="rect">
                <a:avLst/>
              </a:prstGeom>
              <a:blipFill>
                <a:blip r:embed="rId5"/>
                <a:stretch>
                  <a:fillRect t="-6098" b="-23171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B8B229-8ECF-D923-B095-5AE9188B00AC}"/>
              </a:ext>
            </a:extLst>
          </p:cNvPr>
          <p:cNvSpPr txBox="1"/>
          <p:nvPr/>
        </p:nvSpPr>
        <p:spPr>
          <a:xfrm>
            <a:off x="847554" y="4246568"/>
            <a:ext cx="22483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III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512792E-3C86-E793-A01B-6416A001C2D0}"/>
                  </a:ext>
                </a:extLst>
              </p:cNvPr>
              <p:cNvSpPr txBox="1"/>
              <p:nvPr/>
            </p:nvSpPr>
            <p:spPr>
              <a:xfrm>
                <a:off x="1386767" y="2740599"/>
                <a:ext cx="6082434" cy="781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𝐘</m:t>
                            </m:r>
                          </m:e>
                          <m:sub>
                            <m: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𝐣</m:t>
                            </m:r>
                          </m:sub>
                        </m:sSub>
                      </m:e>
                    </m:d>
                    <m:r>
                      <a:rPr lang="en-US" sz="2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𝛅</m:t>
                                </m:r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D79CA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D79CA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𝐟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D79CA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𝐫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𝐋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𝐈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𝐢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𝐣</m:t>
                                </m:r>
                                <m:r>
                                  <a:rPr lang="en-US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𝐑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𝛆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𝛔</m:t>
                        </m:r>
                      </m:e>
                    </m:d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</m:sub>
                        </m:sSub>
                        <m:d>
                          <m:dPr>
                            <m:ctrlPr>
                              <a:rPr lang="ru-RU" sz="24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sz="24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ru-RU" sz="24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ru-RU" sz="24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𝐣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12792E-3C86-E793-A01B-6416A001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67" y="2740599"/>
                <a:ext cx="6082434" cy="781368"/>
              </a:xfrm>
              <a:prstGeom prst="rect">
                <a:avLst/>
              </a:prstGeom>
              <a:blipFill>
                <a:blip r:embed="rId6"/>
                <a:stretch>
                  <a:fillRect l="-1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0155FD-5563-3D59-6F69-8A65BCB1151A}"/>
              </a:ext>
            </a:extLst>
          </p:cNvPr>
          <p:cNvSpPr txBox="1"/>
          <p:nvPr/>
        </p:nvSpPr>
        <p:spPr>
          <a:xfrm>
            <a:off x="630683" y="3728078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reminder</a:t>
            </a:r>
            <a:endParaRPr lang="ru-RU" sz="24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57A8BB6-1763-6C98-F755-DC4F4F302843}"/>
                  </a:ext>
                </a:extLst>
              </p:cNvPr>
              <p:cNvSpPr txBox="1"/>
              <p:nvPr/>
            </p:nvSpPr>
            <p:spPr>
              <a:xfrm>
                <a:off x="4647793" y="3624555"/>
                <a:ext cx="3724446" cy="7357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𝓛</m:t>
                      </m:r>
                      <m:r>
                        <a:rPr kumimoji="0" lang="ru-RU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ru-RU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B4DCFA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r</m:t>
                          </m:r>
                        </m:sub>
                      </m:sSub>
                      <m:f>
                        <m:fPr>
                          <m:ctrlPr>
                            <a:rPr kumimoji="0" lang="ru-RU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⊥,</m:t>
                              </m:r>
                              <m:r>
                                <m:rPr>
                                  <m:sty m:val="p"/>
                                </m:rPr>
                                <a:rPr kumimoji="0" lang="ru-RU" sz="2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2200" b="1" kern="0" dirty="0">
                          <a:solidFill>
                            <a:prstClr val="black"/>
                          </a:solidFill>
                          <a:ea typeface="Times New Roman"/>
                          <a:cs typeface="Times New Roman"/>
                        </a:rPr>
                        <m:t>R</m:t>
                      </m:r>
                      <m:r>
                        <a:rPr lang="ru-RU" sz="2200" b="1" ker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𝛆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2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𝓛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7A8BB6-1763-6C98-F755-DC4F4F30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793" y="3624555"/>
                <a:ext cx="3724446" cy="735749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141394E-6FA9-941F-78E1-CE3CC38695D2}"/>
              </a:ext>
            </a:extLst>
          </p:cNvPr>
          <p:cNvSpPr/>
          <p:nvPr/>
        </p:nvSpPr>
        <p:spPr>
          <a:xfrm>
            <a:off x="2252159" y="3841596"/>
            <a:ext cx="2395634" cy="2880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7F7DD20-959C-ECAB-0166-3106DB6B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7356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410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0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87B28ED-6A2F-4349-564E-3FC66951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372" y="6410868"/>
            <a:ext cx="79285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A9A05A-E670-F9A4-D94C-E3EFEC4D7D13}"/>
              </a:ext>
            </a:extLst>
          </p:cNvPr>
          <p:cNvSpPr txBox="1"/>
          <p:nvPr/>
        </p:nvSpPr>
        <p:spPr>
          <a:xfrm>
            <a:off x="2413474" y="134193"/>
            <a:ext cx="4248472" cy="594778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vdM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scan</a:t>
            </a:r>
            <a:endParaRPr kumimoji="0" lang="ru-RU" sz="32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8CD947-E2C3-56C8-922F-48FF6A48DE90}"/>
              </a:ext>
            </a:extLst>
          </p:cNvPr>
          <p:cNvSpPr txBox="1"/>
          <p:nvPr/>
        </p:nvSpPr>
        <p:spPr>
          <a:xfrm>
            <a:off x="899592" y="992710"/>
            <a:ext cx="206942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IV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966C5A7-C500-BF2D-B480-138686ACF73B}"/>
                  </a:ext>
                </a:extLst>
              </p:cNvPr>
              <p:cNvSpPr txBox="1"/>
              <p:nvPr/>
            </p:nvSpPr>
            <p:spPr>
              <a:xfrm>
                <a:off x="86677" y="1653720"/>
                <a:ext cx="8957121" cy="8115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ru-RU" sz="22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ru-RU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ru-RU" sz="22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ru-RU" sz="2200" b="1" i="0">
                              <a:latin typeface="Cambria Math" panose="02040503050406030204" pitchFamily="18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ru-RU" sz="22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ru-RU" sz="22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  <m:r>
                            <a:rPr lang="ru-RU" sz="2200" b="0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d>
                        <m:dPr>
                          <m:ctrlPr>
                            <a:rPr lang="ru-RU" sz="22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 i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𝛆𝛔</m:t>
                          </m:r>
                        </m:e>
                      </m:d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ru-RU" sz="22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ru-RU" sz="22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d>
                            <m:dPr>
                              <m:ctrlPr>
                                <a:rPr lang="ru-RU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ru-RU" sz="22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200" b="0" i="0">
                                  <a:latin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ru-RU" sz="22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𝛅</m:t>
                              </m:r>
                              <m:r>
                                <a:rPr lang="ru-RU" sz="2200" b="1" i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  <m:r>
                        <a:rPr lang="ru-RU" sz="22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2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="1" i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𝛆𝛔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66C5A7-C500-BF2D-B480-138686ACF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" y="1653720"/>
                <a:ext cx="8957121" cy="81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59EC51-DB7B-CAEF-2F32-62DF5FCA5D64}"/>
              </a:ext>
            </a:extLst>
          </p:cNvPr>
          <p:cNvSpPr txBox="1"/>
          <p:nvPr/>
        </p:nvSpPr>
        <p:spPr>
          <a:xfrm>
            <a:off x="505646" y="3249685"/>
            <a:ext cx="8064128" cy="1077218"/>
          </a:xfrm>
          <a:prstGeom prst="rect">
            <a:avLst/>
          </a:prstGeom>
          <a:solidFill>
            <a:srgbClr val="CC00FF">
              <a:alpha val="14000"/>
            </a:srgbClr>
          </a:solidFill>
          <a:ln w="28575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Luminosity from the experimental data:</a:t>
            </a:r>
            <a:b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(any run   )</a:t>
            </a:r>
            <a:endParaRPr lang="ru-RU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9F91746-CFBA-C6EA-1109-F0B0875427E1}"/>
                  </a:ext>
                </a:extLst>
              </p:cNvPr>
              <p:cNvSpPr txBox="1"/>
              <p:nvPr/>
            </p:nvSpPr>
            <p:spPr>
              <a:xfrm>
                <a:off x="1583284" y="4941168"/>
                <a:ext cx="6120680" cy="124502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𝓛</m:t>
                      </m:r>
                      <m:r>
                        <a:rPr lang="ru-RU" sz="3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 i="0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 i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600" b="1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600" b="1" i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3600" b="1" i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3600" b="1" i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</m:d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6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𝐊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F91746-CFBA-C6EA-1109-F0B087542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84" y="4941168"/>
                <a:ext cx="6120680" cy="1245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Контур ангельского лица со сплошной заливкой">
            <a:extLst>
              <a:ext uri="{FF2B5EF4-FFF2-40B4-BE49-F238E27FC236}">
                <a16:creationId xmlns:a16="http://schemas.microsoft.com/office/drawing/2014/main" xmlns="" id="{CC8A1E53-EB84-FFB3-9398-CFC6F654A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67744" y="3801249"/>
            <a:ext cx="525654" cy="525654"/>
          </a:xfrm>
          <a:prstGeom prst="rect">
            <a:avLst/>
          </a:prstGeom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28446544-F836-CDA3-EFBD-5EF1FB27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48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00F9F-B85B-B753-53AA-ABA5A6CEE885}"/>
              </a:ext>
            </a:extLst>
          </p:cNvPr>
          <p:cNvSpPr txBox="1"/>
          <p:nvPr/>
        </p:nvSpPr>
        <p:spPr>
          <a:xfrm>
            <a:off x="1151620" y="274440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examples with normal distribution</a:t>
            </a:r>
            <a:endParaRPr lang="ru-RU" sz="32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67175-154D-3D60-81B1-22034EFCD7E1}"/>
              </a:ext>
            </a:extLst>
          </p:cNvPr>
          <p:cNvSpPr txBox="1"/>
          <p:nvPr/>
        </p:nvSpPr>
        <p:spPr>
          <a:xfrm>
            <a:off x="2843808" y="980728"/>
            <a:ext cx="316835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Comic Sans MS" panose="030F0702030302020204" pitchFamily="66" charset="0"/>
              </a:rPr>
              <a:t>without focusing</a:t>
            </a:r>
            <a:endParaRPr lang="ru-RU" sz="2800" b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A5B66A8-A84B-A56F-7D65-A6377FD9E6B0}"/>
                  </a:ext>
                </a:extLst>
              </p:cNvPr>
              <p:cNvSpPr txBox="1"/>
              <p:nvPr/>
            </p:nvSpPr>
            <p:spPr>
              <a:xfrm>
                <a:off x="467544" y="1639751"/>
                <a:ext cx="7920880" cy="10040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3000" b="1" kern="1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ru-RU" sz="3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sz="3000" b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⊥,</m:t>
                            </m:r>
                            <m:r>
                              <a:rPr lang="ru-RU" sz="3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sub>
                        </m:sSub>
                        <m:d>
                          <m:dPr>
                            <m:ctrlPr>
                              <a:rPr lang="ru-RU" sz="3000" b="1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30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en-US" sz="30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𝐗</m:t>
                            </m:r>
                            <m:r>
                              <a:rPr lang="en-US" sz="3000" b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l-GR" sz="30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𝛅</m:t>
                            </m:r>
                            <m:r>
                              <a:rPr lang="en-US" sz="30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𝐘</m:t>
                            </m:r>
                          </m:e>
                        </m:d>
                      </m:den>
                    </m:f>
                    <m:r>
                      <a:rPr lang="ru-RU" sz="3000" b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𝛑</m:t>
                        </m:r>
                        <m:sSub>
                          <m:sSubPr>
                            <m:ctrlP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𝛔</m:t>
                            </m:r>
                          </m:e>
                          <m:sub>
                            <m:r>
                              <a:rPr lang="en-US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b>
                        </m:sSub>
                        <m:sSub>
                          <m:sSubPr>
                            <m:ctrlP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𝛔</m:t>
                            </m:r>
                          </m:e>
                          <m:sub>
                            <m:r>
                              <a:rPr lang="en-US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sub>
                        </m:sSub>
                      </m:den>
                    </m:f>
                    <m:r>
                      <a:rPr lang="ru-RU" sz="3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𝐞𝐱𝐩</m:t>
                    </m:r>
                    <m:r>
                      <a:rPr lang="ru-RU" sz="3000" b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ru-RU" sz="3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𝛅</m:t>
                                </m:r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𝐗</m:t>
                                </m:r>
                              </m:e>
                            </m:d>
                          </m:e>
                          <m:sup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bSup>
                          <m:sSubSupPr>
                            <m:ctrlP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𝛔</m:t>
                            </m:r>
                          </m:e>
                          <m:sub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sub>
                          <m:sup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ru-RU" sz="3000" b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)∙</m:t>
                    </m:r>
                    <m:r>
                      <a:rPr lang="ru-RU" sz="3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𝐞𝐱𝐩</m:t>
                    </m:r>
                    <m:r>
                      <a:rPr lang="ru-RU" sz="3000" b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ctrlP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3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30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30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𝛅</m:t>
                                    </m:r>
                                    <m:r>
                                      <a:rPr lang="ru-RU" sz="3000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𝐘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3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sSubSup>
                              <m:sSubSupPr>
                                <m:ctrlP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𝐲</m:t>
                                </m:r>
                              </m:sub>
                              <m:sup>
                                <m:r>
                                  <a:rPr lang="ru-RU" sz="3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ru-RU" sz="3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5B66A8-A84B-A56F-7D65-A6377FD9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9751"/>
                <a:ext cx="7920880" cy="10040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3F2C2B-E457-03C8-DCB0-60B77DFD7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34" y="3191781"/>
            <a:ext cx="3528732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C7BE7260-A26B-7E1C-2769-E49C35C88B05}"/>
                  </a:ext>
                </a:extLst>
              </p:cNvPr>
              <p:cNvSpPr/>
              <p:nvPr/>
            </p:nvSpPr>
            <p:spPr>
              <a:xfrm>
                <a:off x="301199" y="4598364"/>
                <a:ext cx="2085827" cy="606833"/>
              </a:xfrm>
              <a:prstGeom prst="rect">
                <a:avLst/>
              </a:prstGeom>
              <a:ln w="28575"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+mn-cs"/>
                  </a:rPr>
                  <a:t>particles in bunches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𝝈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latin typeface="Cambria Math"/>
                            <a:cs typeface="+mn-cs"/>
                          </a:rPr>
                          <m:t>𝒛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latin typeface="Cambria Math"/>
                            <a:cs typeface="+mn-cs"/>
                          </a:rPr>
                          <m:t>.</m:t>
                        </m:r>
                        <m:r>
                          <a:rPr lang="en-US" sz="1600" b="1" i="1" smtClean="0">
                            <a:solidFill>
                              <a:srgbClr val="7030A0"/>
                            </a:solidFill>
                            <a:latin typeface="Cambria Math"/>
                            <a:cs typeface="+mn-cs"/>
                          </a:rPr>
                          <m:t>𝒑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/>
                        <a:cs typeface="+mn-cs"/>
                      </a:rPr>
                      <m:t>𝟔𝟎</m:t>
                    </m:r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/>
                        <a:cs typeface="+mn-cs"/>
                      </a:rPr>
                      <m:t> </m:t>
                    </m:r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/>
                        <a:cs typeface="+mn-cs"/>
                      </a:rPr>
                      <m:t>𝒄𝒎</m:t>
                    </m:r>
                  </m:oMath>
                </a14:m>
                <a:endParaRPr lang="ru-RU" sz="1600" b="1" dirty="0">
                  <a:solidFill>
                    <a:srgbClr val="7030A0"/>
                  </a:solidFill>
                  <a:latin typeface="Comic Sans MS" panose="030F0702030302020204" pitchFamily="66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7BE7260-A26B-7E1C-2769-E49C35C88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99" y="4598364"/>
                <a:ext cx="2085827" cy="606833"/>
              </a:xfrm>
              <a:prstGeom prst="rect">
                <a:avLst/>
              </a:prstGeom>
              <a:blipFill>
                <a:blip r:embed="rId4"/>
                <a:stretch>
                  <a:fillRect l="-287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00DBF783-B479-AE35-733F-A7CD64D36DE2}"/>
              </a:ext>
            </a:extLst>
          </p:cNvPr>
          <p:cNvCxnSpPr/>
          <p:nvPr/>
        </p:nvCxnSpPr>
        <p:spPr>
          <a:xfrm>
            <a:off x="2387026" y="5001138"/>
            <a:ext cx="1644749" cy="922994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0FE1F8FE-2D01-F6B9-02C8-7D5941078A82}"/>
                  </a:ext>
                </a:extLst>
              </p:cNvPr>
              <p:cNvSpPr/>
              <p:nvPr/>
            </p:nvSpPr>
            <p:spPr>
              <a:xfrm>
                <a:off x="6301140" y="3623508"/>
                <a:ext cx="2314160" cy="63344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Calibri"/>
                    <a:cs typeface="+mn-cs"/>
                  </a:rPr>
                  <a:t>Vertexes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  <m:t>𝑧</m:t>
                        </m:r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  <m:t>,</m:t>
                        </m:r>
                        <m: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/>
                            <a:cs typeface="+mn-cs"/>
                          </a:rPr>
                          <m:t>𝑉</m:t>
                        </m:r>
                      </m:sub>
                    </m:sSub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/>
                                <a:cs typeface="+mn-cs"/>
                              </a:rPr>
                              <m:t>𝑧</m:t>
                            </m:r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/>
                                <a:cs typeface="+mn-cs"/>
                              </a:rPr>
                              <m:t>,</m:t>
                            </m:r>
                            <m: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+mn-cs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Calibri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4</m:t>
                    </m:r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2.3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 </m:t>
                    </m:r>
                    <m:r>
                      <a:rPr lang="en-US" sz="1600" i="1" smtClean="0">
                        <a:solidFill>
                          <a:srgbClr val="C00000"/>
                        </a:solidFill>
                        <a:latin typeface="Cambria Math"/>
                        <a:cs typeface="+mn-cs"/>
                      </a:rPr>
                      <m:t>𝑐𝑚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  <a:latin typeface="Calibri"/>
                    <a:cs typeface="+mn-cs"/>
                  </a:rPr>
                  <a:t> </a:t>
                </a:r>
                <a:endParaRPr lang="ru-RU" sz="1600" dirty="0">
                  <a:solidFill>
                    <a:srgbClr val="C00000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E1F8FE-2D01-F6B9-02C8-7D5941078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140" y="3623508"/>
                <a:ext cx="2314160" cy="633443"/>
              </a:xfrm>
              <a:prstGeom prst="rect">
                <a:avLst/>
              </a:prstGeom>
              <a:blipFill>
                <a:blip r:embed="rId5"/>
                <a:stretch>
                  <a:fillRect t="-8257" b="-78899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925659AF-E4E5-E833-3694-F044BF43FB17}"/>
              </a:ext>
            </a:extLst>
          </p:cNvPr>
          <p:cNvCxnSpPr/>
          <p:nvPr/>
        </p:nvCxnSpPr>
        <p:spPr>
          <a:xfrm flipH="1">
            <a:off x="4916018" y="3817119"/>
            <a:ext cx="1349896" cy="39842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E4CBBAEC-CA28-449A-AFD7-C21511B0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872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00F9F-B85B-B753-53AA-ABA5A6CEE885}"/>
              </a:ext>
            </a:extLst>
          </p:cNvPr>
          <p:cNvSpPr txBox="1"/>
          <p:nvPr/>
        </p:nvSpPr>
        <p:spPr>
          <a:xfrm>
            <a:off x="1151620" y="274440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examples with normal distribution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67175-154D-3D60-81B1-22034EFCD7E1}"/>
              </a:ext>
            </a:extLst>
          </p:cNvPr>
          <p:cNvSpPr txBox="1"/>
          <p:nvPr/>
        </p:nvSpPr>
        <p:spPr>
          <a:xfrm>
            <a:off x="2843808" y="1509983"/>
            <a:ext cx="316835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with focusing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A5B66A8-A84B-A56F-7D65-A6377FD9E6B0}"/>
                  </a:ext>
                </a:extLst>
              </p:cNvPr>
              <p:cNvSpPr txBox="1"/>
              <p:nvPr/>
            </p:nvSpPr>
            <p:spPr>
              <a:xfrm>
                <a:off x="467544" y="2564904"/>
                <a:ext cx="7920880" cy="20264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b="1" i="1" kern="1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lang="ru-RU" b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⊥,</m:t>
                                    </m:r>
                                    <m:r>
                                      <a:rPr lang="en-US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𝐛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ru-RU" b="1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l-GR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en-US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𝐗</m:t>
                                </m:r>
                                <m:r>
                                  <a:rPr lang="en-US" b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l-GR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𝛅</m:t>
                                </m:r>
                                <m:r>
                                  <a:rPr lang="en-US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𝐘</m:t>
                                </m:r>
                              </m:e>
                            </m:d>
                            <m:r>
                              <a:rPr lang="ru-RU" b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  <m:sSub>
                                  <m:sSub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𝐱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𝛔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𝐲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ru-RU" b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limLoc m:val="subSup"/>
                                <m:ctrlP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𝐝</m:t>
                                </m:r>
                                <m:sSub>
                                  <m:sSubPr>
                                    <m:ctrlPr>
                                      <a:rPr lang="ru-RU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𝐞𝐱𝐩</m:t>
                            </m:r>
                            <m:r>
                              <a:rPr lang="ru-RU" b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ru-RU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sub>
                                  <m:sup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𝒛</m:t>
                                    </m:r>
                                  </m:sub>
                                  <m:sup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ru-RU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)∙</m:t>
                            </m:r>
                          </m:e>
                        </m:mr>
                        <m:mr>
                          <m:e>
                            <m:r>
                              <a:rPr lang="ru-RU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ru-RU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𝐞𝐱𝐩</m:t>
                                </m:r>
                                <m:r>
                                  <a:rPr lang="ru-RU" b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𝛅</m:t>
                                            </m:r>
                                            <m:r>
                                              <a:rPr lang="en-US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sSubSup>
                                      <m:sSubSup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𝛔</m:t>
                                        </m:r>
                                      </m:e>
                                      <m:sub>
                                        <m:r>
                                          <a:rPr lang="en-US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𝐱</m:t>
                                        </m:r>
                                      </m:sub>
                                      <m:sup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b="1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ru-RU" b="1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𝛃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𝐈𝐏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b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)∙</m:t>
                                </m:r>
                                <m:r>
                                  <a:rPr lang="en-US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𝐞𝐱𝐩</m:t>
                                </m:r>
                                <m:r>
                                  <a:rPr lang="ru-RU" b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⁡(</m:t>
                                </m:r>
                                <m:r>
                                  <a:rPr lang="ru-RU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𝛅</m:t>
                                            </m:r>
                                            <m:r>
                                              <a:rPr lang="en-US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𝐘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sSubSup>
                                      <m:sSubSup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𝛔</m:t>
                                        </m:r>
                                      </m:e>
                                      <m:sub>
                                        <m:r>
                                          <a:rPr lang="en-US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𝐲</m:t>
                                        </m:r>
                                      </m:sub>
                                      <m:sup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b="1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ru-RU" b="1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𝛃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𝐈𝐏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  <m:r>
                                  <a:rPr lang="ru-RU" b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)∙</m:t>
                                </m:r>
                                <m:f>
                                  <m:fPr>
                                    <m:ctrlP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ru-RU" b="1" i="1" kern="1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b="1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ru-RU" b="1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𝒛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𝑽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ru-RU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𝛃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1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Calibri" panose="020F0502020204030204" pitchFamily="34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𝐈𝐏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ru-RU" b="1" i="1" kern="10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ru-RU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5B66A8-A84B-A56F-7D65-A6377FD9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7920880" cy="2026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31FFFED-BC9C-8C6C-F267-10D0E78D62C6}"/>
                  </a:ext>
                </a:extLst>
              </p:cNvPr>
              <p:cNvSpPr txBox="1"/>
              <p:nvPr/>
            </p:nvSpPr>
            <p:spPr>
              <a:xfrm>
                <a:off x="467544" y="5117183"/>
                <a:ext cx="7704000" cy="648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  <m:sub>
                        <m:r>
                          <a:rPr lang="en-US" sz="2400" b="1" i="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𝐈𝐏</m:t>
                        </m:r>
                      </m:sub>
                    </m:sSub>
                    <m:r>
                      <a:rPr lang="ru-RU" sz="2400" b="1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ru-RU" sz="2400" b="1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kern="1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𝐜𝐦</m:t>
                    </m:r>
                  </m:oMath>
                </a14:m>
                <a:r>
                  <a:rPr lang="en-US" sz="2400" b="1" dirty="0"/>
                  <a:t> - beta function at the Interaction Point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1FFFED-BC9C-8C6C-F267-10D0E78D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17183"/>
                <a:ext cx="7704000" cy="648000"/>
              </a:xfrm>
              <a:prstGeom prst="rect">
                <a:avLst/>
              </a:prstGeom>
              <a:blipFill>
                <a:blip r:embed="rId3"/>
                <a:stretch>
                  <a:fillRect l="-473" t="-4425"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53671E7-4EE8-DE23-FB07-4B876D62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900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CD1E065-8ED1-EEA8-19F7-D628DC09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2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126B2F-BF51-BD0E-36B9-97F54F3CF857}"/>
              </a:ext>
            </a:extLst>
          </p:cNvPr>
          <p:cNvSpPr/>
          <p:nvPr/>
        </p:nvSpPr>
        <p:spPr>
          <a:xfrm>
            <a:off x="3203575" y="115888"/>
            <a:ext cx="2552700" cy="523875"/>
          </a:xfrm>
          <a:prstGeom prst="rect">
            <a:avLst/>
          </a:prstGeom>
          <a:gradFill flip="none" rotWithShape="1">
            <a:gsLst>
              <a:gs pos="0">
                <a:srgbClr val="FBCBC5">
                  <a:shade val="30000"/>
                  <a:satMod val="115000"/>
                </a:srgbClr>
              </a:gs>
              <a:gs pos="50000">
                <a:srgbClr val="FBCBC5">
                  <a:shade val="67500"/>
                  <a:satMod val="115000"/>
                </a:srgbClr>
              </a:gs>
              <a:gs pos="100000">
                <a:srgbClr val="FBCBC5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working group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1D7C37-96DF-1276-D5EC-95222B7F3ACA}"/>
              </a:ext>
            </a:extLst>
          </p:cNvPr>
          <p:cNvSpPr/>
          <p:nvPr/>
        </p:nvSpPr>
        <p:spPr>
          <a:xfrm>
            <a:off x="1690912" y="1124744"/>
            <a:ext cx="6984776" cy="4124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EEECE1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JINR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Dubna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Buzin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Buryakov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V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M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Golovatyuk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Z.A.Igamkulov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E.I.Litvinenko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kumimoji="0" lang="ru-RU" sz="2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Calibri"/>
              <a:cs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JINR (Dubna) +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Dubna State University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S.P.Avdeyev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A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I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Malakhov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G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Milnov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A.G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Litvinenko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INR RAS (Moscow)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A.B.Kurepin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</a:rPr>
              <a:t>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Institute of Physics and Technology, MAS, Ulaanbaatar, 13330 Mongolia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M.Sovd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</a:rPr>
              <a:t>B.Otgongerel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Times New Roman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Times New Roman"/>
              </a:rPr>
              <a:t>Anyone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Times New Roman"/>
              </a:rPr>
              <a:t>wellcome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Times New Roman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353B89-6D4C-B622-2417-4D5D6A7A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289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122" y="6400997"/>
            <a:ext cx="72084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A00F9F-B85B-B753-53AA-ABA5A6CEE885}"/>
              </a:ext>
            </a:extLst>
          </p:cNvPr>
          <p:cNvSpPr txBox="1"/>
          <p:nvPr/>
        </p:nvSpPr>
        <p:spPr>
          <a:xfrm>
            <a:off x="1151620" y="274440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examples with normal distribution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167175-154D-3D60-81B1-22034EFCD7E1}"/>
              </a:ext>
            </a:extLst>
          </p:cNvPr>
          <p:cNvSpPr txBox="1"/>
          <p:nvPr/>
        </p:nvSpPr>
        <p:spPr>
          <a:xfrm>
            <a:off x="3203848" y="900807"/>
            <a:ext cx="316835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with focusing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4B5116-81A5-B5AB-8AD3-1079C53E2B77}"/>
              </a:ext>
            </a:extLst>
          </p:cNvPr>
          <p:cNvSpPr txBox="1"/>
          <p:nvPr/>
        </p:nvSpPr>
        <p:spPr>
          <a:xfrm>
            <a:off x="1619672" y="1492924"/>
            <a:ext cx="669674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Distribution of interaction vertices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C53604-F71A-1894-32E3-44E1D0EA8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4" y="2371560"/>
            <a:ext cx="4059374" cy="421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940A50A-21EF-0848-F9A3-B3C721A0E751}"/>
                  </a:ext>
                </a:extLst>
              </p:cNvPr>
              <p:cNvSpPr txBox="1"/>
              <p:nvPr/>
            </p:nvSpPr>
            <p:spPr>
              <a:xfrm>
                <a:off x="4968044" y="2967868"/>
                <a:ext cx="3650084" cy="18924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rgbClr val="06984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𝐙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𝐕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2000" b="1" i="0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  <m:t>𝐞𝐱𝐩</m:t>
                                  </m:r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sz="2000" b="1" i="1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𝐙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𝐕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𝛔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𝐙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rgbClr val="069848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ru-RU" sz="2000" b="1" i="1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𝐕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ru-RU" sz="2000" b="1" i="1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𝐈𝐏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  <m:r>
                                <a:rPr lang="ru-RU" sz="2000" b="1" i="0">
                                  <a:solidFill>
                                    <a:srgbClr val="069848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0">
                                      <a:solidFill>
                                        <a:srgbClr val="069848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nary>
                                    <m:naryPr>
                                      <m:limLoc m:val="undOvr"/>
                                      <m:ctrlPr>
                                        <a:rPr lang="ru-RU" sz="2000" b="1" i="1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ru-RU" sz="2000" b="1" i="1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b="1" i="0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𝐞𝐱𝐩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rgbClr val="069848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Sup>
                                                    <m:sSubSupPr>
                                                      <m:ctrlPr>
                                                        <a:rPr lang="ru-RU" sz="2000" b="1" i="1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𝐕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ru-RU" sz="2000" b="1" i="1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𝐙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2000" b="1" i="0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ru-RU" sz="2000" b="1" i="0">
                                                  <a:solidFill>
                                                    <a:srgbClr val="06984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rgbClr val="069848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ru-RU" sz="2000" b="1" i="1">
                                                          <a:solidFill>
                                                            <a:srgbClr val="069848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type m:val="lin"/>
                                                          <m:ctrlPr>
                                                            <a:rPr lang="ru-RU" sz="2000" b="1" i="1">
                                                              <a:solidFill>
                                                                <a:srgbClr val="069848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b="1" i="1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b="1" i="0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𝐙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b="1" i="0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𝐕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b="1" i="1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b="1" i="0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𝛃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b="1" i="0">
                                                                  <a:solidFill>
                                                                    <a:srgbClr val="069848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𝐈𝐏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rgbClr val="069848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2000" b="1" i="0">
                                          <a:solidFill>
                                            <a:srgbClr val="06984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𝐝</m:t>
                                      </m:r>
                                      <m:sSub>
                                        <m:sSubPr>
                                          <m:ctrlPr>
                                            <a:rPr lang="ru-RU" sz="2000" b="1" i="1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b="1" i="0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𝐙</m:t>
                                          </m:r>
                                        </m:e>
                                        <m:sub>
                                          <m:r>
                                            <a:rPr lang="ru-RU" sz="2000" b="1" i="0">
                                              <a:solidFill>
                                                <a:srgbClr val="06984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𝐕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40A50A-21EF-0848-F9A3-B3C721A0E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2967868"/>
                <a:ext cx="3650084" cy="1892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A219DF-6F1B-812D-D48F-BE1081D4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087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346E2AE-82A9-FCC4-4BC5-78C0A0781B34}"/>
              </a:ext>
            </a:extLst>
          </p:cNvPr>
          <p:cNvSpPr/>
          <p:nvPr/>
        </p:nvSpPr>
        <p:spPr>
          <a:xfrm>
            <a:off x="323528" y="2840068"/>
            <a:ext cx="8564438" cy="3109212"/>
          </a:xfrm>
          <a:prstGeom prst="rect">
            <a:avLst/>
          </a:prstGeom>
          <a:solidFill>
            <a:srgbClr val="FFFFFF"/>
          </a:solidFill>
          <a:ln w="57150">
            <a:solidFill>
              <a:srgbClr val="C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6376" y="6354762"/>
            <a:ext cx="72084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C88BC5-2F96-00E3-EC48-05972E01498C}"/>
              </a:ext>
            </a:extLst>
          </p:cNvPr>
          <p:cNvSpPr txBox="1"/>
          <p:nvPr/>
        </p:nvSpPr>
        <p:spPr>
          <a:xfrm>
            <a:off x="3320988" y="116632"/>
            <a:ext cx="250202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С</a:t>
            </a:r>
            <a:r>
              <a:rPr lang="en-US" sz="3200" b="1" dirty="0" err="1">
                <a:solidFill>
                  <a:srgbClr val="CC00FF"/>
                </a:solidFill>
                <a:latin typeface="Comic Sans MS" panose="030F0702030302020204" pitchFamily="66" charset="0"/>
              </a:rPr>
              <a:t>onclusion</a:t>
            </a:r>
            <a:endParaRPr lang="ru-RU" sz="32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8CEE51-F480-5F1C-AC47-0231354F7D2B}"/>
              </a:ext>
            </a:extLst>
          </p:cNvPr>
          <p:cNvSpPr txBox="1"/>
          <p:nvPr/>
        </p:nvSpPr>
        <p:spPr>
          <a:xfrm>
            <a:off x="463030" y="908720"/>
            <a:ext cx="8424936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The algorithm for obtaining absolute luminosity with “luminosity detector” at MPD/NICA has been presented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91AD43-FF36-DFDD-F2E0-0AB522F5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2346C2-45BC-9681-F1E2-28E4943F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2" y="3022629"/>
            <a:ext cx="8016935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5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4AD076D-D610-36F7-976B-8AF739C7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3AF91F-9AEC-2A46-3774-14883A00EB86}"/>
              </a:ext>
            </a:extLst>
          </p:cNvPr>
          <p:cNvSpPr txBox="1"/>
          <p:nvPr/>
        </p:nvSpPr>
        <p:spPr>
          <a:xfrm>
            <a:off x="2782956" y="620688"/>
            <a:ext cx="3578087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  <a:cs typeface="+mn-cs"/>
              </a:rPr>
              <a:t>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1476FC-49C6-E908-B2F4-5D24F66F21AC}"/>
              </a:ext>
            </a:extLst>
          </p:cNvPr>
          <p:cNvSpPr txBox="1"/>
          <p:nvPr/>
        </p:nvSpPr>
        <p:spPr>
          <a:xfrm rot="19978021">
            <a:off x="-14033" y="2736501"/>
            <a:ext cx="9064624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work is partially supported by the Russian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Foundation, project nos. 23-22-00077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 23-22-00160.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2BD12B-1EEF-730B-3D3E-C2795D4F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014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1" y="484464"/>
            <a:ext cx="86010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6D4D96A-ED40-423F-9BD4-06B9784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48481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46DE92-E142-42FB-AB97-3E782E1D1C98}"/>
              </a:ext>
            </a:extLst>
          </p:cNvPr>
          <p:cNvSpPr txBox="1"/>
          <p:nvPr/>
        </p:nvSpPr>
        <p:spPr>
          <a:xfrm>
            <a:off x="3059832" y="2789506"/>
            <a:ext cx="36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rebuchet MS"/>
                <a:ea typeface="ＭＳ Ｐゴシック" charset="-128"/>
                <a:cs typeface="+mn-cs"/>
              </a:rPr>
              <a:t>Backup slides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75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94E8226D-F0EE-E36D-900F-B2AF2D07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74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82" y="1052736"/>
            <a:ext cx="84249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THE BEGINNING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367" y="243538"/>
            <a:ext cx="13051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stage 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24271" y="3789040"/>
              <a:ext cx="8678147" cy="117367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045298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233363">
                    <a:tc>
                      <a:txBody>
                        <a:bodyPr/>
                        <a:lstStyle/>
                        <a:p>
                          <a:pPr marR="12954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𝐛</m:t>
                                  </m:r>
                                </m:sub>
                              </m:sSub>
                              <m:r>
                                <a:rPr lang="en-US" sz="14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1400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𝐛𝐮𝐧𝐜𝐡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𝓛</m:t>
                                </m:r>
                                <m:r>
                                  <a:rPr lang="ru-RU" sz="1400" b="1" i="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ru-RU" sz="1400" b="1" i="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𝐀𝐮𝐀𝐮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𝓛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𝐃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𝐀𝐮𝐀𝐮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𝐦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𝓛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𝐃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𝐦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𝐁</m:t>
                                    </m:r>
                                  </m:num>
                                  <m:den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𝟔𝟎𝟎𝟎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𝟑𝟔𝟎𝟎𝟎𝟎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𝟐𝟗𝟒𝟎𝟎𝟎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𝟑𝟔𝟎𝟎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𝟐𝟗𝟒𝟎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𝟎𝟎𝟔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𝟎𝟎𝟒𝟗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5735448"/>
                  </p:ext>
                </p:extLst>
              </p:nvPr>
            </p:nvGraphicFramePr>
            <p:xfrm>
              <a:off x="124271" y="3789040"/>
              <a:ext cx="8678147" cy="117367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9"/>
                    <a:gridCol w="1224136"/>
                    <a:gridCol w="1296144"/>
                    <a:gridCol w="1080120"/>
                    <a:gridCol w="1440160"/>
                    <a:gridCol w="1080120"/>
                    <a:gridCol w="1045298"/>
                  </a:tblGrid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47368" r="-474194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147368" r="-48507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147368" r="-357746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147368" r="-330508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147368" r="-147881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147368" r="-9717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147368" b="-415789"/>
                          </a:stretch>
                        </a:blipFill>
                      </a:tcPr>
                    </a:tc>
                  </a:tr>
                  <a:tr h="2367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41026" r="-474194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241026" r="-485075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241026" r="-357746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241026" r="-330508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241026" r="-147881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241026" r="-97175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241026" b="-305128"/>
                          </a:stretch>
                        </a:blipFill>
                      </a:tcPr>
                    </a:tc>
                  </a:tr>
                  <a:tr h="2367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41026" r="-474194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341026" r="-485075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341026" r="-357746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341026" r="-330508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341026" r="-14788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341026" r="-97175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341026" b="-205128"/>
                          </a:stretch>
                        </a:blipFill>
                      </a:tcPr>
                    </a:tc>
                  </a:tr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52632" r="-474194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452632" r="-485075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452632" r="-357746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452632" r="-330508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452632" r="-147881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452632" r="-97175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452632" b="-110526"/>
                          </a:stretch>
                        </a:blipFill>
                      </a:tcPr>
                    </a:tc>
                  </a:tr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52632" r="-474194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552632" r="-485075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552632" r="-357746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552632" r="-330508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552632" r="-147881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552632" r="-97175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552632" b="-1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852936"/>
                <a:ext cx="165378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𝐒</m:t>
                      </m:r>
                      <m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1653786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08104" y="2708920"/>
                <a:ext cx="1209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𝐁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𝐍</m:t>
                          </m:r>
                        </m:e>
                        <m:sub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708920"/>
                <a:ext cx="12094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D0D86D-CFD9-4083-9E05-741E4534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C774D3-3105-CF52-E2A3-8E26EFDD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8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552D736-999E-B79F-6B3D-D06220B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AA49DE-321C-64D4-AF3B-6C1EE45FD2FD}"/>
              </a:ext>
            </a:extLst>
          </p:cNvPr>
          <p:cNvSpPr txBox="1"/>
          <p:nvPr/>
        </p:nvSpPr>
        <p:spPr>
          <a:xfrm>
            <a:off x="1115616" y="355166"/>
            <a:ext cx="6696744" cy="466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Efficiency, Luminosity and beta function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9F786E9-BC4F-68F7-ABC8-8E2AE6C7E49C}"/>
                  </a:ext>
                </a:extLst>
              </p:cNvPr>
              <p:cNvSpPr txBox="1"/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𝐋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𝟐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B02C1E2-FC32-5C27-04D7-D05B36F4110F}"/>
                  </a:ext>
                </a:extLst>
              </p:cNvPr>
              <p:cNvSpPr txBox="1"/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𝐱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; 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𝐲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𝟖𝟐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BDF9B99-A620-A25D-D84E-2842EAB8E828}"/>
                  </a:ext>
                </a:extLst>
              </p:cNvPr>
              <p:cNvSpPr txBox="1"/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𝟑𝟎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𝐜𝐦</m:t>
                          </m:r>
                          <m:r>
                            <a:rPr kumimoji="0" lang="ru-RU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𝐙</m:t>
                          </m:r>
                        </m:e>
                        <m:sub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𝐕</m:t>
                          </m:r>
                        </m:sub>
                      </m:sSub>
                      <m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𝟑𝟎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𝐜𝐦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blipFill>
                <a:blip r:embed="rId5"/>
                <a:stretch>
                  <a:fillRect r="-1047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xmlns="" id="{BF94452C-291F-73E7-5805-9F20A4A184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5616" y="4612729"/>
              <a:ext cx="5917800" cy="13744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xmlns="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xmlns="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xmlns="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xmlns="" val="4165474501"/>
                        </a:ext>
                      </a:extLst>
                    </a:gridCol>
                  </a:tblGrid>
                  <a:tr h="321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6.9∙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9.1∙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Eff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3.8∙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4.4∙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4.7∙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5187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1667" r="-220362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1667" r="-101240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1667" r="-823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98387" r="-26717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98387" r="-220362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98387" r="-10124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98387" r="-823" b="-1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92857" r="-267170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66129" r="-26717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266129" r="-22036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266129" r="-10124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266129" r="-82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AD92A7-98DA-0D16-28B6-C5F7AD15A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6" y="941260"/>
            <a:ext cx="3189197" cy="3276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BFB035F-A428-1E71-B392-55A2B5EB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8076" y="364611"/>
            <a:ext cx="65322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Tasks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 the luminosity detector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1297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194" y="1844824"/>
            <a:ext cx="828092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finding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parameters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collider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,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for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most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efficient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hit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bunches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into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each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other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finding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parameters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collider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optimize the transverse profile of colliding beams;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selection of collider parameters that optimize the longitudinal position of the interaction vertex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9571" y="4550359"/>
            <a:ext cx="602300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two observables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first one is the counting rate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second one is the distribution of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interaction vertices obtained from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ToF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03404B6-1BA7-4152-800C-FCBA22E1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840BFA0-1A34-25AA-45E0-3AF2EC31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73585CA-D165-1093-E3E3-103ADA4A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0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1C18863-2CDC-A6A5-BB5A-0F0EA96ED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44" y="304579"/>
            <a:ext cx="3600400" cy="463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I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guide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M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P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D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402982-2740-21BB-115A-410D3929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8" y="3645446"/>
            <a:ext cx="8218488" cy="273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94C94F-1251-738B-CAE2-E033ED4F96C0}"/>
              </a:ext>
            </a:extLst>
          </p:cNvPr>
          <p:cNvSpPr txBox="1"/>
          <p:nvPr/>
        </p:nvSpPr>
        <p:spPr>
          <a:xfrm>
            <a:off x="3347864" y="33752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669309-5D62-4F96-4449-1797930F7DFE}"/>
              </a:ext>
            </a:extLst>
          </p:cNvPr>
          <p:cNvSpPr txBox="1"/>
          <p:nvPr/>
        </p:nvSpPr>
        <p:spPr>
          <a:xfrm>
            <a:off x="3431247" y="26843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err="1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749226A-4A20-FBF9-12D8-6C5D743C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036" y="2766897"/>
            <a:ext cx="966310" cy="4635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new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3AFF56C9-A287-7FEB-8C8E-430D9FD3BE8C}"/>
                  </a:ext>
                </a:extLst>
              </p:cNvPr>
              <p:cNvSpPr/>
              <p:nvPr/>
            </p:nvSpPr>
            <p:spPr>
              <a:xfrm>
                <a:off x="1112248" y="2040879"/>
                <a:ext cx="6912768" cy="325924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AFF56C9-A287-7FEB-8C8E-430D9FD3B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48" y="2040879"/>
                <a:ext cx="6912768" cy="325924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A2D81A-C2C9-B76C-717D-919C2E6B8864}"/>
              </a:ext>
            </a:extLst>
          </p:cNvPr>
          <p:cNvSpPr txBox="1"/>
          <p:nvPr/>
        </p:nvSpPr>
        <p:spPr>
          <a:xfrm>
            <a:off x="8025016" y="2071112"/>
            <a:ext cx="1080120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Ø 10 мм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E03FC39D-AF7D-7459-53AF-377DF94C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028" y="1121893"/>
            <a:ext cx="966310" cy="4635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ld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FA39BE2-EB73-1CE4-CC7F-4A49CDB7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1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9D7850D-B1BC-033B-1434-F0AF6E5B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48680"/>
            <a:ext cx="5472608" cy="10791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600" dirty="0">
                <a:solidFill>
                  <a:srgbClr val="CC00FF"/>
                </a:solidFill>
                <a:latin typeface="Comic Sans MS" panose="030F0702030302020204" pitchFamily="66" charset="0"/>
              </a:rPr>
              <a:t>W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changed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April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B02B68-046D-4124-8726-D2F9CB4B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4" y="2590504"/>
            <a:ext cx="3591626" cy="356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70104A-7D21-58F4-9164-CD62759A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40" y="2590504"/>
            <a:ext cx="3531186" cy="356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F567D4-47D9-B94D-03E4-93624AAB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74" y="1778169"/>
            <a:ext cx="1048603" cy="853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2E79C3-38DB-69F7-54E9-EDE5BB61D7D2}"/>
              </a:ext>
            </a:extLst>
          </p:cNvPr>
          <p:cNvSpPr txBox="1"/>
          <p:nvPr/>
        </p:nvSpPr>
        <p:spPr>
          <a:xfrm>
            <a:off x="5868144" y="1912538"/>
            <a:ext cx="1030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new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4CA4BF13-CCD6-FC5A-16A2-65480BFF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04DC81-EA8B-7A04-A3CD-75B445873FD1}"/>
              </a:ext>
            </a:extLst>
          </p:cNvPr>
          <p:cNvSpPr/>
          <p:nvPr/>
        </p:nvSpPr>
        <p:spPr>
          <a:xfrm>
            <a:off x="4571232" y="2330416"/>
            <a:ext cx="4104456" cy="2484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EB13EBD-1443-EE66-3F0D-15443D0B2D4B}"/>
              </a:ext>
            </a:extLst>
          </p:cNvPr>
          <p:cNvSpPr/>
          <p:nvPr/>
        </p:nvSpPr>
        <p:spPr>
          <a:xfrm>
            <a:off x="396756" y="2343156"/>
            <a:ext cx="4104456" cy="248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9D7850D-B1BC-033B-1434-F0AF6E5B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48680"/>
            <a:ext cx="5472608" cy="10791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600" dirty="0">
                <a:solidFill>
                  <a:srgbClr val="CC00FF"/>
                </a:solidFill>
                <a:latin typeface="Comic Sans MS" panose="030F0702030302020204" pitchFamily="66" charset="0"/>
              </a:rPr>
              <a:t>W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changed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April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F567D4-47D9-B94D-03E4-93624AAB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13" y="2670757"/>
            <a:ext cx="1048603" cy="853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2E79C3-38DB-69F7-54E9-EDE5BB61D7D2}"/>
              </a:ext>
            </a:extLst>
          </p:cNvPr>
          <p:cNvSpPr txBox="1"/>
          <p:nvPr/>
        </p:nvSpPr>
        <p:spPr>
          <a:xfrm>
            <a:off x="5679034" y="2756105"/>
            <a:ext cx="1030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new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181EFA6-8043-32C6-8535-5350CB45D1E6}"/>
                  </a:ext>
                </a:extLst>
              </p:cNvPr>
              <p:cNvSpPr txBox="1"/>
              <p:nvPr/>
            </p:nvSpPr>
            <p:spPr>
              <a:xfrm>
                <a:off x="5055113" y="3425962"/>
                <a:ext cx="24125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ru-RU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1EFA6-8043-32C6-8535-5350CB45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13" y="3425962"/>
                <a:ext cx="24125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1051ACC-28A9-E0AD-76B0-A66BF8100A02}"/>
                  </a:ext>
                </a:extLst>
              </p:cNvPr>
              <p:cNvSpPr txBox="1"/>
              <p:nvPr/>
            </p:nvSpPr>
            <p:spPr>
              <a:xfrm>
                <a:off x="959719" y="3339103"/>
                <a:ext cx="1718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𝛆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𝟖𝟐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51ACC-28A9-E0AD-76B0-A66BF810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19" y="3339103"/>
                <a:ext cx="17188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E671909-7FEF-18FF-465C-4E797280F31F}"/>
                  </a:ext>
                </a:extLst>
              </p:cNvPr>
              <p:cNvSpPr txBox="1"/>
              <p:nvPr/>
            </p:nvSpPr>
            <p:spPr>
              <a:xfrm>
                <a:off x="179512" y="4077313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𝟒𝟗𝟎𝟎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ru-RU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671909-7FEF-18FF-465C-4E797280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7313"/>
                <a:ext cx="4104456" cy="461665"/>
              </a:xfrm>
              <a:prstGeom prst="rect">
                <a:avLst/>
              </a:prstGeom>
              <a:blipFill>
                <a:blip r:embed="rId5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CB6C03A-8DB8-6AA1-0856-CA5FDB821A21}"/>
                  </a:ext>
                </a:extLst>
              </p:cNvPr>
              <p:cNvSpPr txBox="1"/>
              <p:nvPr/>
            </p:nvSpPr>
            <p:spPr>
              <a:xfrm>
                <a:off x="4283968" y="414264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𝟒𝟔𝟎𝟎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  <m:r>
                            <a:rPr kumimoji="0" lang="ru-RU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;</m:t>
                          </m:r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≈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𝟏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𝟓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 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6C03A-8DB8-6AA1-0856-CA5FDB82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142648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t="-124000" b="-19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A3CCF10-7649-B4FF-A8C3-C6547399C9FE}"/>
                  </a:ext>
                </a:extLst>
              </p:cNvPr>
              <p:cNvSpPr txBox="1"/>
              <p:nvPr/>
            </p:nvSpPr>
            <p:spPr>
              <a:xfrm>
                <a:off x="3464966" y="1732931"/>
                <a:ext cx="2214068" cy="447238"/>
              </a:xfrm>
              <a:prstGeom prst="rect">
                <a:avLst/>
              </a:prstGeom>
              <a:noFill/>
              <a:ln w="28575">
                <a:solidFill>
                  <a:srgbClr val="CC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𝟏𝟏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𝐆𝐞𝐕</m:t>
                      </m:r>
                    </m:oMath>
                  </m:oMathPara>
                </a14:m>
                <a:endParaRPr lang="ru-RU" sz="240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3CCF10-7649-B4FF-A8C3-C6547399C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966" y="1732931"/>
                <a:ext cx="2214068" cy="447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7F85AB-2E9E-D190-3A09-591C487574A1}"/>
              </a:ext>
            </a:extLst>
          </p:cNvPr>
          <p:cNvSpPr txBox="1"/>
          <p:nvPr/>
        </p:nvSpPr>
        <p:spPr>
          <a:xfrm>
            <a:off x="1053953" y="4997210"/>
            <a:ext cx="7632847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fficiency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= Detected/Produced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DCM-SMM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 (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Baznat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A.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Botvina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G.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Musulmanbekov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endParaRPr kumimoji="0" lang="ru-RU" sz="2000" b="0" i="0" u="none" strike="noStrike" kern="1200" cap="none" spc="-9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Toneev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Zhezher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//arXiv:1912.09277 [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nucl-th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], 2019)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480BE12F-23CF-B683-16D8-9E1F36F1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777AB42-5653-0EE2-3BF6-86C500273633}"/>
              </a:ext>
            </a:extLst>
          </p:cNvPr>
          <p:cNvSpPr/>
          <p:nvPr/>
        </p:nvSpPr>
        <p:spPr>
          <a:xfrm>
            <a:off x="35747" y="1486342"/>
            <a:ext cx="4971872" cy="45317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109E05-9C57-A8A3-AE1C-0DEA1A92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6982" y="6296803"/>
            <a:ext cx="291703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FC6FC-8865-4FD6-90A0-5938B1E923FC}" type="slidenum">
              <a:rPr kumimoji="0" lang="ru-RU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853092-7C7B-72A8-91A6-FD31135FC9ED}"/>
              </a:ext>
            </a:extLst>
          </p:cNvPr>
          <p:cNvSpPr/>
          <p:nvPr/>
        </p:nvSpPr>
        <p:spPr>
          <a:xfrm>
            <a:off x="4720062" y="875073"/>
            <a:ext cx="4332620" cy="1477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Setting up the intersection of beams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rebuchet MS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in the interaction point at MPD/NICA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rebuchet MS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L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uminosity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measurements in the interaction point at MPD/NICA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2194A4F1-24DB-CAA9-57A8-2912499A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5" y="1588881"/>
            <a:ext cx="65" cy="186116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0712" rIns="0" bIns="-107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EBB67A-7142-33FB-5CD9-AD2C70C45E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65" y="4618427"/>
            <a:ext cx="990900" cy="121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6D4A5A9-9DA9-1BC0-E330-026E842B3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2" y="4618427"/>
            <a:ext cx="1309292" cy="118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BE9FCE5-21E1-080E-13B2-B0AD394EA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8" t="1808"/>
          <a:stretch/>
        </p:blipFill>
        <p:spPr>
          <a:xfrm>
            <a:off x="3277693" y="2750015"/>
            <a:ext cx="1220644" cy="135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8BF9898-C2CF-0FBB-6010-33ADB8DB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1" y="3000277"/>
            <a:ext cx="1998000" cy="8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99AD44-DB12-9A63-9827-BA0604274094}"/>
              </a:ext>
            </a:extLst>
          </p:cNvPr>
          <p:cNvSpPr txBox="1"/>
          <p:nvPr/>
        </p:nvSpPr>
        <p:spPr>
          <a:xfrm>
            <a:off x="1140520" y="2075964"/>
            <a:ext cx="3242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uminosity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detector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92EA9F06-F27B-5AA4-C120-F9D3E4B95B9B}"/>
              </a:ext>
            </a:extLst>
          </p:cNvPr>
          <p:cNvSpPr/>
          <p:nvPr/>
        </p:nvSpPr>
        <p:spPr>
          <a:xfrm>
            <a:off x="2502670" y="5053257"/>
            <a:ext cx="648072" cy="288032"/>
          </a:xfrm>
          <a:prstGeom prst="rightArrow">
            <a:avLst/>
          </a:prstGeom>
          <a:solidFill>
            <a:srgbClr val="CC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EB1B7F57-ADC3-5432-42BD-CC8C877CDBDD}"/>
              </a:ext>
            </a:extLst>
          </p:cNvPr>
          <p:cNvSpPr/>
          <p:nvPr/>
        </p:nvSpPr>
        <p:spPr>
          <a:xfrm>
            <a:off x="2502023" y="3280999"/>
            <a:ext cx="648072" cy="288032"/>
          </a:xfrm>
          <a:prstGeom prst="rightArrow">
            <a:avLst/>
          </a:prstGeom>
          <a:solidFill>
            <a:srgbClr val="CC00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9C3FF-BC1E-5CB6-5E18-E60D8F5748E0}"/>
              </a:ext>
            </a:extLst>
          </p:cNvPr>
          <p:cNvSpPr txBox="1"/>
          <p:nvPr/>
        </p:nvSpPr>
        <p:spPr>
          <a:xfrm>
            <a:off x="2555051" y="152976"/>
            <a:ext cx="365682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Subject of the report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70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59" y="260648"/>
            <a:ext cx="80938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Time of Flight for Left and Right Shoulders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6205" y="985908"/>
                <a:ext cx="3722108" cy="650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𝐋</m:t>
                              </m:r>
                            </m:num>
                            <m:den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𝐑</m:t>
                              </m:r>
                            </m:den>
                          </m:f>
                        </m:sub>
                      </m:sSub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𝐦𝐢𝐧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𝐓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𝐋</m:t>
                                  </m:r>
                                </m:num>
                                <m:den>
                                  <m:r>
                                    <a:rPr kumimoji="0" lang="en-US" sz="3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𝐑</m:t>
                                  </m:r>
                                </m:den>
                              </m:f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,   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5" y="985908"/>
                <a:ext cx="3722108" cy="650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44CAE4C-B635-4113-A3FD-8BA740534736}"/>
                  </a:ext>
                </a:extLst>
              </p:cNvPr>
              <p:cNvSpPr txBox="1"/>
              <p:nvPr/>
            </p:nvSpPr>
            <p:spPr>
              <a:xfrm>
                <a:off x="2627784" y="2446083"/>
                <a:ext cx="33362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𝐋</m:t>
                              </m:r>
                            </m:sub>
                          </m:sSub>
                          <m:r>
                            <a:rPr kumimoji="0" lang="ru-RU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sub>
                          </m:sSub>
                        </m:e>
                      </m:d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нс</m:t>
                      </m:r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4CAE4C-B635-4113-A3FD-8BA74053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46083"/>
                <a:ext cx="3336298" cy="492443"/>
              </a:xfrm>
              <a:prstGeom prst="rect">
                <a:avLst/>
              </a:prstGeom>
              <a:blipFill rotWithShape="1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93E68-008E-4082-924A-757CE5B2DE4D}"/>
              </a:ext>
            </a:extLst>
          </p:cNvPr>
          <p:cNvSpPr txBox="1"/>
          <p:nvPr/>
        </p:nvSpPr>
        <p:spPr>
          <a:xfrm>
            <a:off x="3384361" y="1670364"/>
            <a:ext cx="15147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Trigger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8C664CC7-2E50-403D-8D30-A715FE6D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139" y="3212976"/>
            <a:ext cx="2160240" cy="4668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fficiency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5251285-DD5B-42F7-866A-D7497D2D3DF9}"/>
                  </a:ext>
                </a:extLst>
              </p:cNvPr>
              <p:cNvSpPr txBox="1"/>
              <p:nvPr/>
            </p:nvSpPr>
            <p:spPr>
              <a:xfrm>
                <a:off x="2357264" y="3859076"/>
                <a:ext cx="442947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ru-RU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0" i="0" u="none" strike="sng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82%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0" lang="ru-RU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𝛆</m:t>
                      </m:r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𝟕𝟕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% 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251285-DD5B-42F7-866A-D7497D2D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64" y="3859076"/>
                <a:ext cx="442947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83568" y="4663176"/>
            <a:ext cx="6579045" cy="1267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fficiency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= Detected/Produced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DCM-SMM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 (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Baznat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A.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Botvina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G.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Musulmanbekov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endParaRPr kumimoji="0" lang="ru-RU" sz="2000" b="0" i="0" u="none" strike="noStrike" kern="1200" cap="none" spc="-9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Toneev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Zhezher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//arXiv:1912.09277 [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nucl-th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], 2019)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577E4AD-1479-4B30-87F9-FF60E83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46304F7-0139-595E-47F2-54A63656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0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58792" y="592147"/>
                <a:ext cx="3850349" cy="7203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𝐗</m:t>
                              </m:r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92" y="592147"/>
                <a:ext cx="3850349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09086" y="1738267"/>
                <a:ext cx="6711004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𝐋</m:t>
                        </m:r>
                      </m:sub>
                    </m:sSub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𝐑</m:t>
                        </m:r>
                      </m:sub>
                    </m:sSub>
                  </m:oMath>
                </a14:m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 of the beam ions in the left and right bunches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86" y="1738267"/>
                <a:ext cx="67110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1" y="2695824"/>
            <a:ext cx="2998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598" y="4869160"/>
                <a:ext cx="6624736" cy="80804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𝛑</m:t>
                          </m:r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𝐱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𝐲</m:t>
                              </m:r>
                            </m:sub>
                          </m:sSub>
                        </m:den>
                      </m:f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𝐞𝐱𝐩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𝛅</m:t>
                                  </m:r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𝐞𝐱𝐩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𝐘</m:t>
                                  </m:r>
                                </m:e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8" y="4869160"/>
                <a:ext cx="6624736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302B60-0394-1ADF-6FE5-4BB907E587FE}"/>
              </a:ext>
            </a:extLst>
          </p:cNvPr>
          <p:cNvSpPr txBox="1"/>
          <p:nvPr/>
        </p:nvSpPr>
        <p:spPr>
          <a:xfrm>
            <a:off x="107504" y="3153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ransverse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plane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uminosity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structure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der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Meer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scan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4EE57E-FE29-0285-460E-7AF0249C98AB}"/>
              </a:ext>
            </a:extLst>
          </p:cNvPr>
          <p:cNvSpPr txBox="1"/>
          <p:nvPr/>
        </p:nvSpPr>
        <p:spPr>
          <a:xfrm>
            <a:off x="5076056" y="2793577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Meer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scan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A40147-A8D1-FBD5-C5B4-F1DECB0EC5C7}"/>
              </a:ext>
            </a:extLst>
          </p:cNvPr>
          <p:cNvSpPr txBox="1"/>
          <p:nvPr/>
        </p:nvSpPr>
        <p:spPr>
          <a:xfrm>
            <a:off x="2786092" y="4321301"/>
            <a:ext cx="3103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For normal distribution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9140B8-D5CB-A838-D8B5-CAEE3E51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31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D47260C-6C26-02A9-5B1C-8C4C58E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6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C8CC54-E97A-AE2E-FCA3-FF92720C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1009"/>
            <a:ext cx="8640960" cy="802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djustment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beam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convergence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transverse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plane</a:t>
            </a:r>
            <a:endParaRPr kumimoji="0" lang="ru-RU" altLang="ru-RU" sz="2400" b="1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AC93B7-880E-AFC4-DB39-A4ED3D99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6" y="2204864"/>
            <a:ext cx="7904408" cy="18178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estimated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time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to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adjust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convergence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of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beams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transverse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plane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is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about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three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hours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1.5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h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data taking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1.5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setting collider modes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58CE883-49B5-AFE2-6C6A-12520F80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69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07EE01B-DA55-E4D1-EAE5-4ACC1DB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xmlns="" id="{E22DDC2D-5407-C164-7EB5-E8BBF19BA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00305"/>
                  </p:ext>
                </p:extLst>
              </p:nvPr>
            </p:nvGraphicFramePr>
            <p:xfrm>
              <a:off x="152400" y="4788467"/>
              <a:ext cx="4248472" cy="181261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xmlns="" val="1884481364"/>
                        </a:ext>
                      </a:extLst>
                    </a:gridCol>
                    <a:gridCol w="1713190">
                      <a:extLst>
                        <a:ext uri="{9D8B030D-6E8A-4147-A177-3AD203B41FA5}">
                          <a16:colId xmlns:a16="http://schemas.microsoft.com/office/drawing/2014/main" xmlns="" val="36285177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xmlns="" val="41551527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600" i="1" kern="120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tr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(10 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941178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2 760 000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0.06 %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244545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1 764 025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0.07 %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369602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0.16%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447376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30661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0.60%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6844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E22DDC2D-5407-C164-7EB5-E8BBF19BA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00305"/>
                  </p:ext>
                </p:extLst>
              </p:nvPr>
            </p:nvGraphicFramePr>
            <p:xfrm>
              <a:off x="152400" y="4788467"/>
              <a:ext cx="4248472" cy="181261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1884481364"/>
                        </a:ext>
                      </a:extLst>
                    </a:gridCol>
                    <a:gridCol w="1713190">
                      <a:extLst>
                        <a:ext uri="{9D8B030D-6E8A-4147-A177-3AD203B41FA5}">
                          <a16:colId xmlns:a16="http://schemas.microsoft.com/office/drawing/2014/main" val="36285177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4155152723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16667" r="-26649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440" t="-16667" r="-80496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4117807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118644" r="-266492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2 760 000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0.06 %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4454520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215000" r="-26649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1 764 025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0.07 %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6960277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320339" r="-266492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0.16%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4737621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413333" r="-26649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30661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0.60%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8446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E2679E9-69D3-F18F-69BF-34C9CFA4DDDB}"/>
                  </a:ext>
                </a:extLst>
              </p:cNvPr>
              <p:cNvSpPr txBox="1"/>
              <p:nvPr/>
            </p:nvSpPr>
            <p:spPr>
              <a:xfrm>
                <a:off x="118136" y="4425612"/>
                <a:ext cx="2250382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𝟐𝟕</m:t>
                          </m:r>
                        </m:sup>
                      </m:sSup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𝒔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679E9-69D3-F18F-69BF-34C9CFA4D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6" y="4425612"/>
                <a:ext cx="2250382" cy="344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xmlns="" id="{E74164D6-2CF1-4540-5EAE-E6D087D23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7466"/>
                  </p:ext>
                </p:extLst>
              </p:nvPr>
            </p:nvGraphicFramePr>
            <p:xfrm>
              <a:off x="4709860" y="4804702"/>
              <a:ext cx="4137749" cy="18126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xmlns="" val="4092434955"/>
                        </a:ext>
                      </a:extLst>
                    </a:gridCol>
                    <a:gridCol w="1569174">
                      <a:extLst>
                        <a:ext uri="{9D8B030D-6E8A-4147-A177-3AD203B41FA5}">
                          <a16:colId xmlns:a16="http://schemas.microsoft.com/office/drawing/2014/main" xmlns="" val="3449472401"/>
                        </a:ext>
                      </a:extLst>
                    </a:gridCol>
                    <a:gridCol w="1401445">
                      <a:extLst>
                        <a:ext uri="{9D8B030D-6E8A-4147-A177-3AD203B41FA5}">
                          <a16:colId xmlns:a16="http://schemas.microsoft.com/office/drawing/2014/main" xmlns="" val="11702371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600" i="1" kern="1200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tr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(10 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7933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27600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0.6 %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136876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17640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0.75 %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86305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1.6%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729487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5%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09526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E74164D6-2CF1-4540-5EAE-E6D087D23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7466"/>
                  </p:ext>
                </p:extLst>
              </p:nvPr>
            </p:nvGraphicFramePr>
            <p:xfrm>
              <a:off x="4709860" y="4804702"/>
              <a:ext cx="4137749" cy="18126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4092434955"/>
                        </a:ext>
                      </a:extLst>
                    </a:gridCol>
                    <a:gridCol w="1569174">
                      <a:extLst>
                        <a:ext uri="{9D8B030D-6E8A-4147-A177-3AD203B41FA5}">
                          <a16:colId xmlns:a16="http://schemas.microsoft.com/office/drawing/2014/main" val="3449472401"/>
                        </a:ext>
                      </a:extLst>
                    </a:gridCol>
                    <a:gridCol w="1401445">
                      <a:extLst>
                        <a:ext uri="{9D8B030D-6E8A-4147-A177-3AD203B41FA5}">
                          <a16:colId xmlns:a16="http://schemas.microsoft.com/office/drawing/2014/main" val="1170237112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16667" r="-255208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4806" t="-16667" r="-8992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793381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118644" r="-255208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27600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0.6 %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3687646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215000" r="-255208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17640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0.75 %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6305003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320339" r="-255208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1.6%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2948733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413333" r="-25520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5%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5267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EA94D0E-10F2-E5A9-CEEE-364E83C02D9A}"/>
                  </a:ext>
                </a:extLst>
              </p:cNvPr>
              <p:cNvSpPr txBox="1"/>
              <p:nvPr/>
            </p:nvSpPr>
            <p:spPr>
              <a:xfrm>
                <a:off x="4723742" y="4440679"/>
                <a:ext cx="2125895" cy="3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𝟓</m:t>
                          </m:r>
                        </m:sup>
                      </m:sSup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𝒔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94D0E-10F2-E5A9-CEEE-364E83C0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42" y="4440679"/>
                <a:ext cx="2125895" cy="347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6D7C0DD4-FA2E-0067-8DCC-CE59BB8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759" y="1146970"/>
            <a:ext cx="2266226" cy="402042"/>
          </a:xfrm>
          <a:prstGeom prst="rect">
            <a:avLst/>
          </a:prstGeom>
          <a:gradFill flip="none" rotWithShape="1">
            <a:gsLst>
              <a:gs pos="0">
                <a:srgbClr val="F8F9FA">
                  <a:shade val="30000"/>
                  <a:satMod val="115000"/>
                </a:srgb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2933C95-2A07-9C00-9C9F-52B997F8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32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C45275-60C2-C3B4-F548-B0DDB143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0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CB4F7D-4EB5-FE4D-1BA9-2D09CC0E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4841807" cy="48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74369-E17B-5D53-495E-E63F34087F1A}"/>
              </a:ext>
            </a:extLst>
          </p:cNvPr>
          <p:cNvSpPr txBox="1"/>
          <p:nvPr/>
        </p:nvSpPr>
        <p:spPr>
          <a:xfrm>
            <a:off x="3203848" y="332656"/>
            <a:ext cx="25234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eta function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B866EAA-8AD6-96E8-84B4-6DB2E871E5B4}"/>
                  </a:ext>
                </a:extLst>
              </p:cNvPr>
              <p:cNvSpPr txBox="1"/>
              <p:nvPr/>
            </p:nvSpPr>
            <p:spPr>
              <a:xfrm>
                <a:off x="5004049" y="2564904"/>
                <a:ext cx="367240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𝐞𝐟𝐟</m:t>
                          </m:r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d>
                        <m:dPr>
                          <m:ctrlP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kumimoji="0" lang="en-US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𝐞𝐟𝐟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kumimoji="0" lang="ru-RU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ru-RU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ru-RU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ru-RU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kumimoji="0" lang="ru-RU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𝐙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ru-RU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36967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  <m:sub>
                                          <m:r>
                                            <a:rPr kumimoji="0" lang="ru-RU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𝐈𝐏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ru-RU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66EAA-8AD6-96E8-84B4-6DB2E871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9" y="2564904"/>
                <a:ext cx="3672408" cy="404983"/>
              </a:xfrm>
              <a:prstGeom prst="rect">
                <a:avLst/>
              </a:prstGeom>
              <a:blipFill>
                <a:blip r:embed="rId3"/>
                <a:stretch>
                  <a:fillRect t="-101515" r="-332" b="-16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CAEFE7-29EB-F7CC-BB65-B192C0686671}"/>
              </a:ext>
            </a:extLst>
          </p:cNvPr>
          <p:cNvSpPr txBox="1"/>
          <p:nvPr/>
        </p:nvSpPr>
        <p:spPr>
          <a:xfrm>
            <a:off x="5220072" y="1700808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Transverse area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04DBF00C-3571-1321-0C24-E1CE7681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2411760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8C1E6A-D10F-346F-B4E1-72A73C61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33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5BA2FA-26A1-62A6-9D02-ACBDCEB9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98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E39983-5057-34F4-E06D-BB6AABF6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741435"/>
            <a:ext cx="6049181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701450-8211-B6C3-E377-5CD9300F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7092280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9D09C1-9FC7-53AD-D144-750FAE1CDE35}"/>
              </a:ext>
            </a:extLst>
          </p:cNvPr>
          <p:cNvSpPr txBox="1"/>
          <p:nvPr/>
        </p:nvSpPr>
        <p:spPr>
          <a:xfrm>
            <a:off x="1331640" y="246431"/>
            <a:ext cx="64087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Comic Sans MS" panose="030F0702030302020204" pitchFamily="66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istribution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interaction vertices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B22B20E-9F7F-88C0-03AA-2DAA37687920}"/>
                  </a:ext>
                </a:extLst>
              </p:cNvPr>
              <p:cNvSpPr txBox="1"/>
              <p:nvPr/>
            </p:nvSpPr>
            <p:spPr>
              <a:xfrm>
                <a:off x="5058399" y="2587295"/>
                <a:ext cx="3869667" cy="1683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V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V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β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IP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limLoc m:val="undOvr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Sup>
                                                    <m:sSubSup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V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type m:val="lin"/>
                                                          <m:ctrlPr>
                                                            <a:rPr lang="ru-R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Z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V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β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IP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22B20E-9F7F-88C0-03AA-2DAA37687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99" y="2587295"/>
                <a:ext cx="3869667" cy="1683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1EF5B6-FB58-866D-E44B-8087122F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2412"/>
            <a:ext cx="5100246" cy="5292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9875AFE-8973-B8FB-B6AC-50C1D912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34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45897283-2635-3051-2610-4CA473FC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39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552D736-999E-B79F-6B3D-D06220B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AA49DE-321C-64D4-AF3B-6C1EE45FD2FD}"/>
              </a:ext>
            </a:extLst>
          </p:cNvPr>
          <p:cNvSpPr txBox="1"/>
          <p:nvPr/>
        </p:nvSpPr>
        <p:spPr>
          <a:xfrm>
            <a:off x="1115616" y="355166"/>
            <a:ext cx="6696744" cy="466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C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Efficiency, Luminosity and beta function</a:t>
            </a:r>
            <a:endParaRPr lang="ru-RU" sz="2400" b="1" dirty="0">
              <a:solidFill>
                <a:srgbClr val="CC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9F786E9-BC4F-68F7-ABC8-8E2AE6C7E49C}"/>
                  </a:ext>
                </a:extLst>
              </p:cNvPr>
              <p:cNvSpPr txBox="1"/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𝐋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𝟐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B02C1E2-FC32-5C27-04D7-D05B36F4110F}"/>
                  </a:ext>
                </a:extLst>
              </p:cNvPr>
              <p:cNvSpPr txBox="1"/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𝐱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; 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𝐲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𝟖𝟐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BDF9B99-A620-A25D-D84E-2842EAB8E828}"/>
                  </a:ext>
                </a:extLst>
              </p:cNvPr>
              <p:cNvSpPr txBox="1"/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  <m:r>
                            <a:rPr lang="ru-RU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r>
                        <a:rPr lang="ru-RU" b="1" i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blipFill>
                <a:blip r:embed="rId5"/>
                <a:stretch>
                  <a:fillRect r="-1047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xmlns="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744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xmlns="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xmlns="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xmlns="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xmlns="" val="4165474501"/>
                        </a:ext>
                      </a:extLst>
                    </a:gridCol>
                  </a:tblGrid>
                  <a:tr h="321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6.9∙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9.1∙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Eff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3.8∙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4.4∙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4.7∙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25187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1667" r="-220362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1667" r="-101240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1667" r="-823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98387" r="-26717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98387" r="-220362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98387" r="-10124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98387" r="-823" b="-1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92857" r="-267170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66129" r="-26717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266129" r="-22036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266129" r="-10124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266129" r="-82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xmlns="" id="{432DFD82-F173-8B21-E44E-2DBADF9BD64C}"/>
              </a:ext>
            </a:extLst>
          </p:cNvPr>
          <p:cNvGraphicFramePr>
            <a:graphicFrameLocks noGrp="1"/>
          </p:cNvGraphicFramePr>
          <p:nvPr/>
        </p:nvGraphicFramePr>
        <p:xfrm>
          <a:off x="8197702" y="225410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491044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12550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AD92A7-98DA-0D16-28B6-C5F7AD15A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6" y="941260"/>
            <a:ext cx="3189197" cy="3276000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AF4997D-9411-65BC-3599-23706186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1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1699" y="195318"/>
            <a:ext cx="28424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Vertex position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10235" y="1527130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59437" y="1536046"/>
            <a:ext cx="216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19236" y="1282151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8707" y="1309461"/>
            <a:ext cx="41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3210" y="1281245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431" y="137840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760395" y="1701014"/>
            <a:ext cx="180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4331" y="119373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8547" y="1193739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50395" y="1527130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59437" y="1527130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19437" y="1536046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10235" y="1503907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0395" y="1782552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6346" y="14731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39437" y="2019881"/>
            <a:ext cx="288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10235" y="2019881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−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+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;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den>
                    </m:f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6537" y="3344076"/>
                <a:ext cx="6623223" cy="50231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𝐜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𝟖</m:t>
                          </m:r>
                        </m:sup>
                      </m:sSup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; 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𝛃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𝐩</m:t>
                          </m:r>
                        </m:num>
                        <m:den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𝐄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kumimoji="0" lang="en-US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𝐍𝐍</m:t>
                                  </m:r>
                                </m:sub>
                              </m:sSub>
                            </m:e>
                          </m:rad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𝟏𝟏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→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𝛃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𝟎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.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𝟗𝟖𝟓</m:t>
                          </m:r>
                          <m: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≈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37" y="3344076"/>
                <a:ext cx="6623223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2679" y="4221088"/>
                <a:ext cx="4033925" cy="5797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z</a:t>
                </a:r>
                <a14:m>
                  <m:oMath xmlns:m="http://schemas.openxmlformats.org/officeDocument/2006/math"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𝐜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→</m:t>
                    </m:r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𝒛</m:t>
                    </m:r>
                    <m:d>
                      <m:dPr>
                        <m:ctrlPr>
                          <a:rPr kumimoji="0" lang="en-US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</m:d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𝟏𝟓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𝐧𝐬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79" y="4221088"/>
                <a:ext cx="4033925" cy="579774"/>
              </a:xfrm>
              <a:prstGeom prst="rect">
                <a:avLst/>
              </a:prstGeom>
              <a:blipFill>
                <a:blip r:embed="rId6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69758" y="5504521"/>
                <a:ext cx="5867375" cy="4456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𝟑𝟎𝟎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÷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𝟒𝟎𝟎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𝐩𝐬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; 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𝐳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,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ru-R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6) cm</a:t>
                </a:r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58" y="5504521"/>
                <a:ext cx="5867375" cy="445699"/>
              </a:xfrm>
              <a:prstGeom prst="rect">
                <a:avLst/>
              </a:prstGeom>
              <a:blipFill>
                <a:blip r:embed="rId7"/>
                <a:stretch>
                  <a:fillRect t="-6316" r="-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xmlns="" id="{DD98D89D-4774-4184-8114-97F80F06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B717A71-D657-C3E2-616A-5E72989B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15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12" y="397532"/>
            <a:ext cx="77611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Z coordinate.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Maximum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of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interaction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point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distribution from ToF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38313" y="2924944"/>
                <a:ext cx="4227376" cy="7461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𝒁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𝐜𝐦</m:t>
                          </m:r>
                        </m:e>
                      </m:d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𝟎𝟏𝟔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prstClr val="black"/>
                              </a:solidFill>
                            </a:rPr>
                            <m:t>cm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13" y="2924944"/>
                <a:ext cx="4227376" cy="746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3444" y="1628800"/>
                <a:ext cx="5494637" cy="6560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𝑽</m:t>
                                </m:r>
                              </m:sub>
                              <m:sup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ru-RU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𝒛</m:t>
                                </m:r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𝝉</m:t>
                                </m:r>
                              </m:sub>
                              <m:sup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</m:ra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𝟑𝟒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.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𝟎𝟏𝟔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cm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44" y="1628800"/>
                <a:ext cx="5494637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257DEC-2E6B-443E-88D0-C24567CD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58" y="4437112"/>
            <a:ext cx="5334462" cy="2225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07143D-F06E-41FD-AA3D-FDC217804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437112"/>
            <a:ext cx="5334462" cy="2225233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61BE73-1AAC-18B1-0DF2-7B88B452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37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48505E6B-6F44-F88E-0252-6C154340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137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2051719" y="99447"/>
            <a:ext cx="5040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ne plane of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827584" y="4556594"/>
                <a:ext cx="7272808" cy="1638205"/>
              </a:xfrm>
              <a:prstGeom prst="rect">
                <a:avLst/>
              </a:prstGeom>
              <a:ln w="28575">
                <a:solidFill>
                  <a:srgbClr val="CC00FF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The  plane consists of 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𝟏𝟎𝟎𝐱𝟏𝟎𝐱𝟏𝟎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𝐦𝐦</m:t>
                        </m:r>
                      </m:e>
                      <m:sup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 plastic scintillator (</a:t>
                </a:r>
                <a:r>
                  <a:rPr lang="en-US" sz="2000" b="1" dirty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organic polystyrene (PS) scintillator with the addition of 1.5% p-terphenyl and 0.05% POPOP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) strips viewed from both sides with silicon photomultipliers  (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SiPM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 </a:t>
                </a:r>
                <a:r>
                  <a:rPr lang="ru-RU" sz="2000" b="1" dirty="0">
                    <a:solidFill>
                      <a:srgbClr val="0066FF"/>
                    </a:solidFill>
                    <a:latin typeface="Comic Sans MS" panose="030F0702030302020204" pitchFamily="66" charset="0"/>
                    <a:ea typeface="Calibri" panose="020F0502020204030204" pitchFamily="34" charset="0"/>
                  </a:rPr>
                  <a:t>HAMAMATSU S13360-6025</a:t>
                </a:r>
                <a:r>
                  <a:rPr lang="en-US" sz="2000" b="1" dirty="0">
                    <a:solidFill>
                      <a:srgbClr val="0066FF"/>
                    </a:solidFill>
                    <a:latin typeface="Comic Sans MS" panose="030F0702030302020204" pitchFamily="66" charset="0"/>
                    <a:ea typeface="Calibri" panose="020F0502020204030204" pitchFamily="34" charset="0"/>
                  </a:rPr>
                  <a:t>CS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)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56594"/>
                <a:ext cx="7272808" cy="1638205"/>
              </a:xfrm>
              <a:prstGeom prst="rect">
                <a:avLst/>
              </a:prstGeom>
              <a:blipFill>
                <a:blip r:embed="rId2"/>
                <a:stretch>
                  <a:fillRect l="-835" t="-1095" r="-1419" b="-6204"/>
                </a:stretch>
              </a:blipFill>
              <a:ln w="28575">
                <a:solidFill>
                  <a:srgbClr val="CC00FF"/>
                </a:solidFill>
                <a:prstDash val="lg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908720"/>
            <a:ext cx="4792466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3F8A98D-CDD5-4FEF-9396-142A7E6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B013EB8-8C31-8F34-9B48-9E225299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2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9152" y="1007341"/>
                <a:ext cx="4096151" cy="538077"/>
              </a:xfrm>
              <a:prstGeom prst="rect">
                <a:avLst/>
              </a:prstGeom>
              <a:noFill/>
            </p:spPr>
            <p:txBody>
              <a:bodyPr wrap="none" lIns="76754" tIns="38376" rIns="76754" bIns="38376" rtlCol="0">
                <a:spAutoFit/>
              </a:bodyPr>
              <a:lstStyle/>
              <a:p>
                <a:pPr marL="0" marR="0" lvl="0" indent="0" algn="l" defTabSz="7675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1−0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→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𝜎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1−0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52" y="1007341"/>
                <a:ext cx="4096151" cy="538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9233" y="1844824"/>
                <a:ext cx="1964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37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ru-RU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σ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10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ps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33" y="1844824"/>
                <a:ext cx="19647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187041-61BD-BB47-BA05-7FE44EC2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2" y="1844824"/>
            <a:ext cx="5666251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795463-5364-BCBE-13A7-178FA0AE4EDB}"/>
              </a:ext>
            </a:extLst>
          </p:cNvPr>
          <p:cNvSpPr txBox="1"/>
          <p:nvPr/>
        </p:nvSpPr>
        <p:spPr>
          <a:xfrm>
            <a:off x="1043608" y="169956"/>
            <a:ext cx="568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Space muons. </a:t>
            </a:r>
            <a:r>
              <a:rPr lang="en-US" sz="2800" b="1" dirty="0" err="1">
                <a:latin typeface="Comic Sans MS" panose="030F0702030302020204" pitchFamily="66" charset="0"/>
              </a:rPr>
              <a:t>ToF</a:t>
            </a:r>
            <a:r>
              <a:rPr lang="en-US" sz="2800" b="1" dirty="0">
                <a:latin typeface="Comic Sans MS" panose="030F0702030302020204" pitchFamily="66" charset="0"/>
              </a:rPr>
              <a:t> of counters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423FA3-CCBE-A752-9A99-BA27F129AE28}"/>
              </a:ext>
            </a:extLst>
          </p:cNvPr>
          <p:cNvSpPr txBox="1"/>
          <p:nvPr/>
        </p:nvSpPr>
        <p:spPr>
          <a:xfrm>
            <a:off x="4302666" y="328498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G. </a:t>
            </a:r>
            <a:r>
              <a:rPr lang="en-US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D. </a:t>
            </a:r>
            <a:r>
              <a:rPr lang="en-US" i="1" u="none" strike="noStrike" baseline="0" dirty="0" err="1">
                <a:solidFill>
                  <a:srgbClr val="0066FF"/>
                </a:solidFill>
                <a:latin typeface="Comic Sans MS" panose="030F0702030302020204" pitchFamily="66" charset="0"/>
              </a:rPr>
              <a:t>Milnov</a:t>
            </a:r>
            <a:r>
              <a:rPr lang="en-US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 et al</a:t>
            </a:r>
            <a:r>
              <a:rPr lang="en-US" b="1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., </a:t>
            </a:r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Physics of Particles and Nuclei Letters, 2022,</a:t>
            </a:r>
          </a:p>
          <a:p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 Vol. 19, No. 4, pp. </a:t>
            </a:r>
            <a:r>
              <a:rPr lang="ru-RU" b="0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362–367</a:t>
            </a:r>
            <a:r>
              <a:rPr lang="ru-RU" b="0" i="1" u="none" strike="noStrike" baseline="0" dirty="0">
                <a:solidFill>
                  <a:srgbClr val="0066FF"/>
                </a:solidFill>
                <a:latin typeface="Newton-Italic"/>
              </a:rPr>
              <a:t>.</a:t>
            </a:r>
            <a:endParaRPr lang="ru-RU" i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9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A1DBCE92-7528-84BD-76EA-724E1F98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D4068EE-82B2-2C87-EF12-CDC7F2F5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4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704B66-1598-5712-0F56-3A4C00C43709}"/>
              </a:ext>
            </a:extLst>
          </p:cNvPr>
          <p:cNvSpPr txBox="1"/>
          <p:nvPr/>
        </p:nvSpPr>
        <p:spPr>
          <a:xfrm>
            <a:off x="1871664" y="188640"/>
            <a:ext cx="604867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Module of the detector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Beam test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ECFCF2-A378-9320-8726-41D8AD8E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" y="980728"/>
            <a:ext cx="4896000" cy="28976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9FA861-B11D-675B-CA07-C6DFD7D9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199401"/>
            <a:ext cx="4860000" cy="31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88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C8CC54-E97A-AE2E-FCA3-FF92720C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1009"/>
            <a:ext cx="8640960" cy="802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djustment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beam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convergence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along interaction line</a:t>
            </a:r>
            <a:endParaRPr kumimoji="0" lang="ru-RU" altLang="ru-RU" sz="2400" b="1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xmlns="" id="{3AAC93B7-880E-AFC4-DB39-A4ED3D99C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72" y="1509585"/>
                <a:ext cx="8169868" cy="490558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0FF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-14283" rIns="0" bIns="-14283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setting beam convergence along the collision axis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does not require record time-of-flight resolutions.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Even 400 picoseconds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enough.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𝒁</m:t>
                      </m:r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𝐜𝐦</m:t>
                          </m:r>
                        </m:e>
                      </m:d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𝟎𝟏𝟔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cm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2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altLang="ru-RU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3AAC93B7-880E-AFC4-DB39-A4ED3D99C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572" y="1509585"/>
                <a:ext cx="8169868" cy="4905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58CE883-49B5-AFE2-6C6A-12520F80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69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07EE01B-DA55-E4D1-EAE5-4ACC1DB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6D7C0DD4-FA2E-0067-8DCC-CE59BB8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759" y="1146970"/>
            <a:ext cx="2266226" cy="402042"/>
          </a:xfrm>
          <a:prstGeom prst="rect">
            <a:avLst/>
          </a:prstGeom>
          <a:gradFill flip="none" rotWithShape="1">
            <a:gsLst>
              <a:gs pos="0">
                <a:srgbClr val="F8F9FA">
                  <a:shade val="30000"/>
                  <a:satMod val="115000"/>
                </a:srgb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Conclusion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I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729A86-7227-3A23-77C5-5DE9E337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48" y="3962376"/>
            <a:ext cx="5358848" cy="222523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E8C439-9CE8-B635-F78F-A2362A70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40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D54701-D7AE-F95A-B9BD-1E0F4ADE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27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BD2F64-2C05-B411-F03A-A616D2595840}"/>
              </a:ext>
            </a:extLst>
          </p:cNvPr>
          <p:cNvSpPr txBox="1"/>
          <p:nvPr/>
        </p:nvSpPr>
        <p:spPr>
          <a:xfrm>
            <a:off x="2708361" y="188640"/>
            <a:ext cx="27703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at CERN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C9F20E-15AB-29F9-87C3-67B17AB9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" y="1340768"/>
            <a:ext cx="5430582" cy="244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утренний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72358D4D-5B17-1A46-A095-AC1FF9EA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26" y="3933056"/>
            <a:ext cx="5829890" cy="262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A50FD-E8C1-EEAA-C60E-F1695AF9EB8F}"/>
              </a:ext>
            </a:extLst>
          </p:cNvPr>
          <p:cNvSpPr txBox="1"/>
          <p:nvPr/>
        </p:nvSpPr>
        <p:spPr>
          <a:xfrm>
            <a:off x="6084168" y="761437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69848"/>
                </a:solidFill>
                <a:latin typeface="Comic Sans MS" panose="030F0702030302020204" pitchFamily="66" charset="0"/>
              </a:rPr>
              <a:t>Two planes</a:t>
            </a:r>
            <a:endParaRPr lang="ru-RU" sz="2800" dirty="0">
              <a:solidFill>
                <a:srgbClr val="06984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44DE7B-5147-9E21-0B09-2FD0CE40655C}"/>
              </a:ext>
            </a:extLst>
          </p:cNvPr>
          <p:cNvSpPr txBox="1"/>
          <p:nvPr/>
        </p:nvSpPr>
        <p:spPr>
          <a:xfrm>
            <a:off x="1315444" y="761437"/>
            <a:ext cx="416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Buzin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Buryakov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BA0C2AE-2370-B42B-2F44-C21EE923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41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0D7AF3-EA1E-2493-6C60-D928ED7C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75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113" y="98425"/>
            <a:ext cx="4803775" cy="5842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Fixed target luminosity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981075"/>
            <a:ext cx="3117850" cy="1728788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Прямоугольник 13"/>
              <p:cNvSpPr>
                <a:spLocks noChangeArrowheads="1"/>
              </p:cNvSpPr>
              <p:nvPr/>
            </p:nvSpPr>
            <p:spPr bwMode="auto">
              <a:xfrm>
                <a:off x="944520" y="4365104"/>
                <a:ext cx="7209025" cy="19389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Nt - the number of target atoms in volume 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 through which the beam passes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</a:t>
                </a:r>
                <a:r>
                  <a:rPr kumimoji="0" lang="en-US" altLang="ru-RU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bm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-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numbers of particles per burst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f 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-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repetition rate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ru-RU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𝐒</m:t>
                    </m:r>
                  </m:oMath>
                </a14:m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-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transverse beam area</a:t>
                </a:r>
                <a:endParaRPr kumimoji="0" lang="en-US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1278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520" y="4365104"/>
                <a:ext cx="7209025" cy="1938992"/>
              </a:xfrm>
              <a:prstGeom prst="rect">
                <a:avLst/>
              </a:prstGeom>
              <a:blipFill>
                <a:blip r:embed="rId3"/>
                <a:stretch>
                  <a:fillRect l="-925" t="-1852" r="-505" b="-6790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81750"/>
            <a:ext cx="60419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82A0F-EE2E-45FA-80DA-3618DBA7309A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7196" y="3058739"/>
                <a:ext cx="2445734" cy="1028551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𝐛𝐦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𝐭</m:t>
                              </m:r>
                            </m:sub>
                          </m:sSub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/>
                            </a:rPr>
                            <m:t>𝐟</m:t>
                          </m:r>
                        </m:num>
                        <m:den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96" y="3058739"/>
                <a:ext cx="2445734" cy="1028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D5560B-2C8E-987B-3145-778EDF9F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419" y="98425"/>
            <a:ext cx="4225837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Fixed target luminosity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8" name="Прямоугольник 13"/>
          <p:cNvSpPr>
            <a:spLocks noChangeArrowheads="1"/>
          </p:cNvSpPr>
          <p:nvPr/>
        </p:nvSpPr>
        <p:spPr bwMode="auto">
          <a:xfrm>
            <a:off x="3131840" y="609329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</a:b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0C9DF-E876-4938-A3D1-3B2230B16093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33003" y="980544"/>
                <a:ext cx="4770730" cy="941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ru-RU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bm</m:t>
                        </m:r>
                      </m:sub>
                    </m:sSub>
                    <m:sSub>
                      <m:sSub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sub>
                    </m:sSub>
                    <m:f>
                      <m:f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ρ</m:t>
                            </m:r>
                            <m:d>
                              <m:dPr>
                                <m:ctrlPr>
                                  <a:rPr kumimoji="0" lang="ru-R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kumimoji="0" lang="ru-RU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g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ru-RU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kumimoji="0" lang="ru-RU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см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f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/>
                    <a:ea typeface="Times New Roman"/>
                    <a:cs typeface="Arial" charset="0"/>
                  </a:rPr>
                  <a:t> </a:t>
                </a: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003" y="980544"/>
                <a:ext cx="4770730" cy="941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963899" y="2216344"/>
            <a:ext cx="1790875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Example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Nuclotron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𝐟</m:t>
                    </m:r>
                    <m:r>
                      <a:rPr kumimoji="0" lang="ru-RU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kumimoji="0" lang="ru-RU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Times New Roman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1/s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𝐀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𝐭</m:t>
                        </m:r>
                      </m:sub>
                    </m:sSub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𝟐𝟎𝟖</m:t>
                    </m:r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Pb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𝐥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𝐭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= 0.1 cm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𝐍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𝐛𝐦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=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178" t="-1901" b="-950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 rot="5400000">
            <a:off x="4284154" y="5081760"/>
            <a:ext cx="1008111" cy="43242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25364" y="5826813"/>
                <a:ext cx="4067944" cy="5734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ru-RU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𝟑𝟎</m:t>
                          </m:r>
                        </m:sup>
                      </m:sSup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𝐬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64" y="5826813"/>
                <a:ext cx="4067944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AD78106-974E-C1FF-8CAF-0677128F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17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620" y="226193"/>
            <a:ext cx="6840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Time structure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collisions at 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Collision  parameters (for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kumimoji="0" lang="ru-RU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𝟏𝟏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𝐆𝐞𝐕</m:t>
                    </m:r>
                  </m:oMath>
                </a14:m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Cross section for minimum bias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≈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𝐛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Comic Sans MS" pitchFamily="66" charset="0"/>
                  <a:ea typeface="Times New Roman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Max Luminosity                         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𝟐𝟕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𝐬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Counting rate    	                    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𝟔𝟐𝟎𝟎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𝒔</m:t>
                        </m:r>
                      </m:e>
                      <m:sup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−</m:t>
                        </m:r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kumimoji="0" lang="ru-RU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/>
                      </a:rPr>
                      <m:t>=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</m:oMath>
                </a14:m>
                <a:endParaRPr kumimoji="0" lang="ru-RU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Scattering probability for a single crossing of bunches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𝐰</m:t>
                          </m:r>
                        </m:e>
                        <m:sub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ru-RU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sub>
                              </m:sSub>
                              <m:r>
                                <a:rPr kumimoji="0" lang="en-US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𝐛</m:t>
                              </m:r>
                            </m:sub>
                          </m:sSub>
                        </m:den>
                      </m:f>
                      <m:r>
                        <a:rPr kumimoji="0" lang="ru-RU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</a:rPr>
                        <m:t>≈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𝟓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Admixture  of  pile up events </a:t>
                </a:r>
                <a:r>
                  <a:rPr kumimoji="0" lang="ru-RU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𝟏𝟎𝟎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𝒏𝒔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Cambria Math"/>
                  <a:cs typeface="Arial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0" lang="ru-RU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ru-R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negligible</a:t>
                </a:r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  <a:blipFill rotWithShape="1">
                <a:blip r:embed="rId5"/>
                <a:stretch>
                  <a:fillRect l="-1212" t="-4196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377E18-E3B3-40DB-BE80-259A00E7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8EF18333-A07A-9B43-7E19-80D4C43C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4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24864"/>
            <a:ext cx="570528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Favorable conditions for creating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 “luminosity detector"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70" y="41618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11528" y="2420888"/>
                <a:ext cx="8092919" cy="29100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Topology of Au + Au collisions when in a cone </a:t>
                </a:r>
                <a14:m>
                  <m:oMath xmlns:m="http://schemas.openxmlformats.org/officeDocument/2006/math">
                    <m:r>
                      <a:rPr kumimoji="0" lang="ru-RU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𝜽</m:t>
                    </m:r>
                    <m:r>
                      <a:rPr kumimoji="0" lang="ru-RU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𝟒</m:t>
                        </m:r>
                      </m:e>
                      <m:sup>
                        <m: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along both beams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many spectators are flying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𝐆𝐞𝐕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PrePr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𝟕𝟗</m:t>
                        </m:r>
                      </m:sub>
                      <m:sup/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𝐀𝐮</m:t>
                        </m:r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)</m:t>
                        </m:r>
                      </m:e>
                    </m:sPre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). Convenient for trigger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Long time between neighboring collisions. No overlapping events.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The role of scattering on the residual gas is small.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Low counting rate.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Small energy. 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Large asymmetry of events.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8" y="2420888"/>
                <a:ext cx="8092919" cy="2910027"/>
              </a:xfrm>
              <a:prstGeom prst="rect">
                <a:avLst/>
              </a:prstGeom>
              <a:blipFill>
                <a:blip r:embed="rId2"/>
                <a:stretch>
                  <a:fillRect l="-525" t="-414" b="-3106"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D4FAD8B-0E9F-498A-BA78-2872FDF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E93F1840-CD9F-503A-2C65-8FFD56A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57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" y="-85725"/>
            <a:ext cx="8474075" cy="6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0216BE6-E75C-440A-8A2E-EB171ED9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B6B66-78F0-49D1-975A-BF916AEC23C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3CAE56A-C48E-9737-0BBC-B4752297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448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28339" y="754741"/>
                <a:ext cx="666278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Detector operating conditions</a:t>
                </a:r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19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0" lang="ru-RU" sz="1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𝐒</m:t>
                                </m:r>
                              </m:e>
                              <m:sub>
                                <m:r>
                                  <a:rPr kumimoji="0" lang="ru-RU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𝐍𝐍</m:t>
                                </m:r>
                              </m:sub>
                            </m:sSub>
                          </m:e>
                        </m:rad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𝟏𝟏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𝐆𝐞𝐕</m:t>
                        </m:r>
                      </m:e>
                    </m:d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39" y="754741"/>
                <a:ext cx="66627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997287" y="2060848"/>
            <a:ext cx="507863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loss spectrum in the scintillator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3024" y="1412776"/>
                <a:ext cx="4319580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Spectator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𝐄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𝐒</m:t>
                        </m:r>
                      </m:sub>
                    </m:sSub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type m:val="lin"/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𝐆𝐞𝐯</m:t>
                        </m:r>
                      </m:num>
                      <m:den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</m:den>
                    </m:f>
                  </m:oMath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24" y="1412776"/>
                <a:ext cx="431958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6" y="2877039"/>
            <a:ext cx="364648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2" y="3009322"/>
            <a:ext cx="36147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3538" y="179331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Simulation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71150E-11E3-462C-A0CC-860A55E7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3E75FB-4D3D-2566-96CE-7FBC6C7F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85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15616" y="723186"/>
                <a:ext cx="666278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Detector operating conditions</a:t>
                </a:r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19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0" lang="ru-RU" sz="1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𝐒</m:t>
                                </m:r>
                              </m:e>
                              <m:sub>
                                <m:r>
                                  <a:rPr kumimoji="0" lang="ru-RU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𝐍𝐍</m:t>
                                </m:r>
                              </m:sub>
                            </m:sSub>
                          </m:e>
                        </m:rad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𝟏𝟏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𝐆𝐞𝐕</m:t>
                        </m:r>
                      </m:e>
                    </m:d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723186"/>
                <a:ext cx="666278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79" t="-6186" b="-3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195736" y="1466491"/>
            <a:ext cx="387798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strip occupancy (per 4 strips)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0" y="2297350"/>
            <a:ext cx="39131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2" y="2348880"/>
            <a:ext cx="37433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8064" y="5175487"/>
                <a:ext cx="2178738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6</m:t>
                          </m:r>
                        </m:sub>
                      </m:sSub>
                      <m:r>
                        <m:rPr>
                          <m:lit/>
                        </m:rP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1</m:t>
                          </m:r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88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=0.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47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175487"/>
                <a:ext cx="2178738" cy="8879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1311" y="5373216"/>
                <a:ext cx="198265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ru-RU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3.4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=0.85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11" y="5373216"/>
                <a:ext cx="1982659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204903" y="11663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Simulation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66908073-A3BB-4D97-9FFF-9115997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3058" y="6381750"/>
            <a:ext cx="76156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37FCC2-8CE8-44ED-BFE8-A2235C24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67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3739900-F010-4EE9-B734-7278C3B9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0AFBE-F961-44A4-88FC-2F75038D6970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Прямоугольник 2">
            <a:extLst>
              <a:ext uri="{FF2B5EF4-FFF2-40B4-BE49-F238E27FC236}">
                <a16:creationId xmlns:a16="http://schemas.microsoft.com/office/drawing/2014/main" xmlns="" id="{E5124979-BBD6-403C-8213-065F9F48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658813"/>
            <a:ext cx="493077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van der Meer, CERN-ISR-PO-68-31, 1968</a:t>
            </a:r>
            <a:endParaRPr kumimoji="0" lang="ru-RU" altLang="ru-RU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Прямоугольник 4">
            <a:extLst>
              <a:ext uri="{FF2B5EF4-FFF2-40B4-BE49-F238E27FC236}">
                <a16:creationId xmlns:a16="http://schemas.microsoft.com/office/drawing/2014/main" xmlns="" id="{70CCF04F-555C-4C89-B3C4-C103F22B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665163"/>
            <a:ext cx="2505075" cy="4016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van der Meer scan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589BD0-8766-48F6-86F1-254DEF32C709}"/>
              </a:ext>
            </a:extLst>
          </p:cNvPr>
          <p:cNvSpPr/>
          <p:nvPr/>
        </p:nvSpPr>
        <p:spPr>
          <a:xfrm>
            <a:off x="350838" y="106363"/>
            <a:ext cx="4683125" cy="523875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absolute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luminosity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04F270-34D2-418B-A988-C9E6E69C1EFC}"/>
              </a:ext>
            </a:extLst>
          </p:cNvPr>
          <p:cNvSpPr txBox="1"/>
          <p:nvPr/>
        </p:nvSpPr>
        <p:spPr>
          <a:xfrm>
            <a:off x="536575" y="5081588"/>
            <a:ext cx="8215313" cy="12303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RHIC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and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LHC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the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van der Meer scan  is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commonly accepted procedure  for calibration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xmlns="" id="{011F221E-A79A-429B-ABAB-2387207B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73150"/>
            <a:ext cx="61880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4">
            <a:extLst>
              <a:ext uri="{FF2B5EF4-FFF2-40B4-BE49-F238E27FC236}">
                <a16:creationId xmlns:a16="http://schemas.microsoft.com/office/drawing/2014/main" xmlns="" id="{E95CD327-3E01-4218-9D3A-67654BBF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997200"/>
            <a:ext cx="47275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B90B200-862A-9078-504A-78CA06DE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1699" y="195318"/>
            <a:ext cx="28424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Vertex position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10235" y="1527130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59437" y="1536046"/>
            <a:ext cx="216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19236" y="1282151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8707" y="1309461"/>
            <a:ext cx="41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3210" y="1281245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431" y="137840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760395" y="1701014"/>
            <a:ext cx="180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4331" y="119373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8547" y="1193739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50395" y="1527130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59437" y="1527130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19437" y="1536046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10235" y="1503907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0395" y="1782552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6346" y="14731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39437" y="2019881"/>
            <a:ext cx="288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10235" y="2019881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−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+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;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den>
                    </m:f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8783" y="3009568"/>
                <a:ext cx="6623223" cy="50231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𝐜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𝟖</m:t>
                          </m:r>
                        </m:sup>
                      </m:sSup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; 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𝛃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𝐩</m:t>
                          </m:r>
                        </m:num>
                        <m:den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𝐄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kumimoji="0" lang="en-US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𝐍𝐍</m:t>
                                  </m:r>
                                </m:sub>
                              </m:sSub>
                            </m:e>
                          </m:rad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𝟏𝟏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→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𝛃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𝟎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.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𝟗𝟖𝟓</m:t>
                          </m:r>
                          <m: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≈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83" y="3009568"/>
                <a:ext cx="6623223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2106" y="3503873"/>
                <a:ext cx="3976217" cy="5797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z</a:t>
                </a:r>
                <a14:m>
                  <m:oMath xmlns:m="http://schemas.openxmlformats.org/officeDocument/2006/math"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𝐜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→</m:t>
                    </m:r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𝒛</m:t>
                    </m:r>
                    <m:d>
                      <m:dPr>
                        <m:ctrlPr>
                          <a:rPr kumimoji="0" lang="en-US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</m:d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𝟏𝟓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𝐧𝐬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106" y="3503873"/>
                <a:ext cx="3976217" cy="579774"/>
              </a:xfrm>
              <a:prstGeom prst="rect">
                <a:avLst/>
              </a:prstGeom>
              <a:blipFill>
                <a:blip r:embed="rId6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25749" y="4104260"/>
                <a:ext cx="5867375" cy="4456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𝟑𝟎𝟎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÷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𝟒𝟎𝟎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𝐩𝐬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; 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𝐳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,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ru-R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6) cm</a:t>
                </a:r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749" y="4104260"/>
                <a:ext cx="5867375" cy="445699"/>
              </a:xfrm>
              <a:prstGeom prst="rect">
                <a:avLst/>
              </a:prstGeom>
              <a:blipFill>
                <a:blip r:embed="rId7"/>
                <a:stretch>
                  <a:fillRect t="-5263" r="-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B696997-FF59-4415-9761-3E2BE92C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xmlns="" id="{DD98D89D-4774-4184-8114-97F80F06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F0B466A-4DB2-3716-AE72-B39743E8CFF9}"/>
                  </a:ext>
                </a:extLst>
              </p:cNvPr>
              <p:cNvSpPr txBox="1"/>
              <p:nvPr/>
            </p:nvSpPr>
            <p:spPr>
              <a:xfrm>
                <a:off x="1690074" y="4817043"/>
                <a:ext cx="5760640" cy="113563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∆</m:t>
                      </m:r>
                      <m:sSup>
                        <m:sSup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𝐳</m:t>
                          </m:r>
                        </m:e>
                        <m:sup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𝐦𝐚𝐱</m:t>
                          </m:r>
                        </m:sup>
                      </m:sSup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𝐜𝐦</m:t>
                          </m:r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𝐳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𝐭𝐫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𝐳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𝐕</m:t>
                                  </m:r>
                                </m:sub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ru-RU" sz="20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0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𝟏𝟓</m:t>
                                      </m:r>
                                      <m:r>
                                        <a:rPr kumimoji="0" lang="ru-RU" sz="20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000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𝛔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000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𝛕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0" lang="ru-RU" sz="20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libri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ru-RU" sz="2000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libri"/>
                                              <a:cs typeface="Times New Roman"/>
                                            </a:rPr>
                                            <m:t>𝐧𝐬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𝛆</m:t>
                              </m:r>
                              <m:sSub>
                                <m:sSub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0B466A-4DB2-3716-AE72-B39743E8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74" y="4817043"/>
                <a:ext cx="5760640" cy="11356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619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B03EF83-0903-4AA8-8804-D9AC18EE6FE9}"/>
                  </a:ext>
                </a:extLst>
              </p:cNvPr>
              <p:cNvSpPr txBox="1"/>
              <p:nvPr/>
            </p:nvSpPr>
            <p:spPr>
              <a:xfrm>
                <a:off x="191514" y="2060848"/>
                <a:ext cx="876097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𝐗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𝐝𝐱</m:t>
                              </m:r>
                            </m:e>
                          </m:nary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∙</m:t>
                      </m:r>
                      <m:d>
                        <m:d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𝐝𝐲</m:t>
                              </m:r>
                            </m:e>
                          </m:nary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3EF83-0903-4AA8-8804-D9AC18EE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" y="2060848"/>
                <a:ext cx="8760971" cy="728726"/>
              </a:xfrm>
              <a:prstGeom prst="rect">
                <a:avLst/>
              </a:prstGeom>
              <a:blipFill>
                <a:blip r:embed="rId2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6CBF189-AD96-40DE-8BEA-B232E53EA981}"/>
                  </a:ext>
                </a:extLst>
              </p:cNvPr>
              <p:cNvSpPr txBox="1"/>
              <p:nvPr/>
            </p:nvSpPr>
            <p:spPr>
              <a:xfrm>
                <a:off x="2555775" y="1190589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  </m:t>
                      </m:r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𝑳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𝐫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𝐞𝐟𝐟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BF189-AD96-40DE-8BEA-B232E53E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1190589"/>
                <a:ext cx="3600400" cy="461665"/>
              </a:xfrm>
              <a:prstGeom prst="rect">
                <a:avLst/>
              </a:prstGeom>
              <a:blipFill>
                <a:blip r:embed="rId3"/>
                <a:stretch>
                  <a:fillRect t="-123684" r="-2369" b="-20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FC09532-80A6-4CFC-B179-9361D375E5A4}"/>
                  </a:ext>
                </a:extLst>
              </p:cNvPr>
              <p:cNvSpPr txBox="1"/>
              <p:nvPr/>
            </p:nvSpPr>
            <p:spPr>
              <a:xfrm>
                <a:off x="1785464" y="3429000"/>
                <a:ext cx="5141023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𝒆𝒇𝒇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𝛅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𝛅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</m:d>
                        </m:den>
                      </m:f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09532-80A6-4CFC-B179-9361D375E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64" y="3429000"/>
                <a:ext cx="5141023" cy="823431"/>
              </a:xfrm>
              <a:prstGeom prst="rect">
                <a:avLst/>
              </a:prstGeom>
              <a:blipFill>
                <a:blip r:embed="rId4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1720" y="323501"/>
            <a:ext cx="5328592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D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efinitions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and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normalizations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6E671C4-BDE9-479A-9B84-BFED7FC3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90A2FB6-57E9-63A3-41E0-6CF262CA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5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8674B48-86C9-450E-9468-C3BA77F0906B}"/>
              </a:ext>
            </a:extLst>
          </p:cNvPr>
          <p:cNvSpPr/>
          <p:nvPr/>
        </p:nvSpPr>
        <p:spPr>
          <a:xfrm>
            <a:off x="2089150" y="80963"/>
            <a:ext cx="4683125" cy="523875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absolute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luminosity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276872"/>
                <a:ext cx="5608843" cy="188654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𝟏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𝟎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𝟎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𝐝𝐭</m:t>
                              </m:r>
                            </m:den>
                          </m:f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kumimoji="0" lang="en-US" sz="3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𝟏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,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𝐗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𝐝𝐭</m:t>
                                  </m:r>
                                </m:den>
                              </m:f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𝐗𝐝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76872"/>
                <a:ext cx="5608843" cy="18865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2B57F5-C583-4679-A39D-A51F7B3E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0FB4AB-5AFE-89C1-C665-1FAA2F48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FCA50197-5106-75E0-BC3E-8A243686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55F36FD-EEC7-5A2F-F64B-998A2D75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B118D14-C4FC-B271-953E-3BF5B08A7B5A}"/>
                  </a:ext>
                </a:extLst>
              </p:cNvPr>
              <p:cNvSpPr txBox="1"/>
              <p:nvPr/>
            </p:nvSpPr>
            <p:spPr>
              <a:xfrm>
                <a:off x="333872" y="1412776"/>
                <a:ext cx="8352928" cy="3705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b="1" i="1" u="sng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ru-RU" sz="2000" i="1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δX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2000" i="1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a:rPr lang="ru-RU" sz="2000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⊥,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2000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x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2000" i="1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δX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ru-RU" sz="2000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ru-RU" sz="2000" i="1" u="sng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ru-RU" sz="2000" i="1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hlinkClick r:id="" action="ppaction://noaction">
                                    <a:extLst>
                                      <a:ext uri="{A12FA001-AC4F-418D-AE19-62706E023703}">
                                        <ahyp:hlinkClr xmlns:ahyp="http://schemas.microsoft.com/office/drawing/2018/hyperlinkcolor" xmlns:m="http://schemas.openxmlformats.org/officeDocument/2006/math" xmlns="" val="tx"/>
                                      </a:ext>
                                    </a:extLst>
                                  </a:hlinkClick>
                                </a:rPr>
                                <m:t>d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hlinkClick r:id="" action="ppaction://noaction">
                                    <a:extLst>
                                      <a:ext uri="{A12FA001-AC4F-418D-AE19-62706E023703}">
                                        <ahyp:hlinkClr xmlns:ahyp="http://schemas.microsoft.com/office/drawing/2018/hyperlinkcolor" xmlns:m="http://schemas.openxmlformats.org/officeDocument/2006/math" xmlns="" val="tx"/>
                                      </a:ext>
                                    </a:extLst>
                                  </a:hlinkClick>
                                </a:rPr>
                                <m:t>δX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hlinkClick r:id="" action="ppaction://noaction">
                                    <a:extLst>
                                      <a:ext uri="{A12FA001-AC4F-418D-AE19-62706E023703}">
                                        <ahyp:hlinkClr xmlns:ahyp="http://schemas.microsoft.com/office/drawing/2018/hyperlinkcolor" xmlns:m="http://schemas.openxmlformats.org/officeDocument/2006/math" xmlns="" val="tx"/>
                                      </a:ext>
                                    </a:extLst>
                                  </a:hlinkClick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  <a:hlinkClick r:id="" action="ppaction://noaction">
                                            <a:extLst>
                                              <a:ext uri="{A12FA001-AC4F-418D-AE19-62706E023703}">
                                                <ahyp:hlinkClr xmlns:ahyp="http://schemas.microsoft.com/office/drawing/2018/hyperlinkcolor" xmlns:m="http://schemas.openxmlformats.org/officeDocument/2006/math" xmlns="" val="tx"/>
                                              </a:ext>
                                            </a:extLst>
                                          </a:hlinkClick>
                                        </a:rPr>
                                        <m:t>𝑑𝑥</m:t>
                                      </m:r>
                                      <m:d>
                                        <m:dPr>
                                          <m:ctrlPr>
                                            <a:rPr lang="ru-RU" sz="2000" i="1" u="sng" kern="1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p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⊥,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L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x</m:t>
                                              </m:r>
                                              <m: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sz="2000" i="1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ru-RU" sz="2000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δX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sz="2000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p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⊥,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R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sz="2000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x</m:t>
                                              </m:r>
                                              <m:r>
                                                <a:rPr lang="ru-RU" sz="2000" i="1" u="sng" kern="1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sz="2000" i="1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ru-RU" sz="2000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δX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sz="2000" u="sng" kern="1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ru-RU" sz="2000" i="1" u="sng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mr>
                      <m:mr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ru-RU" sz="2000" b="1" i="1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δX</m:t>
                              </m:r>
                              <m:r>
                                <a:rPr lang="ru-RU" sz="2000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ru-RU" sz="2000" i="1" u="sng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ru-RU" sz="2000" i="1" u="sng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⊥,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ru-RU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ru-RU" sz="2000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δX</m:t>
                                      </m:r>
                                    </m:num>
                                    <m:den>
                                      <m:r>
                                        <a:rPr lang="ru-RU" sz="2000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⊥,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ru-RU" sz="2000" i="1" u="sng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i="1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ru-RU" sz="2000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δX</m:t>
                                      </m:r>
                                    </m:num>
                                    <m:den>
                                      <m:r>
                                        <a:rPr lang="ru-RU" sz="2000" u="sng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mr>
                    </m:m>
                  </m:oMath>
                </a14:m>
                <a:r>
                  <a:rPr lang="ru-RU" sz="1400" b="1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ru-RU" sz="20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ru-RU" sz="20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type m:val="lin"/>
                                <m:ctrlPr>
                                  <a:rPr lang="ru-RU" sz="20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0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δX</m:t>
                                </m:r>
                              </m:num>
                              <m:den>
                                <m:r>
                                  <a:rPr lang="ru-RU" sz="20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ru-RU" sz="200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ru-RU" sz="20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ru-RU" sz="20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δX</m:t>
                                </m:r>
                              </m:num>
                              <m:den>
                                <m:r>
                                  <a:rPr lang="ru-RU" sz="2000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sz="1400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400" b="1" kern="1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ru-RU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  <m: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δX</m:t>
                              </m:r>
                              <m: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⊥,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L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δX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⊥,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δX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mr>
                      <m:mr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du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⊥,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u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20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dv</m:t>
                                  </m:r>
                                  <m:r>
                                    <a:rPr lang="ru-RU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⊥,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v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ru-RU" sz="2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ru-RU" sz="1400" b="1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B118D14-C4FC-B271-953E-3BF5B08A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72" y="1412776"/>
                <a:ext cx="8352928" cy="37055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2111F15-9157-0FA8-B9A2-EF4F46E3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BD066C8-FA9F-D2C4-902E-1B24708D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6FCB20-9437-AF02-5E38-964FCE4624A2}"/>
              </a:ext>
            </a:extLst>
          </p:cNvPr>
          <p:cNvSpPr txBox="1"/>
          <p:nvPr/>
        </p:nvSpPr>
        <p:spPr>
          <a:xfrm>
            <a:off x="2995150" y="236416"/>
            <a:ext cx="285847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RHIC and 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A87F01D-F17A-6563-8283-42EE7302A421}"/>
                  </a:ext>
                </a:extLst>
              </p:cNvPr>
              <p:cNvSpPr txBox="1"/>
              <p:nvPr/>
            </p:nvSpPr>
            <p:spPr>
              <a:xfrm>
                <a:off x="395536" y="1104313"/>
                <a:ext cx="3960440" cy="6141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/>
                    <a:cs typeface="Arial" charset="0"/>
                  </a:rPr>
                  <a:t>RHIC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87F01D-F17A-6563-8283-42EE7302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04313"/>
                <a:ext cx="3960440" cy="614142"/>
              </a:xfrm>
              <a:prstGeom prst="rect">
                <a:avLst/>
              </a:prstGeom>
              <a:blipFill>
                <a:blip r:embed="rId2"/>
                <a:stretch>
                  <a:fillRect l="-3385" b="-28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132CCC6-2FED-8B13-7332-C5C7E73E933B}"/>
                  </a:ext>
                </a:extLst>
              </p:cNvPr>
              <p:cNvSpPr txBox="1"/>
              <p:nvPr/>
            </p:nvSpPr>
            <p:spPr>
              <a:xfrm>
                <a:off x="4932040" y="1193218"/>
                <a:ext cx="3960440" cy="6141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NICA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=11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GeV</m:t>
                    </m:r>
                  </m:oMath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32CCC6-2FED-8B13-7332-C5C7E73E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93218"/>
                <a:ext cx="3960440" cy="614142"/>
              </a:xfrm>
              <a:prstGeom prst="rect">
                <a:avLst/>
              </a:prstGeom>
              <a:blipFill>
                <a:blip r:embed="rId3"/>
                <a:stretch>
                  <a:fillRect l="-3385" t="-1000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B070BB-DC05-83FB-C261-137A0A571201}"/>
              </a:ext>
            </a:extLst>
          </p:cNvPr>
          <p:cNvSpPr txBox="1"/>
          <p:nvPr/>
        </p:nvSpPr>
        <p:spPr>
          <a:xfrm>
            <a:off x="2843808" y="1914205"/>
            <a:ext cx="39604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Angular acceptance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E75DBB0-FAFF-A29A-E6BF-D7A5EA82967F}"/>
                  </a:ext>
                </a:extLst>
              </p:cNvPr>
              <p:cNvSpPr txBox="1"/>
              <p:nvPr/>
            </p:nvSpPr>
            <p:spPr>
              <a:xfrm>
                <a:off x="1043608" y="2682893"/>
                <a:ext cx="7211144" cy="449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𝑅𝐻𝐼𝐶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𝑁𝐼𝐶𝐴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20;→</m:t>
                          </m:r>
                          <m:f>
                            <m:fPr>
                              <m:type m:val="lin"/>
                              <m:ctrlPr>
                                <a:rPr lang="ru-RU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𝑁𝐼𝐶𝐴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80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𝑅𝐻𝐼𝐶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5DBB0-FAFF-A29A-E6BF-D7A5EA829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82893"/>
                <a:ext cx="7211144" cy="449803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65E0D7-28D5-6876-2928-BEACC14E46E7}"/>
              </a:ext>
            </a:extLst>
          </p:cNvPr>
          <p:cNvSpPr txBox="1"/>
          <p:nvPr/>
        </p:nvSpPr>
        <p:spPr>
          <a:xfrm>
            <a:off x="2781285" y="3299418"/>
            <a:ext cx="358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ZDC at RHIC and NICA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E3BDFE2-4DE9-EEDE-F1BE-E365D021E0AB}"/>
                  </a:ext>
                </a:extLst>
              </p:cNvPr>
              <p:cNvSpPr txBox="1"/>
              <p:nvPr/>
            </p:nvSpPr>
            <p:spPr>
              <a:xfrm>
                <a:off x="3319317" y="3908361"/>
                <a:ext cx="25053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NICA</m:t>
                          </m:r>
                        </m:sub>
                      </m:sSub>
                      <m:r>
                        <a:rPr lang="ru-RU" sz="240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20∙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RHIC</m:t>
                          </m:r>
                        </m:sub>
                      </m:sSub>
                    </m:oMath>
                  </m:oMathPara>
                </a14:m>
                <a:endParaRPr lang="ru-RU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3BDFE2-4DE9-EEDE-F1BE-E365D021E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17" y="3908361"/>
                <a:ext cx="2505366" cy="369332"/>
              </a:xfrm>
              <a:prstGeom prst="rect">
                <a:avLst/>
              </a:prstGeom>
              <a:blipFill>
                <a:blip r:embed="rId5"/>
                <a:stretch>
                  <a:fillRect l="-2439" r="-1951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4284F3-E534-DFE1-9119-CD776D27F303}"/>
              </a:ext>
            </a:extLst>
          </p:cNvPr>
          <p:cNvSpPr txBox="1"/>
          <p:nvPr/>
        </p:nvSpPr>
        <p:spPr>
          <a:xfrm>
            <a:off x="3124200" y="4479759"/>
            <a:ext cx="272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Energy resolution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9C9E937-AB69-88AD-A74F-2303D022560E}"/>
                  </a:ext>
                </a:extLst>
              </p:cNvPr>
              <p:cNvSpPr txBox="1"/>
              <p:nvPr/>
            </p:nvSpPr>
            <p:spPr>
              <a:xfrm>
                <a:off x="827584" y="5398490"/>
                <a:ext cx="336086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/>
                    <a:cs typeface="Arial" charset="0"/>
                  </a:rPr>
                  <a:t>RHIC</a:t>
                </a:r>
                <a:r>
                  <a:rPr kumimoji="0" lang="ru-RU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kumimoji="0" lang="ru-RU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6%</m:t>
                        </m:r>
                      </m:den>
                    </m:f>
                  </m:oMath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C9E937-AB69-88AD-A74F-2303D0225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98490"/>
                <a:ext cx="3360862" cy="523220"/>
              </a:xfrm>
              <a:prstGeom prst="rect">
                <a:avLst/>
              </a:prstGeom>
              <a:blipFill>
                <a:blip r:embed="rId6"/>
                <a:stretch>
                  <a:fillRect l="-3993" t="-12941" b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6FBDCBA-17CF-296A-8EAA-000FD24E7855}"/>
                  </a:ext>
                </a:extLst>
              </p:cNvPr>
              <p:cNvSpPr txBox="1"/>
              <p:nvPr/>
            </p:nvSpPr>
            <p:spPr>
              <a:xfrm>
                <a:off x="4488912" y="5308626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NICA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fPr>
                      <m:num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kumimoji="0" lang="ru-RU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ru-RU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25 %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BDCBA-17CF-296A-8EAA-000FD24E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12" y="5308626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 l="-2800" t="-12791" b="-38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9FE4A7-3A01-0640-6D41-24FADE99FD10}"/>
              </a:ext>
            </a:extLst>
          </p:cNvPr>
          <p:cNvSpPr txBox="1"/>
          <p:nvPr/>
        </p:nvSpPr>
        <p:spPr>
          <a:xfrm>
            <a:off x="3284468" y="6117166"/>
            <a:ext cx="24396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questions?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AE6D010-F576-AA52-03BE-7D1F81B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4645" y="6373300"/>
            <a:ext cx="281871" cy="365125"/>
          </a:xfrm>
        </p:spPr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6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3D6656-FE2D-472C-FAD6-68E07D29E4ED}"/>
              </a:ext>
            </a:extLst>
          </p:cNvPr>
          <p:cNvSpPr/>
          <p:nvPr/>
        </p:nvSpPr>
        <p:spPr>
          <a:xfrm>
            <a:off x="4098032" y="641474"/>
            <a:ext cx="2212975" cy="5842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Luminosity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19C7008-4952-9CE2-6330-B8875DC7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2" y="3034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AF2B15-73EA-B575-4969-34E9A1AAE7A5}"/>
              </a:ext>
            </a:extLst>
          </p:cNvPr>
          <p:cNvSpPr/>
          <p:nvPr/>
        </p:nvSpPr>
        <p:spPr>
          <a:xfrm>
            <a:off x="361564" y="959513"/>
            <a:ext cx="2787650" cy="83185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6438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number of events </a:t>
            </a:r>
            <a:endParaRPr kumimoji="0" lang="ru-RU" sz="24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76438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second</a:t>
            </a:r>
            <a:endParaRPr kumimoji="0" lang="ru-RU" sz="24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EB5371ED-6342-CBED-E997-0A262C5631B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755389" y="1791363"/>
            <a:ext cx="1583440" cy="1063766"/>
          </a:xfrm>
          <a:prstGeom prst="straightConnector1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655E667-7A8B-C266-5FC2-9D9993750786}"/>
              </a:ext>
            </a:extLst>
          </p:cNvPr>
          <p:cNvCxnSpPr>
            <a:stCxn id="3" idx="2"/>
          </p:cNvCxnSpPr>
          <p:nvPr/>
        </p:nvCxnSpPr>
        <p:spPr>
          <a:xfrm>
            <a:off x="5203840" y="1226328"/>
            <a:ext cx="438150" cy="149225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F5C1E6B-87A1-2750-94D0-7CF318DD05A6}"/>
              </a:ext>
            </a:extLst>
          </p:cNvPr>
          <p:cNvSpPr/>
          <p:nvPr/>
        </p:nvSpPr>
        <p:spPr>
          <a:xfrm>
            <a:off x="6711776" y="3680342"/>
            <a:ext cx="2119312" cy="46196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cross section</a:t>
            </a:r>
            <a:endParaRPr kumimoji="0" lang="ru-RU" sz="24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DA65332A-8A57-2397-16C1-86FCFE4AD396}"/>
              </a:ext>
            </a:extLst>
          </p:cNvPr>
          <p:cNvCxnSpPr/>
          <p:nvPr/>
        </p:nvCxnSpPr>
        <p:spPr>
          <a:xfrm flipH="1" flipV="1">
            <a:off x="6278388" y="3248542"/>
            <a:ext cx="433388" cy="43180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F90E16B-67AF-2CE5-43A0-CE991D7630BB}"/>
                  </a:ext>
                </a:extLst>
              </p:cNvPr>
              <p:cNvSpPr txBox="1"/>
              <p:nvPr/>
            </p:nvSpPr>
            <p:spPr>
              <a:xfrm>
                <a:off x="2777145" y="4315126"/>
                <a:ext cx="301364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kumimoji="0" lang="ru-RU" sz="32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𝓛</m:t>
                          </m:r>
                        </m:e>
                      </m:d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cs typeface="Times New Roman"/>
                            </a:rPr>
                            <m:t>𝒄𝒎</m:t>
                          </m:r>
                        </m:e>
                        <m:sup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cs typeface="Times New Roman"/>
                            </a:rPr>
                            <m:t>𝒔</m:t>
                          </m:r>
                        </m:e>
                        <m:sup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kumimoji="0" lang="en-US" sz="3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90E16B-67AF-2CE5-43A0-CE991D763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145" y="4315126"/>
                <a:ext cx="3013646" cy="59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D7EADD7-A3E5-FC57-FC0E-5EA58D84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65" y="5540444"/>
            <a:ext cx="7920880" cy="4635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key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parameters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2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collider</a:t>
            </a:r>
            <a:r>
              <a:rPr lang="ru-RU" altLang="ru-RU" sz="3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C57EF0E-DD5A-2938-31C7-517C846E47F6}"/>
                  </a:ext>
                </a:extLst>
              </p:cNvPr>
              <p:cNvSpPr txBox="1"/>
              <p:nvPr/>
            </p:nvSpPr>
            <p:spPr>
              <a:xfrm>
                <a:off x="2771800" y="2708920"/>
                <a:ext cx="41764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kumimoji="0" lang="ru-RU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𝐭𝐫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en-US" sz="2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𝐫𝐮𝐧</m:t>
                              </m:r>
                            </m:sub>
                          </m:sSub>
                        </m:den>
                      </m:f>
                      <m:r>
                        <a:rPr kumimoji="0" lang="ru-RU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</a:rPr>
                        <m:t>∙</m:t>
                      </m:r>
                      <m:r>
                        <a:rPr kumimoji="0" lang="ru-RU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</a:rPr>
                        <m:t>𝛔</m:t>
                      </m:r>
                    </m:oMath>
                  </m:oMathPara>
                </a14:m>
                <a:endParaRPr kumimoji="0" lang="ru-RU" sz="28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57EF0E-DD5A-2938-31C7-517C846E4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08920"/>
                <a:ext cx="41764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202A0AE1-55EE-A76B-17AD-DB2EF0B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E2F5802-36EF-2295-8DE0-E08C2E4A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621" y="6340445"/>
            <a:ext cx="388937" cy="365125"/>
          </a:xfrm>
        </p:spPr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7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2B46BA-F8F3-DCBA-D2DA-F09A358A50CC}"/>
              </a:ext>
            </a:extLst>
          </p:cNvPr>
          <p:cNvSpPr/>
          <p:nvPr/>
        </p:nvSpPr>
        <p:spPr>
          <a:xfrm>
            <a:off x="395536" y="927010"/>
            <a:ext cx="8343200" cy="83099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33CC3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Counting rate for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reaction with unknown cross section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or/and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unknown detector efficiency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F91F2B3D-4425-75D4-13B0-91EB2D5ECA98}"/>
                  </a:ext>
                </a:extLst>
              </p:cNvPr>
              <p:cNvSpPr/>
              <p:nvPr/>
            </p:nvSpPr>
            <p:spPr>
              <a:xfrm>
                <a:off x="349856" y="1972743"/>
                <a:ext cx="3710439" cy="523220"/>
              </a:xfrm>
              <a:prstGeom prst="rect">
                <a:avLst/>
              </a:prstGeom>
              <a:solidFill>
                <a:sysClr val="window" lastClr="FFFFFF"/>
              </a:solidFill>
              <a:ln w="38100">
                <a:solidFill>
                  <a:srgbClr val="33CC33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/>
                    <a:cs typeface="Times New Roman"/>
                  </a:rPr>
                  <a:t>R</a:t>
                </a:r>
                <a14:m>
                  <m:oMath xmlns:m="http://schemas.openxmlformats.org/officeDocument/2006/math">
                    <m:r>
                      <a:rPr kumimoji="0" lang="ru-RU" sz="2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kumimoji="0" lang="ru-RU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𝛆</m:t>
                        </m:r>
                      </m:e>
                      <m:sub>
                        <m:r>
                          <a:rPr kumimoji="0" lang="en-US" sz="2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𝐃</m:t>
                        </m:r>
                        <m:r>
                          <a:rPr kumimoji="0" lang="en-US" sz="2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66FF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sub>
                    </m:sSub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acc>
                      <m:accPr>
                        <m:chr m:val="̃"/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𝝈</m:t>
                        </m:r>
                      </m:e>
                    </m:acc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r>
                      <a:rPr lang="ru-RU" sz="3200" b="1" kern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kumimoji="0" lang="ru-RU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/>
                          </a:rPr>
                          <m:t>𝐜</m:t>
                        </m:r>
                      </m:sub>
                    </m:sSub>
                    <m:sSub>
                      <m:sSubPr>
                        <m:ctrlPr>
                          <a:rPr kumimoji="0" lang="ru-RU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3200" b="1" ker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𝓛</m:t>
                        </m:r>
                      </m:e>
                      <m:sub>
                        <m:r>
                          <a:rPr kumimoji="0" lang="en-US" sz="28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/>
                          </a:rPr>
                          <m:t>𝐫</m:t>
                        </m:r>
                      </m:sub>
                    </m:sSub>
                    <m:r>
                      <a:rPr kumimoji="0" lang="ru-RU" sz="2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; </m:t>
                    </m:r>
                  </m:oMath>
                </a14:m>
                <a:endPara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91F2B3D-4425-75D4-13B0-91EB2D5EC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6" y="1972743"/>
                <a:ext cx="3710439" cy="523220"/>
              </a:xfrm>
              <a:prstGeom prst="rect">
                <a:avLst/>
              </a:prstGeom>
              <a:blipFill>
                <a:blip r:embed="rId2"/>
                <a:stretch>
                  <a:fillRect l="-2764" t="-7692" b="-28571"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378D5DA-6866-8534-B3FD-4B192498F690}"/>
                  </a:ext>
                </a:extLst>
              </p:cNvPr>
              <p:cNvSpPr txBox="1"/>
              <p:nvPr/>
            </p:nvSpPr>
            <p:spPr>
              <a:xfrm>
                <a:off x="4706288" y="1996590"/>
                <a:ext cx="4265270" cy="523220"/>
              </a:xfrm>
              <a:prstGeom prst="rect">
                <a:avLst/>
              </a:prstGeom>
              <a:solidFill>
                <a:sysClr val="window" lastClr="FFFFFF"/>
              </a:solidFill>
              <a:ln w="38100">
                <a:solidFill>
                  <a:srgbClr val="33CC33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kern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𝓛</m:t>
                          </m:r>
                        </m:e>
                        <m:sub>
                          <m:r>
                            <a:rPr kumimoji="0" lang="en-US" sz="2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𝐫</m:t>
                          </m:r>
                        </m:sub>
                      </m:sSub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𝐤</m:t>
                      </m:r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3200" b="1" kern="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;</m:t>
                      </m:r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𝐤</m:t>
                      </m:r>
                      <m:r>
                        <a:rPr kumimoji="0" lang="en-US" sz="2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2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𝛆</m:t>
                                  </m:r>
                                </m:e>
                                <m:sub>
                                  <m:r>
                                    <a:rPr kumimoji="0" lang="en-US" sz="28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𝐃</m:t>
                                  </m:r>
                                  <m:r>
                                    <a:rPr kumimoji="0" lang="en-US" sz="28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 </m:t>
                                  </m:r>
                                </m:sub>
                              </m:sSub>
                              <m:acc>
                                <m:accPr>
                                  <m:chr m:val="̃"/>
                                  <m:ctrlPr>
                                    <a:rPr kumimoji="0" lang="ru-RU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800" b="1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ru-RU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ru-RU" sz="28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kumimoji="0" lang="en-US" sz="2800" b="1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Times New Roman"/>
                                </a:rPr>
                                <m:t>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8D5DA-6866-8534-B3FD-4B192498F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288" y="1996590"/>
                <a:ext cx="4265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FBE2129-762B-2BE4-2428-49991FE146AF}"/>
              </a:ext>
            </a:extLst>
          </p:cNvPr>
          <p:cNvSpPr/>
          <p:nvPr/>
        </p:nvSpPr>
        <p:spPr>
          <a:xfrm>
            <a:off x="534688" y="2924944"/>
            <a:ext cx="8064896" cy="2677656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Knowledge of relative luminosity is often enough to calculate physical quantities from measured experimental data. For example, when measuring polarization observables, for a given reaction, it is sufficient to know the relative luminosity.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FA7EF3-9D3F-932F-7027-8B2E2C1ADF5D}"/>
              </a:ext>
            </a:extLst>
          </p:cNvPr>
          <p:cNvSpPr txBox="1"/>
          <p:nvPr/>
        </p:nvSpPr>
        <p:spPr>
          <a:xfrm>
            <a:off x="2756865" y="5849035"/>
            <a:ext cx="4637808" cy="523220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BUT … SEE NEXT SLIDE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5301DA22-78D4-4672-D0D3-64EE319E6E52}"/>
                  </a:ext>
                </a:extLst>
              </p:cNvPr>
              <p:cNvSpPr/>
              <p:nvPr/>
            </p:nvSpPr>
            <p:spPr>
              <a:xfrm>
                <a:off x="2385090" y="260647"/>
                <a:ext cx="4561475" cy="523220"/>
              </a:xfrm>
              <a:prstGeom prst="rect">
                <a:avLst/>
              </a:prstGeom>
              <a:solidFill>
                <a:sysClr val="window" lastClr="FFFFFF"/>
              </a:solidFill>
              <a:ln w="38100">
                <a:solidFill>
                  <a:srgbClr val="33CC33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Relative Luminosity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ru-RU" sz="3200" b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𝓛</m:t>
                        </m:r>
                      </m:e>
                      <m:sub>
                        <m:r>
                          <a:rPr kumimoji="0" lang="en-US" sz="28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cs typeface="+mn-cs"/>
                          </a:rPr>
                          <m:t>𝐫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)</a:t>
                </a:r>
                <a:endParaRPr kumimoji="0" lang="ru-RU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301DA22-78D4-4672-D0D3-64EE319E6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90" y="260647"/>
                <a:ext cx="45614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716379F8-7312-433C-4B9D-252CF7D3AF1C}"/>
              </a:ext>
            </a:extLst>
          </p:cNvPr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B0CDFA1C-BA70-BC76-44A4-3FA12491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71101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423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63DA682-08CA-EAB5-4BAE-5BCAC849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330" y="6354762"/>
            <a:ext cx="388431" cy="365125"/>
          </a:xfrm>
        </p:spPr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8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76AC5D-2BD5-8046-EB7B-3F10A9266C86}"/>
              </a:ext>
            </a:extLst>
          </p:cNvPr>
          <p:cNvSpPr/>
          <p:nvPr/>
        </p:nvSpPr>
        <p:spPr>
          <a:xfrm>
            <a:off x="792162" y="2659343"/>
            <a:ext cx="7559675" cy="353943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planning the measurements - to calculate the counting rate.</a:t>
            </a:r>
          </a:p>
          <a:p>
            <a:pPr marL="342900" marR="0" lvl="0" indent="-34290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planning the experiment - to calculate the overlay of signals from different events (pile-up events).</a:t>
            </a:r>
          </a:p>
          <a:p>
            <a:pPr marL="342900" marR="0" lvl="0" indent="-34290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calculate the absolute value of cross section from experimental data.</a:t>
            </a:r>
          </a:p>
          <a:p>
            <a:pPr marL="342900" marR="0" lvl="0" indent="-34290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make differential measurements.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…………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0B44CF-F84F-BC35-A2C3-CD14604EE49D}"/>
              </a:ext>
            </a:extLst>
          </p:cNvPr>
          <p:cNvSpPr/>
          <p:nvPr/>
        </p:nvSpPr>
        <p:spPr>
          <a:xfrm>
            <a:off x="113299" y="764704"/>
            <a:ext cx="8569325" cy="954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Knowledge of absolute luminosity is 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necessary for the following tasks: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4249F0-1A95-969B-EBBD-349944A0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147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BDF06DA-292C-D74D-2DD0-C53F64C4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FC6FC-8865-4FD6-90A0-5938B1E923FC}" type="slidenum">
              <a:rPr lang="ru-RU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pPr>
                <a:defRPr/>
              </a:pPr>
              <a:t>9</a:t>
            </a:fld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D13EE43-1F63-2118-7E78-C0011DE943BC}"/>
              </a:ext>
            </a:extLst>
          </p:cNvPr>
          <p:cNvSpPr/>
          <p:nvPr/>
        </p:nvSpPr>
        <p:spPr>
          <a:xfrm>
            <a:off x="269776" y="1217356"/>
            <a:ext cx="8604448" cy="442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xmlns="" id="{C2CBC9C4-D16B-75A7-9C1D-E714926D0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67802"/>
                  </p:ext>
                </p:extLst>
              </p:nvPr>
            </p:nvGraphicFramePr>
            <p:xfrm>
              <a:off x="269776" y="1217356"/>
              <a:ext cx="8604448" cy="4483929"/>
            </p:xfrm>
            <a:graphic>
              <a:graphicData uri="http://schemas.openxmlformats.org/drawingml/2006/table">
                <a:tbl>
                  <a:tblPr firstRow="1" firstCol="1" bandRow="1" bandCol="1"/>
                  <a:tblGrid>
                    <a:gridCol w="2448271">
                      <a:extLst>
                        <a:ext uri="{9D8B030D-6E8A-4147-A177-3AD203B41FA5}">
                          <a16:colId xmlns:a16="http://schemas.microsoft.com/office/drawing/2014/main" xmlns="" val="2845024284"/>
                        </a:ext>
                      </a:extLst>
                    </a:gridCol>
                    <a:gridCol w="2281639">
                      <a:extLst>
                        <a:ext uri="{9D8B030D-6E8A-4147-A177-3AD203B41FA5}">
                          <a16:colId xmlns:a16="http://schemas.microsoft.com/office/drawing/2014/main" xmlns="" val="2180397327"/>
                        </a:ext>
                      </a:extLst>
                    </a:gridCol>
                    <a:gridCol w="3874538">
                      <a:extLst>
                        <a:ext uri="{9D8B030D-6E8A-4147-A177-3AD203B41FA5}">
                          <a16:colId xmlns:a16="http://schemas.microsoft.com/office/drawing/2014/main" xmlns="" val="964853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/>
                              <a:latin typeface="Comic Sans MS" panose="030F0702030302020204" pitchFamily="66" charset="0"/>
                            </a:rPr>
                            <a:t>Collider</a:t>
                          </a:r>
                          <a:endParaRPr lang="ru-RU" sz="2400" b="1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Particles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Luminosity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223382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(LEP</a:t>
                          </a: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19868361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1" u="sng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xmlns="" val="tx"/>
                                  </a:ext>
                                </a:extLst>
                              </a:hlinkClick>
                            </a:rPr>
                            <a:t>SuperKEKB</a:t>
                          </a:r>
                          <a:r>
                            <a:rPr lang="ru-RU" sz="2400" b="1" u="sng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xmlns="" val="tx"/>
                                  </a:ext>
                                </a:extLst>
                              </a:hlinkClick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24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p>
                                        <m:r>
                                          <a:rPr lang="ru-RU" sz="2400" b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742609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effectLst/>
                              <a:latin typeface="Comic Sans MS" panose="030F0702030302020204" pitchFamily="66" charset="0"/>
                            </a:rPr>
                            <a:t>RHIC</a:t>
                          </a: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 (BNL)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𝐩𝐩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omic Sans MS" panose="030F0702030302020204" pitchFamily="66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9200060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RHIC (BNL)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𝐀𝐮𝐀𝐮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3979421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RHIC (BNL)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𝐂𝐮𝐂𝐮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96396235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LHC (CERN)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47537161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LHC (CERN)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𝐏𝐛</m:t>
                                    </m:r>
                                    <m:r>
                                      <a:rPr lang="ru-RU" sz="2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𝐏𝐛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𝓛</m:t>
                                </m:r>
                                <m:r>
                                  <a:rPr lang="ru-RU" sz="2400" b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см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b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338462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C2CBC9C4-D16B-75A7-9C1D-E714926D0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867802"/>
                  </p:ext>
                </p:extLst>
              </p:nvPr>
            </p:nvGraphicFramePr>
            <p:xfrm>
              <a:off x="269776" y="1217356"/>
              <a:ext cx="8604448" cy="4423287"/>
            </p:xfrm>
            <a:graphic>
              <a:graphicData uri="http://schemas.openxmlformats.org/drawingml/2006/table">
                <a:tbl>
                  <a:tblPr firstRow="1" firstCol="1" bandRow="1" bandCol="1"/>
                  <a:tblGrid>
                    <a:gridCol w="2448271">
                      <a:extLst>
                        <a:ext uri="{9D8B030D-6E8A-4147-A177-3AD203B41FA5}">
                          <a16:colId xmlns:a16="http://schemas.microsoft.com/office/drawing/2014/main" val="2845024284"/>
                        </a:ext>
                      </a:extLst>
                    </a:gridCol>
                    <a:gridCol w="2281639">
                      <a:extLst>
                        <a:ext uri="{9D8B030D-6E8A-4147-A177-3AD203B41FA5}">
                          <a16:colId xmlns:a16="http://schemas.microsoft.com/office/drawing/2014/main" val="2180397327"/>
                        </a:ext>
                      </a:extLst>
                    </a:gridCol>
                    <a:gridCol w="3874538">
                      <a:extLst>
                        <a:ext uri="{9D8B030D-6E8A-4147-A177-3AD203B41FA5}">
                          <a16:colId xmlns:a16="http://schemas.microsoft.com/office/drawing/2014/main" val="964853943"/>
                        </a:ext>
                      </a:extLst>
                    </a:gridCol>
                  </a:tblGrid>
                  <a:tr h="4879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effectLst/>
                              <a:latin typeface="Comic Sans MS" panose="030F0702030302020204" pitchFamily="66" charset="0"/>
                            </a:rPr>
                            <a:t>Collider</a:t>
                          </a:r>
                          <a:endParaRPr lang="ru-RU" sz="2400" b="1" dirty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Particles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Luminosity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5223382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(LEP</a:t>
                          </a: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90217" r="-171658" b="-6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90217" r="-943" b="-6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9868361"/>
                      </a:ext>
                    </a:extLst>
                  </a:tr>
                  <a:tr h="56915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ru-RU" sz="2400" b="1" u="sng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hlinkClick r:id="rId4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SuperKEKB</a:t>
                          </a:r>
                          <a:r>
                            <a:rPr lang="ru-RU" sz="2400" b="1" u="sng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hlinkClick r:id="rId4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 </a:t>
                          </a:r>
                          <a:endParaRPr lang="ru-RU" sz="2400" b="1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186170" r="-171658" b="-5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186170" r="-943" b="-5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426094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effectLst/>
                              <a:latin typeface="Comic Sans MS" panose="030F0702030302020204" pitchFamily="66" charset="0"/>
                            </a:rPr>
                            <a:t>RHIC</a:t>
                          </a: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 (BNL)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292391" r="-171658" b="-4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292391" r="-943" b="-4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9200060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RHIC (BNL)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392391" r="-171658" b="-3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392391" r="-943" b="-3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9794214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RHIC (BNL)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487097" r="-171658" b="-218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487097" r="-943" b="-218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396235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>
                              <a:effectLst/>
                              <a:latin typeface="Comic Sans MS" panose="030F0702030302020204" pitchFamily="66" charset="0"/>
                            </a:rPr>
                            <a:t>LHC (CERN)</a:t>
                          </a:r>
                          <a:endParaRPr lang="ru-RU" sz="2400" b="1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593478" r="-171658" b="-1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593478" r="-943" b="-120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537161"/>
                      </a:ext>
                    </a:extLst>
                  </a:tr>
                  <a:tr h="56102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effectLst/>
                              <a:latin typeface="Comic Sans MS" panose="030F0702030302020204" pitchFamily="66" charset="0"/>
                            </a:rPr>
                            <a:t>LHC (CERN)</a:t>
                          </a:r>
                          <a:endParaRPr lang="ru-RU" sz="2400" b="1" dirty="0">
                            <a:effectLst/>
                            <a:latin typeface="Comic Sans MS" panose="030F0702030302020204" pitchFamily="66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8289" t="-693478" r="-171658" b="-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2484" t="-693478" r="-943" b="-20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38462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4015AD-5A96-2906-2FAA-559001C8F9E2}"/>
              </a:ext>
            </a:extLst>
          </p:cNvPr>
          <p:cNvSpPr txBox="1"/>
          <p:nvPr/>
        </p:nvSpPr>
        <p:spPr>
          <a:xfrm>
            <a:off x="1115616" y="260648"/>
            <a:ext cx="6336704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solidFill>
                  <a:srgbClr val="4E67C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Luminosity  for some colliders</a:t>
            </a:r>
            <a:endParaRPr lang="ru-RU" sz="3200" dirty="0">
              <a:ln w="0"/>
              <a:solidFill>
                <a:srgbClr val="4E67C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2E0923-AA99-6321-3E99-2D3A1D0E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4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10353</TotalTime>
  <Words>1642</Words>
  <Application>Microsoft Office PowerPoint</Application>
  <PresentationFormat>Экран (4:3)</PresentationFormat>
  <Paragraphs>531</Paragraphs>
  <Slides>53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72" baseType="lpstr">
      <vt:lpstr>ＭＳ Ｐゴシック</vt:lpstr>
      <vt:lpstr>ADLaM Display</vt:lpstr>
      <vt:lpstr>Arial</vt:lpstr>
      <vt:lpstr>Arial Black</vt:lpstr>
      <vt:lpstr>Calibri</vt:lpstr>
      <vt:lpstr>Cambria Math</vt:lpstr>
      <vt:lpstr>Comic Sans MS</vt:lpstr>
      <vt:lpstr>Georgia</vt:lpstr>
      <vt:lpstr>Newton-Italic</vt:lpstr>
      <vt:lpstr>Times New Roman</vt:lpstr>
      <vt:lpstr>Trebuchet MS</vt:lpstr>
      <vt:lpstr>Wingdings</vt:lpstr>
      <vt:lpstr>Тема Office</vt:lpstr>
      <vt:lpstr>10_Тема Office</vt:lpstr>
      <vt:lpstr>13_Тема Office</vt:lpstr>
      <vt:lpstr>Оформление по умолчанию</vt:lpstr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Литвиненко Анатолий Григорьевич</cp:lastModifiedBy>
  <cp:revision>473</cp:revision>
  <dcterms:created xsi:type="dcterms:W3CDTF">2016-03-15T06:32:52Z</dcterms:created>
  <dcterms:modified xsi:type="dcterms:W3CDTF">2023-10-02T08:58:15Z</dcterms:modified>
</cp:coreProperties>
</file>