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0">
  <p:sldMasterIdLst>
    <p:sldMasterId id="2147483648" r:id="rId1"/>
  </p:sldMasterIdLst>
  <p:notesMasterIdLst>
    <p:notesMasterId r:id="rId21"/>
  </p:notesMasterIdLst>
  <p:sldIdLst>
    <p:sldId id="448" r:id="rId2"/>
    <p:sldId id="464" r:id="rId3"/>
    <p:sldId id="449" r:id="rId4"/>
    <p:sldId id="331" r:id="rId5"/>
    <p:sldId id="452" r:id="rId6"/>
    <p:sldId id="473" r:id="rId7"/>
    <p:sldId id="469" r:id="rId8"/>
    <p:sldId id="472" r:id="rId9"/>
    <p:sldId id="466" r:id="rId10"/>
    <p:sldId id="474" r:id="rId11"/>
    <p:sldId id="471" r:id="rId12"/>
    <p:sldId id="456" r:id="rId13"/>
    <p:sldId id="467" r:id="rId14"/>
    <p:sldId id="468" r:id="rId15"/>
    <p:sldId id="475" r:id="rId16"/>
    <p:sldId id="460" r:id="rId17"/>
    <p:sldId id="476" r:id="rId18"/>
    <p:sldId id="461" r:id="rId19"/>
    <p:sldId id="462" r:id="rId20"/>
  </p:sldIdLst>
  <p:sldSz cx="12192000" cy="6858000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00FF"/>
    <a:srgbClr val="000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71" autoAdjust="0"/>
    <p:restoredTop sz="94349" autoAdjust="0"/>
  </p:normalViewPr>
  <p:slideViewPr>
    <p:cSldViewPr snapToGrid="0">
      <p:cViewPr varScale="1">
        <p:scale>
          <a:sx n="75" d="100"/>
          <a:sy n="75" d="100"/>
        </p:scale>
        <p:origin x="53" y="403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2717E-1640-4172-85BE-6497F10C5329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25550"/>
            <a:ext cx="5878513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50F27-56CC-4365-B984-94E325866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68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921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BCA93E-44A3-44E9-99AE-86A2BFFD03A0}" type="slidenum">
              <a:rPr lang="ru-RU" altLang="ru-RU">
                <a:latin typeface="Calibri" panose="020F0502020204030204" pitchFamily="34" charset="0"/>
              </a:rPr>
              <a:pPr eaLnBrk="1" hangingPunct="1"/>
              <a:t>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9A29E3-6B52-4BA7-8507-80227AC19ECB}" type="slidenum">
              <a:rPr lang="en-US" altLang="ru-RU"/>
              <a:pPr/>
              <a:t>16</a:t>
            </a:fld>
            <a:endParaRPr lang="en-US" altLang="ru-RU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528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6782-6468-443B-A088-7816E071A3C2}" type="datetime1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34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D047-570E-4B09-AC94-2590C113D31C}" type="datetime1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17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8687-2E7D-4E10-9C63-60443F4BCB43}" type="datetime1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7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83BC-B59D-4AD7-8F2E-4558A94978D7}" type="datetime1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5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E8C5-FE4B-4CAA-82BA-C0A5A7C07AEC}" type="datetime1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4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BD28B-295D-4815-862A-6483A679469F}" type="datetime1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99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287D-96AE-4CF6-B1AA-7982BBB320B0}" type="datetime1">
              <a:rPr lang="ru-RU" smtClean="0"/>
              <a:t>03.10.2023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22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4AA8-C3FF-4A32-903E-B01DBFB68B37}" type="datetime1">
              <a:rPr lang="ru-RU" smtClean="0"/>
              <a:t>03.10.2023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3CF44-871E-410B-BC32-2D8BB214AA1C}" type="datetime1">
              <a:rPr lang="ru-RU" smtClean="0"/>
              <a:t>03.10.2023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5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BC0D1-8B2C-4BDE-B347-B92ABBE8A09F}" type="datetime1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EB85-D00B-4F1E-8D01-3150EDE2DF43}" type="datetime1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7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9EDFF-F5C0-4E09-BB04-0F38D03FF292}" type="datetime1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292" y="0"/>
            <a:ext cx="8075240" cy="616017"/>
          </a:xfrm>
        </p:spPr>
        <p:txBody>
          <a:bodyPr>
            <a:noAutofit/>
          </a:bodyPr>
          <a:lstStyle/>
          <a:p>
            <a:r>
              <a:rPr lang="en-US" altLang="ru-RU" sz="3200" b="1" dirty="0">
                <a:solidFill>
                  <a:srgbClr val="C00000"/>
                </a:solidFill>
                <a:latin typeface="Calibri" pitchFamily="34" charset="0"/>
              </a:rPr>
              <a:t> Status of Forward Hadron Calorimeter (</a:t>
            </a:r>
            <a:r>
              <a:rPr lang="en-US" altLang="ru-RU" sz="3200" b="1" dirty="0" err="1">
                <a:solidFill>
                  <a:srgbClr val="C00000"/>
                </a:solidFill>
                <a:latin typeface="Calibri" pitchFamily="34" charset="0"/>
              </a:rPr>
              <a:t>FHCal</a:t>
            </a:r>
            <a:r>
              <a:rPr lang="en-US" altLang="ru-RU" sz="3200" b="1" dirty="0">
                <a:solidFill>
                  <a:srgbClr val="C00000"/>
                </a:solidFill>
                <a:latin typeface="Calibri" pitchFamily="34" charset="0"/>
              </a:rPr>
              <a:t>)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3702" y="1063057"/>
            <a:ext cx="5365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A.Ivashkin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cs typeface="Times New Roman" panose="02020603050405020304" pitchFamily="18" charset="0"/>
              </a:rPr>
              <a:t>Institute for Nuclear Research RAS, Moscow</a:t>
            </a:r>
          </a:p>
          <a:p>
            <a:pPr algn="ctr"/>
            <a:r>
              <a:rPr lang="en-US" sz="2000" b="1" dirty="0">
                <a:cs typeface="Times New Roman" panose="02020603050405020304" pitchFamily="18" charset="0"/>
              </a:rPr>
              <a:t>on behalf of the </a:t>
            </a:r>
            <a:r>
              <a:rPr lang="en-US" sz="2000" b="1" dirty="0" err="1">
                <a:cs typeface="Times New Roman" panose="02020603050405020304" pitchFamily="18" charset="0"/>
              </a:rPr>
              <a:t>FHCal</a:t>
            </a:r>
            <a:r>
              <a:rPr lang="en-US" sz="2000" b="1" dirty="0">
                <a:cs typeface="Times New Roman" panose="02020603050405020304" pitchFamily="18" charset="0"/>
              </a:rPr>
              <a:t> group</a:t>
            </a:r>
            <a:endParaRPr lang="en-US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31562" y="6284046"/>
            <a:ext cx="42428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1</a:t>
            </a:r>
            <a:r>
              <a:rPr lang="en-US" sz="1600" b="1" dirty="0">
                <a:solidFill>
                  <a:srgbClr val="C00000"/>
                </a:solidFill>
              </a:rPr>
              <a:t>2</a:t>
            </a:r>
            <a:r>
              <a:rPr lang="en-US" sz="1600" b="1" baseline="30000" dirty="0" smtClean="0">
                <a:solidFill>
                  <a:srgbClr val="C00000"/>
                </a:solidFill>
              </a:rPr>
              <a:t>th</a:t>
            </a:r>
            <a:r>
              <a:rPr lang="en-US" sz="1600" b="1" dirty="0" smtClean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</a:rPr>
              <a:t>MPD collaboration meeting, </a:t>
            </a:r>
            <a:r>
              <a:rPr lang="en-US" sz="1600" b="1" dirty="0" smtClean="0">
                <a:solidFill>
                  <a:srgbClr val="C00000"/>
                </a:solidFill>
              </a:rPr>
              <a:t>Oct., 2023.</a:t>
            </a:r>
            <a:r>
              <a:rPr lang="en-US" sz="1600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2107" y="2525760"/>
            <a:ext cx="3507014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overview;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modules;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readout;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in trigger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Installation 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MPD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FHCal</a:t>
            </a:r>
            <a:r>
              <a:rPr lang="en-US" sz="2400" b="1" dirty="0" smtClean="0"/>
              <a:t> in trigger</a:t>
            </a:r>
            <a:endParaRPr lang="ru-RU" sz="2400" b="1" dirty="0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50900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840" y="3263682"/>
            <a:ext cx="3523390" cy="27652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3455" y="4236186"/>
            <a:ext cx="280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Threshold 2 MeV/module</a:t>
            </a:r>
          </a:p>
          <a:p>
            <a:r>
              <a:rPr lang="en-US" dirty="0" smtClean="0"/>
              <a:t>Trigger efficiency ~98%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t="2473"/>
          <a:stretch/>
        </p:blipFill>
        <p:spPr>
          <a:xfrm>
            <a:off x="383840" y="794886"/>
            <a:ext cx="3154322" cy="23610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3840" y="6136700"/>
            <a:ext cx="4109646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Dependence of trigger efficiency on </a:t>
            </a:r>
            <a:r>
              <a:rPr lang="en-US" sz="1600" b="1" dirty="0" smtClean="0"/>
              <a:t>the configuration of modules (Au-Au 11 GeV).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1232010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Scheme of </a:t>
            </a:r>
            <a:r>
              <a:rPr lang="en-US" sz="2400" b="1" dirty="0" err="1" smtClean="0">
                <a:solidFill>
                  <a:srgbClr val="C00000"/>
                </a:solidFill>
              </a:rPr>
              <a:t>FHCal</a:t>
            </a:r>
            <a:r>
              <a:rPr lang="en-US" sz="2400" b="1" dirty="0" smtClean="0">
                <a:solidFill>
                  <a:srgbClr val="C00000"/>
                </a:solidFill>
              </a:rPr>
              <a:t>  trigger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655" y="1801408"/>
            <a:ext cx="7920049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41805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>Preparations for </a:t>
            </a:r>
            <a:r>
              <a:rPr lang="en-US" sz="2400" b="1" dirty="0" err="1" smtClean="0"/>
              <a:t>FHCal</a:t>
            </a:r>
            <a:r>
              <a:rPr lang="en-US" sz="2400" b="1" dirty="0" smtClean="0"/>
              <a:t> trigger </a:t>
            </a:r>
            <a:endParaRPr lang="ru-RU" sz="2400" b="1" dirty="0"/>
          </a:p>
        </p:txBody>
      </p:sp>
      <p:sp>
        <p:nvSpPr>
          <p:cNvPr id="48" name="Номер слайда 47"/>
          <p:cNvSpPr>
            <a:spLocks noGrp="1"/>
          </p:cNvSpPr>
          <p:nvPr>
            <p:ph type="sldNum" sz="quarter" idx="12"/>
          </p:nvPr>
        </p:nvSpPr>
        <p:spPr>
          <a:xfrm>
            <a:off x="9332494" y="6385226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11</a:t>
            </a:fld>
            <a:endParaRPr lang="ru-RU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386013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1" y="554834"/>
            <a:ext cx="2638273" cy="4683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9999" y="665366"/>
            <a:ext cx="4494161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Adders of analog signals from individual modules were produces for full </a:t>
            </a:r>
            <a:r>
              <a:rPr lang="en-US" dirty="0" err="1" smtClean="0"/>
              <a:t>FHCal</a:t>
            </a:r>
            <a:r>
              <a:rPr lang="en-U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configuration of modules in trigger would depend on FEE and correlation noises. Flexible configuration is to be developed.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49149" y="2823197"/>
            <a:ext cx="491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Dependence of trigger noise on energy threshold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b="37210"/>
          <a:stretch/>
        </p:blipFill>
        <p:spPr>
          <a:xfrm>
            <a:off x="8660000" y="1127646"/>
            <a:ext cx="3532000" cy="3391103"/>
          </a:xfrm>
          <a:prstGeom prst="rect">
            <a:avLst/>
          </a:prstGeom>
        </p:spPr>
      </p:pic>
      <p:sp>
        <p:nvSpPr>
          <p:cNvPr id="17" name="TextShape 1"/>
          <p:cNvSpPr txBox="1"/>
          <p:nvPr/>
        </p:nvSpPr>
        <p:spPr>
          <a:xfrm>
            <a:off x="9199180" y="554834"/>
            <a:ext cx="2453640" cy="451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61229" tIns="30614" rIns="61229" bIns="30614"/>
          <a:lstStyle/>
          <a:p>
            <a:r>
              <a:rPr lang="en-GB" sz="1600" b="1" spc="-1" dirty="0" smtClean="0">
                <a:uFill>
                  <a:solidFill>
                    <a:srgbClr val="FFFFFF"/>
                  </a:solidFill>
                </a:uFill>
                <a:latin typeface="+mj-lt"/>
              </a:rPr>
              <a:t>12-channels signal adders</a:t>
            </a:r>
            <a:endParaRPr lang="en-GB" sz="1600" b="1" spc="-1" dirty="0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40579" y="4614724"/>
            <a:ext cx="3572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All adders are working. 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The noises are under  tests.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2" name="Изображение5"/>
          <p:cNvPicPr/>
          <p:nvPr/>
        </p:nvPicPr>
        <p:blipFill rotWithShape="1">
          <a:blip r:embed="rId4" cstate="print"/>
          <a:srcRect t="7693" r="8495"/>
          <a:stretch/>
        </p:blipFill>
        <p:spPr bwMode="auto">
          <a:xfrm>
            <a:off x="2771929" y="3192529"/>
            <a:ext cx="5867925" cy="2932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5041" y="6198456"/>
            <a:ext cx="474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It seams that 3 MeV threshold is safe for trigger.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5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45040" y="6289721"/>
            <a:ext cx="2133600" cy="365125"/>
          </a:xfrm>
        </p:spPr>
        <p:txBody>
          <a:bodyPr/>
          <a:lstStyle/>
          <a:p>
            <a:fld id="{8E7D93FF-0D2C-477C-9CF6-DFC357FD0BD0}" type="slidenum">
              <a:rPr lang="ru-RU" smtClean="0"/>
              <a:t>12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Energy calibration  with cosmic </a:t>
            </a:r>
            <a:r>
              <a:rPr lang="en-US" sz="2400" b="1" dirty="0" err="1" smtClean="0"/>
              <a:t>nuons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05236" y="3613848"/>
            <a:ext cx="7805732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energy </a:t>
            </a:r>
            <a:r>
              <a:rPr lang="en-US" dirty="0"/>
              <a:t>calibration </a:t>
            </a:r>
            <a:r>
              <a:rPr lang="en-US" dirty="0" smtClean="0"/>
              <a:t>is planned in </a:t>
            </a:r>
            <a:r>
              <a:rPr lang="en-US" dirty="0"/>
              <a:t>self-triggering mode (without external muon trigger).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different geometries of muon tracks are to be considered.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selection of different muon tracks can be done by requiring the coincidence of muon signals in </a:t>
            </a:r>
            <a:r>
              <a:rPr lang="en-US" dirty="0" err="1" smtClean="0"/>
              <a:t>FHCal</a:t>
            </a:r>
            <a:r>
              <a:rPr lang="en-US" dirty="0" smtClean="0"/>
              <a:t> modules  and longitudinal sections.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</a:t>
            </a:r>
            <a:r>
              <a:rPr lang="en-US" dirty="0" smtClean="0"/>
              <a:t> few versions of energy calibration is under development (with/without correction to pass length). </a:t>
            </a:r>
            <a:endParaRPr lang="ru-RU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16435" y="433074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04" y="530985"/>
            <a:ext cx="4210934" cy="242557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9876524" y="1709408"/>
            <a:ext cx="1370548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New MPPC type</a:t>
            </a:r>
            <a:endParaRPr lang="ru-RU" sz="1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8568778" y="1707163"/>
            <a:ext cx="792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~5 MeV</a:t>
            </a:r>
            <a:endParaRPr lang="ru-RU" sz="1400" b="1" dirty="0"/>
          </a:p>
        </p:txBody>
      </p:sp>
      <p:cxnSp>
        <p:nvCxnSpPr>
          <p:cNvPr id="44" name="Прямая со стрелкой 43"/>
          <p:cNvCxnSpPr/>
          <p:nvPr/>
        </p:nvCxnSpPr>
        <p:spPr>
          <a:xfrm flipV="1">
            <a:off x="8917771" y="958503"/>
            <a:ext cx="1" cy="7920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794306" y="946235"/>
            <a:ext cx="184160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Corrected to pass length in scintillators.</a:t>
            </a:r>
            <a:endParaRPr lang="ru-RU" sz="1400" b="1" dirty="0">
              <a:solidFill>
                <a:srgbClr val="92D050"/>
              </a:solidFill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 flipH="1" flipV="1">
            <a:off x="9271897" y="1188273"/>
            <a:ext cx="576762" cy="7848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353423" y="1469455"/>
            <a:ext cx="1554679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Raw </a:t>
            </a:r>
            <a:r>
              <a:rPr lang="en-US" sz="1400" b="1" dirty="0" smtClean="0">
                <a:solidFill>
                  <a:srgbClr val="0000FF"/>
                </a:solidFill>
              </a:rPr>
              <a:t>spectrum without selection of tracks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51935" y="530985"/>
            <a:ext cx="40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Response of </a:t>
            </a:r>
            <a:r>
              <a:rPr lang="en-US" b="1" dirty="0" err="1" smtClean="0"/>
              <a:t>FHCal</a:t>
            </a:r>
            <a:r>
              <a:rPr lang="en-US" b="1" dirty="0" smtClean="0"/>
              <a:t> modules to </a:t>
            </a:r>
            <a:r>
              <a:rPr lang="en-US" b="1" dirty="0"/>
              <a:t>cosmic muons </a:t>
            </a:r>
            <a:r>
              <a:rPr lang="en-US" b="1" dirty="0" smtClean="0"/>
              <a:t> with different track geometries.</a:t>
            </a:r>
            <a:endParaRPr lang="ru-RU" b="1" dirty="0"/>
          </a:p>
        </p:txBody>
      </p:sp>
      <p:cxnSp>
        <p:nvCxnSpPr>
          <p:cNvPr id="47" name="Прямая со стрелкой 46"/>
          <p:cNvCxnSpPr/>
          <p:nvPr/>
        </p:nvCxnSpPr>
        <p:spPr>
          <a:xfrm flipV="1">
            <a:off x="7753149" y="1446095"/>
            <a:ext cx="823085" cy="35917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6"/>
          <a:stretch/>
        </p:blipFill>
        <p:spPr bwMode="auto">
          <a:xfrm>
            <a:off x="193964" y="1071414"/>
            <a:ext cx="4335184" cy="1643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6952" t="11674" r="8309" b="2706"/>
          <a:stretch/>
        </p:blipFill>
        <p:spPr>
          <a:xfrm>
            <a:off x="193964" y="3003733"/>
            <a:ext cx="3250276" cy="37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13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7031" t="8335" r="27911" b="11806"/>
          <a:stretch/>
        </p:blipFill>
        <p:spPr>
          <a:xfrm>
            <a:off x="6091485" y="1582951"/>
            <a:ext cx="3103810" cy="3094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0976"/>
            <a:ext cx="12182971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2400" b="1" dirty="0" err="1" smtClean="0">
                <a:latin typeface="+mn-lt"/>
              </a:rPr>
              <a:t>FHCal</a:t>
            </a:r>
            <a:r>
              <a:rPr lang="en-US" altLang="ru-RU" sz="2400" b="1" dirty="0" smtClean="0">
                <a:latin typeface="+mn-lt"/>
              </a:rPr>
              <a:t> integration to MPD (ADC readout)</a:t>
            </a:r>
            <a:endParaRPr lang="en-US" altLang="ru-RU" sz="24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3000" y="851850"/>
            <a:ext cx="307206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ADC boxes are placed at the lateral sides of </a:t>
            </a:r>
            <a:r>
              <a:rPr lang="en-US" dirty="0" err="1" smtClean="0"/>
              <a:t>FHCal</a:t>
            </a:r>
            <a:r>
              <a:rPr lang="en-US" dirty="0"/>
              <a:t> </a:t>
            </a:r>
            <a:r>
              <a:rPr lang="en-US" dirty="0" smtClean="0"/>
              <a:t>support</a:t>
            </a:r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234713" y="1582951"/>
            <a:ext cx="4633515" cy="3351568"/>
            <a:chOff x="265193" y="648231"/>
            <a:chExt cx="4633515" cy="335156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193" y="648231"/>
              <a:ext cx="4633515" cy="2847481"/>
            </a:xfrm>
            <a:prstGeom prst="rect">
              <a:avLst/>
            </a:prstGeom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 flipH="1">
              <a:off x="2925013" y="1506621"/>
              <a:ext cx="9626" cy="20886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846586" y="3630467"/>
              <a:ext cx="2156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Two halves of </a:t>
              </a:r>
              <a:r>
                <a:rPr lang="en-US" dirty="0" err="1" smtClean="0"/>
                <a:t>FHCal</a:t>
              </a:r>
              <a:r>
                <a:rPr lang="en-US" dirty="0" smtClean="0"/>
                <a:t>. </a:t>
              </a:r>
              <a:endParaRPr lang="ru-RU" dirty="0"/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508606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688142" y="5065309"/>
            <a:ext cx="445849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ADC cooling with compressed air is planned.</a:t>
            </a:r>
          </a:p>
          <a:p>
            <a:r>
              <a:rPr lang="en-US" b="1" dirty="0" smtClean="0"/>
              <a:t>5 pipes from each side are to be available!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8460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378379" y="1833353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Пластина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32996" y="915635"/>
            <a:ext cx="3380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Support frame in magnet pole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4201" y="1338575"/>
            <a:ext cx="2804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Basket of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modules</a:t>
            </a:r>
            <a:endParaRPr lang="ru-RU" sz="20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39994" t="15982" r="41935" b="16161"/>
          <a:stretch/>
        </p:blipFill>
        <p:spPr>
          <a:xfrm>
            <a:off x="9359118" y="1315745"/>
            <a:ext cx="2351314" cy="49638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03253" y="915635"/>
            <a:ext cx="1459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Outer table </a:t>
            </a:r>
            <a:endParaRPr lang="ru-RU" sz="2000" b="1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/>
          <a:srcRect l="36379" t="12946" r="27076" b="17767"/>
          <a:stretch/>
        </p:blipFill>
        <p:spPr>
          <a:xfrm>
            <a:off x="4519373" y="1264183"/>
            <a:ext cx="3841671" cy="4094968"/>
          </a:xfrm>
          <a:prstGeom prst="rect">
            <a:avLst/>
          </a:prstGeom>
        </p:spPr>
      </p:pic>
      <p:sp>
        <p:nvSpPr>
          <p:cNvPr id="1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770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Mechanical support (main elements) </a:t>
            </a:r>
            <a:endParaRPr lang="ru-RU" sz="2800" b="1" dirty="0">
              <a:latin typeface="+mn-lt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83677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99071" y="5707699"/>
            <a:ext cx="530644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smtClean="0"/>
              <a:t>Design of all elements was  finished!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smtClean="0"/>
              <a:t>The production starts now!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74" y="1732666"/>
            <a:ext cx="3346994" cy="315800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7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/>
          <a:srcRect l="28828" t="15000" r="35860" b="8889"/>
          <a:stretch/>
        </p:blipFill>
        <p:spPr>
          <a:xfrm>
            <a:off x="646069" y="2456843"/>
            <a:ext cx="3430481" cy="4159079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1604991" y="1954997"/>
            <a:ext cx="110993" cy="6332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 flipV="1">
            <a:off x="1715984" y="1954997"/>
            <a:ext cx="113799" cy="7454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45937" t="39445" r="45625" b="41110"/>
          <a:stretch/>
        </p:blipFill>
        <p:spPr>
          <a:xfrm>
            <a:off x="2254888" y="1625846"/>
            <a:ext cx="533648" cy="691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134914" y="1256514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М10 х30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1686356" y="2563334"/>
            <a:ext cx="296982" cy="27432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1929138" y="2138239"/>
            <a:ext cx="411552" cy="45005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/>
          <a:srcRect l="25469" t="25834" r="31094" b="9583"/>
          <a:stretch/>
        </p:blipFill>
        <p:spPr>
          <a:xfrm>
            <a:off x="8187821" y="1498112"/>
            <a:ext cx="3911430" cy="3271250"/>
          </a:xfrm>
          <a:prstGeom prst="rect">
            <a:avLst/>
          </a:prstGeom>
        </p:spPr>
      </p:pic>
      <p:cxnSp>
        <p:nvCxnSpPr>
          <p:cNvPr id="45" name="Прямая со стрелкой 44"/>
          <p:cNvCxnSpPr/>
          <p:nvPr/>
        </p:nvCxnSpPr>
        <p:spPr>
          <a:xfrm>
            <a:off x="10501858" y="1824722"/>
            <a:ext cx="9525" cy="260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/>
          <a:srcRect l="40417" t="14074" r="37552" b="22129"/>
          <a:stretch/>
        </p:blipFill>
        <p:spPr>
          <a:xfrm>
            <a:off x="4495824" y="2837654"/>
            <a:ext cx="1680141" cy="273668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6"/>
          <a:srcRect l="38835" t="12182" r="30476" b="36058"/>
          <a:stretch/>
        </p:blipFill>
        <p:spPr>
          <a:xfrm>
            <a:off x="6052217" y="1395442"/>
            <a:ext cx="1656552" cy="15717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TextBox 47"/>
          <p:cNvSpPr txBox="1"/>
          <p:nvPr/>
        </p:nvSpPr>
        <p:spPr>
          <a:xfrm>
            <a:off x="5224817" y="1386861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8</a:t>
            </a:r>
            <a:endParaRPr lang="ru-RU" dirty="0"/>
          </a:p>
        </p:txBody>
      </p:sp>
      <p:cxnSp>
        <p:nvCxnSpPr>
          <p:cNvPr id="50" name="Прямая со стрелкой 49"/>
          <p:cNvCxnSpPr>
            <a:stCxn id="48" idx="3"/>
          </p:cNvCxnSpPr>
          <p:nvPr/>
        </p:nvCxnSpPr>
        <p:spPr>
          <a:xfrm>
            <a:off x="5723672" y="1571527"/>
            <a:ext cx="578703" cy="49435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48" idx="3"/>
          </p:cNvCxnSpPr>
          <p:nvPr/>
        </p:nvCxnSpPr>
        <p:spPr>
          <a:xfrm>
            <a:off x="5723672" y="1571527"/>
            <a:ext cx="1083528" cy="23631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232983" y="1902313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M6</a:t>
            </a:r>
            <a:endParaRPr lang="ru-RU" dirty="0"/>
          </a:p>
        </p:txBody>
      </p:sp>
      <p:cxnSp>
        <p:nvCxnSpPr>
          <p:cNvPr id="58" name="Прямая со стрелкой 57"/>
          <p:cNvCxnSpPr>
            <a:stCxn id="53" idx="3"/>
          </p:cNvCxnSpPr>
          <p:nvPr/>
        </p:nvCxnSpPr>
        <p:spPr>
          <a:xfrm>
            <a:off x="5731838" y="2086979"/>
            <a:ext cx="992855" cy="1846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7"/>
          <a:srcRect l="41666" t="25833" r="34479" b="28333"/>
          <a:stretch/>
        </p:blipFill>
        <p:spPr>
          <a:xfrm>
            <a:off x="6379658" y="3232650"/>
            <a:ext cx="1421847" cy="1536712"/>
          </a:xfrm>
          <a:prstGeom prst="rect">
            <a:avLst/>
          </a:prstGeom>
        </p:spPr>
      </p:pic>
      <p:cxnSp>
        <p:nvCxnSpPr>
          <p:cNvPr id="63" name="Прямая со стрелкой 62"/>
          <p:cNvCxnSpPr/>
          <p:nvPr/>
        </p:nvCxnSpPr>
        <p:spPr>
          <a:xfrm flipV="1">
            <a:off x="5937451" y="2546568"/>
            <a:ext cx="238514" cy="22836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V="1">
            <a:off x="5937451" y="4048625"/>
            <a:ext cx="327985" cy="775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8"/>
          <a:srcRect l="34324" t="27315" r="23697" b="28704"/>
          <a:stretch/>
        </p:blipFill>
        <p:spPr>
          <a:xfrm>
            <a:off x="6302375" y="4844161"/>
            <a:ext cx="2401712" cy="1415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9"/>
          <a:srcRect l="42559" t="32407" r="44346" b="43254"/>
          <a:stretch/>
        </p:blipFill>
        <p:spPr>
          <a:xfrm>
            <a:off x="3755822" y="1694938"/>
            <a:ext cx="961836" cy="1005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1" name="Прямая со стрелкой 70"/>
          <p:cNvCxnSpPr/>
          <p:nvPr/>
        </p:nvCxnSpPr>
        <p:spPr>
          <a:xfrm>
            <a:off x="5731838" y="5267351"/>
            <a:ext cx="570537" cy="48828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endCxn id="69" idx="4"/>
          </p:cNvCxnSpPr>
          <p:nvPr/>
        </p:nvCxnSpPr>
        <p:spPr>
          <a:xfrm flipH="1" flipV="1">
            <a:off x="4236740" y="2700494"/>
            <a:ext cx="342880" cy="53215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2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770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Assembling of </a:t>
            </a:r>
            <a:r>
              <a:rPr lang="en-US" sz="2800" b="1" dirty="0" err="1" smtClean="0">
                <a:latin typeface="+mn-lt"/>
              </a:rPr>
              <a:t>FHCal</a:t>
            </a:r>
            <a:r>
              <a:rPr lang="en-US" sz="2800" b="1" dirty="0" smtClean="0">
                <a:latin typeface="+mn-lt"/>
              </a:rPr>
              <a:t> modules in basket</a:t>
            </a:r>
            <a:endParaRPr lang="ru-RU" sz="2800" b="1" dirty="0">
              <a:latin typeface="+mn-lt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83677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34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25750" y="6244590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2932" t="12450" r="28806" b="13938"/>
          <a:stretch/>
        </p:blipFill>
        <p:spPr>
          <a:xfrm>
            <a:off x="155242" y="1610117"/>
            <a:ext cx="3311089" cy="35813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41050" t="12649" r="17984" b="18304"/>
          <a:stretch/>
        </p:blipFill>
        <p:spPr>
          <a:xfrm>
            <a:off x="4486978" y="2705266"/>
            <a:ext cx="3148958" cy="2984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647"/>
            <a:ext cx="12113443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2800" b="1" dirty="0" err="1">
                <a:latin typeface="+mn-lt"/>
              </a:rPr>
              <a:t>FHCal</a:t>
            </a:r>
            <a:r>
              <a:rPr lang="en-US" altLang="ru-RU" sz="2800" b="1" dirty="0">
                <a:latin typeface="+mn-lt"/>
              </a:rPr>
              <a:t> </a:t>
            </a:r>
            <a:r>
              <a:rPr lang="en-US" altLang="ru-RU" sz="2800" b="1" dirty="0" smtClean="0">
                <a:latin typeface="+mn-lt"/>
              </a:rPr>
              <a:t>installation into magnet pole</a:t>
            </a:r>
            <a:endParaRPr lang="en-US" altLang="ru-RU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5494" y="1424382"/>
            <a:ext cx="281534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Main problem: beam pipe between two </a:t>
            </a:r>
            <a:r>
              <a:rPr lang="en-US" dirty="0" err="1" smtClean="0"/>
              <a:t>FHCal</a:t>
            </a:r>
            <a:r>
              <a:rPr lang="en-US" dirty="0" smtClean="0"/>
              <a:t> halves 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96039" y="915130"/>
            <a:ext cx="223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FHCal</a:t>
            </a:r>
            <a:r>
              <a:rPr lang="ru-RU" b="1" dirty="0"/>
              <a:t> </a:t>
            </a:r>
            <a:r>
              <a:rPr lang="en-US" b="1" dirty="0" smtClean="0"/>
              <a:t>inserted into pole from inner side 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97117" y="2230223"/>
            <a:ext cx="212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/>
              <a:t>T</a:t>
            </a:r>
            <a:r>
              <a:rPr lang="en-US" b="1" dirty="0" smtClean="0"/>
              <a:t>wo </a:t>
            </a:r>
            <a:r>
              <a:rPr lang="en-US" b="1" dirty="0" err="1" smtClean="0"/>
              <a:t>FHCal</a:t>
            </a:r>
            <a:r>
              <a:rPr lang="en-US" b="1" dirty="0" smtClean="0"/>
              <a:t> halves  pressed together</a:t>
            </a:r>
            <a:endParaRPr lang="ru-RU" b="1" dirty="0"/>
          </a:p>
        </p:txBody>
      </p:sp>
      <p:sp>
        <p:nvSpPr>
          <p:cNvPr id="19" name="Стрелка вправо 18"/>
          <p:cNvSpPr/>
          <p:nvPr/>
        </p:nvSpPr>
        <p:spPr>
          <a:xfrm rot="852188">
            <a:off x="3569051" y="3408436"/>
            <a:ext cx="750770" cy="346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6537158" y="2814156"/>
            <a:ext cx="85023" cy="12593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378918" y="2791697"/>
            <a:ext cx="99461" cy="13122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68955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Стрелка вправо 2"/>
          <p:cNvSpPr/>
          <p:nvPr/>
        </p:nvSpPr>
        <p:spPr>
          <a:xfrm>
            <a:off x="8452527" y="1680712"/>
            <a:ext cx="601538" cy="280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/>
          <a:srcRect l="43177" t="6388" r="17917" b="15093"/>
          <a:stretch/>
        </p:blipFill>
        <p:spPr>
          <a:xfrm>
            <a:off x="9125750" y="762969"/>
            <a:ext cx="2323662" cy="263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25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l="21008" t="22420" r="23951" b="31989"/>
          <a:stretch/>
        </p:blipFill>
        <p:spPr>
          <a:xfrm>
            <a:off x="6086014" y="4836049"/>
            <a:ext cx="3999925" cy="18637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2085" t="18797" r="40416" b="26667"/>
          <a:stretch/>
        </p:blipFill>
        <p:spPr>
          <a:xfrm>
            <a:off x="3892340" y="1149562"/>
            <a:ext cx="3287807" cy="3667648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6493476" y="3439160"/>
            <a:ext cx="12356" cy="27622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6426200" y="3439160"/>
            <a:ext cx="142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6426200" y="3709035"/>
            <a:ext cx="2090736" cy="6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6237970" y="3392606"/>
            <a:ext cx="5357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300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37916" t="7500" r="21043" b="7500"/>
          <a:stretch/>
        </p:blipFill>
        <p:spPr>
          <a:xfrm>
            <a:off x="680720" y="1206464"/>
            <a:ext cx="3211620" cy="37414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4167" t="10926" r="32291" b="7963"/>
          <a:stretch/>
        </p:blipFill>
        <p:spPr>
          <a:xfrm>
            <a:off x="7953634" y="1112658"/>
            <a:ext cx="3749658" cy="3929068"/>
          </a:xfrm>
          <a:prstGeom prst="rect">
            <a:avLst/>
          </a:prstGeom>
        </p:spPr>
      </p:pic>
      <p:sp>
        <p:nvSpPr>
          <p:cNvPr id="1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647"/>
            <a:ext cx="12113443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2800" b="1" dirty="0" smtClean="0">
                <a:latin typeface="+mn-lt"/>
              </a:rPr>
              <a:t>Alternative way of </a:t>
            </a:r>
            <a:r>
              <a:rPr lang="en-US" altLang="ru-RU" sz="2800" b="1" dirty="0" err="1" smtClean="0">
                <a:latin typeface="+mn-lt"/>
              </a:rPr>
              <a:t>FHCal</a:t>
            </a:r>
            <a:r>
              <a:rPr lang="en-US" altLang="ru-RU" sz="2800" b="1" dirty="0" smtClean="0">
                <a:latin typeface="+mn-lt"/>
              </a:rPr>
              <a:t> installation from outer side of magnet pole</a:t>
            </a:r>
            <a:endParaRPr lang="en-US" altLang="ru-RU" sz="2800" b="1" dirty="0">
              <a:latin typeface="+mn-lt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68955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58240" y="5041726"/>
            <a:ext cx="191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Modification of support is needed</a:t>
            </a:r>
            <a:endParaRPr lang="ru-RU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1536573" y="2983386"/>
            <a:ext cx="911987" cy="21778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085939" y="4718560"/>
            <a:ext cx="161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Additional tool is needed</a:t>
            </a:r>
            <a:endParaRPr lang="ru-RU" b="1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10661501" y="2983386"/>
            <a:ext cx="729645" cy="18338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17</a:t>
            </a:fld>
            <a:endParaRPr lang="ru-RU"/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8829040" y="5009765"/>
            <a:ext cx="1204382" cy="3551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32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2238" y="6365975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77002" y="2"/>
            <a:ext cx="122690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Summary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02181" y="983768"/>
            <a:ext cx="8992308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All </a:t>
            </a:r>
            <a:r>
              <a:rPr lang="en-US" sz="2000" b="1" dirty="0" err="1"/>
              <a:t>FHCal</a:t>
            </a:r>
            <a:r>
              <a:rPr lang="en-US" sz="2000" b="1" dirty="0"/>
              <a:t> modules </a:t>
            </a:r>
            <a:r>
              <a:rPr lang="en-US" sz="2000" b="1" dirty="0" smtClean="0"/>
              <a:t>were tested and are ready for delivery at MPD site.</a:t>
            </a: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b="1" dirty="0"/>
              <a:t>FEE was produced and </a:t>
            </a:r>
            <a:r>
              <a:rPr lang="en-US" sz="2000" b="1" dirty="0" smtClean="0"/>
              <a:t>tested. </a:t>
            </a: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/>
              <a:t>Detector Control System is ready and is improved permanently.</a:t>
            </a: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Energy calibration </a:t>
            </a:r>
            <a:r>
              <a:rPr lang="en-US" sz="2000" b="1" dirty="0" smtClean="0"/>
              <a:t>procedure is optimized.</a:t>
            </a:r>
          </a:p>
          <a:p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err="1" smtClean="0"/>
              <a:t>FHCal</a:t>
            </a:r>
            <a:r>
              <a:rPr lang="en-US" sz="2000" b="1" dirty="0" smtClean="0"/>
              <a:t> trigger is under development. Flexible configuration of modules is considered.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The </a:t>
            </a:r>
            <a:r>
              <a:rPr lang="en-US" sz="2000" b="1" dirty="0" smtClean="0"/>
              <a:t>design of mechanical </a:t>
            </a:r>
            <a:r>
              <a:rPr lang="en-US" sz="2000" b="1" dirty="0"/>
              <a:t>platform is </a:t>
            </a:r>
            <a:r>
              <a:rPr lang="en-US" sz="2000" b="1" dirty="0" smtClean="0"/>
              <a:t>finished. The production starts now!</a:t>
            </a:r>
            <a:endParaRPr lang="en-US" sz="2000" b="1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60548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83346" y="5401671"/>
            <a:ext cx="996913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Century" panose="02040604050505020304" pitchFamily="18" charset="0"/>
              </a:rPr>
              <a:t>We plan to start the calorimeter assembling at MPD site in the beginning of 2024.</a:t>
            </a:r>
          </a:p>
          <a:p>
            <a:endParaRPr lang="en-US" b="1" dirty="0" smtClean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Century" panose="02040604050505020304" pitchFamily="18" charset="0"/>
              </a:rPr>
              <a:t>The space an some infrastructure for </a:t>
            </a:r>
            <a:r>
              <a:rPr lang="en-US" b="1" dirty="0" err="1" smtClean="0">
                <a:latin typeface="Century" panose="02040604050505020304" pitchFamily="18" charset="0"/>
              </a:rPr>
              <a:t>FHCal</a:t>
            </a:r>
            <a:r>
              <a:rPr lang="en-US" b="1" dirty="0" smtClean="0">
                <a:latin typeface="Century" panose="02040604050505020304" pitchFamily="18" charset="0"/>
              </a:rPr>
              <a:t> assembling must be available!</a:t>
            </a:r>
            <a:endParaRPr lang="ru-RU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843671" y="1988840"/>
            <a:ext cx="5184576" cy="110799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Thank you!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052737"/>
            <a:ext cx="3688400" cy="2877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1556792"/>
            <a:ext cx="2078916" cy="18716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91944" y="3861048"/>
            <a:ext cx="80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FHCal</a:t>
            </a:r>
            <a:endParaRPr lang="ru-RU" b="1" dirty="0"/>
          </a:p>
        </p:txBody>
      </p:sp>
      <p:cxnSp>
        <p:nvCxnSpPr>
          <p:cNvPr id="11" name="Прямая со стрелкой 10"/>
          <p:cNvCxnSpPr>
            <a:stCxn id="9" idx="0"/>
          </p:cNvCxnSpPr>
          <p:nvPr/>
        </p:nvCxnSpPr>
        <p:spPr>
          <a:xfrm flipV="1">
            <a:off x="5992258" y="2996952"/>
            <a:ext cx="247759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4871864" y="2420890"/>
            <a:ext cx="1008112" cy="14401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703512" y="4293096"/>
            <a:ext cx="4032448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u="sng" dirty="0">
                <a:latin typeface="Calibri" pitchFamily="34" charset="0"/>
              </a:rPr>
              <a:t>Two arms of hadron calorimeter</a:t>
            </a:r>
            <a:r>
              <a:rPr lang="en-US" altLang="ru-RU" sz="1800" b="1" dirty="0">
                <a:latin typeface="Calibri" pitchFamily="34" charset="0"/>
              </a:rPr>
              <a:t> at opposite sides in forward regions.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dirty="0">
                <a:latin typeface="Calibri" pitchFamily="34" charset="0"/>
              </a:rPr>
              <a:t>At the distance 3.2 meters from the interaction point.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dirty="0">
                <a:latin typeface="Calibri" pitchFamily="34" charset="0"/>
              </a:rPr>
              <a:t>Available acceptance corresponds to </a:t>
            </a:r>
            <a:r>
              <a:rPr lang="en-US" altLang="ru-RU" sz="1800" b="1" dirty="0" err="1">
                <a:latin typeface="Calibri" pitchFamily="34" charset="0"/>
              </a:rPr>
              <a:t>pseudorapidity</a:t>
            </a:r>
            <a:r>
              <a:rPr lang="en-US" altLang="ru-RU" sz="1800" b="1" dirty="0">
                <a:latin typeface="Calibri" pitchFamily="34" charset="0"/>
              </a:rPr>
              <a:t>   2.0&lt;</a:t>
            </a:r>
            <a:r>
              <a:rPr lang="en-US" altLang="ru-RU" sz="1800" b="1" dirty="0">
                <a:latin typeface="Calibri" pitchFamily="34" charset="0"/>
                <a:sym typeface="Symbol"/>
              </a:rPr>
              <a:t> &lt;5.0</a:t>
            </a:r>
            <a:endParaRPr lang="ru-RU" altLang="ru-RU" sz="1800" b="1" dirty="0">
              <a:latin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28048" y="4077072"/>
            <a:ext cx="4104456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FHCAL consists of 2x44 modules.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~1x1 m</a:t>
            </a:r>
            <a:r>
              <a:rPr lang="en-US" b="1" baseline="30000" dirty="0"/>
              <a:t>2</a:t>
            </a:r>
            <a:r>
              <a:rPr lang="en-US" b="1" dirty="0"/>
              <a:t>  each part.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Beam hole 15x15 cm</a:t>
            </a:r>
            <a:r>
              <a:rPr lang="en-US" b="1" baseline="30000" dirty="0"/>
              <a:t>2</a:t>
            </a:r>
            <a:r>
              <a:rPr lang="en-US" b="1" dirty="0"/>
              <a:t>.</a:t>
            </a:r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Lead/scintillator sampling calorimeter.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Longitudinal segmentation;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Light readout- WLS-fibers;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7 sections/photodetectors in each module.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8904313" y="1700809"/>
            <a:ext cx="1581943" cy="1552465"/>
            <a:chOff x="901838" y="501362"/>
            <a:chExt cx="5117961" cy="5300724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901838" y="501362"/>
              <a:ext cx="5117961" cy="5300724"/>
              <a:chOff x="2363" y="0"/>
              <a:chExt cx="3078222" cy="2869303"/>
            </a:xfrm>
          </p:grpSpPr>
          <p:grpSp>
            <p:nvGrpSpPr>
              <p:cNvPr id="21" name="Group 5"/>
              <p:cNvGrpSpPr>
                <a:grpSpLocks/>
              </p:cNvGrpSpPr>
              <p:nvPr/>
            </p:nvGrpSpPr>
            <p:grpSpPr bwMode="auto">
              <a:xfrm>
                <a:off x="2363" y="0"/>
                <a:ext cx="3078222" cy="2869303"/>
                <a:chOff x="1228457" y="0"/>
                <a:chExt cx="1561" cy="1634"/>
              </a:xfrm>
            </p:grpSpPr>
            <p:grpSp>
              <p:nvGrpSpPr>
                <p:cNvPr id="27" name="Group 6"/>
                <p:cNvGrpSpPr>
                  <a:grpSpLocks/>
                </p:cNvGrpSpPr>
                <p:nvPr/>
              </p:nvGrpSpPr>
              <p:grpSpPr bwMode="auto">
                <a:xfrm>
                  <a:off x="1229094" y="46"/>
                  <a:ext cx="924" cy="989"/>
                  <a:chOff x="1229094" y="46"/>
                  <a:chExt cx="924" cy="989"/>
                </a:xfrm>
              </p:grpSpPr>
              <p:sp>
                <p:nvSpPr>
                  <p:cNvPr id="134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1229094" y="102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5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1229844" y="46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6" name="AutoShape 9"/>
                  <p:cNvSpPr>
                    <a:spLocks noChangeArrowheads="1"/>
                  </p:cNvSpPr>
                  <p:nvPr/>
                </p:nvSpPr>
                <p:spPr bwMode="auto">
                  <a:xfrm>
                    <a:off x="1229105" y="46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7" name="AutoShape 10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916" y="104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" name="AutoShap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74" y="189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Freeform 12"/>
                <p:cNvSpPr>
                  <a:spLocks noChangeAspect="1"/>
                </p:cNvSpPr>
                <p:nvPr/>
              </p:nvSpPr>
              <p:spPr bwMode="auto">
                <a:xfrm>
                  <a:off x="1229074" y="164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" name="AutoShape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128" y="257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AutoShap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71" y="138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2" name="Freeform 15"/>
                <p:cNvSpPr>
                  <a:spLocks noChangeAspect="1"/>
                </p:cNvSpPr>
                <p:nvPr/>
              </p:nvSpPr>
              <p:spPr bwMode="auto">
                <a:xfrm>
                  <a:off x="1229318" y="139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" name="Arc 16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9043" y="143"/>
                  <a:ext cx="396" cy="46"/>
                </a:xfrm>
                <a:custGeom>
                  <a:avLst/>
                  <a:gdLst>
                    <a:gd name="T0" fmla="*/ 0 w 16087"/>
                    <a:gd name="T1" fmla="*/ 0 h 18140"/>
                    <a:gd name="T2" fmla="*/ 0 w 16087"/>
                    <a:gd name="T3" fmla="*/ 0 h 18140"/>
                    <a:gd name="T4" fmla="*/ 0 w 16087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6087"/>
                    <a:gd name="T10" fmla="*/ 0 h 18140"/>
                    <a:gd name="T11" fmla="*/ 16087 w 16087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087" h="18140" fill="none" extrusionOk="0">
                      <a:moveTo>
                        <a:pt x="11726" y="-1"/>
                      </a:moveTo>
                      <a:cubicBezTo>
                        <a:pt x="13338" y="1042"/>
                        <a:pt x="14805" y="2295"/>
                        <a:pt x="16087" y="3725"/>
                      </a:cubicBezTo>
                    </a:path>
                    <a:path w="16087" h="18140" stroke="0" extrusionOk="0">
                      <a:moveTo>
                        <a:pt x="11726" y="-1"/>
                      </a:moveTo>
                      <a:cubicBezTo>
                        <a:pt x="13338" y="1042"/>
                        <a:pt x="14805" y="2295"/>
                        <a:pt x="16087" y="3725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" name="Arc 17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9140" y="190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5" name="Arc 18"/>
                <p:cNvSpPr>
                  <a:spLocks noChangeAspect="1"/>
                </p:cNvSpPr>
                <p:nvPr/>
              </p:nvSpPr>
              <p:spPr bwMode="auto">
                <a:xfrm rot="255756" flipH="1">
                  <a:off x="1229192" y="195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6" name="AutoShap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122" y="253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7" name="AutoShape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135" y="265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" name="Arc 21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9130" y="182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39" name="Line 22"/>
                <p:cNvCxnSpPr/>
                <p:nvPr/>
              </p:nvCxnSpPr>
              <p:spPr bwMode="auto">
                <a:xfrm flipH="1">
                  <a:off x="1229152" y="291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40" name="Group 23"/>
                <p:cNvGrpSpPr>
                  <a:grpSpLocks/>
                </p:cNvGrpSpPr>
                <p:nvPr/>
              </p:nvGrpSpPr>
              <p:grpSpPr bwMode="auto">
                <a:xfrm>
                  <a:off x="1228979" y="157"/>
                  <a:ext cx="924" cy="989"/>
                  <a:chOff x="1228979" y="157"/>
                  <a:chExt cx="924" cy="989"/>
                </a:xfrm>
              </p:grpSpPr>
              <p:sp>
                <p:nvSpPr>
                  <p:cNvPr id="13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228979" y="213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1" name="AutoShape 25"/>
                  <p:cNvSpPr>
                    <a:spLocks noChangeArrowheads="1"/>
                  </p:cNvSpPr>
                  <p:nvPr/>
                </p:nvSpPr>
                <p:spPr bwMode="auto">
                  <a:xfrm>
                    <a:off x="1229729" y="15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2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1228990" y="15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3" name="AutoShape 27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801" y="215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41" name="AutoShap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954" y="302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2" name="Freeform 29"/>
                <p:cNvSpPr>
                  <a:spLocks noChangeAspect="1"/>
                </p:cNvSpPr>
                <p:nvPr/>
              </p:nvSpPr>
              <p:spPr bwMode="auto">
                <a:xfrm>
                  <a:off x="1228954" y="277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" name="AutoShape 3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08" y="370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AutoShape 3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951" y="251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5" name="Freeform 32"/>
                <p:cNvSpPr>
                  <a:spLocks noChangeAspect="1"/>
                </p:cNvSpPr>
                <p:nvPr/>
              </p:nvSpPr>
              <p:spPr bwMode="auto">
                <a:xfrm>
                  <a:off x="1229198" y="252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6" name="Arc 33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923" y="255"/>
                  <a:ext cx="429" cy="46"/>
                </a:xfrm>
                <a:custGeom>
                  <a:avLst/>
                  <a:gdLst>
                    <a:gd name="T0" fmla="*/ 0 w 17459"/>
                    <a:gd name="T1" fmla="*/ 0 h 18140"/>
                    <a:gd name="T2" fmla="*/ 0 w 17459"/>
                    <a:gd name="T3" fmla="*/ 0 h 18140"/>
                    <a:gd name="T4" fmla="*/ 0 w 17459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459"/>
                    <a:gd name="T10" fmla="*/ 0 h 18140"/>
                    <a:gd name="T11" fmla="*/ 17459 w 17459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459" h="18140" fill="none" extrusionOk="0">
                      <a:moveTo>
                        <a:pt x="11726" y="-1"/>
                      </a:moveTo>
                      <a:cubicBezTo>
                        <a:pt x="13953" y="1439"/>
                        <a:pt x="15897" y="3278"/>
                        <a:pt x="17458" y="5422"/>
                      </a:cubicBezTo>
                    </a:path>
                    <a:path w="17459" h="18140" stroke="0" extrusionOk="0">
                      <a:moveTo>
                        <a:pt x="11726" y="-1"/>
                      </a:moveTo>
                      <a:cubicBezTo>
                        <a:pt x="13953" y="1439"/>
                        <a:pt x="15897" y="3278"/>
                        <a:pt x="17458" y="5422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" name="Arc 34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9020" y="303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8" name="Arc 35"/>
                <p:cNvSpPr>
                  <a:spLocks noChangeAspect="1"/>
                </p:cNvSpPr>
                <p:nvPr/>
              </p:nvSpPr>
              <p:spPr bwMode="auto">
                <a:xfrm rot="255756" flipH="1">
                  <a:off x="1229072" y="308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9" name="AutoShape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02" y="366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0" name="AutoShape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15" y="378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Arc 38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9010" y="295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52" name="Line 39"/>
                <p:cNvCxnSpPr/>
                <p:nvPr/>
              </p:nvCxnSpPr>
              <p:spPr bwMode="auto">
                <a:xfrm flipH="1">
                  <a:off x="1229032" y="404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53" name="Group 40"/>
                <p:cNvGrpSpPr>
                  <a:grpSpLocks/>
                </p:cNvGrpSpPr>
                <p:nvPr/>
              </p:nvGrpSpPr>
              <p:grpSpPr bwMode="auto">
                <a:xfrm>
                  <a:off x="1228859" y="275"/>
                  <a:ext cx="924" cy="989"/>
                  <a:chOff x="1228859" y="275"/>
                  <a:chExt cx="924" cy="989"/>
                </a:xfrm>
              </p:grpSpPr>
              <p:sp>
                <p:nvSpPr>
                  <p:cNvPr id="126" name="AutoShape 41"/>
                  <p:cNvSpPr>
                    <a:spLocks noChangeArrowheads="1"/>
                  </p:cNvSpPr>
                  <p:nvPr/>
                </p:nvSpPr>
                <p:spPr bwMode="auto">
                  <a:xfrm>
                    <a:off x="1228859" y="331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" name="AutoShape 42"/>
                  <p:cNvSpPr>
                    <a:spLocks noChangeArrowheads="1"/>
                  </p:cNvSpPr>
                  <p:nvPr/>
                </p:nvSpPr>
                <p:spPr bwMode="auto">
                  <a:xfrm>
                    <a:off x="1229609" y="275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8" name="AutoShape 43"/>
                  <p:cNvSpPr>
                    <a:spLocks noChangeArrowheads="1"/>
                  </p:cNvSpPr>
                  <p:nvPr/>
                </p:nvSpPr>
                <p:spPr bwMode="auto">
                  <a:xfrm>
                    <a:off x="1228870" y="275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9" name="AutoShape 44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681" y="333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54" name="AutoShap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33" y="423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Freeform 46"/>
                <p:cNvSpPr>
                  <a:spLocks noChangeAspect="1"/>
                </p:cNvSpPr>
                <p:nvPr/>
              </p:nvSpPr>
              <p:spPr bwMode="auto">
                <a:xfrm>
                  <a:off x="1228833" y="398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6" name="AutoShape 4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87" y="491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" name="AutoShap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30" y="372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8" name="Freeform 49"/>
                <p:cNvSpPr>
                  <a:spLocks noChangeAspect="1"/>
                </p:cNvSpPr>
                <p:nvPr/>
              </p:nvSpPr>
              <p:spPr bwMode="auto">
                <a:xfrm>
                  <a:off x="1229077" y="373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9" name="Arc 50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802" y="380"/>
                  <a:ext cx="434" cy="46"/>
                </a:xfrm>
                <a:custGeom>
                  <a:avLst/>
                  <a:gdLst>
                    <a:gd name="T0" fmla="*/ 0 w 17639"/>
                    <a:gd name="T1" fmla="*/ 0 h 18140"/>
                    <a:gd name="T2" fmla="*/ 0 w 17639"/>
                    <a:gd name="T3" fmla="*/ 0 h 18140"/>
                    <a:gd name="T4" fmla="*/ 0 w 17639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639"/>
                    <a:gd name="T10" fmla="*/ 0 h 18140"/>
                    <a:gd name="T11" fmla="*/ 17639 w 17639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639" h="18140" fill="none" extrusionOk="0">
                      <a:moveTo>
                        <a:pt x="11726" y="-1"/>
                      </a:moveTo>
                      <a:cubicBezTo>
                        <a:pt x="14040" y="1496"/>
                        <a:pt x="16047" y="3421"/>
                        <a:pt x="17638" y="5672"/>
                      </a:cubicBezTo>
                    </a:path>
                    <a:path w="17639" h="18140" stroke="0" extrusionOk="0">
                      <a:moveTo>
                        <a:pt x="11726" y="-1"/>
                      </a:moveTo>
                      <a:cubicBezTo>
                        <a:pt x="14040" y="1496"/>
                        <a:pt x="16047" y="3421"/>
                        <a:pt x="17638" y="5672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0" name="Arc 51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899" y="424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" name="Arc 52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951" y="429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2" name="AutoShape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81" y="487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" name="AutoShap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94" y="499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" name="Arc 55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889" y="416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65" name="Line 56"/>
                <p:cNvCxnSpPr/>
                <p:nvPr/>
              </p:nvCxnSpPr>
              <p:spPr bwMode="auto">
                <a:xfrm flipH="1">
                  <a:off x="1228911" y="525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66" name="Group 57"/>
                <p:cNvGrpSpPr>
                  <a:grpSpLocks/>
                </p:cNvGrpSpPr>
                <p:nvPr/>
              </p:nvGrpSpPr>
              <p:grpSpPr bwMode="auto">
                <a:xfrm>
                  <a:off x="1228737" y="397"/>
                  <a:ext cx="924" cy="989"/>
                  <a:chOff x="1228737" y="397"/>
                  <a:chExt cx="924" cy="989"/>
                </a:xfrm>
              </p:grpSpPr>
              <p:sp>
                <p:nvSpPr>
                  <p:cNvPr id="122" name="AutoShape 58"/>
                  <p:cNvSpPr>
                    <a:spLocks noChangeArrowheads="1"/>
                  </p:cNvSpPr>
                  <p:nvPr/>
                </p:nvSpPr>
                <p:spPr bwMode="auto">
                  <a:xfrm>
                    <a:off x="1228737" y="453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1229487" y="39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" name="AutoShape 60"/>
                  <p:cNvSpPr>
                    <a:spLocks noChangeArrowheads="1"/>
                  </p:cNvSpPr>
                  <p:nvPr/>
                </p:nvSpPr>
                <p:spPr bwMode="auto">
                  <a:xfrm>
                    <a:off x="1228748" y="39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5" name="AutoShape 6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559" y="455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67" name="AutoShap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21" y="533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8" name="Freeform 63"/>
                <p:cNvSpPr>
                  <a:spLocks noChangeAspect="1"/>
                </p:cNvSpPr>
                <p:nvPr/>
              </p:nvSpPr>
              <p:spPr bwMode="auto">
                <a:xfrm>
                  <a:off x="1228721" y="508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9" name="AutoShape 6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75" y="601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0" name="AutoShap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18" y="482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1" name="Freeform 66"/>
                <p:cNvSpPr>
                  <a:spLocks noChangeAspect="1"/>
                </p:cNvSpPr>
                <p:nvPr/>
              </p:nvSpPr>
              <p:spPr bwMode="auto">
                <a:xfrm>
                  <a:off x="1228965" y="483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" name="Arc 67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690" y="486"/>
                  <a:ext cx="423" cy="46"/>
                </a:xfrm>
                <a:custGeom>
                  <a:avLst/>
                  <a:gdLst>
                    <a:gd name="T0" fmla="*/ 0 w 17197"/>
                    <a:gd name="T1" fmla="*/ 0 h 18140"/>
                    <a:gd name="T2" fmla="*/ 0 w 17197"/>
                    <a:gd name="T3" fmla="*/ 0 h 18140"/>
                    <a:gd name="T4" fmla="*/ 0 w 17197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197"/>
                    <a:gd name="T10" fmla="*/ 0 h 18140"/>
                    <a:gd name="T11" fmla="*/ 17197 w 17197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197" h="18140" fill="none" extrusionOk="0">
                      <a:moveTo>
                        <a:pt x="11726" y="-1"/>
                      </a:moveTo>
                      <a:cubicBezTo>
                        <a:pt x="13830" y="1360"/>
                        <a:pt x="15681" y="3075"/>
                        <a:pt x="17197" y="5070"/>
                      </a:cubicBezTo>
                    </a:path>
                    <a:path w="17197" h="18140" stroke="0" extrusionOk="0">
                      <a:moveTo>
                        <a:pt x="11726" y="-1"/>
                      </a:moveTo>
                      <a:cubicBezTo>
                        <a:pt x="13830" y="1360"/>
                        <a:pt x="15681" y="3075"/>
                        <a:pt x="17197" y="5070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3" name="Arc 68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787" y="534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4" name="Arc 69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839" y="539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5" name="AutoShap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69" y="597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6" name="AutoShap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82" y="609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7" name="Arc 72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777" y="526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78" name="Line 73"/>
                <p:cNvCxnSpPr/>
                <p:nvPr/>
              </p:nvCxnSpPr>
              <p:spPr bwMode="auto">
                <a:xfrm flipH="1">
                  <a:off x="1228799" y="635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79" name="Group 74"/>
                <p:cNvGrpSpPr>
                  <a:grpSpLocks/>
                </p:cNvGrpSpPr>
                <p:nvPr/>
              </p:nvGrpSpPr>
              <p:grpSpPr bwMode="auto">
                <a:xfrm>
                  <a:off x="1228623" y="507"/>
                  <a:ext cx="924" cy="989"/>
                  <a:chOff x="1228623" y="507"/>
                  <a:chExt cx="924" cy="989"/>
                </a:xfrm>
              </p:grpSpPr>
              <p:sp>
                <p:nvSpPr>
                  <p:cNvPr id="118" name="AutoShape 75"/>
                  <p:cNvSpPr>
                    <a:spLocks noChangeArrowheads="1"/>
                  </p:cNvSpPr>
                  <p:nvPr/>
                </p:nvSpPr>
                <p:spPr bwMode="auto">
                  <a:xfrm>
                    <a:off x="1228623" y="563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9" name="AutoShape 76"/>
                  <p:cNvSpPr>
                    <a:spLocks noChangeArrowheads="1"/>
                  </p:cNvSpPr>
                  <p:nvPr/>
                </p:nvSpPr>
                <p:spPr bwMode="auto">
                  <a:xfrm>
                    <a:off x="1229373" y="50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0" name="AutoShape 77"/>
                  <p:cNvSpPr>
                    <a:spLocks noChangeArrowheads="1"/>
                  </p:cNvSpPr>
                  <p:nvPr/>
                </p:nvSpPr>
                <p:spPr bwMode="auto">
                  <a:xfrm>
                    <a:off x="1228634" y="50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1" name="AutoShape 78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445" y="565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80" name="AutoShape 7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03" y="648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1" name="Freeform 80"/>
                <p:cNvSpPr>
                  <a:spLocks noChangeAspect="1"/>
                </p:cNvSpPr>
                <p:nvPr/>
              </p:nvSpPr>
              <p:spPr bwMode="auto">
                <a:xfrm>
                  <a:off x="1228603" y="623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2" name="AutoShape 8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57" y="716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3" name="AutoShape 82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00" y="597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4" name="Freeform 83"/>
                <p:cNvSpPr>
                  <a:spLocks noChangeAspect="1"/>
                </p:cNvSpPr>
                <p:nvPr/>
              </p:nvSpPr>
              <p:spPr bwMode="auto">
                <a:xfrm>
                  <a:off x="1228847" y="598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5" name="Arc 84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572" y="601"/>
                  <a:ext cx="441" cy="46"/>
                </a:xfrm>
                <a:custGeom>
                  <a:avLst/>
                  <a:gdLst>
                    <a:gd name="T0" fmla="*/ 0 w 17951"/>
                    <a:gd name="T1" fmla="*/ 0 h 18140"/>
                    <a:gd name="T2" fmla="*/ 0 w 17951"/>
                    <a:gd name="T3" fmla="*/ 0 h 18140"/>
                    <a:gd name="T4" fmla="*/ 0 w 17951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951"/>
                    <a:gd name="T10" fmla="*/ 0 h 18140"/>
                    <a:gd name="T11" fmla="*/ 17951 w 17951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951" h="18140" fill="none" extrusionOk="0">
                      <a:moveTo>
                        <a:pt x="11726" y="-1"/>
                      </a:moveTo>
                      <a:cubicBezTo>
                        <a:pt x="14196" y="1597"/>
                        <a:pt x="16315" y="3681"/>
                        <a:pt x="17951" y="6126"/>
                      </a:cubicBezTo>
                    </a:path>
                    <a:path w="17951" h="18140" stroke="0" extrusionOk="0">
                      <a:moveTo>
                        <a:pt x="11726" y="-1"/>
                      </a:moveTo>
                      <a:cubicBezTo>
                        <a:pt x="14196" y="1597"/>
                        <a:pt x="16315" y="3681"/>
                        <a:pt x="17951" y="6126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" name="Arc 85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669" y="649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7" name="Arc 86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721" y="654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8" name="AutoShape 8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51" y="712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9" name="AutoShape 8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64" y="724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0" name="Arc 89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659" y="641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91" name="Line 90"/>
                <p:cNvCxnSpPr/>
                <p:nvPr/>
              </p:nvCxnSpPr>
              <p:spPr bwMode="auto">
                <a:xfrm flipH="1">
                  <a:off x="1228681" y="750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92" name="Group 91"/>
                <p:cNvGrpSpPr>
                  <a:grpSpLocks/>
                </p:cNvGrpSpPr>
                <p:nvPr/>
              </p:nvGrpSpPr>
              <p:grpSpPr bwMode="auto">
                <a:xfrm>
                  <a:off x="1228508" y="618"/>
                  <a:ext cx="924" cy="989"/>
                  <a:chOff x="1228508" y="618"/>
                  <a:chExt cx="924" cy="989"/>
                </a:xfrm>
              </p:grpSpPr>
              <p:sp>
                <p:nvSpPr>
                  <p:cNvPr id="114" name="AutoShape 92"/>
                  <p:cNvSpPr>
                    <a:spLocks noChangeArrowheads="1"/>
                  </p:cNvSpPr>
                  <p:nvPr/>
                </p:nvSpPr>
                <p:spPr bwMode="auto">
                  <a:xfrm>
                    <a:off x="1228508" y="674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1229258" y="618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" name="AutoShape 94"/>
                  <p:cNvSpPr>
                    <a:spLocks noChangeArrowheads="1"/>
                  </p:cNvSpPr>
                  <p:nvPr/>
                </p:nvSpPr>
                <p:spPr bwMode="auto">
                  <a:xfrm>
                    <a:off x="1228519" y="618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" name="AutoShape 9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330" y="676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93" name="AutoShape 96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488" y="762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4" name="Freeform 97"/>
                <p:cNvSpPr>
                  <a:spLocks noChangeAspect="1"/>
                </p:cNvSpPr>
                <p:nvPr/>
              </p:nvSpPr>
              <p:spPr bwMode="auto">
                <a:xfrm>
                  <a:off x="1228488" y="737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5" name="AutoShape 9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485" y="711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6" name="Freeform 100"/>
                <p:cNvSpPr>
                  <a:spLocks noChangeAspect="1"/>
                </p:cNvSpPr>
                <p:nvPr/>
              </p:nvSpPr>
              <p:spPr bwMode="auto">
                <a:xfrm>
                  <a:off x="1228732" y="712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" name="Arc 101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457" y="715"/>
                  <a:ext cx="466" cy="46"/>
                </a:xfrm>
                <a:custGeom>
                  <a:avLst/>
                  <a:gdLst>
                    <a:gd name="T0" fmla="*/ 0 w 18930"/>
                    <a:gd name="T1" fmla="*/ 0 h 18140"/>
                    <a:gd name="T2" fmla="*/ 0 w 18930"/>
                    <a:gd name="T3" fmla="*/ 0 h 18140"/>
                    <a:gd name="T4" fmla="*/ 0 w 18930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8930"/>
                    <a:gd name="T10" fmla="*/ 0 h 18140"/>
                    <a:gd name="T11" fmla="*/ 18930 w 18930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930" h="18140" fill="none" extrusionOk="0">
                      <a:moveTo>
                        <a:pt x="11726" y="-1"/>
                      </a:moveTo>
                      <a:cubicBezTo>
                        <a:pt x="14731" y="1942"/>
                        <a:pt x="17206" y="4601"/>
                        <a:pt x="18930" y="7737"/>
                      </a:cubicBezTo>
                    </a:path>
                    <a:path w="18930" h="18140" stroke="0" extrusionOk="0">
                      <a:moveTo>
                        <a:pt x="11726" y="-1"/>
                      </a:moveTo>
                      <a:cubicBezTo>
                        <a:pt x="14731" y="1942"/>
                        <a:pt x="17206" y="4601"/>
                        <a:pt x="18930" y="7737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8" name="Arc 102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554" y="763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9" name="Arc 103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606" y="768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0" name="Arc 106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544" y="755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01" name="Line 107"/>
                <p:cNvCxnSpPr/>
                <p:nvPr/>
              </p:nvCxnSpPr>
              <p:spPr bwMode="auto">
                <a:xfrm flipH="1">
                  <a:off x="1228566" y="864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2" name="Arc 108"/>
                <p:cNvSpPr>
                  <a:spLocks/>
                </p:cNvSpPr>
                <p:nvPr/>
              </p:nvSpPr>
              <p:spPr bwMode="auto">
                <a:xfrm rot="327994" flipV="1">
                  <a:off x="1228796" y="125"/>
                  <a:ext cx="585" cy="633"/>
                </a:xfrm>
                <a:custGeom>
                  <a:avLst/>
                  <a:gdLst>
                    <a:gd name="T0" fmla="*/ 0 w 16534"/>
                    <a:gd name="T1" fmla="*/ 0 h 21250"/>
                    <a:gd name="T2" fmla="*/ 0 w 16534"/>
                    <a:gd name="T3" fmla="*/ 0 h 21250"/>
                    <a:gd name="T4" fmla="*/ 0 w 16534"/>
                    <a:gd name="T5" fmla="*/ 0 h 21250"/>
                    <a:gd name="T6" fmla="*/ 0 60000 65536"/>
                    <a:gd name="T7" fmla="*/ 0 60000 65536"/>
                    <a:gd name="T8" fmla="*/ 0 60000 65536"/>
                    <a:gd name="T9" fmla="*/ 0 w 16534"/>
                    <a:gd name="T10" fmla="*/ 0 h 21250"/>
                    <a:gd name="T11" fmla="*/ 16534 w 16534"/>
                    <a:gd name="T12" fmla="*/ 21250 h 2125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534" h="21250" fill="none" extrusionOk="0">
                      <a:moveTo>
                        <a:pt x="3872" y="0"/>
                      </a:moveTo>
                      <a:cubicBezTo>
                        <a:pt x="8820" y="901"/>
                        <a:pt x="13297" y="3501"/>
                        <a:pt x="16533" y="7350"/>
                      </a:cubicBezTo>
                    </a:path>
                    <a:path w="16534" h="21250" stroke="0" extrusionOk="0">
                      <a:moveTo>
                        <a:pt x="3872" y="0"/>
                      </a:moveTo>
                      <a:cubicBezTo>
                        <a:pt x="8820" y="901"/>
                        <a:pt x="13297" y="3501"/>
                        <a:pt x="16533" y="7350"/>
                      </a:cubicBezTo>
                      <a:lnTo>
                        <a:pt x="0" y="21250"/>
                      </a:lnTo>
                      <a:lnTo>
                        <a:pt x="3872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03" name="Line 109"/>
                <p:cNvCxnSpPr/>
                <p:nvPr/>
              </p:nvCxnSpPr>
              <p:spPr bwMode="auto">
                <a:xfrm flipV="1">
                  <a:off x="1229355" y="0"/>
                  <a:ext cx="606" cy="586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4" name="Line 110"/>
                <p:cNvCxnSpPr/>
                <p:nvPr/>
              </p:nvCxnSpPr>
              <p:spPr bwMode="auto">
                <a:xfrm flipV="1">
                  <a:off x="1229364" y="4"/>
                  <a:ext cx="560" cy="536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5" name="Line 111"/>
                <p:cNvCxnSpPr/>
                <p:nvPr/>
              </p:nvCxnSpPr>
              <p:spPr bwMode="auto">
                <a:xfrm flipV="1">
                  <a:off x="1229406" y="16"/>
                  <a:ext cx="465" cy="442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6" name="Arc 112"/>
                <p:cNvSpPr>
                  <a:spLocks/>
                </p:cNvSpPr>
                <p:nvPr/>
              </p:nvSpPr>
              <p:spPr bwMode="auto">
                <a:xfrm rot="21559666" flipV="1">
                  <a:off x="1229010" y="460"/>
                  <a:ext cx="360" cy="169"/>
                </a:xfrm>
                <a:custGeom>
                  <a:avLst/>
                  <a:gdLst>
                    <a:gd name="T0" fmla="*/ 0 w 19366"/>
                    <a:gd name="T1" fmla="*/ 0 h 21600"/>
                    <a:gd name="T2" fmla="*/ 0 w 19366"/>
                    <a:gd name="T3" fmla="*/ 0 h 21600"/>
                    <a:gd name="T4" fmla="*/ 0 w 1936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9366"/>
                    <a:gd name="T10" fmla="*/ 0 h 21600"/>
                    <a:gd name="T11" fmla="*/ 19366 w 1936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366" h="21600" fill="none" extrusionOk="0">
                      <a:moveTo>
                        <a:pt x="-1" y="1"/>
                      </a:moveTo>
                      <a:cubicBezTo>
                        <a:pt x="95" y="0"/>
                        <a:pt x="191" y="-1"/>
                        <a:pt x="288" y="0"/>
                      </a:cubicBezTo>
                      <a:cubicBezTo>
                        <a:pt x="8279" y="0"/>
                        <a:pt x="15618" y="4412"/>
                        <a:pt x="19365" y="11471"/>
                      </a:cubicBezTo>
                    </a:path>
                    <a:path w="19366" h="21600" stroke="0" extrusionOk="0">
                      <a:moveTo>
                        <a:pt x="-1" y="1"/>
                      </a:moveTo>
                      <a:cubicBezTo>
                        <a:pt x="95" y="0"/>
                        <a:pt x="191" y="-1"/>
                        <a:pt x="288" y="0"/>
                      </a:cubicBezTo>
                      <a:cubicBezTo>
                        <a:pt x="8279" y="0"/>
                        <a:pt x="15618" y="4412"/>
                        <a:pt x="19365" y="11471"/>
                      </a:cubicBezTo>
                      <a:lnTo>
                        <a:pt x="288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" name="Arc 113"/>
                <p:cNvSpPr>
                  <a:spLocks/>
                </p:cNvSpPr>
                <p:nvPr/>
              </p:nvSpPr>
              <p:spPr bwMode="auto">
                <a:xfrm rot="21335689" flipV="1">
                  <a:off x="1229210" y="294"/>
                  <a:ext cx="280" cy="106"/>
                </a:xfrm>
                <a:custGeom>
                  <a:avLst/>
                  <a:gdLst>
                    <a:gd name="T0" fmla="*/ 0 w 17959"/>
                    <a:gd name="T1" fmla="*/ 0 h 21600"/>
                    <a:gd name="T2" fmla="*/ 0 w 17959"/>
                    <a:gd name="T3" fmla="*/ 0 h 21600"/>
                    <a:gd name="T4" fmla="*/ 0 w 179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7959"/>
                    <a:gd name="T10" fmla="*/ 0 h 21600"/>
                    <a:gd name="T11" fmla="*/ 17959 w 179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959" h="21600" fill="none" extrusionOk="0">
                      <a:moveTo>
                        <a:pt x="0" y="0"/>
                      </a:moveTo>
                      <a:cubicBezTo>
                        <a:pt x="7213" y="0"/>
                        <a:pt x="13950" y="3600"/>
                        <a:pt x="17958" y="9598"/>
                      </a:cubicBezTo>
                    </a:path>
                    <a:path w="17959" h="21600" stroke="0" extrusionOk="0">
                      <a:moveTo>
                        <a:pt x="0" y="0"/>
                      </a:moveTo>
                      <a:cubicBezTo>
                        <a:pt x="7213" y="0"/>
                        <a:pt x="13950" y="3600"/>
                        <a:pt x="17958" y="9598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08" name="Line 114"/>
                <p:cNvCxnSpPr/>
                <p:nvPr/>
              </p:nvCxnSpPr>
              <p:spPr bwMode="auto">
                <a:xfrm flipV="1">
                  <a:off x="1229482" y="18"/>
                  <a:ext cx="342" cy="330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9" name="Arc 115"/>
                <p:cNvSpPr>
                  <a:spLocks/>
                </p:cNvSpPr>
                <p:nvPr/>
              </p:nvSpPr>
              <p:spPr bwMode="auto">
                <a:xfrm flipV="1">
                  <a:off x="1229314" y="161"/>
                  <a:ext cx="259" cy="125"/>
                </a:xfrm>
                <a:custGeom>
                  <a:avLst/>
                  <a:gdLst>
                    <a:gd name="T0" fmla="*/ 0 w 19068"/>
                    <a:gd name="T1" fmla="*/ 0 h 21414"/>
                    <a:gd name="T2" fmla="*/ 0 w 19068"/>
                    <a:gd name="T3" fmla="*/ 0 h 21414"/>
                    <a:gd name="T4" fmla="*/ 0 w 19068"/>
                    <a:gd name="T5" fmla="*/ 0 h 21414"/>
                    <a:gd name="T6" fmla="*/ 0 60000 65536"/>
                    <a:gd name="T7" fmla="*/ 0 60000 65536"/>
                    <a:gd name="T8" fmla="*/ 0 60000 65536"/>
                    <a:gd name="T9" fmla="*/ 0 w 19068"/>
                    <a:gd name="T10" fmla="*/ 0 h 21414"/>
                    <a:gd name="T11" fmla="*/ 19068 w 19068"/>
                    <a:gd name="T12" fmla="*/ 21414 h 214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068" h="21414" fill="none" extrusionOk="0">
                      <a:moveTo>
                        <a:pt x="2828" y="0"/>
                      </a:moveTo>
                      <a:cubicBezTo>
                        <a:pt x="9743" y="913"/>
                        <a:pt x="15791" y="5109"/>
                        <a:pt x="19067" y="11266"/>
                      </a:cubicBezTo>
                    </a:path>
                    <a:path w="19068" h="21414" stroke="0" extrusionOk="0">
                      <a:moveTo>
                        <a:pt x="2828" y="0"/>
                      </a:moveTo>
                      <a:cubicBezTo>
                        <a:pt x="9743" y="913"/>
                        <a:pt x="15791" y="5109"/>
                        <a:pt x="19067" y="11266"/>
                      </a:cubicBezTo>
                      <a:lnTo>
                        <a:pt x="0" y="21414"/>
                      </a:lnTo>
                      <a:lnTo>
                        <a:pt x="282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10" name="Line 116"/>
                <p:cNvCxnSpPr/>
                <p:nvPr/>
              </p:nvCxnSpPr>
              <p:spPr bwMode="auto">
                <a:xfrm flipV="1">
                  <a:off x="1229549" y="31"/>
                  <a:ext cx="219" cy="208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1" name="Arc 117"/>
                <p:cNvSpPr>
                  <a:spLocks/>
                </p:cNvSpPr>
                <p:nvPr/>
              </p:nvSpPr>
              <p:spPr bwMode="auto">
                <a:xfrm flipV="1">
                  <a:off x="1229431" y="51"/>
                  <a:ext cx="195" cy="128"/>
                </a:xfrm>
                <a:custGeom>
                  <a:avLst/>
                  <a:gdLst>
                    <a:gd name="T0" fmla="*/ 0 w 17956"/>
                    <a:gd name="T1" fmla="*/ 0 h 21600"/>
                    <a:gd name="T2" fmla="*/ 0 w 17956"/>
                    <a:gd name="T3" fmla="*/ 0 h 21600"/>
                    <a:gd name="T4" fmla="*/ 0 w 1795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7956"/>
                    <a:gd name="T10" fmla="*/ 0 h 21600"/>
                    <a:gd name="T11" fmla="*/ 17956 w 1795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956" h="21600" fill="none" extrusionOk="0">
                      <a:moveTo>
                        <a:pt x="0" y="0"/>
                      </a:moveTo>
                      <a:cubicBezTo>
                        <a:pt x="7211" y="0"/>
                        <a:pt x="13947" y="3599"/>
                        <a:pt x="17955" y="9594"/>
                      </a:cubicBezTo>
                    </a:path>
                    <a:path w="17956" h="21600" stroke="0" extrusionOk="0">
                      <a:moveTo>
                        <a:pt x="0" y="0"/>
                      </a:moveTo>
                      <a:cubicBezTo>
                        <a:pt x="7211" y="0"/>
                        <a:pt x="13947" y="3599"/>
                        <a:pt x="17955" y="9594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12" name="Line 118"/>
                <p:cNvCxnSpPr/>
                <p:nvPr/>
              </p:nvCxnSpPr>
              <p:spPr bwMode="auto">
                <a:xfrm flipV="1">
                  <a:off x="1229609" y="27"/>
                  <a:ext cx="122" cy="112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" name="Arc 119"/>
                <p:cNvSpPr>
                  <a:spLocks/>
                </p:cNvSpPr>
                <p:nvPr/>
              </p:nvSpPr>
              <p:spPr bwMode="auto">
                <a:xfrm flipV="1">
                  <a:off x="1229109" y="414"/>
                  <a:ext cx="306" cy="102"/>
                </a:xfrm>
                <a:custGeom>
                  <a:avLst/>
                  <a:gdLst>
                    <a:gd name="T0" fmla="*/ 0 w 20338"/>
                    <a:gd name="T1" fmla="*/ 0 h 21600"/>
                    <a:gd name="T2" fmla="*/ 0 w 20338"/>
                    <a:gd name="T3" fmla="*/ 0 h 21600"/>
                    <a:gd name="T4" fmla="*/ 0 w 20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338"/>
                    <a:gd name="T10" fmla="*/ 0 h 21600"/>
                    <a:gd name="T11" fmla="*/ 20338 w 20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338" h="21600" fill="none" extrusionOk="0">
                      <a:moveTo>
                        <a:pt x="0" y="0"/>
                      </a:moveTo>
                      <a:cubicBezTo>
                        <a:pt x="9124" y="0"/>
                        <a:pt x="17264" y="5733"/>
                        <a:pt x="20338" y="14324"/>
                      </a:cubicBezTo>
                    </a:path>
                    <a:path w="20338" h="21600" stroke="0" extrusionOk="0">
                      <a:moveTo>
                        <a:pt x="0" y="0"/>
                      </a:moveTo>
                      <a:cubicBezTo>
                        <a:pt x="9124" y="0"/>
                        <a:pt x="17264" y="5733"/>
                        <a:pt x="20338" y="14324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2" name="Группа 21"/>
              <p:cNvGrpSpPr/>
              <p:nvPr/>
            </p:nvGrpSpPr>
            <p:grpSpPr>
              <a:xfrm rot="4065173">
                <a:off x="108964" y="1255964"/>
                <a:ext cx="1596778" cy="1506610"/>
                <a:chOff x="1337572" y="1250310"/>
                <a:chExt cx="1564390" cy="1407921"/>
              </a:xfrm>
            </p:grpSpPr>
            <p:sp>
              <p:nvSpPr>
                <p:cNvPr id="23" name="Дуга 22"/>
                <p:cNvSpPr/>
                <p:nvPr/>
              </p:nvSpPr>
              <p:spPr>
                <a:xfrm rot="10800000">
                  <a:off x="1337572" y="1250310"/>
                  <a:ext cx="1558841" cy="1407921"/>
                </a:xfrm>
                <a:prstGeom prst="arc">
                  <a:avLst>
                    <a:gd name="adj1" fmla="val 10740749"/>
                    <a:gd name="adj2" fmla="val 17834774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Дуга 23"/>
                <p:cNvSpPr/>
                <p:nvPr/>
              </p:nvSpPr>
              <p:spPr>
                <a:xfrm rot="10800000">
                  <a:off x="1601477" y="1478760"/>
                  <a:ext cx="881859" cy="895661"/>
                </a:xfrm>
                <a:prstGeom prst="arc">
                  <a:avLst>
                    <a:gd name="adj1" fmla="val 11283930"/>
                    <a:gd name="adj2" fmla="val 78842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Дуга 24"/>
                <p:cNvSpPr/>
                <p:nvPr/>
              </p:nvSpPr>
              <p:spPr>
                <a:xfrm>
                  <a:off x="1599827" y="1319787"/>
                  <a:ext cx="1302135" cy="1241197"/>
                </a:xfrm>
                <a:prstGeom prst="arc">
                  <a:avLst>
                    <a:gd name="adj1" fmla="val 10730268"/>
                    <a:gd name="adj2" fmla="val 118453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Дуга 25"/>
                <p:cNvSpPr/>
                <p:nvPr/>
              </p:nvSpPr>
              <p:spPr>
                <a:xfrm>
                  <a:off x="1860736" y="1587285"/>
                  <a:ext cx="631561" cy="633922"/>
                </a:xfrm>
                <a:prstGeom prst="arc">
                  <a:avLst>
                    <a:gd name="adj1" fmla="val 17726930"/>
                    <a:gd name="adj2" fmla="val 1000312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9" name="Прямоугольник 18"/>
            <p:cNvSpPr/>
            <p:nvPr/>
          </p:nvSpPr>
          <p:spPr>
            <a:xfrm>
              <a:off x="1036320" y="3108960"/>
              <a:ext cx="2621280" cy="262128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1138523" y="3048001"/>
              <a:ext cx="2424991" cy="2621544"/>
            </a:xfrm>
            <a:custGeom>
              <a:avLst/>
              <a:gdLst>
                <a:gd name="connsiteX0" fmla="*/ 1918820 w 2425625"/>
                <a:gd name="connsiteY0" fmla="*/ 1062446 h 2613899"/>
                <a:gd name="connsiteX1" fmla="*/ 1918820 w 2425625"/>
                <a:gd name="connsiteY1" fmla="*/ 1184366 h 2613899"/>
                <a:gd name="connsiteX2" fmla="*/ 1910111 w 2425625"/>
                <a:gd name="connsiteY2" fmla="*/ 1358537 h 2613899"/>
                <a:gd name="connsiteX3" fmla="*/ 1883985 w 2425625"/>
                <a:gd name="connsiteY3" fmla="*/ 1471749 h 2613899"/>
                <a:gd name="connsiteX4" fmla="*/ 1849151 w 2425625"/>
                <a:gd name="connsiteY4" fmla="*/ 1611086 h 2613899"/>
                <a:gd name="connsiteX5" fmla="*/ 1735940 w 2425625"/>
                <a:gd name="connsiteY5" fmla="*/ 1785257 h 2613899"/>
                <a:gd name="connsiteX6" fmla="*/ 1526934 w 2425625"/>
                <a:gd name="connsiteY6" fmla="*/ 1950720 h 2613899"/>
                <a:gd name="connsiteX7" fmla="*/ 1256968 w 2425625"/>
                <a:gd name="connsiteY7" fmla="*/ 2037806 h 2613899"/>
                <a:gd name="connsiteX8" fmla="*/ 995711 w 2425625"/>
                <a:gd name="connsiteY8" fmla="*/ 1994263 h 2613899"/>
                <a:gd name="connsiteX9" fmla="*/ 812831 w 2425625"/>
                <a:gd name="connsiteY9" fmla="*/ 1898469 h 2613899"/>
                <a:gd name="connsiteX10" fmla="*/ 656077 w 2425625"/>
                <a:gd name="connsiteY10" fmla="*/ 1776549 h 2613899"/>
                <a:gd name="connsiteX11" fmla="*/ 568991 w 2425625"/>
                <a:gd name="connsiteY11" fmla="*/ 1602377 h 2613899"/>
                <a:gd name="connsiteX12" fmla="*/ 508031 w 2425625"/>
                <a:gd name="connsiteY12" fmla="*/ 1349829 h 2613899"/>
                <a:gd name="connsiteX13" fmla="*/ 542865 w 2425625"/>
                <a:gd name="connsiteY13" fmla="*/ 1097280 h 2613899"/>
                <a:gd name="connsiteX14" fmla="*/ 603825 w 2425625"/>
                <a:gd name="connsiteY14" fmla="*/ 905691 h 2613899"/>
                <a:gd name="connsiteX15" fmla="*/ 690911 w 2425625"/>
                <a:gd name="connsiteY15" fmla="*/ 714103 h 2613899"/>
                <a:gd name="connsiteX16" fmla="*/ 830248 w 2425625"/>
                <a:gd name="connsiteY16" fmla="*/ 557349 h 2613899"/>
                <a:gd name="connsiteX17" fmla="*/ 1013128 w 2425625"/>
                <a:gd name="connsiteY17" fmla="*/ 409303 h 2613899"/>
                <a:gd name="connsiteX18" fmla="*/ 1213425 w 2425625"/>
                <a:gd name="connsiteY18" fmla="*/ 339634 h 2613899"/>
                <a:gd name="connsiteX19" fmla="*/ 1413722 w 2425625"/>
                <a:gd name="connsiteY19" fmla="*/ 287383 h 2613899"/>
                <a:gd name="connsiteX20" fmla="*/ 1622728 w 2425625"/>
                <a:gd name="connsiteY20" fmla="*/ 296091 h 2613899"/>
                <a:gd name="connsiteX21" fmla="*/ 1805608 w 2425625"/>
                <a:gd name="connsiteY21" fmla="*/ 339634 h 2613899"/>
                <a:gd name="connsiteX22" fmla="*/ 1953654 w 2425625"/>
                <a:gd name="connsiteY22" fmla="*/ 418011 h 2613899"/>
                <a:gd name="connsiteX23" fmla="*/ 2110408 w 2425625"/>
                <a:gd name="connsiteY23" fmla="*/ 531223 h 2613899"/>
                <a:gd name="connsiteX24" fmla="*/ 2258454 w 2425625"/>
                <a:gd name="connsiteY24" fmla="*/ 696686 h 2613899"/>
                <a:gd name="connsiteX25" fmla="*/ 2371665 w 2425625"/>
                <a:gd name="connsiteY25" fmla="*/ 923109 h 2613899"/>
                <a:gd name="connsiteX26" fmla="*/ 2415208 w 2425625"/>
                <a:gd name="connsiteY26" fmla="*/ 1210491 h 2613899"/>
                <a:gd name="connsiteX27" fmla="*/ 2423917 w 2425625"/>
                <a:gd name="connsiteY27" fmla="*/ 1463040 h 2613899"/>
                <a:gd name="connsiteX28" fmla="*/ 2389082 w 2425625"/>
                <a:gd name="connsiteY28" fmla="*/ 1680754 h 2613899"/>
                <a:gd name="connsiteX29" fmla="*/ 2301997 w 2425625"/>
                <a:gd name="connsiteY29" fmla="*/ 1907177 h 2613899"/>
                <a:gd name="connsiteX30" fmla="*/ 2153951 w 2425625"/>
                <a:gd name="connsiteY30" fmla="*/ 2133600 h 2613899"/>
                <a:gd name="connsiteX31" fmla="*/ 1962362 w 2425625"/>
                <a:gd name="connsiteY31" fmla="*/ 2325189 h 2613899"/>
                <a:gd name="connsiteX32" fmla="*/ 1709814 w 2425625"/>
                <a:gd name="connsiteY32" fmla="*/ 2481943 h 2613899"/>
                <a:gd name="connsiteX33" fmla="*/ 1387597 w 2425625"/>
                <a:gd name="connsiteY33" fmla="*/ 2595154 h 2613899"/>
                <a:gd name="connsiteX34" fmla="*/ 1152465 w 2425625"/>
                <a:gd name="connsiteY34" fmla="*/ 2612571 h 2613899"/>
                <a:gd name="connsiteX35" fmla="*/ 960877 w 2425625"/>
                <a:gd name="connsiteY35" fmla="*/ 2603863 h 2613899"/>
                <a:gd name="connsiteX36" fmla="*/ 725745 w 2425625"/>
                <a:gd name="connsiteY36" fmla="*/ 2534194 h 2613899"/>
                <a:gd name="connsiteX37" fmla="*/ 534157 w 2425625"/>
                <a:gd name="connsiteY37" fmla="*/ 2429691 h 2613899"/>
                <a:gd name="connsiteX38" fmla="*/ 333860 w 2425625"/>
                <a:gd name="connsiteY38" fmla="*/ 2264229 h 2613899"/>
                <a:gd name="connsiteX39" fmla="*/ 150980 w 2425625"/>
                <a:gd name="connsiteY39" fmla="*/ 2029097 h 2613899"/>
                <a:gd name="connsiteX40" fmla="*/ 72602 w 2425625"/>
                <a:gd name="connsiteY40" fmla="*/ 1863634 h 2613899"/>
                <a:gd name="connsiteX41" fmla="*/ 37768 w 2425625"/>
                <a:gd name="connsiteY41" fmla="*/ 1663337 h 2613899"/>
                <a:gd name="connsiteX42" fmla="*/ 2934 w 2425625"/>
                <a:gd name="connsiteY42" fmla="*/ 1532709 h 2613899"/>
                <a:gd name="connsiteX43" fmla="*/ 2934 w 2425625"/>
                <a:gd name="connsiteY43" fmla="*/ 1297577 h 2613899"/>
                <a:gd name="connsiteX44" fmla="*/ 11642 w 2425625"/>
                <a:gd name="connsiteY44" fmla="*/ 1053737 h 2613899"/>
                <a:gd name="connsiteX45" fmla="*/ 20351 w 2425625"/>
                <a:gd name="connsiteY45" fmla="*/ 740229 h 2613899"/>
                <a:gd name="connsiteX46" fmla="*/ 37768 w 2425625"/>
                <a:gd name="connsiteY46" fmla="*/ 470263 h 2613899"/>
                <a:gd name="connsiteX47" fmla="*/ 124854 w 2425625"/>
                <a:gd name="connsiteY47" fmla="*/ 252549 h 2613899"/>
                <a:gd name="connsiteX48" fmla="*/ 246774 w 2425625"/>
                <a:gd name="connsiteY48" fmla="*/ 156754 h 2613899"/>
                <a:gd name="connsiteX49" fmla="*/ 403528 w 2425625"/>
                <a:gd name="connsiteY49" fmla="*/ 52251 h 2613899"/>
                <a:gd name="connsiteX50" fmla="*/ 534157 w 2425625"/>
                <a:gd name="connsiteY50" fmla="*/ 0 h 2613899"/>
                <a:gd name="connsiteX0" fmla="*/ 1918820 w 2425625"/>
                <a:gd name="connsiteY0" fmla="*/ 1062446 h 2613899"/>
                <a:gd name="connsiteX1" fmla="*/ 1918820 w 2425625"/>
                <a:gd name="connsiteY1" fmla="*/ 1184366 h 2613899"/>
                <a:gd name="connsiteX2" fmla="*/ 1910111 w 2425625"/>
                <a:gd name="connsiteY2" fmla="*/ 1358537 h 2613899"/>
                <a:gd name="connsiteX3" fmla="*/ 1883985 w 2425625"/>
                <a:gd name="connsiteY3" fmla="*/ 1471749 h 2613899"/>
                <a:gd name="connsiteX4" fmla="*/ 1849151 w 2425625"/>
                <a:gd name="connsiteY4" fmla="*/ 1611086 h 2613899"/>
                <a:gd name="connsiteX5" fmla="*/ 1735940 w 2425625"/>
                <a:gd name="connsiteY5" fmla="*/ 1785257 h 2613899"/>
                <a:gd name="connsiteX6" fmla="*/ 1526934 w 2425625"/>
                <a:gd name="connsiteY6" fmla="*/ 1950720 h 2613899"/>
                <a:gd name="connsiteX7" fmla="*/ 1256968 w 2425625"/>
                <a:gd name="connsiteY7" fmla="*/ 2037806 h 2613899"/>
                <a:gd name="connsiteX8" fmla="*/ 995711 w 2425625"/>
                <a:gd name="connsiteY8" fmla="*/ 1994263 h 2613899"/>
                <a:gd name="connsiteX9" fmla="*/ 812831 w 2425625"/>
                <a:gd name="connsiteY9" fmla="*/ 1898469 h 2613899"/>
                <a:gd name="connsiteX10" fmla="*/ 656077 w 2425625"/>
                <a:gd name="connsiteY10" fmla="*/ 1776549 h 2613899"/>
                <a:gd name="connsiteX11" fmla="*/ 568991 w 2425625"/>
                <a:gd name="connsiteY11" fmla="*/ 1602377 h 2613899"/>
                <a:gd name="connsiteX12" fmla="*/ 508031 w 2425625"/>
                <a:gd name="connsiteY12" fmla="*/ 1349829 h 2613899"/>
                <a:gd name="connsiteX13" fmla="*/ 542865 w 2425625"/>
                <a:gd name="connsiteY13" fmla="*/ 1097280 h 2613899"/>
                <a:gd name="connsiteX14" fmla="*/ 603825 w 2425625"/>
                <a:gd name="connsiteY14" fmla="*/ 905691 h 2613899"/>
                <a:gd name="connsiteX15" fmla="*/ 690911 w 2425625"/>
                <a:gd name="connsiteY15" fmla="*/ 714103 h 2613899"/>
                <a:gd name="connsiteX16" fmla="*/ 830248 w 2425625"/>
                <a:gd name="connsiteY16" fmla="*/ 557349 h 2613899"/>
                <a:gd name="connsiteX17" fmla="*/ 1013128 w 2425625"/>
                <a:gd name="connsiteY17" fmla="*/ 409303 h 2613899"/>
                <a:gd name="connsiteX18" fmla="*/ 1213425 w 2425625"/>
                <a:gd name="connsiteY18" fmla="*/ 339634 h 2613899"/>
                <a:gd name="connsiteX19" fmla="*/ 1413722 w 2425625"/>
                <a:gd name="connsiteY19" fmla="*/ 287383 h 2613899"/>
                <a:gd name="connsiteX20" fmla="*/ 1622728 w 2425625"/>
                <a:gd name="connsiteY20" fmla="*/ 296091 h 2613899"/>
                <a:gd name="connsiteX21" fmla="*/ 1805608 w 2425625"/>
                <a:gd name="connsiteY21" fmla="*/ 339634 h 2613899"/>
                <a:gd name="connsiteX22" fmla="*/ 1953654 w 2425625"/>
                <a:gd name="connsiteY22" fmla="*/ 418011 h 2613899"/>
                <a:gd name="connsiteX23" fmla="*/ 2110408 w 2425625"/>
                <a:gd name="connsiteY23" fmla="*/ 531223 h 2613899"/>
                <a:gd name="connsiteX24" fmla="*/ 2258454 w 2425625"/>
                <a:gd name="connsiteY24" fmla="*/ 696686 h 2613899"/>
                <a:gd name="connsiteX25" fmla="*/ 2371665 w 2425625"/>
                <a:gd name="connsiteY25" fmla="*/ 923109 h 2613899"/>
                <a:gd name="connsiteX26" fmla="*/ 2415208 w 2425625"/>
                <a:gd name="connsiteY26" fmla="*/ 1210491 h 2613899"/>
                <a:gd name="connsiteX27" fmla="*/ 2423917 w 2425625"/>
                <a:gd name="connsiteY27" fmla="*/ 1463040 h 2613899"/>
                <a:gd name="connsiteX28" fmla="*/ 2389082 w 2425625"/>
                <a:gd name="connsiteY28" fmla="*/ 1680754 h 2613899"/>
                <a:gd name="connsiteX29" fmla="*/ 2301997 w 2425625"/>
                <a:gd name="connsiteY29" fmla="*/ 1907177 h 2613899"/>
                <a:gd name="connsiteX30" fmla="*/ 2153951 w 2425625"/>
                <a:gd name="connsiteY30" fmla="*/ 2133600 h 2613899"/>
                <a:gd name="connsiteX31" fmla="*/ 1962362 w 2425625"/>
                <a:gd name="connsiteY31" fmla="*/ 2325189 h 2613899"/>
                <a:gd name="connsiteX32" fmla="*/ 1709814 w 2425625"/>
                <a:gd name="connsiteY32" fmla="*/ 2481943 h 2613899"/>
                <a:gd name="connsiteX33" fmla="*/ 1387597 w 2425625"/>
                <a:gd name="connsiteY33" fmla="*/ 2595154 h 2613899"/>
                <a:gd name="connsiteX34" fmla="*/ 1152465 w 2425625"/>
                <a:gd name="connsiteY34" fmla="*/ 2612571 h 2613899"/>
                <a:gd name="connsiteX35" fmla="*/ 960877 w 2425625"/>
                <a:gd name="connsiteY35" fmla="*/ 2603863 h 2613899"/>
                <a:gd name="connsiteX36" fmla="*/ 725745 w 2425625"/>
                <a:gd name="connsiteY36" fmla="*/ 2534194 h 2613899"/>
                <a:gd name="connsiteX37" fmla="*/ 534157 w 2425625"/>
                <a:gd name="connsiteY37" fmla="*/ 2429691 h 2613899"/>
                <a:gd name="connsiteX38" fmla="*/ 333860 w 2425625"/>
                <a:gd name="connsiteY38" fmla="*/ 2264229 h 2613899"/>
                <a:gd name="connsiteX39" fmla="*/ 150980 w 2425625"/>
                <a:gd name="connsiteY39" fmla="*/ 2029097 h 2613899"/>
                <a:gd name="connsiteX40" fmla="*/ 72602 w 2425625"/>
                <a:gd name="connsiteY40" fmla="*/ 1863634 h 2613899"/>
                <a:gd name="connsiteX41" fmla="*/ 37768 w 2425625"/>
                <a:gd name="connsiteY41" fmla="*/ 1663337 h 2613899"/>
                <a:gd name="connsiteX42" fmla="*/ 2934 w 2425625"/>
                <a:gd name="connsiteY42" fmla="*/ 1532709 h 2613899"/>
                <a:gd name="connsiteX43" fmla="*/ 2934 w 2425625"/>
                <a:gd name="connsiteY43" fmla="*/ 1297577 h 2613899"/>
                <a:gd name="connsiteX44" fmla="*/ 11642 w 2425625"/>
                <a:gd name="connsiteY44" fmla="*/ 1053737 h 2613899"/>
                <a:gd name="connsiteX45" fmla="*/ 20351 w 2425625"/>
                <a:gd name="connsiteY45" fmla="*/ 740229 h 2613899"/>
                <a:gd name="connsiteX46" fmla="*/ 37768 w 2425625"/>
                <a:gd name="connsiteY46" fmla="*/ 470263 h 2613899"/>
                <a:gd name="connsiteX47" fmla="*/ 124854 w 2425625"/>
                <a:gd name="connsiteY47" fmla="*/ 269966 h 2613899"/>
                <a:gd name="connsiteX48" fmla="*/ 246774 w 2425625"/>
                <a:gd name="connsiteY48" fmla="*/ 156754 h 2613899"/>
                <a:gd name="connsiteX49" fmla="*/ 403528 w 2425625"/>
                <a:gd name="connsiteY49" fmla="*/ 52251 h 2613899"/>
                <a:gd name="connsiteX50" fmla="*/ 534157 w 2425625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49829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0277 w 2424991"/>
                <a:gd name="connsiteY15" fmla="*/ 714103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12791 w 2424991"/>
                <a:gd name="connsiteY18" fmla="*/ 339634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0277 w 2424991"/>
                <a:gd name="connsiteY15" fmla="*/ 714103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12791 w 2424991"/>
                <a:gd name="connsiteY18" fmla="*/ 339634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0277 w 2424991"/>
                <a:gd name="connsiteY15" fmla="*/ 714103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64151 w 2424991"/>
                <a:gd name="connsiteY10" fmla="*/ 1793966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64151 w 2424991"/>
                <a:gd name="connsiteY10" fmla="*/ 1785258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907177 h 2613899"/>
                <a:gd name="connsiteX10" fmla="*/ 664151 w 2424991"/>
                <a:gd name="connsiteY10" fmla="*/ 1785258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907177 h 2613899"/>
                <a:gd name="connsiteX10" fmla="*/ 664151 w 2424991"/>
                <a:gd name="connsiteY10" fmla="*/ 1785258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21544"/>
                <a:gd name="connsiteX1" fmla="*/ 1918186 w 2424991"/>
                <a:gd name="connsiteY1" fmla="*/ 1184366 h 2621544"/>
                <a:gd name="connsiteX2" fmla="*/ 1909477 w 2424991"/>
                <a:gd name="connsiteY2" fmla="*/ 1358537 h 2621544"/>
                <a:gd name="connsiteX3" fmla="*/ 1883351 w 2424991"/>
                <a:gd name="connsiteY3" fmla="*/ 1471749 h 2621544"/>
                <a:gd name="connsiteX4" fmla="*/ 1848517 w 2424991"/>
                <a:gd name="connsiteY4" fmla="*/ 1611086 h 2621544"/>
                <a:gd name="connsiteX5" fmla="*/ 1735306 w 2424991"/>
                <a:gd name="connsiteY5" fmla="*/ 1785257 h 2621544"/>
                <a:gd name="connsiteX6" fmla="*/ 1526300 w 2424991"/>
                <a:gd name="connsiteY6" fmla="*/ 1950720 h 2621544"/>
                <a:gd name="connsiteX7" fmla="*/ 1256334 w 2424991"/>
                <a:gd name="connsiteY7" fmla="*/ 2037806 h 2621544"/>
                <a:gd name="connsiteX8" fmla="*/ 995077 w 2424991"/>
                <a:gd name="connsiteY8" fmla="*/ 1994263 h 2621544"/>
                <a:gd name="connsiteX9" fmla="*/ 812197 w 2424991"/>
                <a:gd name="connsiteY9" fmla="*/ 1907177 h 2621544"/>
                <a:gd name="connsiteX10" fmla="*/ 664151 w 2424991"/>
                <a:gd name="connsiteY10" fmla="*/ 1785258 h 2621544"/>
                <a:gd name="connsiteX11" fmla="*/ 568357 w 2424991"/>
                <a:gd name="connsiteY11" fmla="*/ 1602377 h 2621544"/>
                <a:gd name="connsiteX12" fmla="*/ 507397 w 2424991"/>
                <a:gd name="connsiteY12" fmla="*/ 1367246 h 2621544"/>
                <a:gd name="connsiteX13" fmla="*/ 542231 w 2424991"/>
                <a:gd name="connsiteY13" fmla="*/ 1097280 h 2621544"/>
                <a:gd name="connsiteX14" fmla="*/ 603191 w 2424991"/>
                <a:gd name="connsiteY14" fmla="*/ 905691 h 2621544"/>
                <a:gd name="connsiteX15" fmla="*/ 698985 w 2424991"/>
                <a:gd name="connsiteY15" fmla="*/ 722812 h 2621544"/>
                <a:gd name="connsiteX16" fmla="*/ 829614 w 2424991"/>
                <a:gd name="connsiteY16" fmla="*/ 557349 h 2621544"/>
                <a:gd name="connsiteX17" fmla="*/ 1012494 w 2424991"/>
                <a:gd name="connsiteY17" fmla="*/ 409303 h 2621544"/>
                <a:gd name="connsiteX18" fmla="*/ 1221499 w 2424991"/>
                <a:gd name="connsiteY18" fmla="*/ 313508 h 2621544"/>
                <a:gd name="connsiteX19" fmla="*/ 1413088 w 2424991"/>
                <a:gd name="connsiteY19" fmla="*/ 287383 h 2621544"/>
                <a:gd name="connsiteX20" fmla="*/ 1622094 w 2424991"/>
                <a:gd name="connsiteY20" fmla="*/ 296091 h 2621544"/>
                <a:gd name="connsiteX21" fmla="*/ 1804974 w 2424991"/>
                <a:gd name="connsiteY21" fmla="*/ 339634 h 2621544"/>
                <a:gd name="connsiteX22" fmla="*/ 1953020 w 2424991"/>
                <a:gd name="connsiteY22" fmla="*/ 418011 h 2621544"/>
                <a:gd name="connsiteX23" fmla="*/ 2109774 w 2424991"/>
                <a:gd name="connsiteY23" fmla="*/ 531223 h 2621544"/>
                <a:gd name="connsiteX24" fmla="*/ 2257820 w 2424991"/>
                <a:gd name="connsiteY24" fmla="*/ 696686 h 2621544"/>
                <a:gd name="connsiteX25" fmla="*/ 2371031 w 2424991"/>
                <a:gd name="connsiteY25" fmla="*/ 923109 h 2621544"/>
                <a:gd name="connsiteX26" fmla="*/ 2414574 w 2424991"/>
                <a:gd name="connsiteY26" fmla="*/ 1210491 h 2621544"/>
                <a:gd name="connsiteX27" fmla="*/ 2423283 w 2424991"/>
                <a:gd name="connsiteY27" fmla="*/ 1463040 h 2621544"/>
                <a:gd name="connsiteX28" fmla="*/ 2388448 w 2424991"/>
                <a:gd name="connsiteY28" fmla="*/ 1680754 h 2621544"/>
                <a:gd name="connsiteX29" fmla="*/ 2301363 w 2424991"/>
                <a:gd name="connsiteY29" fmla="*/ 1907177 h 2621544"/>
                <a:gd name="connsiteX30" fmla="*/ 2153317 w 2424991"/>
                <a:gd name="connsiteY30" fmla="*/ 2133600 h 2621544"/>
                <a:gd name="connsiteX31" fmla="*/ 1961728 w 2424991"/>
                <a:gd name="connsiteY31" fmla="*/ 2325189 h 2621544"/>
                <a:gd name="connsiteX32" fmla="*/ 1709180 w 2424991"/>
                <a:gd name="connsiteY32" fmla="*/ 2481943 h 2621544"/>
                <a:gd name="connsiteX33" fmla="*/ 1386963 w 2424991"/>
                <a:gd name="connsiteY33" fmla="*/ 2595154 h 2621544"/>
                <a:gd name="connsiteX34" fmla="*/ 1160540 w 2424991"/>
                <a:gd name="connsiteY34" fmla="*/ 2621280 h 2621544"/>
                <a:gd name="connsiteX35" fmla="*/ 960243 w 2424991"/>
                <a:gd name="connsiteY35" fmla="*/ 2603863 h 2621544"/>
                <a:gd name="connsiteX36" fmla="*/ 725111 w 2424991"/>
                <a:gd name="connsiteY36" fmla="*/ 2534194 h 2621544"/>
                <a:gd name="connsiteX37" fmla="*/ 533523 w 2424991"/>
                <a:gd name="connsiteY37" fmla="*/ 2429691 h 2621544"/>
                <a:gd name="connsiteX38" fmla="*/ 333226 w 2424991"/>
                <a:gd name="connsiteY38" fmla="*/ 2264229 h 2621544"/>
                <a:gd name="connsiteX39" fmla="*/ 150346 w 2424991"/>
                <a:gd name="connsiteY39" fmla="*/ 2029097 h 2621544"/>
                <a:gd name="connsiteX40" fmla="*/ 71968 w 2424991"/>
                <a:gd name="connsiteY40" fmla="*/ 1863634 h 2621544"/>
                <a:gd name="connsiteX41" fmla="*/ 28425 w 2424991"/>
                <a:gd name="connsiteY41" fmla="*/ 1698171 h 2621544"/>
                <a:gd name="connsiteX42" fmla="*/ 2300 w 2424991"/>
                <a:gd name="connsiteY42" fmla="*/ 1532709 h 2621544"/>
                <a:gd name="connsiteX43" fmla="*/ 2300 w 2424991"/>
                <a:gd name="connsiteY43" fmla="*/ 1297577 h 2621544"/>
                <a:gd name="connsiteX44" fmla="*/ 11008 w 2424991"/>
                <a:gd name="connsiteY44" fmla="*/ 1053737 h 2621544"/>
                <a:gd name="connsiteX45" fmla="*/ 19717 w 2424991"/>
                <a:gd name="connsiteY45" fmla="*/ 740229 h 2621544"/>
                <a:gd name="connsiteX46" fmla="*/ 37134 w 2424991"/>
                <a:gd name="connsiteY46" fmla="*/ 470263 h 2621544"/>
                <a:gd name="connsiteX47" fmla="*/ 124220 w 2424991"/>
                <a:gd name="connsiteY47" fmla="*/ 269966 h 2621544"/>
                <a:gd name="connsiteX48" fmla="*/ 246140 w 2424991"/>
                <a:gd name="connsiteY48" fmla="*/ 156754 h 2621544"/>
                <a:gd name="connsiteX49" fmla="*/ 402894 w 2424991"/>
                <a:gd name="connsiteY49" fmla="*/ 52251 h 2621544"/>
                <a:gd name="connsiteX50" fmla="*/ 533523 w 2424991"/>
                <a:gd name="connsiteY50" fmla="*/ 0 h 262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424991" h="2621544">
                  <a:moveTo>
                    <a:pt x="1918186" y="1062446"/>
                  </a:moveTo>
                  <a:cubicBezTo>
                    <a:pt x="1918911" y="1098732"/>
                    <a:pt x="1919637" y="1135018"/>
                    <a:pt x="1918186" y="1184366"/>
                  </a:cubicBezTo>
                  <a:cubicBezTo>
                    <a:pt x="1916735" y="1233714"/>
                    <a:pt x="1915283" y="1310640"/>
                    <a:pt x="1909477" y="1358537"/>
                  </a:cubicBezTo>
                  <a:cubicBezTo>
                    <a:pt x="1903671" y="1406434"/>
                    <a:pt x="1893511" y="1429658"/>
                    <a:pt x="1883351" y="1471749"/>
                  </a:cubicBezTo>
                  <a:cubicBezTo>
                    <a:pt x="1873191" y="1513840"/>
                    <a:pt x="1873191" y="1558835"/>
                    <a:pt x="1848517" y="1611086"/>
                  </a:cubicBezTo>
                  <a:cubicBezTo>
                    <a:pt x="1823843" y="1663337"/>
                    <a:pt x="1789009" y="1728651"/>
                    <a:pt x="1735306" y="1785257"/>
                  </a:cubicBezTo>
                  <a:cubicBezTo>
                    <a:pt x="1681603" y="1841863"/>
                    <a:pt x="1606129" y="1908629"/>
                    <a:pt x="1526300" y="1950720"/>
                  </a:cubicBezTo>
                  <a:cubicBezTo>
                    <a:pt x="1446471" y="1992811"/>
                    <a:pt x="1344871" y="2030549"/>
                    <a:pt x="1256334" y="2037806"/>
                  </a:cubicBezTo>
                  <a:cubicBezTo>
                    <a:pt x="1167797" y="2045063"/>
                    <a:pt x="1069100" y="2016035"/>
                    <a:pt x="995077" y="1994263"/>
                  </a:cubicBezTo>
                  <a:cubicBezTo>
                    <a:pt x="921054" y="1972491"/>
                    <a:pt x="867351" y="1942011"/>
                    <a:pt x="812197" y="1907177"/>
                  </a:cubicBezTo>
                  <a:cubicBezTo>
                    <a:pt x="757043" y="1872343"/>
                    <a:pt x="704791" y="1836058"/>
                    <a:pt x="664151" y="1785258"/>
                  </a:cubicBezTo>
                  <a:cubicBezTo>
                    <a:pt x="623511" y="1734458"/>
                    <a:pt x="594483" y="1672046"/>
                    <a:pt x="568357" y="1602377"/>
                  </a:cubicBezTo>
                  <a:cubicBezTo>
                    <a:pt x="542231" y="1532708"/>
                    <a:pt x="511751" y="1451429"/>
                    <a:pt x="507397" y="1367246"/>
                  </a:cubicBezTo>
                  <a:cubicBezTo>
                    <a:pt x="503043" y="1283063"/>
                    <a:pt x="526265" y="1174206"/>
                    <a:pt x="542231" y="1097280"/>
                  </a:cubicBezTo>
                  <a:cubicBezTo>
                    <a:pt x="558197" y="1020354"/>
                    <a:pt x="577065" y="968102"/>
                    <a:pt x="603191" y="905691"/>
                  </a:cubicBezTo>
                  <a:cubicBezTo>
                    <a:pt x="629317" y="843280"/>
                    <a:pt x="661248" y="780869"/>
                    <a:pt x="698985" y="722812"/>
                  </a:cubicBezTo>
                  <a:cubicBezTo>
                    <a:pt x="736722" y="664755"/>
                    <a:pt x="777363" y="609600"/>
                    <a:pt x="829614" y="557349"/>
                  </a:cubicBezTo>
                  <a:cubicBezTo>
                    <a:pt x="881865" y="505098"/>
                    <a:pt x="947180" y="449943"/>
                    <a:pt x="1012494" y="409303"/>
                  </a:cubicBezTo>
                  <a:cubicBezTo>
                    <a:pt x="1077808" y="368663"/>
                    <a:pt x="1154733" y="333828"/>
                    <a:pt x="1221499" y="313508"/>
                  </a:cubicBezTo>
                  <a:cubicBezTo>
                    <a:pt x="1288265" y="293188"/>
                    <a:pt x="1346322" y="290286"/>
                    <a:pt x="1413088" y="287383"/>
                  </a:cubicBezTo>
                  <a:cubicBezTo>
                    <a:pt x="1479854" y="284480"/>
                    <a:pt x="1556780" y="287383"/>
                    <a:pt x="1622094" y="296091"/>
                  </a:cubicBezTo>
                  <a:cubicBezTo>
                    <a:pt x="1687408" y="304799"/>
                    <a:pt x="1749820" y="319314"/>
                    <a:pt x="1804974" y="339634"/>
                  </a:cubicBezTo>
                  <a:cubicBezTo>
                    <a:pt x="1860128" y="359954"/>
                    <a:pt x="1902220" y="386080"/>
                    <a:pt x="1953020" y="418011"/>
                  </a:cubicBezTo>
                  <a:cubicBezTo>
                    <a:pt x="2003820" y="449942"/>
                    <a:pt x="2058974" y="484777"/>
                    <a:pt x="2109774" y="531223"/>
                  </a:cubicBezTo>
                  <a:cubicBezTo>
                    <a:pt x="2160574" y="577669"/>
                    <a:pt x="2214277" y="631372"/>
                    <a:pt x="2257820" y="696686"/>
                  </a:cubicBezTo>
                  <a:cubicBezTo>
                    <a:pt x="2301363" y="762000"/>
                    <a:pt x="2344905" y="837475"/>
                    <a:pt x="2371031" y="923109"/>
                  </a:cubicBezTo>
                  <a:cubicBezTo>
                    <a:pt x="2397157" y="1008743"/>
                    <a:pt x="2405865" y="1120503"/>
                    <a:pt x="2414574" y="1210491"/>
                  </a:cubicBezTo>
                  <a:cubicBezTo>
                    <a:pt x="2423283" y="1300479"/>
                    <a:pt x="2427637" y="1384663"/>
                    <a:pt x="2423283" y="1463040"/>
                  </a:cubicBezTo>
                  <a:cubicBezTo>
                    <a:pt x="2418929" y="1541417"/>
                    <a:pt x="2408768" y="1606731"/>
                    <a:pt x="2388448" y="1680754"/>
                  </a:cubicBezTo>
                  <a:cubicBezTo>
                    <a:pt x="2368128" y="1754777"/>
                    <a:pt x="2340552" y="1831703"/>
                    <a:pt x="2301363" y="1907177"/>
                  </a:cubicBezTo>
                  <a:cubicBezTo>
                    <a:pt x="2262175" y="1982651"/>
                    <a:pt x="2209923" y="2063931"/>
                    <a:pt x="2153317" y="2133600"/>
                  </a:cubicBezTo>
                  <a:cubicBezTo>
                    <a:pt x="2096711" y="2203269"/>
                    <a:pt x="2035751" y="2267132"/>
                    <a:pt x="1961728" y="2325189"/>
                  </a:cubicBezTo>
                  <a:cubicBezTo>
                    <a:pt x="1887705" y="2383246"/>
                    <a:pt x="1804974" y="2436949"/>
                    <a:pt x="1709180" y="2481943"/>
                  </a:cubicBezTo>
                  <a:cubicBezTo>
                    <a:pt x="1613386" y="2526937"/>
                    <a:pt x="1478403" y="2571931"/>
                    <a:pt x="1386963" y="2595154"/>
                  </a:cubicBezTo>
                  <a:cubicBezTo>
                    <a:pt x="1295523" y="2618377"/>
                    <a:pt x="1231660" y="2619829"/>
                    <a:pt x="1160540" y="2621280"/>
                  </a:cubicBezTo>
                  <a:cubicBezTo>
                    <a:pt x="1089420" y="2622732"/>
                    <a:pt x="1032815" y="2618377"/>
                    <a:pt x="960243" y="2603863"/>
                  </a:cubicBezTo>
                  <a:cubicBezTo>
                    <a:pt x="887671" y="2589349"/>
                    <a:pt x="796231" y="2563223"/>
                    <a:pt x="725111" y="2534194"/>
                  </a:cubicBezTo>
                  <a:cubicBezTo>
                    <a:pt x="653991" y="2505165"/>
                    <a:pt x="598837" y="2474685"/>
                    <a:pt x="533523" y="2429691"/>
                  </a:cubicBezTo>
                  <a:cubicBezTo>
                    <a:pt x="468209" y="2384697"/>
                    <a:pt x="397089" y="2330995"/>
                    <a:pt x="333226" y="2264229"/>
                  </a:cubicBezTo>
                  <a:cubicBezTo>
                    <a:pt x="269363" y="2197463"/>
                    <a:pt x="193889" y="2095863"/>
                    <a:pt x="150346" y="2029097"/>
                  </a:cubicBezTo>
                  <a:cubicBezTo>
                    <a:pt x="106803" y="1962331"/>
                    <a:pt x="92288" y="1918788"/>
                    <a:pt x="71968" y="1863634"/>
                  </a:cubicBezTo>
                  <a:cubicBezTo>
                    <a:pt x="51648" y="1808480"/>
                    <a:pt x="40036" y="1753325"/>
                    <a:pt x="28425" y="1698171"/>
                  </a:cubicBezTo>
                  <a:cubicBezTo>
                    <a:pt x="16814" y="1643017"/>
                    <a:pt x="6654" y="1599475"/>
                    <a:pt x="2300" y="1532709"/>
                  </a:cubicBezTo>
                  <a:cubicBezTo>
                    <a:pt x="-2054" y="1465943"/>
                    <a:pt x="849" y="1377406"/>
                    <a:pt x="2300" y="1297577"/>
                  </a:cubicBezTo>
                  <a:cubicBezTo>
                    <a:pt x="3751" y="1217748"/>
                    <a:pt x="8105" y="1146628"/>
                    <a:pt x="11008" y="1053737"/>
                  </a:cubicBezTo>
                  <a:cubicBezTo>
                    <a:pt x="13911" y="960846"/>
                    <a:pt x="15363" y="837475"/>
                    <a:pt x="19717" y="740229"/>
                  </a:cubicBezTo>
                  <a:cubicBezTo>
                    <a:pt x="24071" y="642983"/>
                    <a:pt x="19717" y="548640"/>
                    <a:pt x="37134" y="470263"/>
                  </a:cubicBezTo>
                  <a:cubicBezTo>
                    <a:pt x="54551" y="391886"/>
                    <a:pt x="89386" y="322218"/>
                    <a:pt x="124220" y="269966"/>
                  </a:cubicBezTo>
                  <a:cubicBezTo>
                    <a:pt x="159054" y="217714"/>
                    <a:pt x="199694" y="193040"/>
                    <a:pt x="246140" y="156754"/>
                  </a:cubicBezTo>
                  <a:cubicBezTo>
                    <a:pt x="292586" y="120468"/>
                    <a:pt x="354997" y="78377"/>
                    <a:pt x="402894" y="52251"/>
                  </a:cubicBezTo>
                  <a:cubicBezTo>
                    <a:pt x="450791" y="26125"/>
                    <a:pt x="492157" y="13062"/>
                    <a:pt x="533523" y="0"/>
                  </a:cubicBezTo>
                </a:path>
              </a:pathLst>
            </a:custGeom>
            <a:noFill/>
            <a:ln w="38100">
              <a:solidFill>
                <a:srgbClr val="5ED6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8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9743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b="1" dirty="0" err="1" smtClean="0">
                <a:latin typeface="Calibri" panose="020F0502020204030204" pitchFamily="34" charset="0"/>
              </a:rPr>
              <a:t>FHCal</a:t>
            </a:r>
            <a:r>
              <a:rPr lang="en-US" b="1" dirty="0" smtClean="0">
                <a:latin typeface="Calibri" panose="020F0502020204030204" pitchFamily="34" charset="0"/>
              </a:rPr>
              <a:t> in MPD</a:t>
            </a:r>
            <a:endParaRPr lang="en-US" b="1" dirty="0">
              <a:latin typeface="Calibri" panose="020F0502020204030204" pitchFamily="34" charset="0"/>
            </a:endParaRPr>
          </a:p>
        </p:txBody>
      </p:sp>
      <p:cxnSp>
        <p:nvCxnSpPr>
          <p:cNvPr id="141" name="Прямая со стрелкой 140"/>
          <p:cNvCxnSpPr/>
          <p:nvPr/>
        </p:nvCxnSpPr>
        <p:spPr>
          <a:xfrm flipH="1" flipV="1">
            <a:off x="7927936" y="2924944"/>
            <a:ext cx="904368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 стрелкой 141"/>
          <p:cNvCxnSpPr/>
          <p:nvPr/>
        </p:nvCxnSpPr>
        <p:spPr>
          <a:xfrm flipV="1">
            <a:off x="8904313" y="2924944"/>
            <a:ext cx="319767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8040216" y="364502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FHCal</a:t>
            </a:r>
            <a:r>
              <a:rPr lang="en-US" b="1" dirty="0"/>
              <a:t> modules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93994" y="6414102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2</a:t>
            </a:fld>
            <a:endParaRPr lang="ru-RU" dirty="0"/>
          </a:p>
        </p:txBody>
      </p:sp>
      <p:cxnSp>
        <p:nvCxnSpPr>
          <p:cNvPr id="139" name="Прямая соединительная линия 13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20137" y="478750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9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4337" r="3297" b="4174"/>
          <a:stretch/>
        </p:blipFill>
        <p:spPr>
          <a:xfrm>
            <a:off x="7070850" y="4073948"/>
            <a:ext cx="3594744" cy="26528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53" y="543532"/>
            <a:ext cx="2961996" cy="2201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555" y="2165600"/>
            <a:ext cx="1910601" cy="17201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1454" y="978508"/>
            <a:ext cx="3944135" cy="1484198"/>
          </a:xfrm>
        </p:spPr>
        <p:txBody>
          <a:bodyPr>
            <a:normAutofit/>
          </a:bodyPr>
          <a:lstStyle/>
          <a:p>
            <a:pPr>
              <a:buFontTx/>
              <a:buAutoNum type="alphaLcParenR"/>
              <a:defRPr/>
            </a:pPr>
            <a:r>
              <a:rPr lang="en-US" sz="1800" b="1" dirty="0" smtClean="0">
                <a:latin typeface="Calibri" panose="020F0502020204030204" pitchFamily="34" charset="0"/>
              </a:rPr>
              <a:t>The </a:t>
            </a:r>
            <a:r>
              <a:rPr lang="en-US" sz="1800" b="1" dirty="0">
                <a:latin typeface="Calibri" panose="020F0502020204030204" pitchFamily="34" charset="0"/>
              </a:rPr>
              <a:t>centrality of the collision;</a:t>
            </a:r>
          </a:p>
          <a:p>
            <a:pPr marL="342900" indent="-342900">
              <a:buAutoNum type="alphaLcParenR" startAt="2"/>
              <a:defRPr/>
            </a:pPr>
            <a:r>
              <a:rPr lang="en-US" sz="1800" b="1" dirty="0">
                <a:latin typeface="Calibri" panose="020F0502020204030204" pitchFamily="34" charset="0"/>
              </a:rPr>
              <a:t>The reaction plane orientation;</a:t>
            </a:r>
            <a:endParaRPr lang="ru-RU" sz="1800" b="1" dirty="0">
              <a:latin typeface="Calibri" panose="020F0502020204030204" pitchFamily="34" charset="0"/>
            </a:endParaRPr>
          </a:p>
          <a:p>
            <a:pPr marL="342900" indent="-342900">
              <a:buAutoNum type="alphaLcParenR" startAt="2"/>
              <a:defRPr/>
            </a:pPr>
            <a:r>
              <a:rPr lang="en-US" sz="1800" b="1" dirty="0" smtClean="0">
                <a:latin typeface="Calibri" panose="020F0502020204030204" pitchFamily="34" charset="0"/>
              </a:rPr>
              <a:t>Minimum </a:t>
            </a:r>
            <a:r>
              <a:rPr lang="en-US" sz="1800" b="1" dirty="0">
                <a:latin typeface="Calibri" panose="020F0502020204030204" pitchFamily="34" charset="0"/>
              </a:rPr>
              <a:t>bias </a:t>
            </a:r>
            <a:r>
              <a:rPr lang="en-US" sz="1800" b="1" dirty="0" smtClean="0">
                <a:latin typeface="Calibri" panose="020F0502020204030204" pitchFamily="34" charset="0"/>
              </a:rPr>
              <a:t>trigger;</a:t>
            </a:r>
          </a:p>
          <a:p>
            <a:pPr marL="342900" indent="-342900">
              <a:buFont typeface="Arial" panose="020B0604020202020204" pitchFamily="34" charset="0"/>
              <a:buAutoNum type="alphaLcParenR" startAt="2"/>
              <a:defRPr/>
            </a:pPr>
            <a:r>
              <a:rPr lang="en-US" sz="1800" b="1" dirty="0">
                <a:latin typeface="Calibri" panose="020F0502020204030204" pitchFamily="34" charset="0"/>
              </a:rPr>
              <a:t>Physics in forward </a:t>
            </a:r>
            <a:r>
              <a:rPr lang="en-US" sz="1800" b="1" dirty="0" smtClean="0">
                <a:latin typeface="Calibri" panose="020F0502020204030204" pitchFamily="34" charset="0"/>
              </a:rPr>
              <a:t>rapidity?</a:t>
            </a:r>
            <a:endParaRPr lang="en-US" sz="1800" b="1" dirty="0">
              <a:latin typeface="Calibri" panose="020F0502020204030204" pitchFamily="34" charset="0"/>
            </a:endParaRPr>
          </a:p>
          <a:p>
            <a:pPr marL="342900" indent="-342900">
              <a:buAutoNum type="alphaLcParenR" startAt="2"/>
              <a:defRPr/>
            </a:pPr>
            <a:endParaRPr lang="ru-RU" sz="1800" dirty="0"/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en-US" sz="2800" b="1" dirty="0" smtClean="0">
                <a:latin typeface="Calibri" panose="020F0502020204030204" pitchFamily="34" charset="0"/>
              </a:rPr>
              <a:t>Tasks of </a:t>
            </a:r>
            <a:r>
              <a:rPr lang="en-US" sz="2800" b="1" dirty="0" err="1" smtClean="0">
                <a:latin typeface="Calibri" panose="020F0502020204030204" pitchFamily="34" charset="0"/>
              </a:rPr>
              <a:t>FHCal</a:t>
            </a:r>
            <a:r>
              <a:rPr lang="en-US" sz="2800" b="1" dirty="0" smtClean="0">
                <a:latin typeface="Calibri" panose="020F0502020204030204" pitchFamily="34" charset="0"/>
              </a:rPr>
              <a:t> :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 rot="1330935">
            <a:off x="7018810" y="2492093"/>
            <a:ext cx="1395965" cy="1013670"/>
          </a:xfrm>
          <a:prstGeom prst="ellipse">
            <a:avLst/>
          </a:prstGeom>
          <a:solidFill>
            <a:schemeClr val="bg2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7090274" y="2705567"/>
            <a:ext cx="728580" cy="32008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482830" y="3024133"/>
            <a:ext cx="2651365" cy="207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901180" y="2986466"/>
            <a:ext cx="33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ru-RU" dirty="0"/>
          </a:p>
        </p:txBody>
      </p:sp>
      <p:sp>
        <p:nvSpPr>
          <p:cNvPr id="25" name="Дуга 24"/>
          <p:cNvSpPr/>
          <p:nvPr/>
        </p:nvSpPr>
        <p:spPr>
          <a:xfrm rot="20799618">
            <a:off x="6524147" y="2766097"/>
            <a:ext cx="1657089" cy="889419"/>
          </a:xfrm>
          <a:prstGeom prst="arc">
            <a:avLst>
              <a:gd name="adj1" fmla="val 16683604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425" y="2752753"/>
            <a:ext cx="518205" cy="31701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93994" y="6414102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950" y="4202841"/>
            <a:ext cx="3195772" cy="1888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333" y="3066988"/>
            <a:ext cx="480300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Centrality:</a:t>
            </a:r>
          </a:p>
          <a:p>
            <a:r>
              <a:rPr lang="en-US" dirty="0" smtClean="0"/>
              <a:t>2D-Fit of energy distributions in </a:t>
            </a:r>
            <a:r>
              <a:rPr lang="en-US" dirty="0" err="1" smtClean="0"/>
              <a:t>FHCal</a:t>
            </a:r>
            <a:r>
              <a:rPr lang="en-US" dirty="0" smtClean="0"/>
              <a:t> modules </a:t>
            </a:r>
            <a:endParaRPr lang="ru-RU" dirty="0"/>
          </a:p>
        </p:txBody>
      </p:sp>
      <p:graphicFrame>
        <p:nvGraphicFramePr>
          <p:cNvPr id="2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443424"/>
              </p:ext>
            </p:extLst>
          </p:nvPr>
        </p:nvGraphicFramePr>
        <p:xfrm>
          <a:off x="6117195" y="1081305"/>
          <a:ext cx="2559732" cy="774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" name="Уравнение" r:id="rId8" imgW="1600200" imgH="482400" progId="Equation.3">
                  <p:embed/>
                </p:oleObj>
              </mc:Choice>
              <mc:Fallback>
                <p:oleObj name="Уравнение" r:id="rId8" imgW="1600200" imgH="482400" progId="Equation.3">
                  <p:embed/>
                  <p:pic>
                    <p:nvPicPr>
                      <p:cNvPr id="13317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7195" y="1081305"/>
                        <a:ext cx="2559732" cy="7744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21195" y="478404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34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8805" y="688005"/>
            <a:ext cx="5664746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All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(90+spare)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FHCal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modules are </a:t>
            </a:r>
            <a:r>
              <a:rPr lang="en-US" sz="2000" b="1" noProof="0" dirty="0" smtClean="0">
                <a:solidFill>
                  <a:prstClr val="black"/>
                </a:solidFill>
                <a:latin typeface="Calibri"/>
              </a:rPr>
              <a:t>assembled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and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tested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with cosmic rays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</a:p>
          <a:p>
            <a:pPr marR="0" lvl="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Modules are ready for the delivery  at MPD site.</a:t>
            </a:r>
          </a:p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Mini-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FHCal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is operating now at INR.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63427" y="4340969"/>
            <a:ext cx="5479984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914210">
              <a:defRPr/>
            </a:pPr>
            <a:r>
              <a:rPr lang="en-US" b="1" dirty="0" smtClean="0">
                <a:solidFill>
                  <a:prstClr val="black"/>
                </a:solidFill>
              </a:rPr>
              <a:t>        </a:t>
            </a:r>
            <a:r>
              <a:rPr lang="en-US" sz="2000" b="1" dirty="0" smtClean="0">
                <a:solidFill>
                  <a:schemeClr val="accent2"/>
                </a:solidFill>
              </a:rPr>
              <a:t>The </a:t>
            </a:r>
            <a:r>
              <a:rPr lang="en-US" sz="2000" b="1" dirty="0">
                <a:solidFill>
                  <a:schemeClr val="accent2"/>
                </a:solidFill>
              </a:rPr>
              <a:t>activities with </a:t>
            </a:r>
            <a:r>
              <a:rPr lang="en-US" sz="2000" b="1" dirty="0" smtClean="0">
                <a:solidFill>
                  <a:schemeClr val="accent2"/>
                </a:solidFill>
              </a:rPr>
              <a:t>modules:</a:t>
            </a:r>
            <a:endParaRPr lang="en-US" sz="2000" b="1" dirty="0">
              <a:solidFill>
                <a:schemeClr val="accent2"/>
              </a:solidFill>
            </a:endParaRP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Calibration with cosmic muons;</a:t>
            </a: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Development of readout;</a:t>
            </a: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Development of </a:t>
            </a:r>
            <a:r>
              <a:rPr lang="en-US" sz="2000" b="1" dirty="0" err="1" smtClean="0">
                <a:solidFill>
                  <a:prstClr val="black"/>
                </a:solidFill>
              </a:rPr>
              <a:t>FHCal</a:t>
            </a:r>
            <a:r>
              <a:rPr lang="en-US" sz="2000" b="1" dirty="0" smtClean="0">
                <a:solidFill>
                  <a:prstClr val="black"/>
                </a:solidFill>
              </a:rPr>
              <a:t> trigger;</a:t>
            </a:r>
            <a:endParaRPr lang="en-US" sz="2000" b="1" dirty="0">
              <a:solidFill>
                <a:prstClr val="black"/>
              </a:solidFill>
            </a:endParaRP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</a:rPr>
              <a:t>Development of </a:t>
            </a:r>
            <a:r>
              <a:rPr lang="en-US" sz="2000" b="1" dirty="0" smtClean="0">
                <a:solidFill>
                  <a:prstClr val="black"/>
                </a:solidFill>
              </a:rPr>
              <a:t>Detector Control System;</a:t>
            </a:r>
          </a:p>
          <a:p>
            <a:pPr marL="285750" lvl="0" indent="-285750" defTabSz="91421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Monitoring system.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03619" y="6492875"/>
            <a:ext cx="2743200" cy="365125"/>
          </a:xfrm>
        </p:spPr>
        <p:txBody>
          <a:bodyPr/>
          <a:lstStyle/>
          <a:p>
            <a:fld id="{51C35D87-0678-46A9-9687-68872CFD618B}" type="slidenum">
              <a:rPr lang="ru-RU" smtClean="0"/>
              <a:t>4</a:t>
            </a:fld>
            <a:endParaRPr lang="ru-RU"/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0" y="-37087"/>
            <a:ext cx="12192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en-US" sz="2800" b="1" dirty="0" err="1" smtClean="0">
                <a:latin typeface="Calibri" panose="020F0502020204030204" pitchFamily="34" charset="0"/>
              </a:rPr>
              <a:t>FHCal</a:t>
            </a:r>
            <a:r>
              <a:rPr lang="en-US" sz="2800" b="1" dirty="0" smtClean="0">
                <a:latin typeface="Calibri" panose="020F0502020204030204" pitchFamily="34" charset="0"/>
              </a:rPr>
              <a:t> modules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r="8764" b="32566"/>
          <a:stretch/>
        </p:blipFill>
        <p:spPr>
          <a:xfrm>
            <a:off x="6487426" y="688005"/>
            <a:ext cx="4876799" cy="3440051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45691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6952" t="11674" r="8309" b="2706"/>
          <a:stretch/>
        </p:blipFill>
        <p:spPr>
          <a:xfrm>
            <a:off x="2650552" y="3006487"/>
            <a:ext cx="3048000" cy="3556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05" y="2751119"/>
            <a:ext cx="2146872" cy="38113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04883" y="3374172"/>
            <a:ext cx="2638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Modules in stockroom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816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11640" y="6244590"/>
            <a:ext cx="2743200" cy="365125"/>
          </a:xfrm>
        </p:spPr>
        <p:txBody>
          <a:bodyPr/>
          <a:lstStyle/>
          <a:p>
            <a:fld id="{20639DDB-9B55-4B63-9EC5-214EBFCA6739}" type="slidenum">
              <a:rPr lang="ru-RU" smtClean="0"/>
              <a:t>5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" y="-40740"/>
            <a:ext cx="121919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Readout electronics (FEE) 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99" y="3260909"/>
            <a:ext cx="1941203" cy="11269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72" y="1266563"/>
            <a:ext cx="2000549" cy="11648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78320" y="516268"/>
            <a:ext cx="3461679" cy="2800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Two PCBs in each module with:</a:t>
            </a:r>
          </a:p>
          <a:p>
            <a:endParaRPr lang="en-US" sz="1600" b="1" dirty="0"/>
          </a:p>
          <a:p>
            <a:r>
              <a:rPr lang="en-US" sz="1600" b="1" dirty="0"/>
              <a:t> 7 photodetectors ; </a:t>
            </a:r>
          </a:p>
          <a:p>
            <a:endParaRPr lang="en-US" sz="1600" b="1" dirty="0"/>
          </a:p>
          <a:p>
            <a:r>
              <a:rPr lang="en-US" sz="1600" b="1" dirty="0"/>
              <a:t>Photodetectors – MPPCs;</a:t>
            </a:r>
          </a:p>
          <a:p>
            <a:endParaRPr lang="en-US" sz="1600" b="1" dirty="0"/>
          </a:p>
          <a:p>
            <a:r>
              <a:rPr lang="en-US" sz="1600" b="1" dirty="0"/>
              <a:t>two-stage amplifiers;</a:t>
            </a:r>
          </a:p>
          <a:p>
            <a:endParaRPr lang="en-US" sz="1600" b="1" dirty="0"/>
          </a:p>
          <a:p>
            <a:r>
              <a:rPr lang="en-US" sz="1600" b="1" dirty="0"/>
              <a:t> HV channels; </a:t>
            </a:r>
          </a:p>
          <a:p>
            <a:endParaRPr lang="en-US" sz="1600" b="1" dirty="0"/>
          </a:p>
          <a:p>
            <a:r>
              <a:rPr lang="en-US" sz="1600" b="1" dirty="0"/>
              <a:t>LED calibration source. </a:t>
            </a:r>
            <a:endParaRPr lang="ru-RU" sz="16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81" y="3274125"/>
            <a:ext cx="4338280" cy="1356004"/>
          </a:xfrm>
          <a:prstGeom prst="rect">
            <a:avLst/>
          </a:prstGeom>
        </p:spPr>
      </p:pic>
      <p:sp>
        <p:nvSpPr>
          <p:cNvPr id="3" name="Стрелка влево 2"/>
          <p:cNvSpPr/>
          <p:nvPr/>
        </p:nvSpPr>
        <p:spPr>
          <a:xfrm>
            <a:off x="2299691" y="3805960"/>
            <a:ext cx="640080" cy="243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" name="TextBox 17"/>
          <p:cNvSpPr txBox="1"/>
          <p:nvPr/>
        </p:nvSpPr>
        <p:spPr>
          <a:xfrm>
            <a:off x="3242901" y="1181654"/>
            <a:ext cx="244967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MPPC</a:t>
            </a:r>
            <a:r>
              <a:rPr lang="en-US" b="1" dirty="0"/>
              <a:t>: new type</a:t>
            </a:r>
          </a:p>
          <a:p>
            <a:r>
              <a:rPr lang="en-US" b="1" dirty="0"/>
              <a:t>             S14160-3010PS</a:t>
            </a:r>
          </a:p>
          <a:p>
            <a:r>
              <a:rPr lang="en-US" b="1" dirty="0"/>
              <a:t>             size – 3x3 mm</a:t>
            </a:r>
            <a:r>
              <a:rPr lang="en-US" b="1" baseline="30000" dirty="0"/>
              <a:t>2</a:t>
            </a:r>
            <a:r>
              <a:rPr lang="en-US" b="1" dirty="0"/>
              <a:t>; </a:t>
            </a:r>
          </a:p>
          <a:p>
            <a:r>
              <a:rPr lang="en-US" b="1" dirty="0"/>
              <a:t>          pixel -10x10 µm</a:t>
            </a:r>
            <a:r>
              <a:rPr lang="en-US" b="1" baseline="30000" dirty="0"/>
              <a:t>2</a:t>
            </a:r>
            <a:r>
              <a:rPr lang="en-US" b="1" dirty="0"/>
              <a:t>;</a:t>
            </a:r>
          </a:p>
          <a:p>
            <a:r>
              <a:rPr lang="en-US" b="1" dirty="0"/>
              <a:t>                         PDE~18%.</a:t>
            </a:r>
            <a:endParaRPr lang="ru-RU" b="1" dirty="0"/>
          </a:p>
        </p:txBody>
      </p:sp>
      <p:sp>
        <p:nvSpPr>
          <p:cNvPr id="13" name="Стрелка влево 12"/>
          <p:cNvSpPr/>
          <p:nvPr/>
        </p:nvSpPr>
        <p:spPr>
          <a:xfrm>
            <a:off x="2465621" y="1798398"/>
            <a:ext cx="640080" cy="243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-31513" y="406696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30770" b="26933"/>
          <a:stretch/>
        </p:blipFill>
        <p:spPr>
          <a:xfrm>
            <a:off x="7715806" y="3824999"/>
            <a:ext cx="3876841" cy="29110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75841" y="5468082"/>
            <a:ext cx="45248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100 units of FEE  were produced and </a:t>
            </a:r>
            <a:r>
              <a:rPr lang="en-US" b="1" dirty="0" smtClean="0"/>
              <a:t>tested. </a:t>
            </a:r>
            <a:endParaRPr lang="ru-RU" b="1" dirty="0"/>
          </a:p>
        </p:txBody>
      </p:sp>
      <p:sp>
        <p:nvSpPr>
          <p:cNvPr id="19" name="Стрелка влево 18"/>
          <p:cNvSpPr/>
          <p:nvPr/>
        </p:nvSpPr>
        <p:spPr>
          <a:xfrm rot="10800000">
            <a:off x="6864901" y="5516958"/>
            <a:ext cx="640080" cy="243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7168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ADCs for </a:t>
            </a:r>
            <a:r>
              <a:rPr lang="en-US" sz="2400" b="1" dirty="0" err="1" smtClean="0"/>
              <a:t>FHCal</a:t>
            </a:r>
            <a:r>
              <a:rPr lang="en-US" sz="2400" b="1" dirty="0" smtClean="0"/>
              <a:t> </a:t>
            </a:r>
            <a:endParaRPr lang="ru-RU" sz="2400" b="1" dirty="0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50900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116" y="551943"/>
            <a:ext cx="2982224" cy="1922750"/>
          </a:xfrm>
          <a:prstGeom prst="rect">
            <a:avLst/>
          </a:prstGeom>
        </p:spPr>
      </p:pic>
      <p:sp>
        <p:nvSpPr>
          <p:cNvPr id="43" name="TextShape 1"/>
          <p:cNvSpPr txBox="1"/>
          <p:nvPr/>
        </p:nvSpPr>
        <p:spPr>
          <a:xfrm>
            <a:off x="245433" y="1121328"/>
            <a:ext cx="3024336" cy="805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61229" tIns="30614" rIns="61229" bIns="30614"/>
          <a:lstStyle/>
          <a:p>
            <a:r>
              <a:rPr lang="en-GB" sz="1600" b="1" spc="-1" dirty="0" smtClean="0">
                <a:uFill>
                  <a:solidFill>
                    <a:srgbClr val="FFFFFF"/>
                  </a:solidFill>
                </a:uFill>
                <a:latin typeface="+mj-lt"/>
              </a:rPr>
              <a:t>FPGA </a:t>
            </a:r>
            <a:r>
              <a:rPr lang="en-GB" sz="1600" b="1" spc="-1" dirty="0">
                <a:uFill>
                  <a:solidFill>
                    <a:srgbClr val="FFFFFF"/>
                  </a:solidFill>
                </a:uFill>
                <a:latin typeface="+mj-lt"/>
              </a:rPr>
              <a:t>based 64 channel ADC64 board, 62.5MS/s (AFI Electronics, JINR, </a:t>
            </a:r>
            <a:r>
              <a:rPr lang="en-GB" sz="1600" b="1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Dubna</a:t>
            </a:r>
            <a:r>
              <a:rPr lang="en-GB" sz="1600" b="1" spc="-1" dirty="0">
                <a:uFill>
                  <a:solidFill>
                    <a:srgbClr val="FFFFFF"/>
                  </a:solidFill>
                </a:uFill>
                <a:latin typeface="+mj-lt"/>
              </a:rPr>
              <a:t>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6958" y="2661756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Bench for ADC tests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870" y="667101"/>
            <a:ext cx="3166650" cy="2297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7960" y="4040527"/>
            <a:ext cx="449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All 10 ADC boxes were produced last year.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All ADCs were tested this year at JINR.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4 ADCs were repaired during the tests.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All ADCs are ready for installation.</a:t>
            </a:r>
            <a:endParaRPr lang="ru-RU" b="1" dirty="0"/>
          </a:p>
        </p:txBody>
      </p:sp>
      <p:pic>
        <p:nvPicPr>
          <p:cNvPr id="11" name="Рисунок 10" descr="https://sun9-5.userapi.com/impg/gF-ceEIK14ElfznJA01pXCCyA4eVV_GRk5B5EA/wDrnvNOX90s.jpg?size=2560x1920&amp;quality=95&amp;sign=1fd8c76362bfab7940eef617ad7ed17c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825" y="3146451"/>
            <a:ext cx="4845653" cy="357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789647" y="3025717"/>
            <a:ext cx="3244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 ADCs for each </a:t>
            </a:r>
            <a:r>
              <a:rPr lang="en-US" b="1" dirty="0" smtClean="0"/>
              <a:t>part </a:t>
            </a:r>
            <a:r>
              <a:rPr lang="en-US" b="1" dirty="0" smtClean="0"/>
              <a:t>of </a:t>
            </a:r>
            <a:r>
              <a:rPr lang="en-US" b="1" dirty="0" err="1" smtClean="0"/>
              <a:t>FHCal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8097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Прямая соединительная линия 117"/>
          <p:cNvCxnSpPr>
            <a:endCxn id="114" idx="3"/>
          </p:cNvCxnSpPr>
          <p:nvPr/>
        </p:nvCxnSpPr>
        <p:spPr>
          <a:xfrm flipV="1">
            <a:off x="5061284" y="3194604"/>
            <a:ext cx="2521818" cy="43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164657" y="1029903"/>
            <a:ext cx="1645920" cy="25506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7</a:t>
            </a:fld>
            <a:endParaRPr lang="ru-RU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66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2400" b="1" dirty="0" err="1" smtClean="0">
                <a:latin typeface="+mn-lt"/>
              </a:rPr>
              <a:t>FHCal</a:t>
            </a:r>
            <a:r>
              <a:rPr lang="en-US" altLang="ru-RU" sz="2400" b="1" dirty="0" smtClean="0">
                <a:latin typeface="+mn-lt"/>
              </a:rPr>
              <a:t> readout and control</a:t>
            </a:r>
            <a:endParaRPr lang="en-US" altLang="ru-RU" sz="24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6669" y="1530417"/>
            <a:ext cx="64489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FEE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44315" y="2115954"/>
            <a:ext cx="64489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FEE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23459" y="2913247"/>
            <a:ext cx="64489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FEE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57162" y="1520791"/>
            <a:ext cx="25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36307" y="2077453"/>
            <a:ext cx="25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193535" y="2934099"/>
            <a:ext cx="44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44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617044" y="2358189"/>
            <a:ext cx="67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93533" y="972152"/>
            <a:ext cx="166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n detector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396114" y="1653941"/>
            <a:ext cx="1645920" cy="25506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482740" y="2106328"/>
            <a:ext cx="121438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ADC64 (1)</a:t>
            </a:r>
          </a:p>
          <a:p>
            <a:r>
              <a:rPr lang="en-US" sz="1600" dirty="0" smtClean="0"/>
              <a:t>(9 modules)</a:t>
            </a:r>
            <a:endParaRPr lang="ru-RU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3510012" y="2749616"/>
            <a:ext cx="121438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ADC64 (2)</a:t>
            </a:r>
          </a:p>
          <a:p>
            <a:r>
              <a:rPr lang="en-US" sz="1600" dirty="0" smtClean="0"/>
              <a:t>(9 modules)</a:t>
            </a:r>
            <a:endParaRPr lang="ru-RU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3538888" y="3596639"/>
            <a:ext cx="121438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ADC64 (5)</a:t>
            </a:r>
          </a:p>
          <a:p>
            <a:r>
              <a:rPr lang="en-US" sz="1600" dirty="0" smtClean="0"/>
              <a:t>(8 modules)</a:t>
            </a:r>
            <a:endParaRPr lang="ru-RU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790749" y="3097731"/>
            <a:ext cx="67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ru-RU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3542096" y="1557689"/>
            <a:ext cx="176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ear  detector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1193532" y="537411"/>
            <a:ext cx="222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FHCal</a:t>
            </a:r>
            <a:r>
              <a:rPr lang="en-US" sz="2000" b="1" dirty="0" smtClean="0"/>
              <a:t> arm</a:t>
            </a:r>
            <a:endParaRPr lang="ru-RU" sz="2000" b="1" dirty="0"/>
          </a:p>
        </p:txBody>
      </p:sp>
      <p:cxnSp>
        <p:nvCxnSpPr>
          <p:cNvPr id="61" name="Соединительная линия уступом 60"/>
          <p:cNvCxnSpPr/>
          <p:nvPr/>
        </p:nvCxnSpPr>
        <p:spPr>
          <a:xfrm flipV="1">
            <a:off x="1963554" y="1309036"/>
            <a:ext cx="2156059" cy="240632"/>
          </a:xfrm>
          <a:prstGeom prst="bentConnector3">
            <a:avLst>
              <a:gd name="adj1" fmla="val 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V="1">
            <a:off x="4109987" y="1309036"/>
            <a:ext cx="0" cy="78927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Соединительная линия уступом 71"/>
          <p:cNvCxnSpPr/>
          <p:nvPr/>
        </p:nvCxnSpPr>
        <p:spPr>
          <a:xfrm flipV="1">
            <a:off x="1934678" y="1905802"/>
            <a:ext cx="2156059" cy="240631"/>
          </a:xfrm>
          <a:prstGeom prst="bentConnector3">
            <a:avLst>
              <a:gd name="adj1" fmla="val 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Соединительная линия уступом 81"/>
          <p:cNvCxnSpPr/>
          <p:nvPr/>
        </p:nvCxnSpPr>
        <p:spPr>
          <a:xfrm rot="16200000" flipH="1">
            <a:off x="1049156" y="2887584"/>
            <a:ext cx="2858705" cy="433136"/>
          </a:xfrm>
          <a:prstGeom prst="bentConnector3">
            <a:avLst>
              <a:gd name="adj1" fmla="val -16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7" idx="3"/>
          </p:cNvCxnSpPr>
          <p:nvPr/>
        </p:nvCxnSpPr>
        <p:spPr>
          <a:xfrm flipV="1">
            <a:off x="2289208" y="2300438"/>
            <a:ext cx="405866" cy="18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419724" y="4336182"/>
            <a:ext cx="77483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HVsys</a:t>
            </a:r>
            <a:endParaRPr lang="ru-RU" dirty="0"/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V="1">
            <a:off x="2277979" y="3107356"/>
            <a:ext cx="405866" cy="18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>
            <a:stCxn id="93" idx="3"/>
          </p:cNvCxnSpPr>
          <p:nvPr/>
        </p:nvCxnSpPr>
        <p:spPr>
          <a:xfrm flipV="1">
            <a:off x="2194560" y="4514248"/>
            <a:ext cx="510139" cy="66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510141" y="4052236"/>
            <a:ext cx="1106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DCS Control box</a:t>
            </a:r>
            <a:endParaRPr lang="ru-RU" dirty="0"/>
          </a:p>
        </p:txBody>
      </p:sp>
      <p:cxnSp>
        <p:nvCxnSpPr>
          <p:cNvPr id="105" name="Соединительная линия уступом 104"/>
          <p:cNvCxnSpPr/>
          <p:nvPr/>
        </p:nvCxnSpPr>
        <p:spPr>
          <a:xfrm>
            <a:off x="1790299" y="4716379"/>
            <a:ext cx="4918509" cy="750770"/>
          </a:xfrm>
          <a:prstGeom prst="bentConnector3">
            <a:avLst>
              <a:gd name="adj1" fmla="val -9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5579443" y="3009938"/>
            <a:ext cx="200365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power supply</a:t>
            </a:r>
            <a:endParaRPr lang="ru-RU" dirty="0"/>
          </a:p>
        </p:txBody>
      </p:sp>
      <p:sp>
        <p:nvSpPr>
          <p:cNvPr id="121" name="TextBox 120"/>
          <p:cNvSpPr txBox="1"/>
          <p:nvPr/>
        </p:nvSpPr>
        <p:spPr>
          <a:xfrm>
            <a:off x="2839453" y="1010653"/>
            <a:ext cx="161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ignal cables</a:t>
            </a:r>
            <a:endParaRPr lang="ru-RU" dirty="0"/>
          </a:p>
        </p:txBody>
      </p:sp>
      <p:sp>
        <p:nvSpPr>
          <p:cNvPr id="122" name="TextBox 121"/>
          <p:cNvSpPr txBox="1"/>
          <p:nvPr/>
        </p:nvSpPr>
        <p:spPr>
          <a:xfrm>
            <a:off x="6712015" y="5229727"/>
            <a:ext cx="178709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General Control System (Tango)</a:t>
            </a:r>
            <a:endParaRPr lang="ru-RU" dirty="0"/>
          </a:p>
        </p:txBody>
      </p:sp>
      <p:sp>
        <p:nvSpPr>
          <p:cNvPr id="123" name="TextBox 122"/>
          <p:cNvSpPr txBox="1"/>
          <p:nvPr/>
        </p:nvSpPr>
        <p:spPr>
          <a:xfrm>
            <a:off x="3638348" y="5139890"/>
            <a:ext cx="114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Ethernet</a:t>
            </a:r>
            <a:endParaRPr lang="ru-RU" dirty="0"/>
          </a:p>
        </p:txBody>
      </p:sp>
      <p:cxnSp>
        <p:nvCxnSpPr>
          <p:cNvPr id="124" name="Прямая соединительная линия 123"/>
          <p:cNvCxnSpPr/>
          <p:nvPr/>
        </p:nvCxnSpPr>
        <p:spPr>
          <a:xfrm flipV="1">
            <a:off x="5061284" y="1925053"/>
            <a:ext cx="3870960" cy="146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8929036" y="1738961"/>
            <a:ext cx="76360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DAQ</a:t>
            </a:r>
            <a:endParaRPr lang="ru-RU" sz="2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5831304" y="1586564"/>
            <a:ext cx="152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~20m cables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243713" y="6362298"/>
            <a:ext cx="505326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Both </a:t>
            </a:r>
            <a:r>
              <a:rPr lang="en-US" dirty="0" err="1" smtClean="0"/>
              <a:t>FHCal</a:t>
            </a:r>
            <a:r>
              <a:rPr lang="en-US" dirty="0" smtClean="0"/>
              <a:t> arms have the same readout scheme.</a:t>
            </a:r>
            <a:endParaRPr lang="ru-RU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-48127" y="480422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713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66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2400" b="1" dirty="0" err="1" smtClean="0">
                <a:latin typeface="+mn-lt"/>
              </a:rPr>
              <a:t>FHCal</a:t>
            </a:r>
            <a:r>
              <a:rPr lang="en-US" altLang="ru-RU" sz="2400" b="1" dirty="0" smtClean="0">
                <a:latin typeface="+mn-lt"/>
              </a:rPr>
              <a:t> cabling</a:t>
            </a:r>
            <a:endParaRPr lang="en-US" altLang="ru-RU" sz="2400" b="1" dirty="0">
              <a:latin typeface="+mn-lt"/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-48127" y="480422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" y="664682"/>
            <a:ext cx="8493760" cy="61146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5041" y="846966"/>
            <a:ext cx="179832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Prepared by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 M. </a:t>
            </a:r>
            <a:r>
              <a:rPr lang="en-US" b="1" dirty="0" err="1" smtClean="0">
                <a:solidFill>
                  <a:srgbClr val="C00000"/>
                </a:solidFill>
              </a:rPr>
              <a:t>Rumyantsev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"/>
          <a:srcRect l="29167" t="9353" r="35000" b="15926"/>
          <a:stretch/>
        </p:blipFill>
        <p:spPr>
          <a:xfrm>
            <a:off x="8948419" y="1675581"/>
            <a:ext cx="3053080" cy="32751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94268" y="5761960"/>
            <a:ext cx="290830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Patch panel  is not ready.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Must be constructed in nearest time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667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92744" y="6259990"/>
            <a:ext cx="2743200" cy="365125"/>
          </a:xfrm>
        </p:spPr>
        <p:txBody>
          <a:bodyPr/>
          <a:lstStyle/>
          <a:p>
            <a:fld id="{20639DDB-9B55-4B63-9EC5-214EBFCA6739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Detector Control </a:t>
            </a:r>
            <a:r>
              <a:rPr lang="en-US" sz="2400" b="1" dirty="0" smtClean="0"/>
              <a:t>System (DCS)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0334" y="721680"/>
            <a:ext cx="5513986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                                 </a:t>
            </a:r>
            <a:r>
              <a:rPr lang="en-US" b="1" dirty="0"/>
              <a:t>DCS Tasks: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Control of HV at photodetectors (MPPC’s);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Temperature control of photodetectors;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Compensation of temperature drift of MPPC gain;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Monitoring of MPPC gain with stabilized light source</a:t>
            </a:r>
            <a:r>
              <a:rPr lang="en-US" b="1" dirty="0" smtClean="0"/>
              <a:t>.</a:t>
            </a:r>
          </a:p>
          <a:p>
            <a:pPr marL="257175" indent="-257175" algn="ctr"/>
            <a:endParaRPr lang="ru-RU" b="1" dirty="0" smtClean="0"/>
          </a:p>
          <a:p>
            <a:pPr marL="257175" indent="-257175" algn="ctr"/>
            <a:r>
              <a:rPr lang="en-US" b="1" dirty="0" smtClean="0"/>
              <a:t>Status </a:t>
            </a:r>
            <a:r>
              <a:rPr lang="en-US" b="1" dirty="0"/>
              <a:t>of DCS: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It is practically fully operational;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Further improvements of functionality are going on.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336" y="3510416"/>
            <a:ext cx="5895356" cy="308337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982955" y="721680"/>
            <a:ext cx="4536504" cy="2092680"/>
            <a:chOff x="157569" y="5060841"/>
            <a:chExt cx="4827734" cy="1495681"/>
          </a:xfrm>
        </p:grpSpPr>
        <p:sp>
          <p:nvSpPr>
            <p:cNvPr id="38" name="TextBox 37"/>
            <p:cNvSpPr txBox="1"/>
            <p:nvPr/>
          </p:nvSpPr>
          <p:spPr>
            <a:xfrm>
              <a:off x="2602378" y="5060841"/>
              <a:ext cx="365407" cy="148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LAN</a:t>
              </a:r>
            </a:p>
          </p:txBody>
        </p:sp>
        <p:sp>
          <p:nvSpPr>
            <p:cNvPr id="16" name="CustomShape 3"/>
            <p:cNvSpPr/>
            <p:nvPr/>
          </p:nvSpPr>
          <p:spPr>
            <a:xfrm>
              <a:off x="4301702" y="5232787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17" name="CustomShape 4"/>
            <p:cNvSpPr/>
            <p:nvPr/>
          </p:nvSpPr>
          <p:spPr>
            <a:xfrm>
              <a:off x="345511" y="6089322"/>
              <a:ext cx="689120" cy="467200"/>
            </a:xfrm>
            <a:prstGeom prst="flowChartMagneticDisk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</a:rPr>
                <a:t>Database</a:t>
              </a:r>
            </a:p>
          </p:txBody>
        </p:sp>
        <p:sp>
          <p:nvSpPr>
            <p:cNvPr id="18" name="CustomShape 5"/>
            <p:cNvSpPr/>
            <p:nvPr/>
          </p:nvSpPr>
          <p:spPr>
            <a:xfrm>
              <a:off x="1567291" y="5232787"/>
              <a:ext cx="1065003" cy="467200"/>
            </a:xfrm>
            <a:prstGeom prst="flowChartProcess">
              <a:avLst/>
            </a:prstGeom>
            <a:solidFill>
              <a:srgbClr val="7FFF00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FHCal New Slow</a:t>
              </a:r>
              <a:r>
                <a:rPr sz="750" dirty="0"/>
                <a:t/>
              </a:r>
              <a:br>
                <a:rPr sz="750" dirty="0"/>
              </a:br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Control (proxy)</a:t>
              </a:r>
            </a:p>
          </p:txBody>
        </p:sp>
        <p:sp>
          <p:nvSpPr>
            <p:cNvPr id="19" name="CustomShape 6"/>
            <p:cNvSpPr/>
            <p:nvPr/>
          </p:nvSpPr>
          <p:spPr>
            <a:xfrm>
              <a:off x="157569" y="5232787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General </a:t>
              </a:r>
              <a:r>
                <a:rPr sz="750" dirty="0">
                  <a:latin typeface="+mj-lt"/>
                  <a:cs typeface="Calibri" pitchFamily="34" charset="0"/>
                </a:rPr>
                <a:t/>
              </a:r>
              <a:br>
                <a:rPr sz="750" dirty="0">
                  <a:latin typeface="+mj-lt"/>
                  <a:cs typeface="Calibri" pitchFamily="34" charset="0"/>
                </a:rPr>
              </a:br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Slow Control</a:t>
              </a:r>
            </a:p>
          </p:txBody>
        </p:sp>
        <p:sp>
          <p:nvSpPr>
            <p:cNvPr id="20" name="Line 8"/>
            <p:cNvSpPr/>
            <p:nvPr/>
          </p:nvSpPr>
          <p:spPr>
            <a:xfrm>
              <a:off x="1222572" y="5466387"/>
              <a:ext cx="306213" cy="0"/>
            </a:xfrm>
            <a:prstGeom prst="line">
              <a:avLst/>
            </a:prstGeom>
            <a:ln>
              <a:solidFill>
                <a:srgbClr val="3465A4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ru-RU" sz="1350"/>
            </a:p>
          </p:txBody>
        </p:sp>
        <p:sp>
          <p:nvSpPr>
            <p:cNvPr id="21" name="Line 9"/>
            <p:cNvSpPr/>
            <p:nvPr/>
          </p:nvSpPr>
          <p:spPr>
            <a:xfrm>
              <a:off x="683411" y="5699987"/>
              <a:ext cx="0" cy="389333"/>
            </a:xfrm>
            <a:prstGeom prst="line">
              <a:avLst/>
            </a:prstGeom>
            <a:ln>
              <a:solidFill>
                <a:srgbClr val="3465A4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ru-RU" sz="1350"/>
            </a:p>
          </p:txBody>
        </p:sp>
        <p:sp>
          <p:nvSpPr>
            <p:cNvPr id="22" name="CustomShape 6"/>
            <p:cNvSpPr/>
            <p:nvPr/>
          </p:nvSpPr>
          <p:spPr>
            <a:xfrm>
              <a:off x="2934496" y="5232787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System Module</a:t>
              </a:r>
            </a:p>
          </p:txBody>
        </p:sp>
        <p:sp>
          <p:nvSpPr>
            <p:cNvPr id="23" name="CustomShape 6"/>
            <p:cNvSpPr/>
            <p:nvPr/>
          </p:nvSpPr>
          <p:spPr>
            <a:xfrm>
              <a:off x="2934496" y="5861393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System Module</a:t>
              </a:r>
            </a:p>
          </p:txBody>
        </p:sp>
        <p:sp>
          <p:nvSpPr>
            <p:cNvPr id="24" name="CustomShape 3"/>
            <p:cNvSpPr/>
            <p:nvPr/>
          </p:nvSpPr>
          <p:spPr>
            <a:xfrm>
              <a:off x="4301701" y="5466557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5" name="CustomShape 3"/>
            <p:cNvSpPr/>
            <p:nvPr/>
          </p:nvSpPr>
          <p:spPr>
            <a:xfrm>
              <a:off x="4301701" y="5671109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6" name="CustomShape 3"/>
            <p:cNvSpPr/>
            <p:nvPr/>
          </p:nvSpPr>
          <p:spPr>
            <a:xfrm>
              <a:off x="4301701" y="5890271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7" name="CustomShape 3"/>
            <p:cNvSpPr/>
            <p:nvPr/>
          </p:nvSpPr>
          <p:spPr>
            <a:xfrm>
              <a:off x="4301701" y="6109432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8" name="CustomShape 3"/>
            <p:cNvSpPr/>
            <p:nvPr/>
          </p:nvSpPr>
          <p:spPr>
            <a:xfrm>
              <a:off x="4301701" y="6328593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cxnSp>
          <p:nvCxnSpPr>
            <p:cNvPr id="29" name="Elbow Connector 42"/>
            <p:cNvCxnSpPr>
              <a:stCxn id="18" idx="3"/>
              <a:endCxn id="23" idx="1"/>
            </p:cNvCxnSpPr>
            <p:nvPr/>
          </p:nvCxnSpPr>
          <p:spPr>
            <a:xfrm>
              <a:off x="2632294" y="5466387"/>
              <a:ext cx="302202" cy="628606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43"/>
            <p:cNvCxnSpPr>
              <a:stCxn id="18" idx="3"/>
              <a:endCxn id="22" idx="1"/>
            </p:cNvCxnSpPr>
            <p:nvPr/>
          </p:nvCxnSpPr>
          <p:spPr>
            <a:xfrm>
              <a:off x="2632294" y="5466387"/>
              <a:ext cx="302202" cy="243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44"/>
            <p:cNvCxnSpPr>
              <a:stCxn id="22" idx="3"/>
              <a:endCxn id="16" idx="1"/>
            </p:cNvCxnSpPr>
            <p:nvPr/>
          </p:nvCxnSpPr>
          <p:spPr>
            <a:xfrm flipV="1">
              <a:off x="3999499" y="5342368"/>
              <a:ext cx="302203" cy="124019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45"/>
            <p:cNvCxnSpPr>
              <a:stCxn id="22" idx="3"/>
              <a:endCxn id="24" idx="1"/>
            </p:cNvCxnSpPr>
            <p:nvPr/>
          </p:nvCxnSpPr>
          <p:spPr>
            <a:xfrm>
              <a:off x="3999499" y="5466387"/>
              <a:ext cx="302202" cy="109751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46"/>
            <p:cNvCxnSpPr>
              <a:stCxn id="22" idx="3"/>
              <a:endCxn id="25" idx="1"/>
            </p:cNvCxnSpPr>
            <p:nvPr/>
          </p:nvCxnSpPr>
          <p:spPr>
            <a:xfrm>
              <a:off x="3999499" y="5466387"/>
              <a:ext cx="302202" cy="314303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47"/>
            <p:cNvCxnSpPr>
              <a:stCxn id="23" idx="3"/>
              <a:endCxn id="26" idx="1"/>
            </p:cNvCxnSpPr>
            <p:nvPr/>
          </p:nvCxnSpPr>
          <p:spPr>
            <a:xfrm flipV="1">
              <a:off x="3999499" y="5999851"/>
              <a:ext cx="302202" cy="95142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48"/>
            <p:cNvCxnSpPr>
              <a:stCxn id="23" idx="3"/>
              <a:endCxn id="27" idx="1"/>
            </p:cNvCxnSpPr>
            <p:nvPr/>
          </p:nvCxnSpPr>
          <p:spPr>
            <a:xfrm>
              <a:off x="3999499" y="6094993"/>
              <a:ext cx="302202" cy="124019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49"/>
            <p:cNvCxnSpPr>
              <a:stCxn id="23" idx="3"/>
              <a:endCxn id="28" idx="1"/>
            </p:cNvCxnSpPr>
            <p:nvPr/>
          </p:nvCxnSpPr>
          <p:spPr>
            <a:xfrm>
              <a:off x="3999499" y="6094993"/>
              <a:ext cx="302202" cy="343181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907772" y="5063709"/>
              <a:ext cx="454114" cy="148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RS485</a:t>
              </a:r>
            </a:p>
          </p:txBody>
        </p:sp>
        <p:pic>
          <p:nvPicPr>
            <p:cNvPr id="3074" name="Picture 2" descr="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90751" y="5106175"/>
              <a:ext cx="399612" cy="121429"/>
            </a:xfrm>
            <a:prstGeom prst="rect">
              <a:avLst/>
            </a:prstGeom>
            <a:noFill/>
          </p:spPr>
        </p:pic>
      </p:grpSp>
      <p:sp>
        <p:nvSpPr>
          <p:cNvPr id="8" name="TextBox 7"/>
          <p:cNvSpPr txBox="1"/>
          <p:nvPr/>
        </p:nvSpPr>
        <p:spPr>
          <a:xfrm>
            <a:off x="7058657" y="3410043"/>
            <a:ext cx="244827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Connection diagram</a:t>
            </a:r>
            <a:endParaRPr lang="ru-RU" dirty="0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50900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9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14852</TotalTime>
  <Words>956</Words>
  <Application>Microsoft Office PowerPoint</Application>
  <PresentationFormat>Широкоэкранный</PresentationFormat>
  <Paragraphs>220</Paragraphs>
  <Slides>19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Century</vt:lpstr>
      <vt:lpstr>Symbol</vt:lpstr>
      <vt:lpstr>Times New Roman</vt:lpstr>
      <vt:lpstr>Wingdings</vt:lpstr>
      <vt:lpstr>Тема Office</vt:lpstr>
      <vt:lpstr>Уравнение</vt:lpstr>
      <vt:lpstr> Status of Forward Hadron Calorimeter (FHCal)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FHCal readout and control</vt:lpstr>
      <vt:lpstr>FHCal cabling</vt:lpstr>
      <vt:lpstr>Презентация PowerPoint</vt:lpstr>
      <vt:lpstr>Презентация PowerPoint</vt:lpstr>
      <vt:lpstr>Preparations for FHCal trigger </vt:lpstr>
      <vt:lpstr>Презентация PowerPoint</vt:lpstr>
      <vt:lpstr>FHCal integration to MPD (ADC readout)</vt:lpstr>
      <vt:lpstr>Mechanical support (main elements) </vt:lpstr>
      <vt:lpstr>Assembling of FHCal modules in basket</vt:lpstr>
      <vt:lpstr>FHCal installation into magnet pole</vt:lpstr>
      <vt:lpstr>Alternative way of FHCal installation from outer side of magnet pole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alexander ivashkin</cp:lastModifiedBy>
  <cp:revision>455</cp:revision>
  <cp:lastPrinted>2018-03-27T11:34:10Z</cp:lastPrinted>
  <dcterms:created xsi:type="dcterms:W3CDTF">2017-12-26T08:57:48Z</dcterms:created>
  <dcterms:modified xsi:type="dcterms:W3CDTF">2023-10-03T08:26:43Z</dcterms:modified>
</cp:coreProperties>
</file>