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1450" r:id="rId4"/>
    <p:sldId id="1451" r:id="rId5"/>
    <p:sldId id="1464" r:id="rId6"/>
    <p:sldId id="1459" r:id="rId7"/>
    <p:sldId id="1478" r:id="rId8"/>
    <p:sldId id="1488" r:id="rId9"/>
    <p:sldId id="1476" r:id="rId10"/>
    <p:sldId id="1487" r:id="rId11"/>
    <p:sldId id="1477" r:id="rId12"/>
    <p:sldId id="676" r:id="rId13"/>
    <p:sldId id="1480" r:id="rId14"/>
    <p:sldId id="1484" r:id="rId15"/>
    <p:sldId id="1481" r:id="rId16"/>
    <p:sldId id="1462" r:id="rId17"/>
    <p:sldId id="1468" r:id="rId18"/>
    <p:sldId id="283" r:id="rId19"/>
    <p:sldId id="1486" r:id="rId20"/>
    <p:sldId id="145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1EC"/>
    <a:srgbClr val="DE004B"/>
    <a:srgbClr val="0068B9"/>
    <a:srgbClr val="548235"/>
    <a:srgbClr val="2476B8"/>
    <a:srgbClr val="FFA88A"/>
    <a:srgbClr val="99C19C"/>
    <a:srgbClr val="9BC19C"/>
    <a:srgbClr val="1A7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0897" autoAdjust="0"/>
  </p:normalViewPr>
  <p:slideViewPr>
    <p:cSldViewPr snapToGrid="0">
      <p:cViewPr varScale="1">
        <p:scale>
          <a:sx n="61" d="100"/>
          <a:sy n="61" d="100"/>
        </p:scale>
        <p:origin x="85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4C8D7-A5B4-46D8-AD06-6C0D84889099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13292-3FBF-4C14-9D75-82121491E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261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3292-3FBF-4C14-9D75-82121491ED7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139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3292-3FBF-4C14-9D75-82121491ED7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745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820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3292-3FBF-4C14-9D75-82121491ED7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758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3292-3FBF-4C14-9D75-82121491ED7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219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3292-3FBF-4C14-9D75-82121491ED7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940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3292-3FBF-4C14-9D75-82121491ED7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231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Series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538F3-EAD8-6044-A83A-2F2EDC05D72E}" type="slidenum">
              <a:rPr lang="en-CH" smtClean="0"/>
              <a:t>18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51983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3292-3FBF-4C14-9D75-82121491ED7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699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3292-3FBF-4C14-9D75-82121491ED7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713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3292-3FBF-4C14-9D75-82121491ED7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208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3292-3FBF-4C14-9D75-82121491ED7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385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3292-3FBF-4C14-9D75-82121491ED7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63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3292-3FBF-4C14-9D75-82121491ED7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670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3292-3FBF-4C14-9D75-82121491ED7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221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3292-3FBF-4C14-9D75-82121491ED7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584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3292-3FBF-4C14-9D75-82121491ED7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313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3292-3FBF-4C14-9D75-82121491ED7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65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818F5-8D7C-460E-9CE7-77EC8FFE6879}" type="datetime1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VIII-th Collaboration Meeting of  the MPD Experiment at the NICA Facility 13.10.2021Murin@jinr.ru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6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A98C-A116-4416-B8DF-DDC0E2A8137A}" type="datetime1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VIII-th Collaboration Meeting of  the MPD Experiment at the NICA Facility 13.10.2021Murin@jinr.ru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4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04C2-2AAD-42BB-8FDF-576C339ACA26}" type="datetime1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VIII-th Collaboration Meeting of  the MPD Experiment at the NICA Facility 13.10.2021Murin@jinr.ru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89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2D99-4973-4241-B778-BC46A39353D0}" type="datetime1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VIII-th Collaboration Meeting of  the MPD Experiment at the NICA Facility 13.10.2021Murin@jinr.ru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73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314F8-DD49-42C0-A707-84B36C76DAD6}" type="datetime1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VIII-th Collaboration Meeting of  the MPD Experiment at the NICA Facility 13.10.2021Murin@jinr.ru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06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016A-2BA8-4AC3-9B31-E8C91363F532}" type="datetime1">
              <a:rPr lang="ru-RU" smtClean="0"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VIII-th Collaboration Meeting of  the MPD Experiment at the NICA Facility 13.10.2021Murin@jinr.ru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4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D9F3E-3964-4705-B846-C8B177808330}" type="datetime1">
              <a:rPr lang="ru-RU" smtClean="0"/>
              <a:t>04.10.2023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VIII-th Collaboration Meeting of  the MPD Experiment at the NICA Facility 13.10.2021Murin@jinr.ru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861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6005-4E94-49C4-80B4-05DBB2028B00}" type="datetime1">
              <a:rPr lang="ru-RU" smtClean="0"/>
              <a:t>04.10.2023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VIII-th Collaboration Meeting of  the MPD Experiment at the NICA Facility 13.10.2021Murin@jinr.ru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48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6177-CAFE-47C2-8E2E-BBC18237FBA1}" type="datetime1">
              <a:rPr lang="ru-RU" smtClean="0"/>
              <a:t>04.10.2023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VIII-th Collaboration Meeting of  the MPD Experiment at the NICA Facility 13.10.2021Murin@jinr.ru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756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F543-FBEE-4B54-B81C-42E36B4579CA}" type="datetime1">
              <a:rPr lang="ru-RU" smtClean="0"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VIII-th Collaboration Meeting of  the MPD Experiment at the NICA Facility 13.10.2021Murin@jinr.ru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78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6BAF-B800-421C-9F08-09AFCFD5831B}" type="datetime1">
              <a:rPr lang="ru-RU" smtClean="0"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VIII-th Collaboration Meeting of  the MPD Experiment at the NICA Facility 13.10.2021Murin@jinr.ru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86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9ECFC-A118-4CAF-B238-4500B7E13C74}" type="datetime1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VIII-th Collaboration Meeting of  the MPD Experiment at the NICA Facility 13.10.2021Murin@jinr.ru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D9400-5917-42A2-805E-9C77C87A5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6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4.xml"/><Relationship Id="rId7" Type="http://schemas.openxmlformats.org/officeDocument/2006/relationships/image" Target="../media/image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0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2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26.png"/><Relationship Id="rId5" Type="http://schemas.openxmlformats.org/officeDocument/2006/relationships/tags" Target="../tags/tag9.xml"/><Relationship Id="rId10" Type="http://schemas.openxmlformats.org/officeDocument/2006/relationships/image" Target="../media/image28.png"/><Relationship Id="rId4" Type="http://schemas.openxmlformats.org/officeDocument/2006/relationships/tags" Target="../tags/tag8.xml"/><Relationship Id="rId9" Type="http://schemas.openxmlformats.org/officeDocument/2006/relationships/notesSlide" Target="../notesSlides/notesSlide11.xml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16.jpeg"/><Relationship Id="rId4" Type="http://schemas.openxmlformats.org/officeDocument/2006/relationships/image" Target="../media/image11.emf"/><Relationship Id="rId9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3641AEDD-2F0B-4D8F-8C7A-3828895D4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5807" y="795170"/>
            <a:ext cx="4404639" cy="433704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rgbClr val="0068B9"/>
                </a:solidFill>
                <a:latin typeface="Play" panose="020B0000000000000000" pitchFamily="34" charset="0"/>
              </a:rPr>
              <a:t>Yuri Murin, JINR for the MPD ITS Team  </a:t>
            </a:r>
            <a:endParaRPr lang="ru-RU" sz="2000" b="1" dirty="0">
              <a:solidFill>
                <a:srgbClr val="0068B9"/>
              </a:solidFill>
              <a:latin typeface="Play" panose="020B0000000000000000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F397F9E-5AA3-48D6-9CF3-F24B31DA9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5396" y="1018011"/>
            <a:ext cx="9144000" cy="881311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latin typeface="Play" panose="020B0000000000000000" pitchFamily="34" charset="0"/>
              </a:rPr>
              <a:t>A long and winding road to the MPD ITS</a:t>
            </a:r>
            <a:endParaRPr lang="ru-RU" sz="2400" b="1" dirty="0">
              <a:latin typeface="Play" panose="020B0000000000000000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56A64D9-CF19-4D1A-8788-B1AA2F13AC5B}"/>
              </a:ext>
            </a:extLst>
          </p:cNvPr>
          <p:cNvCxnSpPr>
            <a:cxnSpLocks/>
          </p:cNvCxnSpPr>
          <p:nvPr/>
        </p:nvCxnSpPr>
        <p:spPr>
          <a:xfrm>
            <a:off x="1445396" y="2029976"/>
            <a:ext cx="8879704" cy="55779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D382561-3399-4E67-A97F-2F4F59E54F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5DDA419-3DE4-489F-9643-C5E395569F8F}"/>
              </a:ext>
            </a:extLst>
          </p:cNvPr>
          <p:cNvCxnSpPr>
            <a:cxnSpLocks/>
          </p:cNvCxnSpPr>
          <p:nvPr/>
        </p:nvCxnSpPr>
        <p:spPr>
          <a:xfrm>
            <a:off x="1445396" y="683207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>
            <a:extLst>
              <a:ext uri="{FF2B5EF4-FFF2-40B4-BE49-F238E27FC236}">
                <a16:creationId xmlns:a16="http://schemas.microsoft.com/office/drawing/2014/main" id="{D331F2E0-842C-4182-A846-7056227F09D8}"/>
              </a:ext>
            </a:extLst>
          </p:cNvPr>
          <p:cNvSpPr/>
          <p:nvPr/>
        </p:nvSpPr>
        <p:spPr>
          <a:xfrm>
            <a:off x="11515633" y="701485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lay" panose="020B0000000000000000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ACB984-1392-4862-A399-47D992613C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714" y="1283569"/>
            <a:ext cx="1323170" cy="1016401"/>
          </a:xfrm>
          <a:prstGeom prst="rect">
            <a:avLst/>
          </a:prstGeom>
        </p:spPr>
      </p:pic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27C913C4-9B79-4679-9428-3B0F3B9EE6F0}"/>
              </a:ext>
            </a:extLst>
          </p:cNvPr>
          <p:cNvCxnSpPr>
            <a:cxnSpLocks/>
          </p:cNvCxnSpPr>
          <p:nvPr/>
        </p:nvCxnSpPr>
        <p:spPr>
          <a:xfrm>
            <a:off x="10424574" y="2082452"/>
            <a:ext cx="64832" cy="0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>
            <a:extLst>
              <a:ext uri="{FF2B5EF4-FFF2-40B4-BE49-F238E27FC236}">
                <a16:creationId xmlns:a16="http://schemas.microsoft.com/office/drawing/2014/main" id="{CB3B5A1F-46F4-4946-9E1E-8A36006309DC}"/>
              </a:ext>
            </a:extLst>
          </p:cNvPr>
          <p:cNvSpPr/>
          <p:nvPr/>
        </p:nvSpPr>
        <p:spPr>
          <a:xfrm>
            <a:off x="1392150" y="1963187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lay" panose="020B0000000000000000" pitchFamily="34" charset="0"/>
            </a:endParaRPr>
          </a:p>
        </p:txBody>
      </p:sp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D356F621-8BEC-4BA4-B663-7637417CA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0" y="6426099"/>
            <a:ext cx="7093998" cy="365125"/>
          </a:xfrm>
        </p:spPr>
        <p:txBody>
          <a:bodyPr/>
          <a:lstStyle/>
          <a:p>
            <a:r>
              <a:rPr lang="en-US" sz="1000" dirty="0">
                <a:latin typeface="Play" panose="020B0000000000000000" pitchFamily="34" charset="0"/>
              </a:rPr>
              <a:t>XII MPD Collaboration Meeting , Belgrade 2-7 October 2023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50AB19-8AE1-4E33-9427-48B5B57DD4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0" b="33304"/>
          <a:stretch/>
        </p:blipFill>
        <p:spPr>
          <a:xfrm>
            <a:off x="199181" y="1413118"/>
            <a:ext cx="11992819" cy="4350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F05006-D34B-5167-1430-B493C072DAD7}"/>
              </a:ext>
            </a:extLst>
          </p:cNvPr>
          <p:cNvSpPr txBox="1"/>
          <p:nvPr/>
        </p:nvSpPr>
        <p:spPr>
          <a:xfrm>
            <a:off x="257667" y="5101325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262626"/>
                </a:solidFill>
                <a:latin typeface="Calibri" panose="020F0502020204030204" pitchFamily="34" charset="0"/>
              </a:rPr>
              <a:t>All credits for illustrations and reference material: </a:t>
            </a:r>
            <a:r>
              <a:rPr lang="en-US" b="1" dirty="0">
                <a:solidFill>
                  <a:srgbClr val="262626"/>
                </a:solidFill>
                <a:latin typeface="Calibri-Bold"/>
              </a:rPr>
              <a:t>MPD </a:t>
            </a:r>
            <a:r>
              <a:rPr lang="en-US" sz="1800" b="1" i="0" u="none" strike="noStrike" baseline="0" dirty="0">
                <a:solidFill>
                  <a:srgbClr val="262626"/>
                </a:solidFill>
                <a:latin typeface="Calibri-Bold"/>
              </a:rPr>
              <a:t> ITS Project Team </a:t>
            </a:r>
            <a:r>
              <a:rPr lang="en-US" sz="1800" i="1" u="none" strike="noStrike" baseline="0" dirty="0" err="1">
                <a:solidFill>
                  <a:srgbClr val="262626"/>
                </a:solidFill>
                <a:latin typeface="Calibri-Bold"/>
              </a:rPr>
              <a:t>C.Ceballos,A.Sheremetiev,D.Andreev</a:t>
            </a:r>
            <a:r>
              <a:rPr lang="en-US" sz="1800" i="1" u="none" strike="noStrike" baseline="0" dirty="0">
                <a:solidFill>
                  <a:srgbClr val="262626"/>
                </a:solidFill>
                <a:latin typeface="Calibri-Bold"/>
              </a:rPr>
              <a:t>, </a:t>
            </a:r>
            <a:r>
              <a:rPr lang="en-US" sz="1800" i="1" u="none" strike="noStrike" baseline="0" dirty="0" err="1">
                <a:solidFill>
                  <a:srgbClr val="262626"/>
                </a:solidFill>
                <a:latin typeface="Calibri-Bold"/>
              </a:rPr>
              <a:t>D.Dementev</a:t>
            </a:r>
            <a:r>
              <a:rPr lang="en-US" sz="1800" i="1" u="none" strike="noStrike" baseline="0" dirty="0">
                <a:solidFill>
                  <a:srgbClr val="262626"/>
                </a:solidFill>
                <a:latin typeface="Calibri-Bold"/>
              </a:rPr>
              <a:t>, </a:t>
            </a:r>
            <a:r>
              <a:rPr lang="en-US" sz="1800" i="1" u="none" strike="noStrike" baseline="0" dirty="0" err="1">
                <a:solidFill>
                  <a:srgbClr val="262626"/>
                </a:solidFill>
                <a:latin typeface="Calibri-Bold"/>
              </a:rPr>
              <a:t>V.Kondratiev</a:t>
            </a:r>
            <a:r>
              <a:rPr lang="en-US" i="1" dirty="0">
                <a:solidFill>
                  <a:srgbClr val="262626"/>
                </a:solidFill>
                <a:latin typeface="Calibri-Bold"/>
              </a:rPr>
              <a:t>, </a:t>
            </a:r>
            <a:r>
              <a:rPr lang="en-US" i="1" dirty="0" err="1">
                <a:solidFill>
                  <a:srgbClr val="262626"/>
                </a:solidFill>
                <a:latin typeface="Calibri-Bold"/>
              </a:rPr>
              <a:t>S.Igolkin</a:t>
            </a:r>
            <a:r>
              <a:rPr lang="en-US" i="1" dirty="0">
                <a:solidFill>
                  <a:srgbClr val="262626"/>
                </a:solidFill>
                <a:latin typeface="Calibri-Bold"/>
              </a:rPr>
              <a:t>, </a:t>
            </a:r>
            <a:r>
              <a:rPr lang="en-US" i="1" dirty="0" err="1">
                <a:solidFill>
                  <a:srgbClr val="262626"/>
                </a:solidFill>
                <a:latin typeface="Calibri-Bold"/>
              </a:rPr>
              <a:t>Xiangming</a:t>
            </a:r>
            <a:r>
              <a:rPr lang="en-US" i="1" dirty="0">
                <a:solidFill>
                  <a:srgbClr val="262626"/>
                </a:solidFill>
                <a:latin typeface="Calibri-Bold"/>
              </a:rPr>
              <a:t> Sun, </a:t>
            </a:r>
            <a:r>
              <a:rPr lang="en-US" i="1" dirty="0" err="1">
                <a:solidFill>
                  <a:srgbClr val="262626"/>
                </a:solidFill>
                <a:latin typeface="Calibri-Bold"/>
              </a:rPr>
              <a:t>Yaping</a:t>
            </a:r>
            <a:r>
              <a:rPr lang="en-US" i="1" dirty="0">
                <a:solidFill>
                  <a:srgbClr val="262626"/>
                </a:solidFill>
                <a:latin typeface="Calibri-Bold"/>
              </a:rPr>
              <a:t> Wang, Lei  Zhao, Le Xiao, Di Guo et al….</a:t>
            </a:r>
            <a:endParaRPr lang="en-US" sz="1800" i="1" u="none" strike="noStrike" baseline="0" dirty="0">
              <a:solidFill>
                <a:srgbClr val="262626"/>
              </a:solidFill>
              <a:latin typeface="Calibri-Bold"/>
            </a:endParaRP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812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blue circle with white text and a boat in the middle&#10;&#10;Description automatically generated">
            <a:extLst>
              <a:ext uri="{FF2B5EF4-FFF2-40B4-BE49-F238E27FC236}">
                <a16:creationId xmlns:a16="http://schemas.microsoft.com/office/drawing/2014/main" id="{7E7F3BE9-535D-42F1-D5C8-ACCAC17FC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344" y="20992"/>
            <a:ext cx="760656" cy="7606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4A156-8BBA-F461-360F-321DCB20B3E2}"/>
              </a:ext>
            </a:extLst>
          </p:cNvPr>
          <p:cNvSpPr txBox="1"/>
          <p:nvPr/>
        </p:nvSpPr>
        <p:spPr>
          <a:xfrm>
            <a:off x="1523999" y="139885"/>
            <a:ext cx="9275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Readout Unit (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FPGA-based</a:t>
            </a:r>
            <a:r>
              <a:rPr lang="en-US" sz="2800" dirty="0">
                <a:latin typeface="Calibri" panose="020F0502020204030204" pitchFamily="34" charset="0"/>
              </a:rPr>
              <a:t> &amp; ASICs-based)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2A43DB-F2E0-88E0-EBD9-286FAB6932B2}"/>
              </a:ext>
            </a:extLst>
          </p:cNvPr>
          <p:cNvSpPr txBox="1"/>
          <p:nvPr/>
        </p:nvSpPr>
        <p:spPr>
          <a:xfrm>
            <a:off x="8539926" y="386427"/>
            <a:ext cx="3271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i="1" dirty="0"/>
              <a:t>“Courtesy of Lei Zhao (USTC)”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72E9AF-A2F8-4D08-62C8-338FAAE3B9C5}"/>
              </a:ext>
            </a:extLst>
          </p:cNvPr>
          <p:cNvSpPr txBox="1"/>
          <p:nvPr/>
        </p:nvSpPr>
        <p:spPr>
          <a:xfrm>
            <a:off x="890833" y="5059930"/>
            <a:ext cx="4049373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00"/>
              </a:lnSpc>
              <a:buFont typeface="Wingdings" pitchFamily="2" charset="2"/>
              <a:buChar char="Ø"/>
            </a:pPr>
            <a:r>
              <a:rPr lang="en-GB" dirty="0"/>
              <a:t>Bitstream file load test passed</a:t>
            </a:r>
          </a:p>
          <a:p>
            <a:pPr marL="285750" indent="-285750">
              <a:lnSpc>
                <a:spcPts val="2300"/>
              </a:lnSpc>
              <a:buFont typeface="Wingdings" pitchFamily="2" charset="2"/>
              <a:buChar char="Ø"/>
            </a:pPr>
            <a:r>
              <a:rPr lang="en-GB" dirty="0"/>
              <a:t>Partial reconfiguration test passed </a:t>
            </a:r>
          </a:p>
          <a:p>
            <a:pPr marL="285750" indent="-285750">
              <a:lnSpc>
                <a:spcPts val="2300"/>
              </a:lnSpc>
              <a:buFont typeface="Wingdings" pitchFamily="2" charset="2"/>
              <a:buChar char="Ø"/>
            </a:pPr>
            <a:r>
              <a:rPr lang="en-GB" dirty="0"/>
              <a:t>Error injection test passed</a:t>
            </a:r>
          </a:p>
          <a:p>
            <a:pPr marL="285750" indent="-285750">
              <a:lnSpc>
                <a:spcPts val="2300"/>
              </a:lnSpc>
              <a:buFont typeface="Wingdings" pitchFamily="2" charset="2"/>
              <a:buChar char="Ø"/>
            </a:pPr>
            <a:r>
              <a:rPr lang="en-GB" dirty="0" err="1"/>
              <a:t>SelectMAP</a:t>
            </a:r>
            <a:r>
              <a:rPr lang="en-GB" dirty="0"/>
              <a:t> test passed</a:t>
            </a:r>
          </a:p>
          <a:p>
            <a:pPr marL="285750" indent="-285750">
              <a:lnSpc>
                <a:spcPts val="2300"/>
              </a:lnSpc>
              <a:buFont typeface="Wingdings" pitchFamily="2" charset="2"/>
              <a:buChar char="Ø"/>
            </a:pPr>
            <a:r>
              <a:rPr lang="en-GB" dirty="0"/>
              <a:t>co-test passed</a:t>
            </a:r>
            <a:endParaRPr lang="en-CH" dirty="0"/>
          </a:p>
        </p:txBody>
      </p:sp>
      <p:pic>
        <p:nvPicPr>
          <p:cNvPr id="5" name="Picture 4" descr="A green circuit board with wires and a white box&#10;&#10;Description automatically generated">
            <a:extLst>
              <a:ext uri="{FF2B5EF4-FFF2-40B4-BE49-F238E27FC236}">
                <a16:creationId xmlns:a16="http://schemas.microsoft.com/office/drawing/2014/main" id="{C94D0DA9-BE25-3ADD-5BFE-58A71DBE4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87" y="1020934"/>
            <a:ext cx="4953000" cy="3644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B72655-5013-C2E9-55D2-3EC44E921337}"/>
              </a:ext>
            </a:extLst>
          </p:cNvPr>
          <p:cNvSpPr txBox="1"/>
          <p:nvPr/>
        </p:nvSpPr>
        <p:spPr>
          <a:xfrm>
            <a:off x="5157786" y="5652400"/>
            <a:ext cx="7757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Finalization of the FPGA-based RU is expected to be done by mid-2024</a:t>
            </a:r>
          </a:p>
        </p:txBody>
      </p:sp>
      <p:sp>
        <p:nvSpPr>
          <p:cNvPr id="2" name="文本框 5">
            <a:extLst>
              <a:ext uri="{FF2B5EF4-FFF2-40B4-BE49-F238E27FC236}">
                <a16:creationId xmlns:a16="http://schemas.microsoft.com/office/drawing/2014/main" id="{9FD3E90E-A3CB-654A-C071-226A1150E769}"/>
              </a:ext>
            </a:extLst>
          </p:cNvPr>
          <p:cNvSpPr txBox="1"/>
          <p:nvPr/>
        </p:nvSpPr>
        <p:spPr>
          <a:xfrm>
            <a:off x="11140440" y="6405372"/>
            <a:ext cx="37061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4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83293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6">
            <a:extLst>
              <a:ext uri="{FF2B5EF4-FFF2-40B4-BE49-F238E27FC236}">
                <a16:creationId xmlns:a16="http://schemas.microsoft.com/office/drawing/2014/main" id="{1F0E8A5F-E77A-6DB9-E497-55B83C10F7E9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1453443" y="17678"/>
            <a:ext cx="720080" cy="7120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4A156-8BBA-F461-360F-321DCB20B3E2}"/>
              </a:ext>
            </a:extLst>
          </p:cNvPr>
          <p:cNvSpPr txBox="1"/>
          <p:nvPr/>
        </p:nvSpPr>
        <p:spPr>
          <a:xfrm>
            <a:off x="1523999" y="139885"/>
            <a:ext cx="9275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Readout Unit (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ASICs-based</a:t>
            </a:r>
            <a:r>
              <a:rPr lang="en-US" sz="28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2A43DB-F2E0-88E0-EBD9-286FAB6932B2}"/>
              </a:ext>
            </a:extLst>
          </p:cNvPr>
          <p:cNvSpPr txBox="1"/>
          <p:nvPr/>
        </p:nvSpPr>
        <p:spPr>
          <a:xfrm>
            <a:off x="8636430" y="401320"/>
            <a:ext cx="2879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i="1" dirty="0"/>
              <a:t>“Courtesy of Di Guo (CCNU)”</a:t>
            </a:r>
          </a:p>
        </p:txBody>
      </p:sp>
      <p:sp>
        <p:nvSpPr>
          <p:cNvPr id="21" name="灯片编号占位符 28">
            <a:extLst>
              <a:ext uri="{FF2B5EF4-FFF2-40B4-BE49-F238E27FC236}">
                <a16:creationId xmlns:a16="http://schemas.microsoft.com/office/drawing/2014/main" id="{A8565120-1D99-E3C6-5C41-6E2B4E6E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92875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E0FAED8A-D49E-9E79-1DD2-90B99ABD08B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8403" y="5161290"/>
            <a:ext cx="2533650" cy="14353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C00000"/>
                </a:solidFill>
                <a:ea typeface="微软雅黑" panose="020B0503020204020204" charset="-122"/>
                <a:sym typeface="+mn-ea"/>
              </a:rPr>
              <a:t>Monolithic Active Pixel Sensor (MAPS) ASIC</a:t>
            </a:r>
          </a:p>
          <a:p>
            <a:pPr indent="0"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rgbClr val="002060"/>
              </a:solidFill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dirty="0">
              <a:solidFill>
                <a:srgbClr val="C00000"/>
              </a:solidFill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3" name="图片 3">
            <a:extLst>
              <a:ext uri="{FF2B5EF4-FFF2-40B4-BE49-F238E27FC236}">
                <a16:creationId xmlns:a16="http://schemas.microsoft.com/office/drawing/2014/main" id="{0EFDA7FA-4B2E-85E9-F93D-3D08E9EE53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600" y="914400"/>
            <a:ext cx="8001000" cy="3949973"/>
          </a:xfrm>
          <a:prstGeom prst="rect">
            <a:avLst/>
          </a:prstGeom>
        </p:spPr>
      </p:pic>
      <p:sp>
        <p:nvSpPr>
          <p:cNvPr id="24" name="椭圆 1">
            <a:extLst>
              <a:ext uri="{FF2B5EF4-FFF2-40B4-BE49-F238E27FC236}">
                <a16:creationId xmlns:a16="http://schemas.microsoft.com/office/drawing/2014/main" id="{90D0A362-7115-5E6A-1E27-4240A16DDFB6}"/>
              </a:ext>
            </a:extLst>
          </p:cNvPr>
          <p:cNvSpPr/>
          <p:nvPr/>
        </p:nvSpPr>
        <p:spPr>
          <a:xfrm>
            <a:off x="1981200" y="2362200"/>
            <a:ext cx="1371600" cy="208756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箭头连接符 7">
            <a:extLst>
              <a:ext uri="{FF2B5EF4-FFF2-40B4-BE49-F238E27FC236}">
                <a16:creationId xmlns:a16="http://schemas.microsoft.com/office/drawing/2014/main" id="{388B4CE5-4144-3E2C-0B20-B133884FA5E0}"/>
              </a:ext>
            </a:extLst>
          </p:cNvPr>
          <p:cNvCxnSpPr>
            <a:cxnSpLocks/>
          </p:cNvCxnSpPr>
          <p:nvPr/>
        </p:nvCxnSpPr>
        <p:spPr>
          <a:xfrm flipH="1">
            <a:off x="1733550" y="4267200"/>
            <a:ext cx="628650" cy="8940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8">
            <a:extLst>
              <a:ext uri="{FF2B5EF4-FFF2-40B4-BE49-F238E27FC236}">
                <a16:creationId xmlns:a16="http://schemas.microsoft.com/office/drawing/2014/main" id="{2FB30B7F-9D9E-FBE9-67C3-F1B0DCB69704}"/>
              </a:ext>
            </a:extLst>
          </p:cNvPr>
          <p:cNvCxnSpPr>
            <a:cxnSpLocks/>
            <a:stCxn id="33" idx="4"/>
          </p:cNvCxnSpPr>
          <p:nvPr/>
        </p:nvCxnSpPr>
        <p:spPr>
          <a:xfrm flipH="1">
            <a:off x="4495800" y="4449762"/>
            <a:ext cx="304801" cy="7115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4">
            <a:extLst>
              <a:ext uri="{FF2B5EF4-FFF2-40B4-BE49-F238E27FC236}">
                <a16:creationId xmlns:a16="http://schemas.microsoft.com/office/drawing/2014/main" id="{2AB87FE7-83EC-A60D-E15F-EAE7E3EAC2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451899" y="5085090"/>
            <a:ext cx="2676009" cy="14353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C00000"/>
                </a:solidFill>
                <a:ea typeface="微软雅黑" panose="020B0503020204020204" charset="-122"/>
                <a:cs typeface="微软雅黑" panose="020B0503020204020204" charset="-122"/>
                <a:sym typeface="+mn-ea"/>
              </a:rPr>
              <a:t>NICA_ROC:  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1600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Data collection and control distribution ASIC</a:t>
            </a:r>
          </a:p>
          <a:p>
            <a:pPr indent="0">
              <a:buFont typeface="Arial" panose="020B0604020202020204" pitchFamily="34" charset="0"/>
              <a:buNone/>
            </a:pPr>
            <a:endParaRPr lang="en-US" altLang="zh-CN" sz="1600" dirty="0"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 altLang="zh-CN" b="1" dirty="0">
              <a:solidFill>
                <a:srgbClr val="002060"/>
              </a:solidFill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dirty="0">
              <a:solidFill>
                <a:srgbClr val="C00000"/>
              </a:solidFill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AC89846A-6DCB-61EC-00B7-9C5815738C8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467600" y="5056751"/>
            <a:ext cx="4699000" cy="17473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C00000"/>
                </a:solidFill>
                <a:ea typeface="微软雅黑" panose="020B0503020204020204" charset="-122"/>
                <a:cs typeface="微软雅黑" panose="020B0503020204020204" charset="-122"/>
                <a:sym typeface="+mn-ea"/>
              </a:rPr>
              <a:t>NICA_GBT family (3 chips + optical module)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C00000"/>
                </a:solidFill>
                <a:ea typeface="微软雅黑" panose="020B0503020204020204" charset="-122"/>
                <a:cs typeface="微软雅黑" panose="020B0503020204020204" charset="-122"/>
                <a:sym typeface="+mn-ea"/>
              </a:rPr>
              <a:t>NICA_ LD :    </a:t>
            </a:r>
            <a:r>
              <a:rPr lang="en-US" altLang="zh-CN" sz="1600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Laser Driver ASIC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C00000"/>
                </a:solidFill>
                <a:ea typeface="微软雅黑" panose="020B0503020204020204" charset="-122"/>
                <a:cs typeface="微软雅黑" panose="020B0503020204020204" charset="-122"/>
                <a:sym typeface="+mn-ea"/>
              </a:rPr>
              <a:t>NICA_TIA :   </a:t>
            </a:r>
            <a:r>
              <a:rPr lang="en-US" altLang="zh-CN" sz="1400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Transimpedance Amplifier ASIC(Receiver)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C00000"/>
                </a:solidFill>
                <a:ea typeface="微软雅黑" panose="020B0503020204020204" charset="-122"/>
                <a:cs typeface="微软雅黑" panose="020B0503020204020204" charset="-122"/>
                <a:sym typeface="+mn-ea"/>
              </a:rPr>
              <a:t>NICA_GBTx: </a:t>
            </a:r>
            <a:r>
              <a:rPr lang="en-US" altLang="zh-CN" sz="1400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Bi-directional data interface ASIC</a:t>
            </a:r>
            <a:endParaRPr lang="en-US" altLang="zh-CN" sz="1400" b="1" dirty="0">
              <a:solidFill>
                <a:srgbClr val="C00000"/>
              </a:solidFill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400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Note: NICA_LD and NICA_TIA are inside the optical module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C00000"/>
                </a:solidFill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</a:p>
          <a:p>
            <a:pPr indent="0"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dirty="0">
              <a:solidFill>
                <a:srgbClr val="C00000"/>
              </a:solidFill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9" name="直接箭头连接符 12">
            <a:extLst>
              <a:ext uri="{FF2B5EF4-FFF2-40B4-BE49-F238E27FC236}">
                <a16:creationId xmlns:a16="http://schemas.microsoft.com/office/drawing/2014/main" id="{9E73AF81-F12A-0597-DA17-55BB7CB6AA25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5943600" y="4419599"/>
            <a:ext cx="1524000" cy="15108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14">
            <a:extLst>
              <a:ext uri="{FF2B5EF4-FFF2-40B4-BE49-F238E27FC236}">
                <a16:creationId xmlns:a16="http://schemas.microsoft.com/office/drawing/2014/main" id="{4F9BD398-17A3-834D-7D31-9109FE16E579}"/>
              </a:ext>
            </a:extLst>
          </p:cNvPr>
          <p:cNvCxnSpPr>
            <a:cxnSpLocks/>
          </p:cNvCxnSpPr>
          <p:nvPr/>
        </p:nvCxnSpPr>
        <p:spPr>
          <a:xfrm>
            <a:off x="6554014" y="4267200"/>
            <a:ext cx="970736" cy="1295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13">
            <a:extLst>
              <a:ext uri="{FF2B5EF4-FFF2-40B4-BE49-F238E27FC236}">
                <a16:creationId xmlns:a16="http://schemas.microsoft.com/office/drawing/2014/main" id="{DA07EB61-210D-23C6-CD83-FEE1FD66750E}"/>
              </a:ext>
            </a:extLst>
          </p:cNvPr>
          <p:cNvSpPr/>
          <p:nvPr/>
        </p:nvSpPr>
        <p:spPr>
          <a:xfrm>
            <a:off x="4495801" y="3249149"/>
            <a:ext cx="609600" cy="120061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16">
            <a:extLst>
              <a:ext uri="{FF2B5EF4-FFF2-40B4-BE49-F238E27FC236}">
                <a16:creationId xmlns:a16="http://schemas.microsoft.com/office/drawing/2014/main" id="{F3FDBD6E-68F2-BAC9-8470-F805F3C8A6E3}"/>
              </a:ext>
            </a:extLst>
          </p:cNvPr>
          <p:cNvSpPr/>
          <p:nvPr/>
        </p:nvSpPr>
        <p:spPr>
          <a:xfrm>
            <a:off x="5268140" y="3124200"/>
            <a:ext cx="1666059" cy="129539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2">
            <a:extLst>
              <a:ext uri="{FF2B5EF4-FFF2-40B4-BE49-F238E27FC236}">
                <a16:creationId xmlns:a16="http://schemas.microsoft.com/office/drawing/2014/main" id="{6BA95DB2-E56B-2D10-EB59-4FCFA95E7EAC}"/>
              </a:ext>
            </a:extLst>
          </p:cNvPr>
          <p:cNvSpPr/>
          <p:nvPr/>
        </p:nvSpPr>
        <p:spPr>
          <a:xfrm>
            <a:off x="7239000" y="4953000"/>
            <a:ext cx="4927600" cy="1643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322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图片 6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0675709" y="68631"/>
            <a:ext cx="864096" cy="85449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140440" y="6405372"/>
            <a:ext cx="37061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40" dirty="0"/>
              <a:t>12</a:t>
            </a:r>
          </a:p>
        </p:txBody>
      </p:sp>
      <p:sp>
        <p:nvSpPr>
          <p:cNvPr id="3" name="TextBox 16"/>
          <p:cNvSpPr txBox="1"/>
          <p:nvPr>
            <p:custDataLst>
              <p:tags r:id="rId1"/>
            </p:custDataLst>
          </p:nvPr>
        </p:nvSpPr>
        <p:spPr>
          <a:xfrm>
            <a:off x="652195" y="11362"/>
            <a:ext cx="9591466" cy="660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MICA chip design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343406" y="3345180"/>
            <a:ext cx="3657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60"/>
              <a:t>Layout of MICA chip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739140" y="841248"/>
            <a:ext cx="5152644" cy="2575560"/>
            <a:chOff x="170" y="2686"/>
            <a:chExt cx="6762" cy="338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70" y="2686"/>
              <a:ext cx="6762" cy="3380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70" y="2686"/>
              <a:ext cx="6425" cy="2997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6022849" y="808483"/>
            <a:ext cx="5503926" cy="47068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160" dirty="0">
                <a:solidFill>
                  <a:srgbClr val="00B0F0"/>
                </a:solidFill>
              </a:rPr>
              <a:t>Features: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920" dirty="0"/>
              <a:t>Process</a:t>
            </a:r>
            <a:r>
              <a:rPr lang="zh-CN" altLang="en-US" sz="1920" dirty="0"/>
              <a:t>: 130nm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920" dirty="0"/>
              <a:t>Pixel Array: 512 × 1024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920" dirty="0"/>
              <a:t>P</a:t>
            </a:r>
            <a:r>
              <a:rPr lang="zh-CN" altLang="en-US" sz="1920" dirty="0"/>
              <a:t>ixel size: </a:t>
            </a:r>
            <a:r>
              <a:rPr lang="en-US" altLang="zh-CN" sz="1920" dirty="0"/>
              <a:t>30</a:t>
            </a:r>
            <a:r>
              <a:rPr lang="zh-CN" altLang="en-US" sz="1920" dirty="0"/>
              <a:t>.</a:t>
            </a:r>
            <a:r>
              <a:rPr lang="en-US" altLang="zh-CN" sz="1920" dirty="0"/>
              <a:t>53</a:t>
            </a:r>
            <a:r>
              <a:rPr lang="zh-CN" altLang="en-US" sz="1920" dirty="0"/>
              <a:t> µm × 26.</a:t>
            </a:r>
            <a:r>
              <a:rPr lang="en-US" altLang="zh-CN" sz="1920" dirty="0"/>
              <a:t>8</a:t>
            </a:r>
            <a:r>
              <a:rPr lang="zh-CN" altLang="en-US" sz="1920" dirty="0"/>
              <a:t> 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920" dirty="0"/>
              <a:t>Chip Size: 15 mm </a:t>
            </a:r>
            <a:r>
              <a:rPr lang="zh-CN" altLang="en-US" sz="1920" dirty="0">
                <a:sym typeface="+mn-ea"/>
              </a:rPr>
              <a:t>×</a:t>
            </a:r>
            <a:r>
              <a:rPr lang="zh-CN" altLang="en-US" sz="1920" dirty="0"/>
              <a:t> 30 mm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920" dirty="0"/>
              <a:t>P</a:t>
            </a:r>
            <a:r>
              <a:rPr lang="zh-CN" altLang="en-US" sz="1920" dirty="0"/>
              <a:t>eaking time: &lt; </a:t>
            </a:r>
            <a:r>
              <a:rPr lang="en-US" altLang="zh-CN" sz="1920" dirty="0"/>
              <a:t>1</a:t>
            </a:r>
            <a:r>
              <a:rPr lang="zh-CN" altLang="en-US" sz="1920" dirty="0"/>
              <a:t>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920" dirty="0"/>
              <a:t>Pulse discrimination time: 5-10 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920" dirty="0"/>
              <a:t>Parallel data port: 80 MHz I/O CMOS </a:t>
            </a:r>
            <a:r>
              <a:rPr lang="en-US" altLang="zh-CN" sz="1920" dirty="0"/>
              <a:t>3</a:t>
            </a:r>
            <a:r>
              <a:rPr lang="zh-CN" altLang="en-US" sz="1920" dirty="0"/>
              <a:t>.</a:t>
            </a:r>
            <a:r>
              <a:rPr lang="en-US" altLang="zh-CN" sz="1920" dirty="0"/>
              <a:t>3</a:t>
            </a:r>
            <a:r>
              <a:rPr lang="zh-CN" altLang="en-US" sz="1920" dirty="0"/>
              <a:t> 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920" dirty="0"/>
              <a:t>High speed serial data port: 1.</a:t>
            </a:r>
            <a:r>
              <a:rPr lang="en-US" altLang="zh-CN" sz="1920" dirty="0"/>
              <a:t>1</a:t>
            </a:r>
            <a:r>
              <a:rPr lang="zh-CN" altLang="en-US" sz="1920" dirty="0"/>
              <a:t> Gb/s</a:t>
            </a:r>
            <a:r>
              <a:rPr lang="en-US" altLang="zh-CN" sz="1920" dirty="0"/>
              <a:t>, 8B10B encoding</a:t>
            </a:r>
            <a:endParaRPr lang="zh-CN" altLang="en-US" sz="192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920" dirty="0"/>
              <a:t>C</a:t>
            </a:r>
            <a:r>
              <a:rPr lang="zh-CN" altLang="en-US" sz="1920" dirty="0"/>
              <a:t>onfiguration interface: </a:t>
            </a:r>
            <a:r>
              <a:rPr lang="en-US" altLang="zh-CN" sz="1920" dirty="0"/>
              <a:t>SPI</a:t>
            </a:r>
            <a:endParaRPr lang="zh-CN" altLang="en-US" sz="192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920" dirty="0"/>
              <a:t>Two read</a:t>
            </a:r>
            <a:r>
              <a:rPr lang="en-US" altLang="zh-CN" sz="1920" dirty="0"/>
              <a:t>out</a:t>
            </a:r>
            <a:r>
              <a:rPr lang="zh-CN" altLang="en-US" sz="1920" dirty="0"/>
              <a:t> modes: trigger</a:t>
            </a:r>
            <a:r>
              <a:rPr lang="en-US" altLang="zh-CN" sz="1920" dirty="0"/>
              <a:t>/</a:t>
            </a:r>
            <a:r>
              <a:rPr lang="zh-CN" altLang="en-US" sz="1920" dirty="0"/>
              <a:t>continuous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1920" dirty="0"/>
              <a:t>Each pixel can be individually masked</a:t>
            </a:r>
            <a:r>
              <a:rPr lang="zh-CN" altLang="en-US" sz="1920" dirty="0"/>
              <a:t>; Pixels include built-in testing functions.</a:t>
            </a:r>
          </a:p>
        </p:txBody>
      </p:sp>
      <p:pic>
        <p:nvPicPr>
          <p:cNvPr id="10" name="图片 9" descr="图片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63574" y="3681985"/>
            <a:ext cx="4017264" cy="296799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1323594" y="6511290"/>
            <a:ext cx="3657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60">
                <a:sym typeface="+mn-ea"/>
              </a:rPr>
              <a:t>Block diagram of MICA chip</a:t>
            </a:r>
            <a:endParaRPr lang="en-US" altLang="zh-CN" sz="2160"/>
          </a:p>
        </p:txBody>
      </p:sp>
      <p:sp>
        <p:nvSpPr>
          <p:cNvPr id="15" name="文本框 14"/>
          <p:cNvSpPr txBox="1"/>
          <p:nvPr/>
        </p:nvSpPr>
        <p:spPr>
          <a:xfrm>
            <a:off x="6009894" y="5004816"/>
            <a:ext cx="4562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60">
                <a:solidFill>
                  <a:srgbClr val="00B0F0"/>
                </a:solidFill>
              </a:rPr>
              <a:t>Current Status</a:t>
            </a:r>
            <a:r>
              <a:rPr lang="en-US" altLang="zh-CN" sz="2160">
                <a:solidFill>
                  <a:srgbClr val="00B0F0"/>
                </a:solidFill>
              </a:rPr>
              <a:t>:</a:t>
            </a:r>
            <a:endParaRPr lang="en-US" altLang="zh-CN" sz="216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160"/>
              <a:t>DRC clean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160">
                <a:sym typeface="+mn-ea"/>
              </a:rPr>
              <a:t>LVS clean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160"/>
              <a:t>Tapeout flow started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160"/>
              <a:t>Post simulation checks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085674-10C0-EE74-1FDE-98A775213947}"/>
              </a:ext>
            </a:extLst>
          </p:cNvPr>
          <p:cNvSpPr txBox="1"/>
          <p:nvPr/>
        </p:nvSpPr>
        <p:spPr>
          <a:xfrm>
            <a:off x="6243145" y="1463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i="1" dirty="0"/>
              <a:t>Courtesy of Le Xiao (CCNU)”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图片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0675709" y="68631"/>
            <a:ext cx="864096" cy="854491"/>
          </a:xfrm>
          <a:prstGeom prst="rect">
            <a:avLst/>
          </a:prstGeom>
        </p:spPr>
      </p:pic>
      <p:sp>
        <p:nvSpPr>
          <p:cNvPr id="3" name="TextBox 16"/>
          <p:cNvSpPr txBox="1"/>
          <p:nvPr>
            <p:custDataLst>
              <p:tags r:id="rId1"/>
            </p:custDataLst>
          </p:nvPr>
        </p:nvSpPr>
        <p:spPr>
          <a:xfrm>
            <a:off x="652195" y="11362"/>
            <a:ext cx="9591466" cy="660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NICA_GBTX chip </a:t>
            </a:r>
          </a:p>
        </p:txBody>
      </p:sp>
      <p:pic>
        <p:nvPicPr>
          <p:cNvPr id="9" name="图片 30">
            <a:extLst>
              <a:ext uri="{FF2B5EF4-FFF2-40B4-BE49-F238E27FC236}">
                <a16:creationId xmlns:a16="http://schemas.microsoft.com/office/drawing/2014/main" id="{52D68F50-B627-705F-E583-408FA0D34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485" y="923122"/>
            <a:ext cx="4410515" cy="2874637"/>
          </a:xfrm>
          <a:prstGeom prst="rect">
            <a:avLst/>
          </a:prstGeom>
        </p:spPr>
      </p:pic>
      <p:pic>
        <p:nvPicPr>
          <p:cNvPr id="12" name="图片 1" descr="96fa4c4b7b9f6a4e7a21f785fc21109">
            <a:extLst>
              <a:ext uri="{FF2B5EF4-FFF2-40B4-BE49-F238E27FC236}">
                <a16:creationId xmlns:a16="http://schemas.microsoft.com/office/drawing/2014/main" id="{30F88A46-FEEE-4B27-4BB7-44BFF2EF13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165" r="12655" b="4731"/>
          <a:stretch>
            <a:fillRect/>
          </a:stretch>
        </p:blipFill>
        <p:spPr>
          <a:xfrm>
            <a:off x="6987354" y="976278"/>
            <a:ext cx="2988581" cy="2629512"/>
          </a:xfrm>
          <a:prstGeom prst="rect">
            <a:avLst/>
          </a:prstGeom>
        </p:spPr>
      </p:pic>
      <p:sp>
        <p:nvSpPr>
          <p:cNvPr id="14" name="文本框 2">
            <a:extLst>
              <a:ext uri="{FF2B5EF4-FFF2-40B4-BE49-F238E27FC236}">
                <a16:creationId xmlns:a16="http://schemas.microsoft.com/office/drawing/2014/main" id="{E022C605-D7E3-3691-2584-B21B48B2F9AA}"/>
              </a:ext>
            </a:extLst>
          </p:cNvPr>
          <p:cNvSpPr txBox="1"/>
          <p:nvPr/>
        </p:nvSpPr>
        <p:spPr>
          <a:xfrm>
            <a:off x="7062951" y="4283023"/>
            <a:ext cx="37808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Practical </a:t>
            </a:r>
            <a:r>
              <a:rPr lang="en-US" altLang="zh-CN" sz="2000" b="1" dirty="0" err="1"/>
              <a:t>NICA_GBTx</a:t>
            </a:r>
            <a:r>
              <a:rPr lang="en-US" altLang="zh-CN" sz="2000" b="1" dirty="0"/>
              <a:t> chip picture</a:t>
            </a:r>
          </a:p>
          <a:p>
            <a:r>
              <a:rPr lang="en-US" altLang="zh-CN" sz="2000" b="1" dirty="0"/>
              <a:t>under microscope</a:t>
            </a:r>
          </a:p>
          <a:p>
            <a:endParaRPr lang="zh-CN" altLang="en-US" sz="2000" dirty="0"/>
          </a:p>
        </p:txBody>
      </p:sp>
      <p:sp>
        <p:nvSpPr>
          <p:cNvPr id="16" name="文本框 33">
            <a:extLst>
              <a:ext uri="{FF2B5EF4-FFF2-40B4-BE49-F238E27FC236}">
                <a16:creationId xmlns:a16="http://schemas.microsoft.com/office/drawing/2014/main" id="{BD0E17D1-274C-9913-C579-929C37699110}"/>
              </a:ext>
            </a:extLst>
          </p:cNvPr>
          <p:cNvSpPr txBox="1"/>
          <p:nvPr/>
        </p:nvSpPr>
        <p:spPr>
          <a:xfrm>
            <a:off x="914400" y="4489908"/>
            <a:ext cx="88392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Includes complete analog sub-modules: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B050"/>
                </a:solidFill>
              </a:rPr>
              <a:t>2.56 GHz CDR                   (Rx direction)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B050"/>
                </a:solidFill>
              </a:rPr>
              <a:t>2.56 Gbps De-serializer   (Rx direction)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</a:rPr>
              <a:t>10.24 Gbps Serializer     (Tx direction)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</a:rPr>
              <a:t>5.12 GHz PLL                    (Tx direction)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70C0"/>
                </a:solidFill>
              </a:rPr>
              <a:t>Phase Aligner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Total pins: 166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Chip size: 2880 x 4000 </a:t>
            </a:r>
            <a:r>
              <a:rPr lang="en-US" altLang="zh-CN" b="1" dirty="0" err="1"/>
              <a:t>μm</a:t>
            </a:r>
            <a:r>
              <a:rPr lang="en-US" altLang="zh-CN" b="1" dirty="0"/>
              <a:t> (Bare die)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/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53373E74-10E0-2495-E6AF-FEA025C1415C}"/>
              </a:ext>
            </a:extLst>
          </p:cNvPr>
          <p:cNvSpPr txBox="1"/>
          <p:nvPr/>
        </p:nvSpPr>
        <p:spPr>
          <a:xfrm>
            <a:off x="1828800" y="3789037"/>
            <a:ext cx="2278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/>
              <a:t>NICA_GBTx</a:t>
            </a:r>
            <a:r>
              <a:rPr lang="en-US" altLang="zh-CN" sz="2000" b="1" dirty="0"/>
              <a:t> layout   </a:t>
            </a:r>
          </a:p>
          <a:p>
            <a:endParaRPr lang="zh-CN" alt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2CB444-5EF1-17F3-FD89-8CC0A87AAFAD}"/>
              </a:ext>
            </a:extLst>
          </p:cNvPr>
          <p:cNvSpPr txBox="1"/>
          <p:nvPr/>
        </p:nvSpPr>
        <p:spPr>
          <a:xfrm>
            <a:off x="7411685" y="1212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i="1" dirty="0"/>
              <a:t>Courtesy of </a:t>
            </a:r>
            <a:r>
              <a:rPr lang="en-US" i="1" dirty="0"/>
              <a:t> Di Guo</a:t>
            </a:r>
            <a:r>
              <a:rPr lang="en-CH" i="1" dirty="0"/>
              <a:t> (CCNU)”</a:t>
            </a:r>
            <a:endParaRPr lang="ru-RU" dirty="0"/>
          </a:p>
        </p:txBody>
      </p:sp>
      <p:sp>
        <p:nvSpPr>
          <p:cNvPr id="20" name="文本框 5">
            <a:extLst>
              <a:ext uri="{FF2B5EF4-FFF2-40B4-BE49-F238E27FC236}">
                <a16:creationId xmlns:a16="http://schemas.microsoft.com/office/drawing/2014/main" id="{97F127AF-E8EA-E644-8D5B-944B3F2A98AF}"/>
              </a:ext>
            </a:extLst>
          </p:cNvPr>
          <p:cNvSpPr txBox="1"/>
          <p:nvPr/>
        </p:nvSpPr>
        <p:spPr>
          <a:xfrm>
            <a:off x="11140440" y="6405372"/>
            <a:ext cx="2776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40" dirty="0"/>
              <a:t>9</a:t>
            </a:r>
          </a:p>
        </p:txBody>
      </p:sp>
      <p:sp>
        <p:nvSpPr>
          <p:cNvPr id="21" name="文本框 5">
            <a:extLst>
              <a:ext uri="{FF2B5EF4-FFF2-40B4-BE49-F238E27FC236}">
                <a16:creationId xmlns:a16="http://schemas.microsoft.com/office/drawing/2014/main" id="{34495CE0-2AD1-714D-86FF-E97A3DFAD0E6}"/>
              </a:ext>
            </a:extLst>
          </p:cNvPr>
          <p:cNvSpPr txBox="1"/>
          <p:nvPr/>
        </p:nvSpPr>
        <p:spPr>
          <a:xfrm>
            <a:off x="11138780" y="6422831"/>
            <a:ext cx="37061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40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883292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6">
            <a:extLst>
              <a:ext uri="{FF2B5EF4-FFF2-40B4-BE49-F238E27FC236}">
                <a16:creationId xmlns:a16="http://schemas.microsoft.com/office/drawing/2014/main" id="{1F0E8A5F-E77A-6DB9-E497-55B83C10F7E9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1453443" y="17678"/>
            <a:ext cx="720080" cy="7120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631ADB-A9B9-61CB-16B3-59A145BCEAD0}"/>
              </a:ext>
            </a:extLst>
          </p:cNvPr>
          <p:cNvSpPr txBox="1"/>
          <p:nvPr/>
        </p:nvSpPr>
        <p:spPr>
          <a:xfrm>
            <a:off x="1523999" y="139885"/>
            <a:ext cx="9275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Readout Unit (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ASICs-based</a:t>
            </a:r>
            <a:r>
              <a:rPr lang="en-US" sz="28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206844-56AB-364D-7D75-58174F165F32}"/>
              </a:ext>
            </a:extLst>
          </p:cNvPr>
          <p:cNvSpPr txBox="1"/>
          <p:nvPr/>
        </p:nvSpPr>
        <p:spPr>
          <a:xfrm>
            <a:off x="8636430" y="401320"/>
            <a:ext cx="2879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i="1" dirty="0"/>
              <a:t>“Courtesy of Di Guo (CCNU)”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F7C51F3-7D6D-F223-5140-85147A5C8382}"/>
              </a:ext>
            </a:extLst>
          </p:cNvPr>
          <p:cNvSpPr txBox="1">
            <a:spLocks/>
          </p:cNvSpPr>
          <p:nvPr/>
        </p:nvSpPr>
        <p:spPr>
          <a:xfrm>
            <a:off x="1981200" y="53921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4000" dirty="0"/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0AA4A1E2-E353-4FDE-0A47-1D7BE4D3B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738" y="3939889"/>
            <a:ext cx="4295738" cy="2918111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CE6DB27-1B34-205F-58BC-F7860CF26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6783" y="880040"/>
            <a:ext cx="4335217" cy="3237553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A4873B61-687B-49BB-4C5F-CE9C16BFD5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0138" y="892968"/>
            <a:ext cx="4220023" cy="3129873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4FD142DB-7E1B-B0B3-DBDD-58F2E13EDDC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2811711"/>
            <a:ext cx="3466130" cy="2209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The</a:t>
            </a:r>
            <a:r>
              <a:rPr lang="zh-CN" altLang="en-US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design and test</a:t>
            </a:r>
            <a:r>
              <a:rPr lang="zh-CN" altLang="en-US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results</a:t>
            </a:r>
            <a:r>
              <a:rPr lang="zh-CN" altLang="en-US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of</a:t>
            </a:r>
            <a:r>
              <a:rPr lang="zh-CN" altLang="en-US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the</a:t>
            </a:r>
            <a:r>
              <a:rPr lang="zh-CN" altLang="en-US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NICA_LD_v1,</a:t>
            </a:r>
            <a:r>
              <a:rPr lang="zh-CN" altLang="en-US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NICA_TIA_v1</a:t>
            </a:r>
            <a:r>
              <a:rPr lang="zh-CN" altLang="en-US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and</a:t>
            </a:r>
            <a:r>
              <a:rPr lang="zh-CN" altLang="en-US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the</a:t>
            </a:r>
            <a:r>
              <a:rPr lang="zh-CN" altLang="en-US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 err="1">
                <a:ea typeface="微软雅黑" panose="020B0503020204020204" charset="-122"/>
                <a:cs typeface="微软雅黑" panose="020B0503020204020204" charset="-122"/>
                <a:sym typeface="+mn-ea"/>
              </a:rPr>
              <a:t>Deser+PLL</a:t>
            </a:r>
            <a:r>
              <a:rPr lang="zh-CN" altLang="en-US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have</a:t>
            </a:r>
            <a:r>
              <a:rPr lang="zh-CN" altLang="en-US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been</a:t>
            </a:r>
            <a:r>
              <a:rPr lang="zh-CN" altLang="en-US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published</a:t>
            </a:r>
            <a:r>
              <a:rPr lang="zh-CN" altLang="en-US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in</a:t>
            </a:r>
            <a:r>
              <a:rPr lang="zh-CN" altLang="en-US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JINST</a:t>
            </a:r>
            <a:r>
              <a:rPr lang="zh-CN" altLang="en-US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ea typeface="微软雅黑" panose="020B0503020204020204" charset="-122"/>
                <a:cs typeface="微软雅黑" panose="020B0503020204020204" charset="-122"/>
                <a:sym typeface="+mn-ea"/>
              </a:rPr>
              <a:t>2022 on behalf of the MPD ITS collaboration.</a:t>
            </a:r>
            <a:endParaRPr lang="zh-CN" altLang="en-US" b="1" dirty="0"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2" name="图片 10">
            <a:extLst>
              <a:ext uri="{FF2B5EF4-FFF2-40B4-BE49-F238E27FC236}">
                <a16:creationId xmlns:a16="http://schemas.microsoft.com/office/drawing/2014/main" id="{0AACC7C4-530D-E598-F577-3F8EFD178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6130" y="3916611"/>
            <a:ext cx="4109421" cy="2918111"/>
          </a:xfrm>
          <a:prstGeom prst="rect">
            <a:avLst/>
          </a:prstGeom>
        </p:spPr>
      </p:pic>
      <p:sp>
        <p:nvSpPr>
          <p:cNvPr id="23" name="文本框 15">
            <a:extLst>
              <a:ext uri="{FF2B5EF4-FFF2-40B4-BE49-F238E27FC236}">
                <a16:creationId xmlns:a16="http://schemas.microsoft.com/office/drawing/2014/main" id="{C119AEAE-898E-D751-AEDD-1AD96AE27324}"/>
              </a:ext>
            </a:extLst>
          </p:cNvPr>
          <p:cNvSpPr txBox="1"/>
          <p:nvPr/>
        </p:nvSpPr>
        <p:spPr>
          <a:xfrm>
            <a:off x="5282534" y="1831843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</a:rPr>
              <a:t>NICA_LD_v1</a:t>
            </a:r>
          </a:p>
          <a:p>
            <a:r>
              <a:rPr lang="en-US" altLang="zh-CN" sz="1600" i="1" dirty="0">
                <a:solidFill>
                  <a:srgbClr val="C00000"/>
                </a:solidFill>
              </a:rPr>
              <a:t>JINST 2022</a:t>
            </a:r>
            <a:endParaRPr lang="zh-CN" altLang="en-US" sz="1600" i="1" dirty="0">
              <a:solidFill>
                <a:srgbClr val="C00000"/>
              </a:solidFill>
            </a:endParaRPr>
          </a:p>
        </p:txBody>
      </p:sp>
      <p:sp>
        <p:nvSpPr>
          <p:cNvPr id="24" name="文本框 18">
            <a:extLst>
              <a:ext uri="{FF2B5EF4-FFF2-40B4-BE49-F238E27FC236}">
                <a16:creationId xmlns:a16="http://schemas.microsoft.com/office/drawing/2014/main" id="{50886E1E-58AF-1E36-2213-7884839802EC}"/>
              </a:ext>
            </a:extLst>
          </p:cNvPr>
          <p:cNvSpPr txBox="1"/>
          <p:nvPr/>
        </p:nvSpPr>
        <p:spPr>
          <a:xfrm>
            <a:off x="8975165" y="1755620"/>
            <a:ext cx="1614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</a:rPr>
              <a:t>NICA_LD+TIA_v1</a:t>
            </a:r>
          </a:p>
          <a:p>
            <a:r>
              <a:rPr lang="en-US" altLang="zh-CN" sz="1600" i="1" dirty="0">
                <a:solidFill>
                  <a:srgbClr val="C00000"/>
                </a:solidFill>
              </a:rPr>
              <a:t>JINST 2022</a:t>
            </a:r>
            <a:endParaRPr lang="zh-CN" altLang="en-US" sz="1600" i="1" dirty="0">
              <a:solidFill>
                <a:srgbClr val="C00000"/>
              </a:solidFill>
            </a:endParaRPr>
          </a:p>
          <a:p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25" name="文本框 19">
            <a:extLst>
              <a:ext uri="{FF2B5EF4-FFF2-40B4-BE49-F238E27FC236}">
                <a16:creationId xmlns:a16="http://schemas.microsoft.com/office/drawing/2014/main" id="{23A9ACC1-832E-4CA6-4624-B0FA5BCB4A86}"/>
              </a:ext>
            </a:extLst>
          </p:cNvPr>
          <p:cNvSpPr txBox="1"/>
          <p:nvPr/>
        </p:nvSpPr>
        <p:spPr>
          <a:xfrm>
            <a:off x="5020027" y="4800600"/>
            <a:ext cx="1884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>
                <a:solidFill>
                  <a:srgbClr val="C00000"/>
                </a:solidFill>
              </a:rPr>
              <a:t>Deser</a:t>
            </a:r>
            <a:r>
              <a:rPr lang="en-US" altLang="zh-CN" sz="1600" b="1" dirty="0">
                <a:solidFill>
                  <a:srgbClr val="C00000"/>
                </a:solidFill>
              </a:rPr>
              <a:t> in NICA_GBTx</a:t>
            </a:r>
          </a:p>
          <a:p>
            <a:r>
              <a:rPr lang="en-US" altLang="zh-CN" sz="1600" i="1" dirty="0">
                <a:solidFill>
                  <a:srgbClr val="C00000"/>
                </a:solidFill>
              </a:rPr>
              <a:t>JINST 2022</a:t>
            </a:r>
            <a:endParaRPr lang="zh-CN" altLang="en-US" sz="1600" i="1" dirty="0">
              <a:solidFill>
                <a:srgbClr val="C00000"/>
              </a:solidFill>
            </a:endParaRPr>
          </a:p>
          <a:p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26" name="文本框 20">
            <a:extLst>
              <a:ext uri="{FF2B5EF4-FFF2-40B4-BE49-F238E27FC236}">
                <a16:creationId xmlns:a16="http://schemas.microsoft.com/office/drawing/2014/main" id="{23990F3A-5E11-0321-AF5D-5DD4FF1B73C4}"/>
              </a:ext>
            </a:extLst>
          </p:cNvPr>
          <p:cNvSpPr txBox="1"/>
          <p:nvPr/>
        </p:nvSpPr>
        <p:spPr>
          <a:xfrm>
            <a:off x="9279647" y="4795200"/>
            <a:ext cx="16762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</a:rPr>
              <a:t>PLL in NICA_GBTx</a:t>
            </a:r>
          </a:p>
          <a:p>
            <a:r>
              <a:rPr lang="en-US" altLang="zh-CN" sz="1600" i="1" dirty="0">
                <a:solidFill>
                  <a:srgbClr val="C00000"/>
                </a:solidFill>
              </a:rPr>
              <a:t>JINST 2022</a:t>
            </a:r>
            <a:endParaRPr lang="zh-CN" altLang="en-US" sz="1600" i="1" dirty="0">
              <a:solidFill>
                <a:srgbClr val="C00000"/>
              </a:solidFill>
            </a:endParaRPr>
          </a:p>
          <a:p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2" name="文本框 5">
            <a:extLst>
              <a:ext uri="{FF2B5EF4-FFF2-40B4-BE49-F238E27FC236}">
                <a16:creationId xmlns:a16="http://schemas.microsoft.com/office/drawing/2014/main" id="{B4648A2B-711F-5760-31F9-6571D47ED8A3}"/>
              </a:ext>
            </a:extLst>
          </p:cNvPr>
          <p:cNvSpPr txBox="1"/>
          <p:nvPr/>
        </p:nvSpPr>
        <p:spPr>
          <a:xfrm>
            <a:off x="11138780" y="6422831"/>
            <a:ext cx="37061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4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340347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9AE4AD-82DA-E4C1-AF5A-66339491654E}"/>
              </a:ext>
            </a:extLst>
          </p:cNvPr>
          <p:cNvSpPr txBox="1"/>
          <p:nvPr/>
        </p:nvSpPr>
        <p:spPr>
          <a:xfrm>
            <a:off x="1523999" y="139885"/>
            <a:ext cx="9275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lay" panose="020B0000000000000000" pitchFamily="34" charset="0"/>
              </a:rPr>
              <a:t> </a:t>
            </a:r>
            <a:endParaRPr lang="ru-RU" sz="2800" b="1" dirty="0">
              <a:latin typeface="Play" panose="020B0000000000000000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426AF86-DE1A-C3DC-60C4-533977868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81" y="900458"/>
            <a:ext cx="6081470" cy="318064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34B58C-A5DB-C0FB-16EF-D5624D766D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579" y="4283360"/>
            <a:ext cx="5751628" cy="2603328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C4C0C1A5-CC9A-312E-5DD8-5DB108041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" y="3932599"/>
            <a:ext cx="1515293" cy="1566710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B0CF5DAD-BA6F-2148-B0DC-FC4A917AC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225" y="3612368"/>
            <a:ext cx="1773130" cy="166254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269C62F-DBFA-0ADE-84D9-06DE79A42A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8357" y="2428256"/>
            <a:ext cx="2668649" cy="2001487"/>
          </a:xfrm>
          <a:prstGeom prst="rect">
            <a:avLst/>
          </a:prstGeom>
        </p:spPr>
      </p:pic>
      <p:sp>
        <p:nvSpPr>
          <p:cNvPr id="22" name="Matrix produced by “Мезон”">
            <a:extLst>
              <a:ext uri="{FF2B5EF4-FFF2-40B4-BE49-F238E27FC236}">
                <a16:creationId xmlns:a16="http://schemas.microsoft.com/office/drawing/2014/main" id="{D0149FA5-2A4B-B96E-872A-4EC0703E0939}"/>
              </a:ext>
            </a:extLst>
          </p:cNvPr>
          <p:cNvSpPr txBox="1"/>
          <p:nvPr/>
        </p:nvSpPr>
        <p:spPr>
          <a:xfrm>
            <a:off x="697396" y="6344906"/>
            <a:ext cx="2402774" cy="28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800" b="1"/>
            </a:lvl1pPr>
          </a:lstStyle>
          <a:p>
            <a:r>
              <a:rPr lang="en-US" sz="1400" dirty="0">
                <a:solidFill>
                  <a:srgbClr val="0001EC"/>
                </a:solidFill>
              </a:rPr>
              <a:t> Essential parts manufactured  </a:t>
            </a:r>
            <a:r>
              <a:rPr sz="1400" dirty="0">
                <a:solidFill>
                  <a:srgbClr val="0001EC"/>
                </a:solidFill>
              </a:rPr>
              <a:t> </a:t>
            </a:r>
          </a:p>
        </p:txBody>
      </p:sp>
      <p:sp>
        <p:nvSpPr>
          <p:cNvPr id="23" name="Matrix produced by “Мезон”">
            <a:extLst>
              <a:ext uri="{FF2B5EF4-FFF2-40B4-BE49-F238E27FC236}">
                <a16:creationId xmlns:a16="http://schemas.microsoft.com/office/drawing/2014/main" id="{FE2AD4AE-1A14-C52F-159A-9EBD5C6012F7}"/>
              </a:ext>
            </a:extLst>
          </p:cNvPr>
          <p:cNvSpPr txBox="1"/>
          <p:nvPr/>
        </p:nvSpPr>
        <p:spPr>
          <a:xfrm>
            <a:off x="8211800" y="1231510"/>
            <a:ext cx="3419655" cy="718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800" b="1"/>
            </a:lvl1pPr>
          </a:lstStyle>
          <a:p>
            <a:r>
              <a:rPr lang="en-US" sz="1400" dirty="0">
                <a:solidFill>
                  <a:srgbClr val="FF0000"/>
                </a:solidFill>
              </a:rPr>
              <a:t>Central part is almost finished 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Integration dry tests scheduled for Q1 20024</a:t>
            </a:r>
            <a:r>
              <a:rPr sz="1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92EC84-97D7-B3FD-F731-EC6F12B87869}"/>
              </a:ext>
            </a:extLst>
          </p:cNvPr>
          <p:cNvSpPr txBox="1"/>
          <p:nvPr/>
        </p:nvSpPr>
        <p:spPr>
          <a:xfrm>
            <a:off x="1492797" y="126717"/>
            <a:ext cx="10080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lay" panose="020B0000000000000000" pitchFamily="34" charset="0"/>
              </a:rPr>
              <a:t>Low weight supporting structure with in-built cooling elements</a:t>
            </a:r>
            <a:endParaRPr lang="ru-RU" sz="2800" b="1" dirty="0">
              <a:latin typeface="Play" panose="020B0000000000000000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97E377-5FD9-6BB2-87D2-B2670E9870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36" y="4991223"/>
            <a:ext cx="2298601" cy="1725939"/>
          </a:xfrm>
          <a:prstGeom prst="rect">
            <a:avLst/>
          </a:prstGeom>
        </p:spPr>
      </p:pic>
      <p:sp>
        <p:nvSpPr>
          <p:cNvPr id="5" name="文本框 5">
            <a:extLst>
              <a:ext uri="{FF2B5EF4-FFF2-40B4-BE49-F238E27FC236}">
                <a16:creationId xmlns:a16="http://schemas.microsoft.com/office/drawing/2014/main" id="{DC5D7556-A215-B77B-D803-F8A1DFEEF127}"/>
              </a:ext>
            </a:extLst>
          </p:cNvPr>
          <p:cNvSpPr txBox="1"/>
          <p:nvPr/>
        </p:nvSpPr>
        <p:spPr>
          <a:xfrm>
            <a:off x="11140440" y="6405372"/>
            <a:ext cx="37061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40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301066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 useBgFill="1"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3999" y="139885"/>
            <a:ext cx="1041033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lay" panose="020B0000000000000000" pitchFamily="34" charset="0"/>
              </a:rPr>
              <a:t> Ultimate goals and timelines of the MPD ITS Team</a:t>
            </a:r>
            <a:endParaRPr lang="ru-RU" sz="2800" b="1" dirty="0">
              <a:latin typeface="Play" panose="020B00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2002E-F304-B217-EDB9-301458D981FF}"/>
              </a:ext>
            </a:extLst>
          </p:cNvPr>
          <p:cNvSpPr txBox="1"/>
          <p:nvPr/>
        </p:nvSpPr>
        <p:spPr>
          <a:xfrm>
            <a:off x="838280" y="1207700"/>
            <a:ext cx="10677353" cy="444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0068B9"/>
              </a:buClr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rgbClr val="FF0000"/>
                </a:solidFill>
                <a:latin typeface="Play" panose="020B0000000000000000" pitchFamily="34" charset="0"/>
              </a:rPr>
              <a:t> Development of the MICA chip  in two years    2026</a:t>
            </a:r>
            <a:endParaRPr lang="ru-RU" b="1" i="1" dirty="0">
              <a:solidFill>
                <a:srgbClr val="FF0000"/>
              </a:solidFill>
              <a:latin typeface="Play" panose="020B0000000000000000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0068B9"/>
              </a:buClr>
              <a:buFont typeface="Wingdings" panose="05000000000000000000" pitchFamily="2" charset="2"/>
              <a:buChar char="Ø"/>
            </a:pPr>
            <a:r>
              <a:rPr lang="en-US" i="1" dirty="0">
                <a:latin typeface="Play" panose="020B0000000000000000" pitchFamily="34" charset="0"/>
              </a:rPr>
              <a:t> Establishing series production of MICA </a:t>
            </a:r>
            <a:r>
              <a:rPr lang="en-US" i="1">
                <a:latin typeface="Play" panose="020B0000000000000000" pitchFamily="34" charset="0"/>
              </a:rPr>
              <a:t>chips (2026-2027</a:t>
            </a:r>
            <a:r>
              <a:rPr lang="en-US" i="1" dirty="0">
                <a:latin typeface="Play" panose="020B0000000000000000" pitchFamily="34" charset="0"/>
              </a:rPr>
              <a:t>)           </a:t>
            </a:r>
          </a:p>
          <a:p>
            <a:pPr marL="285750" indent="-285750">
              <a:lnSpc>
                <a:spcPct val="200000"/>
              </a:lnSpc>
              <a:buClr>
                <a:srgbClr val="0068B9"/>
              </a:buClr>
              <a:buFont typeface="Wingdings" panose="05000000000000000000" pitchFamily="2" charset="2"/>
              <a:buChar char="Ø"/>
            </a:pPr>
            <a:r>
              <a:rPr lang="en-US" i="1" dirty="0">
                <a:latin typeface="Play" panose="020B0000000000000000" pitchFamily="34" charset="0"/>
              </a:rPr>
              <a:t> Finalization of the  MPD ITS OB, its integration and commissioning </a:t>
            </a:r>
            <a:r>
              <a:rPr lang="ru-RU" i="1" dirty="0">
                <a:latin typeface="Play" panose="020B0000000000000000" pitchFamily="34" charset="0"/>
              </a:rPr>
              <a:t>(</a:t>
            </a:r>
            <a:r>
              <a:rPr lang="en-US" i="1" dirty="0">
                <a:latin typeface="Play" panose="020B0000000000000000" pitchFamily="34" charset="0"/>
              </a:rPr>
              <a:t> First stage of MPD ITS project) (2028 )  </a:t>
            </a:r>
          </a:p>
          <a:p>
            <a:pPr marL="285750" indent="-285750">
              <a:lnSpc>
                <a:spcPct val="200000"/>
              </a:lnSpc>
              <a:buClr>
                <a:srgbClr val="0068B9"/>
              </a:buClr>
              <a:buFont typeface="Wingdings" panose="05000000000000000000" pitchFamily="2" charset="2"/>
              <a:buChar char="Ø"/>
            </a:pPr>
            <a:r>
              <a:rPr lang="en-US" i="1" dirty="0">
                <a:latin typeface="Play" panose="020B0000000000000000" pitchFamily="34" charset="0"/>
              </a:rPr>
              <a:t>Approving the design of the IB (curved or straight sensors?) (2023)</a:t>
            </a:r>
          </a:p>
          <a:p>
            <a:pPr marL="285750" indent="-285750">
              <a:lnSpc>
                <a:spcPct val="200000"/>
              </a:lnSpc>
              <a:buClr>
                <a:srgbClr val="0068B9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Play" panose="020B0000000000000000" pitchFamily="34" charset="0"/>
              </a:rPr>
              <a:t>Building, integration and commissioning of the IB (2024-2029)</a:t>
            </a:r>
          </a:p>
          <a:p>
            <a:pPr marL="285750" indent="-285750">
              <a:lnSpc>
                <a:spcPct val="200000"/>
              </a:lnSpc>
              <a:buClr>
                <a:srgbClr val="0068B9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Play" panose="020B0000000000000000" pitchFamily="34" charset="0"/>
              </a:rPr>
              <a:t>Commissioning of the MPD ITS (2029)</a:t>
            </a:r>
            <a:endParaRPr lang="ru-RU" dirty="0">
              <a:latin typeface="Play" panose="020B0000000000000000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0068B9"/>
              </a:buClr>
              <a:buFont typeface="Wingdings" panose="05000000000000000000" pitchFamily="2" charset="2"/>
              <a:buChar char="Ø"/>
            </a:pPr>
            <a:endParaRPr lang="ru-RU" dirty="0">
              <a:latin typeface="Play" panose="020B0000000000000000" pitchFamily="34" charset="0"/>
            </a:endParaRPr>
          </a:p>
          <a:p>
            <a:pPr>
              <a:lnSpc>
                <a:spcPct val="200000"/>
              </a:lnSpc>
              <a:buClr>
                <a:srgbClr val="0068B9"/>
              </a:buClr>
            </a:pPr>
            <a:endParaRPr lang="en-US" dirty="0">
              <a:latin typeface="Play" panose="020B00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28079A-AA94-7C49-E9C8-C4130D7D1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905" y="5716113"/>
            <a:ext cx="4820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 i="1" dirty="0"/>
              <a:t>Thank you for the attention</a:t>
            </a:r>
            <a:endParaRPr lang="ru-RU" altLang="ru-RU" sz="2800" b="1" i="1" dirty="0"/>
          </a:p>
        </p:txBody>
      </p:sp>
      <p:sp>
        <p:nvSpPr>
          <p:cNvPr id="3" name="Нижний колонтитул 3">
            <a:extLst>
              <a:ext uri="{FF2B5EF4-FFF2-40B4-BE49-F238E27FC236}">
                <a16:creationId xmlns:a16="http://schemas.microsoft.com/office/drawing/2014/main" id="{B792F48B-0E2D-FB54-4821-AFC511B6F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0" y="6426099"/>
            <a:ext cx="7093998" cy="365125"/>
          </a:xfrm>
        </p:spPr>
        <p:txBody>
          <a:bodyPr/>
          <a:lstStyle/>
          <a:p>
            <a:r>
              <a:rPr lang="en-US" sz="1000" dirty="0">
                <a:latin typeface="Play" panose="020B0000000000000000" pitchFamily="34" charset="0"/>
              </a:rPr>
              <a:t>NICA MPD/IT Seminar on Russia-China Cooperation, Wuhan 15-16 June 2023</a:t>
            </a:r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id="{1125169D-DC1D-E7FC-3A03-B5691AAE17EA}"/>
              </a:ext>
            </a:extLst>
          </p:cNvPr>
          <p:cNvSpPr txBox="1"/>
          <p:nvPr/>
        </p:nvSpPr>
        <p:spPr>
          <a:xfrm>
            <a:off x="11184916" y="6404183"/>
            <a:ext cx="37061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40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954851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E428C87-3FAF-343B-FF02-8BEF69E2376F}"/>
              </a:ext>
            </a:extLst>
          </p:cNvPr>
          <p:cNvSpPr/>
          <p:nvPr/>
        </p:nvSpPr>
        <p:spPr>
          <a:xfrm>
            <a:off x="2386316" y="5445567"/>
            <a:ext cx="72566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b="1" dirty="0">
                <a:solidFill>
                  <a:srgbClr val="170CF4"/>
                </a:solidFill>
              </a:rPr>
              <a:t>BACKUP SLIDES TO FOLLOW</a:t>
            </a:r>
          </a:p>
          <a:p>
            <a:r>
              <a:rPr lang="en-US" dirty="0">
                <a:solidFill>
                  <a:schemeClr val="bg1"/>
                </a:solidFill>
              </a:rPr>
              <a:t>April,</a:t>
            </a:r>
            <a:endParaRPr lang="en-US" altLang="ru-RU" sz="2000" b="1" dirty="0">
              <a:solidFill>
                <a:srgbClr val="170CF4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2" name="Нижний колонтитул 3">
            <a:extLst>
              <a:ext uri="{FF2B5EF4-FFF2-40B4-BE49-F238E27FC236}">
                <a16:creationId xmlns:a16="http://schemas.microsoft.com/office/drawing/2014/main" id="{21E668AD-63A1-4991-F654-3DE26BB1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0" y="6426099"/>
            <a:ext cx="7093998" cy="365125"/>
          </a:xfrm>
        </p:spPr>
        <p:txBody>
          <a:bodyPr/>
          <a:lstStyle/>
          <a:p>
            <a:r>
              <a:rPr lang="en-US" sz="1000" dirty="0">
                <a:latin typeface="Play" panose="020B0000000000000000" pitchFamily="34" charset="0"/>
              </a:rPr>
              <a:t>NICA MPD/IT Seminar on Russia-China Cooperation, Wuhan 15-16 June 2023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886924-9119-CA8F-C421-002F0243876A}"/>
              </a:ext>
            </a:extLst>
          </p:cNvPr>
          <p:cNvSpPr/>
          <p:nvPr/>
        </p:nvSpPr>
        <p:spPr>
          <a:xfrm>
            <a:off x="870624" y="3144088"/>
            <a:ext cx="1678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March 2021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E1A4647-37C6-7657-1A70-B45899D0456E}"/>
              </a:ext>
            </a:extLst>
          </p:cNvPr>
          <p:cNvSpPr/>
          <p:nvPr/>
        </p:nvSpPr>
        <p:spPr>
          <a:xfrm>
            <a:off x="10053540" y="5445567"/>
            <a:ext cx="1678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March 2022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64EFF09-C380-0448-D235-13FF412F0894}"/>
              </a:ext>
            </a:extLst>
          </p:cNvPr>
          <p:cNvSpPr/>
          <p:nvPr/>
        </p:nvSpPr>
        <p:spPr>
          <a:xfrm>
            <a:off x="3850641" y="2959422"/>
            <a:ext cx="1678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1831279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2E6846-4CCB-CF7F-ED02-9FB32ABCF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4" y="92564"/>
            <a:ext cx="11503378" cy="72023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53F76F-F1BB-4E11-BF59-98BBB42A7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AA4C68-A1F2-801A-BB59-1A7C6E72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F792-95B7-A94C-8DBB-E3BF0B97604E}" type="slidenum">
              <a:rPr lang="en-CH" smtClean="0"/>
              <a:t>18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ABBBE8-6AA4-3B2D-E133-3CCDDB2A2B74}"/>
              </a:ext>
            </a:extLst>
          </p:cNvPr>
          <p:cNvSpPr txBox="1"/>
          <p:nvPr/>
        </p:nvSpPr>
        <p:spPr>
          <a:xfrm>
            <a:off x="2289254" y="92564"/>
            <a:ext cx="6161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Proposal for the redimension of our current collaboration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6D756-00DF-33AF-D313-208FE138E59B}"/>
              </a:ext>
            </a:extLst>
          </p:cNvPr>
          <p:cNvSpPr txBox="1"/>
          <p:nvPr/>
        </p:nvSpPr>
        <p:spPr>
          <a:xfrm>
            <a:off x="4617153" y="1416633"/>
            <a:ext cx="1371601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MICA chips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287CD4-BC54-7AE1-1874-EC5D0E99D9DC}"/>
              </a:ext>
            </a:extLst>
          </p:cNvPr>
          <p:cNvSpPr txBox="1"/>
          <p:nvPr/>
        </p:nvSpPr>
        <p:spPr>
          <a:xfrm>
            <a:off x="4340576" y="719152"/>
            <a:ext cx="351084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sz="1900" b="1" dirty="0"/>
              <a:t>China – Russia MAPS Consortium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37DF33-A662-D56B-6F54-B364BF566DAC}"/>
              </a:ext>
            </a:extLst>
          </p:cNvPr>
          <p:cNvSpPr txBox="1"/>
          <p:nvPr/>
        </p:nvSpPr>
        <p:spPr>
          <a:xfrm>
            <a:off x="2812343" y="2053319"/>
            <a:ext cx="1371601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Prototyping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0DD397-2BE9-6F96-3CF1-40BCAD7AB28E}"/>
              </a:ext>
            </a:extLst>
          </p:cNvPr>
          <p:cNvSpPr txBox="1"/>
          <p:nvPr/>
        </p:nvSpPr>
        <p:spPr>
          <a:xfrm>
            <a:off x="6413499" y="2053319"/>
            <a:ext cx="1989666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Series production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42DE4F-B30B-2A11-A8B1-92B75ED88ABB}"/>
              </a:ext>
            </a:extLst>
          </p:cNvPr>
          <p:cNvSpPr txBox="1"/>
          <p:nvPr/>
        </p:nvSpPr>
        <p:spPr>
          <a:xfrm>
            <a:off x="4858454" y="2712861"/>
            <a:ext cx="2444045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Fundamental Research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894B7E-CD53-4B2E-2716-6501C05826A3}"/>
              </a:ext>
            </a:extLst>
          </p:cNvPr>
          <p:cNvSpPr txBox="1"/>
          <p:nvPr/>
        </p:nvSpPr>
        <p:spPr>
          <a:xfrm>
            <a:off x="7508522" y="2712861"/>
            <a:ext cx="2661356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Life Science Applications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8A727C-C2C3-BF16-CA24-04F79DC876B7}"/>
              </a:ext>
            </a:extLst>
          </p:cNvPr>
          <p:cNvSpPr txBox="1"/>
          <p:nvPr/>
        </p:nvSpPr>
        <p:spPr>
          <a:xfrm>
            <a:off x="5542843" y="3337634"/>
            <a:ext cx="1075265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MPD-ITS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12B9FA-17D9-2020-F2D8-212CA941EA2A}"/>
              </a:ext>
            </a:extLst>
          </p:cNvPr>
          <p:cNvSpPr txBox="1"/>
          <p:nvPr/>
        </p:nvSpPr>
        <p:spPr>
          <a:xfrm>
            <a:off x="7696199" y="3360975"/>
            <a:ext cx="2286001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pCT clinical prototype</a:t>
            </a: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95831938-8C3F-FCD5-BC37-55922FD2A224}"/>
              </a:ext>
            </a:extLst>
          </p:cNvPr>
          <p:cNvCxnSpPr>
            <a:stCxn id="6" idx="2"/>
            <a:endCxn id="10" idx="0"/>
          </p:cNvCxnSpPr>
          <p:nvPr/>
        </p:nvCxnSpPr>
        <p:spPr>
          <a:xfrm rot="5400000">
            <a:off x="4266872" y="1017237"/>
            <a:ext cx="267354" cy="1804810"/>
          </a:xfrm>
          <a:prstGeom prst="bentConnector3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0F131869-58FB-C783-A582-E2731BA2C0B5}"/>
              </a:ext>
            </a:extLst>
          </p:cNvPr>
          <p:cNvCxnSpPr>
            <a:stCxn id="6" idx="2"/>
            <a:endCxn id="11" idx="0"/>
          </p:cNvCxnSpPr>
          <p:nvPr/>
        </p:nvCxnSpPr>
        <p:spPr>
          <a:xfrm rot="16200000" flipH="1">
            <a:off x="6221966" y="866953"/>
            <a:ext cx="267354" cy="2105378"/>
          </a:xfrm>
          <a:prstGeom prst="bentConnector3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4268CB9A-3531-1B2A-B571-357AC0D4DEF5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 rot="5400000">
            <a:off x="6599300" y="1903829"/>
            <a:ext cx="290210" cy="1327855"/>
          </a:xfrm>
          <a:prstGeom prst="bentConnector3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0C53FD33-CAD5-9A37-38D9-D8AF3FCF071E}"/>
              </a:ext>
            </a:extLst>
          </p:cNvPr>
          <p:cNvCxnSpPr>
            <a:stCxn id="11" idx="2"/>
            <a:endCxn id="14" idx="0"/>
          </p:cNvCxnSpPr>
          <p:nvPr/>
        </p:nvCxnSpPr>
        <p:spPr>
          <a:xfrm rot="16200000" flipH="1">
            <a:off x="7978661" y="1852322"/>
            <a:ext cx="290210" cy="1430868"/>
          </a:xfrm>
          <a:prstGeom prst="bentConnector3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635F05E-2821-4AF4-52EF-A6B7C81B7CA1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 rot="5400000">
            <a:off x="5952757" y="3209913"/>
            <a:ext cx="255441" cy="1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62D0998-0C55-F7F3-5519-0A6995F226EF}"/>
              </a:ext>
            </a:extLst>
          </p:cNvPr>
          <p:cNvCxnSpPr>
            <a:stCxn id="14" idx="2"/>
            <a:endCxn id="16" idx="0"/>
          </p:cNvCxnSpPr>
          <p:nvPr/>
        </p:nvCxnSpPr>
        <p:spPr>
          <a:xfrm>
            <a:off x="8839200" y="3082193"/>
            <a:ext cx="0" cy="27878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8ACEEF3-1E50-DAD0-2B46-22FB215FC380}"/>
              </a:ext>
            </a:extLst>
          </p:cNvPr>
          <p:cNvSpPr txBox="1"/>
          <p:nvPr/>
        </p:nvSpPr>
        <p:spPr>
          <a:xfrm>
            <a:off x="4038600" y="977033"/>
            <a:ext cx="413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Participants: JINR, SPbU, CCNU, USTC, IMP</a:t>
            </a:r>
          </a:p>
        </p:txBody>
      </p:sp>
      <p:pic>
        <p:nvPicPr>
          <p:cNvPr id="51" name="Picture 50" descr="Diagram&#10;&#10;Description automatically generated">
            <a:extLst>
              <a:ext uri="{FF2B5EF4-FFF2-40B4-BE49-F238E27FC236}">
                <a16:creationId xmlns:a16="http://schemas.microsoft.com/office/drawing/2014/main" id="{6876B0D3-9283-2D58-5C39-5BE5B631D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638" y="3856998"/>
            <a:ext cx="3413930" cy="2430073"/>
          </a:xfrm>
          <a:prstGeom prst="rect">
            <a:avLst/>
          </a:prstGeom>
        </p:spPr>
      </p:pic>
      <p:sp>
        <p:nvSpPr>
          <p:cNvPr id="54" name="Left Arrow 53">
            <a:extLst>
              <a:ext uri="{FF2B5EF4-FFF2-40B4-BE49-F238E27FC236}">
                <a16:creationId xmlns:a16="http://schemas.microsoft.com/office/drawing/2014/main" id="{FB047092-8EB1-FFA7-ED66-B5B8F8B7FBA9}"/>
              </a:ext>
            </a:extLst>
          </p:cNvPr>
          <p:cNvSpPr/>
          <p:nvPr/>
        </p:nvSpPr>
        <p:spPr>
          <a:xfrm>
            <a:off x="4198208" y="5068620"/>
            <a:ext cx="2746024" cy="3149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2A43346-4AE5-B705-04A1-02BA63545972}"/>
              </a:ext>
            </a:extLst>
          </p:cNvPr>
          <p:cNvSpPr txBox="1"/>
          <p:nvPr/>
        </p:nvSpPr>
        <p:spPr>
          <a:xfrm>
            <a:off x="106158" y="6105746"/>
            <a:ext cx="438964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050" b="1" i="1" dirty="0"/>
              <a:t>"A High-Granularity Digital Tracking Calorimeter Optimized for Proton CT", Frontiers in Physics | 1 October 2020 | Volume 8 | Article 568243| www.frontiersin.org</a:t>
            </a:r>
          </a:p>
        </p:txBody>
      </p:sp>
      <p:pic>
        <p:nvPicPr>
          <p:cNvPr id="58" name="Picture 5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344AF5-F701-2EDB-0802-FED807E59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43" y="3459777"/>
            <a:ext cx="3035560" cy="264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90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631ADB-A9B9-61CB-16B3-59A145BCEAD0}"/>
              </a:ext>
            </a:extLst>
          </p:cNvPr>
          <p:cNvSpPr txBox="1"/>
          <p:nvPr/>
        </p:nvSpPr>
        <p:spPr>
          <a:xfrm>
            <a:off x="1519675" y="146655"/>
            <a:ext cx="9275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Backup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2328-55D7-06BB-F6DF-CFE99FDA2ED6}"/>
              </a:ext>
            </a:extLst>
          </p:cNvPr>
          <p:cNvSpPr txBox="1"/>
          <p:nvPr/>
        </p:nvSpPr>
        <p:spPr>
          <a:xfrm>
            <a:off x="647707" y="1717947"/>
            <a:ext cx="10621655" cy="3108543"/>
          </a:xfrm>
          <a:prstGeom prst="rect">
            <a:avLst/>
          </a:prstGeom>
          <a:noFill/>
          <a:effectLst>
            <a:outerShdw blurRad="371455" dist="50800" dir="5400000" sx="100921" sy="100921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CH" sz="1400" b="1" dirty="0"/>
              <a:t>NICA_ROC: </a:t>
            </a:r>
            <a:r>
              <a:rPr lang="en-CH" sz="1400" dirty="0"/>
              <a:t>Concentrates the output data of front-end MICA chips and transfer the packaged data to the following NICA_GBTx ASIC. It also receives control commands, clocks, and trigger signals from the backend and distributes them to MICA chips.</a:t>
            </a:r>
          </a:p>
          <a:p>
            <a:pPr algn="just"/>
            <a:endParaRPr lang="en-CH" sz="1400" dirty="0"/>
          </a:p>
          <a:p>
            <a:pPr algn="just"/>
            <a:r>
              <a:rPr lang="en-CH" sz="1400" b="1" dirty="0"/>
              <a:t>NICA_GBTx: </a:t>
            </a:r>
            <a:r>
              <a:rPr lang="en-CH" sz="1400" dirty="0"/>
              <a:t>A high-speed bidirectional data interface ASIC for optical links.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H" sz="1400" dirty="0"/>
              <a:t>It receives multichannel data from the front-end (NICA_ROC), performs scrambling, encoding, frame building and serializing as the main function for the up-link direction.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H" sz="1400" dirty="0"/>
              <a:t>It receives high-speed serial data from the back-end, performs CDR (Clock and Data Recovery), deserializing, decoding and distributing to the front-end as the main function for the down-link direction.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H" sz="1400" dirty="0"/>
          </a:p>
          <a:p>
            <a:pPr algn="just"/>
            <a:r>
              <a:rPr lang="en-CH" sz="1400" b="1" dirty="0"/>
              <a:t>NICA_LD (Laser Driver) and NICA_TIA (Transimpedance Amplifier)</a:t>
            </a:r>
            <a:r>
              <a:rPr lang="en-CH" sz="1400" dirty="0"/>
              <a:t>: Are two analog ASICs that would be integrated together with the laser and PD (Pin Diode) in the customized optical transceiver module.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H" sz="1400" dirty="0"/>
              <a:t>NICA_LD receives the high-speed up-link serial data from NICA_GBTx and amplifies the signal to driver the laser.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H" sz="1400" dirty="0"/>
              <a:t>NICA_TIA receives the down-link serial signal from the pin diode, and amplifies the signal to NICA_GBTx, so that the data can be furthered processed in NICA_GBTx. These four ASICs will be introduced in the following sections.</a:t>
            </a:r>
          </a:p>
        </p:txBody>
      </p:sp>
    </p:spTree>
    <p:extLst>
      <p:ext uri="{BB962C8B-B14F-4D97-AF65-F5344CB8AC3E}">
        <p14:creationId xmlns:p14="http://schemas.microsoft.com/office/powerpoint/2010/main" val="1509195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4000" y="139885"/>
            <a:ext cx="878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lay" panose="020B0000000000000000" pitchFamily="34" charset="0"/>
              </a:rPr>
              <a:t>To design and build ITS means…. </a:t>
            </a:r>
            <a:endParaRPr lang="ru-RU" sz="2800" b="1" dirty="0">
              <a:latin typeface="Play" panose="020B00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701A40-9020-4CF2-A644-1F8391D677A1}"/>
              </a:ext>
            </a:extLst>
          </p:cNvPr>
          <p:cNvSpPr txBox="1"/>
          <p:nvPr/>
        </p:nvSpPr>
        <p:spPr>
          <a:xfrm>
            <a:off x="1315754" y="813670"/>
            <a:ext cx="9204892" cy="6108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0068B9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Play" panose="020B0000000000000000" pitchFamily="34" charset="0"/>
              </a:rPr>
              <a:t>….to choose between strips and pixels </a:t>
            </a:r>
            <a:endParaRPr lang="ru-RU" dirty="0">
              <a:latin typeface="Play" panose="020B0000000000000000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0068B9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Play" panose="020B0000000000000000" pitchFamily="34" charset="0"/>
              </a:rPr>
              <a:t> ….. to work out general layout of the tracker </a:t>
            </a:r>
          </a:p>
          <a:p>
            <a:pPr marL="285750" indent="-285750">
              <a:lnSpc>
                <a:spcPct val="200000"/>
              </a:lnSpc>
              <a:buClr>
                <a:srgbClr val="0068B9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Play" panose="020B0000000000000000" pitchFamily="34" charset="0"/>
              </a:rPr>
              <a:t>…. to optimize the design through computer simulations </a:t>
            </a:r>
          </a:p>
          <a:p>
            <a:pPr marL="285750" indent="-285750">
              <a:lnSpc>
                <a:spcPct val="200000"/>
              </a:lnSpc>
              <a:buClr>
                <a:srgbClr val="0068B9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Play" panose="020B0000000000000000" pitchFamily="34" charset="0"/>
              </a:rPr>
              <a:t>…. to bring up the international  team to make components and module assembly centers available </a:t>
            </a:r>
          </a:p>
          <a:p>
            <a:pPr marL="285750" indent="-285750">
              <a:lnSpc>
                <a:spcPct val="200000"/>
              </a:lnSpc>
              <a:buClr>
                <a:srgbClr val="0068B9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Play" panose="020B0000000000000000" pitchFamily="34" charset="0"/>
              </a:rPr>
              <a:t>….to answer the challenge of lightweight support mech</a:t>
            </a:r>
            <a:r>
              <a:rPr lang="ru-RU" dirty="0">
                <a:latin typeface="Play" panose="020B0000000000000000" pitchFamily="34" charset="0"/>
              </a:rPr>
              <a:t>а</a:t>
            </a:r>
            <a:r>
              <a:rPr lang="en-US" dirty="0" err="1">
                <a:latin typeface="Play" panose="020B0000000000000000" pitchFamily="34" charset="0"/>
              </a:rPr>
              <a:t>nics</a:t>
            </a:r>
            <a:r>
              <a:rPr lang="en-US" dirty="0">
                <a:latin typeface="Play" panose="020B0000000000000000" pitchFamily="34" charset="0"/>
              </a:rPr>
              <a:t> with in-built cooling elements </a:t>
            </a:r>
          </a:p>
          <a:p>
            <a:pPr marL="285750" indent="-285750">
              <a:lnSpc>
                <a:spcPct val="200000"/>
              </a:lnSpc>
              <a:buClr>
                <a:srgbClr val="0068B9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Play" panose="020B0000000000000000" pitchFamily="34" charset="0"/>
              </a:rPr>
              <a:t>….to suggest and realize feasible scenario for integration of the </a:t>
            </a:r>
            <a:r>
              <a:rPr lang="en-US">
                <a:latin typeface="Play" panose="020B0000000000000000" pitchFamily="34" charset="0"/>
              </a:rPr>
              <a:t>tracker and </a:t>
            </a:r>
            <a:r>
              <a:rPr lang="en-US" dirty="0">
                <a:latin typeface="Play" panose="020B0000000000000000" pitchFamily="34" charset="0"/>
              </a:rPr>
              <a:t>its readout electronics with the MPD </a:t>
            </a:r>
          </a:p>
          <a:p>
            <a:pPr marL="285750" indent="-285750">
              <a:lnSpc>
                <a:spcPct val="200000"/>
              </a:lnSpc>
              <a:buClr>
                <a:srgbClr val="0068B9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Play" panose="020B0000000000000000" pitchFamily="34" charset="0"/>
              </a:rPr>
              <a:t>  to perform the planning  and get the requested resources to get all things done! </a:t>
            </a:r>
            <a:endParaRPr lang="ru-RU" dirty="0">
              <a:latin typeface="Play" panose="020B0000000000000000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0068B9"/>
              </a:buClr>
              <a:buFont typeface="Wingdings" panose="05000000000000000000" pitchFamily="2" charset="2"/>
              <a:buChar char="Ø"/>
            </a:pPr>
            <a:endParaRPr lang="ru-RU" dirty="0">
              <a:latin typeface="Play" panose="020B0000000000000000" pitchFamily="34" charset="0"/>
            </a:endParaRPr>
          </a:p>
          <a:p>
            <a:pPr>
              <a:lnSpc>
                <a:spcPct val="200000"/>
              </a:lnSpc>
              <a:buClr>
                <a:srgbClr val="0068B9"/>
              </a:buClr>
            </a:pPr>
            <a:endParaRPr lang="en-US" dirty="0">
              <a:latin typeface="Play" panose="020B0000000000000000" pitchFamily="34" charset="0"/>
            </a:endParaRPr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id="{49E97FB1-1C75-E1C1-64C3-C4868C448B38}"/>
              </a:ext>
            </a:extLst>
          </p:cNvPr>
          <p:cNvSpPr txBox="1"/>
          <p:nvPr/>
        </p:nvSpPr>
        <p:spPr>
          <a:xfrm>
            <a:off x="11140440" y="6405372"/>
            <a:ext cx="2776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40" dirty="0"/>
              <a:t>2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D75940-A221-3CC6-A55D-D9E3C39A5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0" y="6426099"/>
            <a:ext cx="7093998" cy="365125"/>
          </a:xfrm>
        </p:spPr>
        <p:txBody>
          <a:bodyPr/>
          <a:lstStyle/>
          <a:p>
            <a:r>
              <a:rPr lang="en-US" sz="1000" dirty="0">
                <a:latin typeface="Play" panose="020B0000000000000000" pitchFamily="34" charset="0"/>
              </a:rPr>
              <a:t>XII MPD Collaboration Meeting , Belgrade 2-7 October 2023</a:t>
            </a:r>
          </a:p>
        </p:txBody>
      </p:sp>
    </p:spTree>
    <p:extLst>
      <p:ext uri="{BB962C8B-B14F-4D97-AF65-F5344CB8AC3E}">
        <p14:creationId xmlns:p14="http://schemas.microsoft.com/office/powerpoint/2010/main" val="1928958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A15E916-87F0-A7BE-ED72-C4871012E87A}"/>
              </a:ext>
            </a:extLst>
          </p:cNvPr>
          <p:cNvSpPr/>
          <p:nvPr/>
        </p:nvSpPr>
        <p:spPr>
          <a:xfrm>
            <a:off x="1523998" y="5016602"/>
            <a:ext cx="79347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rgbClr val="C00000"/>
              </a:solidFill>
              <a:latin typeface="Roboto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Xenon beam of 3.9 GeV/n in injection chain including ion source Kryon-6T, HILAC, Booster stored  500*10^6 events  in December 2022 to February  2023 experiment 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3999" y="139885"/>
            <a:ext cx="9275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lay" panose="020B0000000000000000" pitchFamily="34" charset="0"/>
              </a:rPr>
              <a:t> The BM@N detector    </a:t>
            </a:r>
            <a:endParaRPr lang="ru-RU" sz="2800" b="1" dirty="0">
              <a:latin typeface="Play" panose="020B0000000000000000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B9C399-1874-9EC0-DB69-FF3F53985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9" y="991537"/>
            <a:ext cx="7280594" cy="4354553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51ED3E1D-6D81-E490-9D1A-F7D744DA1EB7}"/>
              </a:ext>
            </a:extLst>
          </p:cNvPr>
          <p:cNvSpPr/>
          <p:nvPr/>
        </p:nvSpPr>
        <p:spPr>
          <a:xfrm>
            <a:off x="7839639" y="356654"/>
            <a:ext cx="2152683" cy="1692912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Projectile fragments with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A/Z=2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D588A651-1D7B-E134-6918-AC3A3CAC7CD4}"/>
              </a:ext>
            </a:extLst>
          </p:cNvPr>
          <p:cNvCxnSpPr>
            <a:cxnSpLocks/>
          </p:cNvCxnSpPr>
          <p:nvPr/>
        </p:nvCxnSpPr>
        <p:spPr>
          <a:xfrm flipH="1">
            <a:off x="6914031" y="1511910"/>
            <a:ext cx="958577" cy="96615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ижний колонтитул 3">
            <a:extLst>
              <a:ext uri="{FF2B5EF4-FFF2-40B4-BE49-F238E27FC236}">
                <a16:creationId xmlns:a16="http://schemas.microsoft.com/office/drawing/2014/main" id="{855BD17A-38C5-8B50-53CA-C94B3F53E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0" y="6426099"/>
            <a:ext cx="7093998" cy="365125"/>
          </a:xfrm>
        </p:spPr>
        <p:txBody>
          <a:bodyPr/>
          <a:lstStyle/>
          <a:p>
            <a:r>
              <a:rPr lang="en-US" sz="1000" dirty="0">
                <a:latin typeface="Play" panose="020B0000000000000000" pitchFamily="34" charset="0"/>
              </a:rPr>
              <a:t>NICA MPD/IT Seminar on Russia-China Cooperation, Wuhan 15-16 June 2023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7FB8849-E926-6A72-90FA-E350B9F37CFE}"/>
              </a:ext>
            </a:extLst>
          </p:cNvPr>
          <p:cNvSpPr/>
          <p:nvPr/>
        </p:nvSpPr>
        <p:spPr>
          <a:xfrm>
            <a:off x="1523999" y="5024018"/>
            <a:ext cx="79347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rgbClr val="C00000"/>
              </a:solidFill>
              <a:latin typeface="Roboto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Xenon beam of 3.9 GeV/n in injection chain including ion source Kryon-6T, HILAC, Booster stored  500*10^6 events  in December 2022 to February  2023 experiment 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4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3999" y="139885"/>
            <a:ext cx="9275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lay" panose="020B0000000000000000" pitchFamily="34" charset="0"/>
              </a:rPr>
              <a:t> Strips or Pixels ?  The ALPIDE chip is making the change! </a:t>
            </a:r>
            <a:endParaRPr lang="ru-RU" sz="2800" b="1" dirty="0">
              <a:latin typeface="Play" panose="020B0000000000000000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62E0BC32-5B3C-6C7C-6E26-2BE93A3AE4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395"/>
          <a:stretch/>
        </p:blipFill>
        <p:spPr>
          <a:xfrm>
            <a:off x="7374594" y="3230558"/>
            <a:ext cx="3885854" cy="33023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6C24E7-50E1-9CE4-91DA-BFB32DE8D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4594" y="876052"/>
            <a:ext cx="4067740" cy="2381108"/>
          </a:xfrm>
          <a:prstGeom prst="rect">
            <a:avLst/>
          </a:prstGeom>
        </p:spPr>
      </p:pic>
      <p:sp>
        <p:nvSpPr>
          <p:cNvPr id="12" name="文本框 6">
            <a:extLst>
              <a:ext uri="{FF2B5EF4-FFF2-40B4-BE49-F238E27FC236}">
                <a16:creationId xmlns:a16="http://schemas.microsoft.com/office/drawing/2014/main" id="{38ECFDAE-9AF2-A0A8-F0B2-3DB013BE52D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31552" y="1526976"/>
            <a:ext cx="5448928" cy="49669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dirty="0" err="1">
                <a:solidFill>
                  <a:srgbClr val="0070C0"/>
                </a:solidFill>
              </a:rPr>
              <a:t>Featers</a:t>
            </a:r>
            <a:r>
              <a:rPr lang="en-US" altLang="zh-CN" dirty="0">
                <a:solidFill>
                  <a:srgbClr val="0070C0"/>
                </a:solidFill>
              </a:rPr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Process</a:t>
            </a:r>
            <a:r>
              <a:rPr lang="zh-CN" altLang="en-US" sz="1600" dirty="0"/>
              <a:t>: 1</a:t>
            </a:r>
            <a:r>
              <a:rPr lang="en-US" altLang="zh-CN" sz="1600" dirty="0"/>
              <a:t>8</a:t>
            </a:r>
            <a:r>
              <a:rPr lang="zh-CN" altLang="en-US" sz="1600" dirty="0"/>
              <a:t>0nm </a:t>
            </a:r>
            <a:r>
              <a:rPr lang="en-US" altLang="zh-CN" sz="1600" dirty="0"/>
              <a:t>Imaging Sensor process(</a:t>
            </a:r>
            <a:r>
              <a:rPr lang="en-US" altLang="zh-CN" sz="1600" dirty="0" err="1"/>
              <a:t>TowerJazz</a:t>
            </a:r>
            <a:r>
              <a:rPr lang="en-US" altLang="zh-CN" sz="1600" dirty="0"/>
              <a:t>, </a:t>
            </a:r>
            <a:r>
              <a:rPr lang="en-US" altLang="zh-CN" sz="1600" dirty="0" err="1"/>
              <a:t>Izrael</a:t>
            </a:r>
            <a:r>
              <a:rPr lang="en-US" altLang="zh-CN" sz="1600" dirty="0"/>
              <a:t>)</a:t>
            </a:r>
            <a:endParaRPr lang="zh-CN" alt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Pixel Array: 512 × 1024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P</a:t>
            </a:r>
            <a:r>
              <a:rPr lang="zh-CN" altLang="en-US" sz="1600" dirty="0"/>
              <a:t>ixel size: </a:t>
            </a:r>
            <a:r>
              <a:rPr lang="en-US" altLang="zh-CN" sz="1600" dirty="0"/>
              <a:t>29</a:t>
            </a:r>
            <a:r>
              <a:rPr lang="zh-CN" altLang="en-US" sz="1600" dirty="0"/>
              <a:t> µm × </a:t>
            </a:r>
            <a:r>
              <a:rPr lang="en-US" altLang="zh-CN" sz="1600" dirty="0"/>
              <a:t>27</a:t>
            </a:r>
            <a:r>
              <a:rPr lang="zh-CN" altLang="en-US" sz="1600" dirty="0"/>
              <a:t>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Chip Size: 15 mm </a:t>
            </a:r>
            <a:r>
              <a:rPr lang="zh-CN" altLang="en-US" sz="1600" dirty="0">
                <a:sym typeface="+mn-ea"/>
              </a:rPr>
              <a:t>×</a:t>
            </a:r>
            <a:r>
              <a:rPr lang="zh-CN" altLang="en-US" sz="1600" dirty="0"/>
              <a:t> 30 mm </a:t>
            </a: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NWELL diode 2 </a:t>
            </a:r>
            <a:r>
              <a:rPr lang="zh-CN" altLang="en-US" sz="1600" dirty="0"/>
              <a:t>µm</a:t>
            </a: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Deep PWELL shielding of NWELL allowing use of P-MOS transistors </a:t>
            </a:r>
            <a:endParaRPr lang="zh-CN" alt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P</a:t>
            </a:r>
            <a:r>
              <a:rPr lang="zh-CN" altLang="en-US" sz="1600" dirty="0"/>
              <a:t>eaking time: &lt; </a:t>
            </a:r>
            <a:r>
              <a:rPr lang="en-US" altLang="zh-CN" sz="1600" dirty="0"/>
              <a:t>1</a:t>
            </a:r>
            <a:r>
              <a:rPr lang="zh-CN" altLang="en-US" sz="1600" dirty="0"/>
              <a:t>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Pulse discrimination time: 5-10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Parallel data port: 80 MHz I/O CMOS </a:t>
            </a:r>
            <a:r>
              <a:rPr lang="en-US" altLang="zh-CN" sz="1600" dirty="0"/>
              <a:t>3</a:t>
            </a:r>
            <a:r>
              <a:rPr lang="zh-CN" altLang="en-US" sz="1600" dirty="0"/>
              <a:t>.</a:t>
            </a:r>
            <a:r>
              <a:rPr lang="en-US" altLang="zh-CN" sz="1600" dirty="0"/>
              <a:t>3</a:t>
            </a:r>
            <a:r>
              <a:rPr lang="zh-CN" altLang="en-US" sz="1600" dirty="0"/>
              <a:t> 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High speed serial data port: 1.</a:t>
            </a:r>
            <a:r>
              <a:rPr lang="en-US" altLang="zh-CN" sz="1600" dirty="0"/>
              <a:t>1</a:t>
            </a:r>
            <a:r>
              <a:rPr lang="zh-CN" altLang="en-US" sz="1600" dirty="0"/>
              <a:t> Gb/s</a:t>
            </a:r>
            <a:r>
              <a:rPr lang="en-US" altLang="zh-CN" sz="1600" dirty="0"/>
              <a:t>, 8B10B encoding</a:t>
            </a:r>
            <a:endParaRPr lang="zh-CN" alt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Two read</a:t>
            </a:r>
            <a:r>
              <a:rPr lang="en-US" altLang="zh-CN" sz="1600" dirty="0"/>
              <a:t>out</a:t>
            </a:r>
            <a:r>
              <a:rPr lang="zh-CN" altLang="en-US" sz="1600" dirty="0"/>
              <a:t> modes: trigger</a:t>
            </a:r>
            <a:r>
              <a:rPr lang="en-US" altLang="zh-CN" sz="1600" dirty="0"/>
              <a:t>/</a:t>
            </a:r>
            <a:r>
              <a:rPr lang="zh-CN" altLang="en-US" sz="1600" dirty="0"/>
              <a:t>continuous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1600" dirty="0"/>
              <a:t>Each pixel can be individually masked</a:t>
            </a:r>
            <a:r>
              <a:rPr lang="zh-CN" altLang="en-US" sz="1600" dirty="0"/>
              <a:t>; Pixels include built-in testing functions.</a:t>
            </a: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Zero suppression (Priority Encoder)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Back</a:t>
            </a:r>
            <a:endParaRPr lang="zh-CN" altLang="en-US" sz="1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10AB71-616A-DD0F-F4FD-A8398D489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880" y="663105"/>
            <a:ext cx="4693933" cy="6199601"/>
          </a:xfrm>
          <a:prstGeom prst="rect">
            <a:avLst/>
          </a:prstGeom>
        </p:spPr>
      </p:pic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02EBA8F2-C465-2FF5-C576-AD5BE055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0" y="6426099"/>
            <a:ext cx="7093998" cy="365125"/>
          </a:xfrm>
        </p:spPr>
        <p:txBody>
          <a:bodyPr/>
          <a:lstStyle/>
          <a:p>
            <a:r>
              <a:rPr lang="en-US" sz="1000" dirty="0">
                <a:latin typeface="Play" panose="020B0000000000000000" pitchFamily="34" charset="0"/>
              </a:rPr>
              <a:t>XII MPD Collaboration Meeting , Belgrade 2-7 October 2023</a:t>
            </a:r>
          </a:p>
        </p:txBody>
      </p:sp>
      <p:sp>
        <p:nvSpPr>
          <p:cNvPr id="14" name="文本框 5">
            <a:extLst>
              <a:ext uri="{FF2B5EF4-FFF2-40B4-BE49-F238E27FC236}">
                <a16:creationId xmlns:a16="http://schemas.microsoft.com/office/drawing/2014/main" id="{FFE1A5FD-6C8C-F190-C094-A22E0AF71AA1}"/>
              </a:ext>
            </a:extLst>
          </p:cNvPr>
          <p:cNvSpPr txBox="1"/>
          <p:nvPr/>
        </p:nvSpPr>
        <p:spPr>
          <a:xfrm>
            <a:off x="11140440" y="6405372"/>
            <a:ext cx="2776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4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1816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3999" y="139885"/>
            <a:ext cx="9275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lay" panose="020B0000000000000000" pitchFamily="34" charset="0"/>
              </a:rPr>
              <a:t>General layout of the tracker  ( to be continued )    </a:t>
            </a:r>
            <a:endParaRPr lang="ru-RU" sz="2800" b="1" dirty="0">
              <a:latin typeface="Play" panose="020B0000000000000000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886924-9119-CA8F-C421-002F0243876A}"/>
              </a:ext>
            </a:extLst>
          </p:cNvPr>
          <p:cNvSpPr/>
          <p:nvPr/>
        </p:nvSpPr>
        <p:spPr>
          <a:xfrm>
            <a:off x="870624" y="3144088"/>
            <a:ext cx="1678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March 2021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E1A4647-37C6-7657-1A70-B45899D0456E}"/>
              </a:ext>
            </a:extLst>
          </p:cNvPr>
          <p:cNvSpPr/>
          <p:nvPr/>
        </p:nvSpPr>
        <p:spPr>
          <a:xfrm>
            <a:off x="10053540" y="5445567"/>
            <a:ext cx="1678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March 2022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64EFF09-C380-0448-D235-13FF412F0894}"/>
              </a:ext>
            </a:extLst>
          </p:cNvPr>
          <p:cNvSpPr/>
          <p:nvPr/>
        </p:nvSpPr>
        <p:spPr>
          <a:xfrm>
            <a:off x="3850641" y="2959422"/>
            <a:ext cx="1678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April 2023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A132A43-054B-F81C-9135-209C93E9C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33" y="1090832"/>
            <a:ext cx="3207628" cy="332251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F255A4-1086-773E-3D85-116D72E79624}"/>
              </a:ext>
            </a:extLst>
          </p:cNvPr>
          <p:cNvSpPr/>
          <p:nvPr/>
        </p:nvSpPr>
        <p:spPr>
          <a:xfrm>
            <a:off x="691869" y="4847766"/>
            <a:ext cx="57089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b="1" dirty="0">
                <a:solidFill>
                  <a:srgbClr val="170CF4"/>
                </a:solidFill>
                <a:latin typeface="Comic Sans MS" panose="030F0702030302020204" pitchFamily="66" charset="0"/>
              </a:rPr>
              <a:t>1. ITS comprised  two barrels – IB(3 layers)  and 0B (3 layers)  </a:t>
            </a:r>
          </a:p>
          <a:p>
            <a:r>
              <a:rPr lang="en-US" altLang="ru-RU" sz="1600" b="1" dirty="0">
                <a:solidFill>
                  <a:srgbClr val="170CF4"/>
                </a:solidFill>
                <a:latin typeface="Comic Sans MS" panose="030F0702030302020204" pitchFamily="66" charset="0"/>
              </a:rPr>
              <a:t>2.  OB is built of ALICE ITS2 supermodules </a:t>
            </a:r>
          </a:p>
          <a:p>
            <a:r>
              <a:rPr lang="en-US" altLang="ru-RU" sz="1600" b="1" dirty="0">
                <a:solidFill>
                  <a:srgbClr val="170CF4"/>
                </a:solidFill>
                <a:latin typeface="Comic Sans MS" panose="030F0702030302020204" pitchFamily="66" charset="0"/>
              </a:rPr>
              <a:t>3.  IB=  ALICE ITS2 IB (EAST)-&gt;&lt;-ALICE ITS2 IB (WEST)</a:t>
            </a:r>
          </a:p>
          <a:p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2023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2EF791-A38B-0997-7A16-603DE5BC6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120" y="729193"/>
            <a:ext cx="6123437" cy="3990977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3522BFEE-0C71-2230-DB6A-20D5883533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7C5880EB-23E0-D7CA-8F9D-CA5706ABB8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>
            <a:extLst>
              <a:ext uri="{FF2B5EF4-FFF2-40B4-BE49-F238E27FC236}">
                <a16:creationId xmlns:a16="http://schemas.microsoft.com/office/drawing/2014/main" id="{02B52BF6-E087-E304-ABAD-FEA6FAF1BD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399" y="3581399"/>
            <a:ext cx="1217209" cy="12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FE036AA-266F-A5C6-507C-AAF9AA40F4FA}"/>
              </a:ext>
            </a:extLst>
          </p:cNvPr>
          <p:cNvSpPr/>
          <p:nvPr/>
        </p:nvSpPr>
        <p:spPr>
          <a:xfrm>
            <a:off x="3258317" y="1060584"/>
            <a:ext cx="79959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000" b="1" i="1" dirty="0">
                <a:solidFill>
                  <a:srgbClr val="FF0000"/>
                </a:solidFill>
              </a:rPr>
              <a:t>NB! Third layer of the OB is not yet activated in simulations!</a:t>
            </a:r>
          </a:p>
          <a:p>
            <a:r>
              <a:rPr lang="en-US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21" name="Нижний колонтитул 3">
            <a:extLst>
              <a:ext uri="{FF2B5EF4-FFF2-40B4-BE49-F238E27FC236}">
                <a16:creationId xmlns:a16="http://schemas.microsoft.com/office/drawing/2014/main" id="{BAE0069B-154A-8B5B-3823-93FC80881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0" y="6426099"/>
            <a:ext cx="7093998" cy="365125"/>
          </a:xfrm>
        </p:spPr>
        <p:txBody>
          <a:bodyPr/>
          <a:lstStyle/>
          <a:p>
            <a:r>
              <a:rPr lang="en-US" sz="1000" dirty="0">
                <a:latin typeface="Play" panose="020B0000000000000000" pitchFamily="34" charset="0"/>
              </a:rPr>
              <a:t>XII MPD Collaboration Meeting , Belgrade 2-7 October 2023</a:t>
            </a:r>
          </a:p>
        </p:txBody>
      </p:sp>
      <p:sp>
        <p:nvSpPr>
          <p:cNvPr id="22" name="文本框 5">
            <a:extLst>
              <a:ext uri="{FF2B5EF4-FFF2-40B4-BE49-F238E27FC236}">
                <a16:creationId xmlns:a16="http://schemas.microsoft.com/office/drawing/2014/main" id="{2B912E25-B507-4478-E9D7-48825C50BEAE}"/>
              </a:ext>
            </a:extLst>
          </p:cNvPr>
          <p:cNvSpPr txBox="1"/>
          <p:nvPr/>
        </p:nvSpPr>
        <p:spPr>
          <a:xfrm>
            <a:off x="11135737" y="6426099"/>
            <a:ext cx="2776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40" dirty="0"/>
              <a:t>4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CBC02A-DCB4-3DD3-4257-4FB35093E151}"/>
              </a:ext>
            </a:extLst>
          </p:cNvPr>
          <p:cNvSpPr/>
          <p:nvPr/>
        </p:nvSpPr>
        <p:spPr>
          <a:xfrm>
            <a:off x="6400800" y="4876180"/>
            <a:ext cx="570893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altLang="ru-RU" sz="1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IB=2 x 48 x 9 = 864 chips of 50 </a:t>
            </a:r>
            <a:r>
              <a:rPr lang="el-GR" altLang="ru-RU" sz="1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μ</a:t>
            </a:r>
            <a:r>
              <a:rPr lang="en-US" altLang="ru-RU" sz="1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m thickness</a:t>
            </a:r>
          </a:p>
          <a:p>
            <a:pPr marL="342900" indent="-342900">
              <a:buFontTx/>
              <a:buAutoNum type="arabicPeriod"/>
            </a:pPr>
            <a:r>
              <a:rPr lang="en-US" altLang="ru-RU" sz="16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bB</a:t>
            </a:r>
            <a:r>
              <a:rPr lang="en-US" altLang="ru-RU" sz="1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=54 x 196 = 10584 chips of 100 </a:t>
            </a:r>
            <a:r>
              <a:rPr lang="el-GR" altLang="ru-RU" sz="1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μ</a:t>
            </a:r>
            <a:r>
              <a:rPr lang="en-US" altLang="ru-RU" sz="1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m thickness </a:t>
            </a:r>
          </a:p>
          <a:p>
            <a:pPr marL="342900" indent="-342900">
              <a:buFontTx/>
              <a:buAutoNum type="arabicPeriod"/>
            </a:pPr>
            <a:r>
              <a:rPr lang="en-US" altLang="ru-RU" sz="1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S = 5,2 m2  </a:t>
            </a:r>
          </a:p>
          <a:p>
            <a:endParaRPr lang="en-US" altLang="ru-RU" sz="1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en-US" altLang="ru-RU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Number of chips to produce 19’000’000 </a:t>
            </a:r>
          </a:p>
          <a:p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19</a:t>
            </a:r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19547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B9913-748D-46B3-973D-0204E1B7CE14}"/>
              </a:ext>
            </a:extLst>
          </p:cNvPr>
          <p:cNvSpPr txBox="1"/>
          <p:nvPr/>
        </p:nvSpPr>
        <p:spPr>
          <a:xfrm>
            <a:off x="1523999" y="139885"/>
            <a:ext cx="9275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lay" panose="020B0000000000000000" pitchFamily="34" charset="0"/>
              </a:rPr>
              <a:t>Current results of computer simulations     </a:t>
            </a:r>
            <a:endParaRPr lang="ru-RU" sz="2800" b="1" dirty="0">
              <a:latin typeface="Play" panose="020B0000000000000000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886924-9119-CA8F-C421-002F0243876A}"/>
              </a:ext>
            </a:extLst>
          </p:cNvPr>
          <p:cNvSpPr/>
          <p:nvPr/>
        </p:nvSpPr>
        <p:spPr>
          <a:xfrm>
            <a:off x="870624" y="3144088"/>
            <a:ext cx="1678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March 2021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E1A4647-37C6-7657-1A70-B45899D0456E}"/>
              </a:ext>
            </a:extLst>
          </p:cNvPr>
          <p:cNvSpPr/>
          <p:nvPr/>
        </p:nvSpPr>
        <p:spPr>
          <a:xfrm>
            <a:off x="10053540" y="5445567"/>
            <a:ext cx="1678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March 2022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64EFF09-C380-0448-D235-13FF412F0894}"/>
              </a:ext>
            </a:extLst>
          </p:cNvPr>
          <p:cNvSpPr/>
          <p:nvPr/>
        </p:nvSpPr>
        <p:spPr>
          <a:xfrm>
            <a:off x="3850641" y="2959422"/>
            <a:ext cx="1678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April 2023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B0139D6-0FE5-A196-241E-63819B8AC10A}"/>
              </a:ext>
            </a:extLst>
          </p:cNvPr>
          <p:cNvSpPr/>
          <p:nvPr/>
        </p:nvSpPr>
        <p:spPr>
          <a:xfrm>
            <a:off x="460084" y="4212900"/>
            <a:ext cx="6188619" cy="2249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MPD ITS TDR (</a:t>
            </a:r>
            <a:r>
              <a:rPr lang="en-US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draft!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    https://disk.jinr.ru./index.php/s/SgscL93JwxKpoDp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Zinchenko A.I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et al.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Physics of Particles and Nuclei, 17 (6), pp.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856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-870. 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Kondratiev V.P.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Physics of Particles and Nuclei, 52 (4), pp. 737-741.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Acta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Physica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Polonica B, Proceedings Supplement, 14 (3), pp. 497-501.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(2022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Известия РАН. Сер. Физ. т.86, №8, сс.1212-1216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</a:rPr>
              <a:t>2023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98958E-A7F0-B6DD-3AF6-1319FE6F7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90" y="887288"/>
            <a:ext cx="4051139" cy="32147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2275A3-77AA-978C-C1A4-0473CB4D6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985" y="773940"/>
            <a:ext cx="4180041" cy="3317067"/>
          </a:xfrm>
          <a:prstGeom prst="rect">
            <a:avLst/>
          </a:prstGeom>
        </p:spPr>
      </p:pic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49E571BC-0AA3-9552-DB10-79AE874E3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939786"/>
              </p:ext>
            </p:extLst>
          </p:nvPr>
        </p:nvGraphicFramePr>
        <p:xfrm>
          <a:off x="6648703" y="4501411"/>
          <a:ext cx="5366385" cy="11611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360">
                  <a:extLst>
                    <a:ext uri="{9D8B030D-6E8A-4147-A177-3AD203B41FA5}">
                      <a16:colId xmlns:a16="http://schemas.microsoft.com/office/drawing/2014/main" val="32504937"/>
                    </a:ext>
                  </a:extLst>
                </a:gridCol>
                <a:gridCol w="1033780">
                  <a:extLst>
                    <a:ext uri="{9D8B030D-6E8A-4147-A177-3AD203B41FA5}">
                      <a16:colId xmlns:a16="http://schemas.microsoft.com/office/drawing/2014/main" val="1271482835"/>
                    </a:ext>
                  </a:extLst>
                </a:gridCol>
                <a:gridCol w="1890395">
                  <a:extLst>
                    <a:ext uri="{9D8B030D-6E8A-4147-A177-3AD203B41FA5}">
                      <a16:colId xmlns:a16="http://schemas.microsoft.com/office/drawing/2014/main" val="1526966097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44539731"/>
                    </a:ext>
                  </a:extLst>
                </a:gridCol>
              </a:tblGrid>
              <a:tr h="537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Meson decay channel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Mass, MeV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Average free length(cτ), μm 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 Branching ratio, %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28589"/>
                  </a:ext>
                </a:extLst>
              </a:tr>
              <a:tr h="2077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D</a:t>
                      </a:r>
                      <a:r>
                        <a:rPr lang="en-US" sz="1100" kern="100" baseline="30000">
                          <a:effectLst/>
                        </a:rPr>
                        <a:t>+</a:t>
                      </a:r>
                      <a:r>
                        <a:rPr lang="en-US" sz="1100" kern="100">
                          <a:effectLst/>
                        </a:rPr>
                        <a:t> -&gt;π</a:t>
                      </a:r>
                      <a:r>
                        <a:rPr lang="ru-RU" sz="1100" kern="100" baseline="30000">
                          <a:effectLst/>
                        </a:rPr>
                        <a:t>+</a:t>
                      </a:r>
                      <a:r>
                        <a:rPr lang="ru-RU" sz="1100" kern="100">
                          <a:effectLst/>
                        </a:rPr>
                        <a:t>+ </a:t>
                      </a:r>
                      <a:r>
                        <a:rPr lang="en-US" sz="1100" kern="100">
                          <a:effectLst/>
                        </a:rPr>
                        <a:t>π</a:t>
                      </a:r>
                      <a:r>
                        <a:rPr lang="ru-RU" sz="1100" kern="100" baseline="30000">
                          <a:effectLst/>
                        </a:rPr>
                        <a:t>+</a:t>
                      </a:r>
                      <a:r>
                        <a:rPr lang="ru-RU" sz="1100" kern="100">
                          <a:effectLst/>
                        </a:rPr>
                        <a:t>+</a:t>
                      </a:r>
                      <a:r>
                        <a:rPr lang="en-US" sz="1100" kern="100">
                          <a:effectLst/>
                        </a:rPr>
                        <a:t>K</a:t>
                      </a:r>
                      <a:r>
                        <a:rPr lang="en-US" sz="1100" kern="100" baseline="30000">
                          <a:effectLst/>
                        </a:rPr>
                        <a:t>-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1869.66±0.05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312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9.13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7866056"/>
                  </a:ext>
                </a:extLst>
              </a:tr>
              <a:tr h="2077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D</a:t>
                      </a:r>
                      <a:r>
                        <a:rPr lang="en-US" sz="1100" kern="100" baseline="30000">
                          <a:effectLst/>
                        </a:rPr>
                        <a:t>0</a:t>
                      </a:r>
                      <a:r>
                        <a:rPr lang="en-US" sz="1100" kern="100">
                          <a:effectLst/>
                        </a:rPr>
                        <a:t> -&gt;π</a:t>
                      </a:r>
                      <a:r>
                        <a:rPr lang="ru-RU" sz="1100" kern="100" baseline="30000">
                          <a:effectLst/>
                        </a:rPr>
                        <a:t>+</a:t>
                      </a:r>
                      <a:r>
                        <a:rPr lang="ru-RU" sz="1100" kern="100">
                          <a:effectLst/>
                        </a:rPr>
                        <a:t>+ </a:t>
                      </a:r>
                      <a:r>
                        <a:rPr lang="en-US" sz="1100" kern="100">
                          <a:effectLst/>
                        </a:rPr>
                        <a:t>K</a:t>
                      </a:r>
                      <a:r>
                        <a:rPr lang="en-US" sz="1100" kern="100" baseline="30000">
                          <a:effectLst/>
                        </a:rPr>
                        <a:t>-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1864.84±0.17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123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3.89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4087181"/>
                  </a:ext>
                </a:extLst>
              </a:tr>
              <a:tr h="2077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D</a:t>
                      </a:r>
                      <a:r>
                        <a:rPr lang="en-US" sz="1100" kern="100" baseline="30000">
                          <a:effectLst/>
                        </a:rPr>
                        <a:t>+</a:t>
                      </a:r>
                      <a:r>
                        <a:rPr lang="en-US" sz="1100" kern="100" baseline="-25000">
                          <a:effectLst/>
                        </a:rPr>
                        <a:t>s</a:t>
                      </a:r>
                      <a:r>
                        <a:rPr lang="en-US" sz="1100" kern="100">
                          <a:effectLst/>
                        </a:rPr>
                        <a:t>-&gt;π</a:t>
                      </a:r>
                      <a:r>
                        <a:rPr lang="ru-RU" sz="1100" kern="100" baseline="30000">
                          <a:effectLst/>
                        </a:rPr>
                        <a:t>+</a:t>
                      </a:r>
                      <a:r>
                        <a:rPr lang="ru-RU" sz="1100" kern="100">
                          <a:effectLst/>
                        </a:rPr>
                        <a:t>+ </a:t>
                      </a:r>
                      <a:r>
                        <a:rPr lang="en-US" sz="1100" kern="100">
                          <a:effectLst/>
                        </a:rPr>
                        <a:t>K</a:t>
                      </a:r>
                      <a:r>
                        <a:rPr lang="ru-RU" sz="1100" kern="100" baseline="30000">
                          <a:effectLst/>
                        </a:rPr>
                        <a:t>+</a:t>
                      </a:r>
                      <a:r>
                        <a:rPr lang="ru-RU" sz="1100" kern="100">
                          <a:effectLst/>
                        </a:rPr>
                        <a:t>+</a:t>
                      </a:r>
                      <a:r>
                        <a:rPr lang="en-US" sz="1100" kern="100">
                          <a:effectLst/>
                        </a:rPr>
                        <a:t>K</a:t>
                      </a:r>
                      <a:r>
                        <a:rPr lang="en-US" sz="1100" kern="100" baseline="30000">
                          <a:effectLst/>
                        </a:rPr>
                        <a:t>-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1968.35±0.07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150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5.50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3681865"/>
                  </a:ext>
                </a:extLst>
              </a:tr>
            </a:tbl>
          </a:graphicData>
        </a:graphic>
      </p:graphicFrame>
      <p:sp>
        <p:nvSpPr>
          <p:cNvPr id="21" name="Rectangle 1">
            <a:extLst>
              <a:ext uri="{FF2B5EF4-FFF2-40B4-BE49-F238E27FC236}">
                <a16:creationId xmlns:a16="http://schemas.microsoft.com/office/drawing/2014/main" id="{7931C5A5-FC77-8FC3-6742-461332282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325" y="526941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Нижний колонтитул 3">
            <a:extLst>
              <a:ext uri="{FF2B5EF4-FFF2-40B4-BE49-F238E27FC236}">
                <a16:creationId xmlns:a16="http://schemas.microsoft.com/office/drawing/2014/main" id="{64DEA091-C1FE-5C26-D46C-898372D2A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0" y="6426099"/>
            <a:ext cx="7093998" cy="365125"/>
          </a:xfrm>
        </p:spPr>
        <p:txBody>
          <a:bodyPr/>
          <a:lstStyle/>
          <a:p>
            <a:r>
              <a:rPr lang="en-US" sz="1000" dirty="0">
                <a:latin typeface="Play" panose="020B0000000000000000" pitchFamily="34" charset="0"/>
              </a:rPr>
              <a:t>XII MPD Collaboration Meeting , Belgrade 2-7 October 2023</a:t>
            </a:r>
          </a:p>
        </p:txBody>
      </p:sp>
      <p:sp>
        <p:nvSpPr>
          <p:cNvPr id="24" name="文本框 5">
            <a:extLst>
              <a:ext uri="{FF2B5EF4-FFF2-40B4-BE49-F238E27FC236}">
                <a16:creationId xmlns:a16="http://schemas.microsoft.com/office/drawing/2014/main" id="{AEB5C46F-6685-2CEF-DB37-86B76FD9AF50}"/>
              </a:ext>
            </a:extLst>
          </p:cNvPr>
          <p:cNvSpPr txBox="1"/>
          <p:nvPr/>
        </p:nvSpPr>
        <p:spPr>
          <a:xfrm>
            <a:off x="11135737" y="6426099"/>
            <a:ext cx="2776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4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25398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E18E78B-2BBF-190F-CEE4-31919CA51E86}"/>
              </a:ext>
            </a:extLst>
          </p:cNvPr>
          <p:cNvSpPr/>
          <p:nvPr/>
        </p:nvSpPr>
        <p:spPr>
          <a:xfrm>
            <a:off x="2881024" y="1481081"/>
            <a:ext cx="2077705" cy="2825484"/>
          </a:xfrm>
          <a:prstGeom prst="rect">
            <a:avLst/>
          </a:prstGeom>
          <a:gradFill>
            <a:gsLst>
              <a:gs pos="30000">
                <a:schemeClr val="accent1">
                  <a:lumMod val="5000"/>
                  <a:lumOff val="95000"/>
                </a:schemeClr>
              </a:gs>
              <a:gs pos="49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lay" panose="020B0000000000000000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D335CB-1501-8809-41D0-D9FEA8EC8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024" y="1481081"/>
            <a:ext cx="1903686" cy="2622032"/>
          </a:xfrm>
          <a:prstGeom prst="rect">
            <a:avLst/>
          </a:prstGeom>
        </p:spPr>
      </p:pic>
      <p:pic>
        <p:nvPicPr>
          <p:cNvPr id="2054" name="Picture 6" descr="Израиль, флаг Израиля, флаг">
            <a:extLst>
              <a:ext uri="{FF2B5EF4-FFF2-40B4-BE49-F238E27FC236}">
                <a16:creationId xmlns:a16="http://schemas.microsoft.com/office/drawing/2014/main" id="{F3D21886-BF5A-A179-7A40-57D4F29AE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459" y="3078745"/>
            <a:ext cx="1332910" cy="94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Флаг швейцарии: векторные изображения и иллюстрации, которые можно скачать  бесплатно | Freepik">
            <a:extLst>
              <a:ext uri="{FF2B5EF4-FFF2-40B4-BE49-F238E27FC236}">
                <a16:creationId xmlns:a16="http://schemas.microsoft.com/office/drawing/2014/main" id="{5B2D6DF9-2448-D135-720B-E242887F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142" y="3156046"/>
            <a:ext cx="1432307" cy="75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Знак &quot;Кирпич&quot;, запрещающий проезд — действие знака по ПДД, исключения">
            <a:extLst>
              <a:ext uri="{FF2B5EF4-FFF2-40B4-BE49-F238E27FC236}">
                <a16:creationId xmlns:a16="http://schemas.microsoft.com/office/drawing/2014/main" id="{CEFB8148-2C1C-8397-889F-A5B708884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782" y="1796698"/>
            <a:ext cx="1471613" cy="88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Знак &quot;Кирпич&quot;, запрещающий проезд — действие знака по ПДД, исключения">
            <a:extLst>
              <a:ext uri="{FF2B5EF4-FFF2-40B4-BE49-F238E27FC236}">
                <a16:creationId xmlns:a16="http://schemas.microsoft.com/office/drawing/2014/main" id="{97A4469F-83DE-E633-680B-95C82BD36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619" y="1751202"/>
            <a:ext cx="1471610" cy="88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BC35AB-1AAF-F262-A691-B5839CECC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2850" y="3420373"/>
            <a:ext cx="46299" cy="172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8C276A-93C3-F728-3689-1567B4A721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017" y="1596608"/>
            <a:ext cx="2077704" cy="27441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B54FA0-C0AC-0D06-D6DA-C8F725676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785" y="1047161"/>
            <a:ext cx="9861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 dirty="0"/>
              <a:t>2018</a:t>
            </a:r>
            <a:endParaRPr lang="ru-RU" altLang="ru-RU" sz="2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C91685-3EDB-D4E1-093F-C6266DAEC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4365" y="1035278"/>
            <a:ext cx="9861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 dirty="0"/>
              <a:t>2019</a:t>
            </a:r>
            <a:endParaRPr lang="ru-RU" altLang="ru-RU" sz="2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6C8E76-2CA8-D623-FD6F-AF2C9B7AA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0487" y="1028584"/>
            <a:ext cx="9861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 dirty="0"/>
              <a:t>2020</a:t>
            </a:r>
            <a:endParaRPr lang="ru-RU" altLang="ru-RU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FB9340-5645-47B6-A673-5C5994405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8854" y="4752134"/>
            <a:ext cx="15007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 dirty="0"/>
              <a:t>ALPIDE</a:t>
            </a:r>
            <a:endParaRPr lang="ru-RU" altLang="ru-RU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5A8BDB-0EC9-19C1-5064-00E76BD6C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923" y="1013681"/>
            <a:ext cx="9861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 dirty="0"/>
              <a:t>2022</a:t>
            </a:r>
            <a:endParaRPr lang="ru-RU" altLang="ru-RU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633C9F-A0F1-B0FB-BD3B-72AC0E733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923" y="4760114"/>
            <a:ext cx="15007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 dirty="0"/>
              <a:t>ALTAI</a:t>
            </a:r>
            <a:endParaRPr lang="ru-RU" altLang="ru-RU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2CDD1C-0AF1-5A39-3E23-8A62058DAA3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080254" y="988007"/>
            <a:ext cx="15784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 dirty="0"/>
              <a:t>2023</a:t>
            </a:r>
            <a:endParaRPr lang="ru-RU" altLang="ru-RU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F0144A-8039-4C20-346D-662C3824F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812" y="4716857"/>
            <a:ext cx="15007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 dirty="0"/>
              <a:t>MICA</a:t>
            </a:r>
            <a:endParaRPr lang="ru-RU" altLang="ru-RU" sz="2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BF1F2A-DDFD-32E0-8C52-FA00E888B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813" y="3170009"/>
            <a:ext cx="1080068" cy="72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D3FD9FF-37C6-C611-AD86-7A53ACD56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123" y="3175393"/>
            <a:ext cx="1088177" cy="72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Знак 4.1.1 Движение прямо / Дорожные знаки купить из наличия в Москве  недорого от производителя | низкая цена | световозвращающие по ГОСТ /  Предписывающие знаки дорожного движения купить из наличия в Москве /  Продукция">
            <a:extLst>
              <a:ext uri="{FF2B5EF4-FFF2-40B4-BE49-F238E27FC236}">
                <a16:creationId xmlns:a16="http://schemas.microsoft.com/office/drawing/2014/main" id="{6A78EF41-E157-574C-57A0-63778AF7D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811" y="1662157"/>
            <a:ext cx="1030409" cy="91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E7EB5F-F2F0-F26F-A5A7-A551303D20AE}"/>
              </a:ext>
            </a:extLst>
          </p:cNvPr>
          <p:cNvSpPr txBox="1"/>
          <p:nvPr/>
        </p:nvSpPr>
        <p:spPr>
          <a:xfrm>
            <a:off x="1588463" y="26885"/>
            <a:ext cx="10070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lay" panose="020B0000000000000000" pitchFamily="34" charset="0"/>
              </a:rPr>
              <a:t>Availability of components and module assembly centers (1/4)    </a:t>
            </a:r>
            <a:endParaRPr lang="ru-RU" sz="2800" b="1" dirty="0">
              <a:latin typeface="Play" panose="020B00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720E74-934D-CFC3-78BD-F9712B9600C1}"/>
              </a:ext>
            </a:extLst>
          </p:cNvPr>
          <p:cNvSpPr txBox="1"/>
          <p:nvPr/>
        </p:nvSpPr>
        <p:spPr>
          <a:xfrm>
            <a:off x="796933" y="4645752"/>
            <a:ext cx="3323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1EC"/>
                </a:solidFill>
                <a:latin typeface="Play" panose="020B0000000000000000" pitchFamily="34" charset="0"/>
              </a:rPr>
              <a:t> Overcoming barriers   </a:t>
            </a:r>
            <a:endParaRPr lang="ru-RU" sz="2800" b="1" i="1" dirty="0">
              <a:solidFill>
                <a:srgbClr val="0001EC"/>
              </a:solidFill>
              <a:latin typeface="Play" panose="020B0000000000000000" pitchFamily="34" charset="0"/>
            </a:endParaRPr>
          </a:p>
        </p:txBody>
      </p:sp>
      <p:sp>
        <p:nvSpPr>
          <p:cNvPr id="22" name="Нижний колонтитул 3">
            <a:extLst>
              <a:ext uri="{FF2B5EF4-FFF2-40B4-BE49-F238E27FC236}">
                <a16:creationId xmlns:a16="http://schemas.microsoft.com/office/drawing/2014/main" id="{373BE17D-6688-2512-692A-47B0D51AD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0" y="6426099"/>
            <a:ext cx="7093998" cy="365125"/>
          </a:xfrm>
        </p:spPr>
        <p:txBody>
          <a:bodyPr/>
          <a:lstStyle/>
          <a:p>
            <a:r>
              <a:rPr lang="en-US" sz="1000" dirty="0">
                <a:latin typeface="Play" panose="020B0000000000000000" pitchFamily="34" charset="0"/>
              </a:rPr>
              <a:t>XII MPD Collaboration Meeting , Belgrade 2-7 October 2023</a:t>
            </a:r>
          </a:p>
        </p:txBody>
      </p:sp>
      <p:sp>
        <p:nvSpPr>
          <p:cNvPr id="23" name="文本框 5">
            <a:extLst>
              <a:ext uri="{FF2B5EF4-FFF2-40B4-BE49-F238E27FC236}">
                <a16:creationId xmlns:a16="http://schemas.microsoft.com/office/drawing/2014/main" id="{B19572FE-DB81-98ED-8C08-47E0BB768760}"/>
              </a:ext>
            </a:extLst>
          </p:cNvPr>
          <p:cNvSpPr txBox="1"/>
          <p:nvPr/>
        </p:nvSpPr>
        <p:spPr>
          <a:xfrm>
            <a:off x="11140440" y="6405372"/>
            <a:ext cx="2776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4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40234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631ADB-A9B9-61CB-16B3-59A145BCEAD0}"/>
              </a:ext>
            </a:extLst>
          </p:cNvPr>
          <p:cNvSpPr txBox="1"/>
          <p:nvPr/>
        </p:nvSpPr>
        <p:spPr>
          <a:xfrm>
            <a:off x="3216165" y="3870697"/>
            <a:ext cx="9275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The long-term sustainable proposal</a:t>
            </a:r>
          </a:p>
        </p:txBody>
      </p:sp>
      <p:pic>
        <p:nvPicPr>
          <p:cNvPr id="3" name="Picture 2" descr="A group of men standing in front of a glass wall&#10;&#10;Description automatically generated">
            <a:extLst>
              <a:ext uri="{FF2B5EF4-FFF2-40B4-BE49-F238E27FC236}">
                <a16:creationId xmlns:a16="http://schemas.microsoft.com/office/drawing/2014/main" id="{5D66C454-1F96-C585-9E6B-9E3B0866A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92" y="1175046"/>
            <a:ext cx="7720150" cy="2714043"/>
          </a:xfrm>
          <a:prstGeom prst="rect">
            <a:avLst/>
          </a:prstGeom>
          <a:effectLst>
            <a:outerShdw blurRad="50800" dist="50800" dir="5459079" algn="ctr" rotWithShape="0">
              <a:srgbClr val="000000">
                <a:alpha val="43137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DE881-79FE-759C-5D78-8DC05C5EA07D}"/>
              </a:ext>
            </a:extLst>
          </p:cNvPr>
          <p:cNvSpPr txBox="1"/>
          <p:nvPr/>
        </p:nvSpPr>
        <p:spPr>
          <a:xfrm>
            <a:off x="2107130" y="817396"/>
            <a:ext cx="7654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b="1" dirty="0"/>
              <a:t>NICA-MPD/ITS Seminar on China-Russia Cooperation, Wuhan,  2023.06.15-16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56B6BD-2CC3-629F-AB8D-B37625BD8581}"/>
              </a:ext>
            </a:extLst>
          </p:cNvPr>
          <p:cNvSpPr txBox="1"/>
          <p:nvPr/>
        </p:nvSpPr>
        <p:spPr>
          <a:xfrm>
            <a:off x="1324097" y="4853543"/>
            <a:ext cx="104809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2000" b="1" u="sng" dirty="0"/>
              <a:t>Our proposal:</a:t>
            </a:r>
            <a:r>
              <a:rPr lang="en-CH" sz="2000" dirty="0"/>
              <a:t> A joint development and construction of Monolithic Active Pixel Sensors </a:t>
            </a:r>
            <a:r>
              <a:rPr lang="en-CH" sz="2000" b="1" dirty="0"/>
              <a:t>(MAPS) </a:t>
            </a:r>
            <a:r>
              <a:rPr lang="en-CH" sz="2000" dirty="0"/>
              <a:t>for fundamental and applied science experiments </a:t>
            </a:r>
            <a:r>
              <a:rPr lang="en-CH" sz="2000" b="1" dirty="0"/>
              <a:t>including front-end electronics </a:t>
            </a:r>
            <a:r>
              <a:rPr lang="en-CH" sz="2000" dirty="0"/>
              <a:t>to make this technology </a:t>
            </a:r>
            <a:r>
              <a:rPr lang="en-CH" sz="2000" b="1" dirty="0"/>
              <a:t>freely accessible </a:t>
            </a:r>
            <a:r>
              <a:rPr lang="en-CH" sz="2000" dirty="0"/>
              <a:t>to China and Russia.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681EF8-C7CA-6469-E1D8-221CBE77941F}"/>
              </a:ext>
            </a:extLst>
          </p:cNvPr>
          <p:cNvSpPr txBox="1"/>
          <p:nvPr/>
        </p:nvSpPr>
        <p:spPr>
          <a:xfrm>
            <a:off x="1324097" y="4422495"/>
            <a:ext cx="5069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2000" b="1" u="sng" dirty="0"/>
              <a:t>Participants:</a:t>
            </a:r>
            <a:r>
              <a:rPr lang="en-CH" sz="2000" dirty="0"/>
              <a:t> </a:t>
            </a:r>
            <a:r>
              <a:rPr lang="en-GB" sz="2000" dirty="0"/>
              <a:t>JINR, CCNU, USTC, IHEP and IMP</a:t>
            </a:r>
            <a:r>
              <a:rPr lang="en-CH" sz="2000" dirty="0"/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53D1E8-E83F-509D-5975-F70B4C5AE610}"/>
              </a:ext>
            </a:extLst>
          </p:cNvPr>
          <p:cNvSpPr txBox="1"/>
          <p:nvPr/>
        </p:nvSpPr>
        <p:spPr>
          <a:xfrm>
            <a:off x="1324097" y="6043581"/>
            <a:ext cx="10480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2000" b="1" u="sng" dirty="0"/>
              <a:t>Their answer:</a:t>
            </a:r>
            <a:r>
              <a:rPr lang="en-CH" sz="2000" b="1" dirty="0"/>
              <a:t> </a:t>
            </a:r>
            <a:r>
              <a:rPr lang="en-US" sz="2000" b="1" dirty="0"/>
              <a:t>“</a:t>
            </a:r>
            <a:r>
              <a:rPr lang="ja-JP" altLang="en-US" sz="2000" b="1" dirty="0"/>
              <a:t>是的</a:t>
            </a:r>
            <a:r>
              <a:rPr lang="ru-RU" altLang="ja-JP" sz="2000" b="1" dirty="0"/>
              <a:t>!</a:t>
            </a:r>
            <a:r>
              <a:rPr lang="en-US" altLang="ja-JP" sz="2000" b="1" dirty="0"/>
              <a:t>”</a:t>
            </a:r>
            <a:r>
              <a:rPr lang="en-US" altLang="ja-JP" sz="2000" dirty="0"/>
              <a:t> (</a:t>
            </a:r>
            <a:r>
              <a:rPr lang="en-US" altLang="ja-JP" sz="2000" dirty="0" err="1"/>
              <a:t>shì</a:t>
            </a:r>
            <a:r>
              <a:rPr lang="en-US" altLang="ja-JP" sz="2000" dirty="0"/>
              <a:t> de!)</a:t>
            </a:r>
            <a:endParaRPr lang="en-CH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9D7C16-814E-69F5-D10A-3D557ACD4D2D}"/>
              </a:ext>
            </a:extLst>
          </p:cNvPr>
          <p:cNvSpPr txBox="1"/>
          <p:nvPr/>
        </p:nvSpPr>
        <p:spPr>
          <a:xfrm>
            <a:off x="1523999" y="231409"/>
            <a:ext cx="10070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lay" panose="020B0000000000000000" pitchFamily="34" charset="0"/>
              </a:rPr>
              <a:t>Availability of components and module assembly centers    </a:t>
            </a:r>
            <a:endParaRPr lang="ru-RU" sz="2800" b="1" dirty="0">
              <a:latin typeface="Play" panose="020B0000000000000000" pitchFamily="34" charset="0"/>
            </a:endParaRPr>
          </a:p>
        </p:txBody>
      </p:sp>
      <p:sp>
        <p:nvSpPr>
          <p:cNvPr id="9" name="Нижний колонтитул 3">
            <a:extLst>
              <a:ext uri="{FF2B5EF4-FFF2-40B4-BE49-F238E27FC236}">
                <a16:creationId xmlns:a16="http://schemas.microsoft.com/office/drawing/2014/main" id="{A1F472C2-548E-B345-DA44-D42552A0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9000" y="6426099"/>
            <a:ext cx="7093998" cy="365125"/>
          </a:xfrm>
        </p:spPr>
        <p:txBody>
          <a:bodyPr/>
          <a:lstStyle/>
          <a:p>
            <a:r>
              <a:rPr lang="en-US" sz="1000" dirty="0">
                <a:latin typeface="Play" panose="020B0000000000000000" pitchFamily="34" charset="0"/>
              </a:rPr>
              <a:t>XII MPD Collaboration Meeting , Belgrade 2-7 October 2023</a:t>
            </a:r>
          </a:p>
        </p:txBody>
      </p:sp>
      <p:sp>
        <p:nvSpPr>
          <p:cNvPr id="15" name="文本框 5">
            <a:extLst>
              <a:ext uri="{FF2B5EF4-FFF2-40B4-BE49-F238E27FC236}">
                <a16:creationId xmlns:a16="http://schemas.microsoft.com/office/drawing/2014/main" id="{FEDD6E8D-D77D-5BB5-C13B-11EE002C57E5}"/>
              </a:ext>
            </a:extLst>
          </p:cNvPr>
          <p:cNvSpPr txBox="1"/>
          <p:nvPr/>
        </p:nvSpPr>
        <p:spPr>
          <a:xfrm>
            <a:off x="11140440" y="6405372"/>
            <a:ext cx="2776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4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20913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7EAB88-1A45-27B7-FEB6-3FA2E4521BF2}"/>
              </a:ext>
            </a:extLst>
          </p:cNvPr>
          <p:cNvSpPr txBox="1"/>
          <p:nvPr/>
        </p:nvSpPr>
        <p:spPr>
          <a:xfrm>
            <a:off x="1435375" y="330246"/>
            <a:ext cx="4286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Structure of the power system of MPD-ITS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0E0987-28C5-3C90-9CB4-18B866671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99578"/>
            <a:ext cx="5373038" cy="30654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A51321-72C6-DE54-B3E5-A4E432CFA5BC}"/>
              </a:ext>
            </a:extLst>
          </p:cNvPr>
          <p:cNvSpPr txBox="1"/>
          <p:nvPr/>
        </p:nvSpPr>
        <p:spPr>
          <a:xfrm>
            <a:off x="365925" y="4065541"/>
            <a:ext cx="601156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400" dirty="0"/>
              <a:t>The </a:t>
            </a:r>
            <a:r>
              <a:rPr lang="en-GB" sz="1400" dirty="0"/>
              <a:t>PUs are 6U VME board and</a:t>
            </a:r>
            <a:r>
              <a:rPr lang="en-CH" sz="1400" dirty="0"/>
              <a:t> supply 1.8 V positive power, as well as negative power used as bias for the MAPS. </a:t>
            </a:r>
          </a:p>
          <a:p>
            <a:endParaRPr lang="en-CH" sz="1400" dirty="0"/>
          </a:p>
          <a:p>
            <a:r>
              <a:rPr lang="en-CH" sz="1400" dirty="0"/>
              <a:t>In addition to supplying power to the staves, the PU is also controlled by RU through the serial interface to implement the following functions: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400" dirty="0"/>
              <a:t> Monitoring of voltages and currents and over-current protection with adjustable threshold on each supply channel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400" dirty="0"/>
              <a:t> Monitoring of temperature and over-temperature protection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400" dirty="0"/>
              <a:t> Individual adjustment of supply voltages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400" dirty="0"/>
              <a:t> Individual enabling of supply voltages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400" dirty="0"/>
              <a:t> Communication with RU</a:t>
            </a:r>
            <a:endParaRPr lang="en-CH" sz="14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AE7C96-C767-4D8D-902D-C3408E7D901B}"/>
              </a:ext>
            </a:extLst>
          </p:cNvPr>
          <p:cNvGrpSpPr/>
          <p:nvPr/>
        </p:nvGrpSpPr>
        <p:grpSpPr>
          <a:xfrm>
            <a:off x="6399988" y="171390"/>
            <a:ext cx="2496065" cy="3166144"/>
            <a:chOff x="6815150" y="170238"/>
            <a:chExt cx="2496065" cy="3166144"/>
          </a:xfrm>
        </p:grpSpPr>
        <p:pic>
          <p:nvPicPr>
            <p:cNvPr id="1025" name="Picture 1" descr="page29image252391200">
              <a:extLst>
                <a:ext uri="{FF2B5EF4-FFF2-40B4-BE49-F238E27FC236}">
                  <a16:creationId xmlns:a16="http://schemas.microsoft.com/office/drawing/2014/main" id="{7FEFB0E2-77AD-8A6C-4B49-76607423EE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1" r="1504"/>
            <a:stretch/>
          </p:blipFill>
          <p:spPr bwMode="auto">
            <a:xfrm>
              <a:off x="6815150" y="539570"/>
              <a:ext cx="2496065" cy="2796812"/>
            </a:xfrm>
            <a:prstGeom prst="rect">
              <a:avLst/>
            </a:prstGeom>
            <a:noFill/>
            <a:effectLst>
              <a:outerShdw blurRad="225000" dist="50800" dir="5400000" sx="103191" sy="103191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4B8FF1-9125-BC12-E9D2-9B78A359D743}"/>
                </a:ext>
              </a:extLst>
            </p:cNvPr>
            <p:cNvSpPr txBox="1"/>
            <p:nvPr/>
          </p:nvSpPr>
          <p:spPr>
            <a:xfrm>
              <a:off x="7601903" y="170238"/>
              <a:ext cx="9225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 dirty="0"/>
                <a:t>PU_V0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13A9F3-A4B5-FB38-0E71-5A5E1E95EE35}"/>
              </a:ext>
            </a:extLst>
          </p:cNvPr>
          <p:cNvGrpSpPr/>
          <p:nvPr/>
        </p:nvGrpSpPr>
        <p:grpSpPr>
          <a:xfrm>
            <a:off x="8458598" y="1467053"/>
            <a:ext cx="2496064" cy="2962492"/>
            <a:chOff x="9014652" y="3148264"/>
            <a:chExt cx="2496064" cy="2962492"/>
          </a:xfrm>
          <a:effectLst>
            <a:outerShdw blurRad="180768" dist="50800" dir="5400000" sx="103928" sy="103928" algn="ctr" rotWithShape="0">
              <a:srgbClr val="000000">
                <a:alpha val="43137"/>
              </a:srgbClr>
            </a:outerShdw>
          </a:effectLst>
        </p:grpSpPr>
        <p:pic>
          <p:nvPicPr>
            <p:cNvPr id="1026" name="Picture 2" descr="page33image255245344">
              <a:extLst>
                <a:ext uri="{FF2B5EF4-FFF2-40B4-BE49-F238E27FC236}">
                  <a16:creationId xmlns:a16="http://schemas.microsoft.com/office/drawing/2014/main" id="{91D174AC-3C89-1730-2927-4C58043F0E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4652" y="3521619"/>
              <a:ext cx="2496064" cy="2589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94CD75-1307-00B3-EAAA-D9C512CB87CC}"/>
                </a:ext>
              </a:extLst>
            </p:cNvPr>
            <p:cNvSpPr txBox="1"/>
            <p:nvPr/>
          </p:nvSpPr>
          <p:spPr>
            <a:xfrm>
              <a:off x="9708326" y="3148264"/>
              <a:ext cx="9225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 dirty="0"/>
                <a:t>PU_V1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8BFB139-41A5-A172-E1AA-F4B0CE1C30C8}"/>
              </a:ext>
            </a:extLst>
          </p:cNvPr>
          <p:cNvSpPr txBox="1"/>
          <p:nvPr/>
        </p:nvSpPr>
        <p:spPr>
          <a:xfrm>
            <a:off x="6593577" y="4557983"/>
            <a:ext cx="55984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H" sz="1400" dirty="0"/>
              <a:t>Remove electrical connection with VME backplane. </a:t>
            </a:r>
          </a:p>
          <a:p>
            <a:endParaRPr lang="en-CH" sz="14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CH" sz="1400" dirty="0"/>
              <a:t>Remove RS422 part (block the installation of PU in crate).</a:t>
            </a:r>
          </a:p>
        </p:txBody>
      </p:sp>
      <p:sp>
        <p:nvSpPr>
          <p:cNvPr id="2" name="文本框 5">
            <a:extLst>
              <a:ext uri="{FF2B5EF4-FFF2-40B4-BE49-F238E27FC236}">
                <a16:creationId xmlns:a16="http://schemas.microsoft.com/office/drawing/2014/main" id="{7E58938F-EF45-3CC8-74C1-5D1AAE611EDB}"/>
              </a:ext>
            </a:extLst>
          </p:cNvPr>
          <p:cNvSpPr txBox="1"/>
          <p:nvPr/>
        </p:nvSpPr>
        <p:spPr>
          <a:xfrm>
            <a:off x="11140440" y="6405372"/>
            <a:ext cx="2776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4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08689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blue circle with white text and a boat in the middle&#10;&#10;Description automatically generated">
            <a:extLst>
              <a:ext uri="{FF2B5EF4-FFF2-40B4-BE49-F238E27FC236}">
                <a16:creationId xmlns:a16="http://schemas.microsoft.com/office/drawing/2014/main" id="{7E7F3BE9-535D-42F1-D5C8-ACCAC17FC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344" y="20992"/>
            <a:ext cx="760656" cy="7606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938E6-13C6-49B2-8089-A013E2D04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7" y="364070"/>
            <a:ext cx="1266333" cy="65686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8C05EC0-E65E-4324-9DF7-9721708360CD}"/>
              </a:ext>
            </a:extLst>
          </p:cNvPr>
          <p:cNvCxnSpPr>
            <a:cxnSpLocks/>
          </p:cNvCxnSpPr>
          <p:nvPr/>
        </p:nvCxnSpPr>
        <p:spPr>
          <a:xfrm>
            <a:off x="1445396" y="692502"/>
            <a:ext cx="10070237" cy="63257"/>
          </a:xfrm>
          <a:prstGeom prst="line">
            <a:avLst/>
          </a:prstGeom>
          <a:ln w="28575">
            <a:solidFill>
              <a:srgbClr val="0068B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C061F321-F18B-4548-9E7C-6FFD4714F650}"/>
              </a:ext>
            </a:extLst>
          </p:cNvPr>
          <p:cNvSpPr/>
          <p:nvPr/>
        </p:nvSpPr>
        <p:spPr>
          <a:xfrm>
            <a:off x="11515633" y="697848"/>
            <a:ext cx="115822" cy="115822"/>
          </a:xfrm>
          <a:prstGeom prst="ellipse">
            <a:avLst/>
          </a:prstGeom>
          <a:solidFill>
            <a:srgbClr val="DE004B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4A156-8BBA-F461-360F-321DCB20B3E2}"/>
              </a:ext>
            </a:extLst>
          </p:cNvPr>
          <p:cNvSpPr txBox="1"/>
          <p:nvPr/>
        </p:nvSpPr>
        <p:spPr>
          <a:xfrm>
            <a:off x="1523999" y="139885"/>
            <a:ext cx="9275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Readout Unit (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FPGA-based</a:t>
            </a:r>
            <a:r>
              <a:rPr lang="en-US" sz="2800" dirty="0">
                <a:latin typeface="Calibri" panose="020F0502020204030204" pitchFamily="34" charset="0"/>
              </a:rPr>
              <a:t> &amp; ASICs-based)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2A43DB-F2E0-88E0-EBD9-286FAB6932B2}"/>
              </a:ext>
            </a:extLst>
          </p:cNvPr>
          <p:cNvSpPr txBox="1"/>
          <p:nvPr/>
        </p:nvSpPr>
        <p:spPr>
          <a:xfrm>
            <a:off x="8539926" y="386427"/>
            <a:ext cx="3271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i="1" dirty="0"/>
              <a:t>“Courtesy of Lei Zhao (USTC)”</a:t>
            </a:r>
          </a:p>
        </p:txBody>
      </p:sp>
      <p:pic>
        <p:nvPicPr>
          <p:cNvPr id="25" name="Picture 24" descr="A diagram of a computer&#10;&#10;Description automatically generated">
            <a:extLst>
              <a:ext uri="{FF2B5EF4-FFF2-40B4-BE49-F238E27FC236}">
                <a16:creationId xmlns:a16="http://schemas.microsoft.com/office/drawing/2014/main" id="{87BF52E7-BFA9-3642-7CC9-2957C68391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481" y="928280"/>
            <a:ext cx="7953037" cy="40344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472E9AF-A2F8-4D08-62C8-338FAAE3B9C5}"/>
              </a:ext>
            </a:extLst>
          </p:cNvPr>
          <p:cNvSpPr txBox="1"/>
          <p:nvPr/>
        </p:nvSpPr>
        <p:spPr>
          <a:xfrm>
            <a:off x="2046627" y="5118620"/>
            <a:ext cx="8526123" cy="1259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00"/>
              </a:lnSpc>
              <a:buFont typeface="Wingdings" pitchFamily="2" charset="2"/>
              <a:buChar char="Ø"/>
            </a:pPr>
            <a:r>
              <a:rPr lang="en-CH" dirty="0"/>
              <a:t>Control and read out the data from 14 modules (7 MICA chips/module)</a:t>
            </a:r>
          </a:p>
          <a:p>
            <a:pPr marL="285750" indent="-285750">
              <a:lnSpc>
                <a:spcPts val="2300"/>
              </a:lnSpc>
              <a:buFont typeface="Wingdings" pitchFamily="2" charset="2"/>
              <a:buChar char="Ø"/>
            </a:pPr>
            <a:r>
              <a:rPr lang="en-CH" dirty="0"/>
              <a:t>SRAM-FPGA receives control/trigger signals and delivers packed data to CRU</a:t>
            </a:r>
          </a:p>
          <a:p>
            <a:pPr marL="285750" indent="-285750">
              <a:lnSpc>
                <a:spcPts val="2300"/>
              </a:lnSpc>
              <a:buFont typeface="Wingdings" pitchFamily="2" charset="2"/>
              <a:buChar char="Ø"/>
            </a:pPr>
            <a:r>
              <a:rPr lang="en-CH" dirty="0"/>
              <a:t>GBT function integrated into the SRAM-FPGA</a:t>
            </a:r>
          </a:p>
          <a:p>
            <a:pPr marL="285750" indent="-285750">
              <a:lnSpc>
                <a:spcPts val="2300"/>
              </a:lnSpc>
              <a:buFont typeface="Wingdings" pitchFamily="2" charset="2"/>
              <a:buChar char="Ø"/>
            </a:pPr>
            <a:r>
              <a:rPr lang="en-CH" dirty="0"/>
              <a:t>A Flash-FPGA to monitor and protect the SRAM-FPGA from SEU based on scrubbing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7E97C6-5964-541E-A30F-EC9F32C6771B}"/>
              </a:ext>
            </a:extLst>
          </p:cNvPr>
          <p:cNvSpPr txBox="1"/>
          <p:nvPr/>
        </p:nvSpPr>
        <p:spPr>
          <a:xfrm rot="16200000">
            <a:off x="2042545" y="3006288"/>
            <a:ext cx="497252" cy="261610"/>
          </a:xfrm>
          <a:prstGeom prst="rect">
            <a:avLst/>
          </a:prstGeom>
          <a:solidFill>
            <a:srgbClr val="FBE5D7"/>
          </a:solidFill>
        </p:spPr>
        <p:txBody>
          <a:bodyPr wrap="none" rtlCol="0">
            <a:spAutoFit/>
          </a:bodyPr>
          <a:lstStyle/>
          <a:p>
            <a:r>
              <a:rPr lang="en-CH" sz="1100" dirty="0"/>
              <a:t>MICA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30FD8D-0020-C929-A94B-868C2058E202}"/>
              </a:ext>
            </a:extLst>
          </p:cNvPr>
          <p:cNvSpPr/>
          <p:nvPr/>
        </p:nvSpPr>
        <p:spPr>
          <a:xfrm>
            <a:off x="2160366" y="2743201"/>
            <a:ext cx="261610" cy="75723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4968F2-4D68-C707-1856-852BC595AEFD}"/>
              </a:ext>
            </a:extLst>
          </p:cNvPr>
          <p:cNvSpPr txBox="1"/>
          <p:nvPr/>
        </p:nvSpPr>
        <p:spPr>
          <a:xfrm>
            <a:off x="3752282" y="2641020"/>
            <a:ext cx="497252" cy="261610"/>
          </a:xfrm>
          <a:prstGeom prst="rect">
            <a:avLst/>
          </a:prstGeom>
          <a:solidFill>
            <a:srgbClr val="CAFFFE"/>
          </a:solidFill>
        </p:spPr>
        <p:txBody>
          <a:bodyPr wrap="none" rtlCol="0">
            <a:spAutoFit/>
          </a:bodyPr>
          <a:lstStyle/>
          <a:p>
            <a:r>
              <a:rPr lang="en-CH" sz="1100" dirty="0"/>
              <a:t>MICA</a:t>
            </a:r>
          </a:p>
        </p:txBody>
      </p:sp>
      <p:sp>
        <p:nvSpPr>
          <p:cNvPr id="2" name="文本框 5">
            <a:extLst>
              <a:ext uri="{FF2B5EF4-FFF2-40B4-BE49-F238E27FC236}">
                <a16:creationId xmlns:a16="http://schemas.microsoft.com/office/drawing/2014/main" id="{8B19CFA1-D2E6-1B07-DE47-E2866632F78E}"/>
              </a:ext>
            </a:extLst>
          </p:cNvPr>
          <p:cNvSpPr txBox="1"/>
          <p:nvPr/>
        </p:nvSpPr>
        <p:spPr>
          <a:xfrm>
            <a:off x="11140440" y="6405372"/>
            <a:ext cx="2776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4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992998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25107</TotalTime>
  <Words>2298</Words>
  <Application>Microsoft Office PowerPoint</Application>
  <PresentationFormat>Широкоэкранный</PresentationFormat>
  <Paragraphs>267</Paragraphs>
  <Slides>20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微软雅黑</vt:lpstr>
      <vt:lpstr>Arial</vt:lpstr>
      <vt:lpstr>Calibri</vt:lpstr>
      <vt:lpstr>Calibri Light</vt:lpstr>
      <vt:lpstr>Calibri-Bold</vt:lpstr>
      <vt:lpstr>Comic Sans MS</vt:lpstr>
      <vt:lpstr>Play</vt:lpstr>
      <vt:lpstr>Roboto</vt:lpstr>
      <vt:lpstr>Times New Roman</vt:lpstr>
      <vt:lpstr>Wingdings</vt:lpstr>
      <vt:lpstr>Тема Office</vt:lpstr>
      <vt:lpstr>A long and winding road to the MPD ITS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Sheremetev</dc:creator>
  <cp:lastModifiedBy>Юрий Мурин</cp:lastModifiedBy>
  <cp:revision>277</cp:revision>
  <cp:lastPrinted>2023-06-10T05:54:24Z</cp:lastPrinted>
  <dcterms:created xsi:type="dcterms:W3CDTF">2020-02-04T13:01:51Z</dcterms:created>
  <dcterms:modified xsi:type="dcterms:W3CDTF">2023-10-04T04:48:50Z</dcterms:modified>
</cp:coreProperties>
</file>