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502" r:id="rId4"/>
    <p:sldId id="467" r:id="rId5"/>
    <p:sldId id="555" r:id="rId6"/>
    <p:sldId id="379" r:id="rId7"/>
    <p:sldId id="472" r:id="rId8"/>
    <p:sldId id="478" r:id="rId9"/>
    <p:sldId id="546" r:id="rId10"/>
    <p:sldId id="483" r:id="rId11"/>
    <p:sldId id="506" r:id="rId12"/>
    <p:sldId id="507" r:id="rId13"/>
    <p:sldId id="509" r:id="rId14"/>
    <p:sldId id="553" r:id="rId15"/>
    <p:sldId id="547" r:id="rId16"/>
    <p:sldId id="495" r:id="rId17"/>
    <p:sldId id="548" r:id="rId18"/>
    <p:sldId id="549" r:id="rId19"/>
    <p:sldId id="550" r:id="rId20"/>
    <p:sldId id="551" r:id="rId21"/>
    <p:sldId id="501" r:id="rId22"/>
    <p:sldId id="554" r:id="rId23"/>
    <p:sldId id="552" r:id="rId24"/>
    <p:sldId id="556" r:id="rId25"/>
    <p:sldId id="327" r:id="rId26"/>
    <p:sldId id="512" r:id="rId27"/>
    <p:sldId id="511" r:id="rId28"/>
    <p:sldId id="510" r:id="rId29"/>
    <p:sldId id="451" r:id="rId30"/>
    <p:sldId id="519" r:id="rId31"/>
    <p:sldId id="520" r:id="rId32"/>
    <p:sldId id="521" r:id="rId33"/>
    <p:sldId id="522" r:id="rId34"/>
  </p:sldIdLst>
  <p:sldSz cx="9144000" cy="6858000" type="screen4x3"/>
  <p:notesSz cx="6858000" cy="9144000"/>
  <p:embeddedFontLst>
    <p:embeddedFont>
      <p:font typeface="Agency FB" panose="020B0503020202020204" pitchFamily="34" charset="0"/>
      <p:regular r:id="rId36"/>
      <p:bold r:id="rId37"/>
    </p:embeddedFont>
    <p:embeddedFont>
      <p:font typeface="Bahnschrift SemiBold Condensed" panose="020B0604020202020204" charset="0"/>
      <p:bold r:id="rId38"/>
    </p:embeddedFont>
    <p:embeddedFont>
      <p:font typeface="Bernard MT Condensed" panose="02050806060905020404" pitchFamily="18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Comfortaa" panose="020B0604020202020204" charset="0"/>
      <p:regular r:id="rId45"/>
    </p:embeddedFont>
    <p:embeddedFont>
      <p:font typeface="Consolas" panose="020B0609020204030204" pitchFamily="49" charset="0"/>
      <p:regular r:id="rId46"/>
      <p:bold r:id="rId47"/>
      <p:italic r:id="rId48"/>
      <p:boldItalic r:id="rId49"/>
    </p:embeddedFont>
    <p:embeddedFont>
      <p:font typeface="Segoe UI" panose="020B0502040204020203" pitchFamily="34" charset="0"/>
      <p:regular r:id="rId50"/>
      <p:bold r:id="rId51"/>
      <p:italic r:id="rId52"/>
      <p:boldItalic r:id="rId53"/>
    </p:embeddedFont>
    <p:embeddedFont>
      <p:font typeface="Segoe UI Light" panose="020B0502040204020203" pitchFamily="34" charset="0"/>
      <p:regular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104282"/>
    <a:srgbClr val="0055A0"/>
    <a:srgbClr val="FF3300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29" autoAdjust="0"/>
    <p:restoredTop sz="96374" autoAdjust="0"/>
  </p:normalViewPr>
  <p:slideViewPr>
    <p:cSldViewPr snapToGrid="0" snapToObjects="1">
      <p:cViewPr varScale="1">
        <p:scale>
          <a:sx n="101" d="100"/>
          <a:sy n="101" d="100"/>
        </p:scale>
        <p:origin x="13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86-4951-BCBF-C124AE9F7B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86-4951-BCBF-C124AE9F7B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86-4951-BCBF-C124AE9F7B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86-4951-BCBF-C124AE9F7BC1}"/>
              </c:ext>
            </c:extLst>
          </c:dPt>
          <c:dLbls>
            <c:dLbl>
              <c:idx val="0"/>
              <c:layout>
                <c:manualLayout>
                  <c:x val="0.21196993224735911"/>
                  <c:y val="-0.1019240769630785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7701"/>
                        <a:gd name="adj2" fmla="val -13072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DE86-4951-BCBF-C124AE9F7BC1}"/>
                </c:ext>
              </c:extLst>
            </c:dLbl>
            <c:dLbl>
              <c:idx val="1"/>
              <c:layout>
                <c:manualLayout>
                  <c:x val="-0.16881714506944429"/>
                  <c:y val="0.2338426260951870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3028"/>
                        <a:gd name="adj2" fmla="val -7690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DE86-4951-BCBF-C124AE9F7BC1}"/>
                </c:ext>
              </c:extLst>
            </c:dLbl>
            <c:dLbl>
              <c:idx val="2"/>
              <c:layout>
                <c:manualLayout>
                  <c:x val="-0.18223677444676362"/>
                  <c:y val="1.7650070988403958E-3"/>
                </c:manualLayout>
              </c:layout>
              <c:spPr>
                <a:xfrm>
                  <a:off x="32519" y="11278"/>
                  <a:ext cx="2723773" cy="102239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4511"/>
                        <a:gd name="adj2" fmla="val 2966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250034483915167"/>
                      <c:h val="0.16000404396022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E86-4951-BCBF-C124AE9F7BC1}"/>
                </c:ext>
              </c:extLst>
            </c:dLbl>
            <c:dLbl>
              <c:idx val="3"/>
              <c:layout>
                <c:manualLayout>
                  <c:x val="0.27519030567741848"/>
                  <c:y val="0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06513"/>
                        <a:gd name="adj2" fmla="val 3241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DE86-4951-BCBF-C124AE9F7BC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'normalized ratio experiments'!$B$1:$E$1</c:f>
              <c:strCache>
                <c:ptCount val="4"/>
                <c:pt idx="0">
                  <c:v>MPD</c:v>
                </c:pt>
                <c:pt idx="1">
                  <c:v>Baikal-GVD</c:v>
                </c:pt>
                <c:pt idx="2">
                  <c:v>SPD</c:v>
                </c:pt>
                <c:pt idx="3">
                  <c:v>BM@N</c:v>
                </c:pt>
              </c:strCache>
            </c:strRef>
          </c:cat>
          <c:val>
            <c:numRef>
              <c:f>'normalized ratio experiments'!$B$2:$E$2</c:f>
              <c:numCache>
                <c:formatCode>General</c:formatCode>
                <c:ptCount val="4"/>
                <c:pt idx="0">
                  <c:v>264033324</c:v>
                </c:pt>
                <c:pt idx="1">
                  <c:v>27538435</c:v>
                </c:pt>
                <c:pt idx="2">
                  <c:v>40873217.512777798</c:v>
                </c:pt>
                <c:pt idx="3">
                  <c:v>6396021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86-4951-BCBF-C124AE9F7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0" y="6150798"/>
            <a:ext cx="1028958" cy="707202"/>
            <a:chOff x="-752605" y="5762625"/>
            <a:chExt cx="1028958" cy="707202"/>
          </a:xfrm>
        </p:grpSpPr>
        <p:pic>
          <p:nvPicPr>
            <p:cNvPr id="10" name="Image 4" descr="bande-01.eps"/>
            <p:cNvPicPr>
              <a:picLocks noChangeAspect="1"/>
            </p:cNvPicPr>
            <p:nvPr userDrawn="1"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6"/>
            <a:stretch/>
          </p:blipFill>
          <p:spPr>
            <a:xfrm>
              <a:off x="-752605" y="5762625"/>
              <a:ext cx="695325" cy="70720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9" t="3936" r="3868" b="2941"/>
            <a:stretch/>
          </p:blipFill>
          <p:spPr>
            <a:xfrm>
              <a:off x="-600205" y="5762625"/>
              <a:ext cx="876558" cy="70720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6.jpe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https://lhep.jinr.ru/wp-content/uploads/2021/08/lhep-logo-101.png" TargetMode="External"/><Relationship Id="rId12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1BA0FA-A776-4EAE-A3DD-200164A10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49" y="916766"/>
            <a:ext cx="7670802" cy="5753102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Jobs Total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18765" y="1748597"/>
            <a:ext cx="2888672" cy="84789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1,75 million jobs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9" name="Прямая со стрелкой 8"/>
          <p:cNvCxnSpPr>
            <a:cxnSpLocks/>
            <a:stCxn id="7" idx="3"/>
          </p:cNvCxnSpPr>
          <p:nvPr/>
        </p:nvCxnSpPr>
        <p:spPr>
          <a:xfrm flipV="1">
            <a:off x="5607437" y="1873288"/>
            <a:ext cx="2672963" cy="2992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7116618" y="2715880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Govorun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16789" y="4730798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Tier2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16789" y="3821704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Tier1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6461" y="3821704"/>
            <a:ext cx="1210527" cy="31729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LHEP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726988" y="4122893"/>
            <a:ext cx="2452255" cy="12158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36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E7A68C-5F32-44D9-BD46-BDC017198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99" y="894246"/>
            <a:ext cx="7839914" cy="5879935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Wall time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4266" y="2642565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Govorun</a:t>
            </a:r>
            <a:endParaRPr lang="ru-RU" dirty="0"/>
          </a:p>
        </p:txBody>
      </p:sp>
      <p:cxnSp>
        <p:nvCxnSpPr>
          <p:cNvPr id="14" name="Прямая со стрелкой 13"/>
          <p:cNvCxnSpPr>
            <a:cxnSpLocks/>
          </p:cNvCxnSpPr>
          <p:nvPr/>
        </p:nvCxnSpPr>
        <p:spPr>
          <a:xfrm>
            <a:off x="4241903" y="4044141"/>
            <a:ext cx="2228747" cy="12581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7344437" y="4708373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Tier2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40138" y="3861261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Tier1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15761" y="3690504"/>
            <a:ext cx="1926142" cy="378228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LHEP cluster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80022" y="2180900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1.750 M jobs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Each lasts ~9 hours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>
            <a:cxnSpLocks/>
          </p:cNvCxnSpPr>
          <p:nvPr/>
        </p:nvCxnSpPr>
        <p:spPr>
          <a:xfrm flipH="1" flipV="1">
            <a:off x="1616300" y="1917238"/>
            <a:ext cx="963723" cy="4696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cxnSpLocks/>
          </p:cNvCxnSpPr>
          <p:nvPr/>
        </p:nvCxnSpPr>
        <p:spPr>
          <a:xfrm>
            <a:off x="1600487" y="1917238"/>
            <a:ext cx="6870413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023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0B43D5-6CD7-452C-B7D9-76AA197D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2" y="894248"/>
            <a:ext cx="7937508" cy="5953130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Normalized time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81369" y="2804926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Govorun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69313" y="4965511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Tier2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476342" y="4168644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Tier1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cxnSpLocks/>
          </p:cNvCxnSpPr>
          <p:nvPr/>
        </p:nvCxnSpPr>
        <p:spPr>
          <a:xfrm>
            <a:off x="4241903" y="4044141"/>
            <a:ext cx="3234439" cy="14232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2315761" y="3870813"/>
            <a:ext cx="1926142" cy="378228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LHEP cluster</a:t>
            </a:r>
          </a:p>
        </p:txBody>
      </p:sp>
    </p:spTree>
    <p:extLst>
      <p:ext uri="{BB962C8B-B14F-4D97-AF65-F5344CB8AC3E}">
        <p14:creationId xmlns:p14="http://schemas.microsoft.com/office/powerpoint/2010/main" val="1523170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B35FE5-BBC5-48EA-B997-3CC5215F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012110"/>
            <a:ext cx="7689850" cy="576738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Computing power in DIRAC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Скругленный прямоугольник 16">
            <a:extLst>
              <a:ext uri="{FF2B5EF4-FFF2-40B4-BE49-F238E27FC236}">
                <a16:creationId xmlns:a16="http://schemas.microsoft.com/office/drawing/2014/main" id="{F41B14D7-75E3-417D-A1D5-4D1A144EF571}"/>
              </a:ext>
            </a:extLst>
          </p:cNvPr>
          <p:cNvSpPr/>
          <p:nvPr/>
        </p:nvSpPr>
        <p:spPr>
          <a:xfrm>
            <a:off x="6794500" y="1771650"/>
            <a:ext cx="495300" cy="36957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8A60523-05C6-4EC9-84F5-F70687F8FEE5}"/>
              </a:ext>
            </a:extLst>
          </p:cNvPr>
          <p:cNvCxnSpPr>
            <a:cxnSpLocks/>
          </p:cNvCxnSpPr>
          <p:nvPr/>
        </p:nvCxnSpPr>
        <p:spPr>
          <a:xfrm>
            <a:off x="5505449" y="2419350"/>
            <a:ext cx="1289051" cy="342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BA5ED26D-D6C9-43B4-B0ED-28F9F08CED6C}"/>
              </a:ext>
            </a:extLst>
          </p:cNvPr>
          <p:cNvSpPr txBox="1">
            <a:spLocks/>
          </p:cNvSpPr>
          <p:nvPr/>
        </p:nvSpPr>
        <p:spPr>
          <a:xfrm>
            <a:off x="1714500" y="1771650"/>
            <a:ext cx="3790949" cy="13017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 err="1">
                <a:latin typeface="Segoe UI Light" panose="020B0502040204020203" pitchFamily="34" charset="0"/>
              </a:rPr>
              <a:t>Govorun</a:t>
            </a:r>
            <a:r>
              <a:rPr lang="en-US" sz="1800" dirty="0">
                <a:latin typeface="Segoe UI Light" panose="020B0502040204020203" pitchFamily="34" charset="0"/>
              </a:rPr>
              <a:t> may calculate jobs with extremely high RAM and disk space requirements.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Segoe UI Light" panose="020B0502040204020203" pitchFamily="34" charset="0"/>
              </a:rPr>
              <a:t>At that time all jobs were “hard”.</a:t>
            </a:r>
          </a:p>
        </p:txBody>
      </p:sp>
    </p:spTree>
    <p:extLst>
      <p:ext uri="{BB962C8B-B14F-4D97-AF65-F5344CB8AC3E}">
        <p14:creationId xmlns:p14="http://schemas.microsoft.com/office/powerpoint/2010/main" val="2822277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4FC503-BDEB-3387-E1F7-B35DFAE8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2" y="1050111"/>
            <a:ext cx="7315215" cy="5486411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Computing power in DIRAC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8A60523-05C6-4EC9-84F5-F70687F8FEE5}"/>
              </a:ext>
            </a:extLst>
          </p:cNvPr>
          <p:cNvCxnSpPr>
            <a:cxnSpLocks/>
          </p:cNvCxnSpPr>
          <p:nvPr/>
        </p:nvCxnSpPr>
        <p:spPr>
          <a:xfrm flipV="1">
            <a:off x="5772149" y="1914525"/>
            <a:ext cx="2270129" cy="6762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BA5ED26D-D6C9-43B4-B0ED-28F9F08CED6C}"/>
              </a:ext>
            </a:extLst>
          </p:cNvPr>
          <p:cNvSpPr txBox="1">
            <a:spLocks/>
          </p:cNvSpPr>
          <p:nvPr/>
        </p:nvSpPr>
        <p:spPr>
          <a:xfrm>
            <a:off x="1981200" y="2419350"/>
            <a:ext cx="3790949" cy="781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>
                <a:latin typeface="Segoe UI Light" panose="020B0502040204020203" pitchFamily="34" charset="0"/>
              </a:rPr>
              <a:t>Almost 1 PB of data successfully generated and stored for MPD</a:t>
            </a:r>
          </a:p>
        </p:txBody>
      </p:sp>
    </p:spTree>
    <p:extLst>
      <p:ext uri="{BB962C8B-B14F-4D97-AF65-F5344CB8AC3E}">
        <p14:creationId xmlns:p14="http://schemas.microsoft.com/office/powerpoint/2010/main" val="959132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264292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Automatization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56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Performance evaluation in distributed infrastructures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F229CF8-B38F-445D-A02E-58645707E54C}"/>
              </a:ext>
            </a:extLst>
          </p:cNvPr>
          <p:cNvGrpSpPr/>
          <p:nvPr/>
        </p:nvGrpSpPr>
        <p:grpSpPr>
          <a:xfrm>
            <a:off x="515965" y="1052207"/>
            <a:ext cx="8313879" cy="4753586"/>
            <a:chOff x="529940" y="489466"/>
            <a:chExt cx="8834097" cy="559725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D6E0E08-4023-4439-A3A7-765D7329C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" b="4729"/>
            <a:stretch/>
          </p:blipFill>
          <p:spPr>
            <a:xfrm>
              <a:off x="970963" y="489466"/>
              <a:ext cx="8330342" cy="5597258"/>
            </a:xfrm>
            <a:prstGeom prst="rect">
              <a:avLst/>
            </a:prstGeom>
          </p:spPr>
        </p:pic>
        <p:sp>
          <p:nvSpPr>
            <p:cNvPr id="22" name="Скругленный прямоугольник 4">
              <a:extLst>
                <a:ext uri="{FF2B5EF4-FFF2-40B4-BE49-F238E27FC236}">
                  <a16:creationId xmlns:a16="http://schemas.microsoft.com/office/drawing/2014/main" id="{CEF6C449-7B19-4E6A-813E-7236E9E57FC6}"/>
                </a:ext>
              </a:extLst>
            </p:cNvPr>
            <p:cNvSpPr/>
            <p:nvPr/>
          </p:nvSpPr>
          <p:spPr>
            <a:xfrm>
              <a:off x="2306146" y="5441866"/>
              <a:ext cx="6342611" cy="216131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0CE6A3-CD97-4E79-BA8C-795E6814E1B8}"/>
                </a:ext>
              </a:extLst>
            </p:cNvPr>
            <p:cNvSpPr txBox="1"/>
            <p:nvPr/>
          </p:nvSpPr>
          <p:spPr>
            <a:xfrm>
              <a:off x="4595359" y="5045653"/>
              <a:ext cx="4768678" cy="449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5A0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Immediate errors  or short jobs</a:t>
              </a:r>
            </a:p>
          </p:txBody>
        </p:sp>
        <p:sp>
          <p:nvSpPr>
            <p:cNvPr id="25" name="Скругленный прямоугольник 6">
              <a:extLst>
                <a:ext uri="{FF2B5EF4-FFF2-40B4-BE49-F238E27FC236}">
                  <a16:creationId xmlns:a16="http://schemas.microsoft.com/office/drawing/2014/main" id="{EA007AC4-CB7C-43E9-B120-CFBD9D336F91}"/>
                </a:ext>
              </a:extLst>
            </p:cNvPr>
            <p:cNvSpPr/>
            <p:nvPr/>
          </p:nvSpPr>
          <p:spPr>
            <a:xfrm>
              <a:off x="3271865" y="4134397"/>
              <a:ext cx="278532" cy="120177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кругленный прямоугольник 7">
              <a:extLst>
                <a:ext uri="{FF2B5EF4-FFF2-40B4-BE49-F238E27FC236}">
                  <a16:creationId xmlns:a16="http://schemas.microsoft.com/office/drawing/2014/main" id="{3F190948-D8B2-406F-87AD-117B58F06617}"/>
                </a:ext>
              </a:extLst>
            </p:cNvPr>
            <p:cNvSpPr/>
            <p:nvPr/>
          </p:nvSpPr>
          <p:spPr>
            <a:xfrm>
              <a:off x="3850320" y="4216323"/>
              <a:ext cx="278532" cy="120177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кругленный прямоугольник 9">
              <a:extLst>
                <a:ext uri="{FF2B5EF4-FFF2-40B4-BE49-F238E27FC236}">
                  <a16:creationId xmlns:a16="http://schemas.microsoft.com/office/drawing/2014/main" id="{4B6C344E-A627-417E-AD76-25DC041F5B5C}"/>
                </a:ext>
              </a:extLst>
            </p:cNvPr>
            <p:cNvSpPr/>
            <p:nvPr/>
          </p:nvSpPr>
          <p:spPr>
            <a:xfrm>
              <a:off x="4334452" y="4399203"/>
              <a:ext cx="922713" cy="93696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кругленный прямоугольник 10">
              <a:extLst>
                <a:ext uri="{FF2B5EF4-FFF2-40B4-BE49-F238E27FC236}">
                  <a16:creationId xmlns:a16="http://schemas.microsoft.com/office/drawing/2014/main" id="{DB8530A9-D251-4BF6-B7AB-7EB0B4906076}"/>
                </a:ext>
              </a:extLst>
            </p:cNvPr>
            <p:cNvSpPr/>
            <p:nvPr/>
          </p:nvSpPr>
          <p:spPr>
            <a:xfrm>
              <a:off x="5429045" y="4561117"/>
              <a:ext cx="792396" cy="856979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5E6BA40B-18E5-4AD1-8493-CABD3FFED46F}"/>
                </a:ext>
              </a:extLst>
            </p:cNvPr>
            <p:cNvCxnSpPr/>
            <p:nvPr/>
          </p:nvCxnSpPr>
          <p:spPr>
            <a:xfrm flipH="1">
              <a:off x="1317292" y="4561117"/>
              <a:ext cx="1954573" cy="42848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C3E1CD22-83E0-4DC9-ABFE-2E7E086C7603}"/>
                </a:ext>
              </a:extLst>
            </p:cNvPr>
            <p:cNvCxnSpPr/>
            <p:nvPr/>
          </p:nvCxnSpPr>
          <p:spPr>
            <a:xfrm flipH="1">
              <a:off x="1317292" y="4552202"/>
              <a:ext cx="2544418" cy="44928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EC17C741-D9CB-4E23-AB2B-5F10A028D525}"/>
                </a:ext>
              </a:extLst>
            </p:cNvPr>
            <p:cNvCxnSpPr/>
            <p:nvPr/>
          </p:nvCxnSpPr>
          <p:spPr>
            <a:xfrm flipH="1">
              <a:off x="1317292" y="4561117"/>
              <a:ext cx="3017160" cy="44037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51A860A6-648F-4F18-A8F3-CFC70824DFA4}"/>
                </a:ext>
              </a:extLst>
            </p:cNvPr>
            <p:cNvCxnSpPr/>
            <p:nvPr/>
          </p:nvCxnSpPr>
          <p:spPr>
            <a:xfrm flipH="1">
              <a:off x="1317292" y="4834152"/>
              <a:ext cx="4160160" cy="1673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олилиния 15">
              <a:extLst>
                <a:ext uri="{FF2B5EF4-FFF2-40B4-BE49-F238E27FC236}">
                  <a16:creationId xmlns:a16="http://schemas.microsoft.com/office/drawing/2014/main" id="{36595BE5-ADE7-46C5-B672-2A956A72A8FA}"/>
                </a:ext>
              </a:extLst>
            </p:cNvPr>
            <p:cNvSpPr/>
            <p:nvPr/>
          </p:nvSpPr>
          <p:spPr>
            <a:xfrm>
              <a:off x="1706775" y="2334341"/>
              <a:ext cx="7095344" cy="2490798"/>
            </a:xfrm>
            <a:custGeom>
              <a:avLst/>
              <a:gdLst>
                <a:gd name="connsiteX0" fmla="*/ 316739 w 7095344"/>
                <a:gd name="connsiteY0" fmla="*/ 106631 h 2490798"/>
                <a:gd name="connsiteX1" fmla="*/ 1779779 w 7095344"/>
                <a:gd name="connsiteY1" fmla="*/ 912965 h 2490798"/>
                <a:gd name="connsiteX2" fmla="*/ 2852120 w 7095344"/>
                <a:gd name="connsiteY2" fmla="*/ 1395103 h 2490798"/>
                <a:gd name="connsiteX3" fmla="*/ 4672608 w 7095344"/>
                <a:gd name="connsiteY3" fmla="*/ 1636173 h 2490798"/>
                <a:gd name="connsiteX4" fmla="*/ 5969393 w 7095344"/>
                <a:gd name="connsiteY4" fmla="*/ 1794114 h 2490798"/>
                <a:gd name="connsiteX5" fmla="*/ 7033422 w 7095344"/>
                <a:gd name="connsiteY5" fmla="*/ 2051809 h 2490798"/>
                <a:gd name="connsiteX6" fmla="*/ 6750790 w 7095344"/>
                <a:gd name="connsiteY6" fmla="*/ 2484071 h 2490798"/>
                <a:gd name="connsiteX7" fmla="*/ 4955240 w 7095344"/>
                <a:gd name="connsiteY7" fmla="*/ 2301191 h 2490798"/>
                <a:gd name="connsiteX8" fmla="*/ 3733270 w 7095344"/>
                <a:gd name="connsiteY8" fmla="*/ 2109998 h 2490798"/>
                <a:gd name="connsiteX9" fmla="*/ 2394920 w 7095344"/>
                <a:gd name="connsiteY9" fmla="*/ 1885554 h 2490798"/>
                <a:gd name="connsiteX10" fmla="*/ 1073197 w 7095344"/>
                <a:gd name="connsiteY10" fmla="*/ 1469918 h 2490798"/>
                <a:gd name="connsiteX11" fmla="*/ 449742 w 7095344"/>
                <a:gd name="connsiteY11" fmla="*/ 1021031 h 2490798"/>
                <a:gd name="connsiteX12" fmla="*/ 9168 w 7095344"/>
                <a:gd name="connsiteY12" fmla="*/ 414202 h 2490798"/>
                <a:gd name="connsiteX13" fmla="*/ 167110 w 7095344"/>
                <a:gd name="connsiteY13" fmla="*/ 40129 h 2490798"/>
                <a:gd name="connsiteX14" fmla="*/ 316739 w 7095344"/>
                <a:gd name="connsiteY14" fmla="*/ 106631 h 2490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95344" h="2490798">
                  <a:moveTo>
                    <a:pt x="316739" y="106631"/>
                  </a:moveTo>
                  <a:cubicBezTo>
                    <a:pt x="585517" y="252104"/>
                    <a:pt x="1357216" y="698220"/>
                    <a:pt x="1779779" y="912965"/>
                  </a:cubicBezTo>
                  <a:cubicBezTo>
                    <a:pt x="2202343" y="1127710"/>
                    <a:pt x="2369982" y="1274568"/>
                    <a:pt x="2852120" y="1395103"/>
                  </a:cubicBezTo>
                  <a:cubicBezTo>
                    <a:pt x="3334258" y="1515638"/>
                    <a:pt x="4672608" y="1636173"/>
                    <a:pt x="4672608" y="1636173"/>
                  </a:cubicBezTo>
                  <a:cubicBezTo>
                    <a:pt x="5192153" y="1702675"/>
                    <a:pt x="5575924" y="1724841"/>
                    <a:pt x="5969393" y="1794114"/>
                  </a:cubicBezTo>
                  <a:cubicBezTo>
                    <a:pt x="6362862" y="1863387"/>
                    <a:pt x="6903189" y="1936816"/>
                    <a:pt x="7033422" y="2051809"/>
                  </a:cubicBezTo>
                  <a:cubicBezTo>
                    <a:pt x="7163655" y="2166802"/>
                    <a:pt x="7097154" y="2442507"/>
                    <a:pt x="6750790" y="2484071"/>
                  </a:cubicBezTo>
                  <a:cubicBezTo>
                    <a:pt x="6404426" y="2525635"/>
                    <a:pt x="5458160" y="2363536"/>
                    <a:pt x="4955240" y="2301191"/>
                  </a:cubicBezTo>
                  <a:cubicBezTo>
                    <a:pt x="4452320" y="2238846"/>
                    <a:pt x="3733270" y="2109998"/>
                    <a:pt x="3733270" y="2109998"/>
                  </a:cubicBezTo>
                  <a:cubicBezTo>
                    <a:pt x="3306550" y="2040725"/>
                    <a:pt x="2838266" y="1992234"/>
                    <a:pt x="2394920" y="1885554"/>
                  </a:cubicBezTo>
                  <a:cubicBezTo>
                    <a:pt x="1951575" y="1778874"/>
                    <a:pt x="1397393" y="1614005"/>
                    <a:pt x="1073197" y="1469918"/>
                  </a:cubicBezTo>
                  <a:cubicBezTo>
                    <a:pt x="749001" y="1325831"/>
                    <a:pt x="627080" y="1196984"/>
                    <a:pt x="449742" y="1021031"/>
                  </a:cubicBezTo>
                  <a:cubicBezTo>
                    <a:pt x="272404" y="845078"/>
                    <a:pt x="56273" y="577686"/>
                    <a:pt x="9168" y="414202"/>
                  </a:cubicBezTo>
                  <a:cubicBezTo>
                    <a:pt x="-37937" y="250718"/>
                    <a:pt x="108921" y="88620"/>
                    <a:pt x="167110" y="40129"/>
                  </a:cubicBezTo>
                  <a:cubicBezTo>
                    <a:pt x="225299" y="-8362"/>
                    <a:pt x="47961" y="-38842"/>
                    <a:pt x="316739" y="106631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E0E1F85-3F8A-4E66-9C00-40560F1EF7E6}"/>
                </a:ext>
              </a:extLst>
            </p:cNvPr>
            <p:cNvSpPr txBox="1"/>
            <p:nvPr/>
          </p:nvSpPr>
          <p:spPr>
            <a:xfrm>
              <a:off x="7521038" y="3718035"/>
              <a:ext cx="1570872" cy="449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5A0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MPD MC</a:t>
              </a:r>
            </a:p>
          </p:txBody>
        </p:sp>
        <p:sp>
          <p:nvSpPr>
            <p:cNvPr id="37" name="Скругленный прямоугольник 17">
              <a:extLst>
                <a:ext uri="{FF2B5EF4-FFF2-40B4-BE49-F238E27FC236}">
                  <a16:creationId xmlns:a16="http://schemas.microsoft.com/office/drawing/2014/main" id="{D8D2B871-043C-4A52-94C1-23740DCAA5B5}"/>
                </a:ext>
              </a:extLst>
            </p:cNvPr>
            <p:cNvSpPr/>
            <p:nvPr/>
          </p:nvSpPr>
          <p:spPr>
            <a:xfrm>
              <a:off x="3550397" y="833427"/>
              <a:ext cx="2346848" cy="304821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DBC1BB-974C-4C40-A07B-DAD7D085BB74}"/>
                </a:ext>
              </a:extLst>
            </p:cNvPr>
            <p:cNvSpPr txBox="1"/>
            <p:nvPr/>
          </p:nvSpPr>
          <p:spPr>
            <a:xfrm>
              <a:off x="593325" y="745777"/>
              <a:ext cx="3009207" cy="449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err="1">
                  <a:solidFill>
                    <a:srgbClr val="0055A0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Folding@Home</a:t>
              </a:r>
              <a:endPara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1BBDB83-FBDC-47B1-B316-FA0146247AE8}"/>
                </a:ext>
              </a:extLst>
            </p:cNvPr>
            <p:cNvSpPr txBox="1"/>
            <p:nvPr/>
          </p:nvSpPr>
          <p:spPr>
            <a:xfrm>
              <a:off x="529940" y="4946527"/>
              <a:ext cx="1866677" cy="7757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5A0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Errors during execution</a:t>
              </a:r>
            </a:p>
          </p:txBody>
        </p:sp>
      </p:grp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6F93A8C8-4529-4E3F-BD77-C2D3DAB754CD}"/>
              </a:ext>
            </a:extLst>
          </p:cNvPr>
          <p:cNvCxnSpPr/>
          <p:nvPr/>
        </p:nvCxnSpPr>
        <p:spPr>
          <a:xfrm>
            <a:off x="1394341" y="6169586"/>
            <a:ext cx="7216878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6232C1C-67F7-46EE-9D77-95E340B525BE}"/>
              </a:ext>
            </a:extLst>
          </p:cNvPr>
          <p:cNvSpPr txBox="1"/>
          <p:nvPr/>
        </p:nvSpPr>
        <p:spPr>
          <a:xfrm>
            <a:off x="1863061" y="5864141"/>
            <a:ext cx="62936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Benchmark of a core on which jobs was executed </a:t>
            </a: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0ED4766C-10D4-487F-8D34-1AA26F5BB54A}"/>
              </a:ext>
            </a:extLst>
          </p:cNvPr>
          <p:cNvCxnSpPr>
            <a:cxnSpLocks/>
          </p:cNvCxnSpPr>
          <p:nvPr/>
        </p:nvCxnSpPr>
        <p:spPr>
          <a:xfrm flipV="1">
            <a:off x="872737" y="1144852"/>
            <a:ext cx="0" cy="471928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EB350E2-3C8B-4641-9899-C3D48BA04AD2}"/>
              </a:ext>
            </a:extLst>
          </p:cNvPr>
          <p:cNvSpPr txBox="1"/>
          <p:nvPr/>
        </p:nvSpPr>
        <p:spPr>
          <a:xfrm>
            <a:off x="-180207" y="3088316"/>
            <a:ext cx="121919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Job execution time</a:t>
            </a:r>
          </a:p>
        </p:txBody>
      </p:sp>
    </p:spTree>
    <p:extLst>
      <p:ext uri="{BB962C8B-B14F-4D97-AF65-F5344CB8AC3E}">
        <p14:creationId xmlns:p14="http://schemas.microsoft.com/office/powerpoint/2010/main" val="2775693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BBAC97-F450-62D3-7891-0DF02DB7F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274"/>
            <a:ext cx="9144000" cy="501407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D7A21C1-32B6-E8C6-36D2-4AE3D603489E}"/>
              </a:ext>
            </a:extLst>
          </p:cNvPr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MPD real job distribution for last year</a:t>
            </a:r>
          </a:p>
        </p:txBody>
      </p:sp>
    </p:spTree>
    <p:extLst>
      <p:ext uri="{BB962C8B-B14F-4D97-AF65-F5344CB8AC3E}">
        <p14:creationId xmlns:p14="http://schemas.microsoft.com/office/powerpoint/2010/main" val="2536390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MC jobs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06D3AF-803A-47D2-9CBA-885772AB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38" y="1050342"/>
            <a:ext cx="6947647" cy="27454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A700B0-988F-481C-9107-85324B26A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38" y="3842539"/>
            <a:ext cx="6947647" cy="27529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57F70B-E080-4451-B8BD-CFCBA3A6FC71}"/>
              </a:ext>
            </a:extLst>
          </p:cNvPr>
          <p:cNvSpPr txBox="1"/>
          <p:nvPr/>
        </p:nvSpPr>
        <p:spPr>
          <a:xfrm>
            <a:off x="4647655" y="2970987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Read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ACE557F-CECE-46C7-8162-735155F20961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4337051" y="2601890"/>
            <a:ext cx="310604" cy="561806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208FA5-EA03-42C8-9D81-66806C93E3D0}"/>
              </a:ext>
            </a:extLst>
          </p:cNvPr>
          <p:cNvSpPr txBox="1"/>
          <p:nvPr/>
        </p:nvSpPr>
        <p:spPr>
          <a:xfrm>
            <a:off x="4657577" y="1496822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Write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FE1DDED-5C89-436A-8CB7-0432535EBEA9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4337051" y="1364093"/>
            <a:ext cx="320526" cy="32543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F7A145-F936-4B26-AA1C-5E0EAAA5C38D}"/>
              </a:ext>
            </a:extLst>
          </p:cNvPr>
          <p:cNvSpPr txBox="1"/>
          <p:nvPr/>
        </p:nvSpPr>
        <p:spPr>
          <a:xfrm>
            <a:off x="4647654" y="2210572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EA30D4E-95F3-498C-A851-7C1A205EDB18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4399803" y="1873632"/>
            <a:ext cx="247851" cy="52964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6FE8A9C-EACC-424A-A370-CEF8A0EDF940}"/>
              </a:ext>
            </a:extLst>
          </p:cNvPr>
          <p:cNvSpPr txBox="1"/>
          <p:nvPr/>
        </p:nvSpPr>
        <p:spPr>
          <a:xfrm>
            <a:off x="5025130" y="5812799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Read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1CA68-2BC7-49EA-BAB0-825E578D7B50}"/>
              </a:ext>
            </a:extLst>
          </p:cNvPr>
          <p:cNvSpPr txBox="1"/>
          <p:nvPr/>
        </p:nvSpPr>
        <p:spPr>
          <a:xfrm>
            <a:off x="5035052" y="4338634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Write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C3114F-B5F1-4E5E-BFEE-2795170E92D6}"/>
              </a:ext>
            </a:extLst>
          </p:cNvPr>
          <p:cNvSpPr txBox="1"/>
          <p:nvPr/>
        </p:nvSpPr>
        <p:spPr>
          <a:xfrm>
            <a:off x="5025129" y="5052384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A1ECB40-7FC0-4FC3-B44E-7640231C9FEB}"/>
              </a:ext>
            </a:extLst>
          </p:cNvPr>
          <p:cNvCxnSpPr>
            <a:stCxn id="16" idx="1"/>
          </p:cNvCxnSpPr>
          <p:nvPr/>
        </p:nvCxnSpPr>
        <p:spPr>
          <a:xfrm flipH="1">
            <a:off x="4399804" y="4531343"/>
            <a:ext cx="635248" cy="132473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03F7997-22A7-4938-BC22-817AECD69FD6}"/>
              </a:ext>
            </a:extLst>
          </p:cNvPr>
          <p:cNvCxnSpPr>
            <a:stCxn id="17" idx="1"/>
          </p:cNvCxnSpPr>
          <p:nvPr/>
        </p:nvCxnSpPr>
        <p:spPr>
          <a:xfrm flipH="1" flipV="1">
            <a:off x="4399803" y="4401538"/>
            <a:ext cx="625326" cy="843555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18D1CB3-A629-404F-A73B-0632EF57F11A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4384778" y="5605066"/>
            <a:ext cx="640352" cy="40044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07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Monte-Carlo launchpad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4C2D13B-B843-4AE6-9808-02F5636039B6}"/>
              </a:ext>
            </a:extLst>
          </p:cNvPr>
          <p:cNvGrpSpPr/>
          <p:nvPr/>
        </p:nvGrpSpPr>
        <p:grpSpPr>
          <a:xfrm>
            <a:off x="707912" y="1276537"/>
            <a:ext cx="4710169" cy="4184463"/>
            <a:chOff x="1030231" y="1073337"/>
            <a:chExt cx="7083538" cy="543995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" t="6219" r="59875" b="3561"/>
            <a:stretch/>
          </p:blipFill>
          <p:spPr>
            <a:xfrm>
              <a:off x="1030231" y="1073337"/>
              <a:ext cx="7083538" cy="5439959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343025" y="2457450"/>
              <a:ext cx="781050" cy="2000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" name="Прямая со стрелкой 5"/>
            <p:cNvCxnSpPr>
              <a:stCxn id="4" idx="3"/>
            </p:cNvCxnSpPr>
            <p:nvPr/>
          </p:nvCxnSpPr>
          <p:spPr>
            <a:xfrm flipV="1">
              <a:off x="2124075" y="1704975"/>
              <a:ext cx="533400" cy="8524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D42C148-1BA5-46C9-A58E-0E162459AAA0}"/>
              </a:ext>
            </a:extLst>
          </p:cNvPr>
          <p:cNvSpPr txBox="1"/>
          <p:nvPr/>
        </p:nvSpPr>
        <p:spPr>
          <a:xfrm>
            <a:off x="5418081" y="1397000"/>
            <a:ext cx="3543357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Main issue is that in many cases it is necessary to have possibility to provide root commands which should be executed. </a:t>
            </a:r>
          </a:p>
          <a:p>
            <a:pPr algn="just"/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Especially for trains.</a:t>
            </a:r>
          </a:p>
          <a:p>
            <a:pPr algn="just"/>
            <a:endParaRPr lang="en-US" sz="2000" b="1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it is still necessary to obtain user’s certificate in order to use that application</a:t>
            </a:r>
          </a:p>
          <a:p>
            <a:pPr algn="just"/>
            <a:endParaRPr lang="en-US" sz="20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en-US" sz="20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So, the whole concept was rethought.</a:t>
            </a:r>
          </a:p>
        </p:txBody>
      </p:sp>
    </p:spTree>
    <p:extLst>
      <p:ext uri="{BB962C8B-B14F-4D97-AF65-F5344CB8AC3E}">
        <p14:creationId xmlns:p14="http://schemas.microsoft.com/office/powerpoint/2010/main" val="375753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9576" y="2641994"/>
            <a:ext cx="8377600" cy="4151158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000" dirty="0"/>
              <a:t>DIRAC based MPD mass production</a:t>
            </a:r>
            <a:br>
              <a:rPr lang="en-US" sz="4000" dirty="0"/>
            </a:br>
            <a:r>
              <a:rPr lang="en-US" sz="4000" dirty="0"/>
              <a:t>and its automatization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417026" y="4375106"/>
            <a:ext cx="6362700" cy="419653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Andrey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Igor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Oleg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Rogachevskiy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359554" y="6276496"/>
            <a:ext cx="4424892" cy="41965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en-US" sz="20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MPD Collaboration meeting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XII Collaboration Meeting of the MPD Experiment at the NICA Facility (2-6  October 2023): Overview · JINR (Indico)">
            <a:extLst>
              <a:ext uri="{FF2B5EF4-FFF2-40B4-BE49-F238E27FC236}">
                <a16:creationId xmlns:a16="http://schemas.microsoft.com/office/drawing/2014/main" id="{0E5C7705-2A01-426C-9996-54AF18B9D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1" y="14875"/>
            <a:ext cx="9144000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I Collaboration Meeting of the MPD Experiment at the NICA Facility (18-20  April 2023): Overview · JINR (Indico)">
            <a:extLst>
              <a:ext uri="{FF2B5EF4-FFF2-40B4-BE49-F238E27FC236}">
                <a16:creationId xmlns:a16="http://schemas.microsoft.com/office/drawing/2014/main" id="{77E897E9-3A3D-4A20-8704-5AACFE2DA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809" y="5287217"/>
            <a:ext cx="4853700" cy="9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mass production launcher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7896883-7C41-4740-AE39-6B7EA79C453A}"/>
              </a:ext>
            </a:extLst>
          </p:cNvPr>
          <p:cNvGrpSpPr/>
          <p:nvPr/>
        </p:nvGrpSpPr>
        <p:grpSpPr>
          <a:xfrm>
            <a:off x="368587" y="3626468"/>
            <a:ext cx="4260408" cy="1981642"/>
            <a:chOff x="802713" y="796910"/>
            <a:chExt cx="7698399" cy="3580755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CB973198-DBE7-428C-AB84-7CA80555EE48}"/>
                </a:ext>
              </a:extLst>
            </p:cNvPr>
            <p:cNvGrpSpPr/>
            <p:nvPr/>
          </p:nvGrpSpPr>
          <p:grpSpPr>
            <a:xfrm>
              <a:off x="3294153" y="2800059"/>
              <a:ext cx="1124336" cy="1469551"/>
              <a:chOff x="4590325" y="9284375"/>
              <a:chExt cx="986681" cy="1263645"/>
            </a:xfrm>
          </p:grpSpPr>
          <p:pic>
            <p:nvPicPr>
              <p:cNvPr id="85" name="Picture 3">
                <a:extLst>
                  <a:ext uri="{FF2B5EF4-FFF2-40B4-BE49-F238E27FC236}">
                    <a16:creationId xmlns:a16="http://schemas.microsoft.com/office/drawing/2014/main" id="{37323CEC-0223-4647-9C2E-7017F4E36F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" t="10195" r="75605" b="11467"/>
              <a:stretch/>
            </p:blipFill>
            <p:spPr bwMode="auto">
              <a:xfrm>
                <a:off x="4590325" y="9535095"/>
                <a:ext cx="983220" cy="1012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id="{BF795D5D-23B1-4EF3-9341-641416AB2194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80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42D265D-FFF8-4313-A240-FD5E56C115B0}"/>
                  </a:ext>
                </a:extLst>
              </p:cNvPr>
              <p:cNvSpPr txBox="1"/>
              <p:nvPr/>
            </p:nvSpPr>
            <p:spPr>
              <a:xfrm>
                <a:off x="4602356" y="9284375"/>
                <a:ext cx="974650" cy="334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Tier-1</a:t>
                </a:r>
                <a:endParaRPr lang="ru-RU" sz="800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4AD5E15-94EF-4F20-B6D0-B46915FB6581}"/>
                </a:ext>
              </a:extLst>
            </p:cNvPr>
            <p:cNvGrpSpPr/>
            <p:nvPr/>
          </p:nvGrpSpPr>
          <p:grpSpPr>
            <a:xfrm>
              <a:off x="4499041" y="2800059"/>
              <a:ext cx="1116140" cy="1471632"/>
              <a:chOff x="5629442" y="9284375"/>
              <a:chExt cx="979488" cy="1265436"/>
            </a:xfrm>
          </p:grpSpPr>
          <p:pic>
            <p:nvPicPr>
              <p:cNvPr id="81" name="Picture 3">
                <a:extLst>
                  <a:ext uri="{FF2B5EF4-FFF2-40B4-BE49-F238E27FC236}">
                    <a16:creationId xmlns:a16="http://schemas.microsoft.com/office/drawing/2014/main" id="{C8B952D4-2F78-451A-BBF0-F5E1497FC3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87" t="9644" r="50706" b="11467"/>
              <a:stretch/>
            </p:blipFill>
            <p:spPr bwMode="auto">
              <a:xfrm>
                <a:off x="5629442" y="9535095"/>
                <a:ext cx="976313" cy="1014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2" name="Группа 81">
                <a:extLst>
                  <a:ext uri="{FF2B5EF4-FFF2-40B4-BE49-F238E27FC236}">
                    <a16:creationId xmlns:a16="http://schemas.microsoft.com/office/drawing/2014/main" id="{71EF4242-A17A-401C-8150-3DE0E9B825A4}"/>
                  </a:ext>
                </a:extLst>
              </p:cNvPr>
              <p:cNvGrpSpPr/>
              <p:nvPr/>
            </p:nvGrpSpPr>
            <p:grpSpPr>
              <a:xfrm>
                <a:off x="5629913" y="9284375"/>
                <a:ext cx="979017" cy="1263645"/>
                <a:chOff x="4597989" y="9284375"/>
                <a:chExt cx="979017" cy="1263645"/>
              </a:xfrm>
            </p:grpSpPr>
            <p:sp>
              <p:nvSpPr>
                <p:cNvPr id="83" name="Прямоугольник 82">
                  <a:extLst>
                    <a:ext uri="{FF2B5EF4-FFF2-40B4-BE49-F238E27FC236}">
                      <a16:creationId xmlns:a16="http://schemas.microsoft.com/office/drawing/2014/main" id="{058E6F4D-68BE-4813-9810-B72D58CA8E3B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/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5DE6459-426C-47D5-BE32-88BA7D396EC8}"/>
                    </a:ext>
                  </a:extLst>
                </p:cNvPr>
                <p:cNvSpPr txBox="1"/>
                <p:nvPr/>
              </p:nvSpPr>
              <p:spPr>
                <a:xfrm>
                  <a:off x="4602356" y="9284375"/>
                  <a:ext cx="974650" cy="334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Tier-2</a:t>
                  </a:r>
                  <a:endParaRPr lang="ru-RU" sz="8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7689ED02-EE76-4DED-B7C3-27B267CC85CA}"/>
                </a:ext>
              </a:extLst>
            </p:cNvPr>
            <p:cNvGrpSpPr/>
            <p:nvPr/>
          </p:nvGrpSpPr>
          <p:grpSpPr>
            <a:xfrm>
              <a:off x="5916424" y="2800926"/>
              <a:ext cx="2122137" cy="1469551"/>
              <a:chOff x="6645272" y="9284375"/>
              <a:chExt cx="1862318" cy="1263645"/>
            </a:xfrm>
          </p:grpSpPr>
          <p:pic>
            <p:nvPicPr>
              <p:cNvPr id="77" name="Picture 3">
                <a:extLst>
                  <a:ext uri="{FF2B5EF4-FFF2-40B4-BE49-F238E27FC236}">
                    <a16:creationId xmlns:a16="http://schemas.microsoft.com/office/drawing/2014/main" id="{ADDCFCE4-C4E0-4290-9909-E8B9248CB8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69" t="7796" r="352" b="14163"/>
              <a:stretch/>
            </p:blipFill>
            <p:spPr bwMode="auto">
              <a:xfrm>
                <a:off x="6645272" y="9535095"/>
                <a:ext cx="979218" cy="1009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8" name="Группа 77">
                <a:extLst>
                  <a:ext uri="{FF2B5EF4-FFF2-40B4-BE49-F238E27FC236}">
                    <a16:creationId xmlns:a16="http://schemas.microsoft.com/office/drawing/2014/main" id="{7E18C795-A057-4295-865D-9D8AB590DA97}"/>
                  </a:ext>
                </a:extLst>
              </p:cNvPr>
              <p:cNvGrpSpPr/>
              <p:nvPr/>
            </p:nvGrpSpPr>
            <p:grpSpPr>
              <a:xfrm>
                <a:off x="6645607" y="9284375"/>
                <a:ext cx="1861983" cy="1263645"/>
                <a:chOff x="4597988" y="9284375"/>
                <a:chExt cx="1861983" cy="1263645"/>
              </a:xfrm>
            </p:grpSpPr>
            <p:sp>
              <p:nvSpPr>
                <p:cNvPr id="79" name="Прямоугольник 78">
                  <a:extLst>
                    <a:ext uri="{FF2B5EF4-FFF2-40B4-BE49-F238E27FC236}">
                      <a16:creationId xmlns:a16="http://schemas.microsoft.com/office/drawing/2014/main" id="{4C904E5D-4D49-4227-B49E-0134C7837734}"/>
                    </a:ext>
                  </a:extLst>
                </p:cNvPr>
                <p:cNvSpPr/>
                <p:nvPr/>
              </p:nvSpPr>
              <p:spPr>
                <a:xfrm>
                  <a:off x="4597988" y="9321908"/>
                  <a:ext cx="1861983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/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83CBB0A4-454B-4D27-925C-9269D3664B5D}"/>
                    </a:ext>
                  </a:extLst>
                </p:cNvPr>
                <p:cNvSpPr txBox="1"/>
                <p:nvPr/>
              </p:nvSpPr>
              <p:spPr>
                <a:xfrm>
                  <a:off x="5099571" y="9284375"/>
                  <a:ext cx="974651" cy="334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Govorun</a:t>
                  </a:r>
                  <a:endParaRPr lang="ru-RU" sz="8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F22A7A8E-653A-49F7-AF79-B89B0FF71ACB}"/>
                </a:ext>
              </a:extLst>
            </p:cNvPr>
            <p:cNvGrpSpPr/>
            <p:nvPr/>
          </p:nvGrpSpPr>
          <p:grpSpPr>
            <a:xfrm>
              <a:off x="2094676" y="2809427"/>
              <a:ext cx="1115602" cy="1465093"/>
              <a:chOff x="7672366" y="9289405"/>
              <a:chExt cx="979017" cy="1259814"/>
            </a:xfrm>
          </p:grpSpPr>
          <p:pic>
            <p:nvPicPr>
              <p:cNvPr id="73" name="Picture 3">
                <a:extLst>
                  <a:ext uri="{FF2B5EF4-FFF2-40B4-BE49-F238E27FC236}">
                    <a16:creationId xmlns:a16="http://schemas.microsoft.com/office/drawing/2014/main" id="{5EC45102-1C0C-4007-9084-C5E9C0B6EE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19" t="10059" r="25572" b="11466"/>
              <a:stretch/>
            </p:blipFill>
            <p:spPr bwMode="auto">
              <a:xfrm>
                <a:off x="7672367" y="9534525"/>
                <a:ext cx="976334" cy="10146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4" name="Группа 73">
                <a:extLst>
                  <a:ext uri="{FF2B5EF4-FFF2-40B4-BE49-F238E27FC236}">
                    <a16:creationId xmlns:a16="http://schemas.microsoft.com/office/drawing/2014/main" id="{23047695-A61D-41F2-8FAB-CAE3FBAF586C}"/>
                  </a:ext>
                </a:extLst>
              </p:cNvPr>
              <p:cNvGrpSpPr/>
              <p:nvPr/>
            </p:nvGrpSpPr>
            <p:grpSpPr>
              <a:xfrm>
                <a:off x="7672366" y="9289405"/>
                <a:ext cx="979017" cy="1258615"/>
                <a:chOff x="4597989" y="9289405"/>
                <a:chExt cx="979017" cy="1258615"/>
              </a:xfrm>
            </p:grpSpPr>
            <p:sp>
              <p:nvSpPr>
                <p:cNvPr id="75" name="Прямоугольник 74">
                  <a:extLst>
                    <a:ext uri="{FF2B5EF4-FFF2-40B4-BE49-F238E27FC236}">
                      <a16:creationId xmlns:a16="http://schemas.microsoft.com/office/drawing/2014/main" id="{C0C23F41-4BB9-47D3-8E8B-E2748FCABBD7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/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C4A711FD-3914-4872-8A4A-01C280DE6C4C}"/>
                    </a:ext>
                  </a:extLst>
                </p:cNvPr>
                <p:cNvSpPr txBox="1"/>
                <p:nvPr/>
              </p:nvSpPr>
              <p:spPr>
                <a:xfrm>
                  <a:off x="4602356" y="9289405"/>
                  <a:ext cx="974650" cy="3347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Clouds</a:t>
                  </a:r>
                  <a:endParaRPr lang="ru-RU" sz="8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FEE47B7-F4FD-4322-9D32-59DBAFCB669B}"/>
                </a:ext>
              </a:extLst>
            </p:cNvPr>
            <p:cNvGrpSpPr/>
            <p:nvPr/>
          </p:nvGrpSpPr>
          <p:grpSpPr>
            <a:xfrm>
              <a:off x="802713" y="2452525"/>
              <a:ext cx="1110976" cy="1475824"/>
              <a:chOff x="8705110" y="9272576"/>
              <a:chExt cx="974956" cy="1269041"/>
            </a:xfrm>
          </p:grpSpPr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id="{EC1FC5CF-44DA-4C03-BA83-CF44A7223B58}"/>
                  </a:ext>
                </a:extLst>
              </p:cNvPr>
              <p:cNvGrpSpPr/>
              <p:nvPr/>
            </p:nvGrpSpPr>
            <p:grpSpPr>
              <a:xfrm>
                <a:off x="8705110" y="9272576"/>
                <a:ext cx="974650" cy="1269041"/>
                <a:chOff x="4597989" y="9278979"/>
                <a:chExt cx="974650" cy="1269041"/>
              </a:xfrm>
            </p:grpSpPr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2DAFE8E6-ABAC-4FF2-9F0F-F451EEDFA85B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E92020C2-9AC7-4A3C-A089-59446E3C9253}"/>
                    </a:ext>
                  </a:extLst>
                </p:cNvPr>
                <p:cNvSpPr txBox="1"/>
                <p:nvPr/>
              </p:nvSpPr>
              <p:spPr>
                <a:xfrm>
                  <a:off x="4619932" y="9278979"/>
                  <a:ext cx="943839" cy="334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NICA cluster</a:t>
                  </a:r>
                  <a:endParaRPr lang="ru-RU" sz="8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id="{93845A22-F9E8-4AA9-A13A-06AABA67E7E0}"/>
                  </a:ext>
                </a:extLst>
              </p:cNvPr>
              <p:cNvSpPr/>
              <p:nvPr/>
            </p:nvSpPr>
            <p:spPr>
              <a:xfrm>
                <a:off x="8705416" y="9534525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800"/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id="{3239E075-CB93-4C0C-A73E-2302BE0C1928}"/>
                  </a:ext>
                </a:extLst>
              </p:cNvPr>
              <p:cNvSpPr/>
              <p:nvPr/>
            </p:nvSpPr>
            <p:spPr>
              <a:xfrm>
                <a:off x="8713361" y="9566152"/>
                <a:ext cx="943838" cy="9438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800"/>
              </a:p>
            </p:txBody>
          </p:sp>
          <p:pic>
            <p:nvPicPr>
              <p:cNvPr id="70" name="Picture 4" descr="https://bmn.jinr.ru/wp-content/uploads/2019/08/ncx_cluster.jpg">
                <a:extLst>
                  <a:ext uri="{FF2B5EF4-FFF2-40B4-BE49-F238E27FC236}">
                    <a16:creationId xmlns:a16="http://schemas.microsoft.com/office/drawing/2014/main" id="{6C220C10-9A70-49C3-97F5-90402910CE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00" b="6330"/>
              <a:stretch/>
            </p:blipFill>
            <p:spPr bwMode="auto">
              <a:xfrm>
                <a:off x="8727055" y="9572618"/>
                <a:ext cx="923925" cy="93090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5C887E18-C99A-4C9B-89EF-C38EEE13228C}"/>
                </a:ext>
              </a:extLst>
            </p:cNvPr>
            <p:cNvGrpSpPr/>
            <p:nvPr/>
          </p:nvGrpSpPr>
          <p:grpSpPr>
            <a:xfrm>
              <a:off x="806022" y="948126"/>
              <a:ext cx="1118901" cy="1462681"/>
              <a:chOff x="-9325797" y="239907"/>
              <a:chExt cx="981912" cy="1257739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CFD112D4-AF52-423F-A874-E67722BD2564}"/>
                  </a:ext>
                </a:extLst>
              </p:cNvPr>
              <p:cNvGrpSpPr/>
              <p:nvPr/>
            </p:nvGrpSpPr>
            <p:grpSpPr>
              <a:xfrm>
                <a:off x="-9325797" y="239907"/>
                <a:ext cx="981912" cy="1257739"/>
                <a:chOff x="4597989" y="9290281"/>
                <a:chExt cx="981912" cy="1257739"/>
              </a:xfrm>
            </p:grpSpPr>
            <p:sp>
              <p:nvSpPr>
                <p:cNvPr id="65" name="Прямоугольник 64">
                  <a:extLst>
                    <a:ext uri="{FF2B5EF4-FFF2-40B4-BE49-F238E27FC236}">
                      <a16:creationId xmlns:a16="http://schemas.microsoft.com/office/drawing/2014/main" id="{7324B1F6-46FB-4A94-B9D5-6C9CF7FE32EC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DCF8208-03A8-472B-AA4A-63AC1DF8FE72}"/>
                    </a:ext>
                  </a:extLst>
                </p:cNvPr>
                <p:cNvSpPr txBox="1"/>
                <p:nvPr/>
              </p:nvSpPr>
              <p:spPr>
                <a:xfrm>
                  <a:off x="4605252" y="9290281"/>
                  <a:ext cx="974649" cy="334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UNAM</a:t>
                  </a:r>
                  <a:endParaRPr lang="ru-RU" sz="8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884C7580-4831-435F-95B8-D0A0BC6355A9}"/>
                  </a:ext>
                </a:extLst>
              </p:cNvPr>
              <p:cNvSpPr/>
              <p:nvPr/>
            </p:nvSpPr>
            <p:spPr>
              <a:xfrm>
                <a:off x="-9324088" y="490554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800"/>
              </a:p>
            </p:txBody>
          </p:sp>
          <p:pic>
            <p:nvPicPr>
              <p:cNvPr id="64" name="Picture 2" descr="National Autonomous University of Mexico | university, Mexico City, Mexico  | Britannica">
                <a:extLst>
                  <a:ext uri="{FF2B5EF4-FFF2-40B4-BE49-F238E27FC236}">
                    <a16:creationId xmlns:a16="http://schemas.microsoft.com/office/drawing/2014/main" id="{562CF106-F6DB-49FF-851B-8E2378F990B3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3" r="14017"/>
              <a:stretch/>
            </p:blipFill>
            <p:spPr bwMode="auto">
              <a:xfrm>
                <a:off x="-9325797" y="506253"/>
                <a:ext cx="974650" cy="9746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99BB5D4-BE31-48D2-B1DA-B3737CC1926D}"/>
                </a:ext>
              </a:extLst>
            </p:cNvPr>
            <p:cNvGrpSpPr/>
            <p:nvPr/>
          </p:nvGrpSpPr>
          <p:grpSpPr>
            <a:xfrm>
              <a:off x="7219359" y="820147"/>
              <a:ext cx="1259339" cy="978061"/>
              <a:chOff x="-9885141" y="3641429"/>
              <a:chExt cx="1105153" cy="841021"/>
            </a:xfrm>
          </p:grpSpPr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F514F05A-0084-43E1-B749-55EC9543B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9206047" y="4056391"/>
                <a:ext cx="426059" cy="426059"/>
              </a:xfrm>
              <a:prstGeom prst="rect">
                <a:avLst/>
              </a:prstGeom>
            </p:spPr>
          </p:pic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2B472471-ADD7-4775-91E0-46207EBAF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9885141" y="3641429"/>
                <a:ext cx="713010" cy="713010"/>
              </a:xfrm>
              <a:prstGeom prst="rect">
                <a:avLst/>
              </a:prstGeom>
            </p:spPr>
          </p:pic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16696AFD-E313-4ECA-92B8-C14DAC229B93}"/>
                </a:ext>
              </a:extLst>
            </p:cNvPr>
            <p:cNvGrpSpPr/>
            <p:nvPr/>
          </p:nvGrpSpPr>
          <p:grpSpPr>
            <a:xfrm>
              <a:off x="7041616" y="1721558"/>
              <a:ext cx="1103870" cy="1144352"/>
              <a:chOff x="-7792661" y="5048063"/>
              <a:chExt cx="968720" cy="984011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D41E7EC2-37B3-418A-B9DA-F26A77F8C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7718063" y="5048063"/>
                <a:ext cx="552015" cy="637695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921A868F-57AB-4260-BCAF-DEC9A1F79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47057" y="5315606"/>
                <a:ext cx="373567" cy="373567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EBF5CA3-27C7-4863-A3BB-724E45C0AC03}"/>
                  </a:ext>
                </a:extLst>
              </p:cNvPr>
              <p:cNvSpPr txBox="1"/>
              <p:nvPr/>
            </p:nvSpPr>
            <p:spPr>
              <a:xfrm>
                <a:off x="-7792661" y="5673412"/>
                <a:ext cx="968720" cy="35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gency FB" panose="00010606040000040003" pitchFamily="2" charset="0"/>
                  </a:rPr>
                  <a:t>MLIT EOS</a:t>
                </a:r>
                <a:endParaRPr lang="ru-RU" sz="900" dirty="0"/>
              </a:p>
            </p:txBody>
          </p:sp>
        </p:grp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AE72029D-8269-4443-A6CA-EA1BA23DA9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6650" y="1432889"/>
              <a:ext cx="2079029" cy="36850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BDCFAEFA-08BF-4039-A020-135BF1E6F259}"/>
                </a:ext>
              </a:extLst>
            </p:cNvPr>
            <p:cNvCxnSpPr>
              <a:cxnSpLocks/>
              <a:stCxn id="42" idx="1"/>
            </p:cNvCxnSpPr>
            <p:nvPr/>
          </p:nvCxnSpPr>
          <p:spPr>
            <a:xfrm flipH="1">
              <a:off x="1887633" y="1657702"/>
              <a:ext cx="2174530" cy="998030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EF446BF6-9A37-4B0C-A533-5344004D2996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 flipH="1">
              <a:off x="2654966" y="1884174"/>
              <a:ext cx="1438411" cy="925252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9CC6B9FD-05E0-4C8D-8492-D372D07701AC}"/>
                </a:ext>
              </a:extLst>
            </p:cNvPr>
            <p:cNvCxnSpPr>
              <a:cxnSpLocks/>
              <a:endCxn id="87" idx="0"/>
            </p:cNvCxnSpPr>
            <p:nvPr/>
          </p:nvCxnSpPr>
          <p:spPr>
            <a:xfrm flipH="1">
              <a:off x="3863177" y="1968511"/>
              <a:ext cx="396018" cy="831548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FCA17E8B-3BA1-403C-B1A0-F4F5100E96D5}"/>
                </a:ext>
              </a:extLst>
            </p:cNvPr>
            <p:cNvCxnSpPr>
              <a:cxnSpLocks/>
              <a:endCxn id="84" idx="0"/>
            </p:cNvCxnSpPr>
            <p:nvPr/>
          </p:nvCxnSpPr>
          <p:spPr>
            <a:xfrm>
              <a:off x="5054891" y="1949935"/>
              <a:ext cx="4978" cy="850124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A776A1D0-7B2F-4B2D-A0F4-F818699A80E4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6365446" y="1661007"/>
              <a:ext cx="702771" cy="408155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D9B8BAED-9B59-4D7C-A5EE-6B9CE1CBAF3E}"/>
                </a:ext>
              </a:extLst>
            </p:cNvPr>
            <p:cNvCxnSpPr>
              <a:cxnSpLocks/>
            </p:cNvCxnSpPr>
            <p:nvPr/>
          </p:nvCxnSpPr>
          <p:spPr>
            <a:xfrm>
              <a:off x="6071083" y="1943363"/>
              <a:ext cx="565387" cy="866064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E8289A49-26DE-4DC3-AB0E-41FD955B73DC}"/>
                </a:ext>
              </a:extLst>
            </p:cNvPr>
            <p:cNvCxnSpPr>
              <a:cxnSpLocks/>
            </p:cNvCxnSpPr>
            <p:nvPr/>
          </p:nvCxnSpPr>
          <p:spPr>
            <a:xfrm>
              <a:off x="6365446" y="1380625"/>
              <a:ext cx="935682" cy="2264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7735BC0D-FFC0-4699-BCE9-C19204806C11}"/>
                </a:ext>
              </a:extLst>
            </p:cNvPr>
            <p:cNvGrpSpPr/>
            <p:nvPr/>
          </p:nvGrpSpPr>
          <p:grpSpPr>
            <a:xfrm>
              <a:off x="3995679" y="1286632"/>
              <a:ext cx="2369766" cy="748751"/>
              <a:chOff x="24928292" y="7418529"/>
              <a:chExt cx="2625574" cy="812861"/>
            </a:xfrm>
          </p:grpSpPr>
          <p:sp>
            <p:nvSpPr>
              <p:cNvPr id="41" name="Скругленный прямоугольник 71">
                <a:extLst>
                  <a:ext uri="{FF2B5EF4-FFF2-40B4-BE49-F238E27FC236}">
                    <a16:creationId xmlns:a16="http://schemas.microsoft.com/office/drawing/2014/main" id="{492619D4-295A-481D-8AD5-578B1BB0985D}"/>
                  </a:ext>
                </a:extLst>
              </p:cNvPr>
              <p:cNvSpPr/>
              <p:nvPr/>
            </p:nvSpPr>
            <p:spPr>
              <a:xfrm>
                <a:off x="24928292" y="7418529"/>
                <a:ext cx="2625574" cy="81286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800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03BC5BB6-BB19-48D0-AD7C-C72039A61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01953" y="7438695"/>
                <a:ext cx="2487203" cy="765356"/>
              </a:xfrm>
              <a:prstGeom prst="rect">
                <a:avLst/>
              </a:prstGeom>
            </p:spPr>
          </p:pic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0F784409-2C31-492F-A5ED-E463A921C62C}"/>
                </a:ext>
              </a:extLst>
            </p:cNvPr>
            <p:cNvGrpSpPr/>
            <p:nvPr/>
          </p:nvGrpSpPr>
          <p:grpSpPr>
            <a:xfrm>
              <a:off x="6930086" y="3033902"/>
              <a:ext cx="1210642" cy="1095123"/>
              <a:chOff x="29147222" y="9656339"/>
              <a:chExt cx="1341328" cy="1188889"/>
            </a:xfrm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0844447C-38F0-421A-AB8D-7DECC509D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94407" y="9656339"/>
                <a:ext cx="761648" cy="761648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272ED79-58A9-4F1A-BD87-3F4C5DBCFCA4}"/>
                  </a:ext>
                </a:extLst>
              </p:cNvPr>
              <p:cNvSpPr txBox="1"/>
              <p:nvPr/>
            </p:nvSpPr>
            <p:spPr>
              <a:xfrm>
                <a:off x="29147222" y="10301845"/>
                <a:ext cx="1341328" cy="543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Lustre</a:t>
                </a:r>
              </a:p>
              <a:p>
                <a:pPr algn="ctr"/>
                <a:r>
                  <a:rPr lang="en-US" sz="400" dirty="0"/>
                  <a:t>Ultra-fast storage</a:t>
                </a:r>
                <a:endParaRPr lang="ru-RU" sz="400" dirty="0"/>
              </a:p>
            </p:txBody>
          </p:sp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0B0423BF-29B9-4D12-A769-5938ACFDD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94785" y="9923669"/>
                <a:ext cx="479170" cy="479170"/>
              </a:xfrm>
              <a:prstGeom prst="rect">
                <a:avLst/>
              </a:prstGeom>
            </p:spPr>
          </p:pic>
        </p:grpSp>
        <p:sp>
          <p:nvSpPr>
            <p:cNvPr id="32" name="Скругленный прямоугольник 77">
              <a:extLst>
                <a:ext uri="{FF2B5EF4-FFF2-40B4-BE49-F238E27FC236}">
                  <a16:creationId xmlns:a16="http://schemas.microsoft.com/office/drawing/2014/main" id="{714DE343-D2FB-4639-AF68-AEB9DBA6BF67}"/>
                </a:ext>
              </a:extLst>
            </p:cNvPr>
            <p:cNvSpPr/>
            <p:nvPr/>
          </p:nvSpPr>
          <p:spPr>
            <a:xfrm>
              <a:off x="1997367" y="796910"/>
              <a:ext cx="6503745" cy="3580755"/>
            </a:xfrm>
            <a:prstGeom prst="roundRect">
              <a:avLst>
                <a:gd name="adj" fmla="val 6656"/>
              </a:avLst>
            </a:prstGeom>
            <a:noFill/>
            <a:ln w="44450">
              <a:solidFill>
                <a:srgbClr val="0055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00">
                <a:solidFill>
                  <a:srgbClr val="0055A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ED4D41-7B2A-4BC0-A5EB-DE68A1B9C852}"/>
                </a:ext>
              </a:extLst>
            </p:cNvPr>
            <p:cNvSpPr txBox="1"/>
            <p:nvPr/>
          </p:nvSpPr>
          <p:spPr>
            <a:xfrm>
              <a:off x="2255489" y="821170"/>
              <a:ext cx="1909418" cy="472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4F81BD"/>
                  </a:solidFill>
                  <a:latin typeface="Agency FB" panose="00010606040000040003" pitchFamily="2" charset="0"/>
                </a:rPr>
                <a:t>MICC basic facility</a:t>
              </a:r>
              <a:endParaRPr lang="ru-RU" sz="1050" b="1" dirty="0">
                <a:solidFill>
                  <a:srgbClr val="4F81BD"/>
                </a:solidFill>
              </a:endParaRPr>
            </a:p>
          </p:txBody>
        </p: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06700F3A-F3C3-4B46-B0E7-BDD91F666C04}"/>
                </a:ext>
              </a:extLst>
            </p:cNvPr>
            <p:cNvCxnSpPr/>
            <p:nvPr/>
          </p:nvCxnSpPr>
          <p:spPr>
            <a:xfrm>
              <a:off x="5911447" y="3087649"/>
              <a:ext cx="212711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Дуга 34">
              <a:extLst>
                <a:ext uri="{FF2B5EF4-FFF2-40B4-BE49-F238E27FC236}">
                  <a16:creationId xmlns:a16="http://schemas.microsoft.com/office/drawing/2014/main" id="{E86D5B86-84F3-4843-8DDB-09229773A545}"/>
                </a:ext>
              </a:extLst>
            </p:cNvPr>
            <p:cNvSpPr/>
            <p:nvPr/>
          </p:nvSpPr>
          <p:spPr>
            <a:xfrm rot="3885867">
              <a:off x="7168618" y="2473061"/>
              <a:ext cx="1328777" cy="1068285"/>
            </a:xfrm>
            <a:prstGeom prst="arc">
              <a:avLst>
                <a:gd name="adj1" fmla="val 14582821"/>
                <a:gd name="adj2" fmla="val 0"/>
              </a:avLst>
            </a:prstGeom>
            <a:ln w="57150">
              <a:solidFill>
                <a:srgbClr val="0055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800">
                <a:solidFill>
                  <a:srgbClr val="0055A0"/>
                </a:solidFill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23F6FA11-8528-4955-B89E-7F02361687BC}"/>
              </a:ext>
            </a:extLst>
          </p:cNvPr>
          <p:cNvGrpSpPr/>
          <p:nvPr/>
        </p:nvGrpSpPr>
        <p:grpSpPr>
          <a:xfrm>
            <a:off x="6136631" y="4539665"/>
            <a:ext cx="1920988" cy="1675816"/>
            <a:chOff x="6196888" y="3956634"/>
            <a:chExt cx="1920988" cy="1675816"/>
          </a:xfrm>
        </p:grpSpPr>
        <p:sp>
          <p:nvSpPr>
            <p:cNvPr id="88" name="Скругленный прямоугольник 6">
              <a:extLst>
                <a:ext uri="{FF2B5EF4-FFF2-40B4-BE49-F238E27FC236}">
                  <a16:creationId xmlns:a16="http://schemas.microsoft.com/office/drawing/2014/main" id="{75D7B165-3A4E-455F-8CD3-EF8DB86AA44A}"/>
                </a:ext>
              </a:extLst>
            </p:cNvPr>
            <p:cNvSpPr/>
            <p:nvPr/>
          </p:nvSpPr>
          <p:spPr>
            <a:xfrm>
              <a:off x="6196888" y="3956634"/>
              <a:ext cx="1920988" cy="1675816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0D58F5B2-D5CD-407D-B8BF-3959855F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4237" y="4599716"/>
              <a:ext cx="933145" cy="933145"/>
            </a:xfrm>
            <a:prstGeom prst="rect">
              <a:avLst/>
            </a:prstGeom>
          </p:spPr>
        </p:pic>
        <p:sp>
          <p:nvSpPr>
            <p:cNvPr id="94" name="Облако 93">
              <a:extLst>
                <a:ext uri="{FF2B5EF4-FFF2-40B4-BE49-F238E27FC236}">
                  <a16:creationId xmlns:a16="http://schemas.microsoft.com/office/drawing/2014/main" id="{02128AEA-A3DC-4ED8-AC41-A926ED562B14}"/>
                </a:ext>
              </a:extLst>
            </p:cNvPr>
            <p:cNvSpPr/>
            <p:nvPr/>
          </p:nvSpPr>
          <p:spPr>
            <a:xfrm>
              <a:off x="7037832" y="4161550"/>
              <a:ext cx="1013369" cy="790575"/>
            </a:xfrm>
            <a:prstGeom prst="cloud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94354C20-7FC9-47CD-8795-E712DD751101}"/>
                </a:ext>
              </a:extLst>
            </p:cNvPr>
            <p:cNvSpPr/>
            <p:nvPr/>
          </p:nvSpPr>
          <p:spPr>
            <a:xfrm>
              <a:off x="7088365" y="4365579"/>
              <a:ext cx="9123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Segoe UI Light" panose="020B0502040204020203" pitchFamily="34" charset="0"/>
                </a:rPr>
                <a:t>parameters</a:t>
              </a:r>
              <a:endParaRPr lang="ru-RU" sz="1200" dirty="0">
                <a:solidFill>
                  <a:schemeClr val="tx2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8BFECCCC-24BC-4E67-9574-6C54DC00735E}"/>
                </a:ext>
              </a:extLst>
            </p:cNvPr>
            <p:cNvSpPr/>
            <p:nvPr/>
          </p:nvSpPr>
          <p:spPr>
            <a:xfrm>
              <a:off x="6272968" y="4018843"/>
              <a:ext cx="7601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Segoe UI Light" panose="020B0502040204020203" pitchFamily="34" charset="0"/>
                </a:rPr>
                <a:t>User</a:t>
              </a:r>
              <a:endParaRPr lang="ru-RU" sz="2400" dirty="0">
                <a:solidFill>
                  <a:schemeClr val="tx2"/>
                </a:solidFill>
                <a:latin typeface="Segoe UI Light" panose="020B0502040204020203" pitchFamily="34" charset="0"/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B102802-4E38-4774-AF39-8216A4736464}"/>
              </a:ext>
            </a:extLst>
          </p:cNvPr>
          <p:cNvGrpSpPr/>
          <p:nvPr/>
        </p:nvGrpSpPr>
        <p:grpSpPr>
          <a:xfrm>
            <a:off x="7159814" y="3262079"/>
            <a:ext cx="1920988" cy="531237"/>
            <a:chOff x="6067614" y="1494413"/>
            <a:chExt cx="1920988" cy="531237"/>
          </a:xfrm>
        </p:grpSpPr>
        <p:sp>
          <p:nvSpPr>
            <p:cNvPr id="99" name="Скругленный прямоугольник 6">
              <a:extLst>
                <a:ext uri="{FF2B5EF4-FFF2-40B4-BE49-F238E27FC236}">
                  <a16:creationId xmlns:a16="http://schemas.microsoft.com/office/drawing/2014/main" id="{F1EEB43D-64C4-42B4-9C20-FF3B031A2A4A}"/>
                </a:ext>
              </a:extLst>
            </p:cNvPr>
            <p:cNvSpPr/>
            <p:nvPr/>
          </p:nvSpPr>
          <p:spPr>
            <a:xfrm>
              <a:off x="6067614" y="1494413"/>
              <a:ext cx="1920988" cy="531237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DE84FB9C-8E52-4792-B95B-F57725B624E9}"/>
                </a:ext>
              </a:extLst>
            </p:cNvPr>
            <p:cNvSpPr/>
            <p:nvPr/>
          </p:nvSpPr>
          <p:spPr>
            <a:xfrm>
              <a:off x="6281750" y="1513741"/>
              <a:ext cx="1492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Segoe UI Light" panose="020B0502040204020203" pitchFamily="34" charset="0"/>
                </a:rPr>
                <a:t>JINR SSO</a:t>
              </a:r>
              <a:r>
                <a:rPr lang="en-US" sz="2400" dirty="0">
                  <a:solidFill>
                    <a:srgbClr val="FF0000"/>
                  </a:solidFill>
                  <a:latin typeface="Segoe UI Light" panose="020B0502040204020203" pitchFamily="34" charset="0"/>
                </a:rPr>
                <a:t>*</a:t>
              </a:r>
              <a:endParaRPr lang="ru-RU" sz="2400" dirty="0">
                <a:solidFill>
                  <a:srgbClr val="FF0000"/>
                </a:solidFill>
                <a:latin typeface="Segoe UI Light" panose="020B0502040204020203" pitchFamily="34" charset="0"/>
              </a:endParaRPr>
            </a:p>
          </p:txBody>
        </p:sp>
      </p:grp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25DD8B3B-C6C0-48D4-8CCC-B1F5004FDB08}"/>
              </a:ext>
            </a:extLst>
          </p:cNvPr>
          <p:cNvCxnSpPr>
            <a:cxnSpLocks/>
            <a:endCxn id="99" idx="2"/>
          </p:cNvCxnSpPr>
          <p:nvPr/>
        </p:nvCxnSpPr>
        <p:spPr>
          <a:xfrm flipV="1">
            <a:off x="7484259" y="3793316"/>
            <a:ext cx="636049" cy="746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90B73687-4CA9-4942-B299-501D5697B290}"/>
              </a:ext>
            </a:extLst>
          </p:cNvPr>
          <p:cNvSpPr/>
          <p:nvPr/>
        </p:nvSpPr>
        <p:spPr>
          <a:xfrm>
            <a:off x="7829188" y="3975164"/>
            <a:ext cx="72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Login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CF19B536-8200-49B7-A9E3-4D1B8D88E549}"/>
              </a:ext>
            </a:extLst>
          </p:cNvPr>
          <p:cNvGrpSpPr/>
          <p:nvPr/>
        </p:nvGrpSpPr>
        <p:grpSpPr>
          <a:xfrm>
            <a:off x="6136628" y="1466786"/>
            <a:ext cx="2562871" cy="851549"/>
            <a:chOff x="6067614" y="1494413"/>
            <a:chExt cx="1920988" cy="531237"/>
          </a:xfrm>
        </p:grpSpPr>
        <p:sp>
          <p:nvSpPr>
            <p:cNvPr id="111" name="Скругленный прямоугольник 6">
              <a:extLst>
                <a:ext uri="{FF2B5EF4-FFF2-40B4-BE49-F238E27FC236}">
                  <a16:creationId xmlns:a16="http://schemas.microsoft.com/office/drawing/2014/main" id="{31DC7D84-1FCD-4DAF-B8F1-671BF6FEFE63}"/>
                </a:ext>
              </a:extLst>
            </p:cNvPr>
            <p:cNvSpPr/>
            <p:nvPr/>
          </p:nvSpPr>
          <p:spPr>
            <a:xfrm>
              <a:off x="6067614" y="1494413"/>
              <a:ext cx="1920988" cy="531237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80A37351-EABF-455C-A69E-19036263A423}"/>
                </a:ext>
              </a:extLst>
            </p:cNvPr>
            <p:cNvSpPr/>
            <p:nvPr/>
          </p:nvSpPr>
          <p:spPr>
            <a:xfrm>
              <a:off x="6184831" y="1513741"/>
              <a:ext cx="1686564" cy="4416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Segoe UI Light" panose="020B0502040204020203" pitchFamily="34" charset="0"/>
                </a:rPr>
                <a:t>MPD Collaboration Web site </a:t>
              </a:r>
              <a:r>
                <a:rPr lang="en-US" sz="2000" dirty="0">
                  <a:solidFill>
                    <a:srgbClr val="FF0000"/>
                  </a:solidFill>
                  <a:latin typeface="Segoe UI Light" panose="020B0502040204020203" pitchFamily="34" charset="0"/>
                </a:rPr>
                <a:t>*</a:t>
              </a:r>
              <a:endParaRPr lang="ru-RU" sz="2000" dirty="0">
                <a:solidFill>
                  <a:srgbClr val="FF0000"/>
                </a:solidFill>
                <a:latin typeface="Segoe UI Light" panose="020B0502040204020203" pitchFamily="34" charset="0"/>
              </a:endParaRPr>
            </a:p>
          </p:txBody>
        </p:sp>
      </p:grp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C6BE901F-998F-47F8-9213-23E6CE22B81E}"/>
              </a:ext>
            </a:extLst>
          </p:cNvPr>
          <p:cNvCxnSpPr>
            <a:cxnSpLocks/>
            <a:stCxn id="99" idx="0"/>
          </p:cNvCxnSpPr>
          <p:nvPr/>
        </p:nvCxnSpPr>
        <p:spPr>
          <a:xfrm flipV="1">
            <a:off x="8120308" y="2318335"/>
            <a:ext cx="0" cy="943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13B487FD-66BA-4310-9C36-962C1E6A06DB}"/>
              </a:ext>
            </a:extLst>
          </p:cNvPr>
          <p:cNvSpPr/>
          <p:nvPr/>
        </p:nvSpPr>
        <p:spPr>
          <a:xfrm>
            <a:off x="8152065" y="2605512"/>
            <a:ext cx="739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Token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id="{92BE9FD4-781C-4423-8416-A6B6B3674CB1}"/>
              </a:ext>
            </a:extLst>
          </p:cNvPr>
          <p:cNvCxnSpPr>
            <a:cxnSpLocks/>
          </p:cNvCxnSpPr>
          <p:nvPr/>
        </p:nvCxnSpPr>
        <p:spPr>
          <a:xfrm flipV="1">
            <a:off x="6702650" y="2341422"/>
            <a:ext cx="0" cy="2191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id="{72454ABF-67B5-4DFE-81C1-A54272CA5901}"/>
              </a:ext>
            </a:extLst>
          </p:cNvPr>
          <p:cNvSpPr/>
          <p:nvPr/>
        </p:nvSpPr>
        <p:spPr>
          <a:xfrm>
            <a:off x="6676345" y="2597418"/>
            <a:ext cx="1264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Parameters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2ADB9205-5F0E-440F-B793-81473349F591}"/>
              </a:ext>
            </a:extLst>
          </p:cNvPr>
          <p:cNvGrpSpPr/>
          <p:nvPr/>
        </p:nvGrpSpPr>
        <p:grpSpPr>
          <a:xfrm>
            <a:off x="800987" y="1471902"/>
            <a:ext cx="2796088" cy="954107"/>
            <a:chOff x="5966269" y="906548"/>
            <a:chExt cx="2095789" cy="1173674"/>
          </a:xfrm>
        </p:grpSpPr>
        <p:sp>
          <p:nvSpPr>
            <p:cNvPr id="121" name="Скругленный прямоугольник 6">
              <a:extLst>
                <a:ext uri="{FF2B5EF4-FFF2-40B4-BE49-F238E27FC236}">
                  <a16:creationId xmlns:a16="http://schemas.microsoft.com/office/drawing/2014/main" id="{74C5FCC3-B868-4BDF-9635-E2735D88CBEC}"/>
                </a:ext>
              </a:extLst>
            </p:cNvPr>
            <p:cNvSpPr/>
            <p:nvPr/>
          </p:nvSpPr>
          <p:spPr>
            <a:xfrm>
              <a:off x="6067614" y="929533"/>
              <a:ext cx="1920988" cy="1096118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  <p:sp>
          <p:nvSpPr>
            <p:cNvPr id="122" name="Прямоугольник 121">
              <a:extLst>
                <a:ext uri="{FF2B5EF4-FFF2-40B4-BE49-F238E27FC236}">
                  <a16:creationId xmlns:a16="http://schemas.microsoft.com/office/drawing/2014/main" id="{F533AEB1-CF4D-4ADB-A5EA-AC12ECE2E5F7}"/>
                </a:ext>
              </a:extLst>
            </p:cNvPr>
            <p:cNvSpPr/>
            <p:nvPr/>
          </p:nvSpPr>
          <p:spPr>
            <a:xfrm>
              <a:off x="5966269" y="906548"/>
              <a:ext cx="2095789" cy="1173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Segoe UI Light" panose="020B0502040204020203" pitchFamily="34" charset="0"/>
                </a:rPr>
                <a:t>Production launcher</a:t>
              </a:r>
              <a:endParaRPr lang="ru-RU" sz="2800" b="1" dirty="0">
                <a:solidFill>
                  <a:schemeClr val="tx2"/>
                </a:solidFill>
                <a:latin typeface="Segoe UI Light" panose="020B0502040204020203" pitchFamily="34" charset="0"/>
              </a:endParaRPr>
            </a:p>
          </p:txBody>
        </p:sp>
      </p:grpSp>
      <p:cxnSp>
        <p:nvCxnSpPr>
          <p:cNvPr id="123" name="Прямая со стрелкой 122">
            <a:extLst>
              <a:ext uri="{FF2B5EF4-FFF2-40B4-BE49-F238E27FC236}">
                <a16:creationId xmlns:a16="http://schemas.microsoft.com/office/drawing/2014/main" id="{5937A08E-B890-4D52-AC6A-6777E8B9E423}"/>
              </a:ext>
            </a:extLst>
          </p:cNvPr>
          <p:cNvCxnSpPr>
            <a:cxnSpLocks/>
          </p:cNvCxnSpPr>
          <p:nvPr/>
        </p:nvCxnSpPr>
        <p:spPr>
          <a:xfrm>
            <a:off x="2019739" y="3000771"/>
            <a:ext cx="0" cy="6256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2FBC748D-46BA-47AC-934F-D7246F95F975}"/>
              </a:ext>
            </a:extLst>
          </p:cNvPr>
          <p:cNvSpPr/>
          <p:nvPr/>
        </p:nvSpPr>
        <p:spPr>
          <a:xfrm>
            <a:off x="2001092" y="3113411"/>
            <a:ext cx="60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Jobs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129" name="Прямая со стрелкой 128">
            <a:extLst>
              <a:ext uri="{FF2B5EF4-FFF2-40B4-BE49-F238E27FC236}">
                <a16:creationId xmlns:a16="http://schemas.microsoft.com/office/drawing/2014/main" id="{6E7771A3-8267-445B-8DDF-49455EF704A6}"/>
              </a:ext>
            </a:extLst>
          </p:cNvPr>
          <p:cNvCxnSpPr>
            <a:cxnSpLocks/>
          </p:cNvCxnSpPr>
          <p:nvPr/>
        </p:nvCxnSpPr>
        <p:spPr>
          <a:xfrm flipH="1">
            <a:off x="4649900" y="1739006"/>
            <a:ext cx="14867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Title 2">
            <a:extLst>
              <a:ext uri="{FF2B5EF4-FFF2-40B4-BE49-F238E27FC236}">
                <a16:creationId xmlns:a16="http://schemas.microsoft.com/office/drawing/2014/main" id="{93F82D4A-501B-40C7-B939-D992A84D4FA2}"/>
              </a:ext>
            </a:extLst>
          </p:cNvPr>
          <p:cNvSpPr txBox="1">
            <a:spLocks/>
          </p:cNvSpPr>
          <p:nvPr/>
        </p:nvSpPr>
        <p:spPr>
          <a:xfrm>
            <a:off x="3506901" y="1490586"/>
            <a:ext cx="1142999" cy="8995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Access Control List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D7602BF2-F776-4527-B4B8-8FCCD9E11C9F}"/>
              </a:ext>
            </a:extLst>
          </p:cNvPr>
          <p:cNvSpPr/>
          <p:nvPr/>
        </p:nvSpPr>
        <p:spPr>
          <a:xfrm>
            <a:off x="4761231" y="1373981"/>
            <a:ext cx="1264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Parameters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138" name="Title 2">
            <a:extLst>
              <a:ext uri="{FF2B5EF4-FFF2-40B4-BE49-F238E27FC236}">
                <a16:creationId xmlns:a16="http://schemas.microsoft.com/office/drawing/2014/main" id="{E8468F3A-36CE-44FD-9241-5BF0DF0EDB7A}"/>
              </a:ext>
            </a:extLst>
          </p:cNvPr>
          <p:cNvSpPr txBox="1">
            <a:spLocks/>
          </p:cNvSpPr>
          <p:nvPr/>
        </p:nvSpPr>
        <p:spPr>
          <a:xfrm>
            <a:off x="935433" y="2381647"/>
            <a:ext cx="2562875" cy="60765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General Production Certificate</a:t>
            </a:r>
          </a:p>
        </p:txBody>
      </p:sp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08C7E0EF-A7DB-41E0-BA76-48AC2D9A90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064" y="6089285"/>
            <a:ext cx="599335" cy="706596"/>
          </a:xfrm>
          <a:prstGeom prst="rect">
            <a:avLst/>
          </a:prstGeom>
        </p:spPr>
      </p:pic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id="{14BB5BCD-DF12-4485-8A36-7FCF3BE8B32D}"/>
              </a:ext>
            </a:extLst>
          </p:cNvPr>
          <p:cNvCxnSpPr>
            <a:cxnSpLocks/>
          </p:cNvCxnSpPr>
          <p:nvPr/>
        </p:nvCxnSpPr>
        <p:spPr>
          <a:xfrm>
            <a:off x="1497381" y="5608110"/>
            <a:ext cx="0" cy="5077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BC8E0F86-9627-49FA-B8CA-073ACD6C05E4}"/>
              </a:ext>
            </a:extLst>
          </p:cNvPr>
          <p:cNvSpPr txBox="1"/>
          <p:nvPr/>
        </p:nvSpPr>
        <p:spPr>
          <a:xfrm>
            <a:off x="1700969" y="6536809"/>
            <a:ext cx="70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gency FB" panose="00010606040000040003" pitchFamily="2" charset="0"/>
              </a:rPr>
              <a:t>EOS</a:t>
            </a:r>
            <a:endParaRPr lang="ru-RU" sz="900" dirty="0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44F2F15E-190B-48D3-A95F-2FAD8A550FBF}"/>
              </a:ext>
            </a:extLst>
          </p:cNvPr>
          <p:cNvSpPr/>
          <p:nvPr/>
        </p:nvSpPr>
        <p:spPr>
          <a:xfrm>
            <a:off x="1351358" y="5671364"/>
            <a:ext cx="1929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Results(DST files)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4D2DFA-5BC2-B804-9337-A1DB92BAA522}"/>
              </a:ext>
            </a:extLst>
          </p:cNvPr>
          <p:cNvSpPr txBox="1"/>
          <p:nvPr/>
        </p:nvSpPr>
        <p:spPr>
          <a:xfrm>
            <a:off x="6447778" y="6449618"/>
            <a:ext cx="507041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*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Needs to be deployed</a:t>
            </a:r>
            <a:endParaRPr lang="ru-RU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0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-239978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Server side is ready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993662" y="6120801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6B642-3239-A7B3-87E5-5ABECDBD3335}"/>
              </a:ext>
            </a:extLst>
          </p:cNvPr>
          <p:cNvSpPr txBox="1"/>
          <p:nvPr/>
        </p:nvSpPr>
        <p:spPr>
          <a:xfrm>
            <a:off x="320789" y="1308913"/>
            <a:ext cx="39719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Consolas" panose="020B0609020204030204" pitchFamily="49" charset="0"/>
              </a:rPr>
              <a:t>"</a:t>
            </a:r>
            <a:r>
              <a:rPr lang="ru-RU" sz="1600" dirty="0" err="1">
                <a:latin typeface="Consolas" panose="020B0609020204030204" pitchFamily="49" charset="0"/>
              </a:rPr>
              <a:t>prod_info</a:t>
            </a:r>
            <a:r>
              <a:rPr lang="ru-RU" sz="1600" dirty="0">
                <a:latin typeface="Consolas" panose="020B0609020204030204" pitchFamily="49" charset="0"/>
              </a:rPr>
              <a:t>": "reg31-mb-femto",</a:t>
            </a:r>
          </a:p>
          <a:p>
            <a:r>
              <a:rPr lang="ru-RU" sz="1600" dirty="0">
                <a:latin typeface="Consolas" panose="020B0609020204030204" pitchFamily="49" charset="0"/>
              </a:rPr>
              <a:t>"</a:t>
            </a:r>
            <a:r>
              <a:rPr lang="ru-RU" sz="1600" dirty="0" err="1">
                <a:latin typeface="Consolas" panose="020B0609020204030204" pitchFamily="49" charset="0"/>
              </a:rPr>
              <a:t>beam</a:t>
            </a:r>
            <a:r>
              <a:rPr lang="ru-RU" sz="1600" dirty="0">
                <a:latin typeface="Consolas" panose="020B0609020204030204" pitchFamily="49" charset="0"/>
              </a:rPr>
              <a:t>": "</a:t>
            </a:r>
            <a:r>
              <a:rPr lang="ru-RU" sz="1600" dirty="0" err="1">
                <a:latin typeface="Consolas" panose="020B0609020204030204" pitchFamily="49" charset="0"/>
              </a:rPr>
              <a:t>Bi</a:t>
            </a:r>
            <a:r>
              <a:rPr lang="ru-RU" sz="1600" dirty="0">
                <a:latin typeface="Consolas" panose="020B0609020204030204" pitchFamily="49" charset="0"/>
              </a:rPr>
              <a:t>",</a:t>
            </a:r>
            <a:endParaRPr lang="en-US" sz="1600" dirty="0">
              <a:latin typeface="Consolas" panose="020B0609020204030204" pitchFamily="49" charset="0"/>
            </a:endParaRPr>
          </a:p>
          <a:p>
            <a:r>
              <a:rPr lang="ru-RU" sz="1600" dirty="0">
                <a:latin typeface="Consolas" panose="020B0609020204030204" pitchFamily="49" charset="0"/>
              </a:rPr>
              <a:t>"</a:t>
            </a:r>
            <a:r>
              <a:rPr lang="ru-RU" sz="1600" dirty="0" err="1">
                <a:latin typeface="Consolas" panose="020B0609020204030204" pitchFamily="49" charset="0"/>
              </a:rPr>
              <a:t>target</a:t>
            </a:r>
            <a:r>
              <a:rPr lang="ru-RU" sz="1600" dirty="0">
                <a:latin typeface="Consolas" panose="020B0609020204030204" pitchFamily="49" charset="0"/>
              </a:rPr>
              <a:t>": "</a:t>
            </a:r>
            <a:r>
              <a:rPr lang="ru-RU" sz="1600" dirty="0" err="1">
                <a:latin typeface="Consolas" panose="020B0609020204030204" pitchFamily="49" charset="0"/>
              </a:rPr>
              <a:t>Bi</a:t>
            </a:r>
            <a:r>
              <a:rPr lang="ru-RU" sz="1600" dirty="0">
                <a:latin typeface="Consolas" panose="020B0609020204030204" pitchFamily="49" charset="0"/>
              </a:rPr>
              <a:t>",</a:t>
            </a:r>
          </a:p>
          <a:p>
            <a:r>
              <a:rPr lang="ru-RU" sz="1600" dirty="0">
                <a:latin typeface="Consolas" panose="020B0609020204030204" pitchFamily="49" charset="0"/>
              </a:rPr>
              <a:t>"</a:t>
            </a:r>
            <a:r>
              <a:rPr lang="ru-RU" sz="1600" dirty="0" err="1">
                <a:latin typeface="Consolas" panose="020B0609020204030204" pitchFamily="49" charset="0"/>
              </a:rPr>
              <a:t>energy</a:t>
            </a:r>
            <a:r>
              <a:rPr lang="ru-RU" sz="1600" dirty="0">
                <a:latin typeface="Consolas" panose="020B0609020204030204" pitchFamily="49" charset="0"/>
              </a:rPr>
              <a:t>": "09.2GeV",</a:t>
            </a:r>
          </a:p>
          <a:p>
            <a:r>
              <a:rPr lang="ru-RU" sz="1600" dirty="0">
                <a:latin typeface="Consolas" panose="020B0609020204030204" pitchFamily="49" charset="0"/>
              </a:rPr>
              <a:t>"</a:t>
            </a:r>
            <a:r>
              <a:rPr lang="ru-RU" sz="1600" dirty="0" err="1">
                <a:latin typeface="Consolas" panose="020B0609020204030204" pitchFamily="49" charset="0"/>
              </a:rPr>
              <a:t>centrality</a:t>
            </a:r>
            <a:r>
              <a:rPr lang="ru-RU" sz="1600" dirty="0">
                <a:latin typeface="Consolas" panose="020B0609020204030204" pitchFamily="49" charset="0"/>
              </a:rPr>
              <a:t>": "</a:t>
            </a:r>
            <a:r>
              <a:rPr lang="ru-RU" sz="1600" dirty="0" err="1">
                <a:latin typeface="Consolas" panose="020B0609020204030204" pitchFamily="49" charset="0"/>
              </a:rPr>
              <a:t>mb</a:t>
            </a:r>
            <a:r>
              <a:rPr lang="ru-RU" sz="1600" dirty="0">
                <a:latin typeface="Consolas" panose="020B0609020204030204" pitchFamily="49" charset="0"/>
              </a:rPr>
              <a:t>",</a:t>
            </a:r>
          </a:p>
          <a:p>
            <a:r>
              <a:rPr lang="ru-RU" sz="1600" dirty="0">
                <a:latin typeface="Consolas" panose="020B0609020204030204" pitchFamily="49" charset="0"/>
              </a:rPr>
              <a:t>"</a:t>
            </a:r>
            <a:r>
              <a:rPr lang="ru-RU" sz="1600" dirty="0" err="1">
                <a:latin typeface="Consolas" panose="020B0609020204030204" pitchFamily="49" charset="0"/>
              </a:rPr>
              <a:t>generator</a:t>
            </a:r>
            <a:r>
              <a:rPr lang="ru-RU" sz="1600" dirty="0">
                <a:latin typeface="Consolas" panose="020B0609020204030204" pitchFamily="49" charset="0"/>
              </a:rPr>
              <a:t>": "</a:t>
            </a:r>
            <a:r>
              <a:rPr lang="ru-RU" sz="1600" dirty="0" err="1">
                <a:latin typeface="Consolas" panose="020B0609020204030204" pitchFamily="49" charset="0"/>
              </a:rPr>
              <a:t>UrQMD</a:t>
            </a:r>
            <a:r>
              <a:rPr lang="ru-RU" sz="1600" dirty="0">
                <a:latin typeface="Consolas" panose="020B0609020204030204" pitchFamily="49" charset="0"/>
              </a:rPr>
              <a:t>",</a:t>
            </a:r>
          </a:p>
          <a:p>
            <a:r>
              <a:rPr lang="ru-RU" sz="1600" dirty="0">
                <a:latin typeface="Consolas" panose="020B0609020204030204" pitchFamily="49" charset="0"/>
              </a:rPr>
              <a:t>"</a:t>
            </a:r>
            <a:r>
              <a:rPr lang="ru-RU" sz="1600" dirty="0" err="1">
                <a:latin typeface="Consolas" panose="020B0609020204030204" pitchFamily="49" charset="0"/>
              </a:rPr>
              <a:t>reco_info</a:t>
            </a:r>
            <a:r>
              <a:rPr lang="ru-RU" sz="1600" dirty="0">
                <a:latin typeface="Consolas" panose="020B0609020204030204" pitchFamily="49" charset="0"/>
              </a:rPr>
              <a:t>": "req31-g4-zin",</a:t>
            </a:r>
          </a:p>
          <a:p>
            <a:r>
              <a:rPr lang="ru-RU" sz="1600" dirty="0">
                <a:latin typeface="Consolas" panose="020B0609020204030204" pitchFamily="49" charset="0"/>
              </a:rPr>
              <a:t>"</a:t>
            </a:r>
            <a:r>
              <a:rPr lang="ru-RU" sz="1600" dirty="0" err="1">
                <a:latin typeface="Consolas" panose="020B0609020204030204" pitchFamily="49" charset="0"/>
              </a:rPr>
              <a:t>prod_number</a:t>
            </a:r>
            <a:r>
              <a:rPr lang="ru-RU" sz="1600" dirty="0">
                <a:latin typeface="Consolas" panose="020B0609020204030204" pitchFamily="49" charset="0"/>
              </a:rPr>
              <a:t>": 46,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403F84-328D-565D-2EE7-4E39137EE4F7}"/>
              </a:ext>
            </a:extLst>
          </p:cNvPr>
          <p:cNvSpPr txBox="1">
            <a:spLocks/>
          </p:cNvSpPr>
          <p:nvPr/>
        </p:nvSpPr>
        <p:spPr>
          <a:xfrm>
            <a:off x="387464" y="847044"/>
            <a:ext cx="3790949" cy="44467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>
                <a:latin typeface="Segoe UI Light" panose="020B0502040204020203" pitchFamily="34" charset="0"/>
              </a:rPr>
              <a:t>User defined metadata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609F9C-09E0-504A-0D1C-E97699842E64}"/>
              </a:ext>
            </a:extLst>
          </p:cNvPr>
          <p:cNvSpPr txBox="1"/>
          <p:nvPr/>
        </p:nvSpPr>
        <p:spPr>
          <a:xfrm>
            <a:off x="4549889" y="1308913"/>
            <a:ext cx="397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"</a:t>
            </a:r>
            <a:r>
              <a:rPr lang="en-US" dirty="0" err="1">
                <a:latin typeface="Consolas" panose="020B0609020204030204" pitchFamily="49" charset="0"/>
              </a:rPr>
              <a:t>tasks_to_submit</a:t>
            </a:r>
            <a:r>
              <a:rPr lang="en-US" dirty="0">
                <a:latin typeface="Consolas" panose="020B0609020204030204" pitchFamily="49" charset="0"/>
              </a:rPr>
              <a:t>": 2,</a:t>
            </a:r>
          </a:p>
          <a:p>
            <a:r>
              <a:rPr lang="en-US" dirty="0">
                <a:latin typeface="Consolas" panose="020B0609020204030204" pitchFamily="49" charset="0"/>
              </a:rPr>
              <a:t>"</a:t>
            </a:r>
            <a:r>
              <a:rPr lang="en-US" dirty="0" err="1">
                <a:latin typeface="Consolas" panose="020B0609020204030204" pitchFamily="49" charset="0"/>
              </a:rPr>
              <a:t>events_per_file</a:t>
            </a:r>
            <a:r>
              <a:rPr lang="en-US" dirty="0">
                <a:latin typeface="Consolas" panose="020B0609020204030204" pitchFamily="49" charset="0"/>
              </a:rPr>
              <a:t>": 500,</a:t>
            </a:r>
            <a:endParaRPr lang="ru-RU" dirty="0">
              <a:latin typeface="Consolas" panose="020B0609020204030204" pitchFamily="49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832462A-B16A-A9E9-C563-CD17B7288FDA}"/>
              </a:ext>
            </a:extLst>
          </p:cNvPr>
          <p:cNvSpPr txBox="1">
            <a:spLocks/>
          </p:cNvSpPr>
          <p:nvPr/>
        </p:nvSpPr>
        <p:spPr>
          <a:xfrm>
            <a:off x="4616564" y="847044"/>
            <a:ext cx="3790949" cy="44467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>
                <a:latin typeface="Segoe UI Light" panose="020B0502040204020203" pitchFamily="34" charset="0"/>
              </a:rPr>
              <a:t>Submission parameters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5570AF-00F7-D644-0FF3-43E2B070B8C6}"/>
              </a:ext>
            </a:extLst>
          </p:cNvPr>
          <p:cNvSpPr txBox="1"/>
          <p:nvPr/>
        </p:nvSpPr>
        <p:spPr>
          <a:xfrm>
            <a:off x="4549889" y="2437014"/>
            <a:ext cx="45019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Consolas" panose="020B0609020204030204" pitchFamily="49" charset="0"/>
              </a:rPr>
              <a:t>"username": "</a:t>
            </a:r>
            <a:r>
              <a:rPr lang="en-US" dirty="0" err="1">
                <a:solidFill>
                  <a:schemeClr val="accent5"/>
                </a:solidFill>
                <a:latin typeface="Consolas" panose="020B0609020204030204" pitchFamily="49" charset="0"/>
              </a:rPr>
              <a:t>amoshkin</a:t>
            </a:r>
            <a:r>
              <a:rPr lang="en-US" dirty="0">
                <a:solidFill>
                  <a:schemeClr val="accent5"/>
                </a:solidFill>
                <a:latin typeface="Consolas" panose="020B0609020204030204" pitchFamily="49" charset="0"/>
              </a:rPr>
              <a:t>",</a:t>
            </a:r>
            <a:r>
              <a:rPr lang="en-US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(from SSO)</a:t>
            </a:r>
          </a:p>
          <a:p>
            <a:r>
              <a:rPr lang="en-US" dirty="0">
                <a:solidFill>
                  <a:schemeClr val="accent5"/>
                </a:solidFill>
                <a:latin typeface="Consolas" panose="020B0609020204030204" pitchFamily="49" charset="0"/>
              </a:rPr>
              <a:t>"sites": ["DIRAC.GOVORUN.ru"],</a:t>
            </a:r>
          </a:p>
          <a:p>
            <a:r>
              <a:rPr lang="en-US" dirty="0">
                <a:solidFill>
                  <a:schemeClr val="accent5"/>
                </a:solidFill>
                <a:latin typeface="Consolas" panose="020B0609020204030204" pitchFamily="49" charset="0"/>
              </a:rPr>
              <a:t>"se": ["JINR-EOS-MPD"],</a:t>
            </a:r>
            <a:endParaRPr lang="ru-RU" dirty="0">
              <a:solidFill>
                <a:schemeClr val="accent5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322E7291-E318-5C23-D844-FC351446E88E}"/>
              </a:ext>
            </a:extLst>
          </p:cNvPr>
          <p:cNvSpPr txBox="1">
            <a:spLocks/>
          </p:cNvSpPr>
          <p:nvPr/>
        </p:nvSpPr>
        <p:spPr>
          <a:xfrm>
            <a:off x="4616564" y="1975145"/>
            <a:ext cx="3790949" cy="44467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 err="1">
                <a:latin typeface="Segoe UI Light" panose="020B0502040204020203" pitchFamily="34" charset="0"/>
              </a:rPr>
              <a:t>Automaticly</a:t>
            </a:r>
            <a:r>
              <a:rPr lang="en-US" sz="1800" dirty="0">
                <a:latin typeface="Segoe UI Light" panose="020B0502040204020203" pitchFamily="34" charset="0"/>
              </a:rPr>
              <a:t> calculated parameters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D47C3EC-7D70-12C1-EF4D-BBBB8B508C73}"/>
              </a:ext>
            </a:extLst>
          </p:cNvPr>
          <p:cNvSpPr txBox="1">
            <a:spLocks/>
          </p:cNvSpPr>
          <p:nvPr/>
        </p:nvSpPr>
        <p:spPr>
          <a:xfrm>
            <a:off x="411276" y="3397442"/>
            <a:ext cx="8110538" cy="44467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>
                <a:latin typeface="Segoe UI Light" panose="020B0502040204020203" pitchFamily="34" charset="0"/>
              </a:rPr>
              <a:t>Input/Output files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FF9EBB-CFED-BD4A-9F1B-3E631342F49D}"/>
              </a:ext>
            </a:extLst>
          </p:cNvPr>
          <p:cNvSpPr txBox="1"/>
          <p:nvPr/>
        </p:nvSpPr>
        <p:spPr>
          <a:xfrm>
            <a:off x="323169" y="3831237"/>
            <a:ext cx="891608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onsolas" panose="020B0609020204030204" pitchFamily="49" charset="0"/>
              </a:rPr>
              <a:t>"</a:t>
            </a:r>
            <a:r>
              <a:rPr lang="ru-RU" sz="1400" dirty="0" err="1">
                <a:latin typeface="Consolas" panose="020B0609020204030204" pitchFamily="49" charset="0"/>
              </a:rPr>
              <a:t>input_file_path</a:t>
            </a:r>
            <a:r>
              <a:rPr lang="ru-RU" sz="1400" dirty="0">
                <a:latin typeface="Consolas" panose="020B0609020204030204" pitchFamily="49" charset="0"/>
              </a:rPr>
              <a:t>" : "/</a:t>
            </a:r>
            <a:r>
              <a:rPr lang="ru-RU" sz="1400" dirty="0" err="1">
                <a:latin typeface="Consolas" panose="020B0609020204030204" pitchFamily="49" charset="0"/>
              </a:rPr>
              <a:t>mpd.nica.jinr</a:t>
            </a:r>
            <a:r>
              <a:rPr lang="ru-RU" sz="1400" dirty="0">
                <a:latin typeface="Consolas" panose="020B0609020204030204" pitchFamily="49" charset="0"/>
              </a:rPr>
              <a:t>/</a:t>
            </a:r>
            <a:r>
              <a:rPr lang="ru-RU" sz="1400" dirty="0" err="1">
                <a:latin typeface="Consolas" panose="020B0609020204030204" pitchFamily="49" charset="0"/>
              </a:rPr>
              <a:t>models</a:t>
            </a:r>
            <a:r>
              <a:rPr lang="ru-RU" sz="1400" dirty="0">
                <a:latin typeface="Consolas" panose="020B0609020204030204" pitchFamily="49" charset="0"/>
              </a:rPr>
              <a:t>/</a:t>
            </a:r>
            <a:r>
              <a:rPr lang="ru-RU" sz="1400" dirty="0" err="1">
                <a:latin typeface="Consolas" panose="020B0609020204030204" pitchFamily="49" charset="0"/>
              </a:rPr>
              <a:t>UrQMD</a:t>
            </a:r>
            <a:r>
              <a:rPr lang="ru-RU" sz="1400" dirty="0">
                <a:latin typeface="Consolas" panose="020B0609020204030204" pitchFamily="49" charset="0"/>
              </a:rPr>
              <a:t>/</a:t>
            </a:r>
            <a:r>
              <a:rPr lang="ru-RU" sz="1400" dirty="0" err="1">
                <a:latin typeface="Consolas" panose="020B0609020204030204" pitchFamily="49" charset="0"/>
              </a:rPr>
              <a:t>BiBi</a:t>
            </a:r>
            <a:r>
              <a:rPr lang="ru-RU" sz="1400" dirty="0">
                <a:latin typeface="Consolas" panose="020B0609020204030204" pitchFamily="49" charset="0"/>
              </a:rPr>
              <a:t>/09.2GeV-mp/BiBi-mp10-22-1k-req31",</a:t>
            </a:r>
          </a:p>
          <a:p>
            <a:r>
              <a:rPr lang="ru-RU" sz="1400" dirty="0">
                <a:latin typeface="Consolas" panose="020B0609020204030204" pitchFamily="49" charset="0"/>
              </a:rPr>
              <a:t>"</a:t>
            </a:r>
            <a:r>
              <a:rPr lang="ru-RU" sz="1400" dirty="0" err="1">
                <a:latin typeface="Consolas" panose="020B0609020204030204" pitchFamily="49" charset="0"/>
              </a:rPr>
              <a:t>input_file_suffix</a:t>
            </a:r>
            <a:r>
              <a:rPr lang="ru-RU" sz="1400" dirty="0">
                <a:latin typeface="Consolas" panose="020B0609020204030204" pitchFamily="49" charset="0"/>
              </a:rPr>
              <a:t>": ".</a:t>
            </a:r>
            <a:r>
              <a:rPr lang="ru-RU" sz="1400" dirty="0" err="1">
                <a:latin typeface="Consolas" panose="020B0609020204030204" pitchFamily="49" charset="0"/>
              </a:rPr>
              <a:t>mcDst.root</a:t>
            </a:r>
            <a:r>
              <a:rPr lang="ru-RU" sz="1400" dirty="0">
                <a:latin typeface="Consolas" panose="020B0609020204030204" pitchFamily="49" charset="0"/>
              </a:rPr>
              <a:t>",</a:t>
            </a:r>
            <a:endParaRPr lang="en-US" sz="1400" dirty="0">
              <a:latin typeface="Consolas" panose="020B0609020204030204" pitchFamily="49" charset="0"/>
            </a:endParaRPr>
          </a:p>
          <a:p>
            <a:r>
              <a:rPr lang="ru-RU" sz="1400" dirty="0">
                <a:latin typeface="Consolas" panose="020B0609020204030204" pitchFamily="49" charset="0"/>
              </a:rPr>
              <a:t>"</a:t>
            </a:r>
            <a:r>
              <a:rPr lang="ru-RU" sz="1400" dirty="0" err="1">
                <a:latin typeface="Consolas" panose="020B0609020204030204" pitchFamily="49" charset="0"/>
              </a:rPr>
              <a:t>filename_template</a:t>
            </a:r>
            <a:r>
              <a:rPr lang="ru-RU" sz="1400" dirty="0">
                <a:latin typeface="Consolas" panose="020B0609020204030204" pitchFamily="49" charset="0"/>
              </a:rPr>
              <a:t>": "urqmd-BiBi-09.2GeV-mb-eos0-1kev-*</a:t>
            </a:r>
            <a:r>
              <a:rPr lang="ru-RU" sz="1400" dirty="0" err="1">
                <a:latin typeface="Consolas" panose="020B0609020204030204" pitchFamily="49" charset="0"/>
              </a:rPr>
              <a:t>job_id</a:t>
            </a:r>
            <a:r>
              <a:rPr lang="ru-RU" sz="1400" dirty="0">
                <a:latin typeface="Consolas" panose="020B0609020204030204" pitchFamily="49" charset="0"/>
              </a:rPr>
              <a:t>*",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</a:t>
            </a:r>
            <a:r>
              <a:rPr lang="en-US" sz="1400" dirty="0" err="1">
                <a:latin typeface="Consolas" panose="020B0609020204030204" pitchFamily="49" charset="0"/>
              </a:rPr>
              <a:t>output_file_base_path</a:t>
            </a:r>
            <a:r>
              <a:rPr lang="en-US" sz="1400" dirty="0">
                <a:latin typeface="Consolas" panose="020B0609020204030204" pitchFamily="49" charset="0"/>
              </a:rPr>
              <a:t>": "/</a:t>
            </a:r>
            <a:r>
              <a:rPr lang="en-US" sz="1400" dirty="0" err="1">
                <a:latin typeface="Consolas" panose="020B0609020204030204" pitchFamily="49" charset="0"/>
              </a:rPr>
              <a:t>mpd.nica.jinr</a:t>
            </a:r>
            <a:r>
              <a:rPr lang="en-US" sz="1400" dirty="0">
                <a:latin typeface="Consolas" panose="020B0609020204030204" pitchFamily="49" charset="0"/>
              </a:rPr>
              <a:t>/</a:t>
            </a:r>
            <a:r>
              <a:rPr lang="en-US" sz="1400" dirty="0" err="1">
                <a:latin typeface="Consolas" panose="020B0609020204030204" pitchFamily="49" charset="0"/>
              </a:rPr>
              <a:t>vo</a:t>
            </a:r>
            <a:r>
              <a:rPr lang="en-US" sz="1400" dirty="0">
                <a:latin typeface="Consolas" panose="020B0609020204030204" pitchFamily="49" charset="0"/>
              </a:rPr>
              <a:t>/</a:t>
            </a:r>
            <a:r>
              <a:rPr lang="en-US" sz="1400" dirty="0" err="1">
                <a:latin typeface="Consolas" panose="020B0609020204030204" pitchFamily="49" charset="0"/>
              </a:rPr>
              <a:t>mpd</a:t>
            </a:r>
            <a:r>
              <a:rPr lang="en-US" sz="1400" dirty="0">
                <a:latin typeface="Consolas" panose="020B0609020204030204" pitchFamily="49" charset="0"/>
              </a:rPr>
              <a:t>/data",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"outputs": {  "output1": ["models", "</a:t>
            </a:r>
            <a:r>
              <a:rPr lang="en-US" sz="1400" dirty="0" err="1">
                <a:latin typeface="Consolas" panose="020B0609020204030204" pitchFamily="49" charset="0"/>
              </a:rPr>
              <a:t>mod.root</a:t>
            </a:r>
            <a:r>
              <a:rPr lang="en-US" sz="1400" dirty="0">
                <a:latin typeface="Consolas" panose="020B0609020204030204" pitchFamily="49" charset="0"/>
              </a:rPr>
              <a:t>"],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            "output2": ["exp", "</a:t>
            </a:r>
            <a:r>
              <a:rPr lang="en-US" sz="1400" dirty="0" err="1">
                <a:latin typeface="Consolas" panose="020B0609020204030204" pitchFamily="49" charset="0"/>
              </a:rPr>
              <a:t>reco.root</a:t>
            </a:r>
            <a:r>
              <a:rPr lang="en-US" sz="1400" dirty="0">
                <a:latin typeface="Consolas" panose="020B0609020204030204" pitchFamily="49" charset="0"/>
              </a:rPr>
              <a:t>"],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            "output3": ["</a:t>
            </a:r>
            <a:r>
              <a:rPr lang="en-US" sz="1400" dirty="0" err="1">
                <a:latin typeface="Consolas" panose="020B0609020204030204" pitchFamily="49" charset="0"/>
              </a:rPr>
              <a:t>MiniDst</a:t>
            </a:r>
            <a:r>
              <a:rPr lang="en-US" sz="1400" dirty="0">
                <a:latin typeface="Consolas" panose="020B0609020204030204" pitchFamily="49" charset="0"/>
              </a:rPr>
              <a:t>", "</a:t>
            </a:r>
            <a:r>
              <a:rPr lang="en-US" sz="1400" dirty="0" err="1">
                <a:latin typeface="Consolas" panose="020B0609020204030204" pitchFamily="49" charset="0"/>
              </a:rPr>
              <a:t>MiniDst.root</a:t>
            </a:r>
            <a:r>
              <a:rPr lang="en-US" sz="1400" dirty="0">
                <a:latin typeface="Consolas" panose="020B0609020204030204" pitchFamily="49" charset="0"/>
              </a:rPr>
              <a:t>"]}</a:t>
            </a:r>
            <a:endParaRPr lang="ru-RU" sz="14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29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-239978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Server side is ready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993662" y="6120801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D47C3EC-7D70-12C1-EF4D-BBBB8B508C73}"/>
              </a:ext>
            </a:extLst>
          </p:cNvPr>
          <p:cNvSpPr txBox="1">
            <a:spLocks/>
          </p:cNvSpPr>
          <p:nvPr/>
        </p:nvSpPr>
        <p:spPr>
          <a:xfrm>
            <a:off x="316026" y="863792"/>
            <a:ext cx="8110538" cy="44467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>
                <a:latin typeface="Segoe UI Light" panose="020B0502040204020203" pitchFamily="34" charset="0"/>
              </a:rPr>
              <a:t>Input/Output files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FF9EBB-CFED-BD4A-9F1B-3E631342F49D}"/>
              </a:ext>
            </a:extLst>
          </p:cNvPr>
          <p:cNvSpPr txBox="1"/>
          <p:nvPr/>
        </p:nvSpPr>
        <p:spPr>
          <a:xfrm>
            <a:off x="227919" y="1297587"/>
            <a:ext cx="891608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onsolas" panose="020B0609020204030204" pitchFamily="49" charset="0"/>
              </a:rPr>
              <a:t>"</a:t>
            </a:r>
            <a:r>
              <a:rPr lang="ru-RU" sz="1400" dirty="0" err="1">
                <a:latin typeface="Consolas" panose="020B0609020204030204" pitchFamily="49" charset="0"/>
              </a:rPr>
              <a:t>input_file_path</a:t>
            </a:r>
            <a:r>
              <a:rPr lang="ru-RU" sz="1400" dirty="0">
                <a:latin typeface="Consolas" panose="020B0609020204030204" pitchFamily="49" charset="0"/>
              </a:rPr>
              <a:t>" : "/</a:t>
            </a:r>
            <a:r>
              <a:rPr lang="ru-RU" sz="1400" dirty="0" err="1">
                <a:latin typeface="Consolas" panose="020B0609020204030204" pitchFamily="49" charset="0"/>
              </a:rPr>
              <a:t>mpd.nica.jinr</a:t>
            </a:r>
            <a:r>
              <a:rPr lang="ru-RU" sz="1400" dirty="0">
                <a:latin typeface="Consolas" panose="020B0609020204030204" pitchFamily="49" charset="0"/>
              </a:rPr>
              <a:t>/</a:t>
            </a:r>
            <a:r>
              <a:rPr lang="ru-RU" sz="1400" dirty="0" err="1">
                <a:latin typeface="Consolas" panose="020B0609020204030204" pitchFamily="49" charset="0"/>
              </a:rPr>
              <a:t>models</a:t>
            </a:r>
            <a:r>
              <a:rPr lang="ru-RU" sz="1400" dirty="0">
                <a:latin typeface="Consolas" panose="020B0609020204030204" pitchFamily="49" charset="0"/>
              </a:rPr>
              <a:t>/</a:t>
            </a:r>
            <a:r>
              <a:rPr lang="ru-RU" sz="1400" dirty="0" err="1">
                <a:latin typeface="Consolas" panose="020B0609020204030204" pitchFamily="49" charset="0"/>
              </a:rPr>
              <a:t>UrQMD</a:t>
            </a:r>
            <a:r>
              <a:rPr lang="ru-RU" sz="1400" dirty="0">
                <a:latin typeface="Consolas" panose="020B0609020204030204" pitchFamily="49" charset="0"/>
              </a:rPr>
              <a:t>/</a:t>
            </a:r>
            <a:r>
              <a:rPr lang="ru-RU" sz="1400" dirty="0" err="1">
                <a:latin typeface="Consolas" panose="020B0609020204030204" pitchFamily="49" charset="0"/>
              </a:rPr>
              <a:t>BiBi</a:t>
            </a:r>
            <a:r>
              <a:rPr lang="ru-RU" sz="1400" dirty="0">
                <a:latin typeface="Consolas" panose="020B0609020204030204" pitchFamily="49" charset="0"/>
              </a:rPr>
              <a:t>/09.2GeV-mp/BiBi-mp10-22-1k-req31",</a:t>
            </a:r>
          </a:p>
          <a:p>
            <a:r>
              <a:rPr lang="ru-RU" sz="1400" dirty="0">
                <a:latin typeface="Consolas" panose="020B0609020204030204" pitchFamily="49" charset="0"/>
              </a:rPr>
              <a:t>"</a:t>
            </a:r>
            <a:r>
              <a:rPr lang="ru-RU" sz="1400" dirty="0" err="1">
                <a:latin typeface="Consolas" panose="020B0609020204030204" pitchFamily="49" charset="0"/>
              </a:rPr>
              <a:t>input_file_suffix</a:t>
            </a:r>
            <a:r>
              <a:rPr lang="ru-RU" sz="1400" dirty="0">
                <a:latin typeface="Consolas" panose="020B0609020204030204" pitchFamily="49" charset="0"/>
              </a:rPr>
              <a:t>": ".</a:t>
            </a:r>
            <a:r>
              <a:rPr lang="ru-RU" sz="1400" dirty="0" err="1">
                <a:latin typeface="Consolas" panose="020B0609020204030204" pitchFamily="49" charset="0"/>
              </a:rPr>
              <a:t>mcDst.root</a:t>
            </a:r>
            <a:r>
              <a:rPr lang="ru-RU" sz="1400" dirty="0">
                <a:latin typeface="Consolas" panose="020B0609020204030204" pitchFamily="49" charset="0"/>
              </a:rPr>
              <a:t>",</a:t>
            </a:r>
            <a:endParaRPr lang="en-US" sz="1400" dirty="0">
              <a:latin typeface="Consolas" panose="020B0609020204030204" pitchFamily="49" charset="0"/>
            </a:endParaRPr>
          </a:p>
          <a:p>
            <a:r>
              <a:rPr lang="ru-RU" sz="1400" dirty="0">
                <a:latin typeface="Consolas" panose="020B0609020204030204" pitchFamily="49" charset="0"/>
              </a:rPr>
              <a:t>"</a:t>
            </a:r>
            <a:r>
              <a:rPr lang="ru-RU" sz="1400" dirty="0" err="1">
                <a:latin typeface="Consolas" panose="020B0609020204030204" pitchFamily="49" charset="0"/>
              </a:rPr>
              <a:t>filename_template</a:t>
            </a:r>
            <a:r>
              <a:rPr lang="ru-RU" sz="1400" dirty="0">
                <a:latin typeface="Consolas" panose="020B0609020204030204" pitchFamily="49" charset="0"/>
              </a:rPr>
              <a:t>": "urqmd-BiBi-09.2GeV-mb-eos0-1kev-*</a:t>
            </a:r>
            <a:r>
              <a:rPr lang="ru-RU" sz="1400" dirty="0" err="1">
                <a:latin typeface="Consolas" panose="020B0609020204030204" pitchFamily="49" charset="0"/>
              </a:rPr>
              <a:t>job_id</a:t>
            </a:r>
            <a:r>
              <a:rPr lang="ru-RU" sz="1400" dirty="0">
                <a:latin typeface="Consolas" panose="020B0609020204030204" pitchFamily="49" charset="0"/>
              </a:rPr>
              <a:t>*",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</a:t>
            </a:r>
            <a:r>
              <a:rPr lang="en-US" sz="1400" dirty="0" err="1">
                <a:latin typeface="Consolas" panose="020B0609020204030204" pitchFamily="49" charset="0"/>
              </a:rPr>
              <a:t>output_file_base_path</a:t>
            </a:r>
            <a:r>
              <a:rPr lang="en-US" sz="1400" dirty="0">
                <a:latin typeface="Consolas" panose="020B0609020204030204" pitchFamily="49" charset="0"/>
              </a:rPr>
              <a:t>": "/</a:t>
            </a:r>
            <a:r>
              <a:rPr lang="en-US" sz="1400" dirty="0" err="1">
                <a:latin typeface="Consolas" panose="020B0609020204030204" pitchFamily="49" charset="0"/>
              </a:rPr>
              <a:t>mpd.nica.jinr</a:t>
            </a:r>
            <a:r>
              <a:rPr lang="en-US" sz="1400" dirty="0">
                <a:latin typeface="Consolas" panose="020B0609020204030204" pitchFamily="49" charset="0"/>
              </a:rPr>
              <a:t>/</a:t>
            </a:r>
            <a:r>
              <a:rPr lang="en-US" sz="1400" dirty="0" err="1">
                <a:latin typeface="Consolas" panose="020B0609020204030204" pitchFamily="49" charset="0"/>
              </a:rPr>
              <a:t>vo</a:t>
            </a:r>
            <a:r>
              <a:rPr lang="en-US" sz="1400" dirty="0">
                <a:latin typeface="Consolas" panose="020B0609020204030204" pitchFamily="49" charset="0"/>
              </a:rPr>
              <a:t>/</a:t>
            </a:r>
            <a:r>
              <a:rPr lang="en-US" sz="1400" dirty="0" err="1">
                <a:latin typeface="Consolas" panose="020B0609020204030204" pitchFamily="49" charset="0"/>
              </a:rPr>
              <a:t>mpd</a:t>
            </a:r>
            <a:r>
              <a:rPr lang="en-US" sz="1400" dirty="0">
                <a:latin typeface="Consolas" panose="020B0609020204030204" pitchFamily="49" charset="0"/>
              </a:rPr>
              <a:t>/data",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"outputs": {  "output1": ["models", "</a:t>
            </a:r>
            <a:r>
              <a:rPr lang="en-US" sz="1400" dirty="0" err="1">
                <a:latin typeface="Consolas" panose="020B0609020204030204" pitchFamily="49" charset="0"/>
              </a:rPr>
              <a:t>mod.root</a:t>
            </a:r>
            <a:r>
              <a:rPr lang="en-US" sz="1400" dirty="0">
                <a:latin typeface="Consolas" panose="020B0609020204030204" pitchFamily="49" charset="0"/>
              </a:rPr>
              <a:t>"],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            "output2": ["exp", "</a:t>
            </a:r>
            <a:r>
              <a:rPr lang="en-US" sz="1400" dirty="0" err="1">
                <a:latin typeface="Consolas" panose="020B0609020204030204" pitchFamily="49" charset="0"/>
              </a:rPr>
              <a:t>reco.root</a:t>
            </a:r>
            <a:r>
              <a:rPr lang="en-US" sz="1400" dirty="0">
                <a:latin typeface="Consolas" panose="020B0609020204030204" pitchFamily="49" charset="0"/>
              </a:rPr>
              <a:t>"],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            "output3": ["</a:t>
            </a:r>
            <a:r>
              <a:rPr lang="en-US" sz="1400" dirty="0" err="1">
                <a:latin typeface="Consolas" panose="020B0609020204030204" pitchFamily="49" charset="0"/>
              </a:rPr>
              <a:t>MiniDst</a:t>
            </a:r>
            <a:r>
              <a:rPr lang="en-US" sz="1400" dirty="0">
                <a:latin typeface="Consolas" panose="020B0609020204030204" pitchFamily="49" charset="0"/>
              </a:rPr>
              <a:t>", "</a:t>
            </a:r>
            <a:r>
              <a:rPr lang="en-US" sz="1400" dirty="0" err="1">
                <a:latin typeface="Consolas" panose="020B0609020204030204" pitchFamily="49" charset="0"/>
              </a:rPr>
              <a:t>MiniDst.root</a:t>
            </a:r>
            <a:r>
              <a:rPr lang="en-US" sz="1400" dirty="0">
                <a:latin typeface="Consolas" panose="020B0609020204030204" pitchFamily="49" charset="0"/>
              </a:rPr>
              <a:t>"]}</a:t>
            </a:r>
            <a:endParaRPr lang="ru-RU" sz="1400" dirty="0">
              <a:latin typeface="Consolas" panose="020B06090202040302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0B5E52-84F8-2293-939A-19422EB6E08D}"/>
              </a:ext>
            </a:extLst>
          </p:cNvPr>
          <p:cNvSpPr txBox="1">
            <a:spLocks/>
          </p:cNvSpPr>
          <p:nvPr/>
        </p:nvSpPr>
        <p:spPr>
          <a:xfrm>
            <a:off x="316026" y="2995205"/>
            <a:ext cx="8110538" cy="44467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>
                <a:latin typeface="Segoe UI Light" panose="020B0502040204020203" pitchFamily="34" charset="0"/>
              </a:rPr>
              <a:t>Payload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18255-E650-4C5F-52AD-2901EDE5CA82}"/>
              </a:ext>
            </a:extLst>
          </p:cNvPr>
          <p:cNvSpPr txBox="1"/>
          <p:nvPr/>
        </p:nvSpPr>
        <p:spPr>
          <a:xfrm>
            <a:off x="227919" y="3429000"/>
            <a:ext cx="89160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root -l -q -b </a:t>
            </a:r>
            <a:r>
              <a:rPr lang="en-US" sz="1400" dirty="0" err="1">
                <a:latin typeface="Consolas" panose="020B0609020204030204" pitchFamily="49" charset="0"/>
              </a:rPr>
              <a:t>runMC.C</a:t>
            </a:r>
            <a:r>
              <a:rPr lang="en-US" sz="1400" dirty="0">
                <a:latin typeface="Consolas" panose="020B0609020204030204" pitchFamily="49" charset="0"/>
              </a:rPr>
              <a:t>\(</a:t>
            </a:r>
            <a:r>
              <a:rPr lang="en-US" sz="1400" dirty="0" err="1">
                <a:latin typeface="Consolas" panose="020B0609020204030204" pitchFamily="49" charset="0"/>
              </a:rPr>
              <a:t>EGenerators</a:t>
            </a:r>
            <a:r>
              <a:rPr lang="en-US" sz="1400" dirty="0">
                <a:latin typeface="Consolas" panose="020B0609020204030204" pitchFamily="49" charset="0"/>
              </a:rPr>
              <a:t>::</a:t>
            </a:r>
            <a:r>
              <a:rPr lang="en-US" sz="1400" dirty="0" err="1">
                <a:latin typeface="Consolas" panose="020B0609020204030204" pitchFamily="49" charset="0"/>
              </a:rPr>
              <a:t>MCDST,EVMCType</a:t>
            </a:r>
            <a:r>
              <a:rPr lang="en-US" sz="1400" dirty="0">
                <a:latin typeface="Consolas" panose="020B0609020204030204" pitchFamily="49" charset="0"/>
              </a:rPr>
              <a:t>::GEANT4,0,\"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</a:rPr>
              <a:t>$FILENAME_TEMPLATE</a:t>
            </a:r>
            <a:r>
              <a:rPr lang="en-US" sz="1400" dirty="0">
                <a:latin typeface="Consolas" panose="020B0609020204030204" pitchFamily="49" charset="0"/>
              </a:rPr>
              <a:t>/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</a:rPr>
              <a:t>$INPUT_FILE_SUFFIX</a:t>
            </a:r>
            <a:r>
              <a:rPr lang="en-US" sz="1400" dirty="0">
                <a:latin typeface="Consolas" panose="020B0609020204030204" pitchFamily="49" charset="0"/>
              </a:rPr>
              <a:t>\",\"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temp.dst.root</a:t>
            </a:r>
            <a:r>
              <a:rPr lang="en-US" sz="1400" dirty="0">
                <a:latin typeface="Consolas" panose="020B0609020204030204" pitchFamily="49" charset="0"/>
              </a:rPr>
              <a:t>\",0,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</a:rPr>
              <a:t>$EVENTS_PER_FILE</a:t>
            </a:r>
            <a:r>
              <a:rPr lang="en-US" sz="1400" dirty="0">
                <a:latin typeface="Consolas" panose="020B0609020204030204" pitchFamily="49" charset="0"/>
              </a:rPr>
              <a:t>,kFALSE,0\)</a:t>
            </a:r>
          </a:p>
          <a:p>
            <a:endParaRPr lang="en-US" sz="1400" dirty="0">
              <a:latin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</a:rPr>
              <a:t>root -l -q -b </a:t>
            </a:r>
            <a:r>
              <a:rPr lang="en-US" sz="1400" dirty="0" err="1">
                <a:latin typeface="Consolas" panose="020B0609020204030204" pitchFamily="49" charset="0"/>
              </a:rPr>
              <a:t>runReco.C</a:t>
            </a:r>
            <a:r>
              <a:rPr lang="en-US" sz="1400" dirty="0">
                <a:latin typeface="Consolas" panose="020B0609020204030204" pitchFamily="49" charset="0"/>
              </a:rPr>
              <a:t>\(\"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temp.dst.root</a:t>
            </a:r>
            <a:r>
              <a:rPr lang="en-US" sz="1400" dirty="0">
                <a:latin typeface="Consolas" panose="020B0609020204030204" pitchFamily="49" charset="0"/>
              </a:rPr>
              <a:t>\",\"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</a:rPr>
              <a:t>$FILENAME_TEMPLATE</a:t>
            </a:r>
            <a:r>
              <a:rPr lang="en-US" sz="1400" dirty="0">
                <a:latin typeface="Consolas" panose="020B0609020204030204" pitchFamily="49" charset="0"/>
              </a:rPr>
              <a:t>/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</a:rPr>
              <a:t>$OUTPUT1_EXT</a:t>
            </a:r>
            <a:r>
              <a:rPr lang="en-US" sz="1400" dirty="0">
                <a:latin typeface="Consolas" panose="020B0609020204030204" pitchFamily="49" charset="0"/>
              </a:rPr>
              <a:t>\",0,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</a:rPr>
              <a:t>$EVENTS_PER_FILE</a:t>
            </a:r>
            <a:r>
              <a:rPr lang="en-US" sz="1400" dirty="0">
                <a:latin typeface="Consolas" panose="020B0609020204030204" pitchFamily="49" charset="0"/>
              </a:rPr>
              <a:t>\)</a:t>
            </a:r>
            <a:endParaRPr lang="ru-RU" sz="1400" dirty="0">
              <a:latin typeface="Consolas" panose="020B0609020204030204" pitchFamily="49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F247AD-13F5-4848-1C53-C5813111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8673"/>
            <a:ext cx="9144000" cy="124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72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DC393B5-D195-E581-BE49-DB4A372A3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59"/>
          <a:stretch/>
        </p:blipFill>
        <p:spPr bwMode="auto">
          <a:xfrm>
            <a:off x="846490" y="5477039"/>
            <a:ext cx="3370971" cy="99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A0EB8DD-094E-A185-B90D-E99BD05D6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33"/>
          <a:stretch/>
        </p:blipFill>
        <p:spPr bwMode="auto">
          <a:xfrm>
            <a:off x="1145824" y="2161726"/>
            <a:ext cx="6700677" cy="267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8B1F5D4-C9E9-FC79-2BF1-5AB82FDA8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3" b="5292"/>
          <a:stretch/>
        </p:blipFill>
        <p:spPr bwMode="auto">
          <a:xfrm>
            <a:off x="5695642" y="5620159"/>
            <a:ext cx="3070629" cy="95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0BDBEA-9A36-9B2B-9A92-1CC4D5454F40}"/>
              </a:ext>
            </a:extLst>
          </p:cNvPr>
          <p:cNvSpPr/>
          <p:nvPr/>
        </p:nvSpPr>
        <p:spPr>
          <a:xfrm>
            <a:off x="486893" y="1043389"/>
            <a:ext cx="8018541" cy="319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Distributed system for processing and data storage for experiments at the Complex </a:t>
            </a:r>
            <a:r>
              <a:rPr lang="ru-RU" alt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</a:t>
            </a:r>
            <a:endParaRPr lang="en-US" alt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9DFC5198-E091-51D5-F109-91456BDF4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5" y="235461"/>
            <a:ext cx="1820053" cy="5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5A1E634-8864-46EA-AFBD-2AFDC8E01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317" y="256685"/>
            <a:ext cx="1070122" cy="52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BEFAE46-F157-0026-4E15-22E92F187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19" y="235461"/>
            <a:ext cx="985688" cy="48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CC4B3210-9355-B91A-D40C-F425DB73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68" y="654091"/>
            <a:ext cx="1192717" cy="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7">
            <a:extLst>
              <a:ext uri="{FF2B5EF4-FFF2-40B4-BE49-F238E27FC236}">
                <a16:creationId xmlns:a16="http://schemas.microsoft.com/office/drawing/2014/main" id="{6748E49B-BFF9-876C-3EC6-E4568F45B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557" y="650862"/>
            <a:ext cx="1617812" cy="31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EFD99C-39A6-AB24-489A-8C1024BBEFB8}"/>
              </a:ext>
            </a:extLst>
          </p:cNvPr>
          <p:cNvGrpSpPr/>
          <p:nvPr/>
        </p:nvGrpSpPr>
        <p:grpSpPr>
          <a:xfrm>
            <a:off x="4349319" y="6055303"/>
            <a:ext cx="1195613" cy="104949"/>
            <a:chOff x="5974079" y="5995815"/>
            <a:chExt cx="1585210" cy="141667"/>
          </a:xfrm>
        </p:grpSpPr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43F2C4E1-86B7-FD5C-75CD-51FBC125CA70}"/>
                </a:ext>
              </a:extLst>
            </p:cNvPr>
            <p:cNvCxnSpPr/>
            <p:nvPr/>
          </p:nvCxnSpPr>
          <p:spPr>
            <a:xfrm>
              <a:off x="5974080" y="5995815"/>
              <a:ext cx="158520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20D375C5-AA9F-B0F9-2362-3FCC57D6B5A7}"/>
                </a:ext>
              </a:extLst>
            </p:cNvPr>
            <p:cNvCxnSpPr/>
            <p:nvPr/>
          </p:nvCxnSpPr>
          <p:spPr>
            <a:xfrm flipH="1" flipV="1">
              <a:off x="5974079" y="6137482"/>
              <a:ext cx="158520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002EA25-62AE-8128-7021-4B95B33ADE5F}"/>
              </a:ext>
            </a:extLst>
          </p:cNvPr>
          <p:cNvSpPr/>
          <p:nvPr/>
        </p:nvSpPr>
        <p:spPr>
          <a:xfrm>
            <a:off x="0" y="3974152"/>
            <a:ext cx="1680797" cy="866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1400" b="1" dirty="0">
                <a:solidFill>
                  <a:srgbClr val="FF0000"/>
                </a:solidFill>
              </a:rPr>
              <a:t>MLIT Team</a:t>
            </a:r>
          </a:p>
          <a:p>
            <a:pPr algn="ctr">
              <a:spcBef>
                <a:spcPct val="0"/>
              </a:spcBef>
            </a:pPr>
            <a:r>
              <a:rPr lang="en-US" altLang="ru-RU" sz="1400" dirty="0"/>
              <a:t>Belyakov D.V.</a:t>
            </a:r>
            <a:r>
              <a:rPr lang="ru-RU" altLang="ru-RU" sz="1400" dirty="0"/>
              <a:t>, </a:t>
            </a:r>
            <a:r>
              <a:rPr lang="en-US" altLang="ru-RU" sz="1400" dirty="0" err="1"/>
              <a:t>Dolbilov</a:t>
            </a:r>
            <a:r>
              <a:rPr lang="en-US" altLang="ru-RU" sz="1400" dirty="0"/>
              <a:t> A.G.</a:t>
            </a:r>
            <a:r>
              <a:rPr lang="ru-RU" altLang="ru-RU" sz="1400" dirty="0"/>
              <a:t>, </a:t>
            </a:r>
            <a:r>
              <a:rPr lang="en-US" altLang="ru-RU" sz="1400" dirty="0" err="1"/>
              <a:t>Kokorev</a:t>
            </a:r>
            <a:r>
              <a:rPr lang="en-US" altLang="ru-RU" sz="1400" dirty="0"/>
              <a:t> A.A.</a:t>
            </a:r>
            <a:r>
              <a:rPr lang="ru-RU" altLang="ru-RU" sz="1400" dirty="0"/>
              <a:t>, </a:t>
            </a:r>
            <a:r>
              <a:rPr lang="en-US" altLang="ru-RU" sz="1400" dirty="0" err="1"/>
              <a:t>Lyubimova</a:t>
            </a:r>
            <a:r>
              <a:rPr lang="en-US" altLang="ru-RU" sz="1400" dirty="0"/>
              <a:t> M.A.</a:t>
            </a:r>
            <a:r>
              <a:rPr lang="ru-RU" altLang="ru-RU" sz="1400" dirty="0"/>
              <a:t>,</a:t>
            </a:r>
            <a:r>
              <a:rPr lang="en-US" altLang="ru-RU" sz="1400" dirty="0"/>
              <a:t> </a:t>
            </a:r>
            <a:r>
              <a:rPr lang="en-US" altLang="ru-RU" sz="1400" dirty="0" err="1"/>
              <a:t>Pelevanuk</a:t>
            </a:r>
            <a:r>
              <a:rPr lang="en-US" altLang="ru-RU" sz="1400" dirty="0"/>
              <a:t> I.S.,</a:t>
            </a:r>
            <a:endParaRPr lang="ru-RU" altLang="ru-RU" sz="1400" dirty="0"/>
          </a:p>
          <a:p>
            <a:pPr algn="ctr">
              <a:spcBef>
                <a:spcPct val="0"/>
              </a:spcBef>
            </a:pPr>
            <a:r>
              <a:rPr lang="en-US" altLang="ru-RU" sz="1400" dirty="0" err="1"/>
              <a:t>Podgainy</a:t>
            </a:r>
            <a:r>
              <a:rPr lang="en-US" altLang="ru-RU" sz="1400" dirty="0"/>
              <a:t> D.V.</a:t>
            </a:r>
            <a:endParaRPr lang="en-US" altLang="ru-RU" sz="1400" b="1" dirty="0">
              <a:solidFill>
                <a:srgbClr val="FF000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FDFCF55-A38C-478F-AA74-C4540121F4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5" y="2324357"/>
            <a:ext cx="1732615" cy="1276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61B4D66-1CAD-FEBC-B3E7-F6848C43A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"/>
          <a:stretch/>
        </p:blipFill>
        <p:spPr bwMode="auto">
          <a:xfrm>
            <a:off x="158099" y="2185095"/>
            <a:ext cx="1113067" cy="1752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1520CDB-B628-B51F-BCC0-6DCF3CA04931}"/>
              </a:ext>
            </a:extLst>
          </p:cNvPr>
          <p:cNvSpPr/>
          <p:nvPr/>
        </p:nvSpPr>
        <p:spPr>
          <a:xfrm>
            <a:off x="4200328" y="5745599"/>
            <a:ext cx="1550893" cy="228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1400" b="1" dirty="0">
                <a:solidFill>
                  <a:srgbClr val="FF0000"/>
                </a:solidFill>
              </a:rPr>
              <a:t>Data flow rates 100 </a:t>
            </a:r>
            <a:r>
              <a:rPr lang="en-US" altLang="ru-RU" sz="1400" b="1" dirty="0" err="1">
                <a:solidFill>
                  <a:srgbClr val="FF0000"/>
                </a:solidFill>
              </a:rPr>
              <a:t>Gbps</a:t>
            </a:r>
            <a:endParaRPr lang="en-US" altLang="ru-RU" sz="14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C725BA1-8E7B-F290-9738-F8A10933D433}"/>
              </a:ext>
            </a:extLst>
          </p:cNvPr>
          <p:cNvSpPr/>
          <p:nvPr/>
        </p:nvSpPr>
        <p:spPr>
          <a:xfrm>
            <a:off x="7305248" y="3860425"/>
            <a:ext cx="1762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1400" b="1" dirty="0">
                <a:solidFill>
                  <a:srgbClr val="FF0000"/>
                </a:solidFill>
              </a:rPr>
              <a:t>LHEP Team</a:t>
            </a:r>
          </a:p>
          <a:p>
            <a:pPr algn="ctr">
              <a:spcBef>
                <a:spcPct val="0"/>
              </a:spcBef>
            </a:pPr>
            <a:r>
              <a:rPr lang="en-US" sz="1400" dirty="0" err="1"/>
              <a:t>Moshkin</a:t>
            </a:r>
            <a:r>
              <a:rPr lang="en-US" sz="1400" dirty="0"/>
              <a:t> A.A.,</a:t>
            </a:r>
            <a:r>
              <a:rPr lang="en-US" altLang="ru-RU" sz="1400" dirty="0"/>
              <a:t> </a:t>
            </a:r>
            <a:r>
              <a:rPr lang="en-US" altLang="ru-RU" sz="1400" dirty="0" err="1"/>
              <a:t>Rogachevsky</a:t>
            </a:r>
            <a:r>
              <a:rPr lang="en-US" altLang="ru-RU" sz="1400" dirty="0"/>
              <a:t> O.V.</a:t>
            </a:r>
            <a:r>
              <a:rPr lang="ru-RU" altLang="ru-RU" sz="1400" dirty="0"/>
              <a:t>, </a:t>
            </a:r>
            <a:r>
              <a:rPr lang="en-US" altLang="ru-RU" sz="1400" dirty="0" err="1"/>
              <a:t>Slepov</a:t>
            </a:r>
            <a:r>
              <a:rPr lang="en-US" altLang="ru-RU" sz="1400" dirty="0"/>
              <a:t> I.P.</a:t>
            </a:r>
            <a:endParaRPr lang="en-US" alt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91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Conclusion on MPD+DIRAC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230283"/>
            <a:ext cx="7762875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was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years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fruitful cooperation between MPD physicists, engineers, developers and administrators: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1.75M jobs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successfully completed,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1PB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generated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These jobs would took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~9 years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complete with the basic 200 job slots with 100% load. 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But still, some jobs can be completed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only on </a:t>
            </a:r>
            <a:r>
              <a:rPr lang="en-US" sz="2000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Additional services greatly improve our understanding of computing load, requirements and efficiency.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trains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 the next big challenge for us. We are working on providing simple and transparent tool to execute them on MPD distributed infrastructure.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7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1. Single system for all aspects of computing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81237" y="183792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User Interface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90444" y="261770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249" y="3511774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Workload management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4439" y="3511773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Data management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3249" y="4251352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Integration tools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4441" y="4250236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File Catalog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4443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Metadata management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27642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Accounting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324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Workflow management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4438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Management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4196" y="1687484"/>
            <a:ext cx="8570422" cy="4862945"/>
          </a:xfrm>
          <a:prstGeom prst="roundRect">
            <a:avLst>
              <a:gd name="adj" fmla="val 7778"/>
            </a:avLst>
          </a:prstGeom>
          <a:noFill/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4" y="1812284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910442" y="2652659"/>
            <a:ext cx="346878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Central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821042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42" y="1588093"/>
            <a:ext cx="6766560" cy="526990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2. Good performance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759681" y="4114800"/>
            <a:ext cx="196284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306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13" t="25697" r="19841" b="5873"/>
          <a:stretch/>
        </p:blipFill>
        <p:spPr>
          <a:xfrm>
            <a:off x="477982" y="1749191"/>
            <a:ext cx="8183880" cy="510177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3. Active users and developers community</a:t>
            </a:r>
          </a:p>
        </p:txBody>
      </p:sp>
    </p:spTree>
    <p:extLst>
      <p:ext uri="{BB962C8B-B14F-4D97-AF65-F5344CB8AC3E}">
        <p14:creationId xmlns:p14="http://schemas.microsoft.com/office/powerpoint/2010/main" val="3599900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134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94455" y="993370"/>
            <a:ext cx="8226854" cy="5507183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MPD: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Victor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Riabov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Arkadiy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Taranenko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Andrey </a:t>
            </a:r>
            <a:r>
              <a:rPr lang="en-US" sz="2400" u="sng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Oleg </a:t>
            </a:r>
            <a:r>
              <a:rPr lang="en-US" sz="2400" u="sng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Rogachevskiy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DIRAC: 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</a:t>
            </a:r>
            <a:r>
              <a:rPr lang="en-US" sz="2400" u="sng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Pelevanyk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Tsaregorodtzev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Responsibles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resources: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  Valery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  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Podgainy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LHEP cluster: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Ivan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Slepov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Participants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00636" y="2071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53036" y="2224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05436" y="2376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260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00636" y="2071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53036" y="2224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05436" y="2376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cxnSp>
        <p:nvCxnSpPr>
          <p:cNvPr id="55" name="Прямая со стрелкой 54"/>
          <p:cNvCxnSpPr>
            <a:stCxn id="47" idx="0"/>
            <a:endCxn id="46" idx="2"/>
          </p:cNvCxnSpPr>
          <p:nvPr/>
        </p:nvCxnSpPr>
        <p:spPr>
          <a:xfrm flipV="1">
            <a:off x="2158220" y="3324841"/>
            <a:ext cx="614900" cy="105493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50" idx="0"/>
            <a:endCxn id="46" idx="2"/>
          </p:cNvCxnSpPr>
          <p:nvPr/>
        </p:nvCxnSpPr>
        <p:spPr>
          <a:xfrm flipH="1" flipV="1">
            <a:off x="2773120" y="3324841"/>
            <a:ext cx="373418" cy="105493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51" idx="0"/>
            <a:endCxn id="46" idx="2"/>
          </p:cNvCxnSpPr>
          <p:nvPr/>
        </p:nvCxnSpPr>
        <p:spPr>
          <a:xfrm flipH="1" flipV="1">
            <a:off x="2773120" y="3324841"/>
            <a:ext cx="1369878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52" idx="0"/>
            <a:endCxn id="46" idx="2"/>
          </p:cNvCxnSpPr>
          <p:nvPr/>
        </p:nvCxnSpPr>
        <p:spPr>
          <a:xfrm flipH="1" flipV="1">
            <a:off x="2773120" y="3324841"/>
            <a:ext cx="2366338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53" idx="0"/>
            <a:endCxn id="46" idx="2"/>
          </p:cNvCxnSpPr>
          <p:nvPr/>
        </p:nvCxnSpPr>
        <p:spPr>
          <a:xfrm flipH="1" flipV="1">
            <a:off x="2773120" y="3324841"/>
            <a:ext cx="3369994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stCxn id="54" idx="0"/>
            <a:endCxn id="46" idx="2"/>
          </p:cNvCxnSpPr>
          <p:nvPr/>
        </p:nvCxnSpPr>
        <p:spPr>
          <a:xfrm flipH="1" flipV="1">
            <a:off x="2773120" y="3324841"/>
            <a:ext cx="4403839" cy="105035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751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5268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742697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741922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735214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732566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677271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cxnSp>
        <p:nvCxnSpPr>
          <p:cNvPr id="57" name="Прямая со стрелкой 56"/>
          <p:cNvCxnSpPr>
            <a:stCxn id="70" idx="0"/>
            <a:endCxn id="42" idx="1"/>
          </p:cNvCxnSpPr>
          <p:nvPr/>
        </p:nvCxnSpPr>
        <p:spPr>
          <a:xfrm flipV="1">
            <a:off x="2150078" y="2151509"/>
            <a:ext cx="5598158" cy="221858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71" idx="0"/>
            <a:endCxn id="42" idx="1"/>
          </p:cNvCxnSpPr>
          <p:nvPr/>
        </p:nvCxnSpPr>
        <p:spPr>
          <a:xfrm flipV="1">
            <a:off x="3141768" y="2151509"/>
            <a:ext cx="4606468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72" idx="0"/>
            <a:endCxn id="42" idx="1"/>
          </p:cNvCxnSpPr>
          <p:nvPr/>
        </p:nvCxnSpPr>
        <p:spPr>
          <a:xfrm flipV="1">
            <a:off x="4132550" y="2151509"/>
            <a:ext cx="3615686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74" idx="0"/>
            <a:endCxn id="42" idx="1"/>
          </p:cNvCxnSpPr>
          <p:nvPr/>
        </p:nvCxnSpPr>
        <p:spPr>
          <a:xfrm flipV="1">
            <a:off x="5135678" y="2151509"/>
            <a:ext cx="2612558" cy="221311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75" idx="0"/>
            <a:endCxn id="42" idx="1"/>
          </p:cNvCxnSpPr>
          <p:nvPr/>
        </p:nvCxnSpPr>
        <p:spPr>
          <a:xfrm flipV="1">
            <a:off x="6143114" y="2151509"/>
            <a:ext cx="1605122" cy="222826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76" idx="0"/>
            <a:endCxn id="42" idx="1"/>
          </p:cNvCxnSpPr>
          <p:nvPr/>
        </p:nvCxnSpPr>
        <p:spPr>
          <a:xfrm flipV="1">
            <a:off x="7195188" y="2151509"/>
            <a:ext cx="553048" cy="223443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000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5268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742697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741922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735214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732566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677271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cxnSp>
        <p:nvCxnSpPr>
          <p:cNvPr id="57" name="Прямая со стрелкой 56"/>
          <p:cNvCxnSpPr>
            <a:stCxn id="70" idx="0"/>
            <a:endCxn id="42" idx="1"/>
          </p:cNvCxnSpPr>
          <p:nvPr/>
        </p:nvCxnSpPr>
        <p:spPr>
          <a:xfrm flipV="1">
            <a:off x="2150078" y="2151509"/>
            <a:ext cx="5598158" cy="221858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71" idx="0"/>
            <a:endCxn id="42" idx="1"/>
          </p:cNvCxnSpPr>
          <p:nvPr/>
        </p:nvCxnSpPr>
        <p:spPr>
          <a:xfrm flipV="1">
            <a:off x="3141768" y="2151509"/>
            <a:ext cx="4606468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72" idx="0"/>
            <a:endCxn id="42" idx="1"/>
          </p:cNvCxnSpPr>
          <p:nvPr/>
        </p:nvCxnSpPr>
        <p:spPr>
          <a:xfrm flipV="1">
            <a:off x="4132550" y="2151509"/>
            <a:ext cx="3615686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74" idx="0"/>
            <a:endCxn id="42" idx="1"/>
          </p:cNvCxnSpPr>
          <p:nvPr/>
        </p:nvCxnSpPr>
        <p:spPr>
          <a:xfrm flipV="1">
            <a:off x="5135678" y="2151509"/>
            <a:ext cx="2612558" cy="221311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75" idx="0"/>
            <a:endCxn id="42" idx="1"/>
          </p:cNvCxnSpPr>
          <p:nvPr/>
        </p:nvCxnSpPr>
        <p:spPr>
          <a:xfrm flipV="1">
            <a:off x="6143114" y="2151509"/>
            <a:ext cx="1605122" cy="222826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76" idx="0"/>
            <a:endCxn id="42" idx="1"/>
          </p:cNvCxnSpPr>
          <p:nvPr/>
        </p:nvCxnSpPr>
        <p:spPr>
          <a:xfrm flipV="1">
            <a:off x="7195188" y="2151509"/>
            <a:ext cx="553048" cy="223443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80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MC generation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2712" y="1134495"/>
            <a:ext cx="72985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82827"/>
                </a:solidFill>
                <a:latin typeface="Segoe UI Light" panose="020B0502040204020203" pitchFamily="34" charset="0"/>
              </a:rPr>
              <a:t>The MPD(Multi Purpose Detector) apparatus has been designed as a 4π spectrometer capable of detecting of charged hadrons, electrons and photons in heavy-ion collisions at high luminosity in the energy range of the NICA collider. To reach this goal, the detector will comprise a precise 3-D tracking system and a high-performance particle identification (PID) system based on the time-of-flight measurements and calorimetry.</a:t>
            </a:r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C6EADA-68B6-42A2-9FDC-37880FAA6679}"/>
              </a:ext>
            </a:extLst>
          </p:cNvPr>
          <p:cNvSpPr/>
          <p:nvPr/>
        </p:nvSpPr>
        <p:spPr>
          <a:xfrm>
            <a:off x="4273756" y="6494711"/>
            <a:ext cx="4870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http://db-nica.jinr.ru/mpdmc/stat.php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4537B4-04C5-40A9-99B4-04F55AF8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3"/>
          <a:stretch/>
        </p:blipFill>
        <p:spPr>
          <a:xfrm>
            <a:off x="-1" y="2888820"/>
            <a:ext cx="9144000" cy="34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13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MC generation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Объект 11">
                <a:extLst>
                  <a:ext uri="{FF2B5EF4-FFF2-40B4-BE49-F238E27FC236}">
                    <a16:creationId xmlns:a16="http://schemas.microsoft.com/office/drawing/2014/main" id="{0BE8F705-1717-6CC3-E4B9-5C14B721B82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4281978"/>
                  </p:ext>
                </p:extLst>
              </p:nvPr>
            </p:nvGraphicFramePr>
            <p:xfrm>
              <a:off x="1619250" y="1067084"/>
              <a:ext cx="5905499" cy="5654391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867233">
                      <a:extLst>
                        <a:ext uri="{9D8B030D-6E8A-4147-A177-3AD203B41FA5}">
                          <a16:colId xmlns:a16="http://schemas.microsoft.com/office/drawing/2014/main" val="1421299855"/>
                        </a:ext>
                      </a:extLst>
                    </a:gridCol>
                    <a:gridCol w="551726">
                      <a:extLst>
                        <a:ext uri="{9D8B030D-6E8A-4147-A177-3AD203B41FA5}">
                          <a16:colId xmlns:a16="http://schemas.microsoft.com/office/drawing/2014/main" val="195736420"/>
                        </a:ext>
                      </a:extLst>
                    </a:gridCol>
                    <a:gridCol w="607501">
                      <a:extLst>
                        <a:ext uri="{9D8B030D-6E8A-4147-A177-3AD203B41FA5}">
                          <a16:colId xmlns:a16="http://schemas.microsoft.com/office/drawing/2014/main" val="35805935"/>
                        </a:ext>
                      </a:extLst>
                    </a:gridCol>
                    <a:gridCol w="1428258">
                      <a:extLst>
                        <a:ext uri="{9D8B030D-6E8A-4147-A177-3AD203B41FA5}">
                          <a16:colId xmlns:a16="http://schemas.microsoft.com/office/drawing/2014/main" val="3657748745"/>
                        </a:ext>
                      </a:extLst>
                    </a:gridCol>
                    <a:gridCol w="1367561">
                      <a:extLst>
                        <a:ext uri="{9D8B030D-6E8A-4147-A177-3AD203B41FA5}">
                          <a16:colId xmlns:a16="http://schemas.microsoft.com/office/drawing/2014/main" val="280307768"/>
                        </a:ext>
                      </a:extLst>
                    </a:gridCol>
                    <a:gridCol w="1083220">
                      <a:extLst>
                        <a:ext uri="{9D8B030D-6E8A-4147-A177-3AD203B41FA5}">
                          <a16:colId xmlns:a16="http://schemas.microsoft.com/office/drawing/2014/main" val="1662585533"/>
                        </a:ext>
                      </a:extLst>
                    </a:gridCol>
                  </a:tblGrid>
                  <a:tr h="25174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 err="1">
                              <a:solidFill>
                                <a:schemeClr val="accent6"/>
                              </a:solidFill>
                              <a:effectLst/>
                            </a:rPr>
                            <a:t>Generator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PWG</a:t>
                          </a:r>
                          <a:endParaRPr lang="ru-RU" sz="800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 err="1">
                              <a:solidFill>
                                <a:schemeClr val="accent6"/>
                              </a:solidFill>
                              <a:effectLst/>
                            </a:rPr>
                            <a:t>Coll</a:t>
                          </a:r>
                          <a:r>
                            <a:rPr lang="ru-RU" sz="8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.</a:t>
                          </a:r>
                          <a:endParaRPr lang="ru-RU" sz="800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ru-RU" sz="800" i="1" smtClean="0">
                                        <a:solidFill>
                                          <a:schemeClr val="accent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ru-RU" sz="800">
                                        <a:solidFill>
                                          <a:schemeClr val="accent6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ru-RU" sz="800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solidFill>
                                <a:schemeClr val="accent6"/>
                              </a:solidFill>
                              <a:effectLst/>
                            </a:rPr>
                            <a:t># of events(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800" i="1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80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ru-RU" sz="80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800">
                              <a:solidFill>
                                <a:schemeClr val="accent6"/>
                              </a:solidFill>
                              <a:effectLst/>
                            </a:rPr>
                            <a:t>)</a:t>
                          </a:r>
                          <a:endParaRPr lang="ru-RU" sz="80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 err="1">
                              <a:solidFill>
                                <a:schemeClr val="accent6"/>
                              </a:solidFill>
                              <a:effectLst/>
                            </a:rPr>
                            <a:t>Reco</a:t>
                          </a:r>
                          <a:endParaRPr lang="ru-RU" sz="800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87914078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UrQMD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PWG4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34439636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9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10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78029741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9.46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10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15352501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9.</a:t>
                          </a:r>
                          <a:r>
                            <a:rPr lang="en-US" sz="800">
                              <a:effectLst/>
                            </a:rPr>
                            <a:t>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97861941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PWG2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76926623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PWG3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7.7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+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02514608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BiBi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7.7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+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67131912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9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</a:t>
                          </a:r>
                          <a:r>
                            <a:rPr lang="en-US" sz="800" dirty="0">
                              <a:effectLst/>
                            </a:rPr>
                            <a:t>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+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859810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 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pp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9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+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0937817"/>
                      </a:ext>
                    </a:extLst>
                  </a:tr>
                  <a:tr h="24731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effectLst/>
                            </a:rPr>
                            <a:t>BiBi</a:t>
                          </a: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 fix target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44539546"/>
                      </a:ext>
                    </a:extLst>
                  </a:tr>
                  <a:tr h="24731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BiBi</a:t>
                          </a: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 fix target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(12 underway)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69924468"/>
                      </a:ext>
                    </a:extLst>
                  </a:tr>
                  <a:tr h="24731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BiBi</a:t>
                          </a: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 fix target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(12 underway)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95407054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PWG1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11(50 underway)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21252442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DCM-SMM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PWG1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77640774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PHQMD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PWG2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8.8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2301013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 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6</a:t>
                          </a:r>
                          <a:r>
                            <a:rPr lang="en-US" sz="800" dirty="0">
                              <a:effectLst/>
                            </a:rPr>
                            <a:t>1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7716441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2.4/3.0/4.5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10/10/2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79557387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vHLLE-</a:t>
                          </a: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UrQMD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PWG3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11.5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5819062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11.5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0184582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7.7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20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61867374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BiBi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9.2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48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72694216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Smash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PWG1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9.46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1425587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ArAr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4/7/</a:t>
                          </a:r>
                          <a:r>
                            <a:rPr lang="ru-RU" sz="800">
                              <a:effectLst/>
                            </a:rPr>
                            <a:t>9</a:t>
                          </a:r>
                          <a:r>
                            <a:rPr lang="en-US" sz="800">
                              <a:effectLst/>
                            </a:rPr>
                            <a:t>/11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20</a:t>
                          </a:r>
                          <a:r>
                            <a:rPr lang="en-US" sz="800" dirty="0">
                              <a:effectLst/>
                            </a:rPr>
                            <a:t>/20/20/20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97698349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A</a:t>
                          </a:r>
                          <a:r>
                            <a:rPr lang="en-US" sz="800">
                              <a:effectLst/>
                            </a:rPr>
                            <a:t>u</a:t>
                          </a:r>
                          <a:r>
                            <a:rPr lang="ru-RU" sz="800">
                              <a:effectLst/>
                            </a:rPr>
                            <a:t>A</a:t>
                          </a:r>
                          <a:r>
                            <a:rPr lang="en-US" sz="800">
                              <a:effectLst/>
                            </a:rPr>
                            <a:t>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4/7/</a:t>
                          </a:r>
                          <a:r>
                            <a:rPr lang="ru-RU" sz="800">
                              <a:effectLst/>
                            </a:rPr>
                            <a:t>9</a:t>
                          </a:r>
                          <a:r>
                            <a:rPr lang="en-US" sz="800">
                              <a:effectLst/>
                            </a:rPr>
                            <a:t>/11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20</a:t>
                          </a:r>
                          <a:r>
                            <a:rPr lang="en-US" sz="800" dirty="0">
                              <a:effectLst/>
                            </a:rPr>
                            <a:t>/20/20/22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01328854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XeXe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4/7/</a:t>
                          </a:r>
                          <a:r>
                            <a:rPr lang="ru-RU" sz="800">
                              <a:effectLst/>
                            </a:rPr>
                            <a:t>9</a:t>
                          </a:r>
                          <a:r>
                            <a:rPr lang="en-US" sz="800">
                              <a:effectLst/>
                            </a:rPr>
                            <a:t>/11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20</a:t>
                          </a:r>
                          <a:r>
                            <a:rPr lang="en-US" sz="800" dirty="0">
                              <a:effectLst/>
                            </a:rPr>
                            <a:t>/20/20/20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67295525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CC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4/7/</a:t>
                          </a:r>
                          <a:r>
                            <a:rPr lang="ru-RU" sz="800">
                              <a:effectLst/>
                            </a:rPr>
                            <a:t>9</a:t>
                          </a:r>
                          <a:r>
                            <a:rPr lang="en-US" sz="800">
                              <a:effectLst/>
                            </a:rPr>
                            <a:t>/11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20</a:t>
                          </a:r>
                          <a:r>
                            <a:rPr lang="en-US" sz="800" dirty="0">
                              <a:effectLst/>
                            </a:rPr>
                            <a:t>/20/20/20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91331386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pp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4/7/</a:t>
                          </a:r>
                          <a:r>
                            <a:rPr lang="ru-RU" sz="800" dirty="0">
                              <a:effectLst/>
                            </a:rPr>
                            <a:t>9</a:t>
                          </a:r>
                          <a:r>
                            <a:rPr lang="en-US" sz="800" dirty="0">
                              <a:effectLst/>
                            </a:rPr>
                            <a:t>/11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5</a:t>
                          </a:r>
                          <a:r>
                            <a:rPr lang="ru-RU" sz="800" dirty="0">
                              <a:effectLst/>
                            </a:rPr>
                            <a:t>0</a:t>
                          </a:r>
                          <a:r>
                            <a:rPr lang="en-US" sz="800" dirty="0">
                              <a:effectLst/>
                            </a:rPr>
                            <a:t>/50/50/50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33918149"/>
                      </a:ext>
                    </a:extLst>
                  </a:tr>
                  <a:tr h="27363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JAM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PWG3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3/3.3/3.5/3.8/4.0/4.2/4.5/5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40/40/40/40/40/40/40/40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 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66265800"/>
                      </a:ext>
                    </a:extLst>
                  </a:tr>
                  <a:tr h="27363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DCM-QGSM-SMM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PWG3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5/5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2795391"/>
                      </a:ext>
                    </a:extLst>
                  </a:tr>
                  <a:tr h="21736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AgAg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5/5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3161477"/>
                      </a:ext>
                    </a:extLst>
                  </a:tr>
                  <a:tr h="21736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5/6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250227"/>
                      </a:ext>
                    </a:extLst>
                  </a:tr>
                  <a:tr h="25157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PHSD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9/9.2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25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78904519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Total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 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</a:t>
                          </a:r>
                          <a:r>
                            <a:rPr lang="ru-RU" sz="800" dirty="0">
                              <a:effectLst/>
                            </a:rPr>
                            <a:t>2</a:t>
                          </a:r>
                          <a:r>
                            <a:rPr lang="en-US" sz="800">
                              <a:effectLst/>
                            </a:rPr>
                            <a:t>93(74 </a:t>
                          </a:r>
                          <a:r>
                            <a:rPr lang="en-US" sz="800" dirty="0">
                              <a:effectLst/>
                            </a:rPr>
                            <a:t>underway)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449(74 underway)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414963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Объект 11">
                <a:extLst>
                  <a:ext uri="{FF2B5EF4-FFF2-40B4-BE49-F238E27FC236}">
                    <a16:creationId xmlns:a16="http://schemas.microsoft.com/office/drawing/2014/main" id="{0BE8F705-1717-6CC3-E4B9-5C14B721B82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4281978"/>
                  </p:ext>
                </p:extLst>
              </p:nvPr>
            </p:nvGraphicFramePr>
            <p:xfrm>
              <a:off x="1619250" y="1067084"/>
              <a:ext cx="5905499" cy="5654391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867233">
                      <a:extLst>
                        <a:ext uri="{9D8B030D-6E8A-4147-A177-3AD203B41FA5}">
                          <a16:colId xmlns:a16="http://schemas.microsoft.com/office/drawing/2014/main" val="1421299855"/>
                        </a:ext>
                      </a:extLst>
                    </a:gridCol>
                    <a:gridCol w="551726">
                      <a:extLst>
                        <a:ext uri="{9D8B030D-6E8A-4147-A177-3AD203B41FA5}">
                          <a16:colId xmlns:a16="http://schemas.microsoft.com/office/drawing/2014/main" val="195736420"/>
                        </a:ext>
                      </a:extLst>
                    </a:gridCol>
                    <a:gridCol w="607501">
                      <a:extLst>
                        <a:ext uri="{9D8B030D-6E8A-4147-A177-3AD203B41FA5}">
                          <a16:colId xmlns:a16="http://schemas.microsoft.com/office/drawing/2014/main" val="35805935"/>
                        </a:ext>
                      </a:extLst>
                    </a:gridCol>
                    <a:gridCol w="1428258">
                      <a:extLst>
                        <a:ext uri="{9D8B030D-6E8A-4147-A177-3AD203B41FA5}">
                          <a16:colId xmlns:a16="http://schemas.microsoft.com/office/drawing/2014/main" val="3657748745"/>
                        </a:ext>
                      </a:extLst>
                    </a:gridCol>
                    <a:gridCol w="1367561">
                      <a:extLst>
                        <a:ext uri="{9D8B030D-6E8A-4147-A177-3AD203B41FA5}">
                          <a16:colId xmlns:a16="http://schemas.microsoft.com/office/drawing/2014/main" val="280307768"/>
                        </a:ext>
                      </a:extLst>
                    </a:gridCol>
                    <a:gridCol w="1083220">
                      <a:extLst>
                        <a:ext uri="{9D8B030D-6E8A-4147-A177-3AD203B41FA5}">
                          <a16:colId xmlns:a16="http://schemas.microsoft.com/office/drawing/2014/main" val="1662585533"/>
                        </a:ext>
                      </a:extLst>
                    </a:gridCol>
                  </a:tblGrid>
                  <a:tr h="25174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 err="1">
                              <a:solidFill>
                                <a:schemeClr val="accent6"/>
                              </a:solidFill>
                              <a:effectLst/>
                            </a:rPr>
                            <a:t>Generator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PWG</a:t>
                          </a:r>
                          <a:endParaRPr lang="ru-RU" sz="800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 err="1">
                              <a:solidFill>
                                <a:schemeClr val="accent6"/>
                              </a:solidFill>
                              <a:effectLst/>
                            </a:rPr>
                            <a:t>Coll</a:t>
                          </a:r>
                          <a:r>
                            <a:rPr lang="ru-RU" sz="8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.</a:t>
                          </a:r>
                          <a:endParaRPr lang="ru-RU" sz="800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42735" t="-12195" r="-173077" b="-21829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52444" t="-12195" r="-80000" b="-21829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 err="1">
                              <a:solidFill>
                                <a:schemeClr val="accent6"/>
                              </a:solidFill>
                              <a:effectLst/>
                            </a:rPr>
                            <a:t>Reco</a:t>
                          </a:r>
                          <a:endParaRPr lang="ru-RU" sz="800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87914078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UrQMD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PWG4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34439636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9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10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78029741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9.46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10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15352501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9.</a:t>
                          </a:r>
                          <a:r>
                            <a:rPr lang="en-US" sz="800">
                              <a:effectLst/>
                            </a:rPr>
                            <a:t>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97861941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PWG2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76926623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PWG3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7.7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+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02514608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BiBi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7.7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+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67131912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9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</a:t>
                          </a:r>
                          <a:r>
                            <a:rPr lang="en-US" sz="800" dirty="0">
                              <a:effectLst/>
                            </a:rPr>
                            <a:t>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+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859810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 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pp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9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+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0937817"/>
                      </a:ext>
                    </a:extLst>
                  </a:tr>
                  <a:tr h="25876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800" dirty="0">
                              <a:effectLst/>
                            </a:rPr>
                            <a:t>BiBi</a:t>
                          </a: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 fix target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44539546"/>
                      </a:ext>
                    </a:extLst>
                  </a:tr>
                  <a:tr h="25876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BiBi</a:t>
                          </a: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 fix target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(12 underway)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69924468"/>
                      </a:ext>
                    </a:extLst>
                  </a:tr>
                  <a:tr h="25876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BiBi</a:t>
                          </a: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 fix target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(12 underway)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95407054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PWG1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11(50 underway)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21252442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DCM-SMM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PWG1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77640774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PHQMD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PWG2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8.8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2301013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 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6</a:t>
                          </a:r>
                          <a:r>
                            <a:rPr lang="en-US" sz="800" dirty="0">
                              <a:effectLst/>
                            </a:rPr>
                            <a:t>1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7716441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2.4/3.0/4.5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10/10/2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79557387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vHLLE-</a:t>
                          </a: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UrQMD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PWG3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11.5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85819062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11.5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0184582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7.7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20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61867374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BiBi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9.2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48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72694216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Smash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PWG1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9.46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10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1425587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ArAr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4/7/</a:t>
                          </a:r>
                          <a:r>
                            <a:rPr lang="ru-RU" sz="800">
                              <a:effectLst/>
                            </a:rPr>
                            <a:t>9</a:t>
                          </a:r>
                          <a:r>
                            <a:rPr lang="en-US" sz="800">
                              <a:effectLst/>
                            </a:rPr>
                            <a:t>/11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20</a:t>
                          </a:r>
                          <a:r>
                            <a:rPr lang="en-US" sz="800" dirty="0">
                              <a:effectLst/>
                            </a:rPr>
                            <a:t>/20/20/20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97698349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A</a:t>
                          </a:r>
                          <a:r>
                            <a:rPr lang="en-US" sz="800">
                              <a:effectLst/>
                            </a:rPr>
                            <a:t>u</a:t>
                          </a:r>
                          <a:r>
                            <a:rPr lang="ru-RU" sz="800">
                              <a:effectLst/>
                            </a:rPr>
                            <a:t>A</a:t>
                          </a:r>
                          <a:r>
                            <a:rPr lang="en-US" sz="800">
                              <a:effectLst/>
                            </a:rPr>
                            <a:t>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4/7/</a:t>
                          </a:r>
                          <a:r>
                            <a:rPr lang="ru-RU" sz="800">
                              <a:effectLst/>
                            </a:rPr>
                            <a:t>9</a:t>
                          </a:r>
                          <a:r>
                            <a:rPr lang="en-US" sz="800">
                              <a:effectLst/>
                            </a:rPr>
                            <a:t>/11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20</a:t>
                          </a:r>
                          <a:r>
                            <a:rPr lang="en-US" sz="800" dirty="0">
                              <a:effectLst/>
                            </a:rPr>
                            <a:t>/20/20/22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01328854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XeXe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4/7/</a:t>
                          </a:r>
                          <a:r>
                            <a:rPr lang="ru-RU" sz="800">
                              <a:effectLst/>
                            </a:rPr>
                            <a:t>9</a:t>
                          </a:r>
                          <a:r>
                            <a:rPr lang="en-US" sz="800">
                              <a:effectLst/>
                            </a:rPr>
                            <a:t>/11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20</a:t>
                          </a:r>
                          <a:r>
                            <a:rPr lang="en-US" sz="800" dirty="0">
                              <a:effectLst/>
                            </a:rPr>
                            <a:t>/20/20/20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67295525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CC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4/7/</a:t>
                          </a:r>
                          <a:r>
                            <a:rPr lang="ru-RU" sz="800">
                              <a:effectLst/>
                            </a:rPr>
                            <a:t>9</a:t>
                          </a:r>
                          <a:r>
                            <a:rPr lang="en-US" sz="800">
                              <a:effectLst/>
                            </a:rPr>
                            <a:t>/11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20</a:t>
                          </a:r>
                          <a:r>
                            <a:rPr lang="en-US" sz="800" dirty="0">
                              <a:effectLst/>
                            </a:rPr>
                            <a:t>/20/20/20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91331386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b="1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pp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4/7/</a:t>
                          </a:r>
                          <a:r>
                            <a:rPr lang="ru-RU" sz="800" dirty="0">
                              <a:effectLst/>
                            </a:rPr>
                            <a:t>9</a:t>
                          </a:r>
                          <a:r>
                            <a:rPr lang="en-US" sz="800" dirty="0">
                              <a:effectLst/>
                            </a:rPr>
                            <a:t>/11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5</a:t>
                          </a:r>
                          <a:r>
                            <a:rPr lang="ru-RU" sz="800" dirty="0">
                              <a:effectLst/>
                            </a:rPr>
                            <a:t>0</a:t>
                          </a:r>
                          <a:r>
                            <a:rPr lang="en-US" sz="800" dirty="0">
                              <a:effectLst/>
                            </a:rPr>
                            <a:t>/50/50/50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-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33918149"/>
                      </a:ext>
                    </a:extLst>
                  </a:tr>
                  <a:tr h="27363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JAM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PWG3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3/3.3/3.5/3.8/4.0/4.2/4.5/5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40/40/40/40/40/40/40/40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 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66265800"/>
                      </a:ext>
                    </a:extLst>
                  </a:tr>
                  <a:tr h="27363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DCM-QGSM-SMM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PWG3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AuAu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5/5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2795391"/>
                      </a:ext>
                    </a:extLst>
                  </a:tr>
                  <a:tr h="21736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AgAg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5/5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53161477"/>
                      </a:ext>
                    </a:extLst>
                  </a:tr>
                  <a:tr h="21736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 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4/9.2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5/6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250227"/>
                      </a:ext>
                    </a:extLst>
                  </a:tr>
                  <a:tr h="25157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PHSD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BiBi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9/9.2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 dirty="0">
                              <a:effectLst/>
                            </a:rPr>
                            <a:t>25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+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78904519"/>
                      </a:ext>
                    </a:extLst>
                  </a:tr>
                  <a:tr h="1357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b="1" dirty="0">
                              <a:solidFill>
                                <a:schemeClr val="accent6"/>
                              </a:solidFill>
                              <a:effectLst/>
                            </a:rPr>
                            <a:t>Total</a:t>
                          </a:r>
                          <a:endParaRPr lang="ru-RU" sz="800" b="1" dirty="0">
                            <a:solidFill>
                              <a:schemeClr val="accent6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800">
                              <a:effectLst/>
                            </a:rPr>
                            <a:t> </a:t>
                          </a:r>
                          <a:endParaRPr lang="ru-RU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 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1</a:t>
                          </a:r>
                          <a:r>
                            <a:rPr lang="ru-RU" sz="800" dirty="0">
                              <a:effectLst/>
                            </a:rPr>
                            <a:t>2</a:t>
                          </a:r>
                          <a:r>
                            <a:rPr lang="en-US" sz="800">
                              <a:effectLst/>
                            </a:rPr>
                            <a:t>93(74 </a:t>
                          </a:r>
                          <a:r>
                            <a:rPr lang="en-US" sz="800" dirty="0">
                              <a:effectLst/>
                            </a:rPr>
                            <a:t>underway)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800" dirty="0">
                              <a:effectLst/>
                            </a:rPr>
                            <a:t>449(74 underway)</a:t>
                          </a:r>
                          <a:endParaRPr lang="ru-RU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7619" marR="27619" marT="3622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414963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3568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5" b="64169"/>
          <a:stretch/>
        </p:blipFill>
        <p:spPr bwMode="auto">
          <a:xfrm>
            <a:off x="3366687" y="4041514"/>
            <a:ext cx="122451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0" r="50615" b="64169"/>
          <a:stretch/>
        </p:blipFill>
        <p:spPr bwMode="auto">
          <a:xfrm>
            <a:off x="1356481" y="4026125"/>
            <a:ext cx="1233488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r="25784" b="64169"/>
          <a:stretch/>
        </p:blipFill>
        <p:spPr bwMode="auto">
          <a:xfrm>
            <a:off x="5268804" y="4026127"/>
            <a:ext cx="1233487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8" b="64169"/>
          <a:stretch/>
        </p:blipFill>
        <p:spPr bwMode="auto">
          <a:xfrm>
            <a:off x="7385148" y="4026127"/>
            <a:ext cx="130016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1361262" y="1359811"/>
            <a:ext cx="1743848" cy="689553"/>
            <a:chOff x="768134" y="934196"/>
            <a:chExt cx="1743848" cy="689553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120791" y="1359811"/>
            <a:ext cx="1778314" cy="689553"/>
            <a:chOff x="2527663" y="934196"/>
            <a:chExt cx="1778314" cy="689553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527663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30694" y="934852"/>
              <a:ext cx="11752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dCache</a:t>
              </a:r>
              <a:endParaRPr lang="ru-RU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36" name="Picture 12" descr="ÐÐ°ÑÑÐ¸Ð½ÐºÐ¸ Ð¿Ð¾ Ð·Ð°Ð¿ÑÐ¾ÑÑ dCach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749" y="1033499"/>
              <a:ext cx="490945" cy="49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Скругленный прямоугольник 29"/>
          <p:cNvSpPr/>
          <p:nvPr/>
        </p:nvSpPr>
        <p:spPr>
          <a:xfrm>
            <a:off x="5074447" y="1359811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8" name="Picture 14" descr="ÐÐ°ÑÑÐ¸Ð½ÐºÐ¸ Ð¿Ð¾ Ð·Ð°Ð¿ÑÐ¾ÑÑ cep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320" y="1352100"/>
            <a:ext cx="555476" cy="6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7174766" y="1352100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40" name="Picture 16" descr="Lustre_file_system_log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929" y="1567463"/>
            <a:ext cx="1270711" cy="2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209793" y="528728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Tier-2/CICC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24602" y="53026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Tier-1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2114" y="529758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Cloud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70297" y="5297583"/>
            <a:ext cx="25004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Govorun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HybriLIT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MICC Resources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06101" y="20978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43494" y="2066959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GridFTP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25349" y="2061136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74766" y="2066961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40233" y="6212074"/>
            <a:ext cx="50208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* This is a simplified schema to demonstrate complexity and variability of protocols and accesses approaches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93148" y="1230283"/>
            <a:ext cx="355493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998434" y="1230283"/>
            <a:ext cx="1781890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932724" y="1230283"/>
            <a:ext cx="212745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-142155" y="4561807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133406" y="1535309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142155" y="2082348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Protocol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00861" y="356793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24602" y="358852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121626" y="3567285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OpenNebula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71797" y="35782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Slurm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-133406" y="359871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Job Submit.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00861" y="3189804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36536" y="322608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-130221" y="322608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Jobs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24811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SSO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07696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9339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, 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3287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118621" y="2424533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136411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ceph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key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19296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F79CDB-A737-4395-891B-C21CCD7319A1}"/>
              </a:ext>
            </a:extLst>
          </p:cNvPr>
          <p:cNvSpPr txBox="1"/>
          <p:nvPr/>
        </p:nvSpPr>
        <p:spPr>
          <a:xfrm>
            <a:off x="3632727" y="1681145"/>
            <a:ext cx="11752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Disk, Tape</a:t>
            </a:r>
            <a:endParaRPr lang="ru-RU" sz="1400" b="1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14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3"/>
            <a:ext cx="9144000" cy="803106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DIRAC in JINR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5C2AAFE-428C-F225-5D2A-C7BA01B24969}"/>
              </a:ext>
            </a:extLst>
          </p:cNvPr>
          <p:cNvGrpSpPr/>
          <p:nvPr/>
        </p:nvGrpSpPr>
        <p:grpSpPr>
          <a:xfrm>
            <a:off x="802713" y="796910"/>
            <a:ext cx="7698399" cy="5613100"/>
            <a:chOff x="391981" y="688417"/>
            <a:chExt cx="8529415" cy="609371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EBBDCA1-2347-491C-8A88-02D76BF82CA9}"/>
                </a:ext>
              </a:extLst>
            </p:cNvPr>
            <p:cNvGrpSpPr/>
            <p:nvPr/>
          </p:nvGrpSpPr>
          <p:grpSpPr>
            <a:xfrm>
              <a:off x="3152364" y="2863082"/>
              <a:ext cx="1245704" cy="1595377"/>
              <a:chOff x="4590325" y="9284375"/>
              <a:chExt cx="986681" cy="1263645"/>
            </a:xfrm>
          </p:grpSpPr>
          <p:pic>
            <p:nvPicPr>
              <p:cNvPr id="124" name="Picture 3">
                <a:extLst>
                  <a:ext uri="{FF2B5EF4-FFF2-40B4-BE49-F238E27FC236}">
                    <a16:creationId xmlns:a16="http://schemas.microsoft.com/office/drawing/2014/main" id="{753500DA-E7EF-E4EC-6971-D0C8D4CE82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" t="10195" r="75605" b="11467"/>
              <a:stretch/>
            </p:blipFill>
            <p:spPr bwMode="auto">
              <a:xfrm>
                <a:off x="4590325" y="9535095"/>
                <a:ext cx="983220" cy="1012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5" name="Прямоугольник 124">
                <a:extLst>
                  <a:ext uri="{FF2B5EF4-FFF2-40B4-BE49-F238E27FC236}">
                    <a16:creationId xmlns:a16="http://schemas.microsoft.com/office/drawing/2014/main" id="{35C414E2-7ED2-2B6E-D59A-2C61E69DE82E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4C53F24B-5678-D89F-5073-7B008A29FB73}"/>
                  </a:ext>
                </a:extLst>
              </p:cNvPr>
              <p:cNvSpPr txBox="1"/>
              <p:nvPr/>
            </p:nvSpPr>
            <p:spPr>
              <a:xfrm>
                <a:off x="4602356" y="9284375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Tier-1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82B38484-F457-9A8C-1613-A852A1E15E36}"/>
                </a:ext>
              </a:extLst>
            </p:cNvPr>
            <p:cNvGrpSpPr/>
            <p:nvPr/>
          </p:nvGrpSpPr>
          <p:grpSpPr>
            <a:xfrm>
              <a:off x="4487315" y="2863082"/>
              <a:ext cx="1236623" cy="1597638"/>
              <a:chOff x="5629442" y="9284375"/>
              <a:chExt cx="979488" cy="1265436"/>
            </a:xfrm>
          </p:grpSpPr>
          <p:pic>
            <p:nvPicPr>
              <p:cNvPr id="120" name="Picture 3">
                <a:extLst>
                  <a:ext uri="{FF2B5EF4-FFF2-40B4-BE49-F238E27FC236}">
                    <a16:creationId xmlns:a16="http://schemas.microsoft.com/office/drawing/2014/main" id="{8C7230F7-E6F0-60A0-CE87-A7DF925856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87" t="9644" r="50706" b="11467"/>
              <a:stretch/>
            </p:blipFill>
            <p:spPr bwMode="auto">
              <a:xfrm>
                <a:off x="5629442" y="9535095"/>
                <a:ext cx="976313" cy="1014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8936E1BD-C62B-CE83-563F-DBD020E7A488}"/>
                  </a:ext>
                </a:extLst>
              </p:cNvPr>
              <p:cNvGrpSpPr/>
              <p:nvPr/>
            </p:nvGrpSpPr>
            <p:grpSpPr>
              <a:xfrm>
                <a:off x="5629913" y="9284375"/>
                <a:ext cx="979017" cy="1263645"/>
                <a:chOff x="4597989" y="9284375"/>
                <a:chExt cx="979017" cy="1263645"/>
              </a:xfrm>
            </p:grpSpPr>
            <p:sp>
              <p:nvSpPr>
                <p:cNvPr id="122" name="Прямоугольник 121">
                  <a:extLst>
                    <a:ext uri="{FF2B5EF4-FFF2-40B4-BE49-F238E27FC236}">
                      <a16:creationId xmlns:a16="http://schemas.microsoft.com/office/drawing/2014/main" id="{22FC5D59-1EF0-3ECB-9840-7D8FA7D54519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6392BC7D-A5E4-DE37-DD6B-4CC8FFFD830D}"/>
                    </a:ext>
                  </a:extLst>
                </p:cNvPr>
                <p:cNvSpPr txBox="1"/>
                <p:nvPr/>
              </p:nvSpPr>
              <p:spPr>
                <a:xfrm>
                  <a:off x="4602356" y="9284375"/>
                  <a:ext cx="974650" cy="280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Tier-2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996D5E73-575E-956D-0DDD-7DBD8D8BF2EF}"/>
                </a:ext>
              </a:extLst>
            </p:cNvPr>
            <p:cNvGrpSpPr/>
            <p:nvPr/>
          </p:nvGrpSpPr>
          <p:grpSpPr>
            <a:xfrm>
              <a:off x="6057699" y="2864022"/>
              <a:ext cx="2351214" cy="1595377"/>
              <a:chOff x="6645272" y="9284375"/>
              <a:chExt cx="1862318" cy="1263645"/>
            </a:xfrm>
          </p:grpSpPr>
          <p:pic>
            <p:nvPicPr>
              <p:cNvPr id="116" name="Picture 3">
                <a:extLst>
                  <a:ext uri="{FF2B5EF4-FFF2-40B4-BE49-F238E27FC236}">
                    <a16:creationId xmlns:a16="http://schemas.microsoft.com/office/drawing/2014/main" id="{2DD927B1-B91A-1E8D-9B16-3E76502DE4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69" t="7796" r="352" b="14163"/>
              <a:stretch/>
            </p:blipFill>
            <p:spPr bwMode="auto">
              <a:xfrm>
                <a:off x="6645272" y="9535095"/>
                <a:ext cx="979218" cy="1009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7" name="Группа 116">
                <a:extLst>
                  <a:ext uri="{FF2B5EF4-FFF2-40B4-BE49-F238E27FC236}">
                    <a16:creationId xmlns:a16="http://schemas.microsoft.com/office/drawing/2014/main" id="{6A540734-9621-3D05-9961-D087642C9E3C}"/>
                  </a:ext>
                </a:extLst>
              </p:cNvPr>
              <p:cNvGrpSpPr/>
              <p:nvPr/>
            </p:nvGrpSpPr>
            <p:grpSpPr>
              <a:xfrm>
                <a:off x="6645607" y="9284375"/>
                <a:ext cx="1861983" cy="1263645"/>
                <a:chOff x="4597988" y="9284375"/>
                <a:chExt cx="1861983" cy="1263645"/>
              </a:xfrm>
            </p:grpSpPr>
            <p:sp>
              <p:nvSpPr>
                <p:cNvPr id="118" name="Прямоугольник 117">
                  <a:extLst>
                    <a:ext uri="{FF2B5EF4-FFF2-40B4-BE49-F238E27FC236}">
                      <a16:creationId xmlns:a16="http://schemas.microsoft.com/office/drawing/2014/main" id="{2957587B-E8AA-CF87-EC51-0155A5FD2563}"/>
                    </a:ext>
                  </a:extLst>
                </p:cNvPr>
                <p:cNvSpPr/>
                <p:nvPr/>
              </p:nvSpPr>
              <p:spPr>
                <a:xfrm>
                  <a:off x="4597988" y="9321908"/>
                  <a:ext cx="1861983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A7AAAB74-1C04-7FF7-8300-204E289328A0}"/>
                    </a:ext>
                  </a:extLst>
                </p:cNvPr>
                <p:cNvSpPr txBox="1"/>
                <p:nvPr/>
              </p:nvSpPr>
              <p:spPr>
                <a:xfrm>
                  <a:off x="5099571" y="9284375"/>
                  <a:ext cx="974650" cy="280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Govorun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74B72816-D843-53CC-24F9-65FC6A5A36B9}"/>
                </a:ext>
              </a:extLst>
            </p:cNvPr>
            <p:cNvGrpSpPr/>
            <p:nvPr/>
          </p:nvGrpSpPr>
          <p:grpSpPr>
            <a:xfrm>
              <a:off x="1823408" y="2873252"/>
              <a:ext cx="1236028" cy="1590540"/>
              <a:chOff x="7672366" y="9289405"/>
              <a:chExt cx="979017" cy="1259814"/>
            </a:xfrm>
          </p:grpSpPr>
          <p:pic>
            <p:nvPicPr>
              <p:cNvPr id="112" name="Picture 3">
                <a:extLst>
                  <a:ext uri="{FF2B5EF4-FFF2-40B4-BE49-F238E27FC236}">
                    <a16:creationId xmlns:a16="http://schemas.microsoft.com/office/drawing/2014/main" id="{7F81ACD2-44D0-7915-E403-87D23C97C8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19" t="10059" r="25572" b="11466"/>
              <a:stretch/>
            </p:blipFill>
            <p:spPr bwMode="auto">
              <a:xfrm>
                <a:off x="7672367" y="9534525"/>
                <a:ext cx="976334" cy="10146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3" name="Группа 112">
                <a:extLst>
                  <a:ext uri="{FF2B5EF4-FFF2-40B4-BE49-F238E27FC236}">
                    <a16:creationId xmlns:a16="http://schemas.microsoft.com/office/drawing/2014/main" id="{8B94878D-6575-5B69-BD10-89BEAE86F6BF}"/>
                  </a:ext>
                </a:extLst>
              </p:cNvPr>
              <p:cNvGrpSpPr/>
              <p:nvPr/>
            </p:nvGrpSpPr>
            <p:grpSpPr>
              <a:xfrm>
                <a:off x="7672366" y="9289405"/>
                <a:ext cx="979017" cy="1258615"/>
                <a:chOff x="4597989" y="9289405"/>
                <a:chExt cx="979017" cy="1258615"/>
              </a:xfrm>
            </p:grpSpPr>
            <p:sp>
              <p:nvSpPr>
                <p:cNvPr id="114" name="Прямоугольник 113">
                  <a:extLst>
                    <a:ext uri="{FF2B5EF4-FFF2-40B4-BE49-F238E27FC236}">
                      <a16:creationId xmlns:a16="http://schemas.microsoft.com/office/drawing/2014/main" id="{56EEE019-5D45-B758-F80C-FFD457645D36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4475D5C9-B61C-24E6-7B8D-A3B7CD22A808}"/>
                    </a:ext>
                  </a:extLst>
                </p:cNvPr>
                <p:cNvSpPr txBox="1"/>
                <p:nvPr/>
              </p:nvSpPr>
              <p:spPr>
                <a:xfrm>
                  <a:off x="4602356" y="9289405"/>
                  <a:ext cx="974650" cy="304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Clouds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60F68357-A643-C3E1-A260-D936FE426EC8}"/>
                </a:ext>
              </a:extLst>
            </p:cNvPr>
            <p:cNvGrpSpPr/>
            <p:nvPr/>
          </p:nvGrpSpPr>
          <p:grpSpPr>
            <a:xfrm>
              <a:off x="391981" y="2485792"/>
              <a:ext cx="1230901" cy="1602188"/>
              <a:chOff x="8705110" y="9272576"/>
              <a:chExt cx="974956" cy="1269041"/>
            </a:xfrm>
          </p:grpSpPr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34C98B5B-99E6-E843-4C3D-BB82D34C71DF}"/>
                  </a:ext>
                </a:extLst>
              </p:cNvPr>
              <p:cNvGrpSpPr/>
              <p:nvPr/>
            </p:nvGrpSpPr>
            <p:grpSpPr>
              <a:xfrm>
                <a:off x="8705110" y="9272576"/>
                <a:ext cx="974650" cy="1269041"/>
                <a:chOff x="4597989" y="9278979"/>
                <a:chExt cx="974650" cy="1269041"/>
              </a:xfrm>
            </p:grpSpPr>
            <p:sp>
              <p:nvSpPr>
                <p:cNvPr id="110" name="Прямоугольник 109">
                  <a:extLst>
                    <a:ext uri="{FF2B5EF4-FFF2-40B4-BE49-F238E27FC236}">
                      <a16:creationId xmlns:a16="http://schemas.microsoft.com/office/drawing/2014/main" id="{7BA4C61D-FBE8-B250-AF5F-9871889BCE58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08FBD279-43D2-EB81-FACC-63B726A41CA0}"/>
                    </a:ext>
                  </a:extLst>
                </p:cNvPr>
                <p:cNvSpPr txBox="1"/>
                <p:nvPr/>
              </p:nvSpPr>
              <p:spPr>
                <a:xfrm>
                  <a:off x="4619933" y="9278979"/>
                  <a:ext cx="943839" cy="280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NICA cluster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7" name="Прямоугольник 106">
                <a:extLst>
                  <a:ext uri="{FF2B5EF4-FFF2-40B4-BE49-F238E27FC236}">
                    <a16:creationId xmlns:a16="http://schemas.microsoft.com/office/drawing/2014/main" id="{FE6C20FF-439B-1993-09C1-FBE4F0E7902F}"/>
                  </a:ext>
                </a:extLst>
              </p:cNvPr>
              <p:cNvSpPr/>
              <p:nvPr/>
            </p:nvSpPr>
            <p:spPr>
              <a:xfrm>
                <a:off x="8705416" y="9534525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08" name="Овал 107">
                <a:extLst>
                  <a:ext uri="{FF2B5EF4-FFF2-40B4-BE49-F238E27FC236}">
                    <a16:creationId xmlns:a16="http://schemas.microsoft.com/office/drawing/2014/main" id="{23920B5E-B2D5-D101-9A49-1BD3AC52836A}"/>
                  </a:ext>
                </a:extLst>
              </p:cNvPr>
              <p:cNvSpPr/>
              <p:nvPr/>
            </p:nvSpPr>
            <p:spPr>
              <a:xfrm>
                <a:off x="8713361" y="9566152"/>
                <a:ext cx="943838" cy="9438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109" name="Picture 4" descr="https://bmn.jinr.ru/wp-content/uploads/2019/08/ncx_cluster.jpg">
                <a:extLst>
                  <a:ext uri="{FF2B5EF4-FFF2-40B4-BE49-F238E27FC236}">
                    <a16:creationId xmlns:a16="http://schemas.microsoft.com/office/drawing/2014/main" id="{010379FD-36B7-86DA-852C-8CF23D42FC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00" b="6330"/>
              <a:stretch/>
            </p:blipFill>
            <p:spPr bwMode="auto">
              <a:xfrm>
                <a:off x="8727055" y="9572618"/>
                <a:ext cx="923925" cy="93090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28293557-74C2-8721-6399-426A21C65D3E}"/>
                </a:ext>
              </a:extLst>
            </p:cNvPr>
            <p:cNvGrpSpPr/>
            <p:nvPr/>
          </p:nvGrpSpPr>
          <p:grpSpPr>
            <a:xfrm>
              <a:off x="395649" y="852580"/>
              <a:ext cx="1239683" cy="1587920"/>
              <a:chOff x="-9325797" y="239907"/>
              <a:chExt cx="981912" cy="1257739"/>
            </a:xfrm>
          </p:grpSpPr>
          <p:grpSp>
            <p:nvGrpSpPr>
              <p:cNvPr id="101" name="Группа 100">
                <a:extLst>
                  <a:ext uri="{FF2B5EF4-FFF2-40B4-BE49-F238E27FC236}">
                    <a16:creationId xmlns:a16="http://schemas.microsoft.com/office/drawing/2014/main" id="{C0DFC109-3911-98EF-32B6-CCD930FCAB65}"/>
                  </a:ext>
                </a:extLst>
              </p:cNvPr>
              <p:cNvGrpSpPr/>
              <p:nvPr/>
            </p:nvGrpSpPr>
            <p:grpSpPr>
              <a:xfrm>
                <a:off x="-9325797" y="239907"/>
                <a:ext cx="981912" cy="1257739"/>
                <a:chOff x="4597989" y="9290281"/>
                <a:chExt cx="981912" cy="1257739"/>
              </a:xfrm>
            </p:grpSpPr>
            <p:sp>
              <p:nvSpPr>
                <p:cNvPr id="104" name="Прямоугольник 103">
                  <a:extLst>
                    <a:ext uri="{FF2B5EF4-FFF2-40B4-BE49-F238E27FC236}">
                      <a16:creationId xmlns:a16="http://schemas.microsoft.com/office/drawing/2014/main" id="{AE2A0C33-BD51-E36E-11D0-E8009B593F1A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821CC9E4-2D71-19EF-336A-CF998EEC38B9}"/>
                    </a:ext>
                  </a:extLst>
                </p:cNvPr>
                <p:cNvSpPr txBox="1"/>
                <p:nvPr/>
              </p:nvSpPr>
              <p:spPr>
                <a:xfrm>
                  <a:off x="4605251" y="9290281"/>
                  <a:ext cx="974650" cy="280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UNAM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2" name="Прямоугольник 101">
                <a:extLst>
                  <a:ext uri="{FF2B5EF4-FFF2-40B4-BE49-F238E27FC236}">
                    <a16:creationId xmlns:a16="http://schemas.microsoft.com/office/drawing/2014/main" id="{5F06A68C-DB1F-004F-04C0-A19222E95FA9}"/>
                  </a:ext>
                </a:extLst>
              </p:cNvPr>
              <p:cNvSpPr/>
              <p:nvPr/>
            </p:nvSpPr>
            <p:spPr>
              <a:xfrm>
                <a:off x="-9324088" y="490554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103" name="Picture 2" descr="National Autonomous University of Mexico | university, Mexico City, Mexico  | Britannica">
                <a:extLst>
                  <a:ext uri="{FF2B5EF4-FFF2-40B4-BE49-F238E27FC236}">
                    <a16:creationId xmlns:a16="http://schemas.microsoft.com/office/drawing/2014/main" id="{4AFA46AF-FEE3-F638-3EA5-C771754A6D56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3" r="14017"/>
              <a:stretch/>
            </p:blipFill>
            <p:spPr bwMode="auto">
              <a:xfrm>
                <a:off x="-9325797" y="506253"/>
                <a:ext cx="974650" cy="9746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8E5FCFD5-439E-5764-7524-78A8DF1F8A01}"/>
                </a:ext>
              </a:extLst>
            </p:cNvPr>
            <p:cNvGrpSpPr/>
            <p:nvPr/>
          </p:nvGrpSpPr>
          <p:grpSpPr>
            <a:xfrm>
              <a:off x="7501281" y="713643"/>
              <a:ext cx="1395279" cy="1061805"/>
              <a:chOff x="-9885141" y="3641429"/>
              <a:chExt cx="1105153" cy="841021"/>
            </a:xfrm>
          </p:grpSpPr>
          <p:pic>
            <p:nvPicPr>
              <p:cNvPr id="99" name="Рисунок 98">
                <a:extLst>
                  <a:ext uri="{FF2B5EF4-FFF2-40B4-BE49-F238E27FC236}">
                    <a16:creationId xmlns:a16="http://schemas.microsoft.com/office/drawing/2014/main" id="{5E1110F8-EFD6-BACB-ACEF-6265863C6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9206047" y="4056391"/>
                <a:ext cx="426059" cy="426059"/>
              </a:xfrm>
              <a:prstGeom prst="rect">
                <a:avLst/>
              </a:prstGeom>
            </p:spPr>
          </p:pic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60B525E9-E2F9-FD82-85E6-EEE729C88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9885141" y="3641429"/>
                <a:ext cx="713010" cy="713010"/>
              </a:xfrm>
              <a:prstGeom prst="rect">
                <a:avLst/>
              </a:prstGeom>
            </p:spPr>
          </p:pic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76D1A68D-0BEB-6E92-F672-B94DD7C2DA9B}"/>
                </a:ext>
              </a:extLst>
            </p:cNvPr>
            <p:cNvGrpSpPr/>
            <p:nvPr/>
          </p:nvGrpSpPr>
          <p:grpSpPr>
            <a:xfrm>
              <a:off x="7304352" y="1692238"/>
              <a:ext cx="1223028" cy="1189628"/>
              <a:chOff x="-7792661" y="5048063"/>
              <a:chExt cx="968720" cy="942264"/>
            </a:xfrm>
          </p:grpSpPr>
          <p:pic>
            <p:nvPicPr>
              <p:cNvPr id="96" name="Рисунок 95">
                <a:extLst>
                  <a:ext uri="{FF2B5EF4-FFF2-40B4-BE49-F238E27FC236}">
                    <a16:creationId xmlns:a16="http://schemas.microsoft.com/office/drawing/2014/main" id="{5AA40D13-8668-4D89-0039-E12D1BF03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7718063" y="5048063"/>
                <a:ext cx="552015" cy="637695"/>
              </a:xfrm>
              <a:prstGeom prst="rect">
                <a:avLst/>
              </a:prstGeom>
            </p:spPr>
          </p:pic>
          <p:pic>
            <p:nvPicPr>
              <p:cNvPr id="97" name="Рисунок 96">
                <a:extLst>
                  <a:ext uri="{FF2B5EF4-FFF2-40B4-BE49-F238E27FC236}">
                    <a16:creationId xmlns:a16="http://schemas.microsoft.com/office/drawing/2014/main" id="{24EFA0AC-41D2-6D81-E557-0F2155897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47057" y="5315606"/>
                <a:ext cx="373567" cy="373567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AAE42E34-CB44-73D1-2B2A-E58A89E6083D}"/>
                  </a:ext>
                </a:extLst>
              </p:cNvPr>
              <p:cNvSpPr txBox="1"/>
              <p:nvPr/>
            </p:nvSpPr>
            <p:spPr>
              <a:xfrm>
                <a:off x="-7792661" y="5673413"/>
                <a:ext cx="968720" cy="316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gency FB" panose="00010606040000040003" pitchFamily="2" charset="0"/>
                  </a:rPr>
                  <a:t>MLIT EOS</a:t>
                </a:r>
                <a:endParaRPr lang="ru-RU" sz="2000" dirty="0"/>
              </a:p>
            </p:txBody>
          </p:sp>
        </p:grp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B5E112B9-8640-C523-117B-D90F00A901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6164" y="1378851"/>
              <a:ext cx="2303453" cy="40004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7E989E45-3356-4CFE-6FDF-FE1B57DF938A}"/>
                </a:ext>
              </a:extLst>
            </p:cNvPr>
            <p:cNvCxnSpPr>
              <a:cxnSpLocks/>
              <a:stCxn id="81" idx="1"/>
            </p:cNvCxnSpPr>
            <p:nvPr/>
          </p:nvCxnSpPr>
          <p:spPr>
            <a:xfrm flipH="1">
              <a:off x="1594015" y="1622914"/>
              <a:ext cx="2409263" cy="1083485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3D5EFD54-F7F0-E096-A0B4-8D4CDAE43D6D}"/>
                </a:ext>
              </a:extLst>
            </p:cNvPr>
            <p:cNvCxnSpPr>
              <a:cxnSpLocks/>
              <a:endCxn id="115" idx="0"/>
            </p:cNvCxnSpPr>
            <p:nvPr/>
          </p:nvCxnSpPr>
          <p:spPr>
            <a:xfrm flipH="1">
              <a:off x="2444180" y="1868776"/>
              <a:ext cx="1593678" cy="1004476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DBA638EB-6385-2DD2-43E6-502891258F7C}"/>
                </a:ext>
              </a:extLst>
            </p:cNvPr>
            <p:cNvCxnSpPr>
              <a:cxnSpLocks/>
              <a:endCxn id="126" idx="0"/>
            </p:cNvCxnSpPr>
            <p:nvPr/>
          </p:nvCxnSpPr>
          <p:spPr>
            <a:xfrm flipH="1">
              <a:off x="3782811" y="1960333"/>
              <a:ext cx="438765" cy="902749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E64031D0-C76B-415F-0D7C-30727DAF0985}"/>
                </a:ext>
              </a:extLst>
            </p:cNvPr>
            <p:cNvCxnSpPr>
              <a:cxnSpLocks/>
              <a:endCxn id="123" idx="0"/>
            </p:cNvCxnSpPr>
            <p:nvPr/>
          </p:nvCxnSpPr>
          <p:spPr>
            <a:xfrm>
              <a:off x="5103167" y="1940167"/>
              <a:ext cx="5514" cy="922915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D0AB311E-C6B6-CAFF-4DEC-B6ADFBF7BA2A}"/>
                </a:ext>
              </a:extLst>
            </p:cNvPr>
            <p:cNvCxnSpPr>
              <a:cxnSpLocks/>
              <a:stCxn id="80" idx="3"/>
            </p:cNvCxnSpPr>
            <p:nvPr/>
          </p:nvCxnSpPr>
          <p:spPr>
            <a:xfrm>
              <a:off x="6555191" y="1626501"/>
              <a:ext cx="778632" cy="443102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>
              <a:extLst>
                <a:ext uri="{FF2B5EF4-FFF2-40B4-BE49-F238E27FC236}">
                  <a16:creationId xmlns:a16="http://schemas.microsoft.com/office/drawing/2014/main" id="{2C1AD776-F131-4BE6-1F8D-4DA7F6A18B7F}"/>
                </a:ext>
              </a:extLst>
            </p:cNvPr>
            <p:cNvCxnSpPr>
              <a:cxnSpLocks/>
            </p:cNvCxnSpPr>
            <p:nvPr/>
          </p:nvCxnSpPr>
          <p:spPr>
            <a:xfrm>
              <a:off x="6229055" y="1933034"/>
              <a:ext cx="626418" cy="940218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>
              <a:extLst>
                <a:ext uri="{FF2B5EF4-FFF2-40B4-BE49-F238E27FC236}">
                  <a16:creationId xmlns:a16="http://schemas.microsoft.com/office/drawing/2014/main" id="{D7568DEE-D3F7-4406-44F0-F8D280900124}"/>
                </a:ext>
              </a:extLst>
            </p:cNvPr>
            <p:cNvCxnSpPr>
              <a:cxnSpLocks/>
            </p:cNvCxnSpPr>
            <p:nvPr/>
          </p:nvCxnSpPr>
          <p:spPr>
            <a:xfrm>
              <a:off x="6555191" y="1322110"/>
              <a:ext cx="1036686" cy="2457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2BD021F-75E2-C732-A593-349B57A91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324" y="6212824"/>
              <a:ext cx="1418591" cy="569303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2EEE2162-FB7E-230F-5B9B-9252BC77A207}"/>
                </a:ext>
              </a:extLst>
            </p:cNvPr>
            <p:cNvGrpSpPr/>
            <p:nvPr/>
          </p:nvGrpSpPr>
          <p:grpSpPr>
            <a:xfrm>
              <a:off x="5942658" y="4659667"/>
              <a:ext cx="1238125" cy="1576313"/>
              <a:chOff x="5888878" y="10903033"/>
              <a:chExt cx="980678" cy="1248543"/>
            </a:xfrm>
          </p:grpSpPr>
          <p:grpSp>
            <p:nvGrpSpPr>
              <p:cNvPr id="89" name="Группа 88">
                <a:extLst>
                  <a:ext uri="{FF2B5EF4-FFF2-40B4-BE49-F238E27FC236}">
                    <a16:creationId xmlns:a16="http://schemas.microsoft.com/office/drawing/2014/main" id="{98AB6EEB-7FD6-1827-8C5B-346E9794B0B0}"/>
                  </a:ext>
                </a:extLst>
              </p:cNvPr>
              <p:cNvGrpSpPr/>
              <p:nvPr/>
            </p:nvGrpSpPr>
            <p:grpSpPr>
              <a:xfrm>
                <a:off x="5889184" y="10903033"/>
                <a:ext cx="980372" cy="1248543"/>
                <a:chOff x="8705108" y="9293072"/>
                <a:chExt cx="980372" cy="1248545"/>
              </a:xfrm>
            </p:grpSpPr>
            <p:grpSp>
              <p:nvGrpSpPr>
                <p:cNvPr id="91" name="Группа 90">
                  <a:extLst>
                    <a:ext uri="{FF2B5EF4-FFF2-40B4-BE49-F238E27FC236}">
                      <a16:creationId xmlns:a16="http://schemas.microsoft.com/office/drawing/2014/main" id="{2039B43A-641B-47B5-F2AA-6A8A0F4380E8}"/>
                    </a:ext>
                  </a:extLst>
                </p:cNvPr>
                <p:cNvGrpSpPr/>
                <p:nvPr/>
              </p:nvGrpSpPr>
              <p:grpSpPr>
                <a:xfrm>
                  <a:off x="8705108" y="9293072"/>
                  <a:ext cx="980372" cy="1248542"/>
                  <a:chOff x="4597989" y="9299478"/>
                  <a:chExt cx="980372" cy="1248542"/>
                </a:xfrm>
              </p:grpSpPr>
              <p:sp>
                <p:nvSpPr>
                  <p:cNvPr id="94" name="Прямоугольник 93">
                    <a:extLst>
                      <a:ext uri="{FF2B5EF4-FFF2-40B4-BE49-F238E27FC236}">
                        <a16:creationId xmlns:a16="http://schemas.microsoft.com/office/drawing/2014/main" id="{02EC1FE4-E271-5059-0486-2A5301B09170}"/>
                      </a:ext>
                    </a:extLst>
                  </p:cNvPr>
                  <p:cNvSpPr/>
                  <p:nvPr/>
                </p:nvSpPr>
                <p:spPr>
                  <a:xfrm>
                    <a:off x="4597989" y="9321908"/>
                    <a:ext cx="974650" cy="12261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27A2B3B2-743A-E71B-13F9-8352CFD5463D}"/>
                      </a:ext>
                    </a:extLst>
                  </p:cNvPr>
                  <p:cNvSpPr txBox="1"/>
                  <p:nvPr/>
                </p:nvSpPr>
                <p:spPr>
                  <a:xfrm>
                    <a:off x="4603711" y="9299478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Polytech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92" name="Прямоугольник 91">
                  <a:extLst>
                    <a:ext uri="{FF2B5EF4-FFF2-40B4-BE49-F238E27FC236}">
                      <a16:creationId xmlns:a16="http://schemas.microsoft.com/office/drawing/2014/main" id="{C930F0EB-3626-FADB-62FA-A71B27D3BD64}"/>
                    </a:ext>
                  </a:extLst>
                </p:cNvPr>
                <p:cNvSpPr/>
                <p:nvPr/>
              </p:nvSpPr>
              <p:spPr>
                <a:xfrm>
                  <a:off x="8705416" y="9534525"/>
                  <a:ext cx="974650" cy="1007092"/>
                </a:xfrm>
                <a:prstGeom prst="rect">
                  <a:avLst/>
                </a:prstGeom>
                <a:solidFill>
                  <a:srgbClr val="4F81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93" name="Овал 92">
                  <a:extLst>
                    <a:ext uri="{FF2B5EF4-FFF2-40B4-BE49-F238E27FC236}">
                      <a16:creationId xmlns:a16="http://schemas.microsoft.com/office/drawing/2014/main" id="{D108972A-992E-2F93-66CF-59F00DBB60CF}"/>
                    </a:ext>
                  </a:extLst>
                </p:cNvPr>
                <p:cNvSpPr/>
                <p:nvPr/>
              </p:nvSpPr>
              <p:spPr>
                <a:xfrm>
                  <a:off x="8713361" y="9566152"/>
                  <a:ext cx="943838" cy="9438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</p:grpSp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id="{486179FF-4E7B-DCD8-7E67-D277F8F3663B}"/>
                  </a:ext>
                </a:extLst>
              </p:cNvPr>
              <p:cNvSpPr/>
              <p:nvPr/>
            </p:nvSpPr>
            <p:spPr>
              <a:xfrm>
                <a:off x="5888878" y="11171406"/>
                <a:ext cx="962794" cy="962794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F7C15E69-9611-59CA-E2E9-0936A842A41B}"/>
                </a:ext>
              </a:extLst>
            </p:cNvPr>
            <p:cNvGrpSpPr/>
            <p:nvPr/>
          </p:nvGrpSpPr>
          <p:grpSpPr>
            <a:xfrm>
              <a:off x="7317271" y="4664100"/>
              <a:ext cx="1231287" cy="1576309"/>
              <a:chOff x="7230338" y="11293532"/>
              <a:chExt cx="975262" cy="1248542"/>
            </a:xfrm>
          </p:grpSpPr>
          <p:grpSp>
            <p:nvGrpSpPr>
              <p:cNvPr id="82" name="Группа 81">
                <a:extLst>
                  <a:ext uri="{FF2B5EF4-FFF2-40B4-BE49-F238E27FC236}">
                    <a16:creationId xmlns:a16="http://schemas.microsoft.com/office/drawing/2014/main" id="{3EDDBEE8-4C3F-A494-99A2-565DBCB9A744}"/>
                  </a:ext>
                </a:extLst>
              </p:cNvPr>
              <p:cNvGrpSpPr/>
              <p:nvPr/>
            </p:nvGrpSpPr>
            <p:grpSpPr>
              <a:xfrm>
                <a:off x="7230338" y="11293532"/>
                <a:ext cx="975262" cy="1248542"/>
                <a:chOff x="8704804" y="9293075"/>
                <a:chExt cx="975262" cy="1248542"/>
              </a:xfrm>
            </p:grpSpPr>
            <p:grpSp>
              <p:nvGrpSpPr>
                <p:cNvPr id="84" name="Группа 83">
                  <a:extLst>
                    <a:ext uri="{FF2B5EF4-FFF2-40B4-BE49-F238E27FC236}">
                      <a16:creationId xmlns:a16="http://schemas.microsoft.com/office/drawing/2014/main" id="{DE385366-5EDA-2CE4-B42A-FF5982083C11}"/>
                    </a:ext>
                  </a:extLst>
                </p:cNvPr>
                <p:cNvGrpSpPr/>
                <p:nvPr/>
              </p:nvGrpSpPr>
              <p:grpSpPr>
                <a:xfrm>
                  <a:off x="8704804" y="9293075"/>
                  <a:ext cx="974956" cy="1248542"/>
                  <a:chOff x="4597683" y="9299478"/>
                  <a:chExt cx="974956" cy="1248542"/>
                </a:xfrm>
              </p:grpSpPr>
              <p:sp>
                <p:nvSpPr>
                  <p:cNvPr id="87" name="Прямоугольник 86">
                    <a:extLst>
                      <a:ext uri="{FF2B5EF4-FFF2-40B4-BE49-F238E27FC236}">
                        <a16:creationId xmlns:a16="http://schemas.microsoft.com/office/drawing/2014/main" id="{EBEDB9E9-6003-1D0F-3361-AC8966DA1BA4}"/>
                      </a:ext>
                    </a:extLst>
                  </p:cNvPr>
                  <p:cNvSpPr/>
                  <p:nvPr/>
                </p:nvSpPr>
                <p:spPr>
                  <a:xfrm>
                    <a:off x="4597989" y="9321908"/>
                    <a:ext cx="974650" cy="12261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1130CDB2-3AE7-6489-A2FE-93AEA95FBE51}"/>
                      </a:ext>
                    </a:extLst>
                  </p:cNvPr>
                  <p:cNvSpPr txBox="1"/>
                  <p:nvPr/>
                </p:nvSpPr>
                <p:spPr>
                  <a:xfrm>
                    <a:off x="4597683" y="9299478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MSC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EF67F9CC-82D3-4665-0BDA-1572E5A291C7}"/>
                    </a:ext>
                  </a:extLst>
                </p:cNvPr>
                <p:cNvSpPr/>
                <p:nvPr/>
              </p:nvSpPr>
              <p:spPr>
                <a:xfrm>
                  <a:off x="8705416" y="9534525"/>
                  <a:ext cx="974650" cy="1007092"/>
                </a:xfrm>
                <a:prstGeom prst="rect">
                  <a:avLst/>
                </a:prstGeom>
                <a:solidFill>
                  <a:srgbClr val="4F81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86" name="Овал 85">
                  <a:extLst>
                    <a:ext uri="{FF2B5EF4-FFF2-40B4-BE49-F238E27FC236}">
                      <a16:creationId xmlns:a16="http://schemas.microsoft.com/office/drawing/2014/main" id="{B9131736-05B1-6FE5-A183-1EC0654BEA4F}"/>
                    </a:ext>
                  </a:extLst>
                </p:cNvPr>
                <p:cNvSpPr/>
                <p:nvPr/>
              </p:nvSpPr>
              <p:spPr>
                <a:xfrm>
                  <a:off x="8713361" y="9566152"/>
                  <a:ext cx="943838" cy="9438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</p:grpSp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3C397EB8-4890-9F0D-90DB-906624A78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16969" y="11651353"/>
                <a:ext cx="749897" cy="656886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C6585355-6D11-3951-9C3B-21A263B04968}"/>
                </a:ext>
              </a:extLst>
            </p:cNvPr>
            <p:cNvGrpSpPr/>
            <p:nvPr/>
          </p:nvGrpSpPr>
          <p:grpSpPr>
            <a:xfrm>
              <a:off x="3929617" y="1220070"/>
              <a:ext cx="2625574" cy="812861"/>
              <a:chOff x="24928292" y="7418529"/>
              <a:chExt cx="2625574" cy="812861"/>
            </a:xfrm>
          </p:grpSpPr>
          <p:sp>
            <p:nvSpPr>
              <p:cNvPr id="80" name="Скругленный прямоугольник 71">
                <a:extLst>
                  <a:ext uri="{FF2B5EF4-FFF2-40B4-BE49-F238E27FC236}">
                    <a16:creationId xmlns:a16="http://schemas.microsoft.com/office/drawing/2014/main" id="{3CBCBF83-EF46-D63F-A1D9-484DC4CC4EC4}"/>
                  </a:ext>
                </a:extLst>
              </p:cNvPr>
              <p:cNvSpPr/>
              <p:nvPr/>
            </p:nvSpPr>
            <p:spPr>
              <a:xfrm>
                <a:off x="24928292" y="7418529"/>
                <a:ext cx="2625574" cy="81286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8762B547-5E4B-7F6B-3E68-2D870980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01953" y="7438695"/>
                <a:ext cx="2487203" cy="765356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5C570A37-C11A-1EA7-6E87-F2405806D9F8}"/>
                </a:ext>
              </a:extLst>
            </p:cNvPr>
            <p:cNvGrpSpPr/>
            <p:nvPr/>
          </p:nvGrpSpPr>
          <p:grpSpPr>
            <a:xfrm>
              <a:off x="7180783" y="3116943"/>
              <a:ext cx="1341328" cy="1168724"/>
              <a:chOff x="29147222" y="9656339"/>
              <a:chExt cx="1341328" cy="1168724"/>
            </a:xfrm>
          </p:grpSpPr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E3BD8E48-26FE-B4DA-C191-59390EEAE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94407" y="9656339"/>
                <a:ext cx="761648" cy="761648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62BD63F-32DD-D430-CB94-0F0BACDF312A}"/>
                  </a:ext>
                </a:extLst>
              </p:cNvPr>
              <p:cNvSpPr txBox="1"/>
              <p:nvPr/>
            </p:nvSpPr>
            <p:spPr>
              <a:xfrm>
                <a:off x="29147222" y="10301843"/>
                <a:ext cx="13413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/>
                  <a:t>Lustre</a:t>
                </a:r>
              </a:p>
              <a:p>
                <a:pPr algn="ctr"/>
                <a:r>
                  <a:rPr lang="en-US" sz="1100" dirty="0"/>
                  <a:t>Ultra-fast storage</a:t>
                </a:r>
                <a:endParaRPr lang="ru-RU" sz="1100" dirty="0"/>
              </a:p>
            </p:txBody>
          </p:sp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78D5CC19-0F34-8328-21DA-8978DDA2F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94785" y="9923669"/>
                <a:ext cx="479170" cy="479170"/>
              </a:xfrm>
              <a:prstGeom prst="rect">
                <a:avLst/>
              </a:prstGeom>
            </p:spPr>
          </p:pic>
        </p:grpSp>
        <p:sp>
          <p:nvSpPr>
            <p:cNvPr id="71" name="Скругленный прямоугольник 77">
              <a:extLst>
                <a:ext uri="{FF2B5EF4-FFF2-40B4-BE49-F238E27FC236}">
                  <a16:creationId xmlns:a16="http://schemas.microsoft.com/office/drawing/2014/main" id="{9402906A-C6F1-14BC-60B0-C32BE9D846A7}"/>
                </a:ext>
              </a:extLst>
            </p:cNvPr>
            <p:cNvSpPr/>
            <p:nvPr/>
          </p:nvSpPr>
          <p:spPr>
            <a:xfrm>
              <a:off x="1715593" y="688417"/>
              <a:ext cx="7205803" cy="3887349"/>
            </a:xfrm>
            <a:prstGeom prst="roundRect">
              <a:avLst>
                <a:gd name="adj" fmla="val 6656"/>
              </a:avLst>
            </a:prstGeom>
            <a:noFill/>
            <a:ln w="44450">
              <a:solidFill>
                <a:srgbClr val="0055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55A0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C2E0EA7-20AD-1ADE-E1CF-73F7EA3B3805}"/>
                </a:ext>
              </a:extLst>
            </p:cNvPr>
            <p:cNvSpPr txBox="1"/>
            <p:nvPr/>
          </p:nvSpPr>
          <p:spPr>
            <a:xfrm>
              <a:off x="2001582" y="714755"/>
              <a:ext cx="2241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4F81BD"/>
                  </a:solidFill>
                  <a:latin typeface="Agency FB" panose="00010606040000040003" pitchFamily="2" charset="0"/>
                </a:rPr>
                <a:t>MICC basic facility</a:t>
              </a:r>
              <a:endParaRPr lang="ru-RU" sz="2800" b="1" dirty="0">
                <a:solidFill>
                  <a:srgbClr val="4F81BD"/>
                </a:solidFill>
              </a:endParaRPr>
            </a:p>
          </p:txBody>
        </p: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7C861210-6AC7-3B51-6CF6-4AD214BFE106}"/>
                </a:ext>
              </a:extLst>
            </p:cNvPr>
            <p:cNvCxnSpPr/>
            <p:nvPr/>
          </p:nvCxnSpPr>
          <p:spPr>
            <a:xfrm>
              <a:off x="6052186" y="3175297"/>
              <a:ext cx="235672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Дуга 73">
              <a:extLst>
                <a:ext uri="{FF2B5EF4-FFF2-40B4-BE49-F238E27FC236}">
                  <a16:creationId xmlns:a16="http://schemas.microsoft.com/office/drawing/2014/main" id="{6E068C2E-9410-3703-FEDE-E749B8FA8A11}"/>
                </a:ext>
              </a:extLst>
            </p:cNvPr>
            <p:cNvSpPr/>
            <p:nvPr/>
          </p:nvSpPr>
          <p:spPr>
            <a:xfrm rot="3885867">
              <a:off x="7459895" y="2496162"/>
              <a:ext cx="1442551" cy="1183603"/>
            </a:xfrm>
            <a:prstGeom prst="arc">
              <a:avLst>
                <a:gd name="adj1" fmla="val 14582821"/>
                <a:gd name="adj2" fmla="val 0"/>
              </a:avLst>
            </a:prstGeom>
            <a:ln w="57150">
              <a:solidFill>
                <a:srgbClr val="0055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55A0"/>
                </a:solidFill>
              </a:endParaRPr>
            </a:p>
          </p:txBody>
        </p:sp>
        <p:sp>
          <p:nvSpPr>
            <p:cNvPr id="75" name="Скругленный прямоугольник 81">
              <a:extLst>
                <a:ext uri="{FF2B5EF4-FFF2-40B4-BE49-F238E27FC236}">
                  <a16:creationId xmlns:a16="http://schemas.microsoft.com/office/drawing/2014/main" id="{C874F2E9-03F7-9128-188A-292165D22478}"/>
                </a:ext>
              </a:extLst>
            </p:cNvPr>
            <p:cNvSpPr/>
            <p:nvPr/>
          </p:nvSpPr>
          <p:spPr>
            <a:xfrm>
              <a:off x="5854913" y="2840583"/>
              <a:ext cx="2793529" cy="3887350"/>
            </a:xfrm>
            <a:prstGeom prst="roundRect">
              <a:avLst>
                <a:gd name="adj" fmla="val 6656"/>
              </a:avLst>
            </a:prstGeom>
            <a:noFill/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5" name="Таблица 15">
            <a:extLst>
              <a:ext uri="{FF2B5EF4-FFF2-40B4-BE49-F238E27FC236}">
                <a16:creationId xmlns:a16="http://schemas.microsoft.com/office/drawing/2014/main" id="{146ED170-9E5A-6C40-678A-61EB9841A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176783"/>
              </p:ext>
            </p:extLst>
          </p:nvPr>
        </p:nvGraphicFramePr>
        <p:xfrm>
          <a:off x="837271" y="4446710"/>
          <a:ext cx="4764092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1129">
                  <a:extLst>
                    <a:ext uri="{9D8B030D-6E8A-4147-A177-3AD203B41FA5}">
                      <a16:colId xmlns:a16="http://schemas.microsoft.com/office/drawing/2014/main" val="1846814930"/>
                    </a:ext>
                  </a:extLst>
                </a:gridCol>
                <a:gridCol w="3162963">
                  <a:extLst>
                    <a:ext uri="{9D8B030D-6E8A-4147-A177-3AD203B41FA5}">
                      <a16:colId xmlns:a16="http://schemas.microsoft.com/office/drawing/2014/main" val="719925017"/>
                    </a:ext>
                  </a:extLst>
                </a:gridCol>
              </a:tblGrid>
              <a:tr h="212327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gency FB" panose="020B0503020202020204" pitchFamily="34" charset="0"/>
                        </a:rPr>
                        <a:t>Major Resources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gency FB" panose="020B0503020202020204" pitchFamily="34" charset="0"/>
                        </a:rPr>
                        <a:t>Amount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178269"/>
                  </a:ext>
                </a:extLst>
              </a:tr>
              <a:tr h="21232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gency FB" panose="020B0503020202020204" pitchFamily="34" charset="0"/>
                        </a:rPr>
                        <a:t>NICA cluster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gency FB" panose="020B0503020202020204" pitchFamily="34" charset="0"/>
                        </a:rPr>
                        <a:t>200 cores</a:t>
                      </a:r>
                      <a:endParaRPr lang="ru-RU" dirty="0">
                        <a:latin typeface="Bahnschrift SemiBold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132269"/>
                  </a:ext>
                </a:extLst>
              </a:tr>
              <a:tr h="212327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gency FB" panose="020B0503020202020204" pitchFamily="34" charset="0"/>
                        </a:rPr>
                        <a:t>Govorun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gency FB" panose="020B0503020202020204" pitchFamily="34" charset="0"/>
                        </a:rPr>
                        <a:t>up to 3260 cores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419533"/>
                  </a:ext>
                </a:extLst>
              </a:tr>
              <a:tr h="212327">
                <a:tc>
                  <a:txBody>
                    <a:bodyPr/>
                    <a:lstStyle/>
                    <a:p>
                      <a:r>
                        <a:rPr lang="en-US" dirty="0">
                          <a:latin typeface="Agency FB" panose="020B0503020202020204" pitchFamily="34" charset="0"/>
                        </a:rPr>
                        <a:t>Tier1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gency FB" panose="020B0503020202020204" pitchFamily="34" charset="0"/>
                        </a:rPr>
                        <a:t>1500 cores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770132"/>
                  </a:ext>
                </a:extLst>
              </a:tr>
              <a:tr h="212327">
                <a:tc>
                  <a:txBody>
                    <a:bodyPr/>
                    <a:lstStyle/>
                    <a:p>
                      <a:r>
                        <a:rPr lang="en-US" dirty="0">
                          <a:latin typeface="Agency FB" panose="020B0503020202020204" pitchFamily="34" charset="0"/>
                        </a:rPr>
                        <a:t>Tier2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gency FB" panose="020B0503020202020204" pitchFamily="34" charset="0"/>
                        </a:rPr>
                        <a:t>1000 cores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027051"/>
                  </a:ext>
                </a:extLst>
              </a:tr>
              <a:tr h="212327">
                <a:tc>
                  <a:txBody>
                    <a:bodyPr/>
                    <a:lstStyle/>
                    <a:p>
                      <a:r>
                        <a:rPr lang="en-US" dirty="0">
                          <a:latin typeface="Agency FB" panose="020B0503020202020204" pitchFamily="34" charset="0"/>
                        </a:rPr>
                        <a:t>EOS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gency FB" panose="020B0503020202020204" pitchFamily="34" charset="0"/>
                        </a:rPr>
                        <a:t>2 PB (~1.2 PB used) (total 5 PB)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210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740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is DIRAC?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dirty="0">
                <a:latin typeface="Segoe UI Light" panose="020B0502040204020203" pitchFamily="34" charset="0"/>
              </a:rPr>
              <a:t>DIRAC provides all the necessary components to build ad-hoc grid infrastructures </a:t>
            </a:r>
            <a:r>
              <a:rPr lang="en-US" b="1" dirty="0">
                <a:latin typeface="Segoe UI Light" panose="020B0502040204020203" pitchFamily="34" charset="0"/>
              </a:rPr>
              <a:t>interconnecting</a:t>
            </a:r>
            <a:r>
              <a:rPr lang="en-US" dirty="0">
                <a:latin typeface="Segoe UI Light" panose="020B0502040204020203" pitchFamily="34" charset="0"/>
              </a:rPr>
              <a:t> computing resources of different types, allowing </a:t>
            </a:r>
            <a:r>
              <a:rPr lang="en-US" b="1" dirty="0">
                <a:latin typeface="Segoe UI Light" panose="020B0502040204020203" pitchFamily="34" charset="0"/>
              </a:rPr>
              <a:t>interoperability</a:t>
            </a:r>
            <a:r>
              <a:rPr lang="en-US" dirty="0">
                <a:latin typeface="Segoe UI Light" panose="020B0502040204020203" pitchFamily="34" charset="0"/>
              </a:rPr>
              <a:t> and simplifying </a:t>
            </a:r>
            <a:r>
              <a:rPr lang="en-US" b="1" dirty="0">
                <a:latin typeface="Segoe UI Light" panose="020B0502040204020203" pitchFamily="34" charset="0"/>
              </a:rPr>
              <a:t>interfaces</a:t>
            </a:r>
            <a:r>
              <a:rPr lang="en-US" dirty="0">
                <a:latin typeface="Segoe UI Light" panose="020B0502040204020203" pitchFamily="34" charset="0"/>
              </a:rPr>
              <a:t>.  This allows to speak about the DIRAC </a:t>
            </a:r>
            <a:r>
              <a:rPr lang="en-US" b="1" i="1" dirty="0" err="1">
                <a:solidFill>
                  <a:srgbClr val="FF0000"/>
                </a:solidFill>
                <a:latin typeface="Segoe UI Light" panose="020B0502040204020203" pitchFamily="34" charset="0"/>
              </a:rPr>
              <a:t>interware</a:t>
            </a:r>
            <a:r>
              <a:rPr lang="en-US" dirty="0">
                <a:latin typeface="Segoe UI Light" panose="020B0502040204020203" pitchFamily="34" charset="0"/>
              </a:rPr>
              <a:t>.  </a:t>
            </a: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47" name="Picture 36" descr="DIRAC_Overlay_System_D_larg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88" y="3577656"/>
            <a:ext cx="6265711" cy="3073640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6360398" y="376855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Web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360398" y="4457684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CLI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360398" y="515444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360398" y="5851388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3142899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Ratio: between experiments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B10C80B-10C6-44F0-BDE3-B7566ABF1AD0}"/>
              </a:ext>
            </a:extLst>
          </p:cNvPr>
          <p:cNvGraphicFramePr>
            <a:graphicFrameLocks/>
          </p:cNvGraphicFramePr>
          <p:nvPr/>
        </p:nvGraphicFramePr>
        <p:xfrm>
          <a:off x="69902" y="762001"/>
          <a:ext cx="9004198" cy="638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7393629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19036</TotalTime>
  <Words>1701</Words>
  <Application>Microsoft Office PowerPoint</Application>
  <PresentationFormat>Экран (4:3)</PresentationFormat>
  <Paragraphs>546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7" baseType="lpstr">
      <vt:lpstr>Calibri</vt:lpstr>
      <vt:lpstr>Bahnschrift SemiBold Condensed</vt:lpstr>
      <vt:lpstr>Bernard MT Condensed</vt:lpstr>
      <vt:lpstr>Consolas</vt:lpstr>
      <vt:lpstr>Cambria Math</vt:lpstr>
      <vt:lpstr>Liberation Sans</vt:lpstr>
      <vt:lpstr>Times New Roman</vt:lpstr>
      <vt:lpstr>Optima</vt:lpstr>
      <vt:lpstr>Comfortaa</vt:lpstr>
      <vt:lpstr>Arial</vt:lpstr>
      <vt:lpstr>Segoe UI Light</vt:lpstr>
      <vt:lpstr>Segoe UI</vt:lpstr>
      <vt:lpstr>Agency FB</vt:lpstr>
      <vt:lpstr>CERNCorporate4-3</vt:lpstr>
      <vt:lpstr>Презентация PowerPoint</vt:lpstr>
      <vt:lpstr>DIRAC based MPD mass production and its automatization</vt:lpstr>
      <vt:lpstr>MPD: Victor Riabov, Arkadiy Taranenko Andrey Moshkin, Oleg Rogachevskiy,  DIRAC:  Igor Pelevanyk, Andrey Tsaregorodtzev Responsibles for resources: Tier-1,Tier-2, EOS:   Valery Mitsyn Govorun:   Dmitry Podgainy LHEP cluster: Ivan Slepov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User</cp:lastModifiedBy>
  <cp:revision>500</cp:revision>
  <dcterms:created xsi:type="dcterms:W3CDTF">2012-11-30T11:04:26Z</dcterms:created>
  <dcterms:modified xsi:type="dcterms:W3CDTF">2023-10-04T14:09:32Z</dcterms:modified>
</cp:coreProperties>
</file>