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21" r:id="rId3"/>
    <p:sldId id="322" r:id="rId4"/>
    <p:sldId id="855" r:id="rId5"/>
    <p:sldId id="856" r:id="rId6"/>
    <p:sldId id="324" r:id="rId7"/>
    <p:sldId id="323" r:id="rId8"/>
    <p:sldId id="325" r:id="rId9"/>
    <p:sldId id="857" r:id="rId10"/>
    <p:sldId id="326" r:id="rId11"/>
    <p:sldId id="844" r:id="rId12"/>
    <p:sldId id="845" r:id="rId13"/>
    <p:sldId id="734" r:id="rId14"/>
    <p:sldId id="738" r:id="rId15"/>
    <p:sldId id="780" r:id="rId16"/>
    <p:sldId id="784" r:id="rId17"/>
    <p:sldId id="847" r:id="rId18"/>
    <p:sldId id="848" r:id="rId19"/>
    <p:sldId id="858" r:id="rId20"/>
    <p:sldId id="859" r:id="rId21"/>
    <p:sldId id="342" r:id="rId22"/>
    <p:sldId id="350" r:id="rId23"/>
    <p:sldId id="609" r:id="rId24"/>
    <p:sldId id="31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7B26-30B7-434F-99D3-B18F17C92D2F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B7F8B-0F35-4675-95AF-D55297A50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C6F7D-A8B2-47EA-A3CA-AE7222C3180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5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9823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5859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354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986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35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41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69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85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91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0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85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24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emf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5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5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24915" y="2111123"/>
            <a:ext cx="8894169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Перспективные направления прикладных исследований на комплексе NICA в области радиационной модификации свойств высокотемпературных сверхпроводящих композитов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5" descr="C:\Users\Игорь Руднев\Desktop\Dropbox\Documents\2013.04.17 - выставка\плакат\picture\logo_meph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64" y="136017"/>
            <a:ext cx="1646224" cy="161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62890" y="6413442"/>
            <a:ext cx="8957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/>
              <a:t>Владикавказ, 19.06.2023</a:t>
            </a:r>
            <a:endParaRPr lang="ru-RU" dirty="0"/>
          </a:p>
        </p:txBody>
      </p:sp>
      <p:pic>
        <p:nvPicPr>
          <p:cNvPr id="1026" name="Рисунок 2" descr="logo_bluered_en.png"/>
          <p:cNvPicPr>
            <a:picLocks noChangeAspect="1" noChangeArrowheads="1"/>
          </p:cNvPicPr>
          <p:nvPr/>
        </p:nvPicPr>
        <p:blipFill>
          <a:blip r:embed="rId4" cstate="print"/>
          <a:srcRect b="-6908"/>
          <a:stretch>
            <a:fillRect/>
          </a:stretch>
        </p:blipFill>
        <p:spPr bwMode="auto">
          <a:xfrm>
            <a:off x="7631832" y="188640"/>
            <a:ext cx="1512168" cy="161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0708" y="4509120"/>
            <a:ext cx="7625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000" b="1" i="1" u="sng" dirty="0">
              <a:solidFill>
                <a:srgbClr val="00B050"/>
              </a:solidFill>
            </a:endParaRPr>
          </a:p>
          <a:p>
            <a:pPr algn="ctr"/>
            <a:r>
              <a:rPr lang="ru-RU" sz="2400" b="1" i="1" dirty="0">
                <a:solidFill>
                  <a:srgbClr val="00B050"/>
                </a:solidFill>
              </a:rPr>
              <a:t>М.С. Новиков (ОИЯИ), </a:t>
            </a:r>
            <a:r>
              <a:rPr lang="ru-RU" sz="2400" b="1" i="1" u="sng" dirty="0">
                <a:solidFill>
                  <a:srgbClr val="00B050"/>
                </a:solidFill>
              </a:rPr>
              <a:t>И.А. Руднев </a:t>
            </a:r>
            <a:r>
              <a:rPr lang="ru-RU" sz="2400" b="1" i="1" dirty="0">
                <a:solidFill>
                  <a:srgbClr val="00B050"/>
                </a:solidFill>
              </a:rPr>
              <a:t>(НИЯУ МИФИ) </a:t>
            </a:r>
            <a:r>
              <a:rPr lang="en-US" sz="2400" i="1" baseline="30000" dirty="0">
                <a:solidFill>
                  <a:srgbClr val="00B050"/>
                </a:solidFill>
              </a:rPr>
              <a:t> </a:t>
            </a:r>
          </a:p>
          <a:p>
            <a:r>
              <a:rPr lang="en-US" i="1" dirty="0"/>
              <a:t> </a:t>
            </a:r>
            <a:endParaRPr lang="ru-RU" i="1" dirty="0"/>
          </a:p>
          <a:p>
            <a:pPr algn="ctr"/>
            <a:endParaRPr lang="ru-RU" sz="1000" i="1" dirty="0">
              <a:solidFill>
                <a:srgbClr val="00B050"/>
              </a:solidFill>
            </a:endParaRPr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B2E59848-1D1D-4078-B735-0B7A19FE6C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4" y="373535"/>
            <a:ext cx="2370132" cy="1327273"/>
          </a:xfrm>
          <a:prstGeom prst="rect">
            <a:avLst/>
          </a:prstGeom>
        </p:spPr>
      </p:pic>
      <p:pic>
        <p:nvPicPr>
          <p:cNvPr id="2" name="Picture 2" descr="Лаборатория Физики Высоких Энергий им. Векслера и Балдина - Dubna, Moscow  Oblast, Russia - Local Business | Facebook">
            <a:extLst>
              <a:ext uri="{FF2B5EF4-FFF2-40B4-BE49-F238E27FC236}">
                <a16:creationId xmlns:a16="http://schemas.microsoft.com/office/drawing/2014/main" id="{A81742BC-3140-4FB2-894A-E8987374A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37" y="5998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175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Введение Лучевая Терапия Протонная лучеВая тераПия: соВременное с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4149081"/>
            <a:ext cx="315277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6C3D5C5-DA2C-CD64-5644-E94182DCD783}"/>
              </a:ext>
            </a:extLst>
          </p:cNvPr>
          <p:cNvSpPr txBox="1">
            <a:spLocks/>
          </p:cNvSpPr>
          <p:nvPr/>
        </p:nvSpPr>
        <p:spPr>
          <a:xfrm>
            <a:off x="134682" y="541125"/>
            <a:ext cx="713913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92D050"/>
                </a:solidFill>
              </a:rPr>
              <a:t>Пример: Ионы низких и средних энергий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07504" y="1628800"/>
            <a:ext cx="331236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Ионы – первый результат на </a:t>
            </a:r>
            <a:r>
              <a:rPr lang="en-US" altLang="en-US" sz="16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Xe</a:t>
            </a:r>
            <a:r>
              <a:rPr lang="ru-RU" altLang="en-US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167 МэВ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>
                <a:latin typeface="Times New Roman" pitchFamily="18" charset="0"/>
                <a:cs typeface="Times New Roman" pitchFamily="18" charset="0"/>
              </a:rPr>
              <a:t>на ИЦ-100 ЛЯР (короткие куски ленты).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>
                <a:latin typeface="Times New Roman" pitchFamily="18" charset="0"/>
                <a:cs typeface="Times New Roman" pitchFamily="18" charset="0"/>
              </a:rPr>
              <a:t>Пробег 9 микрон, поток 10</a:t>
            </a:r>
            <a:r>
              <a:rPr lang="ru-RU" altLang="en-US" sz="1600" b="1" baseline="30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en-US" sz="1600" b="1" dirty="0">
                <a:latin typeface="Times New Roman" pitchFamily="18" charset="0"/>
                <a:cs typeface="Times New Roman" pitchFamily="18" charset="0"/>
              </a:rPr>
              <a:t>сек.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>
                <a:latin typeface="Times New Roman" pitchFamily="18" charset="0"/>
                <a:cs typeface="Times New Roman" pitchFamily="18" charset="0"/>
              </a:rPr>
              <a:t>Дальнейшие исследования и разработки – пик Брэгга и перед ним, вторичные ионы, подбор пик-эффектов </a:t>
            </a:r>
            <a:r>
              <a:rPr lang="en-US" altLang="en-US" sz="1600" b="1" dirty="0" err="1"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ru-RU" altLang="en-US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T)</a:t>
            </a:r>
            <a:r>
              <a:rPr lang="ru-RU" alt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>
                <a:latin typeface="Times New Roman" pitchFamily="18" charset="0"/>
                <a:cs typeface="Times New Roman" pitchFamily="18" charset="0"/>
              </a:rPr>
              <a:t>Перемотка в вакууме – пробовать.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>
                <a:latin typeface="Times New Roman" pitchFamily="18" charset="0"/>
                <a:cs typeface="Times New Roman" pitchFamily="18" charset="0"/>
              </a:rPr>
              <a:t>Технологии –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>
                <a:latin typeface="Times New Roman" pitchFamily="18" charset="0"/>
                <a:cs typeface="Times New Roman" pitchFamily="18" charset="0"/>
              </a:rPr>
              <a:t>перемотка в вакууме.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>
                <a:latin typeface="Times New Roman" pitchFamily="18" charset="0"/>
                <a:cs typeface="Times New Roman" pitchFamily="18" charset="0"/>
              </a:rPr>
              <a:t>У-400-М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>
                <a:latin typeface="Times New Roman" pitchFamily="18" charset="0"/>
                <a:cs typeface="Times New Roman" pitchFamily="18" charset="0"/>
              </a:rPr>
              <a:t>ДЦ-280?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1601688"/>
            <a:ext cx="5129307" cy="391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520" y="5589241"/>
            <a:ext cx="8280920" cy="337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Другие варианты</a:t>
            </a:r>
            <a:r>
              <a:rPr lang="en-US" sz="1600" b="1" dirty="0">
                <a:latin typeface="Times New Roman"/>
                <a:ea typeface="Calibri"/>
                <a:cs typeface="Times New Roman"/>
              </a:rPr>
              <a:t>: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 Линак-200</a:t>
            </a:r>
            <a:r>
              <a:rPr lang="en-US" sz="1600" b="1" dirty="0">
                <a:latin typeface="Times New Roman"/>
                <a:ea typeface="Calibri"/>
                <a:cs typeface="Times New Roman"/>
              </a:rPr>
              <a:t>: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  </a:t>
            </a:r>
            <a:r>
              <a:rPr lang="en-US" sz="1600" b="1" dirty="0">
                <a:latin typeface="Times New Roman"/>
                <a:ea typeface="Calibri"/>
                <a:cs typeface="Times New Roman"/>
              </a:rPr>
              <a:t>e</a:t>
            </a:r>
            <a:r>
              <a:rPr lang="en-US" sz="1600" b="1" baseline="30000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 200 (800) МэВ</a:t>
            </a:r>
            <a:r>
              <a:rPr lang="en-US" sz="1600" b="1" dirty="0">
                <a:latin typeface="Times New Roman"/>
                <a:ea typeface="Calibri"/>
                <a:cs typeface="Times New Roman"/>
              </a:rPr>
              <a:t> 10</a:t>
            </a:r>
            <a:r>
              <a:rPr lang="en-US" sz="1600" b="1" baseline="30000" dirty="0">
                <a:latin typeface="Times New Roman"/>
                <a:ea typeface="Calibri"/>
                <a:cs typeface="Times New Roman"/>
              </a:rPr>
              <a:t>12</a:t>
            </a:r>
            <a:r>
              <a:rPr lang="en-US" sz="1600" b="1" dirty="0">
                <a:latin typeface="Times New Roman"/>
                <a:ea typeface="Calibri"/>
                <a:cs typeface="Times New Roman"/>
              </a:rPr>
              <a:t> c</a:t>
            </a:r>
            <a:r>
              <a:rPr lang="en-US" sz="1600" b="1" baseline="30000" dirty="0">
                <a:latin typeface="Times New Roman"/>
                <a:ea typeface="Calibri"/>
                <a:cs typeface="Times New Roman"/>
              </a:rPr>
              <a:t>-1</a:t>
            </a:r>
            <a:r>
              <a:rPr lang="en-US" sz="1600" b="1" dirty="0">
                <a:latin typeface="Times New Roman"/>
                <a:ea typeface="Calibri"/>
                <a:cs typeface="Times New Roman"/>
              </a:rPr>
              <a:t>;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Нуклотрон – ионы, сотни ГэВ</a:t>
            </a:r>
            <a:r>
              <a:rPr lang="en-US" sz="1600" b="1" dirty="0">
                <a:latin typeface="Times New Roman"/>
                <a:ea typeface="Calibri"/>
                <a:cs typeface="Times New Roman"/>
              </a:rPr>
              <a:t>;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 </a:t>
            </a:r>
            <a:endParaRPr lang="en-US" sz="1600" b="1" dirty="0">
              <a:ea typeface="Calibri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3820-0796-4CB5-941A-34D197EE12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35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696380-A9EE-453E-A726-35673D78CFA3}" type="slidenum">
              <a:rPr lang="ru-RU" smtClean="0">
                <a:latin typeface="Arial" pitchFamily="34" charset="0"/>
              </a:rPr>
              <a:pPr/>
              <a:t>11</a:t>
            </a:fld>
            <a:endParaRPr lang="ru-RU">
              <a:latin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"/>
            <a:ext cx="7092280" cy="41242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eaLnBrk="0" hangingPunct="0">
              <a:spcBef>
                <a:spcPts val="0"/>
              </a:spcBef>
            </a:pP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</a:rPr>
              <a:t>Два метода измерения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</a:rPr>
              <a:t>плотности критического тока</a:t>
            </a:r>
          </a:p>
          <a:p>
            <a:pPr marL="0" lvl="1" eaLnBrk="0" hangingPunct="0"/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Четырех-контактый</a:t>
            </a:r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метод измерения ВАХ</a:t>
            </a:r>
          </a:p>
          <a:p>
            <a:pPr marL="0" lvl="1" eaLnBrk="0" hangingPunct="0">
              <a:buFontTx/>
              <a:buChar char="•"/>
            </a:pPr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eaLnBrk="0" hangingPunct="0">
              <a:buFontTx/>
              <a:buChar char="•"/>
            </a:pPr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eaLnBrk="0" hangingPunct="0">
              <a:buFontTx/>
              <a:buChar char="•"/>
            </a:pPr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eaLnBrk="0" hangingPunct="0">
              <a:buFontTx/>
              <a:buChar char="•"/>
            </a:pPr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eaLnBrk="0" hangingPunct="0">
              <a:buFontTx/>
              <a:buChar char="•"/>
            </a:pPr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eaLnBrk="0" hangingPunct="0">
              <a:buFontTx/>
              <a:buChar char="•"/>
            </a:pPr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eaLnBrk="0" hangingPunct="0">
              <a:buFontTx/>
              <a:buChar char="•"/>
            </a:pPr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eaLnBrk="0" hangingPunct="0">
              <a:buFontTx/>
              <a:buChar char="•"/>
            </a:pPr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eaLnBrk="0" hangingPunct="0"/>
            <a:endParaRPr lang="ru-RU" sz="2000" b="1" dirty="0">
              <a:solidFill>
                <a:srgbClr val="008000"/>
              </a:solidFill>
              <a:latin typeface="Times New Roman" pitchFamily="18" charset="0"/>
            </a:endParaRPr>
          </a:p>
          <a:p>
            <a:pPr marL="0" lvl="1" eaLnBrk="0" hangingPunct="0"/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Регистрация петли намагниченности и последующий  расчет из модели критического состояния (модель </a:t>
            </a:r>
            <a:r>
              <a:rPr lang="ru-RU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Бина</a:t>
            </a:r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9" name="Picture 2" descr="D:\conference\2010\Русский сверхпроводник\cryo\P1030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520" y="605208"/>
            <a:ext cx="182383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3" descr="IMG_02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9056" y="2492258"/>
            <a:ext cx="1691680" cy="225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92696"/>
            <a:ext cx="2749214" cy="2664296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</p:pic>
      <p:pic>
        <p:nvPicPr>
          <p:cNvPr id="10117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764704"/>
            <a:ext cx="3170615" cy="241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2" descr="D:\photo\Польша-апрель 2008\Лаборатория\IMG_02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3515" y="4924618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6" name="Группа 145"/>
          <p:cNvGrpSpPr/>
          <p:nvPr/>
        </p:nvGrpSpPr>
        <p:grpSpPr>
          <a:xfrm>
            <a:off x="251520" y="4221088"/>
            <a:ext cx="7416824" cy="2240959"/>
            <a:chOff x="642938" y="2071688"/>
            <a:chExt cx="10740518" cy="3986436"/>
          </a:xfrm>
        </p:grpSpPr>
        <p:pic>
          <p:nvPicPr>
            <p:cNvPr id="14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2938" y="2071688"/>
              <a:ext cx="5351462" cy="3714750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</p:pic>
        <p:cxnSp>
          <p:nvCxnSpPr>
            <p:cNvPr id="148" name="Прямая со стрелкой 7"/>
            <p:cNvCxnSpPr>
              <a:cxnSpLocks noChangeShapeType="1"/>
            </p:cNvCxnSpPr>
            <p:nvPr/>
          </p:nvCxnSpPr>
          <p:spPr bwMode="auto">
            <a:xfrm rot="5400000" flipH="1" flipV="1">
              <a:off x="3179763" y="3749675"/>
              <a:ext cx="2071688" cy="1587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stealth" w="sm" len="lg"/>
              <a:tailEnd type="stealth" w="sm" len="med"/>
            </a:ln>
          </p:spPr>
        </p:cxnSp>
        <p:sp>
          <p:nvSpPr>
            <p:cNvPr id="149" name="TextBox 15"/>
            <p:cNvSpPr txBox="1">
              <a:spLocks noChangeArrowheads="1"/>
            </p:cNvSpPr>
            <p:nvPr/>
          </p:nvSpPr>
          <p:spPr bwMode="auto">
            <a:xfrm>
              <a:off x="4084075" y="4889774"/>
              <a:ext cx="3545414" cy="602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600" dirty="0">
                  <a:sym typeface="Symbol" pitchFamily="18" charset="2"/>
                </a:rPr>
                <a:t></a:t>
              </a:r>
              <a:r>
                <a:rPr lang="en-US" sz="1600" dirty="0">
                  <a:sym typeface="Symbol" pitchFamily="18" charset="2"/>
                </a:rPr>
                <a:t>M=M</a:t>
              </a:r>
              <a:r>
                <a:rPr lang="en-US" sz="1600" baseline="30000" dirty="0">
                  <a:sym typeface="Symbol" pitchFamily="18" charset="2"/>
                </a:rPr>
                <a:t>+</a:t>
              </a:r>
              <a:r>
                <a:rPr lang="en-US" sz="1600" dirty="0">
                  <a:sym typeface="Symbol" pitchFamily="18" charset="2"/>
                </a:rPr>
                <a:t> - M</a:t>
              </a:r>
              <a:r>
                <a:rPr lang="en-US" sz="1600" baseline="38000" dirty="0">
                  <a:sym typeface="Symbol" pitchFamily="18" charset="2"/>
                </a:rPr>
                <a:t>-</a:t>
              </a:r>
              <a:r>
                <a:rPr lang="en-US" sz="1600" dirty="0">
                  <a:sym typeface="Symbol" pitchFamily="18" charset="2"/>
                </a:rPr>
                <a:t> </a:t>
              </a:r>
              <a:r>
                <a:rPr lang="ru-RU" sz="1600" dirty="0">
                  <a:sym typeface="Symbol" pitchFamily="18" charset="2"/>
                </a:rPr>
                <a:t> </a:t>
              </a:r>
              <a:r>
                <a:rPr lang="en-US" sz="1600" dirty="0" err="1">
                  <a:sym typeface="Symbol" pitchFamily="18" charset="2"/>
                </a:rPr>
                <a:t>J</a:t>
              </a:r>
              <a:r>
                <a:rPr lang="en-US" sz="1600" baseline="-25000" dirty="0" err="1">
                  <a:sym typeface="Symbol" pitchFamily="18" charset="2"/>
                </a:rPr>
                <a:t>c</a:t>
              </a:r>
              <a:r>
                <a:rPr lang="ru-RU" sz="1600" baseline="-25000" dirty="0">
                  <a:sym typeface="Symbol" pitchFamily="18" charset="2"/>
                </a:rPr>
                <a:t> </a:t>
              </a:r>
              <a:r>
                <a:rPr lang="ru-RU" sz="1600" dirty="0">
                  <a:sym typeface="Symbol"/>
                </a:rPr>
                <a:t></a:t>
              </a:r>
              <a:r>
                <a:rPr lang="ru-RU" sz="1600" baseline="-25000" dirty="0">
                  <a:sym typeface="Symbol"/>
                </a:rPr>
                <a:t> </a:t>
              </a:r>
              <a:r>
                <a:rPr lang="en-US" sz="1600" dirty="0">
                  <a:sym typeface="Symbol" pitchFamily="18" charset="2"/>
                </a:rPr>
                <a:t>K</a:t>
              </a:r>
              <a:r>
                <a:rPr lang="ru-RU" sz="1600" baseline="-25000" dirty="0" err="1">
                  <a:sym typeface="Symbol" pitchFamily="18" charset="2"/>
                </a:rPr>
                <a:t>геом</a:t>
              </a:r>
              <a:endParaRPr lang="ru-RU" sz="1600" dirty="0"/>
            </a:p>
          </p:txBody>
        </p:sp>
        <p:cxnSp>
          <p:nvCxnSpPr>
            <p:cNvPr id="150" name="Прямая соединительная линия 149"/>
            <p:cNvCxnSpPr/>
            <p:nvPr/>
          </p:nvCxnSpPr>
          <p:spPr bwMode="auto">
            <a:xfrm>
              <a:off x="4211960" y="4797152"/>
              <a:ext cx="0" cy="64807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1" name="Прямая соединительная линия 150"/>
            <p:cNvCxnSpPr/>
            <p:nvPr/>
          </p:nvCxnSpPr>
          <p:spPr bwMode="auto">
            <a:xfrm>
              <a:off x="4211960" y="5445224"/>
              <a:ext cx="28803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1" name="TextBox 15"/>
            <p:cNvSpPr txBox="1">
              <a:spLocks noChangeArrowheads="1"/>
            </p:cNvSpPr>
            <p:nvPr/>
          </p:nvSpPr>
          <p:spPr bwMode="auto">
            <a:xfrm>
              <a:off x="8985088" y="5017869"/>
              <a:ext cx="2398368" cy="1040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600" dirty="0">
                  <a:sym typeface="Symbol" pitchFamily="18" charset="2"/>
                </a:rPr>
                <a:t></a:t>
              </a:r>
              <a:r>
                <a:rPr lang="en-US" sz="1600" dirty="0">
                  <a:sym typeface="Symbol" pitchFamily="18" charset="2"/>
                </a:rPr>
                <a:t>M</a:t>
              </a:r>
              <a:r>
                <a:rPr lang="ru-RU" sz="1600" baseline="-25000" dirty="0">
                  <a:sym typeface="Symbol" pitchFamily="18" charset="2"/>
                </a:rPr>
                <a:t>1 </a:t>
              </a:r>
              <a:r>
                <a:rPr lang="en-US" sz="1600" baseline="-25000" dirty="0">
                  <a:sym typeface="Symbol" pitchFamily="18" charset="2"/>
                </a:rPr>
                <a:t> </a:t>
              </a:r>
              <a:r>
                <a:rPr lang="en-US" sz="1600" dirty="0">
                  <a:sym typeface="Symbol" pitchFamily="18" charset="2"/>
                </a:rPr>
                <a:t>&gt;</a:t>
              </a:r>
              <a:r>
                <a:rPr lang="ru-RU" sz="1600" dirty="0">
                  <a:sym typeface="Symbol" pitchFamily="18" charset="2"/>
                </a:rPr>
                <a:t> </a:t>
              </a:r>
              <a:r>
                <a:rPr lang="en-US" sz="1600" dirty="0">
                  <a:sym typeface="Symbol" pitchFamily="18" charset="2"/>
                </a:rPr>
                <a:t>M</a:t>
              </a:r>
              <a:r>
                <a:rPr lang="en-US" sz="1600" baseline="-25000" dirty="0">
                  <a:sym typeface="Symbol" pitchFamily="18" charset="2"/>
                </a:rPr>
                <a:t>2</a:t>
              </a:r>
              <a:r>
                <a:rPr lang="ru-RU" sz="1600" baseline="-25000" dirty="0">
                  <a:sym typeface="Symbol" pitchFamily="18" charset="2"/>
                </a:rPr>
                <a:t> </a:t>
              </a:r>
              <a:r>
                <a:rPr lang="en-US" sz="1600" baseline="-25000" dirty="0">
                  <a:sym typeface="Symbol" pitchFamily="18" charset="2"/>
                </a:rPr>
                <a:t>      </a:t>
              </a:r>
              <a:r>
                <a:rPr lang="en-US" sz="1600" dirty="0">
                  <a:sym typeface="Symbol" pitchFamily="18" charset="2"/>
                </a:rPr>
                <a:t>J</a:t>
              </a:r>
              <a:r>
                <a:rPr lang="en-US" sz="1600" baseline="-25000" dirty="0">
                  <a:sym typeface="Symbol" pitchFamily="18" charset="2"/>
                </a:rPr>
                <a:t>c1     </a:t>
              </a:r>
              <a:r>
                <a:rPr lang="en-US" sz="1600" dirty="0">
                  <a:sym typeface="Symbol" pitchFamily="18" charset="2"/>
                </a:rPr>
                <a:t>&gt;</a:t>
              </a:r>
              <a:r>
                <a:rPr lang="en-US" sz="1600" baseline="-25000" dirty="0">
                  <a:sym typeface="Symbol" pitchFamily="18" charset="2"/>
                </a:rPr>
                <a:t> </a:t>
              </a:r>
              <a:r>
                <a:rPr lang="en-US" sz="1600" dirty="0">
                  <a:sym typeface="Symbol" pitchFamily="18" charset="2"/>
                </a:rPr>
                <a:t>J</a:t>
              </a:r>
              <a:r>
                <a:rPr lang="en-US" sz="1600" baseline="-25000" dirty="0">
                  <a:sym typeface="Symbol" pitchFamily="18" charset="2"/>
                </a:rPr>
                <a:t>c2 </a:t>
              </a:r>
              <a:endParaRPr lang="ru-RU" sz="1600" dirty="0"/>
            </a:p>
          </p:txBody>
        </p:sp>
      </p:grpSp>
      <p:cxnSp>
        <p:nvCxnSpPr>
          <p:cNvPr id="153" name="Прямая со стрелкой 152"/>
          <p:cNvCxnSpPr/>
          <p:nvPr/>
        </p:nvCxnSpPr>
        <p:spPr>
          <a:xfrm flipV="1">
            <a:off x="6084168" y="5157192"/>
            <a:ext cx="0" cy="576064"/>
          </a:xfrm>
          <a:prstGeom prst="straightConnector1">
            <a:avLst/>
          </a:prstGeom>
          <a:ln w="254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flipV="1">
            <a:off x="6012160" y="4941168"/>
            <a:ext cx="0" cy="936104"/>
          </a:xfrm>
          <a:prstGeom prst="straightConnector1">
            <a:avLst/>
          </a:prstGeom>
          <a:ln w="19050">
            <a:solidFill>
              <a:srgbClr val="0033CC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6228184" y="62373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2" name="TextBox 161"/>
          <p:cNvSpPr txBox="1"/>
          <p:nvPr/>
        </p:nvSpPr>
        <p:spPr>
          <a:xfrm>
            <a:off x="251520" y="6211669"/>
            <a:ext cx="2828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33CC"/>
                </a:solidFill>
              </a:rPr>
              <a:t>Петля намагниченности </a:t>
            </a:r>
          </a:p>
          <a:p>
            <a:r>
              <a:rPr lang="ru-RU" dirty="0">
                <a:solidFill>
                  <a:srgbClr val="0033CC"/>
                </a:solidFill>
              </a:rPr>
              <a:t>сверхпроводника </a:t>
            </a:r>
            <a:r>
              <a:rPr lang="en-US" dirty="0">
                <a:solidFill>
                  <a:srgbClr val="0033CC"/>
                </a:solidFill>
              </a:rPr>
              <a:t>II </a:t>
            </a:r>
            <a:r>
              <a:rPr lang="ru-RU" dirty="0">
                <a:solidFill>
                  <a:srgbClr val="0033CC"/>
                </a:solidFill>
              </a:rPr>
              <a:t>рода</a:t>
            </a:r>
          </a:p>
        </p:txBody>
      </p:sp>
      <p:pic>
        <p:nvPicPr>
          <p:cNvPr id="21" name="Содержимое 5">
            <a:extLst>
              <a:ext uri="{FF2B5EF4-FFF2-40B4-BE49-F238E27FC236}">
                <a16:creationId xmlns:a16="http://schemas.microsoft.com/office/drawing/2014/main" id="{FA708F0C-C32E-42A2-AE52-A002E2469779}"/>
              </a:ext>
            </a:extLst>
          </p:cNvPr>
          <p:cNvPicPr>
            <a:picLocks/>
          </p:cNvPicPr>
          <p:nvPr/>
        </p:nvPicPr>
        <p:blipFill>
          <a:blip r:embed="rId8" cstate="print"/>
          <a:srcRect l="13155" t="7328" r="5267" b="9779"/>
          <a:stretch/>
        </p:blipFill>
        <p:spPr>
          <a:xfrm>
            <a:off x="4828386" y="4121502"/>
            <a:ext cx="2550669" cy="2304499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Ustanovka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375126" cy="260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Заголовок 3"/>
          <p:cNvSpPr>
            <a:spLocks noGrp="1"/>
          </p:cNvSpPr>
          <p:nvPr>
            <p:ph type="title"/>
          </p:nvPr>
        </p:nvSpPr>
        <p:spPr>
          <a:xfrm>
            <a:off x="323528" y="1"/>
            <a:ext cx="8229600" cy="1124744"/>
          </a:xfrm>
        </p:spPr>
        <p:txBody>
          <a:bodyPr/>
          <a:lstStyle/>
          <a:p>
            <a:r>
              <a:rPr lang="ru-RU" sz="2800" b="1" dirty="0">
                <a:solidFill>
                  <a:srgbClr val="92D050"/>
                </a:solidFill>
              </a:rPr>
              <a:t>Локальные методы: низкотемпературная магнитооптическая система</a:t>
            </a:r>
            <a:endParaRPr lang="ru-RU" sz="2400" dirty="0">
              <a:solidFill>
                <a:srgbClr val="92D050"/>
              </a:solidFill>
            </a:endParaRPr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104"/>
            <a:ext cx="4535488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TextBox 10"/>
          <p:cNvSpPr txBox="1">
            <a:spLocks noChangeArrowheads="1"/>
          </p:cNvSpPr>
          <p:nvPr/>
        </p:nvSpPr>
        <p:spPr bwMode="auto">
          <a:xfrm>
            <a:off x="4499992" y="4509120"/>
            <a:ext cx="158417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ru-RU" sz="1400" dirty="0" err="1">
                <a:solidFill>
                  <a:srgbClr val="C00000"/>
                </a:solidFill>
              </a:rPr>
              <a:t>Магнито-оптическое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</a:rPr>
              <a:t>изображение 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</a:rPr>
              <a:t>ВТСП ленты 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</a:rPr>
              <a:t>(яркость изображения отражает величину локального магнитного поля)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529474"/>
            <a:ext cx="1562784" cy="132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11960" y="2276872"/>
            <a:ext cx="15841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dirty="0" err="1"/>
              <a:t>Фарадеевское</a:t>
            </a:r>
            <a:r>
              <a:rPr lang="ru-RU" sz="1600" dirty="0"/>
              <a:t> </a:t>
            </a:r>
          </a:p>
          <a:p>
            <a:pPr algn="ctr" eaLnBrk="0" hangingPunct="0"/>
            <a:r>
              <a:rPr lang="ru-RU" sz="1600" dirty="0"/>
              <a:t>вращение</a:t>
            </a:r>
          </a:p>
          <a:p>
            <a:pPr algn="ctr" eaLnBrk="0" hangingPunct="0"/>
            <a:r>
              <a:rPr lang="ru-RU" sz="1600" dirty="0"/>
              <a:t>плоскости поляризации света </a:t>
            </a:r>
          </a:p>
          <a:p>
            <a:pPr algn="ctr" eaLnBrk="0" hangingPunct="0"/>
            <a:r>
              <a:rPr lang="ru-RU" sz="1600" dirty="0"/>
              <a:t>в магнитном поле</a:t>
            </a:r>
          </a:p>
          <a:p>
            <a:pPr eaLnBrk="0" hangingPunct="0"/>
            <a:endParaRPr lang="nb-NO" sz="1600" u="sng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980728"/>
            <a:ext cx="3203848" cy="240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E:\материалы для выставки нанофорум от каф70\материалы для баннера\магнитооптическая установка\Блок регулировки температур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429000"/>
            <a:ext cx="300963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2699792" y="5661248"/>
            <a:ext cx="72008" cy="864096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95736" y="6550223"/>
            <a:ext cx="1193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ВТСП лента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3779912" y="6021288"/>
            <a:ext cx="144016" cy="5040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19872" y="6550223"/>
            <a:ext cx="2313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индикаторная МО пленка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4509120"/>
            <a:ext cx="792087" cy="415498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ru-RU" sz="1050" dirty="0"/>
              <a:t>Магнитная  </a:t>
            </a:r>
          </a:p>
          <a:p>
            <a:r>
              <a:rPr lang="ru-RU" sz="1050" dirty="0"/>
              <a:t>Индукция, В</a:t>
            </a:r>
          </a:p>
        </p:txBody>
      </p:sp>
      <p:sp>
        <p:nvSpPr>
          <p:cNvPr id="20" name="Стрелка влево 19"/>
          <p:cNvSpPr/>
          <p:nvPr/>
        </p:nvSpPr>
        <p:spPr>
          <a:xfrm>
            <a:off x="1691680" y="5301208"/>
            <a:ext cx="648072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475656" y="5085184"/>
            <a:ext cx="1012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калибровка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1560" y="1124744"/>
            <a:ext cx="32403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Схема МО эксперимента</a:t>
            </a:r>
          </a:p>
        </p:txBody>
      </p:sp>
      <p:pic>
        <p:nvPicPr>
          <p:cNvPr id="104345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052736"/>
            <a:ext cx="13335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единительная линия 23"/>
          <p:cNvCxnSpPr/>
          <p:nvPr/>
        </p:nvCxnSpPr>
        <p:spPr>
          <a:xfrm flipH="1">
            <a:off x="2843808" y="1844824"/>
            <a:ext cx="1368152" cy="15121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2285984" y="0"/>
            <a:ext cx="6223000" cy="9345613"/>
            <a:chOff x="2357" y="-1231"/>
            <a:chExt cx="7541" cy="11327"/>
          </a:xfrm>
        </p:grpSpPr>
        <p:sp>
          <p:nvSpPr>
            <p:cNvPr id="50181" name="AutoShape 30"/>
            <p:cNvSpPr>
              <a:spLocks noChangeAspect="1" noChangeArrowheads="1" noTextEdit="1"/>
            </p:cNvSpPr>
            <p:nvPr/>
          </p:nvSpPr>
          <p:spPr bwMode="auto">
            <a:xfrm>
              <a:off x="2357" y="-963"/>
              <a:ext cx="7200" cy="1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50182" name="AutoShape 29"/>
            <p:cNvCxnSpPr>
              <a:cxnSpLocks noChangeShapeType="1"/>
            </p:cNvCxnSpPr>
            <p:nvPr/>
          </p:nvCxnSpPr>
          <p:spPr bwMode="auto">
            <a:xfrm>
              <a:off x="8314" y="4009"/>
              <a:ext cx="554" cy="1"/>
            </a:xfrm>
            <a:prstGeom prst="straightConnector1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50183" name="Text Box 28"/>
            <p:cNvSpPr txBox="1">
              <a:spLocks noChangeArrowheads="1"/>
            </p:cNvSpPr>
            <p:nvPr/>
          </p:nvSpPr>
          <p:spPr bwMode="auto">
            <a:xfrm>
              <a:off x="8176" y="3698"/>
              <a:ext cx="840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indent="450850" eaLnBrk="0" hangingPunct="0"/>
              <a:r>
                <a:rPr lang="ru-RU" sz="1200">
                  <a:solidFill>
                    <a:srgbClr val="FFFFFF"/>
                  </a:solidFill>
                  <a:ea typeface="MS Mincho" pitchFamily="49" charset="-128"/>
                  <a:cs typeface="Times New Roman" pitchFamily="18" charset="0"/>
                </a:rPr>
                <a:t>10 мкм </a:t>
              </a:r>
              <a:endParaRPr lang="ru-RU">
                <a:ea typeface="MS Mincho" pitchFamily="49" charset="-128"/>
                <a:cs typeface="Times New Roman" pitchFamily="18" charset="0"/>
              </a:endParaRPr>
            </a:p>
          </p:txBody>
        </p:sp>
        <p:pic>
          <p:nvPicPr>
            <p:cNvPr id="50185" name="Picture 26"/>
            <p:cNvPicPr>
              <a:picLocks noChangeAspect="1" noChangeArrowheads="1"/>
            </p:cNvPicPr>
            <p:nvPr/>
          </p:nvPicPr>
          <p:blipFill>
            <a:blip r:embed="rId2" cstate="print"/>
            <a:srcRect l="8997" t="21439" r="24823" b="5298"/>
            <a:stretch>
              <a:fillRect/>
            </a:stretch>
          </p:blipFill>
          <p:spPr bwMode="auto">
            <a:xfrm>
              <a:off x="4043" y="-777"/>
              <a:ext cx="4133" cy="3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6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1" y="2731"/>
              <a:ext cx="6213" cy="2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892" y="5192"/>
              <a:ext cx="6665" cy="1614"/>
              <a:chOff x="2812" y="9899"/>
              <a:chExt cx="6664" cy="1615"/>
            </a:xfrm>
          </p:grpSpPr>
          <p:cxnSp>
            <p:nvCxnSpPr>
              <p:cNvPr id="50205" name="AutoShape 24"/>
              <p:cNvCxnSpPr>
                <a:cxnSpLocks noChangeShapeType="1"/>
              </p:cNvCxnSpPr>
              <p:nvPr/>
            </p:nvCxnSpPr>
            <p:spPr bwMode="auto">
              <a:xfrm>
                <a:off x="3480" y="11513"/>
                <a:ext cx="5716" cy="1"/>
              </a:xfrm>
              <a:prstGeom prst="straightConnector1">
                <a:avLst/>
              </a:prstGeom>
              <a:noFill/>
              <a:ln w="28575">
                <a:solidFill>
                  <a:srgbClr val="7F7F7F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0206" name="AutoShape 23"/>
              <p:cNvCxnSpPr>
                <a:cxnSpLocks noChangeShapeType="1"/>
              </p:cNvCxnSpPr>
              <p:nvPr/>
            </p:nvCxnSpPr>
            <p:spPr bwMode="auto">
              <a:xfrm flipV="1">
                <a:off x="3480" y="9899"/>
                <a:ext cx="1" cy="1614"/>
              </a:xfrm>
              <a:prstGeom prst="straightConnector1">
                <a:avLst/>
              </a:prstGeom>
              <a:noFill/>
              <a:ln w="28575">
                <a:solidFill>
                  <a:srgbClr val="7F7F7F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0207" name="Text Box 22"/>
              <p:cNvSpPr txBox="1">
                <a:spLocks noChangeArrowheads="1"/>
              </p:cNvSpPr>
              <p:nvPr/>
            </p:nvSpPr>
            <p:spPr bwMode="auto">
              <a:xfrm>
                <a:off x="2812" y="9899"/>
                <a:ext cx="867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indent="450850" eaLnBrk="0" hangingPunct="0"/>
                <a:r>
                  <a:rPr lang="ru-RU" sz="1200" i="1">
                    <a:latin typeface="Cambria Math" pitchFamily="18" charset="0"/>
                    <a:ea typeface="MS Mincho" pitchFamily="49" charset="-128"/>
                    <a:cs typeface="Times New Roman" pitchFamily="18" charset="0"/>
                  </a:rPr>
                  <a:t>Bz</a:t>
                </a:r>
                <a:endParaRPr lang="ru-RU">
                  <a:ea typeface="MS Mincho" pitchFamily="49" charset="-128"/>
                  <a:cs typeface="Times New Roman" pitchFamily="18" charset="0"/>
                </a:endParaRPr>
              </a:p>
            </p:txBody>
          </p:sp>
          <p:sp>
            <p:nvSpPr>
              <p:cNvPr id="50208" name="Text Box 21"/>
              <p:cNvSpPr txBox="1">
                <a:spLocks noChangeArrowheads="1"/>
              </p:cNvSpPr>
              <p:nvPr/>
            </p:nvSpPr>
            <p:spPr bwMode="auto">
              <a:xfrm>
                <a:off x="8607" y="11022"/>
                <a:ext cx="869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indent="450850" eaLnBrk="0" hangingPunct="0"/>
                <a:r>
                  <a:rPr lang="en-US" sz="1200" i="1">
                    <a:latin typeface="Cambria Math" pitchFamily="18" charset="0"/>
                    <a:ea typeface="MS Mincho" pitchFamily="49" charset="-128"/>
                    <a:cs typeface="Times New Roman" pitchFamily="18" charset="0"/>
                  </a:rPr>
                  <a:t>x</a:t>
                </a:r>
                <a:endParaRPr lang="en-US">
                  <a:ea typeface="MS Mincho" pitchFamily="49" charset="-128"/>
                  <a:cs typeface="Times New Roman" pitchFamily="18" charset="0"/>
                </a:endParaRPr>
              </a:p>
            </p:txBody>
          </p:sp>
        </p:grpSp>
        <p:cxnSp>
          <p:nvCxnSpPr>
            <p:cNvPr id="50188" name="AutoShape 19"/>
            <p:cNvCxnSpPr>
              <a:cxnSpLocks noChangeShapeType="1"/>
            </p:cNvCxnSpPr>
            <p:nvPr/>
          </p:nvCxnSpPr>
          <p:spPr bwMode="auto">
            <a:xfrm>
              <a:off x="4807" y="5600"/>
              <a:ext cx="737" cy="12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0189" name="AutoShape 18"/>
            <p:cNvCxnSpPr>
              <a:cxnSpLocks noChangeShapeType="1"/>
            </p:cNvCxnSpPr>
            <p:nvPr/>
          </p:nvCxnSpPr>
          <p:spPr bwMode="auto">
            <a:xfrm flipV="1">
              <a:off x="3560" y="5599"/>
              <a:ext cx="124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0190" name="AutoShape 17"/>
            <p:cNvCxnSpPr>
              <a:cxnSpLocks noChangeShapeType="1"/>
            </p:cNvCxnSpPr>
            <p:nvPr/>
          </p:nvCxnSpPr>
          <p:spPr bwMode="auto">
            <a:xfrm flipH="1">
              <a:off x="6808" y="5598"/>
              <a:ext cx="737" cy="12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0191" name="AutoShape 16"/>
            <p:cNvCxnSpPr>
              <a:cxnSpLocks noChangeShapeType="1"/>
            </p:cNvCxnSpPr>
            <p:nvPr/>
          </p:nvCxnSpPr>
          <p:spPr bwMode="auto">
            <a:xfrm>
              <a:off x="7545" y="5598"/>
              <a:ext cx="132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0192" name="AutoShape 15"/>
            <p:cNvCxnSpPr>
              <a:cxnSpLocks noChangeShapeType="1"/>
            </p:cNvCxnSpPr>
            <p:nvPr/>
          </p:nvCxnSpPr>
          <p:spPr bwMode="auto">
            <a:xfrm flipH="1" flipV="1">
              <a:off x="7176" y="2485"/>
              <a:ext cx="1330" cy="3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0193" name="Text Box 13"/>
            <p:cNvSpPr txBox="1">
              <a:spLocks noChangeArrowheads="1"/>
            </p:cNvSpPr>
            <p:nvPr/>
          </p:nvSpPr>
          <p:spPr bwMode="auto">
            <a:xfrm>
              <a:off x="3371" y="-625"/>
              <a:ext cx="531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indent="450850" eaLnBrk="0" hangingPunct="0"/>
              <a:r>
                <a:rPr lang="ru-RU" sz="1200">
                  <a:ea typeface="MS Mincho" pitchFamily="49" charset="-128"/>
                  <a:cs typeface="Times New Roman" pitchFamily="18" charset="0"/>
                </a:rPr>
                <a:t> а) </a:t>
              </a:r>
              <a:endParaRPr lang="ru-RU"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50194" name="Text Box 12"/>
            <p:cNvSpPr txBox="1">
              <a:spLocks noChangeArrowheads="1"/>
            </p:cNvSpPr>
            <p:nvPr/>
          </p:nvSpPr>
          <p:spPr bwMode="auto">
            <a:xfrm>
              <a:off x="2641" y="2671"/>
              <a:ext cx="531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indent="450850" eaLnBrk="0" hangingPunct="0"/>
              <a:r>
                <a:rPr lang="ru-RU" sz="1200">
                  <a:ea typeface="MS Mincho" pitchFamily="49" charset="-128"/>
                  <a:cs typeface="Times New Roman" pitchFamily="18" charset="0"/>
                </a:rPr>
                <a:t> б) </a:t>
              </a:r>
              <a:endParaRPr lang="ru-RU"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50195" name="Text Box 11"/>
            <p:cNvSpPr txBox="1">
              <a:spLocks noChangeArrowheads="1"/>
            </p:cNvSpPr>
            <p:nvPr/>
          </p:nvSpPr>
          <p:spPr bwMode="auto">
            <a:xfrm>
              <a:off x="2648" y="4982"/>
              <a:ext cx="531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200">
                  <a:ea typeface="MS Mincho" pitchFamily="49" charset="-128"/>
                  <a:cs typeface="Times New Roman" pitchFamily="18" charset="0"/>
                </a:rPr>
                <a:t> в) </a:t>
              </a:r>
              <a:endParaRPr lang="ru-RU"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50196" name="Text Box 10"/>
            <p:cNvSpPr txBox="1">
              <a:spLocks noChangeArrowheads="1"/>
            </p:cNvSpPr>
            <p:nvPr/>
          </p:nvSpPr>
          <p:spPr bwMode="auto">
            <a:xfrm>
              <a:off x="8655" y="2731"/>
              <a:ext cx="1243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200">
                  <a:ea typeface="MS Mincho" pitchFamily="49" charset="-128"/>
                  <a:cs typeface="Times New Roman" pitchFamily="18" charset="0"/>
                </a:rPr>
                <a:t>ВТСП лента</a:t>
              </a:r>
              <a:endParaRPr lang="ru-RU">
                <a:ea typeface="MS Mincho" pitchFamily="49" charset="-128"/>
                <a:cs typeface="Times New Roman" pitchFamily="18" charset="0"/>
              </a:endParaRPr>
            </a:p>
          </p:txBody>
        </p:sp>
        <p:cxnSp>
          <p:nvCxnSpPr>
            <p:cNvPr id="50197" name="AutoShape 9"/>
            <p:cNvCxnSpPr>
              <a:cxnSpLocks noChangeShapeType="1"/>
            </p:cNvCxnSpPr>
            <p:nvPr/>
          </p:nvCxnSpPr>
          <p:spPr bwMode="auto">
            <a:xfrm flipH="1">
              <a:off x="7176" y="407"/>
              <a:ext cx="1030" cy="3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0198" name="Text Box 8"/>
            <p:cNvSpPr txBox="1">
              <a:spLocks noChangeArrowheads="1"/>
            </p:cNvSpPr>
            <p:nvPr/>
          </p:nvSpPr>
          <p:spPr bwMode="auto">
            <a:xfrm>
              <a:off x="8275" y="199"/>
              <a:ext cx="1451" cy="1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200">
                  <a:ea typeface="MS Mincho" pitchFamily="49" charset="-128"/>
                  <a:cs typeface="Times New Roman" pitchFamily="18" charset="0"/>
                </a:rPr>
                <a:t>Проникающее в ленту поле</a:t>
              </a:r>
              <a:endParaRPr lang="ru-RU">
                <a:ea typeface="MS Mincho" pitchFamily="49" charset="-128"/>
                <a:cs typeface="Times New Roman" pitchFamily="18" charset="0"/>
              </a:endParaRPr>
            </a:p>
          </p:txBody>
        </p:sp>
        <p:cxnSp>
          <p:nvCxnSpPr>
            <p:cNvPr id="50199" name="AutoShape 7"/>
            <p:cNvCxnSpPr>
              <a:cxnSpLocks noChangeShapeType="1"/>
            </p:cNvCxnSpPr>
            <p:nvPr/>
          </p:nvCxnSpPr>
          <p:spPr bwMode="auto">
            <a:xfrm flipH="1">
              <a:off x="7880" y="-415"/>
              <a:ext cx="591" cy="4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0200" name="Text Box 6"/>
            <p:cNvSpPr txBox="1">
              <a:spLocks noChangeArrowheads="1"/>
            </p:cNvSpPr>
            <p:nvPr/>
          </p:nvSpPr>
          <p:spPr bwMode="auto">
            <a:xfrm>
              <a:off x="8275" y="-1231"/>
              <a:ext cx="1171" cy="1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200">
                  <a:ea typeface="MS Mincho" pitchFamily="49" charset="-128"/>
                  <a:cs typeface="Times New Roman" pitchFamily="18" charset="0"/>
                </a:rPr>
                <a:t>Область внешнего магнитного поля</a:t>
              </a:r>
              <a:endParaRPr lang="ru-RU">
                <a:ea typeface="MS Mincho" pitchFamily="49" charset="-128"/>
                <a:cs typeface="Times New Roman" pitchFamily="18" charset="0"/>
              </a:endParaRPr>
            </a:p>
          </p:txBody>
        </p:sp>
        <p:cxnSp>
          <p:nvCxnSpPr>
            <p:cNvPr id="50201" name="AutoShape 5"/>
            <p:cNvCxnSpPr>
              <a:cxnSpLocks noChangeShapeType="1"/>
            </p:cNvCxnSpPr>
            <p:nvPr/>
          </p:nvCxnSpPr>
          <p:spPr bwMode="auto">
            <a:xfrm flipH="1" flipV="1">
              <a:off x="7495" y="1405"/>
              <a:ext cx="1011" cy="1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0202" name="Text Box 4"/>
            <p:cNvSpPr txBox="1">
              <a:spLocks noChangeArrowheads="1"/>
            </p:cNvSpPr>
            <p:nvPr/>
          </p:nvSpPr>
          <p:spPr bwMode="auto">
            <a:xfrm>
              <a:off x="8519" y="1341"/>
              <a:ext cx="994" cy="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200">
                  <a:ea typeface="MS Mincho" pitchFamily="49" charset="-128"/>
                  <a:cs typeface="Times New Roman" pitchFamily="18" charset="0"/>
                </a:rPr>
                <a:t>Область намагни-чивания</a:t>
              </a:r>
              <a:endParaRPr lang="ru-RU">
                <a:ea typeface="MS Mincho" pitchFamily="49" charset="-128"/>
                <a:cs typeface="Times New Roman" pitchFamily="18" charset="0"/>
              </a:endParaRPr>
            </a:p>
          </p:txBody>
        </p:sp>
        <p:cxnSp>
          <p:nvCxnSpPr>
            <p:cNvPr id="50203" name="AutoShape 3"/>
            <p:cNvCxnSpPr>
              <a:cxnSpLocks noChangeShapeType="1"/>
            </p:cNvCxnSpPr>
            <p:nvPr/>
          </p:nvCxnSpPr>
          <p:spPr bwMode="auto">
            <a:xfrm>
              <a:off x="4806" y="2671"/>
              <a:ext cx="1" cy="41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50204" name="AutoShape 2"/>
            <p:cNvCxnSpPr>
              <a:cxnSpLocks noChangeShapeType="1"/>
            </p:cNvCxnSpPr>
            <p:nvPr/>
          </p:nvCxnSpPr>
          <p:spPr bwMode="auto">
            <a:xfrm>
              <a:off x="7544" y="2671"/>
              <a:ext cx="1" cy="41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</p:grpSp>
      <p:sp>
        <p:nvSpPr>
          <p:cNvPr id="50180" name="Text Box 14"/>
          <p:cNvSpPr txBox="1">
            <a:spLocks noChangeArrowheads="1"/>
          </p:cNvSpPr>
          <p:nvPr/>
        </p:nvSpPr>
        <p:spPr bwMode="auto">
          <a:xfrm>
            <a:off x="0" y="857232"/>
            <a:ext cx="2827337" cy="2416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dirty="0">
                <a:ea typeface="MS Mincho" pitchFamily="49" charset="-128"/>
                <a:cs typeface="Times New Roman" pitchFamily="18" charset="0"/>
              </a:rPr>
              <a:t>а) </a:t>
            </a:r>
            <a:r>
              <a:rPr lang="ru-RU" dirty="0">
                <a:solidFill>
                  <a:srgbClr val="C00000"/>
                </a:solidFill>
                <a:ea typeface="MS Mincho" pitchFamily="49" charset="-128"/>
                <a:cs typeface="Times New Roman" pitchFamily="18" charset="0"/>
              </a:rPr>
              <a:t>Магнитооптическое изображение ВТСП ленты, находящейся во внешнем поперечном магнитном поле</a:t>
            </a:r>
            <a:r>
              <a:rPr lang="ru-RU" dirty="0">
                <a:ea typeface="MS Mincho" pitchFamily="49" charset="-128"/>
                <a:cs typeface="Times New Roman" pitchFamily="18" charset="0"/>
              </a:rPr>
              <a:t> 28 мТл. Температура 60 К. </a:t>
            </a:r>
          </a:p>
          <a:p>
            <a:pPr eaLnBrk="0" hangingPunct="0"/>
            <a:r>
              <a:rPr lang="ru-RU" dirty="0">
                <a:ea typeface="MS Mincho" pitchFamily="49" charset="-128"/>
                <a:cs typeface="Times New Roman" pitchFamily="18" charset="0"/>
              </a:rPr>
              <a:t>б) Поперечный профиль магнитного поля, полученный из МО изображения. </a:t>
            </a:r>
          </a:p>
          <a:p>
            <a:pPr eaLnBrk="0" hangingPunct="0"/>
            <a:r>
              <a:rPr lang="ru-RU" dirty="0">
                <a:ea typeface="MS Mincho" pitchFamily="49" charset="-128"/>
                <a:cs typeface="Times New Roman" pitchFamily="18" charset="0"/>
              </a:rPr>
              <a:t>в) поперечный профиль в модели </a:t>
            </a:r>
            <a:r>
              <a:rPr lang="ru-RU" dirty="0" err="1">
                <a:ea typeface="MS Mincho" pitchFamily="49" charset="-128"/>
                <a:cs typeface="Times New Roman" pitchFamily="18" charset="0"/>
              </a:rPr>
              <a:t>Бина</a:t>
            </a:r>
            <a:endParaRPr lang="ru-RU" dirty="0"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F2B81-1A70-4E32-AC04-B5C7C6A0A17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30"/>
          <p:cNvSpPr>
            <a:spLocks noChangeArrowheads="1"/>
          </p:cNvSpPr>
          <p:nvPr/>
        </p:nvSpPr>
        <p:spPr bwMode="auto">
          <a:xfrm>
            <a:off x="125413" y="263525"/>
            <a:ext cx="2746375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а) </a:t>
            </a:r>
            <a:r>
              <a:rPr lang="ru-RU" dirty="0">
                <a:solidFill>
                  <a:srgbClr val="C00000"/>
                </a:solidFill>
              </a:rPr>
              <a:t>Магнитооптическое изображение остаточной намагниченности ВТСП ленты,</a:t>
            </a:r>
            <a:r>
              <a:rPr lang="ru-RU" dirty="0"/>
              <a:t> после приложения и снятия внешнего поля 42.3 мТл. Температура 60 К.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б) Поперечный профиль магнитного поля, полученный из МО изображения.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в) поперечный профиль в модели </a:t>
            </a:r>
            <a:r>
              <a:rPr lang="ru-RU" dirty="0" err="1"/>
              <a:t>Бина</a:t>
            </a:r>
            <a:endParaRPr lang="ru-RU" dirty="0"/>
          </a:p>
        </p:txBody>
      </p:sp>
      <p:sp>
        <p:nvSpPr>
          <p:cNvPr id="54275" name="Rectangle 7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Group 42"/>
          <p:cNvGrpSpPr>
            <a:grpSpLocks noChangeAspect="1"/>
          </p:cNvGrpSpPr>
          <p:nvPr/>
        </p:nvGrpSpPr>
        <p:grpSpPr bwMode="auto">
          <a:xfrm>
            <a:off x="2668588" y="49213"/>
            <a:ext cx="6079860" cy="6573837"/>
            <a:chOff x="2357" y="-978"/>
            <a:chExt cx="7369" cy="7968"/>
          </a:xfrm>
        </p:grpSpPr>
        <p:sp>
          <p:nvSpPr>
            <p:cNvPr id="54277" name="AutoShape 70"/>
            <p:cNvSpPr>
              <a:spLocks noChangeAspect="1" noChangeArrowheads="1" noTextEdit="1"/>
            </p:cNvSpPr>
            <p:nvPr/>
          </p:nvSpPr>
          <p:spPr bwMode="auto">
            <a:xfrm>
              <a:off x="2357" y="-978"/>
              <a:ext cx="7200" cy="7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54278" name="Picture 6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07" y="2943"/>
              <a:ext cx="5399" cy="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79" name="Picture 6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9" y="-748"/>
              <a:ext cx="4344" cy="3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60"/>
            <p:cNvGrpSpPr>
              <a:grpSpLocks/>
            </p:cNvGrpSpPr>
            <p:nvPr/>
          </p:nvGrpSpPr>
          <p:grpSpPr bwMode="auto">
            <a:xfrm>
              <a:off x="3051" y="5190"/>
              <a:ext cx="6506" cy="1616"/>
              <a:chOff x="3051" y="5190"/>
              <a:chExt cx="6506" cy="1616"/>
            </a:xfrm>
          </p:grpSpPr>
          <p:cxnSp>
            <p:nvCxnSpPr>
              <p:cNvPr id="54301" name="AutoShape 64"/>
              <p:cNvCxnSpPr>
                <a:cxnSpLocks noChangeShapeType="1"/>
              </p:cNvCxnSpPr>
              <p:nvPr/>
            </p:nvCxnSpPr>
            <p:spPr bwMode="auto">
              <a:xfrm>
                <a:off x="3908" y="6805"/>
                <a:ext cx="5369" cy="1"/>
              </a:xfrm>
              <a:prstGeom prst="straightConnector1">
                <a:avLst/>
              </a:prstGeom>
              <a:noFill/>
              <a:ln w="28575">
                <a:solidFill>
                  <a:srgbClr val="7F7F7F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4302" name="AutoShape 63"/>
              <p:cNvCxnSpPr>
                <a:cxnSpLocks noChangeShapeType="1"/>
              </p:cNvCxnSpPr>
              <p:nvPr/>
            </p:nvCxnSpPr>
            <p:spPr bwMode="auto">
              <a:xfrm flipV="1">
                <a:off x="3907" y="5190"/>
                <a:ext cx="1" cy="1612"/>
              </a:xfrm>
              <a:prstGeom prst="straightConnector1">
                <a:avLst/>
              </a:prstGeom>
              <a:noFill/>
              <a:ln w="28575">
                <a:solidFill>
                  <a:srgbClr val="7F7F7F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4303" name="Text Box 62"/>
              <p:cNvSpPr txBox="1">
                <a:spLocks noChangeArrowheads="1"/>
              </p:cNvSpPr>
              <p:nvPr/>
            </p:nvSpPr>
            <p:spPr bwMode="auto">
              <a:xfrm>
                <a:off x="3051" y="5192"/>
                <a:ext cx="868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indent="450850" eaLnBrk="0" hangingPunct="0"/>
                <a:r>
                  <a:rPr lang="ru-RU" sz="1200" i="1">
                    <a:latin typeface="Cambria Math" pitchFamily="18" charset="0"/>
                    <a:ea typeface="MS Mincho" pitchFamily="49" charset="-128"/>
                    <a:cs typeface="Times New Roman" pitchFamily="18" charset="0"/>
                  </a:rPr>
                  <a:t>Bz</a:t>
                </a:r>
                <a:endParaRPr lang="ru-RU">
                  <a:ea typeface="MS Mincho" pitchFamily="49" charset="-128"/>
                  <a:cs typeface="Times New Roman" pitchFamily="18" charset="0"/>
                </a:endParaRPr>
              </a:p>
            </p:txBody>
          </p:sp>
          <p:sp>
            <p:nvSpPr>
              <p:cNvPr id="54304" name="Text Box 61"/>
              <p:cNvSpPr txBox="1">
                <a:spLocks noChangeArrowheads="1"/>
              </p:cNvSpPr>
              <p:nvPr/>
            </p:nvSpPr>
            <p:spPr bwMode="auto">
              <a:xfrm>
                <a:off x="8688" y="6314"/>
                <a:ext cx="869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indent="450850" eaLnBrk="0" hangingPunct="0"/>
                <a:r>
                  <a:rPr lang="en-US" sz="1200" i="1">
                    <a:latin typeface="Cambria Math" pitchFamily="18" charset="0"/>
                    <a:ea typeface="MS Mincho" pitchFamily="49" charset="-128"/>
                    <a:cs typeface="Times New Roman" pitchFamily="18" charset="0"/>
                  </a:rPr>
                  <a:t>x</a:t>
                </a:r>
                <a:endParaRPr lang="en-US">
                  <a:ea typeface="MS Mincho" pitchFamily="49" charset="-128"/>
                  <a:cs typeface="Times New Roman" pitchFamily="18" charset="0"/>
                </a:endParaRPr>
              </a:p>
            </p:txBody>
          </p:sp>
        </p:grpSp>
        <p:cxnSp>
          <p:nvCxnSpPr>
            <p:cNvPr id="54284" name="AutoShape 59"/>
            <p:cNvCxnSpPr>
              <a:cxnSpLocks noChangeShapeType="1"/>
            </p:cNvCxnSpPr>
            <p:nvPr/>
          </p:nvCxnSpPr>
          <p:spPr bwMode="auto">
            <a:xfrm>
              <a:off x="5175" y="6193"/>
              <a:ext cx="369" cy="6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4285" name="AutoShape 58"/>
            <p:cNvCxnSpPr>
              <a:cxnSpLocks noChangeShapeType="1"/>
            </p:cNvCxnSpPr>
            <p:nvPr/>
          </p:nvCxnSpPr>
          <p:spPr bwMode="auto">
            <a:xfrm>
              <a:off x="3908" y="6802"/>
              <a:ext cx="89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4286" name="AutoShape 57"/>
            <p:cNvCxnSpPr>
              <a:cxnSpLocks noChangeShapeType="1"/>
            </p:cNvCxnSpPr>
            <p:nvPr/>
          </p:nvCxnSpPr>
          <p:spPr bwMode="auto">
            <a:xfrm>
              <a:off x="7545" y="6803"/>
              <a:ext cx="1323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4287" name="AutoShape 56"/>
            <p:cNvCxnSpPr>
              <a:cxnSpLocks noChangeShapeType="1"/>
            </p:cNvCxnSpPr>
            <p:nvPr/>
          </p:nvCxnSpPr>
          <p:spPr bwMode="auto">
            <a:xfrm>
              <a:off x="3172" y="2051"/>
              <a:ext cx="2325" cy="4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4288" name="Text Box 55"/>
            <p:cNvSpPr txBox="1">
              <a:spLocks noChangeArrowheads="1"/>
            </p:cNvSpPr>
            <p:nvPr/>
          </p:nvSpPr>
          <p:spPr bwMode="auto">
            <a:xfrm>
              <a:off x="2731" y="-627"/>
              <a:ext cx="531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indent="450850" eaLnBrk="0" hangingPunct="0"/>
              <a:r>
                <a:rPr lang="ru-RU" sz="1200">
                  <a:ea typeface="MS Mincho" pitchFamily="49" charset="-128"/>
                  <a:cs typeface="Times New Roman" pitchFamily="18" charset="0"/>
                </a:rPr>
                <a:t> а) </a:t>
              </a:r>
              <a:endParaRPr lang="ru-RU"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54289" name="Text Box 54"/>
            <p:cNvSpPr txBox="1">
              <a:spLocks noChangeArrowheads="1"/>
            </p:cNvSpPr>
            <p:nvPr/>
          </p:nvSpPr>
          <p:spPr bwMode="auto">
            <a:xfrm>
              <a:off x="2516" y="3816"/>
              <a:ext cx="531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indent="450850" eaLnBrk="0" hangingPunct="0"/>
              <a:r>
                <a:rPr lang="ru-RU" sz="1200">
                  <a:ea typeface="MS Mincho" pitchFamily="49" charset="-128"/>
                  <a:cs typeface="Times New Roman" pitchFamily="18" charset="0"/>
                </a:rPr>
                <a:t> б) </a:t>
              </a:r>
              <a:endParaRPr lang="ru-RU"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54290" name="Text Box 53"/>
            <p:cNvSpPr txBox="1">
              <a:spLocks noChangeArrowheads="1"/>
            </p:cNvSpPr>
            <p:nvPr/>
          </p:nvSpPr>
          <p:spPr bwMode="auto">
            <a:xfrm>
              <a:off x="2731" y="5598"/>
              <a:ext cx="531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indent="450850" eaLnBrk="0" hangingPunct="0"/>
              <a:r>
                <a:rPr lang="ru-RU" sz="1200">
                  <a:ea typeface="MS Mincho" pitchFamily="49" charset="-128"/>
                  <a:cs typeface="Times New Roman" pitchFamily="18" charset="0"/>
                </a:rPr>
                <a:t> в) </a:t>
              </a:r>
              <a:endParaRPr lang="ru-RU"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54291" name="Text Box 52"/>
            <p:cNvSpPr txBox="1">
              <a:spLocks noChangeArrowheads="1"/>
            </p:cNvSpPr>
            <p:nvPr/>
          </p:nvSpPr>
          <p:spPr bwMode="auto">
            <a:xfrm>
              <a:off x="2516" y="1578"/>
              <a:ext cx="1243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200">
                  <a:ea typeface="MS Mincho" pitchFamily="49" charset="-128"/>
                  <a:cs typeface="Times New Roman" pitchFamily="18" charset="0"/>
                </a:rPr>
                <a:t>ВТСП лента</a:t>
              </a:r>
              <a:endParaRPr lang="ru-RU">
                <a:ea typeface="MS Mincho" pitchFamily="49" charset="-128"/>
                <a:cs typeface="Times New Roman" pitchFamily="18" charset="0"/>
              </a:endParaRPr>
            </a:p>
          </p:txBody>
        </p:sp>
        <p:cxnSp>
          <p:nvCxnSpPr>
            <p:cNvPr id="54292" name="AutoShape 51"/>
            <p:cNvCxnSpPr>
              <a:cxnSpLocks noChangeShapeType="1"/>
            </p:cNvCxnSpPr>
            <p:nvPr/>
          </p:nvCxnSpPr>
          <p:spPr bwMode="auto">
            <a:xfrm>
              <a:off x="3742" y="407"/>
              <a:ext cx="1570" cy="6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4293" name="Text Box 50"/>
            <p:cNvSpPr txBox="1">
              <a:spLocks noChangeArrowheads="1"/>
            </p:cNvSpPr>
            <p:nvPr/>
          </p:nvSpPr>
          <p:spPr bwMode="auto">
            <a:xfrm>
              <a:off x="2516" y="77"/>
              <a:ext cx="1451" cy="1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200">
                  <a:ea typeface="MS Mincho" pitchFamily="49" charset="-128"/>
                  <a:cs typeface="Times New Roman" pitchFamily="18" charset="0"/>
                </a:rPr>
                <a:t>Захваченное магнитное поле</a:t>
              </a:r>
              <a:endParaRPr lang="ru-RU">
                <a:ea typeface="MS Mincho" pitchFamily="49" charset="-128"/>
                <a:cs typeface="Times New Roman" pitchFamily="18" charset="0"/>
              </a:endParaRPr>
            </a:p>
          </p:txBody>
        </p:sp>
        <p:cxnSp>
          <p:nvCxnSpPr>
            <p:cNvPr id="54294" name="AutoShape 49"/>
            <p:cNvCxnSpPr>
              <a:cxnSpLocks noChangeShapeType="1"/>
            </p:cNvCxnSpPr>
            <p:nvPr/>
          </p:nvCxnSpPr>
          <p:spPr bwMode="auto">
            <a:xfrm flipH="1" flipV="1">
              <a:off x="7529" y="684"/>
              <a:ext cx="857" cy="136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4295" name="Text Box 48"/>
            <p:cNvSpPr txBox="1">
              <a:spLocks noChangeArrowheads="1"/>
            </p:cNvSpPr>
            <p:nvPr/>
          </p:nvSpPr>
          <p:spPr bwMode="auto">
            <a:xfrm>
              <a:off x="8498" y="1467"/>
              <a:ext cx="1228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200" dirty="0">
                  <a:ea typeface="MS Mincho" pitchFamily="49" charset="-128"/>
                  <a:cs typeface="Times New Roman" pitchFamily="18" charset="0"/>
                </a:rPr>
                <a:t>Область поля обратного знака</a:t>
              </a:r>
              <a:endParaRPr lang="ru-RU" dirty="0">
                <a:ea typeface="MS Mincho" pitchFamily="49" charset="-128"/>
                <a:cs typeface="Times New Roman" pitchFamily="18" charset="0"/>
              </a:endParaRPr>
            </a:p>
          </p:txBody>
        </p:sp>
        <p:cxnSp>
          <p:nvCxnSpPr>
            <p:cNvPr id="54296" name="AutoShape 47"/>
            <p:cNvCxnSpPr>
              <a:cxnSpLocks noChangeShapeType="1"/>
            </p:cNvCxnSpPr>
            <p:nvPr/>
          </p:nvCxnSpPr>
          <p:spPr bwMode="auto">
            <a:xfrm>
              <a:off x="4806" y="2671"/>
              <a:ext cx="1" cy="41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54297" name="AutoShape 46"/>
            <p:cNvCxnSpPr>
              <a:cxnSpLocks noChangeShapeType="1"/>
            </p:cNvCxnSpPr>
            <p:nvPr/>
          </p:nvCxnSpPr>
          <p:spPr bwMode="auto">
            <a:xfrm>
              <a:off x="7544" y="2671"/>
              <a:ext cx="1" cy="41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54298" name="AutoShape 45"/>
            <p:cNvCxnSpPr>
              <a:cxnSpLocks noChangeShapeType="1"/>
            </p:cNvCxnSpPr>
            <p:nvPr/>
          </p:nvCxnSpPr>
          <p:spPr bwMode="auto">
            <a:xfrm flipH="1">
              <a:off x="4806" y="6193"/>
              <a:ext cx="369" cy="6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4299" name="AutoShape 44"/>
            <p:cNvCxnSpPr>
              <a:cxnSpLocks noChangeShapeType="1"/>
            </p:cNvCxnSpPr>
            <p:nvPr/>
          </p:nvCxnSpPr>
          <p:spPr bwMode="auto">
            <a:xfrm>
              <a:off x="7174" y="6194"/>
              <a:ext cx="370" cy="6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4300" name="AutoShape 43"/>
            <p:cNvCxnSpPr>
              <a:cxnSpLocks noChangeShapeType="1"/>
            </p:cNvCxnSpPr>
            <p:nvPr/>
          </p:nvCxnSpPr>
          <p:spPr bwMode="auto">
            <a:xfrm flipH="1">
              <a:off x="6806" y="6193"/>
              <a:ext cx="368" cy="6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F2B81-1A70-4E32-AC04-B5C7C6A0A17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251520" y="1196752"/>
            <a:ext cx="4283968" cy="865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r>
              <a:rPr lang="ru-RU" dirty="0">
                <a:solidFill>
                  <a:srgbClr val="0033CC"/>
                </a:solidFill>
              </a:rPr>
              <a:t>Динамика намагничивания (левые колонки) и перемагничивания (правые колонки) ВТСП ленты при </a:t>
            </a:r>
            <a:r>
              <a:rPr lang="ru-RU" i="1" dirty="0">
                <a:solidFill>
                  <a:srgbClr val="0033CC"/>
                </a:solidFill>
              </a:rPr>
              <a:t>Т </a:t>
            </a:r>
            <a:r>
              <a:rPr lang="ru-RU" dirty="0">
                <a:solidFill>
                  <a:srgbClr val="0033CC"/>
                </a:solidFill>
              </a:rPr>
              <a:t>= 60 К</a:t>
            </a:r>
            <a:endParaRPr lang="ru-RU" sz="2400" dirty="0">
              <a:solidFill>
                <a:srgbClr val="0033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F2B81-1A70-4E32-AC04-B5C7C6A0A17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985089" name="Рисунок 3" descr="C:\Users\Игорь Руднев\Desktop\Dropbox\Magnitooptic\all SP\fig1.jpg"/>
          <p:cNvPicPr>
            <a:picLocks noChangeAspect="1" noChangeArrowheads="1"/>
          </p:cNvPicPr>
          <p:nvPr/>
        </p:nvPicPr>
        <p:blipFill>
          <a:blip r:embed="rId2" cstate="print"/>
          <a:srcRect t="3403" b="2553"/>
          <a:stretch>
            <a:fillRect/>
          </a:stretch>
        </p:blipFill>
        <p:spPr bwMode="auto">
          <a:xfrm>
            <a:off x="0" y="2513158"/>
            <a:ext cx="6492971" cy="434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220072" y="0"/>
            <a:ext cx="392392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507559" y="2636912"/>
            <a:ext cx="2636441" cy="11521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dirty="0">
                <a:solidFill>
                  <a:srgbClr val="0033CC"/>
                </a:solidFill>
              </a:rPr>
              <a:t>Зависимость глубины проникновения фронта аннигиляции от приложенного внешнего магнитного поля при различных внешних температурах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4941168"/>
            <a:ext cx="2123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33CC"/>
                </a:solidFill>
              </a:rPr>
              <a:t>На вставке − зависимость скорости движения фронта аннигиляции от температуры</a:t>
            </a:r>
            <a:endParaRPr lang="ru-RU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29" y="93739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Локальные магнитные свойства 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ВТСП лент: 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магнитооптическая визуализация и сканирующая </a:t>
            </a:r>
            <a:r>
              <a:rPr lang="ru-RU" sz="2800" b="1" dirty="0" err="1">
                <a:solidFill>
                  <a:srgbClr val="00B050"/>
                </a:solidFill>
              </a:rPr>
              <a:t>холловская</a:t>
            </a:r>
            <a:r>
              <a:rPr lang="ru-RU" sz="2800" b="1" dirty="0">
                <a:solidFill>
                  <a:srgbClr val="00B050"/>
                </a:solidFill>
              </a:rPr>
              <a:t> магнитометрия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4323" y="1916832"/>
            <a:ext cx="4286280" cy="3951288"/>
          </a:xfrm>
        </p:spPr>
        <p:txBody>
          <a:bodyPr/>
          <a:lstStyle/>
          <a:p>
            <a:r>
              <a:rPr lang="ru-RU" dirty="0"/>
              <a:t>МЕТОД МАГНИТООПТИЧЕСКОЙ ВИЗУАЛИЗАЦИИ МАГНИТНОГО ПОЛЯ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0107" y="2085373"/>
            <a:ext cx="4041775" cy="3951288"/>
          </a:xfrm>
        </p:spPr>
        <p:txBody>
          <a:bodyPr/>
          <a:lstStyle/>
          <a:p>
            <a:r>
              <a:rPr lang="ru-RU" dirty="0"/>
              <a:t>СКАНИРУЮЩАЯ ХОЛЛОВСКАЯ МАГНИТОМЕТРИЯ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AECA4-99E2-461F-BDE3-DC0FDACEBE0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8" name="Picture 2" descr="D:\Магнитооптика\2011.05.26 - Super Power\Т=4.3К\Tv21.jpg"/>
          <p:cNvPicPr>
            <a:picLocks noChangeAspect="1" noChangeArrowheads="1"/>
          </p:cNvPicPr>
          <p:nvPr/>
        </p:nvPicPr>
        <p:blipFill>
          <a:blip r:embed="rId2" cstate="print">
            <a:lum bright="44000" contrast="50000"/>
          </a:blip>
          <a:srcRect/>
          <a:stretch>
            <a:fillRect/>
          </a:stretch>
        </p:blipFill>
        <p:spPr bwMode="auto">
          <a:xfrm>
            <a:off x="500034" y="3500438"/>
            <a:ext cx="3430583" cy="258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7874" name="Picture 2" descr="D:\conference\2010\выставка нанофорум\материалы для выставки нанофорум от каф70\материалы для баннера\Сканирующая холловская магнитометрия\двумерное распределение магнитного поля и тока в высокотемпературных сверхпроводника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893770"/>
            <a:ext cx="3857652" cy="3964230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>
            <a:off x="1214414" y="6357958"/>
            <a:ext cx="1500198" cy="1588"/>
          </a:xfrm>
          <a:prstGeom prst="straightConnector1">
            <a:avLst/>
          </a:prstGeom>
          <a:ln w="2222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43042" y="6488668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 мм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3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000125"/>
          </a:xfrm>
        </p:spPr>
        <p:txBody>
          <a:bodyPr/>
          <a:lstStyle/>
          <a:p>
            <a:r>
              <a:rPr lang="ru-RU" sz="2800" b="1" dirty="0">
                <a:solidFill>
                  <a:srgbClr val="00B050"/>
                </a:solidFill>
              </a:rPr>
              <a:t>Локальные методы: сканирующая 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 err="1">
                <a:solidFill>
                  <a:srgbClr val="00B050"/>
                </a:solidFill>
              </a:rPr>
              <a:t>холловская</a:t>
            </a:r>
            <a:r>
              <a:rPr lang="ru-RU" sz="2800" b="1" dirty="0">
                <a:solidFill>
                  <a:srgbClr val="00B050"/>
                </a:solidFill>
              </a:rPr>
              <a:t> магнитометрия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60419" name="TextBox 10"/>
          <p:cNvSpPr txBox="1">
            <a:spLocks noChangeArrowheads="1"/>
          </p:cNvSpPr>
          <p:nvPr/>
        </p:nvSpPr>
        <p:spPr bwMode="auto">
          <a:xfrm>
            <a:off x="4788024" y="6027003"/>
            <a:ext cx="4355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Примеры распределений локальной магнитной индукции в ВТСП ленте и таблетке</a:t>
            </a:r>
          </a:p>
        </p:txBody>
      </p:sp>
      <p:pic>
        <p:nvPicPr>
          <p:cNvPr id="60420" name="Рисунок 7" descr="DSC_07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16832"/>
            <a:ext cx="2339752" cy="156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Рисунок 11" descr="двумерное распределение магнитного поля и тока в высокотемпературных сверхпроводниках.jpg"/>
          <p:cNvPicPr>
            <a:picLocks noChangeAspect="1"/>
          </p:cNvPicPr>
          <p:nvPr/>
        </p:nvPicPr>
        <p:blipFill>
          <a:blip r:embed="rId3" cstate="print"/>
          <a:srcRect l="1643" t="7999" r="2464" b="1601"/>
          <a:stretch>
            <a:fillRect/>
          </a:stretch>
        </p:blipFill>
        <p:spPr bwMode="auto">
          <a:xfrm>
            <a:off x="5729288" y="836712"/>
            <a:ext cx="3414712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Рисунок 7" descr="DSC_074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509120"/>
            <a:ext cx="2160240" cy="144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3975" y="3861048"/>
            <a:ext cx="274002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265" name="Рисунок 1" descr="Модель установки 4jpg"/>
          <p:cNvPicPr>
            <a:picLocks noChangeAspect="1" noChangeArrowheads="1"/>
          </p:cNvPicPr>
          <p:nvPr/>
        </p:nvPicPr>
        <p:blipFill>
          <a:blip r:embed="rId6" cstate="print"/>
          <a:srcRect l="10562" b="11935"/>
          <a:stretch>
            <a:fillRect/>
          </a:stretch>
        </p:blipFill>
        <p:spPr bwMode="auto">
          <a:xfrm>
            <a:off x="-1" y="1052735"/>
            <a:ext cx="3188865" cy="26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Рисунок 6" descr="DSC_074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89040"/>
            <a:ext cx="33350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2915816" y="1196752"/>
            <a:ext cx="432048" cy="504056"/>
          </a:xfrm>
          <a:prstGeom prst="straightConnector1">
            <a:avLst/>
          </a:prstGeom>
          <a:ln w="22225">
            <a:solidFill>
              <a:srgbClr val="FF0000"/>
            </a:solidFill>
            <a:tailEnd type="stealt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75856" y="1052736"/>
            <a:ext cx="2222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Преобразователь Холла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915816" y="1700808"/>
            <a:ext cx="432048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75856" y="1484784"/>
            <a:ext cx="195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Исследуемый объект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528" y="3429000"/>
            <a:ext cx="1666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Азотный криостат</a:t>
            </a:r>
          </a:p>
        </p:txBody>
      </p:sp>
    </p:spTree>
    <p:extLst>
      <p:ext uri="{BB962C8B-B14F-4D97-AF65-F5344CB8AC3E}">
        <p14:creationId xmlns:p14="http://schemas.microsoft.com/office/powerpoint/2010/main" val="206142884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E333F-4ED0-462B-8DE1-F6806D6F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Локальные методы: сканирующая </a:t>
            </a:r>
            <a:r>
              <a:rPr lang="ru-RU" b="1" dirty="0" err="1">
                <a:solidFill>
                  <a:srgbClr val="00B050"/>
                </a:solidFill>
              </a:rPr>
              <a:t>холловская</a:t>
            </a:r>
            <a:r>
              <a:rPr lang="ru-RU" b="1" dirty="0">
                <a:solidFill>
                  <a:srgbClr val="00B050"/>
                </a:solidFill>
              </a:rPr>
              <a:t> магнитометрия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61B6FDE-6C2E-4AD9-A457-CF1B0EE68BB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9512" y="2060848"/>
            <a:ext cx="6348413" cy="36301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29CE76-20F8-4017-A071-EC57DAA7E9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020272" y="1772816"/>
            <a:ext cx="1944216" cy="26374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9B67B7-2D84-4447-89BC-13E8B8F16077}"/>
              </a:ext>
            </a:extLst>
          </p:cNvPr>
          <p:cNvSpPr txBox="1"/>
          <p:nvPr/>
        </p:nvSpPr>
        <p:spPr>
          <a:xfrm>
            <a:off x="7020272" y="4653136"/>
            <a:ext cx="2260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Сканирующий </a:t>
            </a:r>
          </a:p>
          <a:p>
            <a:r>
              <a:rPr lang="ru-RU" sz="2400" dirty="0" err="1">
                <a:solidFill>
                  <a:srgbClr val="002060"/>
                </a:solidFill>
              </a:rPr>
              <a:t>холловский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</a:p>
          <a:p>
            <a:r>
              <a:rPr lang="ru-RU" sz="2400" dirty="0" err="1">
                <a:solidFill>
                  <a:srgbClr val="002060"/>
                </a:solidFill>
              </a:rPr>
              <a:t>магнитомер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87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E333F-4ED0-462B-8DE1-F6806D6F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8" y="116632"/>
            <a:ext cx="7992888" cy="132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Сканирующая </a:t>
            </a:r>
            <a:r>
              <a:rPr lang="ru-RU" b="1" dirty="0" err="1">
                <a:solidFill>
                  <a:srgbClr val="00B050"/>
                </a:solidFill>
              </a:rPr>
              <a:t>холловская</a:t>
            </a:r>
            <a:r>
              <a:rPr lang="ru-RU" b="1" dirty="0">
                <a:solidFill>
                  <a:srgbClr val="00B050"/>
                </a:solidFill>
              </a:rPr>
              <a:t> магнитометрия.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Развитие: измерение длинномеров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при перемотке с бобины на бобину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F31CC-A9FB-443E-849C-D34A6858381C}"/>
              </a:ext>
            </a:extLst>
          </p:cNvPr>
          <p:cNvSpPr txBox="1"/>
          <p:nvPr/>
        </p:nvSpPr>
        <p:spPr>
          <a:xfrm>
            <a:off x="29642" y="2204864"/>
            <a:ext cx="3919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/>
              <a:t>Температура Т=77 К</a:t>
            </a:r>
          </a:p>
          <a:p>
            <a:pPr marL="342900" indent="-342900">
              <a:buAutoNum type="arabicPeriod"/>
            </a:pPr>
            <a:r>
              <a:rPr lang="ru-RU" sz="2800" dirty="0"/>
              <a:t>Температура Т=65 К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ED588D0-576B-472F-BD22-774864066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83" b="7977"/>
          <a:stretch>
            <a:fillRect/>
          </a:stretch>
        </p:blipFill>
        <p:spPr bwMode="auto">
          <a:xfrm>
            <a:off x="434758" y="3425825"/>
            <a:ext cx="3327400" cy="3206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26044AF2-CF17-4749-8F09-BDE059549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67225"/>
            <a:ext cx="3810000" cy="2165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9DC2AB-4FC4-45A0-92C1-9DE0F88CF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204864"/>
            <a:ext cx="3090292" cy="223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9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961B3-56E3-408C-A388-591A39AF9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Общий план доклада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F04D6F-6F26-4FD5-8C8A-56A4FA7EA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2"/>
            <a:ext cx="7020227" cy="525534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использования технологий радиационного воздействия</a:t>
            </a:r>
          </a:p>
          <a:p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облучения: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облучение коротких отрезков лент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облучение на перемотке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облучение при низкой температуре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исследования облученных образцов</a:t>
            </a:r>
          </a:p>
          <a:p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лент после облучения на перемотке для различных температур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расчета силы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пиннинга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конфигурации центров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пиннинга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целевых показателей поля и температур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877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3F5A7C2-B1F3-4305-9B8D-0B32060D7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5714F1B-8573-417A-9E32-68C87439A86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solidFill>
                  <a:srgbClr val="00B0F0"/>
                </a:solidFill>
                <a:latin typeface="Times New Roman" pitchFamily="18" charset="0"/>
              </a:rPr>
              <a:t>Моделирование системы ВТСП с дефектами с целью определения оптимальных конфигураций центров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</a:rPr>
              <a:t>пиннинга</a:t>
            </a:r>
            <a:endParaRPr lang="ru-RU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08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24A783-C546-4E32-A6A9-2797FF5E4930}" type="slidenum">
              <a:rPr lang="ru-RU" smtClean="0">
                <a:latin typeface="Arial" pitchFamily="34" charset="0"/>
              </a:rPr>
              <a:pPr/>
              <a:t>21</a:t>
            </a:fld>
            <a:endParaRPr lang="ru-RU">
              <a:latin typeface="Arial" pitchFamily="34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95536" y="476672"/>
          <a:ext cx="8265740" cy="894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Equation" r:id="rId3" imgW="3974760" imgH="431640" progId="Equation.3">
                  <p:embed/>
                </p:oleObj>
              </mc:Choice>
              <mc:Fallback>
                <p:oleObj name="Equation" r:id="rId3" imgW="3974760" imgH="431640" progId="Equation.3">
                  <p:embed/>
                  <p:pic>
                    <p:nvPicPr>
                      <p:cNvPr id="235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76672"/>
                        <a:ext cx="8265740" cy="894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Text Box 3"/>
          <p:cNvSpPr txBox="1">
            <a:spLocks noChangeArrowheads="1"/>
          </p:cNvSpPr>
          <p:nvPr/>
        </p:nvSpPr>
        <p:spPr bwMode="auto">
          <a:xfrm>
            <a:off x="216874" y="-56619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>
                <a:solidFill>
                  <a:srgbClr val="00B0F0"/>
                </a:solidFill>
                <a:latin typeface="Times New Roman" pitchFamily="18" charset="0"/>
              </a:rPr>
              <a:t>Моделирование системы ВТСП с дефектами с целью определения оптимальных конфигураций центров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</a:rPr>
              <a:t>пиннинга</a:t>
            </a:r>
            <a:endParaRPr lang="ru-RU" sz="2000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graphicFrame>
        <p:nvGraphicFramePr>
          <p:cNvPr id="23555" name="Object 5"/>
          <p:cNvGraphicFramePr>
            <a:graphicFrameLocks noChangeAspect="1"/>
          </p:cNvGraphicFramePr>
          <p:nvPr/>
        </p:nvGraphicFramePr>
        <p:xfrm>
          <a:off x="683568" y="1412776"/>
          <a:ext cx="22669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Equation" r:id="rId5" imgW="1638000" imgH="495000" progId="Equation.3">
                  <p:embed/>
                </p:oleObj>
              </mc:Choice>
              <mc:Fallback>
                <p:oleObj name="Equation" r:id="rId5" imgW="1638000" imgH="495000" progId="Equation.3">
                  <p:embed/>
                  <p:pic>
                    <p:nvPicPr>
                      <p:cNvPr id="2355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412776"/>
                        <a:ext cx="226695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6"/>
          <p:cNvGraphicFramePr>
            <a:graphicFrameLocks noChangeAspect="1"/>
          </p:cNvGraphicFramePr>
          <p:nvPr/>
        </p:nvGraphicFramePr>
        <p:xfrm>
          <a:off x="539552" y="2132856"/>
          <a:ext cx="30797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Equation" r:id="rId7" imgW="2311200" imgH="482400" progId="Equation.3">
                  <p:embed/>
                </p:oleObj>
              </mc:Choice>
              <mc:Fallback>
                <p:oleObj name="Equation" r:id="rId7" imgW="2311200" imgH="482400" progId="Equation.3">
                  <p:embed/>
                  <p:pic>
                    <p:nvPicPr>
                      <p:cNvPr id="2355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132856"/>
                        <a:ext cx="30797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7"/>
          <p:cNvGraphicFramePr>
            <a:graphicFrameLocks noChangeAspect="1"/>
          </p:cNvGraphicFramePr>
          <p:nvPr/>
        </p:nvGraphicFramePr>
        <p:xfrm>
          <a:off x="611560" y="2708920"/>
          <a:ext cx="28384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Equation" r:id="rId9" imgW="2082600" imgH="431640" progId="Equation.3">
                  <p:embed/>
                </p:oleObj>
              </mc:Choice>
              <mc:Fallback>
                <p:oleObj name="Equation" r:id="rId9" imgW="2082600" imgH="431640" progId="Equation.3">
                  <p:embed/>
                  <p:pic>
                    <p:nvPicPr>
                      <p:cNvPr id="2355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708920"/>
                        <a:ext cx="283845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4" name="Text Box 8"/>
          <p:cNvSpPr txBox="1">
            <a:spLocks noChangeArrowheads="1"/>
          </p:cNvSpPr>
          <p:nvPr/>
        </p:nvSpPr>
        <p:spPr bwMode="auto">
          <a:xfrm>
            <a:off x="4283968" y="1484784"/>
            <a:ext cx="3898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dirty="0">
                <a:latin typeface="Times New Roman" pitchFamily="18" charset="0"/>
              </a:rPr>
              <a:t>Собственная энергия вихря</a:t>
            </a:r>
          </a:p>
        </p:txBody>
      </p:sp>
      <p:sp>
        <p:nvSpPr>
          <p:cNvPr id="23565" name="Text Box 9"/>
          <p:cNvSpPr txBox="1">
            <a:spLocks noChangeArrowheads="1"/>
          </p:cNvSpPr>
          <p:nvPr/>
        </p:nvSpPr>
        <p:spPr bwMode="auto">
          <a:xfrm>
            <a:off x="4283968" y="2204864"/>
            <a:ext cx="426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>
                <a:latin typeface="Times New Roman" pitchFamily="18" charset="0"/>
              </a:rPr>
              <a:t>Энергия взаимодействия между вихрями</a:t>
            </a:r>
            <a:r>
              <a:rPr lang="en-GB" sz="2400" dirty="0">
                <a:latin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23566" name="Text Box 10"/>
          <p:cNvSpPr txBox="1">
            <a:spLocks noChangeArrowheads="1"/>
          </p:cNvSpPr>
          <p:nvPr/>
        </p:nvSpPr>
        <p:spPr bwMode="auto">
          <a:xfrm>
            <a:off x="4427984" y="2708920"/>
            <a:ext cx="3656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>
                <a:latin typeface="Times New Roman" pitchFamily="18" charset="0"/>
              </a:rPr>
              <a:t>Потенциал взаимодействия между </a:t>
            </a:r>
          </a:p>
          <a:p>
            <a:pPr eaLnBrk="0" hangingPunct="0"/>
            <a:r>
              <a:rPr lang="en-US" i="1" dirty="0" err="1">
                <a:latin typeface="Times New Roman" pitchFamily="18" charset="0"/>
              </a:rPr>
              <a:t>i</a:t>
            </a:r>
            <a:r>
              <a:rPr lang="ru-RU" dirty="0">
                <a:latin typeface="Times New Roman" pitchFamily="18" charset="0"/>
              </a:rPr>
              <a:t>-м вихрем и </a:t>
            </a:r>
            <a:r>
              <a:rPr lang="ru-RU" dirty="0" err="1">
                <a:latin typeface="Times New Roman" pitchFamily="18" charset="0"/>
              </a:rPr>
              <a:t>Месснеровским</a:t>
            </a:r>
            <a:r>
              <a:rPr lang="ru-RU" dirty="0">
                <a:latin typeface="Times New Roman" pitchFamily="18" charset="0"/>
              </a:rPr>
              <a:t> током</a:t>
            </a:r>
          </a:p>
        </p:txBody>
      </p:sp>
      <p:sp>
        <p:nvSpPr>
          <p:cNvPr id="23567" name="Line 11"/>
          <p:cNvSpPr>
            <a:spLocks noChangeShapeType="1"/>
          </p:cNvSpPr>
          <p:nvPr/>
        </p:nvSpPr>
        <p:spPr bwMode="auto">
          <a:xfrm>
            <a:off x="539552" y="1340768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8" name="Text Box 12"/>
          <p:cNvSpPr txBox="1">
            <a:spLocks noChangeArrowheads="1"/>
          </p:cNvSpPr>
          <p:nvPr/>
        </p:nvSpPr>
        <p:spPr bwMode="auto">
          <a:xfrm>
            <a:off x="4252913" y="3429000"/>
            <a:ext cx="48910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>
                <a:latin typeface="Times New Roman" pitchFamily="18" charset="0"/>
              </a:rPr>
              <a:t>Энергия взаимодействия вихря с поверхностью.</a:t>
            </a:r>
          </a:p>
          <a:p>
            <a:pPr eaLnBrk="0" hangingPunct="0"/>
            <a:r>
              <a:rPr lang="ru-RU" dirty="0">
                <a:latin typeface="Times New Roman" pitchFamily="18" charset="0"/>
              </a:rPr>
              <a:t> Представлена как взаимодействие вихря и </a:t>
            </a:r>
          </a:p>
          <a:p>
            <a:pPr eaLnBrk="0" hangingPunct="0"/>
            <a:r>
              <a:rPr lang="ru-RU" dirty="0">
                <a:latin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</a:rPr>
              <a:t>антивихря</a:t>
            </a:r>
            <a:endParaRPr lang="ru-RU" dirty="0">
              <a:latin typeface="Times New Roman" pitchFamily="18" charset="0"/>
            </a:endParaRPr>
          </a:p>
        </p:txBody>
      </p:sp>
      <p:graphicFrame>
        <p:nvGraphicFramePr>
          <p:cNvPr id="23558" name="Object 13"/>
          <p:cNvGraphicFramePr>
            <a:graphicFrameLocks noChangeAspect="1"/>
          </p:cNvGraphicFramePr>
          <p:nvPr/>
        </p:nvGraphicFramePr>
        <p:xfrm>
          <a:off x="539552" y="4509120"/>
          <a:ext cx="30130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name="Equation" r:id="rId11" imgW="2476440" imgH="672840" progId="Equation.3">
                  <p:embed/>
                </p:oleObj>
              </mc:Choice>
              <mc:Fallback>
                <p:oleObj name="Equation" r:id="rId11" imgW="2476440" imgH="672840" progId="Equation.3">
                  <p:embed/>
                  <p:pic>
                    <p:nvPicPr>
                      <p:cNvPr id="2355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509120"/>
                        <a:ext cx="3013075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9" name="Text Box 14"/>
          <p:cNvSpPr txBox="1">
            <a:spLocks noChangeArrowheads="1"/>
          </p:cNvSpPr>
          <p:nvPr/>
        </p:nvSpPr>
        <p:spPr bwMode="auto">
          <a:xfrm>
            <a:off x="4572000" y="4581128"/>
            <a:ext cx="340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>
                <a:latin typeface="Times New Roman" pitchFamily="18" charset="0"/>
              </a:rPr>
              <a:t>Потенциал центров </a:t>
            </a:r>
            <a:r>
              <a:rPr lang="ru-RU" sz="2000" dirty="0" err="1">
                <a:latin typeface="Times New Roman" pitchFamily="18" charset="0"/>
              </a:rPr>
              <a:t>пиннинга</a:t>
            </a:r>
            <a:endParaRPr lang="ru-RU" sz="2000" dirty="0">
              <a:latin typeface="Times New Roman" pitchFamily="18" charset="0"/>
            </a:endParaRPr>
          </a:p>
        </p:txBody>
      </p:sp>
      <p:graphicFrame>
        <p:nvGraphicFramePr>
          <p:cNvPr id="23559" name="Object 15"/>
          <p:cNvGraphicFramePr>
            <a:graphicFrameLocks noChangeAspect="1"/>
          </p:cNvGraphicFramePr>
          <p:nvPr/>
        </p:nvGraphicFramePr>
        <p:xfrm>
          <a:off x="899592" y="5229200"/>
          <a:ext cx="206216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name="Equation" r:id="rId13" imgW="1358640" imgH="520560" progId="Equation.3">
                  <p:embed/>
                </p:oleObj>
              </mc:Choice>
              <mc:Fallback>
                <p:oleObj name="Equation" r:id="rId13" imgW="1358640" imgH="520560" progId="Equation.3">
                  <p:embed/>
                  <p:pic>
                    <p:nvPicPr>
                      <p:cNvPr id="235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229200"/>
                        <a:ext cx="2062163" cy="76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0" name="Text Box 16"/>
          <p:cNvSpPr txBox="1">
            <a:spLocks noChangeArrowheads="1"/>
          </p:cNvSpPr>
          <p:nvPr/>
        </p:nvSpPr>
        <p:spPr bwMode="auto">
          <a:xfrm>
            <a:off x="4211960" y="5373216"/>
            <a:ext cx="4498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>
                <a:latin typeface="Times New Roman" pitchFamily="18" charset="0"/>
              </a:rPr>
              <a:t>Средняя магнитная индукция в системе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23571" name="Rectangle 3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179512" y="3284984"/>
          <a:ext cx="41402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Формула" r:id="rId15" imgW="3530520" imgH="965160" progId="Equation.3">
                  <p:embed/>
                </p:oleObj>
              </mc:Choice>
              <mc:Fallback>
                <p:oleObj name="Формула" r:id="rId15" imgW="3530520" imgH="965160" progId="Equation.3">
                  <p:embed/>
                  <p:pic>
                    <p:nvPicPr>
                      <p:cNvPr id="235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284984"/>
                        <a:ext cx="4140200" cy="113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51519" y="5877273"/>
          <a:ext cx="4339803" cy="980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" r:id="rId17" imgW="3975100" imgH="889000" progId="">
                  <p:embed/>
                </p:oleObj>
              </mc:Choice>
              <mc:Fallback>
                <p:oleObj r:id="rId17" imgW="3975100" imgH="889000" progId="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19" y="5877273"/>
                        <a:ext cx="4339803" cy="980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4788024" y="5949280"/>
            <a:ext cx="3384376" cy="63408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Взаимодействие с транспортным и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Мейсснеровским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токами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AF6D3A-E785-4598-9233-7032FD614CFE}" type="slidenum">
              <a:rPr lang="ru-RU" smtClean="0">
                <a:latin typeface="Arial" pitchFamily="34" charset="0"/>
              </a:rPr>
              <a:pPr/>
              <a:t>22</a:t>
            </a:fld>
            <a:endParaRPr lang="ru-RU">
              <a:latin typeface="Arial" pitchFamily="34" charset="0"/>
            </a:endParaRPr>
          </a:p>
        </p:txBody>
      </p:sp>
      <p:grpSp>
        <p:nvGrpSpPr>
          <p:cNvPr id="133123" name="Group 2"/>
          <p:cNvGrpSpPr>
            <a:grpSpLocks/>
          </p:cNvGrpSpPr>
          <p:nvPr/>
        </p:nvGrpSpPr>
        <p:grpSpPr bwMode="auto">
          <a:xfrm>
            <a:off x="5283" y="836561"/>
            <a:ext cx="3435305" cy="5150711"/>
            <a:chOff x="-336" y="-1274"/>
            <a:chExt cx="4552" cy="6222"/>
          </a:xfrm>
        </p:grpSpPr>
        <p:grpSp>
          <p:nvGrpSpPr>
            <p:cNvPr id="133124" name="Group 3"/>
            <p:cNvGrpSpPr>
              <a:grpSpLocks/>
            </p:cNvGrpSpPr>
            <p:nvPr/>
          </p:nvGrpSpPr>
          <p:grpSpPr bwMode="auto">
            <a:xfrm>
              <a:off x="-336" y="-1274"/>
              <a:ext cx="4369" cy="6222"/>
              <a:chOff x="-336" y="-1274"/>
              <a:chExt cx="4369" cy="6222"/>
            </a:xfrm>
          </p:grpSpPr>
          <p:sp>
            <p:nvSpPr>
              <p:cNvPr id="220164" name="Rectangle 4"/>
              <p:cNvSpPr>
                <a:spLocks noChangeArrowheads="1"/>
              </p:cNvSpPr>
              <p:nvPr/>
            </p:nvSpPr>
            <p:spPr bwMode="auto">
              <a:xfrm>
                <a:off x="3224" y="-1274"/>
                <a:ext cx="245" cy="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endParaRPr lang="ru-RU" sz="2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pic>
            <p:nvPicPr>
              <p:cNvPr id="133127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336" y="1200"/>
                <a:ext cx="4369" cy="3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128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2351"/>
              <a:stretch>
                <a:fillRect/>
              </a:stretch>
            </p:blipFill>
            <p:spPr bwMode="auto">
              <a:xfrm>
                <a:off x="214" y="1344"/>
                <a:ext cx="1575" cy="1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3125" name="Text Box 7"/>
            <p:cNvSpPr txBox="1">
              <a:spLocks noChangeArrowheads="1"/>
            </p:cNvSpPr>
            <p:nvPr/>
          </p:nvSpPr>
          <p:spPr bwMode="auto">
            <a:xfrm>
              <a:off x="3350" y="1707"/>
              <a:ext cx="86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 dirty="0">
                  <a:latin typeface="Times New Roman" pitchFamily="18" charset="0"/>
                </a:rPr>
                <a:t>T=5 K</a:t>
              </a:r>
            </a:p>
          </p:txBody>
        </p:sp>
      </p:grp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292080" y="1556792"/>
            <a:ext cx="2948956" cy="4512653"/>
            <a:chOff x="787" y="-467"/>
            <a:chExt cx="3839" cy="5359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7" y="1050"/>
              <a:ext cx="3839" cy="3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879" y="-467"/>
              <a:ext cx="240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ru-RU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23728" y="2492896"/>
            <a:ext cx="4838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33CC"/>
                </a:solidFill>
              </a:rPr>
              <a:t>Расчет кривых намагниченности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309320"/>
            <a:ext cx="864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33CC"/>
                </a:solidFill>
              </a:rPr>
              <a:t>Качественно соотносится с результатами экспериментальных измерений </a:t>
            </a:r>
            <a:r>
              <a:rPr lang="en-US" dirty="0">
                <a:solidFill>
                  <a:srgbClr val="0033CC"/>
                </a:solidFill>
              </a:rPr>
              <a:t>M(H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5949280"/>
            <a:ext cx="2743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Разное число дефектов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36096" y="6021288"/>
            <a:ext cx="2380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Разная температура</a:t>
            </a:r>
          </a:p>
        </p:txBody>
      </p:sp>
      <p:pic>
        <p:nvPicPr>
          <p:cNvPr id="16" name="Picture 4" descr="fi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7544" y="188640"/>
            <a:ext cx="2371986" cy="2294896"/>
          </a:xfrm>
          <a:prstGeom prst="rect">
            <a:avLst/>
          </a:prstGeom>
          <a:noFill/>
          <a:ln/>
        </p:spPr>
      </p:pic>
      <p:pic>
        <p:nvPicPr>
          <p:cNvPr id="17" name="Picture 6" descr="Fig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868144" y="116632"/>
            <a:ext cx="3085184" cy="2514232"/>
          </a:xfrm>
          <a:prstGeom prst="rect">
            <a:avLst/>
          </a:prstGeom>
          <a:noFill/>
          <a:ln/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843808" y="188640"/>
            <a:ext cx="3024337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Тестовые расчеты</a:t>
            </a:r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5292080" y="836712"/>
            <a:ext cx="432000" cy="108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с вырезом 19"/>
          <p:cNvSpPr/>
          <p:nvPr/>
        </p:nvSpPr>
        <p:spPr>
          <a:xfrm flipH="1">
            <a:off x="2915816" y="836712"/>
            <a:ext cx="432048" cy="108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020272" y="116632"/>
            <a:ext cx="2010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Сравнение с </a:t>
            </a:r>
          </a:p>
          <a:p>
            <a:r>
              <a:rPr lang="ru-RU" dirty="0"/>
              <a:t>аналитическими </a:t>
            </a:r>
          </a:p>
          <a:p>
            <a:r>
              <a:rPr lang="ru-RU" dirty="0"/>
              <a:t>методами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87824" y="1700808"/>
            <a:ext cx="2647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Треугольная вихревая </a:t>
            </a:r>
          </a:p>
          <a:p>
            <a:r>
              <a:rPr lang="ru-RU" dirty="0"/>
              <a:t>решетка </a:t>
            </a:r>
            <a:r>
              <a:rPr lang="ru-RU" dirty="0" err="1"/>
              <a:t>Абрикосова</a:t>
            </a:r>
            <a:endParaRPr lang="ru-RU" dirty="0"/>
          </a:p>
        </p:txBody>
      </p:sp>
      <p:sp>
        <p:nvSpPr>
          <p:cNvPr id="23" name="Стрелка вправо с вырезом 22"/>
          <p:cNvSpPr/>
          <p:nvPr/>
        </p:nvSpPr>
        <p:spPr>
          <a:xfrm flipH="1">
            <a:off x="2843808" y="1988840"/>
            <a:ext cx="432048" cy="108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F2B81-1A70-4E32-AC04-B5C7C6A0A17B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85728"/>
            <a:ext cx="5695203" cy="604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23" name="Picture 3"/>
          <p:cNvPicPr>
            <a:picLocks noChangeAspect="1" noChangeArrowheads="1"/>
          </p:cNvPicPr>
          <p:nvPr/>
        </p:nvPicPr>
        <p:blipFill>
          <a:blip r:embed="rId3" cstate="print"/>
          <a:srcRect l="10741"/>
          <a:stretch>
            <a:fillRect/>
          </a:stretch>
        </p:blipFill>
        <p:spPr bwMode="auto">
          <a:xfrm>
            <a:off x="0" y="1714488"/>
            <a:ext cx="3389674" cy="309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7" y="928670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Формирование петли намагниченности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286388"/>
            <a:ext cx="3422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Размер системы 3 мкм х5 мкм</a:t>
            </a:r>
          </a:p>
          <a:p>
            <a:r>
              <a:rPr lang="ru-RU" dirty="0"/>
              <a:t>Концентрация дефектов </a:t>
            </a:r>
            <a:endParaRPr lang="en-US" dirty="0"/>
          </a:p>
          <a:p>
            <a:r>
              <a:rPr lang="en-US" dirty="0" err="1"/>
              <a:t>n</a:t>
            </a:r>
            <a:r>
              <a:rPr lang="en-US" baseline="-25000" dirty="0" err="1"/>
              <a:t>d</a:t>
            </a:r>
            <a:r>
              <a:rPr lang="en-US" dirty="0"/>
              <a:t>=6,7 </a:t>
            </a:r>
            <a:r>
              <a:rPr lang="ru-RU" dirty="0"/>
              <a:t>мкм</a:t>
            </a:r>
            <a:r>
              <a:rPr lang="en-US" baseline="30000" dirty="0"/>
              <a:t>-</a:t>
            </a:r>
            <a:r>
              <a:rPr lang="ru-RU" baseline="30000" dirty="0"/>
              <a:t>2</a:t>
            </a:r>
            <a:endParaRPr lang="ru-RU" dirty="0"/>
          </a:p>
          <a:p>
            <a:r>
              <a:rPr lang="ru-RU" dirty="0"/>
              <a:t>Т=5 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1760" y="0"/>
            <a:ext cx="4838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33CC"/>
                </a:solidFill>
              </a:rPr>
              <a:t>Расчет кривых намагниченности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9912" y="908720"/>
            <a:ext cx="2039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Мейсснеровская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область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(диамагнетизм)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2120" y="2060848"/>
            <a:ext cx="1453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Вихри </a:t>
            </a:r>
          </a:p>
          <a:p>
            <a:r>
              <a:rPr lang="ru-RU" dirty="0" err="1"/>
              <a:t>Абрикосова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6516216" y="1772816"/>
            <a:ext cx="720080" cy="50405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372200" y="2780928"/>
            <a:ext cx="504056" cy="50405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5076056" y="2492896"/>
            <a:ext cx="576064" cy="57606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-61645"/>
            <a:ext cx="2686862" cy="857312"/>
          </a:xfrm>
        </p:spPr>
        <p:txBody>
          <a:bodyPr>
            <a:normAutofit fontScale="90000"/>
          </a:bodyPr>
          <a:lstStyle/>
          <a:p>
            <a:r>
              <a:rPr lang="ru-RU" dirty="0"/>
              <a:t>Заключение</a:t>
            </a:r>
            <a:br>
              <a:rPr lang="ru-RU" dirty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3467" y="2001329"/>
            <a:ext cx="79598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just" defTabSz="914400">
              <a:lnSpc>
                <a:spcPct val="120000"/>
              </a:lnSpc>
              <a:spcBef>
                <a:spcPct val="0"/>
              </a:spcBef>
              <a:buAutoNum type="arabicPeriod"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Радиационное воздействие является практически безальтернативным способом повышения критического тока готовых лент</a:t>
            </a:r>
          </a:p>
          <a:p>
            <a:pPr marL="457200" lvl="0" indent="-457200" algn="just" defTabSz="914400">
              <a:lnSpc>
                <a:spcPct val="120000"/>
              </a:lnSpc>
              <a:spcBef>
                <a:spcPct val="0"/>
              </a:spcBef>
              <a:buAutoNum type="arabicPeriod"/>
              <a:defRPr/>
            </a:pPr>
            <a:r>
              <a:rPr lang="ru-RU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Требуются ионы высоких энергий, которые могут быть обеспечены на комплексе </a:t>
            </a:r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NICA</a:t>
            </a:r>
          </a:p>
          <a:p>
            <a:pPr marL="457200" lvl="0" indent="-457200" algn="just" defTabSz="914400">
              <a:lnSpc>
                <a:spcPct val="120000"/>
              </a:lnSpc>
              <a:spcBef>
                <a:spcPct val="0"/>
              </a:spcBef>
              <a:buAutoNum type="arabicPeriod"/>
              <a:defRPr/>
            </a:pPr>
            <a:r>
              <a:rPr lang="ru-RU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Необходимо применение как интегральных, так и локальных методов исследования облученных образцов.</a:t>
            </a:r>
          </a:p>
          <a:p>
            <a:pPr marL="457200" lvl="0" indent="-457200" algn="just" defTabSz="914400">
              <a:lnSpc>
                <a:spcPct val="120000"/>
              </a:lnSpc>
              <a:spcBef>
                <a:spcPct val="0"/>
              </a:spcBef>
              <a:buAutoNum type="arabicPeriod"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Необходимо создание установок для облучения и измерения длинномерных ВТСП лент с перемоткой бобина-бобина</a:t>
            </a:r>
          </a:p>
          <a:p>
            <a:pPr marL="457200" lvl="0" indent="-457200" algn="just" defTabSz="914400">
              <a:lnSpc>
                <a:spcPct val="120000"/>
              </a:lnSpc>
              <a:spcBef>
                <a:spcPct val="0"/>
              </a:spcBef>
              <a:buAutoNum type="arabicPeriod"/>
              <a:defRPr/>
            </a:pPr>
            <a:r>
              <a:rPr lang="ru-RU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Необходим расчет процессов дефектообразования и оптимальный конфигурации центров </a:t>
            </a:r>
            <a:r>
              <a:rPr lang="ru-RU" sz="20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пиннинга</a:t>
            </a:r>
            <a:r>
              <a:rPr lang="ru-RU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Schematic drawing of a CORC cable. RE BCO tapes are tightly wound... |  Download Scientific Diagram">
            <a:extLst>
              <a:ext uri="{FF2B5EF4-FFF2-40B4-BE49-F238E27FC236}">
                <a16:creationId xmlns:a16="http://schemas.microsoft.com/office/drawing/2014/main" id="{C84AD561-2B90-4365-B373-B8E2FD830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93" y="5197052"/>
            <a:ext cx="2290256" cy="14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1DDCEF90-15E4-465F-BD39-DBEFEB4ADD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58" y="4698888"/>
            <a:ext cx="2851742" cy="201622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882DA23-D87F-4DF0-923A-BCB23A5F7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81" y="5262276"/>
            <a:ext cx="2617437" cy="14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19AF3C-9ABA-44EF-8D0C-6A47AAF62990}"/>
              </a:ext>
            </a:extLst>
          </p:cNvPr>
          <p:cNvSpPr txBox="1"/>
          <p:nvPr/>
        </p:nvSpPr>
        <p:spPr>
          <a:xfrm>
            <a:off x="0" y="4698888"/>
            <a:ext cx="9211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По всем пунктам работы уже выполняются с хорошим заделом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6B4A1-E783-48A9-AE45-2ADEE405B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Необходимость использования технологий радиационного воздействия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43F4AD-FF12-4232-A26B-46406286D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9" y="2060849"/>
            <a:ext cx="5413743" cy="452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0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6B4A1-E783-48A9-AE45-2ADEE405B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Необходимость использования технологий радиационного воздействия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43F4AD-FF12-4232-A26B-46406286D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9" y="2060849"/>
            <a:ext cx="5413743" cy="4522422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C93547E-DABB-42FD-BE9E-3AB610DC3846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2555776" y="3284984"/>
            <a:ext cx="1872885" cy="2316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B3FB84C-C54E-49A8-AAA6-68686B757420}"/>
              </a:ext>
            </a:extLst>
          </p:cNvPr>
          <p:cNvCxnSpPr>
            <a:cxnSpLocks/>
          </p:cNvCxnSpPr>
          <p:nvPr/>
        </p:nvCxnSpPr>
        <p:spPr>
          <a:xfrm flipV="1">
            <a:off x="2843808" y="2528901"/>
            <a:ext cx="360040" cy="6120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FC180149-FAE1-4B9A-B464-DD8DBA8B0536}"/>
              </a:ext>
            </a:extLst>
          </p:cNvPr>
          <p:cNvSpPr/>
          <p:nvPr/>
        </p:nvSpPr>
        <p:spPr>
          <a:xfrm>
            <a:off x="2918012" y="3176972"/>
            <a:ext cx="19432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9D84A91-6105-44A5-83FA-37E2E9131431}"/>
              </a:ext>
            </a:extLst>
          </p:cNvPr>
          <p:cNvSpPr/>
          <p:nvPr/>
        </p:nvSpPr>
        <p:spPr>
          <a:xfrm>
            <a:off x="4428661" y="3200133"/>
            <a:ext cx="19432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67652D34-BBED-40AB-AFB1-6BC24D98B7DE}"/>
              </a:ext>
            </a:extLst>
          </p:cNvPr>
          <p:cNvCxnSpPr>
            <a:cxnSpLocks/>
          </p:cNvCxnSpPr>
          <p:nvPr/>
        </p:nvCxnSpPr>
        <p:spPr>
          <a:xfrm>
            <a:off x="4796682" y="3416157"/>
            <a:ext cx="495398" cy="5889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9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6B4A1-E783-48A9-AE45-2ADEE405B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Необходимость использования технологий радиационного воздействия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43F4AD-FF12-4232-A26B-46406286D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9" y="2060849"/>
            <a:ext cx="5413743" cy="4522422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C93547E-DABB-42FD-BE9E-3AB610DC3846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2555776" y="3284984"/>
            <a:ext cx="1872885" cy="2316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B3FB84C-C54E-49A8-AAA6-68686B757420}"/>
              </a:ext>
            </a:extLst>
          </p:cNvPr>
          <p:cNvCxnSpPr>
            <a:cxnSpLocks/>
          </p:cNvCxnSpPr>
          <p:nvPr/>
        </p:nvCxnSpPr>
        <p:spPr>
          <a:xfrm flipV="1">
            <a:off x="2843808" y="2528901"/>
            <a:ext cx="360040" cy="6120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2372B9E-A33A-4124-BD1B-F3F154321F4D}"/>
              </a:ext>
            </a:extLst>
          </p:cNvPr>
          <p:cNvCxnSpPr>
            <a:cxnSpLocks/>
          </p:cNvCxnSpPr>
          <p:nvPr/>
        </p:nvCxnSpPr>
        <p:spPr>
          <a:xfrm>
            <a:off x="4796682" y="3416157"/>
            <a:ext cx="495398" cy="5889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FC180149-FAE1-4B9A-B464-DD8DBA8B0536}"/>
              </a:ext>
            </a:extLst>
          </p:cNvPr>
          <p:cNvSpPr/>
          <p:nvPr/>
        </p:nvSpPr>
        <p:spPr>
          <a:xfrm>
            <a:off x="2918012" y="3176972"/>
            <a:ext cx="19432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9D84A91-6105-44A5-83FA-37E2E9131431}"/>
              </a:ext>
            </a:extLst>
          </p:cNvPr>
          <p:cNvSpPr/>
          <p:nvPr/>
        </p:nvSpPr>
        <p:spPr>
          <a:xfrm>
            <a:off x="4428661" y="3200133"/>
            <a:ext cx="19432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502D696A-053E-4BDB-BF65-D1873C2CE666}"/>
              </a:ext>
            </a:extLst>
          </p:cNvPr>
          <p:cNvSpPr txBox="1"/>
          <p:nvPr/>
        </p:nvSpPr>
        <p:spPr>
          <a:xfrm>
            <a:off x="1449124" y="5391204"/>
            <a:ext cx="6347713" cy="11079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Оптимальная концентрация дефектов различна для разных целевых значений рабочих температур и магнитных полей !  </a:t>
            </a:r>
          </a:p>
        </p:txBody>
      </p:sp>
    </p:spTree>
    <p:extLst>
      <p:ext uri="{BB962C8B-B14F-4D97-AF65-F5344CB8AC3E}">
        <p14:creationId xmlns:p14="http://schemas.microsoft.com/office/powerpoint/2010/main" val="314174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6B4A1-E783-48A9-AE45-2ADEE405B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Необходимость использования технологий радиационного воздействия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09B001-9D0A-45B2-9B3F-654B3EFF0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31EB9CA7-3147-40AB-A461-43E2BFB3F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51" y="2126563"/>
            <a:ext cx="3105114" cy="1755064"/>
          </a:xfrm>
          <a:prstGeom prst="rect">
            <a:avLst/>
          </a:prstGeom>
        </p:spPr>
      </p:pic>
      <p:pic>
        <p:nvPicPr>
          <p:cNvPr id="7" name="Picture 18">
            <a:extLst>
              <a:ext uri="{FF2B5EF4-FFF2-40B4-BE49-F238E27FC236}">
                <a16:creationId xmlns:a16="http://schemas.microsoft.com/office/drawing/2014/main" id="{633C9666-D442-47D1-928F-BE7EB3BC0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14" y="2247459"/>
            <a:ext cx="2266841" cy="187220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41910714-5D70-4195-9547-6F788F4B4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190" y="4307232"/>
            <a:ext cx="44718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000" b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Дополнительные центры пиннинга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повышают критток в поле при 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T=const</a:t>
            </a:r>
            <a:r>
              <a:rPr lang="ru-RU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выравнивают угловую зависимость критического тока от внешнего магнитного поля</a:t>
            </a:r>
            <a:endParaRPr kumimoji="0" lang="ru-RU" altLang="en-US" sz="2000" b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90327B6-64A2-4FB8-8DE4-4C94E591B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382" y="4461119"/>
            <a:ext cx="334701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000" b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Радиационные дефекты от заряженных частиц – </a:t>
            </a:r>
            <a:r>
              <a:rPr lang="ru-RU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лучшие дополнительные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центры пиннинга</a:t>
            </a:r>
            <a:endParaRPr kumimoji="0" lang="ru-RU" altLang="en-US" sz="2000" b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9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6B4A1-E783-48A9-AE45-2ADEE405B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Необходимость использования технологий радиационного воздействия</a:t>
            </a:r>
            <a:br>
              <a:rPr lang="ru-RU" dirty="0"/>
            </a:br>
            <a:endParaRPr lang="ru-RU" dirty="0"/>
          </a:p>
        </p:txBody>
      </p:sp>
      <p:pic>
        <p:nvPicPr>
          <p:cNvPr id="9" name="Объект 11">
            <a:extLst>
              <a:ext uri="{FF2B5EF4-FFF2-40B4-BE49-F238E27FC236}">
                <a16:creationId xmlns:a16="http://schemas.microsoft.com/office/drawing/2014/main" id="{93950C56-D287-4BBC-83E6-5E756B752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6840759" cy="396043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632E25-5A0C-4CC8-809F-49A032172CB5}"/>
              </a:ext>
            </a:extLst>
          </p:cNvPr>
          <p:cNvSpPr txBox="1"/>
          <p:nvPr/>
        </p:nvSpPr>
        <p:spPr>
          <a:xfrm>
            <a:off x="-734164" y="5893573"/>
            <a:ext cx="10612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Необходимо использовать ионы высоких энергий для облучения сквозь защитные слои ВТСП лент</a:t>
            </a:r>
          </a:p>
        </p:txBody>
      </p:sp>
    </p:spTree>
    <p:extLst>
      <p:ext uri="{BB962C8B-B14F-4D97-AF65-F5344CB8AC3E}">
        <p14:creationId xmlns:p14="http://schemas.microsoft.com/office/powerpoint/2010/main" val="2848296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568F00-BC12-4378-967F-68300FD5BB7B}"/>
              </a:ext>
            </a:extLst>
          </p:cNvPr>
          <p:cNvSpPr/>
          <p:nvPr/>
        </p:nvSpPr>
        <p:spPr>
          <a:xfrm>
            <a:off x="323528" y="705177"/>
            <a:ext cx="777686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облучения:</a:t>
            </a:r>
          </a:p>
          <a:p>
            <a:endParaRPr lang="ru-RU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облучение коротких отрезков лент 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(определение рабочих </a:t>
            </a:r>
            <a:r>
              <a:rPr lang="ru-RU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флюенсов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endParaRPr lang="ru-RU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облучение длинномеров на перемотке бобина-бобина 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(скорость перемотки ?)</a:t>
            </a:r>
          </a:p>
          <a:p>
            <a:pPr>
              <a:buFontTx/>
              <a:buChar char="-"/>
            </a:pPr>
            <a:endParaRPr lang="ru-RU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облучение при низкой температуре </a:t>
            </a:r>
            <a:r>
              <a:rPr lang="ru-RU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кинетика дефектообразования в структуре ВТСП слоя) 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35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2B46DE3-8D7C-7899-4A6E-701657D0F151}"/>
              </a:ext>
            </a:extLst>
          </p:cNvPr>
          <p:cNvSpPr txBox="1">
            <a:spLocks/>
          </p:cNvSpPr>
          <p:nvPr/>
        </p:nvSpPr>
        <p:spPr>
          <a:xfrm>
            <a:off x="395536" y="918990"/>
            <a:ext cx="8208912" cy="493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" y="6725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" y="6725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123729" y="1844825"/>
          <a:ext cx="2901699" cy="2132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Graph" r:id="rId3" imgW="3758011" imgH="2766207" progId="Origin95.Graph">
                  <p:embed/>
                </p:oleObj>
              </mc:Choice>
              <mc:Fallback>
                <p:oleObj name="Graph" r:id="rId3" imgW="3758011" imgH="2766207" progId="Origin95.Graph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9" y="1844825"/>
                        <a:ext cx="2901699" cy="2132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912100" y="4573117"/>
            <a:ext cx="6052389" cy="601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660 МэВ с флюенсами: </a:t>
            </a:r>
            <a:r>
              <a:rPr lang="en-US" sz="1600" b="1" dirty="0">
                <a:latin typeface="Times New Roman"/>
                <a:ea typeface="Calibri"/>
                <a:cs typeface="Times New Roman"/>
              </a:rPr>
              <a:t>3000 c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 – </a:t>
            </a:r>
            <a:r>
              <a:rPr lang="en-US" sz="1600" b="1" dirty="0">
                <a:latin typeface="Times New Roman"/>
                <a:ea typeface="Calibri"/>
                <a:cs typeface="Times New Roman"/>
              </a:rPr>
              <a:t>0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,</a:t>
            </a:r>
            <a:r>
              <a:rPr lang="en-US" sz="1600" b="1" dirty="0">
                <a:latin typeface="Times New Roman"/>
                <a:ea typeface="Calibri"/>
                <a:cs typeface="Times New Roman"/>
              </a:rPr>
              <a:t>89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·10</a:t>
            </a:r>
            <a:r>
              <a:rPr lang="ru-RU" sz="1600" b="1" baseline="30000" dirty="0">
                <a:latin typeface="Times New Roman"/>
                <a:ea typeface="Calibri"/>
                <a:cs typeface="Times New Roman"/>
              </a:rPr>
              <a:t>1</a:t>
            </a:r>
            <a:r>
              <a:rPr lang="en-US" sz="1600" b="1" baseline="30000" dirty="0">
                <a:latin typeface="Times New Roman"/>
                <a:ea typeface="Calibri"/>
                <a:cs typeface="Times New Roman"/>
              </a:rPr>
              <a:t>5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 см</a:t>
            </a:r>
            <a:r>
              <a:rPr lang="ru-RU" sz="1600" b="1" baseline="30000" dirty="0">
                <a:latin typeface="Times New Roman"/>
                <a:ea typeface="Calibri"/>
                <a:cs typeface="Times New Roman"/>
              </a:rPr>
              <a:t>-2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 , </a:t>
            </a:r>
            <a:r>
              <a:rPr lang="en-US" sz="1600" b="1" dirty="0">
                <a:latin typeface="Times New Roman"/>
                <a:ea typeface="Calibri"/>
                <a:cs typeface="Times New Roman"/>
              </a:rPr>
              <a:t>5600 c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 – 1,</a:t>
            </a:r>
            <a:r>
              <a:rPr lang="en-US" sz="1600" b="1" dirty="0">
                <a:latin typeface="Times New Roman"/>
                <a:ea typeface="Calibri"/>
                <a:cs typeface="Times New Roman"/>
              </a:rPr>
              <a:t>66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·10</a:t>
            </a:r>
            <a:r>
              <a:rPr lang="ru-RU" sz="1600" b="1" baseline="30000" dirty="0">
                <a:latin typeface="Times New Roman"/>
                <a:ea typeface="Calibri"/>
                <a:cs typeface="Times New Roman"/>
              </a:rPr>
              <a:t>15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 см</a:t>
            </a:r>
            <a:r>
              <a:rPr lang="ru-RU" sz="1600" b="1" baseline="30000" dirty="0">
                <a:latin typeface="Times New Roman"/>
                <a:ea typeface="Calibri"/>
                <a:cs typeface="Times New Roman"/>
              </a:rPr>
              <a:t>-2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 «близко к максимуму, </a:t>
            </a:r>
            <a:r>
              <a:rPr lang="en-US" sz="1600" b="1" dirty="0">
                <a:latin typeface="Times New Roman"/>
                <a:ea typeface="Calibri"/>
                <a:cs typeface="Times New Roman"/>
              </a:rPr>
              <a:t>9000 c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 –</a:t>
            </a:r>
            <a:r>
              <a:rPr lang="en-US" sz="1600" b="1" dirty="0">
                <a:latin typeface="Times New Roman"/>
                <a:ea typeface="Calibri"/>
                <a:cs typeface="Times New Roman"/>
              </a:rPr>
              <a:t>2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,</a:t>
            </a:r>
            <a:r>
              <a:rPr lang="en-US" sz="1600" b="1" dirty="0">
                <a:latin typeface="Times New Roman"/>
                <a:ea typeface="Calibri"/>
                <a:cs typeface="Times New Roman"/>
              </a:rPr>
              <a:t>6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8·10</a:t>
            </a:r>
            <a:r>
              <a:rPr lang="ru-RU" sz="1600" b="1" baseline="30000" dirty="0">
                <a:latin typeface="Times New Roman"/>
                <a:ea typeface="Calibri"/>
                <a:cs typeface="Times New Roman"/>
              </a:rPr>
              <a:t>15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 см</a:t>
            </a:r>
            <a:r>
              <a:rPr lang="ru-RU" sz="1600" b="1" baseline="30000" dirty="0">
                <a:latin typeface="Times New Roman"/>
                <a:ea typeface="Calibri"/>
                <a:cs typeface="Times New Roman"/>
              </a:rPr>
              <a:t>-2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 «сожгли»</a:t>
            </a:r>
            <a:endParaRPr lang="en-US" sz="1600" b="1" dirty="0">
              <a:ea typeface="Calibri"/>
              <a:cs typeface="Times New Roman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42B46DE3-8D7C-7899-4A6E-701657D0F151}"/>
              </a:ext>
            </a:extLst>
          </p:cNvPr>
          <p:cNvSpPr txBox="1">
            <a:spLocks/>
          </p:cNvSpPr>
          <p:nvPr/>
        </p:nvSpPr>
        <p:spPr>
          <a:xfrm>
            <a:off x="1228138" y="281186"/>
            <a:ext cx="62171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92D050"/>
                </a:solidFill>
              </a:rPr>
              <a:t>Пример: Бобины, вращаемые в пучке фазотрона 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87524" y="5277290"/>
            <a:ext cx="871296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Критическая температура практически не снижается.  Увеличение как начального тока, так и лифт-фактора от (</a:t>
            </a:r>
            <a:r>
              <a:rPr lang="en-US" altLang="en-US" sz="16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B,T</a:t>
            </a:r>
            <a:r>
              <a:rPr lang="ru-RU" altLang="en-US" sz="16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бобинах меньше результат «на азоте»</a:t>
            </a:r>
            <a:r>
              <a:rPr lang="en-US" altLang="en-US" sz="16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altLang="en-US" sz="16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либо «не поймали» пик между 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1 и 2 * 10</a:t>
            </a:r>
            <a:r>
              <a:rPr lang="ru-RU" sz="1600" b="1" baseline="300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15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см</a:t>
            </a:r>
            <a:r>
              <a:rPr lang="ru-RU" sz="1600" b="1" baseline="300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-2</a:t>
            </a:r>
            <a:endParaRPr lang="ru-RU" sz="1600" b="1" dirty="0">
              <a:solidFill>
                <a:schemeClr val="tx2"/>
              </a:solidFill>
              <a:latin typeface="Times New Roman"/>
              <a:ea typeface="Calibri"/>
              <a:cs typeface="Times New 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>
                <a:solidFill>
                  <a:schemeClr val="tx2"/>
                </a:solidFill>
                <a:latin typeface="Times New Roman"/>
                <a:ea typeface="Calibri" pitchFamily="34" charset="0"/>
                <a:cs typeface="Times New Roman"/>
              </a:rPr>
              <a:t>или нужна вторичная имплантация ионов, которая была на коротком</a:t>
            </a:r>
            <a:r>
              <a:rPr lang="en-US" altLang="en-US" sz="1600" b="1" dirty="0">
                <a:solidFill>
                  <a:schemeClr val="tx2"/>
                </a:solidFill>
                <a:latin typeface="Times New Roman"/>
                <a:ea typeface="Calibri" pitchFamily="34" charset="0"/>
                <a:cs typeface="Times New Roman"/>
              </a:rPr>
              <a:t> </a:t>
            </a:r>
            <a:r>
              <a:rPr lang="ru-RU" altLang="en-US" sz="1600" b="1" dirty="0">
                <a:solidFill>
                  <a:schemeClr val="tx2"/>
                </a:solidFill>
                <a:latin typeface="Times New Roman"/>
                <a:ea typeface="Calibri" pitchFamily="34" charset="0"/>
                <a:cs typeface="Times New Roman"/>
              </a:rPr>
              <a:t>образце.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2"/>
                </a:solidFill>
              </a:rPr>
              <a:t>Ток при 30 К на 50-60% поднялся при 1.66*10</a:t>
            </a:r>
            <a:r>
              <a:rPr lang="ru-RU" sz="1600" baseline="30000" dirty="0">
                <a:solidFill>
                  <a:schemeClr val="tx2"/>
                </a:solidFill>
              </a:rPr>
              <a:t>15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P/</a:t>
            </a:r>
            <a:r>
              <a:rPr lang="ru-RU" sz="1600" dirty="0">
                <a:solidFill>
                  <a:schemeClr val="tx2"/>
                </a:solidFill>
              </a:rPr>
              <a:t>см</a:t>
            </a:r>
            <a:r>
              <a:rPr lang="ru-RU" sz="1600" baseline="30000" dirty="0">
                <a:solidFill>
                  <a:schemeClr val="tx2"/>
                </a:solidFill>
              </a:rPr>
              <a:t>2</a:t>
            </a:r>
            <a:r>
              <a:rPr lang="ru-RU" sz="1600" dirty="0">
                <a:solidFill>
                  <a:schemeClr val="tx2"/>
                </a:solidFill>
              </a:rPr>
              <a:t>, а «пережгли» при 2.68*10</a:t>
            </a:r>
            <a:r>
              <a:rPr lang="ru-RU" sz="1600" baseline="30000" dirty="0">
                <a:solidFill>
                  <a:schemeClr val="tx2"/>
                </a:solidFill>
              </a:rPr>
              <a:t>15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P/</a:t>
            </a:r>
            <a:r>
              <a:rPr lang="ru-RU" sz="1600" dirty="0">
                <a:solidFill>
                  <a:schemeClr val="tx2"/>
                </a:solidFill>
              </a:rPr>
              <a:t>см</a:t>
            </a:r>
            <a:r>
              <a:rPr lang="ru-RU" sz="1600" baseline="30000" dirty="0">
                <a:solidFill>
                  <a:schemeClr val="tx2"/>
                </a:solidFill>
              </a:rPr>
              <a:t>2</a:t>
            </a:r>
            <a:r>
              <a:rPr lang="ru-RU" sz="1600" dirty="0">
                <a:solidFill>
                  <a:schemeClr val="tx2"/>
                </a:solidFill>
              </a:rPr>
              <a:t>.</a:t>
            </a:r>
            <a:endParaRPr lang="ru-RU" altLang="en-US" sz="1600" b="1" dirty="0">
              <a:solidFill>
                <a:schemeClr val="tx2"/>
              </a:solidFill>
              <a:latin typeface="Times New Roman"/>
              <a:ea typeface="Calibri" pitchFamily="34" charset="0"/>
              <a:cs typeface="Times New Roman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464496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1" y="918989"/>
            <a:ext cx="2043226" cy="15121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3" y="2564904"/>
            <a:ext cx="2211810" cy="19442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3820-0796-4CB5-941A-34D197EE12F9}" type="slidenum">
              <a:rPr lang="en-US" smtClean="0"/>
              <a:t>9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407D8D-708F-48E2-948E-E4880B877B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0222" y="3078449"/>
            <a:ext cx="603556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6075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4123</TotalTime>
  <Words>911</Words>
  <Application>Microsoft Office PowerPoint</Application>
  <PresentationFormat>Экран (4:3)</PresentationFormat>
  <Paragraphs>183</Paragraphs>
  <Slides>24</Slides>
  <Notes>1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Calibri</vt:lpstr>
      <vt:lpstr>Cambria Math</vt:lpstr>
      <vt:lpstr>Times New Roman</vt:lpstr>
      <vt:lpstr>Trebuchet MS</vt:lpstr>
      <vt:lpstr>Wingdings 3</vt:lpstr>
      <vt:lpstr>Аспект</vt:lpstr>
      <vt:lpstr>Graph</vt:lpstr>
      <vt:lpstr>Equation</vt:lpstr>
      <vt:lpstr>Формула</vt:lpstr>
      <vt:lpstr>Перспективные направления прикладных исследований на комплексе NICA в области радиационной модификации свойств высокотемпературных сверхпроводящих композитов</vt:lpstr>
      <vt:lpstr>Общий план доклада</vt:lpstr>
      <vt:lpstr>Необходимость использования технологий радиационного воздействия </vt:lpstr>
      <vt:lpstr>Необходимость использования технологий радиационного воздействия </vt:lpstr>
      <vt:lpstr>Необходимость использования технологий радиационного воздействия </vt:lpstr>
      <vt:lpstr>Необходимость использования технологий радиационного воздействия </vt:lpstr>
      <vt:lpstr>Необходимость использования технологий радиационного воздействия </vt:lpstr>
      <vt:lpstr>Презентация PowerPoint</vt:lpstr>
      <vt:lpstr>Презентация PowerPoint</vt:lpstr>
      <vt:lpstr>Презентация PowerPoint</vt:lpstr>
      <vt:lpstr>Презентация PowerPoint</vt:lpstr>
      <vt:lpstr>Локальные методы: низкотемпературная магнитооптическая система</vt:lpstr>
      <vt:lpstr>Презентация PowerPoint</vt:lpstr>
      <vt:lpstr>Презентация PowerPoint</vt:lpstr>
      <vt:lpstr>Презентация PowerPoint</vt:lpstr>
      <vt:lpstr>Локальные магнитные свойства  ВТСП лент:  магнитооптическая визуализация и сканирующая холловская магнитометрия</vt:lpstr>
      <vt:lpstr>Локальные методы: сканирующая  холловская магнитометрия</vt:lpstr>
      <vt:lpstr>Локальные методы: сканирующая холловская магнитометрия</vt:lpstr>
      <vt:lpstr>Сканирующая холловская магнитометрия.  Развитие: измерение длинномеров  при перемотке с бобины на бобину</vt:lpstr>
      <vt:lpstr>Моделирование системы ВТСП с дефектами с целью определения оптимальных конфигураций центров пиннинга</vt:lpstr>
      <vt:lpstr>Презентация PowerPoint</vt:lpstr>
      <vt:lpstr>Презентация PowerPoint</vt:lpstr>
      <vt:lpstr>Презентация PowerPoint</vt:lpstr>
      <vt:lpstr>Заключение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Анизотропия магнитных характеристик ВТСП лент второго поколения, применяемых в CORC-кабеле сверхпроводящего индуктивного накопителя энергии</dc:title>
  <dc:creator>User</dc:creator>
  <cp:lastModifiedBy>Руднев Игорь Анатольевич</cp:lastModifiedBy>
  <cp:revision>134</cp:revision>
  <dcterms:created xsi:type="dcterms:W3CDTF">2021-06-22T17:47:50Z</dcterms:created>
  <dcterms:modified xsi:type="dcterms:W3CDTF">2023-06-18T21:38:22Z</dcterms:modified>
</cp:coreProperties>
</file>