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1" r:id="rId33"/>
    <p:sldId id="287" r:id="rId34"/>
    <p:sldId id="288" r:id="rId35"/>
    <p:sldId id="289" r:id="rId36"/>
    <p:sldId id="290" r:id="rId37"/>
    <p:sldId id="298" r:id="rId38"/>
    <p:sldId id="295" r:id="rId39"/>
    <p:sldId id="296" r:id="rId40"/>
    <p:sldId id="294" r:id="rId41"/>
    <p:sldId id="297" r:id="rId42"/>
    <p:sldId id="299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69;&#1082;&#1089;&#1087;&#1077;&#1088;&#1080;&#1084;&#1077;&#1085;&#1090;&#1099;%20&#1076;&#1072;&#1085;&#1085;&#1099;&#1077;\&#1083;&#1072;&#1073;.%20&#1052;&#1086;&#1088;&#1088;&#1080;&#1089;&#1072;%2015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69;&#1082;&#1089;&#1087;&#1077;&#1088;&#1080;&#1084;&#1077;&#1085;&#1090;&#1099;%20&#1076;&#1072;&#1085;&#1085;&#1099;&#1077;\&#1059;&#1056;&#1055;&#1048;%2016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69;&#1082;&#1089;&#1087;&#1077;&#1088;&#1080;&#1084;&#1077;&#1085;&#1090;&#1099;%20&#1076;&#1072;&#1085;&#1085;&#1099;&#1077;\&#1042;&#1086;&#1076;&#1085;&#1099;&#1081;%20&#1083;&#1072;&#1073;&#1080;&#1088;&#1080;&#1085;&#1090;%20&#1052;&#1086;&#1088;&#1088;&#1080;&#1089;&#1072;%2006.05.2016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H:\&#1069;&#1082;&#1089;&#1087;&#1077;&#1088;&#1080;&#1084;&#1077;&#1085;&#1090;%20&#1082;&#1086;&#1088;&#1077;&#1081;&#1094;&#1099;\&#1055;&#1062;&#1056;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H:\&#1069;&#1082;&#1089;&#1087;&#1077;&#1088;&#1080;&#1084;&#1077;&#1085;&#1090;%20&#1082;&#1086;&#1088;&#1077;&#1081;&#1094;&#1099;\&#1055;&#1062;&#1056;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H:\&#1069;&#1082;&#1089;&#1087;&#1077;&#1088;&#1080;&#1084;&#1077;&#1085;&#1090;%20&#1082;&#1086;&#1088;&#1077;&#1081;&#1094;&#1099;\&#1055;&#1062;&#1056;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H:\&#1069;&#1082;&#1089;&#1087;&#1077;&#1088;&#1080;&#1084;&#1077;&#1085;&#1090;%20&#1082;&#1086;&#1088;&#1077;&#1081;&#1094;&#1099;\&#1055;&#1062;&#1056;.xlsx" TargetMode="External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&#1069;&#1082;&#1089;&#1087;&#1077;&#1088;&#1080;&#1084;&#1077;&#1085;&#1090;&#1099;%20&#1076;&#1072;&#1085;&#1085;&#1099;&#1077;\&#1054;&#1055;%20&#1084;&#1072;&#1081;&#1089;&#1082;&#1080;&#1081;%20&#1101;&#1082;&#1089;&#1087;&#1077;&#1088;&#1080;&#1084;&#1077;&#1085;&#1090;%202015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69;&#1082;&#1089;&#1087;&#1077;&#1088;&#1080;&#1084;&#1077;&#1085;&#1090;&#1099;%20&#1076;&#1072;&#1085;&#1085;&#1099;&#1077;\&#1055;&#1088;&#1080;&#1087;&#1086;&#1076;&#1085;&#1103;&#1090;&#1099;&#1081;%20&#1082;&#1088;&#1077;&#1089;&#1090;&#1086;&#1086;&#1073;&#1088;&#1072;&#1079;&#1085;&#1099;&#1081;%20&#1083;&#1072;&#1073;&#1080;&#1088;&#1080;&#1085;&#1090;%20&#1088;&#1077;&#1079;&#1091;&#1083;&#1100;&#1090;&#1072;&#1090;&#1099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69;&#1082;&#1089;&#1087;&#1077;&#1088;&#1080;&#1084;&#1077;&#1085;&#1090;&#1099;%20&#1076;&#1072;&#1085;&#1085;&#1099;&#1077;\&#1055;&#1088;&#1080;&#1087;&#1086;&#1076;&#1085;&#1103;&#1090;&#1099;&#1081;%20&#1082;&#1088;&#1077;&#1089;&#1090;&#1086;&#1086;&#1073;&#1088;&#1072;&#1079;&#1085;&#1099;&#1081;%20&#1083;&#1072;&#1073;&#1080;&#1088;&#1080;&#1085;&#1090;%20&#1088;&#1077;&#1079;&#1091;&#1083;&#1100;&#1090;&#1072;&#1090;&#1099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69;&#1082;&#1089;&#1087;&#1077;&#1088;&#1080;&#1084;&#1077;&#1085;&#1090;&#1099;%20&#1076;&#1072;&#1085;&#1085;&#1099;&#1077;\&#1055;&#1088;&#1080;&#1087;&#1086;&#1076;&#1085;&#1103;&#1090;&#1099;&#1081;%20&#1082;&#1088;&#1077;&#1089;&#1090;&#1086;&#1086;&#1073;&#1088;&#1072;&#1079;&#1085;&#1099;&#1081;%20&#1083;&#1072;&#1073;&#1080;&#1088;&#1080;&#1085;&#1090;%20&#1088;&#1077;&#1079;&#1091;&#1083;&#1100;&#1090;&#1072;&#1090;&#1099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F:\&#1069;&#1082;&#1089;&#1087;&#1077;&#1088;&#1080;&#1084;&#1077;&#1085;&#1090;&#1099;%20&#1076;&#1072;&#1085;&#1085;&#1099;&#1077;\&#1054;&#1055;%20&#1084;&#1072;&#1081;&#1089;&#1082;&#1080;&#1081;%20&#1101;&#1082;&#1089;&#1087;&#1077;&#1088;&#1080;&#1084;&#1077;&#1085;&#1090;%202015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F:\&#1069;&#1082;&#1089;&#1087;&#1077;&#1088;&#1080;&#1084;&#1077;&#1085;&#1090;&#1099;%20&#1076;&#1072;&#1085;&#1085;&#1099;&#1077;\&#1054;&#1055;%20&#1084;&#1072;&#1081;&#1089;&#1082;&#1080;&#1081;%20&#1101;&#1082;&#1089;&#1087;&#1077;&#1088;&#1080;&#1084;&#1077;&#1085;&#1090;%202015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69;&#1082;&#1089;&#1087;&#1077;&#1088;&#1080;&#1084;&#1077;&#1085;&#1090;&#1099;%20&#1076;&#1072;&#1085;&#1085;&#1099;&#1077;\&#1055;&#1088;&#1080;&#1087;&#1086;&#1076;&#1085;&#1103;&#1090;&#1099;&#1081;%20&#1082;&#1088;&#1077;&#1089;&#1090;&#1086;&#1086;&#1073;&#1088;&#1072;&#1079;&#1085;&#1099;&#1081;%20&#1083;&#1072;&#1073;&#1080;&#1088;&#1080;&#1085;&#1090;%2024.04.2016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H:\&#1069;&#1082;&#1089;&#1087;&#1077;&#1088;&#1080;&#1084;&#1077;&#1085;&#1090;&#1099;%20&#1076;&#1072;&#1085;&#1085;&#1099;&#1077;\&#1054;&#1090;&#1082;&#1088;&#1099;&#1090;&#1086;&#1077;%20&#1087;&#1086;&#1083;&#1077;%2005.2016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36752136752139"/>
          <c:y val="3.7694127661705247E-2"/>
          <c:w val="0.62316431623931634"/>
          <c:h val="0.84801145833333325"/>
        </c:manualLayout>
      </c:layout>
      <c:lineChart>
        <c:grouping val="standard"/>
        <c:varyColors val="0"/>
        <c:ser>
          <c:idx val="3"/>
          <c:order val="0"/>
          <c:tx>
            <c:strRef>
              <c:f>'Исходные данные'!$B$1</c:f>
              <c:strCache>
                <c:ptCount val="1"/>
                <c:pt idx="0">
                  <c:v>Контроль</c:v>
                </c:pt>
              </c:strCache>
            </c:strRef>
          </c:tx>
          <c:spPr>
            <a:ln w="28575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('Исходные данные'!$C$14,'Исходные данные'!$E$14,'Исходные данные'!$I$14,'Исходные данные'!$M$14,'Исходные данные'!$Q$14,'Исходные данные'!$U$14)</c:f>
              <c:numCache>
                <c:formatCode>General</c:formatCode>
                <c:ptCount val="6"/>
                <c:pt idx="0">
                  <c:v>56.666666666666664</c:v>
                </c:pt>
                <c:pt idx="1">
                  <c:v>42.361111111111114</c:v>
                </c:pt>
                <c:pt idx="2">
                  <c:v>28.527777777777779</c:v>
                </c:pt>
                <c:pt idx="3">
                  <c:v>31.972222222222221</c:v>
                </c:pt>
                <c:pt idx="4">
                  <c:v>28.472222222222221</c:v>
                </c:pt>
                <c:pt idx="5">
                  <c:v>14.555555555555555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'Исходные данные'!$B$19</c:f>
              <c:strCache>
                <c:ptCount val="1"/>
                <c:pt idx="0">
                  <c:v>АнОГ</c:v>
                </c:pt>
              </c:strCache>
            </c:strRef>
          </c:tx>
          <c:spPr>
            <a:ln w="28575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('Исходные данные'!$C$32,'Исходные данные'!$E$32,'Исходные данные'!$I$32,'Исходные данные'!$M$32,'Исходные данные'!$Q$32,'Исходные данные'!$U$32)</c:f>
              <c:numCache>
                <c:formatCode>General</c:formatCode>
                <c:ptCount val="6"/>
                <c:pt idx="0">
                  <c:v>59.5</c:v>
                </c:pt>
                <c:pt idx="1">
                  <c:v>45.024999999999999</c:v>
                </c:pt>
                <c:pt idx="2">
                  <c:v>29.074999999999999</c:v>
                </c:pt>
                <c:pt idx="3">
                  <c:v>23.777777777777779</c:v>
                </c:pt>
                <c:pt idx="4">
                  <c:v>16.722222222222221</c:v>
                </c:pt>
                <c:pt idx="5">
                  <c:v>22.777777777777779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'Исходные данные'!$B$37</c:f>
              <c:strCache>
                <c:ptCount val="1"/>
                <c:pt idx="0">
                  <c:v>Облуч</c:v>
                </c:pt>
              </c:strCache>
            </c:strRef>
          </c:tx>
          <c:spPr>
            <a:ln w="28575" cap="rnd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('Исходные данные'!$C$50,'Исходные данные'!$E$50,'Исходные данные'!$I$50,'Исходные данные'!$M$50,'Исходные данные'!$Q$50,'Исходные данные'!$U$50)</c:f>
              <c:numCache>
                <c:formatCode>General</c:formatCode>
                <c:ptCount val="6"/>
                <c:pt idx="0">
                  <c:v>52.65</c:v>
                </c:pt>
                <c:pt idx="1">
                  <c:v>39.475000000000001</c:v>
                </c:pt>
                <c:pt idx="2">
                  <c:v>47.59375</c:v>
                </c:pt>
                <c:pt idx="3">
                  <c:v>31.324999999999996</c:v>
                </c:pt>
                <c:pt idx="4">
                  <c:v>24.524999999999999</c:v>
                </c:pt>
                <c:pt idx="5">
                  <c:v>24.4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'Исходные данные'!$B$55</c:f>
              <c:strCache>
                <c:ptCount val="1"/>
                <c:pt idx="0">
                  <c:v>Облуч +АнОГ</c:v>
                </c:pt>
              </c:strCache>
            </c:strRef>
          </c:tx>
          <c:spPr>
            <a:ln w="28575" cap="rnd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('Исходные данные'!$C$65,'Исходные данные'!$E$65,'Исходные данные'!$I$65,'Исходные данные'!$M$65,'Исходные данные'!$Q$65,'Исходные данные'!$U$65)</c:f>
              <c:numCache>
                <c:formatCode>General</c:formatCode>
                <c:ptCount val="6"/>
                <c:pt idx="0">
                  <c:v>52.571428571428569</c:v>
                </c:pt>
                <c:pt idx="1">
                  <c:v>36.785714285714285</c:v>
                </c:pt>
                <c:pt idx="2">
                  <c:v>26.714285714285719</c:v>
                </c:pt>
                <c:pt idx="3">
                  <c:v>21.214285714285715</c:v>
                </c:pt>
                <c:pt idx="4">
                  <c:v>15.428571428571431</c:v>
                </c:pt>
                <c:pt idx="5">
                  <c:v>18.071428571428573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828752"/>
        <c:axId val="191829312"/>
      </c:lineChart>
      <c:catAx>
        <c:axId val="1918287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1829312"/>
        <c:crosses val="autoZero"/>
        <c:auto val="1"/>
        <c:lblAlgn val="ctr"/>
        <c:lblOffset val="100"/>
        <c:noMultiLvlLbl val="0"/>
      </c:catAx>
      <c:valAx>
        <c:axId val="19182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0">
                    <a:latin typeface="Arial" panose="020B0604020202020204" pitchFamily="34" charset="0"/>
                    <a:cs typeface="Arial" panose="020B0604020202020204" pitchFamily="34" charset="0"/>
                  </a:rPr>
                  <a:t>время, с</a:t>
                </a:r>
              </a:p>
            </c:rich>
          </c:tx>
          <c:layout>
            <c:manualLayout>
              <c:xMode val="edge"/>
              <c:yMode val="edge"/>
              <c:x val="7.3519230769230762E-3"/>
              <c:y val="0.2967385416666667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182875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06880341880369"/>
          <c:y val="0.17322361111111115"/>
          <c:w val="0.21693119658119664"/>
          <c:h val="0.57417777777777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60586176727911"/>
          <c:y val="0.13977617381160687"/>
          <c:w val="0.64080852198162719"/>
          <c:h val="0.74424361861861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Sheet1!$S$19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errBars>
            <c:errBarType val="plus"/>
            <c:errValType val="cust"/>
            <c:noEndCap val="0"/>
            <c:plus>
              <c:numRef>
                <c:f>(Sheet1!$B$9,Sheet1!$G$9,Sheet1!$M$9,Sheet1!$S$9)</c:f>
                <c:numCache>
                  <c:formatCode>General</c:formatCode>
                  <c:ptCount val="4"/>
                  <c:pt idx="0">
                    <c:v>0.5099019513592784</c:v>
                  </c:pt>
                  <c:pt idx="1">
                    <c:v>1.0908712114635715</c:v>
                  </c:pt>
                  <c:pt idx="2">
                    <c:v>0.5099019513592784</c:v>
                  </c:pt>
                  <c:pt idx="3">
                    <c:v>0.55677643628300211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Sheet1!$T$18:$W$18</c:f>
              <c:strCache>
                <c:ptCount val="4"/>
                <c:pt idx="0">
                  <c:v>К</c:v>
                </c:pt>
                <c:pt idx="1">
                  <c:v>susp</c:v>
                </c:pt>
                <c:pt idx="2">
                  <c:v>jp</c:v>
                </c:pt>
                <c:pt idx="3">
                  <c:v>susp+jp</c:v>
                </c:pt>
              </c:strCache>
            </c:strRef>
          </c:cat>
          <c:val>
            <c:numRef>
              <c:f>Sheet1!$T$19:$W$19</c:f>
              <c:numCache>
                <c:formatCode>General</c:formatCode>
                <c:ptCount val="4"/>
                <c:pt idx="0">
                  <c:v>2.4</c:v>
                </c:pt>
                <c:pt idx="1">
                  <c:v>4.7</c:v>
                </c:pt>
                <c:pt idx="2">
                  <c:v>2.4</c:v>
                </c:pt>
                <c:pt idx="3">
                  <c:v>1.9</c:v>
                </c:pt>
              </c:numCache>
            </c:numRef>
          </c:val>
        </c:ser>
        <c:ser>
          <c:idx val="1"/>
          <c:order val="1"/>
          <c:tx>
            <c:strRef>
              <c:f>Sheet1!$S$20</c:f>
              <c:strCache>
                <c:ptCount val="1"/>
                <c:pt idx="0">
                  <c:v>after 30 min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(Sheet1!$C$9,Sheet1!$H$9,Sheet1!$N$9,Sheet1!$T$9)</c:f>
                <c:numCache>
                  <c:formatCode>General</c:formatCode>
                  <c:ptCount val="4"/>
                  <c:pt idx="0">
                    <c:v>9.6871048306498686</c:v>
                  </c:pt>
                  <c:pt idx="1">
                    <c:v>3.5552777669262303</c:v>
                  </c:pt>
                  <c:pt idx="2">
                    <c:v>8.9364422450995544</c:v>
                  </c:pt>
                  <c:pt idx="3">
                    <c:v>8.6023252670426249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Sheet1!$T$18:$W$18</c:f>
              <c:strCache>
                <c:ptCount val="4"/>
                <c:pt idx="0">
                  <c:v>К</c:v>
                </c:pt>
                <c:pt idx="1">
                  <c:v>susp</c:v>
                </c:pt>
                <c:pt idx="2">
                  <c:v>jp</c:v>
                </c:pt>
                <c:pt idx="3">
                  <c:v>susp+jp</c:v>
                </c:pt>
              </c:strCache>
            </c:strRef>
          </c:cat>
          <c:val>
            <c:numRef>
              <c:f>Sheet1!$T$20:$W$20</c:f>
              <c:numCache>
                <c:formatCode>General</c:formatCode>
                <c:ptCount val="4"/>
                <c:pt idx="0">
                  <c:v>27.2</c:v>
                </c:pt>
                <c:pt idx="1">
                  <c:v>54.8</c:v>
                </c:pt>
                <c:pt idx="2">
                  <c:v>38.4</c:v>
                </c:pt>
                <c:pt idx="3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Sheet1!$S$21</c:f>
              <c:strCache>
                <c:ptCount val="1"/>
                <c:pt idx="0">
                  <c:v>after 7 day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(Sheet1!$D$9,Sheet1!$I$9,Sheet1!$O$9,Sheet1!$U$9)</c:f>
                <c:numCache>
                  <c:formatCode>General</c:formatCode>
                  <c:ptCount val="4"/>
                  <c:pt idx="0">
                    <c:v>9.4731198662320324</c:v>
                  </c:pt>
                  <c:pt idx="1">
                    <c:v>11.007270324653611</c:v>
                  </c:pt>
                  <c:pt idx="2">
                    <c:v>4.3058100283221972</c:v>
                  </c:pt>
                  <c:pt idx="3">
                    <c:v>5.372150407425317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Sheet1!$T$18:$W$18</c:f>
              <c:strCache>
                <c:ptCount val="4"/>
                <c:pt idx="0">
                  <c:v>К</c:v>
                </c:pt>
                <c:pt idx="1">
                  <c:v>susp</c:v>
                </c:pt>
                <c:pt idx="2">
                  <c:v>jp</c:v>
                </c:pt>
                <c:pt idx="3">
                  <c:v>susp+jp</c:v>
                </c:pt>
              </c:strCache>
            </c:strRef>
          </c:cat>
          <c:val>
            <c:numRef>
              <c:f>Sheet1!$T$21:$W$21</c:f>
              <c:numCache>
                <c:formatCode>General</c:formatCode>
                <c:ptCount val="4"/>
                <c:pt idx="0">
                  <c:v>30.8</c:v>
                </c:pt>
                <c:pt idx="1">
                  <c:v>34.6</c:v>
                </c:pt>
                <c:pt idx="2">
                  <c:v>8.1999999999999993</c:v>
                </c:pt>
                <c:pt idx="3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121024"/>
        <c:axId val="193121584"/>
      </c:barChart>
      <c:catAx>
        <c:axId val="19312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3121584"/>
        <c:crosses val="autoZero"/>
        <c:auto val="1"/>
        <c:lblAlgn val="ctr"/>
        <c:lblOffset val="100"/>
        <c:noMultiLvlLbl val="0"/>
      </c:catAx>
      <c:valAx>
        <c:axId val="193121584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time,</a:t>
                </a:r>
                <a:r>
                  <a:rPr lang="en-US" sz="8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s</a:t>
                </a:r>
                <a:endParaRPr lang="ru-RU" sz="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401217191601049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3121024"/>
        <c:crosses val="autoZero"/>
        <c:crossBetween val="between"/>
        <c:majorUnit val="10"/>
      </c:valAx>
      <c:spPr>
        <a:ln w="952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98076039944897"/>
          <c:y val="0.46850870736584826"/>
          <c:w val="0.21601911089238846"/>
          <c:h val="0.33975767013442498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36752136752137"/>
          <c:y val="5.0923263888888889E-2"/>
          <c:w val="0.66115576923076924"/>
          <c:h val="0.76639928324874895"/>
        </c:manualLayout>
      </c:layout>
      <c:lineChart>
        <c:grouping val="standard"/>
        <c:varyColors val="0"/>
        <c:ser>
          <c:idx val="0"/>
          <c:order val="0"/>
          <c:tx>
            <c:strRef>
              <c:f>'Исходные данные'!$AA$1</c:f>
              <c:strCache>
                <c:ptCount val="1"/>
                <c:pt idx="0">
                  <c:v>K</c:v>
                </c:pt>
              </c:strCache>
            </c:strRef>
          </c:tx>
          <c:val>
            <c:numRef>
              <c:f>'Исходные данные'!$AA$8:$AE$8</c:f>
              <c:numCache>
                <c:formatCode>General</c:formatCode>
                <c:ptCount val="5"/>
                <c:pt idx="0">
                  <c:v>41.3</c:v>
                </c:pt>
                <c:pt idx="1">
                  <c:v>14.05</c:v>
                </c:pt>
                <c:pt idx="2">
                  <c:v>18.3</c:v>
                </c:pt>
                <c:pt idx="3">
                  <c:v>8.15</c:v>
                </c:pt>
                <c:pt idx="4">
                  <c:v>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'Исходные данные'!$AA$14</c:f>
              <c:strCache>
                <c:ptCount val="1"/>
                <c:pt idx="0">
                  <c:v>S</c:v>
                </c:pt>
              </c:strCache>
            </c:strRef>
          </c:tx>
          <c:val>
            <c:numRef>
              <c:f>'Исходные данные'!$AA$21:$AE$21</c:f>
              <c:numCache>
                <c:formatCode>General</c:formatCode>
                <c:ptCount val="5"/>
                <c:pt idx="0">
                  <c:v>41.1</c:v>
                </c:pt>
                <c:pt idx="1">
                  <c:v>21.45</c:v>
                </c:pt>
                <c:pt idx="2">
                  <c:v>29.9</c:v>
                </c:pt>
                <c:pt idx="3">
                  <c:v>13.3</c:v>
                </c:pt>
                <c:pt idx="4">
                  <c:v>10.6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'Исходные данные'!$AA$28</c:f>
              <c:strCache>
                <c:ptCount val="1"/>
                <c:pt idx="0">
                  <c:v>IR</c:v>
                </c:pt>
              </c:strCache>
            </c:strRef>
          </c:tx>
          <c:val>
            <c:numRef>
              <c:f>'Исходные данные'!$AA$34:$AE$34</c:f>
              <c:numCache>
                <c:formatCode>General</c:formatCode>
                <c:ptCount val="5"/>
                <c:pt idx="0">
                  <c:v>40.75</c:v>
                </c:pt>
                <c:pt idx="1">
                  <c:v>21.1</c:v>
                </c:pt>
                <c:pt idx="2">
                  <c:v>22.9</c:v>
                </c:pt>
                <c:pt idx="3">
                  <c:v>11.9</c:v>
                </c:pt>
                <c:pt idx="4">
                  <c:v>11.6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'Исходные данные'!$AA$40</c:f>
              <c:strCache>
                <c:ptCount val="1"/>
                <c:pt idx="0">
                  <c:v>S+IR</c:v>
                </c:pt>
              </c:strCache>
            </c:strRef>
          </c:tx>
          <c:val>
            <c:numRef>
              <c:f>'Исходные данные'!$AA$46:$AE$46</c:f>
              <c:numCache>
                <c:formatCode>General</c:formatCode>
                <c:ptCount val="5"/>
                <c:pt idx="0">
                  <c:v>40.4</c:v>
                </c:pt>
                <c:pt idx="1">
                  <c:v>17.899999999999999</c:v>
                </c:pt>
                <c:pt idx="2">
                  <c:v>21.9</c:v>
                </c:pt>
                <c:pt idx="3">
                  <c:v>11.7</c:v>
                </c:pt>
                <c:pt idx="4">
                  <c:v>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125504"/>
        <c:axId val="193461280"/>
      </c:lineChart>
      <c:catAx>
        <c:axId val="193125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800" b="0" dirty="0"/>
                  <a:t>day of learning</a:t>
                </a:r>
                <a:endParaRPr lang="ru-RU" sz="800" b="0" dirty="0"/>
              </a:p>
            </c:rich>
          </c:tx>
          <c:layout/>
          <c:overlay val="0"/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3461280"/>
        <c:crosses val="autoZero"/>
        <c:auto val="1"/>
        <c:lblAlgn val="ctr"/>
        <c:lblOffset val="100"/>
        <c:noMultiLvlLbl val="0"/>
      </c:catAx>
      <c:valAx>
        <c:axId val="193461280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time,</a:t>
                </a:r>
                <a:r>
                  <a:rPr lang="en-US" sz="8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s</a:t>
                </a:r>
                <a:endParaRPr lang="ru-RU" sz="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6382478632478619E-3"/>
              <c:y val="0.3785231524072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3125504"/>
        <c:crosses val="autoZero"/>
        <c:crossBetween val="between"/>
        <c:majorUnit val="10"/>
        <c:minorUnit val="2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2894143318662139"/>
          <c:y val="0.27586417902463484"/>
          <c:w val="0.15384919382854156"/>
          <c:h val="0.68844063622560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94018451300666"/>
          <c:y val="5.4418071798183899E-2"/>
          <c:w val="0.71217634603750757"/>
          <c:h val="0.76316625531489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'Серотониновые рецепторы'!$N$151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errBars>
            <c:errBarType val="plus"/>
            <c:errValType val="cust"/>
            <c:noEndCap val="0"/>
            <c:plus>
              <c:numRef>
                <c:f>('Серотониновые рецепторы'!$S$11:$U$11,'Серотониновые рецепторы'!$S$60:$U$60,'Серотониновые рецепторы'!$S$107:$U$107)</c:f>
                <c:numCache>
                  <c:formatCode>General</c:formatCode>
                  <c:ptCount val="9"/>
                  <c:pt idx="0">
                    <c:v>9.4886961602435171</c:v>
                  </c:pt>
                  <c:pt idx="1">
                    <c:v>19.996445858360342</c:v>
                  </c:pt>
                  <c:pt idx="2">
                    <c:v>24.171846413094137</c:v>
                  </c:pt>
                  <c:pt idx="3">
                    <c:v>48.816994738645846</c:v>
                  </c:pt>
                  <c:pt idx="4">
                    <c:v>38.092053037923726</c:v>
                  </c:pt>
                  <c:pt idx="5">
                    <c:v>22.265873655261807</c:v>
                  </c:pt>
                  <c:pt idx="6">
                    <c:v>21.031017614766874</c:v>
                  </c:pt>
                  <c:pt idx="7">
                    <c:v>8.3011047248800409</c:v>
                  </c:pt>
                  <c:pt idx="8">
                    <c:v>27.820202537216172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'Серотониновые рецепторы'!$O$149:$W$150</c:f>
              <c:multiLvlStrCache>
                <c:ptCount val="9"/>
                <c:lvl>
                  <c:pt idx="0">
                    <c:v>H1a</c:v>
                  </c:pt>
                  <c:pt idx="1">
                    <c:v>H2a</c:v>
                  </c:pt>
                  <c:pt idx="2">
                    <c:v>H2c</c:v>
                  </c:pt>
                  <c:pt idx="3">
                    <c:v>H1a</c:v>
                  </c:pt>
                  <c:pt idx="4">
                    <c:v>H2a</c:v>
                  </c:pt>
                  <c:pt idx="5">
                    <c:v>H2c</c:v>
                  </c:pt>
                  <c:pt idx="6">
                    <c:v>H1a</c:v>
                  </c:pt>
                  <c:pt idx="7">
                    <c:v>H2a</c:v>
                  </c:pt>
                  <c:pt idx="8">
                    <c:v>H2c</c:v>
                  </c:pt>
                </c:lvl>
                <c:lvl>
                  <c:pt idx="0">
                    <c:v>Pfc</c:v>
                  </c:pt>
                  <c:pt idx="3">
                    <c:v>Hyp</c:v>
                  </c:pt>
                  <c:pt idx="6">
                    <c:v>Srt</c:v>
                  </c:pt>
                </c:lvl>
              </c:multiLvlStrCache>
            </c:multiLvlStrRef>
          </c:cat>
          <c:val>
            <c:numRef>
              <c:f>'Серотониновые рецепторы'!$O$151:$W$151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'Серотониновые рецепторы'!$N$152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('Серотониновые рецепторы'!$S$22:$U$22,'Серотониновые рецепторы'!$S$72:$U$72,'Серотониновые рецепторы'!$S$119:$U$119)</c:f>
                <c:numCache>
                  <c:formatCode>General</c:formatCode>
                  <c:ptCount val="9"/>
                  <c:pt idx="0">
                    <c:v>28.845528333344081</c:v>
                  </c:pt>
                  <c:pt idx="1">
                    <c:v>14.950289838821256</c:v>
                  </c:pt>
                  <c:pt idx="2">
                    <c:v>21.219052745396212</c:v>
                  </c:pt>
                  <c:pt idx="3">
                    <c:v>33.849797503535086</c:v>
                  </c:pt>
                  <c:pt idx="4">
                    <c:v>30.187122966277506</c:v>
                  </c:pt>
                  <c:pt idx="5">
                    <c:v>14.788339219844374</c:v>
                  </c:pt>
                  <c:pt idx="6">
                    <c:v>78.468879457054967</c:v>
                  </c:pt>
                  <c:pt idx="7">
                    <c:v>39.066422537855502</c:v>
                  </c:pt>
                  <c:pt idx="8">
                    <c:v>17.868420733669108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'Серотониновые рецепторы'!$O$149:$W$150</c:f>
              <c:multiLvlStrCache>
                <c:ptCount val="9"/>
                <c:lvl>
                  <c:pt idx="0">
                    <c:v>H1a</c:v>
                  </c:pt>
                  <c:pt idx="1">
                    <c:v>H2a</c:v>
                  </c:pt>
                  <c:pt idx="2">
                    <c:v>H2c</c:v>
                  </c:pt>
                  <c:pt idx="3">
                    <c:v>H1a</c:v>
                  </c:pt>
                  <c:pt idx="4">
                    <c:v>H2a</c:v>
                  </c:pt>
                  <c:pt idx="5">
                    <c:v>H2c</c:v>
                  </c:pt>
                  <c:pt idx="6">
                    <c:v>H1a</c:v>
                  </c:pt>
                  <c:pt idx="7">
                    <c:v>H2a</c:v>
                  </c:pt>
                  <c:pt idx="8">
                    <c:v>H2c</c:v>
                  </c:pt>
                </c:lvl>
                <c:lvl>
                  <c:pt idx="0">
                    <c:v>Pfc</c:v>
                  </c:pt>
                  <c:pt idx="3">
                    <c:v>Hyp</c:v>
                  </c:pt>
                  <c:pt idx="6">
                    <c:v>Srt</c:v>
                  </c:pt>
                </c:lvl>
              </c:multiLvlStrCache>
            </c:multiLvlStrRef>
          </c:cat>
          <c:val>
            <c:numRef>
              <c:f>'Серотониновые рецепторы'!$O$152:$W$152</c:f>
              <c:numCache>
                <c:formatCode>General</c:formatCode>
                <c:ptCount val="9"/>
                <c:pt idx="0">
                  <c:v>131.84740692830462</c:v>
                </c:pt>
                <c:pt idx="1">
                  <c:v>150.62222859271733</c:v>
                </c:pt>
                <c:pt idx="2">
                  <c:v>107.34382144060193</c:v>
                </c:pt>
                <c:pt idx="3">
                  <c:v>100.98799819376612</c:v>
                </c:pt>
                <c:pt idx="4">
                  <c:v>86.127128161638382</c:v>
                </c:pt>
                <c:pt idx="5">
                  <c:v>39.709074120187964</c:v>
                </c:pt>
                <c:pt idx="6">
                  <c:v>328.83579077966493</c:v>
                </c:pt>
                <c:pt idx="7">
                  <c:v>198.43091292764251</c:v>
                </c:pt>
                <c:pt idx="8">
                  <c:v>81.765078600174689</c:v>
                </c:pt>
              </c:numCache>
            </c:numRef>
          </c:val>
        </c:ser>
        <c:ser>
          <c:idx val="2"/>
          <c:order val="2"/>
          <c:tx>
            <c:strRef>
              <c:f>'Серотониновые рецепторы'!$N$153</c:f>
              <c:strCache>
                <c:ptCount val="1"/>
                <c:pt idx="0">
                  <c:v>IR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('Серотониновые рецепторы'!$S$34:$U$34,'Серотониновые рецепторы'!$S$84:$U$84,'Серотониновые рецепторы'!$S$132:$U$132)</c:f>
                <c:numCache>
                  <c:formatCode>General</c:formatCode>
                  <c:ptCount val="9"/>
                  <c:pt idx="0">
                    <c:v>30.334160208162718</c:v>
                  </c:pt>
                  <c:pt idx="1">
                    <c:v>15.232611228952143</c:v>
                  </c:pt>
                  <c:pt idx="2">
                    <c:v>25.278020504077599</c:v>
                  </c:pt>
                  <c:pt idx="3">
                    <c:v>20.540988035928756</c:v>
                  </c:pt>
                  <c:pt idx="4">
                    <c:v>13.558207173611972</c:v>
                  </c:pt>
                  <c:pt idx="5">
                    <c:v>6.6251566405934303</c:v>
                  </c:pt>
                  <c:pt idx="6">
                    <c:v>63.076840716865171</c:v>
                  </c:pt>
                  <c:pt idx="7">
                    <c:v>17.903332582351631</c:v>
                  </c:pt>
                  <c:pt idx="8">
                    <c:v>11.216454814167921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'Серотониновые рецепторы'!$O$149:$W$150</c:f>
              <c:multiLvlStrCache>
                <c:ptCount val="9"/>
                <c:lvl>
                  <c:pt idx="0">
                    <c:v>H1a</c:v>
                  </c:pt>
                  <c:pt idx="1">
                    <c:v>H2a</c:v>
                  </c:pt>
                  <c:pt idx="2">
                    <c:v>H2c</c:v>
                  </c:pt>
                  <c:pt idx="3">
                    <c:v>H1a</c:v>
                  </c:pt>
                  <c:pt idx="4">
                    <c:v>H2a</c:v>
                  </c:pt>
                  <c:pt idx="5">
                    <c:v>H2c</c:v>
                  </c:pt>
                  <c:pt idx="6">
                    <c:v>H1a</c:v>
                  </c:pt>
                  <c:pt idx="7">
                    <c:v>H2a</c:v>
                  </c:pt>
                  <c:pt idx="8">
                    <c:v>H2c</c:v>
                  </c:pt>
                </c:lvl>
                <c:lvl>
                  <c:pt idx="0">
                    <c:v>Pfc</c:v>
                  </c:pt>
                  <c:pt idx="3">
                    <c:v>Hyp</c:v>
                  </c:pt>
                  <c:pt idx="6">
                    <c:v>Srt</c:v>
                  </c:pt>
                </c:lvl>
              </c:multiLvlStrCache>
            </c:multiLvlStrRef>
          </c:cat>
          <c:val>
            <c:numRef>
              <c:f>'Серотониновые рецепторы'!$O$153:$W$153</c:f>
              <c:numCache>
                <c:formatCode>General</c:formatCode>
                <c:ptCount val="9"/>
                <c:pt idx="0">
                  <c:v>118.00119236313895</c:v>
                </c:pt>
                <c:pt idx="1">
                  <c:v>188.20041107055155</c:v>
                </c:pt>
                <c:pt idx="2">
                  <c:v>145.7023358765997</c:v>
                </c:pt>
                <c:pt idx="3">
                  <c:v>109.4634118458776</c:v>
                </c:pt>
                <c:pt idx="4">
                  <c:v>47.856603984502442</c:v>
                </c:pt>
                <c:pt idx="5">
                  <c:v>31.414452860642172</c:v>
                </c:pt>
                <c:pt idx="6">
                  <c:v>155.77689719211028</c:v>
                </c:pt>
                <c:pt idx="7">
                  <c:v>106.62549997947663</c:v>
                </c:pt>
                <c:pt idx="8">
                  <c:v>82.930500304104626</c:v>
                </c:pt>
              </c:numCache>
            </c:numRef>
          </c:val>
        </c:ser>
        <c:ser>
          <c:idx val="3"/>
          <c:order val="3"/>
          <c:tx>
            <c:strRef>
              <c:f>'Серотониновые рецепторы'!$N$154</c:f>
              <c:strCache>
                <c:ptCount val="1"/>
                <c:pt idx="0">
                  <c:v>S+IR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('Серотониновые рецепторы'!$S$46:$U$46,'Серотониновые рецепторы'!$S$96:$U$96,'Серотониновые рецепторы'!$S$145:$U$145)</c:f>
                <c:numCache>
                  <c:formatCode>General</c:formatCode>
                  <c:ptCount val="9"/>
                  <c:pt idx="0">
                    <c:v>11.74802065516125</c:v>
                  </c:pt>
                  <c:pt idx="1">
                    <c:v>26.834770157617427</c:v>
                  </c:pt>
                  <c:pt idx="2">
                    <c:v>28.82045716498337</c:v>
                  </c:pt>
                  <c:pt idx="3">
                    <c:v>22.70745496865036</c:v>
                  </c:pt>
                  <c:pt idx="4">
                    <c:v>40.167324924351369</c:v>
                  </c:pt>
                  <c:pt idx="5">
                    <c:v>15.900674696973033</c:v>
                  </c:pt>
                  <c:pt idx="6">
                    <c:v>85.292664316142989</c:v>
                  </c:pt>
                  <c:pt idx="7">
                    <c:v>30.707032325241602</c:v>
                  </c:pt>
                  <c:pt idx="8">
                    <c:v>20.192832211635942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'Серотониновые рецепторы'!$O$149:$W$150</c:f>
              <c:multiLvlStrCache>
                <c:ptCount val="9"/>
                <c:lvl>
                  <c:pt idx="0">
                    <c:v>H1a</c:v>
                  </c:pt>
                  <c:pt idx="1">
                    <c:v>H2a</c:v>
                  </c:pt>
                  <c:pt idx="2">
                    <c:v>H2c</c:v>
                  </c:pt>
                  <c:pt idx="3">
                    <c:v>H1a</c:v>
                  </c:pt>
                  <c:pt idx="4">
                    <c:v>H2a</c:v>
                  </c:pt>
                  <c:pt idx="5">
                    <c:v>H2c</c:v>
                  </c:pt>
                  <c:pt idx="6">
                    <c:v>H1a</c:v>
                  </c:pt>
                  <c:pt idx="7">
                    <c:v>H2a</c:v>
                  </c:pt>
                  <c:pt idx="8">
                    <c:v>H2c</c:v>
                  </c:pt>
                </c:lvl>
                <c:lvl>
                  <c:pt idx="0">
                    <c:v>Pfc</c:v>
                  </c:pt>
                  <c:pt idx="3">
                    <c:v>Hyp</c:v>
                  </c:pt>
                  <c:pt idx="6">
                    <c:v>Srt</c:v>
                  </c:pt>
                </c:lvl>
              </c:multiLvlStrCache>
            </c:multiLvlStrRef>
          </c:cat>
          <c:val>
            <c:numRef>
              <c:f>'Серотониновые рецепторы'!$O$154:$W$154</c:f>
              <c:numCache>
                <c:formatCode>General</c:formatCode>
                <c:ptCount val="9"/>
                <c:pt idx="0">
                  <c:v>144.96289467125692</c:v>
                </c:pt>
                <c:pt idx="1">
                  <c:v>132.84567383215409</c:v>
                </c:pt>
                <c:pt idx="2">
                  <c:v>168.64244465682137</c:v>
                </c:pt>
                <c:pt idx="3">
                  <c:v>150.53971512442175</c:v>
                </c:pt>
                <c:pt idx="4">
                  <c:v>143.41660460547334</c:v>
                </c:pt>
                <c:pt idx="5">
                  <c:v>59.15691928475897</c:v>
                </c:pt>
                <c:pt idx="6">
                  <c:v>197.27506858696293</c:v>
                </c:pt>
                <c:pt idx="7">
                  <c:v>185.84602016241902</c:v>
                </c:pt>
                <c:pt idx="8">
                  <c:v>94.757816618462201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3465200"/>
        <c:axId val="193465760"/>
      </c:barChart>
      <c:catAx>
        <c:axId val="19346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3465760"/>
        <c:crosses val="autoZero"/>
        <c:auto val="1"/>
        <c:lblAlgn val="ctr"/>
        <c:lblOffset val="100"/>
        <c:noMultiLvlLbl val="0"/>
      </c:catAx>
      <c:valAx>
        <c:axId val="193465760"/>
        <c:scaling>
          <c:orientation val="minMax"/>
          <c:max val="4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content,</a:t>
                </a:r>
                <a:r>
                  <a:rPr lang="en-US" sz="14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3348835450695707E-3"/>
              <c:y val="0.386901944502110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346520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282463719272449"/>
          <c:y val="0.33884913745282541"/>
          <c:w val="0.13382905930533001"/>
          <c:h val="0.28897680306662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96805555555554"/>
          <c:y val="5.4418071798183899E-2"/>
          <c:w val="0.5851763888888889"/>
          <c:h val="0.76316625531489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'дофаминовые рецепторы'!$O$150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errBars>
            <c:errBarType val="plus"/>
            <c:errValType val="cust"/>
            <c:noEndCap val="0"/>
            <c:plus>
              <c:numRef>
                <c:f>('дофаминовые рецепторы'!$L$11,'дофаминовые рецепторы'!$L$60,'дофаминовые рецепторы'!$O$107:$P$107)</c:f>
                <c:numCache>
                  <c:formatCode>General</c:formatCode>
                  <c:ptCount val="4"/>
                  <c:pt idx="0">
                    <c:v>27.674626020057826</c:v>
                  </c:pt>
                  <c:pt idx="1">
                    <c:v>56.189367095045469</c:v>
                  </c:pt>
                  <c:pt idx="2">
                    <c:v>22.56795267070915</c:v>
                  </c:pt>
                  <c:pt idx="3">
                    <c:v>48.06539765083707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'дофаминовые рецепторы'!$P$148:$S$149</c:f>
              <c:multiLvlStrCache>
                <c:ptCount val="4"/>
                <c:lvl>
                  <c:pt idx="0">
                    <c:v>D1</c:v>
                  </c:pt>
                  <c:pt idx="1">
                    <c:v>D1</c:v>
                  </c:pt>
                  <c:pt idx="2">
                    <c:v>D1</c:v>
                  </c:pt>
                  <c:pt idx="3">
                    <c:v>D2</c:v>
                  </c:pt>
                </c:lvl>
                <c:lvl>
                  <c:pt idx="0">
                    <c:v>Pfc</c:v>
                  </c:pt>
                  <c:pt idx="1">
                    <c:v>Hyp</c:v>
                  </c:pt>
                  <c:pt idx="2">
                    <c:v>Srt</c:v>
                  </c:pt>
                </c:lvl>
              </c:multiLvlStrCache>
            </c:multiLvlStrRef>
          </c:cat>
          <c:val>
            <c:numRef>
              <c:f>'дофаминовые рецепторы'!$P$150:$S$150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'дофаминовые рецепторы'!$O$151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('дофаминовые рецепторы'!$L$21,'дофаминовые рецепторы'!$L$21,'дофаминовые рецепторы'!$L$72,'дофаминовые рецепторы'!$O$119:$P$119)</c:f>
                <c:numCache>
                  <c:formatCode>General</c:formatCode>
                  <c:ptCount val="5"/>
                  <c:pt idx="0">
                    <c:v>26.919994062684584</c:v>
                  </c:pt>
                  <c:pt idx="1">
                    <c:v>26.919994062684584</c:v>
                  </c:pt>
                  <c:pt idx="2">
                    <c:v>30.742256043748533</c:v>
                  </c:pt>
                  <c:pt idx="3">
                    <c:v>30.992576444958736</c:v>
                  </c:pt>
                  <c:pt idx="4">
                    <c:v>51.305562702629139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'дофаминовые рецепторы'!$P$148:$S$149</c:f>
              <c:multiLvlStrCache>
                <c:ptCount val="4"/>
                <c:lvl>
                  <c:pt idx="0">
                    <c:v>D1</c:v>
                  </c:pt>
                  <c:pt idx="1">
                    <c:v>D1</c:v>
                  </c:pt>
                  <c:pt idx="2">
                    <c:v>D1</c:v>
                  </c:pt>
                  <c:pt idx="3">
                    <c:v>D2</c:v>
                  </c:pt>
                </c:lvl>
                <c:lvl>
                  <c:pt idx="0">
                    <c:v>Pfc</c:v>
                  </c:pt>
                  <c:pt idx="1">
                    <c:v>Hyp</c:v>
                  </c:pt>
                  <c:pt idx="2">
                    <c:v>Srt</c:v>
                  </c:pt>
                </c:lvl>
              </c:multiLvlStrCache>
            </c:multiLvlStrRef>
          </c:cat>
          <c:val>
            <c:numRef>
              <c:f>'дофаминовые рецепторы'!$P$151:$S$151</c:f>
              <c:numCache>
                <c:formatCode>General</c:formatCode>
                <c:ptCount val="4"/>
                <c:pt idx="0">
                  <c:v>127.71529248674003</c:v>
                </c:pt>
                <c:pt idx="1">
                  <c:v>71.789112747678999</c:v>
                </c:pt>
                <c:pt idx="2">
                  <c:v>109.83815157510404</c:v>
                </c:pt>
                <c:pt idx="3">
                  <c:v>157.42372984233123</c:v>
                </c:pt>
              </c:numCache>
            </c:numRef>
          </c:val>
        </c:ser>
        <c:ser>
          <c:idx val="2"/>
          <c:order val="2"/>
          <c:tx>
            <c:strRef>
              <c:f>'дофаминовые рецепторы'!$O$152</c:f>
              <c:strCache>
                <c:ptCount val="1"/>
                <c:pt idx="0">
                  <c:v>IR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('дофаминовые рецепторы'!$L$33,'дофаминовые рецепторы'!$L$84,'дофаминовые рецепторы'!$O$132:$P$132)</c:f>
                <c:numCache>
                  <c:formatCode>General</c:formatCode>
                  <c:ptCount val="4"/>
                  <c:pt idx="0">
                    <c:v>30.842452524802955</c:v>
                  </c:pt>
                  <c:pt idx="1">
                    <c:v>8.0506884785335906</c:v>
                  </c:pt>
                  <c:pt idx="2">
                    <c:v>21.166726013481515</c:v>
                  </c:pt>
                  <c:pt idx="3">
                    <c:v>35.79770306586029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'дофаминовые рецепторы'!$P$148:$S$149</c:f>
              <c:multiLvlStrCache>
                <c:ptCount val="4"/>
                <c:lvl>
                  <c:pt idx="0">
                    <c:v>D1</c:v>
                  </c:pt>
                  <c:pt idx="1">
                    <c:v>D1</c:v>
                  </c:pt>
                  <c:pt idx="2">
                    <c:v>D1</c:v>
                  </c:pt>
                  <c:pt idx="3">
                    <c:v>D2</c:v>
                  </c:pt>
                </c:lvl>
                <c:lvl>
                  <c:pt idx="0">
                    <c:v>Pfc</c:v>
                  </c:pt>
                  <c:pt idx="1">
                    <c:v>Hyp</c:v>
                  </c:pt>
                  <c:pt idx="2">
                    <c:v>Srt</c:v>
                  </c:pt>
                </c:lvl>
              </c:multiLvlStrCache>
            </c:multiLvlStrRef>
          </c:cat>
          <c:val>
            <c:numRef>
              <c:f>'дофаминовые рецепторы'!$P$152:$S$152</c:f>
              <c:numCache>
                <c:formatCode>General</c:formatCode>
                <c:ptCount val="4"/>
                <c:pt idx="0">
                  <c:v>114.19981075215746</c:v>
                </c:pt>
                <c:pt idx="1">
                  <c:v>53.395661439363394</c:v>
                </c:pt>
                <c:pt idx="2">
                  <c:v>100.6945475259799</c:v>
                </c:pt>
                <c:pt idx="3">
                  <c:v>88.781162933362396</c:v>
                </c:pt>
              </c:numCache>
            </c:numRef>
          </c:val>
        </c:ser>
        <c:ser>
          <c:idx val="3"/>
          <c:order val="3"/>
          <c:tx>
            <c:strRef>
              <c:f>'дофаминовые рецепторы'!$O$153</c:f>
              <c:strCache>
                <c:ptCount val="1"/>
                <c:pt idx="0">
                  <c:v>S+IR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('дофаминовые рецепторы'!$L$46,'дофаминовые рецепторы'!$L$96,'дофаминовые рецепторы'!$O$145:$P$145)</c:f>
                <c:numCache>
                  <c:formatCode>General</c:formatCode>
                  <c:ptCount val="4"/>
                  <c:pt idx="0">
                    <c:v>43.183219893136538</c:v>
                  </c:pt>
                  <c:pt idx="1">
                    <c:v>59.221277284368405</c:v>
                  </c:pt>
                  <c:pt idx="2">
                    <c:v>25.093152914110156</c:v>
                  </c:pt>
                  <c:pt idx="3">
                    <c:v>18.00958810590728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'дофаминовые рецепторы'!$P$148:$S$149</c:f>
              <c:multiLvlStrCache>
                <c:ptCount val="4"/>
                <c:lvl>
                  <c:pt idx="0">
                    <c:v>D1</c:v>
                  </c:pt>
                  <c:pt idx="1">
                    <c:v>D1</c:v>
                  </c:pt>
                  <c:pt idx="2">
                    <c:v>D1</c:v>
                  </c:pt>
                  <c:pt idx="3">
                    <c:v>D2</c:v>
                  </c:pt>
                </c:lvl>
                <c:lvl>
                  <c:pt idx="0">
                    <c:v>Pfc</c:v>
                  </c:pt>
                  <c:pt idx="1">
                    <c:v>Hyp</c:v>
                  </c:pt>
                  <c:pt idx="2">
                    <c:v>Srt</c:v>
                  </c:pt>
                </c:lvl>
              </c:multiLvlStrCache>
            </c:multiLvlStrRef>
          </c:cat>
          <c:val>
            <c:numRef>
              <c:f>'дофаминовые рецепторы'!$P$153:$S$153</c:f>
              <c:numCache>
                <c:formatCode>General</c:formatCode>
                <c:ptCount val="4"/>
                <c:pt idx="0">
                  <c:v>137.17439939224209</c:v>
                </c:pt>
                <c:pt idx="1">
                  <c:v>172.60817749638568</c:v>
                </c:pt>
                <c:pt idx="2">
                  <c:v>150.71967247663852</c:v>
                </c:pt>
                <c:pt idx="3">
                  <c:v>307.30532132889283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1435984"/>
        <c:axId val="191436544"/>
      </c:barChart>
      <c:catAx>
        <c:axId val="19143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1436544"/>
        <c:crosses val="autoZero"/>
        <c:auto val="1"/>
        <c:lblAlgn val="ctr"/>
        <c:lblOffset val="100"/>
        <c:noMultiLvlLbl val="0"/>
      </c:catAx>
      <c:valAx>
        <c:axId val="191436544"/>
        <c:scaling>
          <c:orientation val="minMax"/>
          <c:max val="3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content,</a:t>
                </a:r>
                <a:r>
                  <a:rPr lang="en-US" sz="14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3350000000000002E-3"/>
              <c:y val="0.339864814814814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143598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638027777777775"/>
          <c:y val="0.31141080246913577"/>
          <c:w val="0.1902736111111111"/>
          <c:h val="0.44576697530864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94018451300666"/>
          <c:y val="5.4418071798183899E-2"/>
          <c:w val="0.71217634603750757"/>
          <c:h val="0.6612527777777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'ферменты и транспортеры'!$H$149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errBars>
            <c:errBarType val="plus"/>
            <c:errValType val="cust"/>
            <c:noEndCap val="0"/>
            <c:plus>
              <c:numRef>
                <c:f>('ферменты и транспортеры'!$AA$11:$AC$11,'ферменты и транспортеры'!$AA$60:$AC$60,'ферменты и транспортеры'!$AA$109:$AC$109)</c:f>
                <c:numCache>
                  <c:formatCode>General</c:formatCode>
                  <c:ptCount val="9"/>
                  <c:pt idx="0">
                    <c:v>14.047568141788499</c:v>
                  </c:pt>
                  <c:pt idx="1">
                    <c:v>15.454354462610937</c:v>
                  </c:pt>
                  <c:pt idx="2">
                    <c:v>11.93908845577902</c:v>
                  </c:pt>
                  <c:pt idx="3">
                    <c:v>13.575965809281691</c:v>
                  </c:pt>
                  <c:pt idx="4">
                    <c:v>33.194194791348899</c:v>
                  </c:pt>
                  <c:pt idx="5">
                    <c:v>23.080469565260849</c:v>
                  </c:pt>
                  <c:pt idx="6">
                    <c:v>19.171763414049579</c:v>
                  </c:pt>
                  <c:pt idx="7">
                    <c:v>17.715632645813535</c:v>
                  </c:pt>
                  <c:pt idx="8">
                    <c:v>39.948563346462883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'ферменты и транспортеры'!$I$147:$Q$148</c:f>
              <c:multiLvlStrCache>
                <c:ptCount val="9"/>
                <c:lvl>
                  <c:pt idx="0">
                    <c:v>MA</c:v>
                  </c:pt>
                  <c:pt idx="1">
                    <c:v>COMT</c:v>
                  </c:pt>
                  <c:pt idx="2">
                    <c:v>TH</c:v>
                  </c:pt>
                  <c:pt idx="3">
                    <c:v>MA</c:v>
                  </c:pt>
                  <c:pt idx="4">
                    <c:v>COMT</c:v>
                  </c:pt>
                  <c:pt idx="5">
                    <c:v>TH</c:v>
                  </c:pt>
                  <c:pt idx="6">
                    <c:v>MA</c:v>
                  </c:pt>
                  <c:pt idx="7">
                    <c:v>COMT</c:v>
                  </c:pt>
                  <c:pt idx="8">
                    <c:v>TH</c:v>
                  </c:pt>
                </c:lvl>
                <c:lvl>
                  <c:pt idx="0">
                    <c:v>Pfc</c:v>
                  </c:pt>
                  <c:pt idx="3">
                    <c:v>Hyp</c:v>
                  </c:pt>
                  <c:pt idx="6">
                    <c:v>Srt</c:v>
                  </c:pt>
                </c:lvl>
              </c:multiLvlStrCache>
            </c:multiLvlStrRef>
          </c:cat>
          <c:val>
            <c:numRef>
              <c:f>'ферменты и транспортеры'!$I$149:$Q$149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'ферменты и транспортеры'!$H$150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('ферменты и транспортеры'!$AA$21:$AC$21,'ферменты и транспортеры'!$AA$72:$AC$72,'ферменты и транспортеры'!$AA$120:$AC$120)</c:f>
                <c:numCache>
                  <c:formatCode>General</c:formatCode>
                  <c:ptCount val="9"/>
                  <c:pt idx="0">
                    <c:v>21.303353214452905</c:v>
                  </c:pt>
                  <c:pt idx="1">
                    <c:v>78.86562006961671</c:v>
                  </c:pt>
                  <c:pt idx="2">
                    <c:v>16.364021705079438</c:v>
                  </c:pt>
                  <c:pt idx="3">
                    <c:v>23.040786597326356</c:v>
                  </c:pt>
                  <c:pt idx="4">
                    <c:v>27.822634153568288</c:v>
                  </c:pt>
                  <c:pt idx="5">
                    <c:v>55.378441863572952</c:v>
                  </c:pt>
                  <c:pt idx="6">
                    <c:v>21.722837106559986</c:v>
                  </c:pt>
                  <c:pt idx="7">
                    <c:v>18.77680137710481</c:v>
                  </c:pt>
                  <c:pt idx="8">
                    <c:v>38.064453854237115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'ферменты и транспортеры'!$I$147:$Q$148</c:f>
              <c:multiLvlStrCache>
                <c:ptCount val="9"/>
                <c:lvl>
                  <c:pt idx="0">
                    <c:v>MA</c:v>
                  </c:pt>
                  <c:pt idx="1">
                    <c:v>COMT</c:v>
                  </c:pt>
                  <c:pt idx="2">
                    <c:v>TH</c:v>
                  </c:pt>
                  <c:pt idx="3">
                    <c:v>MA</c:v>
                  </c:pt>
                  <c:pt idx="4">
                    <c:v>COMT</c:v>
                  </c:pt>
                  <c:pt idx="5">
                    <c:v>TH</c:v>
                  </c:pt>
                  <c:pt idx="6">
                    <c:v>MA</c:v>
                  </c:pt>
                  <c:pt idx="7">
                    <c:v>COMT</c:v>
                  </c:pt>
                  <c:pt idx="8">
                    <c:v>TH</c:v>
                  </c:pt>
                </c:lvl>
                <c:lvl>
                  <c:pt idx="0">
                    <c:v>Pfc</c:v>
                  </c:pt>
                  <c:pt idx="3">
                    <c:v>Hyp</c:v>
                  </c:pt>
                  <c:pt idx="6">
                    <c:v>Srt</c:v>
                  </c:pt>
                </c:lvl>
              </c:multiLvlStrCache>
            </c:multiLvlStrRef>
          </c:cat>
          <c:val>
            <c:numRef>
              <c:f>'ферменты и транспортеры'!$I$150:$Q$150</c:f>
              <c:numCache>
                <c:formatCode>General</c:formatCode>
                <c:ptCount val="9"/>
                <c:pt idx="0">
                  <c:v>131.73883085638667</c:v>
                </c:pt>
                <c:pt idx="1">
                  <c:v>252.25214822371132</c:v>
                </c:pt>
                <c:pt idx="2">
                  <c:v>153.18385258519271</c:v>
                </c:pt>
                <c:pt idx="3">
                  <c:v>143.34045318270009</c:v>
                </c:pt>
                <c:pt idx="4">
                  <c:v>119.11871893031613</c:v>
                </c:pt>
                <c:pt idx="5">
                  <c:v>165.5838012839487</c:v>
                </c:pt>
                <c:pt idx="6">
                  <c:v>138.2545049221998</c:v>
                </c:pt>
                <c:pt idx="7">
                  <c:v>92.852288441571687</c:v>
                </c:pt>
                <c:pt idx="8">
                  <c:v>137.07021384748944</c:v>
                </c:pt>
              </c:numCache>
            </c:numRef>
          </c:val>
        </c:ser>
        <c:ser>
          <c:idx val="2"/>
          <c:order val="2"/>
          <c:tx>
            <c:strRef>
              <c:f>'ферменты и транспортеры'!$H$151</c:f>
              <c:strCache>
                <c:ptCount val="1"/>
                <c:pt idx="0">
                  <c:v>IR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('ферменты и транспортеры'!$AA$33:$AC$33,'ферменты и транспортеры'!$AA$84:$AC$84,'ферменты и транспортеры'!$AA$134:$AC$134)</c:f>
                <c:numCache>
                  <c:formatCode>General</c:formatCode>
                  <c:ptCount val="9"/>
                  <c:pt idx="0">
                    <c:v>13.484007930703644</c:v>
                  </c:pt>
                  <c:pt idx="1">
                    <c:v>89.153338096530476</c:v>
                  </c:pt>
                  <c:pt idx="2">
                    <c:v>21.98554554842022</c:v>
                  </c:pt>
                  <c:pt idx="3">
                    <c:v>12.173304182984875</c:v>
                  </c:pt>
                  <c:pt idx="4">
                    <c:v>19.859480598531967</c:v>
                  </c:pt>
                  <c:pt idx="5">
                    <c:v>36.484180092344396</c:v>
                  </c:pt>
                  <c:pt idx="6">
                    <c:v>20.743103680364477</c:v>
                  </c:pt>
                  <c:pt idx="7">
                    <c:v>33.110145225878973</c:v>
                  </c:pt>
                  <c:pt idx="8">
                    <c:v>23.356730653263376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'ферменты и транспортеры'!$I$147:$Q$148</c:f>
              <c:multiLvlStrCache>
                <c:ptCount val="9"/>
                <c:lvl>
                  <c:pt idx="0">
                    <c:v>MA</c:v>
                  </c:pt>
                  <c:pt idx="1">
                    <c:v>COMT</c:v>
                  </c:pt>
                  <c:pt idx="2">
                    <c:v>TH</c:v>
                  </c:pt>
                  <c:pt idx="3">
                    <c:v>MA</c:v>
                  </c:pt>
                  <c:pt idx="4">
                    <c:v>COMT</c:v>
                  </c:pt>
                  <c:pt idx="5">
                    <c:v>TH</c:v>
                  </c:pt>
                  <c:pt idx="6">
                    <c:v>MA</c:v>
                  </c:pt>
                  <c:pt idx="7">
                    <c:v>COMT</c:v>
                  </c:pt>
                  <c:pt idx="8">
                    <c:v>TH</c:v>
                  </c:pt>
                </c:lvl>
                <c:lvl>
                  <c:pt idx="0">
                    <c:v>Pfc</c:v>
                  </c:pt>
                  <c:pt idx="3">
                    <c:v>Hyp</c:v>
                  </c:pt>
                  <c:pt idx="6">
                    <c:v>Srt</c:v>
                  </c:pt>
                </c:lvl>
              </c:multiLvlStrCache>
            </c:multiLvlStrRef>
          </c:cat>
          <c:val>
            <c:numRef>
              <c:f>'ферменты и транспортеры'!$I$151:$Q$151</c:f>
              <c:numCache>
                <c:formatCode>General</c:formatCode>
                <c:ptCount val="9"/>
                <c:pt idx="0">
                  <c:v>109.99734226669761</c:v>
                </c:pt>
                <c:pt idx="1">
                  <c:v>393.83272878502271</c:v>
                </c:pt>
                <c:pt idx="2">
                  <c:v>80.867774858531575</c:v>
                </c:pt>
                <c:pt idx="3">
                  <c:v>108.9225594591623</c:v>
                </c:pt>
                <c:pt idx="4">
                  <c:v>117.06731337073479</c:v>
                </c:pt>
                <c:pt idx="5">
                  <c:v>158.543816211581</c:v>
                </c:pt>
                <c:pt idx="6">
                  <c:v>118.80612728354262</c:v>
                </c:pt>
                <c:pt idx="7">
                  <c:v>116.5388070648422</c:v>
                </c:pt>
                <c:pt idx="8">
                  <c:v>100.43578592712672</c:v>
                </c:pt>
              </c:numCache>
            </c:numRef>
          </c:val>
        </c:ser>
        <c:ser>
          <c:idx val="3"/>
          <c:order val="3"/>
          <c:tx>
            <c:strRef>
              <c:f>'ферменты и транспортеры'!$H$152</c:f>
              <c:strCache>
                <c:ptCount val="1"/>
                <c:pt idx="0">
                  <c:v>S+IR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('ферменты и транспортеры'!$AA$46:$AC$46,'ферменты и транспортеры'!$AA$96:$AC$96,'ферменты и транспортеры'!$AA$147:$AC$147)</c:f>
                <c:numCache>
                  <c:formatCode>General</c:formatCode>
                  <c:ptCount val="9"/>
                  <c:pt idx="0">
                    <c:v>18.971661259579278</c:v>
                  </c:pt>
                  <c:pt idx="1">
                    <c:v>101.49611869835404</c:v>
                  </c:pt>
                  <c:pt idx="2">
                    <c:v>39.462628790601208</c:v>
                  </c:pt>
                  <c:pt idx="3">
                    <c:v>13.965096574423672</c:v>
                  </c:pt>
                  <c:pt idx="4">
                    <c:v>34.176520171714429</c:v>
                  </c:pt>
                  <c:pt idx="5">
                    <c:v>115.83079451550768</c:v>
                  </c:pt>
                  <c:pt idx="6">
                    <c:v>33.094075071731083</c:v>
                  </c:pt>
                  <c:pt idx="7">
                    <c:v>63.872412698524343</c:v>
                  </c:pt>
                  <c:pt idx="8">
                    <c:v>121.64011721283774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'ферменты и транспортеры'!$I$147:$Q$148</c:f>
              <c:multiLvlStrCache>
                <c:ptCount val="9"/>
                <c:lvl>
                  <c:pt idx="0">
                    <c:v>MA</c:v>
                  </c:pt>
                  <c:pt idx="1">
                    <c:v>COMT</c:v>
                  </c:pt>
                  <c:pt idx="2">
                    <c:v>TH</c:v>
                  </c:pt>
                  <c:pt idx="3">
                    <c:v>MA</c:v>
                  </c:pt>
                  <c:pt idx="4">
                    <c:v>COMT</c:v>
                  </c:pt>
                  <c:pt idx="5">
                    <c:v>TH</c:v>
                  </c:pt>
                  <c:pt idx="6">
                    <c:v>MA</c:v>
                  </c:pt>
                  <c:pt idx="7">
                    <c:v>COMT</c:v>
                  </c:pt>
                  <c:pt idx="8">
                    <c:v>TH</c:v>
                  </c:pt>
                </c:lvl>
                <c:lvl>
                  <c:pt idx="0">
                    <c:v>Pfc</c:v>
                  </c:pt>
                  <c:pt idx="3">
                    <c:v>Hyp</c:v>
                  </c:pt>
                  <c:pt idx="6">
                    <c:v>Srt</c:v>
                  </c:pt>
                </c:lvl>
              </c:multiLvlStrCache>
            </c:multiLvlStrRef>
          </c:cat>
          <c:val>
            <c:numRef>
              <c:f>'ферменты и транспортеры'!$I$152:$Q$152</c:f>
              <c:numCache>
                <c:formatCode>General</c:formatCode>
                <c:ptCount val="9"/>
                <c:pt idx="0">
                  <c:v>110.34930225450373</c:v>
                </c:pt>
                <c:pt idx="1">
                  <c:v>437.80384230476307</c:v>
                </c:pt>
                <c:pt idx="2">
                  <c:v>155.63162473148989</c:v>
                </c:pt>
                <c:pt idx="3">
                  <c:v>112.12426864618541</c:v>
                </c:pt>
                <c:pt idx="4">
                  <c:v>254.29296014780388</c:v>
                </c:pt>
                <c:pt idx="5">
                  <c:v>405.06980707484377</c:v>
                </c:pt>
                <c:pt idx="6">
                  <c:v>187.48461557711755</c:v>
                </c:pt>
                <c:pt idx="7">
                  <c:v>278.00826699025714</c:v>
                </c:pt>
                <c:pt idx="8">
                  <c:v>294.18505674354327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1440464"/>
        <c:axId val="191441024"/>
      </c:barChart>
      <c:catAx>
        <c:axId val="19144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1441024"/>
        <c:crosses val="autoZero"/>
        <c:auto val="1"/>
        <c:lblAlgn val="ctr"/>
        <c:lblOffset val="100"/>
        <c:noMultiLvlLbl val="0"/>
      </c:catAx>
      <c:valAx>
        <c:axId val="191441024"/>
        <c:scaling>
          <c:orientation val="minMax"/>
          <c:max val="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content,</a:t>
                </a:r>
                <a:r>
                  <a:rPr lang="en-US" sz="14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3348835450695707E-3"/>
              <c:y val="0.386901944502110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144046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282463719272449"/>
          <c:y val="0.33884913745282541"/>
          <c:w val="0.13382905930533001"/>
          <c:h val="0.28897680306662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96805555555554"/>
          <c:y val="5.4418071798183899E-2"/>
          <c:w val="0.5851763888888889"/>
          <c:h val="0.67693179012345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'ферменты и транспортеры'!$T$153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errBars>
            <c:errBarType val="plus"/>
            <c:errValType val="cust"/>
            <c:noEndCap val="0"/>
            <c:plus>
              <c:numRef>
                <c:f>('ферменты и транспортеры'!$AD$11:$AE$11,'ферменты и транспортеры'!$AD$60:$AE$60,'ферменты и транспортеры'!$AD$109:$AE$109)</c:f>
                <c:numCache>
                  <c:formatCode>General</c:formatCode>
                  <c:ptCount val="6"/>
                  <c:pt idx="0">
                    <c:v>20.443606604687339</c:v>
                  </c:pt>
                  <c:pt idx="1">
                    <c:v>18.736280806338836</c:v>
                  </c:pt>
                  <c:pt idx="2">
                    <c:v>29.993169935818209</c:v>
                  </c:pt>
                  <c:pt idx="3">
                    <c:v>23.297428723868201</c:v>
                  </c:pt>
                  <c:pt idx="4">
                    <c:v>31.684075038974253</c:v>
                  </c:pt>
                  <c:pt idx="5">
                    <c:v>43.086137913415854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'ферменты и транспортеры'!$U$151:$Z$152</c:f>
              <c:multiLvlStrCache>
                <c:ptCount val="6"/>
                <c:lvl>
                  <c:pt idx="0">
                    <c:v>SERT</c:v>
                  </c:pt>
                  <c:pt idx="1">
                    <c:v>DAT</c:v>
                  </c:pt>
                  <c:pt idx="2">
                    <c:v>SERT</c:v>
                  </c:pt>
                  <c:pt idx="3">
                    <c:v>DAT</c:v>
                  </c:pt>
                  <c:pt idx="4">
                    <c:v>SERT</c:v>
                  </c:pt>
                  <c:pt idx="5">
                    <c:v>DAT</c:v>
                  </c:pt>
                </c:lvl>
                <c:lvl>
                  <c:pt idx="0">
                    <c:v>Pfc</c:v>
                  </c:pt>
                  <c:pt idx="2">
                    <c:v>Hyp</c:v>
                  </c:pt>
                  <c:pt idx="4">
                    <c:v>Srt</c:v>
                  </c:pt>
                </c:lvl>
              </c:multiLvlStrCache>
            </c:multiLvlStrRef>
          </c:cat>
          <c:val>
            <c:numRef>
              <c:f>'ферменты и транспортеры'!$U$153:$Z$153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'ферменты и транспортеры'!$T$154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('ферменты и транспортеры'!$AD$21:$AE$21,'ферменты и транспортеры'!$AD$72:$AE$72,'ферменты и транспортеры'!$AD$120:$AE$120)</c:f>
                <c:numCache>
                  <c:formatCode>General</c:formatCode>
                  <c:ptCount val="6"/>
                  <c:pt idx="0">
                    <c:v>277.90681797064985</c:v>
                  </c:pt>
                  <c:pt idx="1">
                    <c:v>51.371850119581516</c:v>
                  </c:pt>
                  <c:pt idx="2">
                    <c:v>261.88206369217244</c:v>
                  </c:pt>
                  <c:pt idx="3">
                    <c:v>43.923679673349064</c:v>
                  </c:pt>
                  <c:pt idx="4">
                    <c:v>50.016760795214523</c:v>
                  </c:pt>
                  <c:pt idx="5">
                    <c:v>39.21200941296653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'ферменты и транспортеры'!$U$151:$Z$152</c:f>
              <c:multiLvlStrCache>
                <c:ptCount val="6"/>
                <c:lvl>
                  <c:pt idx="0">
                    <c:v>SERT</c:v>
                  </c:pt>
                  <c:pt idx="1">
                    <c:v>DAT</c:v>
                  </c:pt>
                  <c:pt idx="2">
                    <c:v>SERT</c:v>
                  </c:pt>
                  <c:pt idx="3">
                    <c:v>DAT</c:v>
                  </c:pt>
                  <c:pt idx="4">
                    <c:v>SERT</c:v>
                  </c:pt>
                  <c:pt idx="5">
                    <c:v>DAT</c:v>
                  </c:pt>
                </c:lvl>
                <c:lvl>
                  <c:pt idx="0">
                    <c:v>Pfc</c:v>
                  </c:pt>
                  <c:pt idx="2">
                    <c:v>Hyp</c:v>
                  </c:pt>
                  <c:pt idx="4">
                    <c:v>Srt</c:v>
                  </c:pt>
                </c:lvl>
              </c:multiLvlStrCache>
            </c:multiLvlStrRef>
          </c:cat>
          <c:val>
            <c:numRef>
              <c:f>'ферменты и транспортеры'!$U$154:$Z$154</c:f>
              <c:numCache>
                <c:formatCode>General</c:formatCode>
                <c:ptCount val="6"/>
                <c:pt idx="0">
                  <c:v>867.68019335326608</c:v>
                </c:pt>
                <c:pt idx="1">
                  <c:v>129.45631922668261</c:v>
                </c:pt>
                <c:pt idx="2">
                  <c:v>469.8533427159071</c:v>
                </c:pt>
                <c:pt idx="3">
                  <c:v>75.805436075951462</c:v>
                </c:pt>
                <c:pt idx="4">
                  <c:v>191.14606724618599</c:v>
                </c:pt>
                <c:pt idx="5">
                  <c:v>108.8396543033297</c:v>
                </c:pt>
              </c:numCache>
            </c:numRef>
          </c:val>
        </c:ser>
        <c:ser>
          <c:idx val="2"/>
          <c:order val="2"/>
          <c:tx>
            <c:strRef>
              <c:f>'ферменты и транспортеры'!$T$155</c:f>
              <c:strCache>
                <c:ptCount val="1"/>
                <c:pt idx="0">
                  <c:v>IR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('ферменты и транспортеры'!$AD$33:$AE$33,'ферменты и транспортеры'!$AD$84:$AE$84,'ферменты и транспортеры'!$AD$134:$AE$134)</c:f>
                <c:numCache>
                  <c:formatCode>General</c:formatCode>
                  <c:ptCount val="6"/>
                  <c:pt idx="0">
                    <c:v>26.426446861936395</c:v>
                  </c:pt>
                  <c:pt idx="1">
                    <c:v>12.504915528495628</c:v>
                  </c:pt>
                  <c:pt idx="2">
                    <c:v>130.47640412217058</c:v>
                  </c:pt>
                  <c:pt idx="3">
                    <c:v>19.332862353744282</c:v>
                  </c:pt>
                  <c:pt idx="4">
                    <c:v>112.91797048198922</c:v>
                  </c:pt>
                  <c:pt idx="5">
                    <c:v>40.23481674502586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'ферменты и транспортеры'!$U$151:$Z$152</c:f>
              <c:multiLvlStrCache>
                <c:ptCount val="6"/>
                <c:lvl>
                  <c:pt idx="0">
                    <c:v>SERT</c:v>
                  </c:pt>
                  <c:pt idx="1">
                    <c:v>DAT</c:v>
                  </c:pt>
                  <c:pt idx="2">
                    <c:v>SERT</c:v>
                  </c:pt>
                  <c:pt idx="3">
                    <c:v>DAT</c:v>
                  </c:pt>
                  <c:pt idx="4">
                    <c:v>SERT</c:v>
                  </c:pt>
                  <c:pt idx="5">
                    <c:v>DAT</c:v>
                  </c:pt>
                </c:lvl>
                <c:lvl>
                  <c:pt idx="0">
                    <c:v>Pfc</c:v>
                  </c:pt>
                  <c:pt idx="2">
                    <c:v>Hyp</c:v>
                  </c:pt>
                  <c:pt idx="4">
                    <c:v>Srt</c:v>
                  </c:pt>
                </c:lvl>
              </c:multiLvlStrCache>
            </c:multiLvlStrRef>
          </c:cat>
          <c:val>
            <c:numRef>
              <c:f>'ферменты и транспортеры'!$U$155:$Z$155</c:f>
              <c:numCache>
                <c:formatCode>General</c:formatCode>
                <c:ptCount val="6"/>
                <c:pt idx="0">
                  <c:v>129.78720376516827</c:v>
                </c:pt>
                <c:pt idx="1">
                  <c:v>57.405538689348504</c:v>
                </c:pt>
                <c:pt idx="2">
                  <c:v>477.46485426154413</c:v>
                </c:pt>
                <c:pt idx="3">
                  <c:v>95.633544973237889</c:v>
                </c:pt>
                <c:pt idx="4">
                  <c:v>312.01035907039557</c:v>
                </c:pt>
                <c:pt idx="5">
                  <c:v>110.62785638735997</c:v>
                </c:pt>
              </c:numCache>
            </c:numRef>
          </c:val>
        </c:ser>
        <c:ser>
          <c:idx val="3"/>
          <c:order val="3"/>
          <c:tx>
            <c:strRef>
              <c:f>'ферменты и транспортеры'!$T$156</c:f>
              <c:strCache>
                <c:ptCount val="1"/>
                <c:pt idx="0">
                  <c:v>S+IR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('ферменты и транспортеры'!$AD$46:$AE$46,'ферменты и транспортеры'!$AD$96:$AE$96,'ферменты и транспортеры'!$AD$147:$AE$147)</c:f>
                <c:numCache>
                  <c:formatCode>General</c:formatCode>
                  <c:ptCount val="6"/>
                  <c:pt idx="0">
                    <c:v>106.12941986083345</c:v>
                  </c:pt>
                  <c:pt idx="1">
                    <c:v>10.601585167851624</c:v>
                  </c:pt>
                  <c:pt idx="2">
                    <c:v>741.33771858236321</c:v>
                  </c:pt>
                  <c:pt idx="3">
                    <c:v>21.889664621909034</c:v>
                  </c:pt>
                  <c:pt idx="4">
                    <c:v>358.50468652373365</c:v>
                  </c:pt>
                  <c:pt idx="5">
                    <c:v>23.197824774848925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'ферменты и транспортеры'!$U$151:$Z$152</c:f>
              <c:multiLvlStrCache>
                <c:ptCount val="6"/>
                <c:lvl>
                  <c:pt idx="0">
                    <c:v>SERT</c:v>
                  </c:pt>
                  <c:pt idx="1">
                    <c:v>DAT</c:v>
                  </c:pt>
                  <c:pt idx="2">
                    <c:v>SERT</c:v>
                  </c:pt>
                  <c:pt idx="3">
                    <c:v>DAT</c:v>
                  </c:pt>
                  <c:pt idx="4">
                    <c:v>SERT</c:v>
                  </c:pt>
                  <c:pt idx="5">
                    <c:v>DAT</c:v>
                  </c:pt>
                </c:lvl>
                <c:lvl>
                  <c:pt idx="0">
                    <c:v>Pfc</c:v>
                  </c:pt>
                  <c:pt idx="2">
                    <c:v>Hyp</c:v>
                  </c:pt>
                  <c:pt idx="4">
                    <c:v>Srt</c:v>
                  </c:pt>
                </c:lvl>
              </c:multiLvlStrCache>
            </c:multiLvlStrRef>
          </c:cat>
          <c:val>
            <c:numRef>
              <c:f>'ферменты и транспортеры'!$U$156:$Z$156</c:f>
              <c:numCache>
                <c:formatCode>General</c:formatCode>
                <c:ptCount val="6"/>
                <c:pt idx="0">
                  <c:v>258.63838571979801</c:v>
                </c:pt>
                <c:pt idx="1">
                  <c:v>56.04442759060705</c:v>
                </c:pt>
                <c:pt idx="2">
                  <c:v>2053.8819570341234</c:v>
                </c:pt>
                <c:pt idx="3">
                  <c:v>52.562983090093951</c:v>
                </c:pt>
                <c:pt idx="4">
                  <c:v>827.75876396012529</c:v>
                </c:pt>
                <c:pt idx="5">
                  <c:v>73.386591914599904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3856128"/>
        <c:axId val="193856688"/>
      </c:barChart>
      <c:catAx>
        <c:axId val="1938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3856688"/>
        <c:crosses val="autoZero"/>
        <c:auto val="1"/>
        <c:lblAlgn val="ctr"/>
        <c:lblOffset val="100"/>
        <c:noMultiLvlLbl val="0"/>
      </c:catAx>
      <c:valAx>
        <c:axId val="193856688"/>
        <c:scaling>
          <c:orientation val="minMax"/>
          <c:max val="2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content,</a:t>
                </a:r>
                <a:r>
                  <a:rPr lang="en-US" sz="14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3350000000000002E-3"/>
              <c:y val="0.339864814814814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3856128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638027777777775"/>
          <c:y val="0.31141080246913577"/>
          <c:w val="0.1902736111111111"/>
          <c:h val="0.44576697530864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aseline="0">
                <a:solidFill>
                  <a:schemeClr val="tx1"/>
                </a:solidFill>
              </a:rPr>
              <a:t>Двигательная активность </a:t>
            </a:r>
          </a:p>
        </c:rich>
      </c:tx>
      <c:layout>
        <c:manualLayout>
          <c:xMode val="edge"/>
          <c:yMode val="edge"/>
          <c:x val="0.33885833322415393"/>
          <c:y val="3.24074941006259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Контроль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Графики!$U$24</c:f>
                <c:numCache>
                  <c:formatCode>General</c:formatCode>
                  <c:ptCount val="1"/>
                  <c:pt idx="0">
                    <c:v>5.7678226201728657</c:v>
                  </c:pt>
                </c:numCache>
              </c:numRef>
            </c:plus>
            <c:minus>
              <c:numRef>
                <c:f>Графики!$U$24</c:f>
                <c:numCache>
                  <c:formatCode>General</c:formatCode>
                  <c:ptCount val="1"/>
                  <c:pt idx="0">
                    <c:v>5.7678226201728657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1"/>
              <c:pt idx="0">
                <c:v>Группы животных</c:v>
              </c:pt>
            </c:strLit>
          </c:cat>
          <c:val>
            <c:numRef>
              <c:f>Графики!$U$23</c:f>
              <c:numCache>
                <c:formatCode>0.00</c:formatCode>
                <c:ptCount val="1"/>
                <c:pt idx="0">
                  <c:v>32.700000000000003</c:v>
                </c:pt>
              </c:numCache>
            </c:numRef>
          </c:val>
        </c:ser>
        <c:ser>
          <c:idx val="1"/>
          <c:order val="1"/>
          <c:tx>
            <c:v>Вывешенные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Графики!$V$24</c:f>
                <c:numCache>
                  <c:formatCode>General</c:formatCode>
                  <c:ptCount val="1"/>
                  <c:pt idx="0">
                    <c:v>1.4700718047466637</c:v>
                  </c:pt>
                </c:numCache>
              </c:numRef>
            </c:plus>
            <c:minus>
              <c:numRef>
                <c:f>Графики!$V$24</c:f>
                <c:numCache>
                  <c:formatCode>General</c:formatCode>
                  <c:ptCount val="1"/>
                  <c:pt idx="0">
                    <c:v>1.4700718047466637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1"/>
              <c:pt idx="0">
                <c:v>Группы животных</c:v>
              </c:pt>
            </c:strLit>
          </c:cat>
          <c:val>
            <c:numRef>
              <c:f>Графики!$V$23</c:f>
              <c:numCache>
                <c:formatCode>0.00</c:formatCode>
                <c:ptCount val="1"/>
                <c:pt idx="0">
                  <c:v>11.166666666666666</c:v>
                </c:pt>
              </c:numCache>
            </c:numRef>
          </c:val>
        </c:ser>
        <c:ser>
          <c:idx val="2"/>
          <c:order val="2"/>
          <c:tx>
            <c:v>Облученные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Графики!$W$24</c:f>
                <c:numCache>
                  <c:formatCode>General</c:formatCode>
                  <c:ptCount val="1"/>
                  <c:pt idx="0">
                    <c:v>6.8114283051027966</c:v>
                  </c:pt>
                </c:numCache>
              </c:numRef>
            </c:plus>
            <c:minus>
              <c:numRef>
                <c:f>Графики!$W$24</c:f>
                <c:numCache>
                  <c:formatCode>General</c:formatCode>
                  <c:ptCount val="1"/>
                  <c:pt idx="0">
                    <c:v>6.8114283051027966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1"/>
              <c:pt idx="0">
                <c:v>Группы животных</c:v>
              </c:pt>
            </c:strLit>
          </c:cat>
          <c:val>
            <c:numRef>
              <c:f>Графики!$W$23</c:f>
              <c:numCache>
                <c:formatCode>0.00</c:formatCode>
                <c:ptCount val="1"/>
                <c:pt idx="0">
                  <c:v>35.799999999999997</c:v>
                </c:pt>
              </c:numCache>
            </c:numRef>
          </c:val>
        </c:ser>
        <c:ser>
          <c:idx val="3"/>
          <c:order val="3"/>
          <c:tx>
            <c:v>Облучение+ вывешивание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Графики!$X$24</c:f>
                <c:numCache>
                  <c:formatCode>General</c:formatCode>
                  <c:ptCount val="1"/>
                  <c:pt idx="0">
                    <c:v>5.9590438898897728</c:v>
                  </c:pt>
                </c:numCache>
              </c:numRef>
            </c:plus>
            <c:minus>
              <c:numRef>
                <c:f>Графики!$X$24</c:f>
                <c:numCache>
                  <c:formatCode>General</c:formatCode>
                  <c:ptCount val="1"/>
                  <c:pt idx="0">
                    <c:v>5.9590438898897728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1"/>
              <c:pt idx="0">
                <c:v>Группы животных</c:v>
              </c:pt>
            </c:strLit>
          </c:cat>
          <c:val>
            <c:numRef>
              <c:f>Графики!$X$23</c:f>
              <c:numCache>
                <c:formatCode>0.00</c:formatCode>
                <c:ptCount val="1"/>
                <c:pt idx="0">
                  <c:v>37.714285714285715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833232"/>
        <c:axId val="191833792"/>
      </c:barChart>
      <c:catAx>
        <c:axId val="19183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833792"/>
        <c:crosses val="autoZero"/>
        <c:auto val="1"/>
        <c:lblAlgn val="ctr"/>
        <c:lblOffset val="100"/>
        <c:noMultiLvlLbl val="0"/>
      </c:catAx>
      <c:valAx>
        <c:axId val="19183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aseline="0">
                    <a:solidFill>
                      <a:sysClr val="windowText" lastClr="000000"/>
                    </a:solidFill>
                  </a:rPr>
                  <a:t>Двигательная активность, балл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83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alpha val="88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ru-RU" sz="1400" b="1" i="0" baseline="0"/>
              <a:t>Среднее число выходов крыс в открытую часть лабиринта</a:t>
            </a:r>
            <a:endParaRPr lang="ru-RU" sz="1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Группы животных</c:v>
          </c:tx>
          <c:invertIfNegative val="0"/>
          <c:errBars>
            <c:errBarType val="both"/>
            <c:errValType val="cust"/>
            <c:noEndCap val="0"/>
            <c:plus>
              <c:numRef>
                <c:f>результаты!$B$28:$E$28</c:f>
                <c:numCache>
                  <c:formatCode>General</c:formatCode>
                  <c:ptCount val="4"/>
                  <c:pt idx="0">
                    <c:v>1.0879675865519869</c:v>
                  </c:pt>
                  <c:pt idx="1">
                    <c:v>1.5345808129925702</c:v>
                  </c:pt>
                  <c:pt idx="2">
                    <c:v>0.92462872094962423</c:v>
                  </c:pt>
                  <c:pt idx="3">
                    <c:v>0.89504810547317015</c:v>
                  </c:pt>
                </c:numCache>
              </c:numRef>
            </c:plus>
            <c:minus>
              <c:numRef>
                <c:f>результаты!$B$28:$E$28</c:f>
                <c:numCache>
                  <c:formatCode>General</c:formatCode>
                  <c:ptCount val="4"/>
                  <c:pt idx="0">
                    <c:v>1.0879675865519869</c:v>
                  </c:pt>
                  <c:pt idx="1">
                    <c:v>1.5345808129925702</c:v>
                  </c:pt>
                  <c:pt idx="2">
                    <c:v>0.92462872094962423</c:v>
                  </c:pt>
                  <c:pt idx="3">
                    <c:v>0.89504810547317015</c:v>
                  </c:pt>
                </c:numCache>
              </c:numRef>
            </c:minus>
          </c:errBars>
          <c:cat>
            <c:strRef>
              <c:f>результаты!$B$26:$E$26</c:f>
              <c:strCache>
                <c:ptCount val="4"/>
                <c:pt idx="0">
                  <c:v>О+В</c:v>
                </c:pt>
                <c:pt idx="1">
                  <c:v>О</c:v>
                </c:pt>
                <c:pt idx="2">
                  <c:v>В</c:v>
                </c:pt>
                <c:pt idx="3">
                  <c:v>К</c:v>
                </c:pt>
              </c:strCache>
            </c:strRef>
          </c:cat>
          <c:val>
            <c:numRef>
              <c:f>результаты!$B$27:$E$27</c:f>
              <c:numCache>
                <c:formatCode>0.00</c:formatCode>
                <c:ptCount val="4"/>
                <c:pt idx="0">
                  <c:v>5.5714285714285712</c:v>
                </c:pt>
                <c:pt idx="1">
                  <c:v>7.7777777777777777</c:v>
                </c:pt>
                <c:pt idx="2">
                  <c:v>6.7777777777777777</c:v>
                </c:pt>
                <c:pt idx="3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076816"/>
        <c:axId val="192077376"/>
      </c:barChart>
      <c:catAx>
        <c:axId val="19207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50"/>
                </a:pPr>
                <a:r>
                  <a:rPr lang="ru-RU" sz="1150"/>
                  <a:t>Группы животных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192077376"/>
        <c:crosses val="autoZero"/>
        <c:auto val="1"/>
        <c:lblAlgn val="ctr"/>
        <c:lblOffset val="100"/>
        <c:noMultiLvlLbl val="0"/>
      </c:catAx>
      <c:valAx>
        <c:axId val="192077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ru-RU" sz="1100"/>
                  <a:t>количество выходов </a:t>
                </a:r>
              </a:p>
            </c:rich>
          </c:tx>
          <c:layout>
            <c:manualLayout>
              <c:xMode val="edge"/>
              <c:yMode val="edge"/>
              <c:x val="1.8629407850964737E-2"/>
              <c:y val="0.21586864748702528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920768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/>
              <a:t>Суммарная длительность пребывания крыс в неогороженном участке лабиринта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результаты!$A$35</c:f>
              <c:strCache>
                <c:ptCount val="1"/>
                <c:pt idx="0">
                  <c:v>Суммарная длительность, с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результаты!$B$36:$E$36</c:f>
                <c:numCache>
                  <c:formatCode>General</c:formatCode>
                  <c:ptCount val="4"/>
                  <c:pt idx="0">
                    <c:v>7.8505268249061748</c:v>
                  </c:pt>
                  <c:pt idx="1">
                    <c:v>18.387357858385897</c:v>
                  </c:pt>
                  <c:pt idx="2">
                    <c:v>5.9969494559965897</c:v>
                  </c:pt>
                  <c:pt idx="3">
                    <c:v>3.6923905084195345</c:v>
                  </c:pt>
                </c:numCache>
              </c:numRef>
            </c:plus>
            <c:minus>
              <c:numRef>
                <c:f>результаты!$B$36:$E$36</c:f>
                <c:numCache>
                  <c:formatCode>General</c:formatCode>
                  <c:ptCount val="4"/>
                  <c:pt idx="0">
                    <c:v>7.8505268249061748</c:v>
                  </c:pt>
                  <c:pt idx="1">
                    <c:v>18.387357858385897</c:v>
                  </c:pt>
                  <c:pt idx="2">
                    <c:v>5.9969494559965897</c:v>
                  </c:pt>
                  <c:pt idx="3">
                    <c:v>3.6923905084195345</c:v>
                  </c:pt>
                </c:numCache>
              </c:numRef>
            </c:minus>
          </c:errBars>
          <c:cat>
            <c:strRef>
              <c:f>результаты!$B$34:$E$34</c:f>
              <c:strCache>
                <c:ptCount val="4"/>
                <c:pt idx="0">
                  <c:v>О+В</c:v>
                </c:pt>
                <c:pt idx="1">
                  <c:v>О</c:v>
                </c:pt>
                <c:pt idx="2">
                  <c:v>В</c:v>
                </c:pt>
                <c:pt idx="3">
                  <c:v>К</c:v>
                </c:pt>
              </c:strCache>
            </c:strRef>
          </c:cat>
          <c:val>
            <c:numRef>
              <c:f>результаты!$B$35:$E$35</c:f>
              <c:numCache>
                <c:formatCode>General</c:formatCode>
                <c:ptCount val="4"/>
                <c:pt idx="0">
                  <c:v>26.5</c:v>
                </c:pt>
                <c:pt idx="1">
                  <c:v>69.971111111111114</c:v>
                </c:pt>
                <c:pt idx="2">
                  <c:v>31.719999999999995</c:v>
                </c:pt>
                <c:pt idx="3">
                  <c:v>13.538999999999998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079616"/>
        <c:axId val="192080176"/>
      </c:barChart>
      <c:catAx>
        <c:axId val="192079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ru-RU" sz="1100"/>
                  <a:t>Группы </a:t>
                </a:r>
                <a:r>
                  <a:rPr lang="ru-RU" sz="1150"/>
                  <a:t>животных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192080176"/>
        <c:crosses val="autoZero"/>
        <c:auto val="1"/>
        <c:lblAlgn val="ctr"/>
        <c:lblOffset val="100"/>
        <c:noMultiLvlLbl val="0"/>
      </c:catAx>
      <c:valAx>
        <c:axId val="192080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150"/>
                  <a:t>Время</a:t>
                </a:r>
                <a:r>
                  <a:rPr lang="ru-RU"/>
                  <a:t>, с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192079616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ysClr val="windowText" lastClr="000000"/>
      </a:solidFill>
    </a:ln>
  </c:spPr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Латентный период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результаты!$A$31</c:f>
              <c:strCache>
                <c:ptCount val="1"/>
                <c:pt idx="0">
                  <c:v>ЛП, с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результаты!$B$32:$E$32</c:f>
                <c:numCache>
                  <c:formatCode>General</c:formatCode>
                  <c:ptCount val="4"/>
                  <c:pt idx="0">
                    <c:v>1.3827316944279209</c:v>
                  </c:pt>
                  <c:pt idx="1">
                    <c:v>3.9541127596528369</c:v>
                  </c:pt>
                  <c:pt idx="2">
                    <c:v>1.8279294938722075</c:v>
                  </c:pt>
                  <c:pt idx="3">
                    <c:v>5.5378634969734595</c:v>
                  </c:pt>
                </c:numCache>
              </c:numRef>
            </c:plus>
            <c:minus>
              <c:numRef>
                <c:f>результаты!$B$32:$E$32</c:f>
                <c:numCache>
                  <c:formatCode>General</c:formatCode>
                  <c:ptCount val="4"/>
                  <c:pt idx="0">
                    <c:v>1.3827316944279209</c:v>
                  </c:pt>
                  <c:pt idx="1">
                    <c:v>3.9541127596528369</c:v>
                  </c:pt>
                  <c:pt idx="2">
                    <c:v>1.8279294938722075</c:v>
                  </c:pt>
                  <c:pt idx="3">
                    <c:v>5.5378634969734595</c:v>
                  </c:pt>
                </c:numCache>
              </c:numRef>
            </c:minus>
          </c:errBars>
          <c:cat>
            <c:strRef>
              <c:f>результаты!$B$30:$E$30</c:f>
              <c:strCache>
                <c:ptCount val="4"/>
                <c:pt idx="0">
                  <c:v>О+В</c:v>
                </c:pt>
                <c:pt idx="1">
                  <c:v>О</c:v>
                </c:pt>
                <c:pt idx="2">
                  <c:v>В</c:v>
                </c:pt>
                <c:pt idx="3">
                  <c:v>К</c:v>
                </c:pt>
              </c:strCache>
            </c:strRef>
          </c:cat>
          <c:val>
            <c:numRef>
              <c:f>результаты!$B$31:$E$31</c:f>
              <c:numCache>
                <c:formatCode>0.00</c:formatCode>
                <c:ptCount val="4"/>
                <c:pt idx="0">
                  <c:v>7.1457142857142859</c:v>
                </c:pt>
                <c:pt idx="1">
                  <c:v>14.887777777777778</c:v>
                </c:pt>
                <c:pt idx="2">
                  <c:v>15.521111111111111</c:v>
                </c:pt>
                <c:pt idx="3">
                  <c:v>18.200999999999997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082416"/>
        <c:axId val="192082976"/>
      </c:barChart>
      <c:catAx>
        <c:axId val="192082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ru-RU" sz="1100"/>
                  <a:t>Группы животных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192082976"/>
        <c:crosses val="autoZero"/>
        <c:auto val="1"/>
        <c:lblAlgn val="ctr"/>
        <c:lblOffset val="100"/>
        <c:noMultiLvlLbl val="0"/>
      </c:catAx>
      <c:valAx>
        <c:axId val="192082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100"/>
                  <a:t>Время</a:t>
                </a:r>
                <a:r>
                  <a:rPr lang="ru-RU"/>
                  <a:t>, с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1920824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aseline="0">
                <a:solidFill>
                  <a:schemeClr val="tx1"/>
                </a:solidFill>
              </a:rPr>
              <a:t>Количество выходов в центр ОП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Контроль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Графики!$U$27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plus>
            <c:minus>
              <c:numRef>
                <c:f>Графики!$U$27</c:f>
                <c:numCache>
                  <c:formatCode>General</c:formatCode>
                  <c:ptCount val="1"/>
                  <c:pt idx="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1"/>
              <c:pt idx="0">
                <c:v>Группы животных</c:v>
              </c:pt>
            </c:strLit>
          </c:cat>
          <c:val>
            <c:numRef>
              <c:f>Графики!$U$26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v>Вывешенные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Графики!$V$27</c:f>
                <c:numCache>
                  <c:formatCode>General</c:formatCode>
                  <c:ptCount val="1"/>
                  <c:pt idx="0">
                    <c:v>0.21081851067789201</c:v>
                  </c:pt>
                </c:numCache>
              </c:numRef>
            </c:plus>
            <c:minus>
              <c:numRef>
                <c:f>Графики!$V$27</c:f>
                <c:numCache>
                  <c:formatCode>General</c:formatCode>
                  <c:ptCount val="1"/>
                  <c:pt idx="0">
                    <c:v>0.21081851067789201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1"/>
              <c:pt idx="0">
                <c:v>Группы животных</c:v>
              </c:pt>
            </c:strLit>
          </c:cat>
          <c:val>
            <c:numRef>
              <c:f>Графики!$V$26</c:f>
              <c:numCache>
                <c:formatCode>0.00</c:formatCode>
                <c:ptCount val="1"/>
                <c:pt idx="0">
                  <c:v>1.3333333333333333</c:v>
                </c:pt>
              </c:numCache>
            </c:numRef>
          </c:val>
        </c:ser>
        <c:ser>
          <c:idx val="2"/>
          <c:order val="2"/>
          <c:tx>
            <c:v>Облученные</c:v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Графики!$W$27</c:f>
                <c:numCache>
                  <c:formatCode>General</c:formatCode>
                  <c:ptCount val="1"/>
                  <c:pt idx="0">
                    <c:v>0.32659863237109044</c:v>
                  </c:pt>
                </c:numCache>
              </c:numRef>
            </c:plus>
            <c:minus>
              <c:numRef>
                <c:f>Графики!$W$27</c:f>
                <c:numCache>
                  <c:formatCode>General</c:formatCode>
                  <c:ptCount val="1"/>
                  <c:pt idx="0">
                    <c:v>0.32659863237109044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1"/>
              <c:pt idx="0">
                <c:v>Группы животных</c:v>
              </c:pt>
            </c:strLit>
          </c:cat>
          <c:val>
            <c:numRef>
              <c:f>Графики!$W$26</c:f>
              <c:numCache>
                <c:formatCode>0.00</c:formatCode>
                <c:ptCount val="1"/>
                <c:pt idx="0">
                  <c:v>2.2000000000000002</c:v>
                </c:pt>
              </c:numCache>
            </c:numRef>
          </c:val>
        </c:ser>
        <c:ser>
          <c:idx val="3"/>
          <c:order val="3"/>
          <c:tx>
            <c:v>Облучение+вывешивание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Графики!$X$27</c:f>
                <c:numCache>
                  <c:formatCode>General</c:formatCode>
                  <c:ptCount val="1"/>
                  <c:pt idx="0">
                    <c:v>0.55328333517248818</c:v>
                  </c:pt>
                </c:numCache>
              </c:numRef>
            </c:plus>
            <c:minus>
              <c:numRef>
                <c:f>Графики!$X$27</c:f>
                <c:numCache>
                  <c:formatCode>General</c:formatCode>
                  <c:ptCount val="1"/>
                  <c:pt idx="0">
                    <c:v>0.55328333517248818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1"/>
              <c:pt idx="0">
                <c:v>Группы животных</c:v>
              </c:pt>
            </c:strLit>
          </c:cat>
          <c:val>
            <c:numRef>
              <c:f>Графики!$X$26</c:f>
              <c:numCache>
                <c:formatCode>0.00</c:formatCode>
                <c:ptCount val="1"/>
                <c:pt idx="0">
                  <c:v>3.1428571428571428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235104"/>
        <c:axId val="192235664"/>
      </c:barChart>
      <c:catAx>
        <c:axId val="1922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235664"/>
        <c:crosses val="autoZero"/>
        <c:auto val="1"/>
        <c:lblAlgn val="ctr"/>
        <c:lblOffset val="100"/>
        <c:noMultiLvlLbl val="0"/>
      </c:catAx>
      <c:valAx>
        <c:axId val="19223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aseline="0">
                    <a:solidFill>
                      <a:sysClr val="windowText" lastClr="000000"/>
                    </a:solidFill>
                  </a:rPr>
                  <a:t>Количество выходов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23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aseline="0">
                <a:solidFill>
                  <a:schemeClr val="tx1"/>
                </a:solidFill>
              </a:rPr>
              <a:t>Замирание животных в ОП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Контроль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Графики!$U$30</c:f>
                <c:numCache>
                  <c:formatCode>General</c:formatCode>
                  <c:ptCount val="1"/>
                  <c:pt idx="0">
                    <c:v>0.78102496759066542</c:v>
                  </c:pt>
                </c:numCache>
              </c:numRef>
            </c:plus>
            <c:minus>
              <c:numRef>
                <c:f>Графики!$U$30</c:f>
                <c:numCache>
                  <c:formatCode>General</c:formatCode>
                  <c:ptCount val="1"/>
                  <c:pt idx="0">
                    <c:v>0.78102496759066542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1"/>
              <c:pt idx="0">
                <c:v>Группы животных</c:v>
              </c:pt>
            </c:strLit>
          </c:cat>
          <c:val>
            <c:numRef>
              <c:f>Графики!$U$29</c:f>
              <c:numCache>
                <c:formatCode>0.00</c:formatCode>
                <c:ptCount val="1"/>
                <c:pt idx="0">
                  <c:v>3.1</c:v>
                </c:pt>
              </c:numCache>
            </c:numRef>
          </c:val>
        </c:ser>
        <c:ser>
          <c:idx val="1"/>
          <c:order val="1"/>
          <c:tx>
            <c:v>Вывешенные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Графики!$V$30</c:f>
                <c:numCache>
                  <c:formatCode>General</c:formatCode>
                  <c:ptCount val="1"/>
                  <c:pt idx="0">
                    <c:v>0.30731814857642958</c:v>
                  </c:pt>
                </c:numCache>
              </c:numRef>
            </c:plus>
            <c:minus>
              <c:numRef>
                <c:f>Графики!$V$30</c:f>
                <c:numCache>
                  <c:formatCode>General</c:formatCode>
                  <c:ptCount val="1"/>
                  <c:pt idx="0">
                    <c:v>0.30731814857642958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1"/>
              <c:pt idx="0">
                <c:v>Группы животных</c:v>
              </c:pt>
            </c:strLit>
          </c:cat>
          <c:val>
            <c:numRef>
              <c:f>Графики!$V$29</c:f>
              <c:numCache>
                <c:formatCode>0.00</c:formatCode>
                <c:ptCount val="1"/>
                <c:pt idx="0">
                  <c:v>0.83333333333333337</c:v>
                </c:pt>
              </c:numCache>
            </c:numRef>
          </c:val>
        </c:ser>
        <c:ser>
          <c:idx val="2"/>
          <c:order val="2"/>
          <c:tx>
            <c:v>Облученные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Графики!$W$30</c:f>
                <c:numCache>
                  <c:formatCode>General</c:formatCode>
                  <c:ptCount val="1"/>
                  <c:pt idx="0">
                    <c:v>0.26034165586355512</c:v>
                  </c:pt>
                </c:numCache>
              </c:numRef>
            </c:plus>
            <c:minus>
              <c:numRef>
                <c:f>Графики!$W$30</c:f>
                <c:numCache>
                  <c:formatCode>General</c:formatCode>
                  <c:ptCount val="1"/>
                  <c:pt idx="0">
                    <c:v>0.26034165586355512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1"/>
              <c:pt idx="0">
                <c:v>Группы животных</c:v>
              </c:pt>
            </c:strLit>
          </c:cat>
          <c:val>
            <c:numRef>
              <c:f>Графики!$W$29</c:f>
              <c:numCache>
                <c:formatCode>0.00</c:formatCode>
                <c:ptCount val="1"/>
                <c:pt idx="0">
                  <c:v>0.7</c:v>
                </c:pt>
              </c:numCache>
            </c:numRef>
          </c:val>
        </c:ser>
        <c:ser>
          <c:idx val="3"/>
          <c:order val="3"/>
          <c:tx>
            <c:v>Облучение+вывешивание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Графики!$X$30</c:f>
                <c:numCache>
                  <c:formatCode>General</c:formatCode>
                  <c:ptCount val="1"/>
                  <c:pt idx="0">
                    <c:v>0.2857142857142857</c:v>
                  </c:pt>
                </c:numCache>
              </c:numRef>
            </c:plus>
            <c:minus>
              <c:numRef>
                <c:f>Графики!$X$30</c:f>
                <c:numCache>
                  <c:formatCode>General</c:formatCode>
                  <c:ptCount val="1"/>
                  <c:pt idx="0">
                    <c:v>0.2857142857142857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Lit>
              <c:ptCount val="1"/>
              <c:pt idx="0">
                <c:v>Группы животных</c:v>
              </c:pt>
            </c:strLit>
          </c:cat>
          <c:val>
            <c:numRef>
              <c:f>Графики!$X$29</c:f>
              <c:numCache>
                <c:formatCode>0.00</c:formatCode>
                <c:ptCount val="1"/>
                <c:pt idx="0">
                  <c:v>0.2857142857142857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239584"/>
        <c:axId val="192954944"/>
      </c:barChart>
      <c:catAx>
        <c:axId val="19223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954944"/>
        <c:crosses val="autoZero"/>
        <c:auto val="1"/>
        <c:lblAlgn val="ctr"/>
        <c:lblOffset val="100"/>
        <c:noMultiLvlLbl val="0"/>
      </c:catAx>
      <c:valAx>
        <c:axId val="19295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aseline="0">
                    <a:solidFill>
                      <a:schemeClr val="tx1"/>
                    </a:solidFill>
                  </a:rPr>
                  <a:t>Время в замирании, с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338349008457276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23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000" dirty="0"/>
              <a:t>Суммарная длительность пребывания крыс в неогороженном участке лабиринта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результаты!$A$35</c:f>
              <c:strCache>
                <c:ptCount val="1"/>
                <c:pt idx="0">
                  <c:v>Суммарная длительность, с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результаты!$B$36:$E$36</c:f>
                <c:numCache>
                  <c:formatCode>General</c:formatCode>
                  <c:ptCount val="4"/>
                  <c:pt idx="0">
                    <c:v>1.95</c:v>
                  </c:pt>
                  <c:pt idx="1">
                    <c:v>3.15</c:v>
                  </c:pt>
                  <c:pt idx="2">
                    <c:v>3.68</c:v>
                  </c:pt>
                  <c:pt idx="3">
                    <c:v>2.4</c:v>
                  </c:pt>
                </c:numCache>
              </c:numRef>
            </c:plus>
            <c:minus>
              <c:numRef>
                <c:f>результаты!$B$36:$E$36</c:f>
                <c:numCache>
                  <c:formatCode>General</c:formatCode>
                  <c:ptCount val="4"/>
                  <c:pt idx="0">
                    <c:v>1.95</c:v>
                  </c:pt>
                  <c:pt idx="1">
                    <c:v>3.15</c:v>
                  </c:pt>
                  <c:pt idx="2">
                    <c:v>3.68</c:v>
                  </c:pt>
                  <c:pt idx="3">
                    <c:v>2.4</c:v>
                  </c:pt>
                </c:numCache>
              </c:numRef>
            </c:minus>
          </c:errBars>
          <c:cat>
            <c:strRef>
              <c:f>результаты!$B$34:$E$34</c:f>
              <c:strCache>
                <c:ptCount val="4"/>
                <c:pt idx="0">
                  <c:v>О+В</c:v>
                </c:pt>
                <c:pt idx="1">
                  <c:v>О</c:v>
                </c:pt>
                <c:pt idx="2">
                  <c:v>В</c:v>
                </c:pt>
                <c:pt idx="3">
                  <c:v>К</c:v>
                </c:pt>
              </c:strCache>
            </c:strRef>
          </c:cat>
          <c:val>
            <c:numRef>
              <c:f>результаты!$B$35:$E$35</c:f>
              <c:numCache>
                <c:formatCode>General</c:formatCode>
                <c:ptCount val="4"/>
                <c:pt idx="0">
                  <c:v>16.2</c:v>
                </c:pt>
                <c:pt idx="1">
                  <c:v>16.600000000000001</c:v>
                </c:pt>
                <c:pt idx="2">
                  <c:v>11.4</c:v>
                </c:pt>
                <c:pt idx="3">
                  <c:v>25.2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957184"/>
        <c:axId val="192957744"/>
      </c:barChart>
      <c:catAx>
        <c:axId val="192957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ru-RU" sz="1100"/>
                  <a:t>Группы </a:t>
                </a:r>
                <a:r>
                  <a:rPr lang="ru-RU" sz="1150"/>
                  <a:t>животных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192957744"/>
        <c:crosses val="autoZero"/>
        <c:auto val="1"/>
        <c:lblAlgn val="ctr"/>
        <c:lblOffset val="100"/>
        <c:noMultiLvlLbl val="0"/>
      </c:catAx>
      <c:valAx>
        <c:axId val="192957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800" dirty="0"/>
                  <a:t>Время, с</a:t>
                </a:r>
              </a:p>
            </c:rich>
          </c:tx>
          <c:layout>
            <c:manualLayout>
              <c:xMode val="edge"/>
              <c:yMode val="edge"/>
              <c:x val="3.6914503039713935E-2"/>
              <c:y val="0.373765877865422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crossAx val="192957184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ysClr val="windowText" lastClr="000000"/>
      </a:solidFill>
    </a:ln>
  </c:spPr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86518518518517"/>
          <c:y val="0.13977604166666666"/>
          <c:w val="0.78177185185185183"/>
          <c:h val="0.74424361861861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Расчеты!$N$1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Расчеты!#REF!</c:f>
                <c:numCache>
                  <c:formatCode>General</c:formatCode>
                  <c:ptCount val="1"/>
                  <c:pt idx="0">
                    <c:v>0.78102496759066542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Расчеты!$S$3</c:f>
              <c:numCache>
                <c:formatCode>0.00</c:formatCode>
                <c:ptCount val="1"/>
              </c:numCache>
            </c:numRef>
          </c:cat>
          <c:val>
            <c:numRef>
              <c:f>Расчеты!$N$8</c:f>
              <c:numCache>
                <c:formatCode>0.00</c:formatCode>
                <c:ptCount val="1"/>
                <c:pt idx="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9A-45C5-908C-9F1C37DDFCB4}"/>
            </c:ext>
          </c:extLst>
        </c:ser>
        <c:ser>
          <c:idx val="1"/>
          <c:order val="1"/>
          <c:tx>
            <c:strRef>
              <c:f>Расчеты!$O$1</c:f>
              <c:strCache>
                <c:ptCount val="1"/>
                <c:pt idx="0">
                  <c:v>В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Расчеты!#REF!</c:f>
                <c:numCache>
                  <c:formatCode>General</c:formatCode>
                  <c:ptCount val="1"/>
                  <c:pt idx="0">
                    <c:v>0.75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Расчеты!$S$3</c:f>
              <c:numCache>
                <c:formatCode>0.00</c:formatCode>
                <c:ptCount val="1"/>
              </c:numCache>
            </c:numRef>
          </c:cat>
          <c:val>
            <c:numRef>
              <c:f>Расчеты!$O$8</c:f>
              <c:numCache>
                <c:formatCode>0.00</c:formatCode>
                <c:ptCount val="1"/>
                <c:pt idx="0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9A-45C5-908C-9F1C37DDFCB4}"/>
            </c:ext>
          </c:extLst>
        </c:ser>
        <c:ser>
          <c:idx val="2"/>
          <c:order val="2"/>
          <c:tx>
            <c:strRef>
              <c:f>Расчеты!$P$1</c:f>
              <c:strCache>
                <c:ptCount val="1"/>
                <c:pt idx="0">
                  <c:v>О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Расчеты!#REF!</c:f>
                <c:numCache>
                  <c:formatCode>General</c:formatCode>
                  <c:ptCount val="1"/>
                  <c:pt idx="0">
                    <c:v>0.2857142857142857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Расчеты!$S$3</c:f>
              <c:numCache>
                <c:formatCode>0.00</c:formatCode>
                <c:ptCount val="1"/>
              </c:numCache>
            </c:numRef>
          </c:cat>
          <c:val>
            <c:numRef>
              <c:f>Расчеты!$P$8</c:f>
              <c:numCache>
                <c:formatCode>0.00</c:formatCode>
                <c:ptCount val="1"/>
                <c:pt idx="0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9A-45C5-908C-9F1C37DDFCB4}"/>
            </c:ext>
          </c:extLst>
        </c:ser>
        <c:ser>
          <c:idx val="3"/>
          <c:order val="3"/>
          <c:tx>
            <c:strRef>
              <c:f>Расчеты!$Q$1</c:f>
              <c:strCache>
                <c:ptCount val="1"/>
                <c:pt idx="0">
                  <c:v>ВО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Расчеты!#REF!</c:f>
                <c:numCache>
                  <c:formatCode>General</c:formatCode>
                  <c:ptCount val="1"/>
                  <c:pt idx="0">
                    <c:v>0.26034165586355512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Расчеты!$S$3</c:f>
              <c:numCache>
                <c:formatCode>0.00</c:formatCode>
                <c:ptCount val="1"/>
              </c:numCache>
            </c:numRef>
          </c:cat>
          <c:val>
            <c:numRef>
              <c:f>Расчеты!$Q$8</c:f>
              <c:numCache>
                <c:formatCode>0.00</c:formatCode>
                <c:ptCount val="1"/>
                <c:pt idx="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39A-45C5-908C-9F1C37DDF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961664"/>
        <c:axId val="192962224"/>
        <c:extLst xmlns:c16r2="http://schemas.microsoft.com/office/drawing/2015/06/chart"/>
      </c:barChart>
      <c:catAx>
        <c:axId val="192961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9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K      </a:t>
                </a:r>
                <a:r>
                  <a:rPr lang="ru-RU" sz="9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en-US" sz="9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9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9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9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en-US" sz="9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9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ВО</a:t>
                </a:r>
                <a:endParaRPr lang="ru-RU" sz="9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3501502836021223"/>
              <c:y val="0.8468793871388027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2962224"/>
        <c:crosses val="autoZero"/>
        <c:auto val="1"/>
        <c:lblAlgn val="ctr"/>
        <c:lblOffset val="100"/>
        <c:noMultiLvlLbl val="0"/>
      </c:catAx>
      <c:valAx>
        <c:axId val="192962224"/>
        <c:scaling>
          <c:orientation val="minMax"/>
          <c:max val="6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число замираний</a:t>
                </a:r>
              </a:p>
            </c:rich>
          </c:tx>
          <c:layout>
            <c:manualLayout>
              <c:xMode val="edge"/>
              <c:yMode val="edge"/>
              <c:x val="0"/>
              <c:y val="0.2336479166666666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2961664"/>
        <c:crosses val="autoZero"/>
        <c:crossBetween val="between"/>
        <c:majorUnit val="3"/>
      </c:valAx>
      <c:spPr>
        <a:ln w="9525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0.4002</cdr:x>
      <cdr:y>0.58319</cdr:y>
    </cdr:from>
    <cdr:to>
      <cdr:x>0.4736</cdr:x>
      <cdr:y>0.69311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1642077"/>
          <a:ext cx="343383" cy="309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*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0.44994</cdr:x>
      <cdr:y>0.16093</cdr:y>
    </cdr:from>
    <cdr:to>
      <cdr:x>0.5647</cdr:x>
      <cdr:y>0.25173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360040"/>
          <a:ext cx="495889" cy="203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***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0.32784</cdr:x>
      <cdr:y>0.60679</cdr:y>
    </cdr:from>
    <cdr:to>
      <cdr:x>0.41835</cdr:x>
      <cdr:y>0.69252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6921" y="1627352"/>
          <a:ext cx="416035" cy="229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/>
            <a:t>**</a:t>
          </a:r>
          <a:endParaRPr lang="ru-RU" sz="1800"/>
        </a:p>
      </cdr:txBody>
    </cdr:sp>
  </cdr:relSizeAnchor>
  <cdr:relSizeAnchor xmlns:cdr="http://schemas.openxmlformats.org/drawingml/2006/chartDrawing">
    <cdr:from>
      <cdr:x>0.41597</cdr:x>
      <cdr:y>0.63537</cdr:y>
    </cdr:from>
    <cdr:to>
      <cdr:x>0.50648</cdr:x>
      <cdr:y>0.7211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12007" y="1703990"/>
          <a:ext cx="416035" cy="229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**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0.49695</cdr:x>
      <cdr:y>0.68844</cdr:y>
    </cdr:from>
    <cdr:to>
      <cdr:x>0.58746</cdr:x>
      <cdr:y>0.77417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84249" y="1846317"/>
          <a:ext cx="416035" cy="229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/>
            <a:t>**</a:t>
          </a:r>
          <a:endParaRPr lang="ru-RU" sz="18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0.18697</cdr:x>
      <cdr:y>0.03307</cdr:y>
    </cdr:from>
    <cdr:to>
      <cdr:x>0.32456</cdr:x>
      <cdr:y>0.13891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819" y="95242"/>
          <a:ext cx="371481" cy="304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0.73377</cdr:x>
      <cdr:y>0.71107</cdr:y>
    </cdr:from>
    <cdr:to>
      <cdr:x>0.89958</cdr:x>
      <cdr:y>0.80036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81182" y="2047895"/>
          <a:ext cx="447687" cy="257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/>
        </a:p>
      </cdr:txBody>
    </cdr:sp>
  </cdr:relSizeAnchor>
  <cdr:relSizeAnchor xmlns:cdr="http://schemas.openxmlformats.org/drawingml/2006/chartDrawing">
    <cdr:from>
      <cdr:x>0.47742</cdr:x>
      <cdr:y>0.45089</cdr:y>
    </cdr:from>
    <cdr:to>
      <cdr:x>0.58914</cdr:x>
      <cdr:y>0.53909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89040" y="1298569"/>
          <a:ext cx="301644" cy="25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/>
        </a:p>
      </cdr:txBody>
    </cdr:sp>
  </cdr:relSizeAnchor>
  <cdr:relSizeAnchor xmlns:cdr="http://schemas.openxmlformats.org/drawingml/2006/chartDrawing">
    <cdr:from>
      <cdr:x>0.59031</cdr:x>
      <cdr:y>0.62949</cdr:y>
    </cdr:from>
    <cdr:to>
      <cdr:x>0.75612</cdr:x>
      <cdr:y>0.71878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93846" y="1812939"/>
          <a:ext cx="447687" cy="257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0.21653</cdr:x>
      <cdr:y>0.36899</cdr:y>
    </cdr:from>
    <cdr:to>
      <cdr:x>0.29171</cdr:x>
      <cdr:y>0.44527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5347" y="1199768"/>
          <a:ext cx="397703" cy="24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**</a:t>
          </a:r>
          <a:endParaRPr lang="ru-RU" sz="1400"/>
        </a:p>
      </cdr:txBody>
    </cdr:sp>
  </cdr:relSizeAnchor>
  <cdr:relSizeAnchor xmlns:cdr="http://schemas.openxmlformats.org/drawingml/2006/chartDrawing">
    <cdr:from>
      <cdr:x>0.70123</cdr:x>
      <cdr:y>0.51433</cdr:y>
    </cdr:from>
    <cdr:to>
      <cdr:x>0.74009</cdr:x>
      <cdr:y>0.58296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09228" y="1672339"/>
          <a:ext cx="205547" cy="223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#</a:t>
          </a:r>
          <a:endParaRPr lang="ru-RU" sz="1100"/>
        </a:p>
      </cdr:txBody>
    </cdr:sp>
  </cdr:relSizeAnchor>
  <cdr:relSizeAnchor xmlns:cdr="http://schemas.openxmlformats.org/drawingml/2006/chartDrawing">
    <cdr:from>
      <cdr:x>0.52637</cdr:x>
      <cdr:y>0.6513</cdr:y>
    </cdr:from>
    <cdr:to>
      <cdr:x>0.56178</cdr:x>
      <cdr:y>0.71477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28716" y="2110213"/>
          <a:ext cx="183565" cy="20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</a:t>
          </a:r>
          <a:endParaRPr lang="ru-RU" sz="1400"/>
        </a:p>
      </cdr:txBody>
    </cdr:sp>
  </cdr:relSizeAnchor>
  <cdr:relSizeAnchor xmlns:cdr="http://schemas.openxmlformats.org/drawingml/2006/chartDrawing">
    <cdr:from>
      <cdr:x>0.54081</cdr:x>
      <cdr:y>0.68647</cdr:y>
    </cdr:from>
    <cdr:to>
      <cdr:x>0.57623</cdr:x>
      <cdr:y>0.74994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60675" y="2232025"/>
          <a:ext cx="187325" cy="206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</a:t>
          </a:r>
          <a:endParaRPr lang="ru-RU" sz="1400"/>
        </a:p>
      </cdr:txBody>
    </cdr:sp>
  </cdr:relSizeAnchor>
  <cdr:relSizeAnchor xmlns:cdr="http://schemas.openxmlformats.org/drawingml/2006/chartDrawing">
    <cdr:from>
      <cdr:x>0.68667</cdr:x>
      <cdr:y>0.3027</cdr:y>
    </cdr:from>
    <cdr:to>
      <cdr:x>0.72208</cdr:x>
      <cdr:y>0.36617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59697" y="980749"/>
          <a:ext cx="183566" cy="20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</a:t>
          </a:r>
          <a:endParaRPr lang="ru-RU" sz="14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0.69144</cdr:x>
      <cdr:y>0.05096</cdr:y>
    </cdr:from>
    <cdr:to>
      <cdr:x>0.7964</cdr:x>
      <cdr:y>0.12641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89200" y="165100"/>
          <a:ext cx="377825" cy="244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**</a:t>
          </a:r>
          <a:endParaRPr lang="ru-RU" sz="1400"/>
        </a:p>
      </cdr:txBody>
    </cdr:sp>
  </cdr:relSizeAnchor>
  <cdr:relSizeAnchor xmlns:cdr="http://schemas.openxmlformats.org/drawingml/2006/chartDrawing">
    <cdr:from>
      <cdr:x>0.67822</cdr:x>
      <cdr:y>0.48605</cdr:y>
    </cdr:from>
    <cdr:to>
      <cdr:x>0.78317</cdr:x>
      <cdr:y>0.5615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441575" y="1574800"/>
          <a:ext cx="377825" cy="244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/>
            <a:t>##</a:t>
          </a:r>
          <a:endParaRPr lang="ru-RU" sz="1050"/>
        </a:p>
      </cdr:txBody>
    </cdr:sp>
  </cdr:relSizeAnchor>
  <cdr:relSizeAnchor xmlns:cdr="http://schemas.openxmlformats.org/drawingml/2006/chartDrawing">
    <cdr:from>
      <cdr:x>0.66234</cdr:x>
      <cdr:y>0.342</cdr:y>
    </cdr:from>
    <cdr:to>
      <cdr:x>0.71967</cdr:x>
      <cdr:y>0.40275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384425" y="1108076"/>
          <a:ext cx="206375" cy="196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/>
            <a:t>#</a:t>
          </a:r>
          <a:endParaRPr lang="ru-RU" sz="105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0.23858</cdr:x>
      <cdr:y>0.06031</cdr:y>
    </cdr:from>
    <cdr:to>
      <cdr:x>0.28296</cdr:x>
      <cdr:y>0.12347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6793" y="195403"/>
          <a:ext cx="230058" cy="204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*</a:t>
          </a:r>
          <a:endParaRPr lang="ru-RU" sz="1400"/>
        </a:p>
      </cdr:txBody>
    </cdr:sp>
  </cdr:relSizeAnchor>
  <cdr:relSizeAnchor xmlns:cdr="http://schemas.openxmlformats.org/drawingml/2006/chartDrawing">
    <cdr:from>
      <cdr:x>0.2211</cdr:x>
      <cdr:y>0.12445</cdr:y>
    </cdr:from>
    <cdr:to>
      <cdr:x>0.26548</cdr:x>
      <cdr:y>0.18761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146175" y="403225"/>
          <a:ext cx="230058" cy="204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</a:t>
          </a:r>
          <a:endParaRPr lang="ru-RU" sz="1400"/>
        </a:p>
      </cdr:txBody>
    </cdr:sp>
  </cdr:relSizeAnchor>
  <cdr:relSizeAnchor xmlns:cdr="http://schemas.openxmlformats.org/drawingml/2006/chartDrawing">
    <cdr:from>
      <cdr:x>0.46363</cdr:x>
      <cdr:y>0.33906</cdr:y>
    </cdr:from>
    <cdr:to>
      <cdr:x>0.55489</cdr:x>
      <cdr:y>0.42921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403475" y="1098550"/>
          <a:ext cx="473076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**</a:t>
          </a:r>
          <a:endParaRPr lang="ru-RU" sz="1400"/>
        </a:p>
      </cdr:txBody>
    </cdr:sp>
  </cdr:relSizeAnchor>
  <cdr:relSizeAnchor xmlns:cdr="http://schemas.openxmlformats.org/drawingml/2006/chartDrawing">
    <cdr:from>
      <cdr:x>0.54264</cdr:x>
      <cdr:y>0.09211</cdr:y>
    </cdr:from>
    <cdr:to>
      <cdr:x>0.6339</cdr:x>
      <cdr:y>0.18227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813050" y="298450"/>
          <a:ext cx="473076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**</a:t>
          </a:r>
          <a:endParaRPr lang="ru-RU" sz="1400"/>
        </a:p>
      </cdr:txBody>
    </cdr:sp>
  </cdr:relSizeAnchor>
  <cdr:relSizeAnchor xmlns:cdr="http://schemas.openxmlformats.org/drawingml/2006/chartDrawing">
    <cdr:from>
      <cdr:x>0.70249</cdr:x>
      <cdr:y>0.28026</cdr:y>
    </cdr:from>
    <cdr:to>
      <cdr:x>0.79375</cdr:x>
      <cdr:y>0.37042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641725" y="908050"/>
          <a:ext cx="473076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**</a:t>
          </a:r>
          <a:endParaRPr lang="ru-RU" sz="14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0.1808</cdr:x>
      <cdr:y>0.39492</cdr:y>
    </cdr:from>
    <cdr:to>
      <cdr:x>0.31221</cdr:x>
      <cdr:y>0.48507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50874" y="1279525"/>
          <a:ext cx="473076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**</a:t>
          </a:r>
          <a:endParaRPr lang="ru-RU" sz="1400"/>
        </a:p>
      </cdr:txBody>
    </cdr:sp>
  </cdr:relSizeAnchor>
  <cdr:relSizeAnchor xmlns:cdr="http://schemas.openxmlformats.org/drawingml/2006/chartDrawing">
    <cdr:from>
      <cdr:x>0.40834</cdr:x>
      <cdr:y>0</cdr:y>
    </cdr:from>
    <cdr:to>
      <cdr:x>0.53975</cdr:x>
      <cdr:y>0.09015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470025" y="0"/>
          <a:ext cx="473076" cy="29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**</a:t>
          </a:r>
          <a:endParaRPr lang="ru-RU" sz="1400"/>
        </a:p>
      </cdr:txBody>
    </cdr:sp>
  </cdr:relSizeAnchor>
  <cdr:relSizeAnchor xmlns:cdr="http://schemas.openxmlformats.org/drawingml/2006/chartDrawing">
    <cdr:from>
      <cdr:x>0.61472</cdr:x>
      <cdr:y>0.3861</cdr:y>
    </cdr:from>
    <cdr:to>
      <cdr:x>0.69585</cdr:x>
      <cdr:y>0.46155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212975" y="1250950"/>
          <a:ext cx="292100" cy="244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*</a:t>
          </a:r>
          <a:endParaRPr lang="ru-RU" sz="14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23060-D199-431F-9A1D-118863D24FCC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86E8-9B7A-4E14-B8CA-82A4764F3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5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A7111A-15FC-4604-A96E-9F6B8752FAD3}" type="slidenum">
              <a:rPr lang="ru-RU" altLang="ru-RU" smtClean="0"/>
              <a:pPr>
                <a:spcBef>
                  <a:spcPct val="0"/>
                </a:spcBef>
              </a:pPr>
              <a:t>33</a:t>
            </a:fld>
            <a:endParaRPr lang="ru-RU" altLang="ru-RU" smtClean="0"/>
          </a:p>
        </p:txBody>
      </p:sp>
      <p:sp>
        <p:nvSpPr>
          <p:cNvPr id="4915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21DC96-5492-47F6-A58F-B334DF495159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4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B326DB-72BF-44CC-8BD8-8C25EFAE973F}" type="slidenum">
              <a:rPr lang="ru-RU" altLang="ru-RU" smtClean="0"/>
              <a:pPr>
                <a:spcBef>
                  <a:spcPct val="0"/>
                </a:spcBef>
              </a:pPr>
              <a:t>35</a:t>
            </a:fld>
            <a:endParaRPr lang="ru-RU" alt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9973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8F49-E9C9-4E62-9EFA-6F8DF7294AD9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4B4A-7819-4DB9-A515-109874AA7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1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8F49-E9C9-4E62-9EFA-6F8DF7294AD9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4B4A-7819-4DB9-A515-109874AA7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1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8F49-E9C9-4E62-9EFA-6F8DF7294AD9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4B4A-7819-4DB9-A515-109874AA7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7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D348-EE1F-4742-BBC1-4CBF7BEBC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99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549C-F7EA-43D8-87D0-918C37899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6982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FCCAC-73C9-4B84-BF1E-044D07A8E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46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8F49-E9C9-4E62-9EFA-6F8DF7294AD9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4B4A-7819-4DB9-A515-109874AA7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8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8F49-E9C9-4E62-9EFA-6F8DF7294AD9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4B4A-7819-4DB9-A515-109874AA7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2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8F49-E9C9-4E62-9EFA-6F8DF7294AD9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4B4A-7819-4DB9-A515-109874AA7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8F49-E9C9-4E62-9EFA-6F8DF7294AD9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4B4A-7819-4DB9-A515-109874AA7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1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8F49-E9C9-4E62-9EFA-6F8DF7294AD9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4B4A-7819-4DB9-A515-109874AA7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8F49-E9C9-4E62-9EFA-6F8DF7294AD9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4B4A-7819-4DB9-A515-109874AA7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2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8F49-E9C9-4E62-9EFA-6F8DF7294AD9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4B4A-7819-4DB9-A515-109874AA7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5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8F49-E9C9-4E62-9EFA-6F8DF7294AD9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4B4A-7819-4DB9-A515-109874AA7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9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E8F49-E9C9-4E62-9EFA-6F8DF7294AD9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A4B4A-7819-4DB9-A515-109874AA7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0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_____Microsoft_Excel_97-20032.xls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hart" Target="../charts/chart8.xml"/><Relationship Id="rId7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26.png"/><Relationship Id="rId4" Type="http://schemas.openxmlformats.org/officeDocument/2006/relationships/chart" Target="../charts/chart9.xml"/><Relationship Id="rId9" Type="http://schemas.openxmlformats.org/officeDocument/2006/relationships/oleObject" Target="../embeddings/_____Microsoft_Excel_97-20034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384" y="897924"/>
            <a:ext cx="9144000" cy="398711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2700" b="1" dirty="0" smtClean="0"/>
              <a:t>Рабочее совещание </a:t>
            </a:r>
            <a:br>
              <a:rPr lang="ru-RU" sz="2700" b="1" dirty="0" smtClean="0"/>
            </a:br>
            <a:r>
              <a:rPr lang="ru-RU" sz="2700" b="1" dirty="0" smtClean="0"/>
              <a:t>«Прикладные исследования на комплексе </a:t>
            </a:r>
            <a:r>
              <a:rPr lang="en-US" sz="2700" b="1" dirty="0" smtClean="0"/>
              <a:t>NICA</a:t>
            </a:r>
            <a:r>
              <a:rPr lang="ru-RU" sz="2700" b="1" dirty="0" smtClean="0"/>
              <a:t>: перспективы сотрудничества РСО-Алания – ОИЯИ</a:t>
            </a:r>
            <a:r>
              <a:rPr lang="ru-RU" sz="2700" b="1" dirty="0" smtClean="0"/>
              <a:t>»</a:t>
            </a:r>
            <a:br>
              <a:rPr lang="ru-RU" sz="2700" b="1" dirty="0" smtClean="0"/>
            </a:br>
            <a:r>
              <a:rPr lang="ru-RU" sz="2000" b="1" dirty="0" smtClean="0"/>
              <a:t>Владикавказ 2023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4000" b="1" dirty="0" smtClean="0"/>
              <a:t>НЕЙРОБИОЛОГИЧЕСКИЕ ЭФФЕКТЫ КОМБИНИРОВАННОГО ДЕЙСТВИЯ РАДИАЦИОННЫХ И ГРАВИТАЦИОННЫХ ФАКТОРОВ МЕЖПЛАНЕТНОГО ПОЛЕТА: ПРОБЛЕМЫ И ПЕРСПЕКТИВЫ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2768" y="5132173"/>
            <a:ext cx="9325232" cy="1548712"/>
          </a:xfrm>
        </p:spPr>
        <p:txBody>
          <a:bodyPr/>
          <a:lstStyle/>
          <a:p>
            <a:r>
              <a:rPr lang="ru-RU" dirty="0" err="1" smtClean="0"/>
              <a:t>А.С.Штемберг</a:t>
            </a:r>
            <a:endParaRPr lang="ru-RU" dirty="0" smtClean="0"/>
          </a:p>
          <a:p>
            <a:r>
              <a:rPr lang="ru-RU" dirty="0" smtClean="0"/>
              <a:t>ГНЦ РФ – Институт медико-биологических проблем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2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3"/>
            <a:ext cx="8229600" cy="1079500"/>
          </a:xfrm>
        </p:spPr>
        <p:txBody>
          <a:bodyPr/>
          <a:lstStyle/>
          <a:p>
            <a:pPr eaLnBrk="1" hangingPunct="1"/>
            <a:r>
              <a:rPr lang="ru-RU" altLang="ru-RU" sz="2400"/>
              <a:t>Динамика цепного условного рефлекса у собак в процессе хронического гамма-облучения (Сизан, 1972)</a:t>
            </a: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63751" y="1844676"/>
          <a:ext cx="7993063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иаграмма" r:id="rId3" imgW="5553151" imgH="3372002" progId="Excel.Chart.8">
                  <p:embed/>
                </p:oleObj>
              </mc:Choice>
              <mc:Fallback>
                <p:oleObj name="Диаграмма" r:id="rId3" imgW="5553151" imgH="33720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1844676"/>
                        <a:ext cx="7993063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43251" y="2924176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К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03614" y="3644901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143251" y="3644901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О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959600" y="6237288"/>
            <a:ext cx="370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Время, месяцы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847850" y="1412876"/>
            <a:ext cx="3671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Число правильных реакций</a:t>
            </a:r>
          </a:p>
        </p:txBody>
      </p:sp>
    </p:spTree>
    <p:extLst>
      <p:ext uri="{BB962C8B-B14F-4D97-AF65-F5344CB8AC3E}">
        <p14:creationId xmlns:p14="http://schemas.microsoft.com/office/powerpoint/2010/main" val="11131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252414"/>
            <a:ext cx="682942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6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260351"/>
            <a:ext cx="85693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/>
              <a:t>Особенности нарушений высшей нервной деятельности крыс при облучении ГКЛ, моделируемых на ускорителях</a:t>
            </a:r>
            <a:r>
              <a:rPr lang="en-US" altLang="ru-RU" sz="2000" b="1"/>
              <a:t/>
            </a:r>
            <a:br>
              <a:rPr lang="en-US" altLang="ru-RU" sz="2000" b="1"/>
            </a:br>
            <a:endParaRPr lang="ru-RU" altLang="ru-RU" sz="2000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908051"/>
            <a:ext cx="8207375" cy="56165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1800" b="1"/>
              <a:t>При облучении ионами </a:t>
            </a:r>
            <a:r>
              <a:rPr lang="ru-RU" altLang="ru-RU" sz="1800" b="1" baseline="30000"/>
              <a:t>56</a:t>
            </a:r>
            <a:r>
              <a:rPr lang="en-US" altLang="ru-RU" sz="1800" b="1"/>
              <a:t>Fe</a:t>
            </a:r>
            <a:r>
              <a:rPr lang="ru-RU" altLang="ru-RU" sz="1800" b="1"/>
              <a:t>,  дозы 0,1-2 Гр, энергия порядка 1 ГЭВ/нуклон: </a:t>
            </a:r>
          </a:p>
          <a:p>
            <a:pPr eaLnBrk="1" hangingPunct="1"/>
            <a:r>
              <a:rPr lang="ru-RU" altLang="ru-RU" sz="1800"/>
              <a:t>Снижение калий-зависимого освобождения дофамина в стриатуме</a:t>
            </a:r>
            <a:r>
              <a:rPr lang="ru-RU" altLang="ru-RU" smtClean="0"/>
              <a:t> </a:t>
            </a:r>
            <a:endParaRPr lang="en-US" altLang="ru-RU" smtClean="0"/>
          </a:p>
          <a:p>
            <a:pPr eaLnBrk="1" hangingPunct="1"/>
            <a:r>
              <a:rPr lang="ru-RU" altLang="ru-RU" sz="1800"/>
              <a:t>Снижение у животных двигательной активности и мышечной силы </a:t>
            </a:r>
          </a:p>
          <a:p>
            <a:pPr eaLnBrk="1" hangingPunct="1"/>
            <a:r>
              <a:rPr lang="ru-RU" altLang="ru-RU" sz="1800"/>
              <a:t>Снижение способности к ориентации в пространстве и памяти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800"/>
              <a:t>(обучение в водном лабиринте Морриса)</a:t>
            </a:r>
          </a:p>
          <a:p>
            <a:pPr eaLnBrk="1" hangingPunct="1"/>
            <a:r>
              <a:rPr lang="ru-RU" altLang="ru-RU" sz="1800"/>
              <a:t>Нарушение когнитивных функций мозга - снижение способности к выработке инструментальных УР с пищевым подкреплением</a:t>
            </a:r>
          </a:p>
          <a:p>
            <a:pPr eaLnBrk="1" hangingPunct="1"/>
            <a:r>
              <a:rPr lang="ru-RU" altLang="ru-RU" sz="1800"/>
              <a:t>Усугубление наблюдающихся нарушений с возрастом (</a:t>
            </a:r>
            <a:r>
              <a:rPr lang="en-US" altLang="ru-RU" sz="1800"/>
              <a:t>Rabin et al, 2003, 2005</a:t>
            </a:r>
            <a:r>
              <a:rPr lang="ru-RU" altLang="ru-RU" sz="1800"/>
              <a:t>)</a:t>
            </a:r>
          </a:p>
          <a:p>
            <a:pPr eaLnBrk="1" hangingPunct="1"/>
            <a:r>
              <a:rPr lang="ru-RU" altLang="ru-RU" sz="1800"/>
              <a:t>Существенные нарушения пространственной ориентации крыс в лабиринте Барнс при облучении ионами </a:t>
            </a:r>
            <a:r>
              <a:rPr lang="ru-RU" altLang="ru-RU" sz="1800" baseline="30000"/>
              <a:t>56</a:t>
            </a:r>
            <a:r>
              <a:rPr lang="en-US" altLang="ru-RU" sz="1800"/>
              <a:t>Fe</a:t>
            </a:r>
            <a:r>
              <a:rPr lang="ru-RU" altLang="ru-RU" sz="1800"/>
              <a:t> в еще более низких дозах - от 0,1 Гр </a:t>
            </a:r>
          </a:p>
          <a:p>
            <a:pPr eaLnBrk="1" hangingPunct="1"/>
            <a:r>
              <a:rPr lang="ru-RU" altLang="ru-RU" sz="1800"/>
              <a:t>Заметное снижение активности глутаматергической системы в гиппокампе </a:t>
            </a:r>
            <a:r>
              <a:rPr lang="en-US" altLang="ru-RU" sz="1800"/>
              <a:t>(Britten at al, 2012; Machida et al, 2010)</a:t>
            </a:r>
          </a:p>
          <a:p>
            <a:pPr eaLnBrk="1" hangingPunct="1"/>
            <a:r>
              <a:rPr lang="ru-RU" altLang="ru-RU" sz="1800" b="1"/>
              <a:t>При облучении протонами с энергией 250 МэВ в дозах 3 и 4 Гр:</a:t>
            </a:r>
          </a:p>
          <a:p>
            <a:pPr eaLnBrk="1" hangingPunct="1"/>
            <a:r>
              <a:rPr lang="ru-RU" altLang="ru-RU" sz="1800"/>
              <a:t>  преходящее угнетение двигательной и исследовательской активности крыс в «открытом поле» </a:t>
            </a:r>
          </a:p>
          <a:p>
            <a:pPr eaLnBrk="1" hangingPunct="1"/>
            <a:r>
              <a:rPr lang="ru-RU" altLang="ru-RU" sz="1800"/>
              <a:t>снижение способности удержания на ротароде при облучении в дозе 4 Гр</a:t>
            </a:r>
            <a:r>
              <a:rPr lang="en-US" altLang="ru-RU" sz="1800"/>
              <a:t> (Pecaut at al, 2002)</a:t>
            </a:r>
            <a:r>
              <a:rPr lang="ru-RU" altLang="ru-RU" sz="1800"/>
              <a:t> </a:t>
            </a:r>
          </a:p>
          <a:p>
            <a:pPr eaLnBrk="1" hangingPunct="1"/>
            <a:endParaRPr lang="ru-RU" altLang="ru-RU" sz="1800"/>
          </a:p>
          <a:p>
            <a:pPr eaLnBrk="1" hangingPunct="1"/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0616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63664"/>
            <a:ext cx="51847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9380" r="7068" b="2449"/>
          <a:stretch>
            <a:fillRect/>
          </a:stretch>
        </p:blipFill>
        <p:spPr bwMode="auto">
          <a:xfrm>
            <a:off x="5843588" y="4002089"/>
            <a:ext cx="4506912" cy="26876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943101" y="149226"/>
            <a:ext cx="8361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пространственной ориентации животных при воздействии тяжелых ионов (водный тест Морриса)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378076" y="1260475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sz="2000">
              <a:latin typeface="Arial" panose="020B0604020202020204" pitchFamily="34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114551" y="1330325"/>
            <a:ext cx="1439863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ru-RU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4014788" y="931863"/>
            <a:ext cx="2881312" cy="703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Fe ions, 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endParaRPr lang="ru-RU" alt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2516189" y="4740275"/>
            <a:ext cx="2447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rgbClr val="28287A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i="1">
                <a:solidFill>
                  <a:srgbClr val="2828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2400" i="1">
                <a:solidFill>
                  <a:srgbClr val="2828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 after irradiation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546" name="Picture 2" descr="http://images1.wikia.nocookie.net/__cb20061204193544/psychology/images/thumb/b/bc/MorrisWaterMaze.jpg/250px-MorrisWaterMa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4239" y="1418836"/>
            <a:ext cx="2948863" cy="235909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048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557338"/>
            <a:ext cx="7383463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2208214" y="357188"/>
            <a:ext cx="792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Пространственная память у крыс при тестировании в лабиринте Барнс после облучения гамма-лучами и ионами железа </a:t>
            </a:r>
            <a:r>
              <a:rPr lang="en-US" altLang="ru-RU" sz="1600" baseline="30000"/>
              <a:t>56</a:t>
            </a:r>
            <a:r>
              <a:rPr lang="en-US" altLang="ru-RU" sz="1600"/>
              <a:t>Fe (Britten et al, 2012)</a:t>
            </a: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41447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12875"/>
            <a:ext cx="45005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2351088" y="260351"/>
            <a:ext cx="7777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Оперантное обучение крыс после облучения ионами железа </a:t>
            </a:r>
            <a:r>
              <a:rPr lang="en-US" altLang="ru-RU" sz="1800" baseline="30000"/>
              <a:t>56</a:t>
            </a:r>
            <a:r>
              <a:rPr lang="en-US" altLang="ru-RU" sz="1800"/>
              <a:t>Fe </a:t>
            </a:r>
            <a:endParaRPr lang="ru-RU" altLang="ru-RU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(Rabin et al, 2005)</a:t>
            </a:r>
            <a:endParaRPr lang="ru-RU" altLang="ru-RU" sz="180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268414"/>
            <a:ext cx="457676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5189" y="1196975"/>
            <a:ext cx="8002587" cy="46799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>
                <a:solidFill>
                  <a:srgbClr val="C00000"/>
                </a:solidFill>
              </a:rPr>
              <a:t>Для получения экспериментальных данных, на основании которых можно было бы судить о возможности нарушений операторской деятельности космонавтов при дальних длительных полетах, а также провести их экстраполяцию  на человека и оценить риск этих нарушений в отношении возможных сбоев в выполнении полетного задания необходимо моделирование конкретных элементов операторской деятельности и изучение нейрохимических и нейрофизиологических механизмов обнаруженных 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33072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04814"/>
            <a:ext cx="8229600" cy="5743575"/>
          </a:xfrm>
        </p:spPr>
        <p:txBody>
          <a:bodyPr/>
          <a:lstStyle/>
          <a:p>
            <a:pPr eaLnBrk="1" hangingPunct="1"/>
            <a:r>
              <a:rPr lang="ru-RU" altLang="ru-RU" sz="2800"/>
              <a:t>При проведении экспериментальных исследований эффектов и механизмов воздействия космической радиации на функции центральной нервной системы необходимо использование сочетания хронического (или квазихронического) гамма-облучения (моделирующего длительное воздействие космической радиации) и острого воздействия тяжелых ионов, а также сочетание экспериментов, проводимых на мелких лабораторных животных и приматах </a:t>
            </a:r>
          </a:p>
        </p:txBody>
      </p:sp>
    </p:spTree>
    <p:extLst>
      <p:ext uri="{BB962C8B-B14F-4D97-AF65-F5344CB8AC3E}">
        <p14:creationId xmlns:p14="http://schemas.microsoft.com/office/powerpoint/2010/main" val="11152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/>
              <a:t>Комбинированные воздействия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400"/>
              <a:t>Кратковременные (в организме не успевают срабатывать физиологические механизмы компенсации)</a:t>
            </a:r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Длительные (наступает период компенсации)</a:t>
            </a:r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Хронические (действующие на организм постоянно)</a:t>
            </a:r>
          </a:p>
          <a:p>
            <a:pPr eaLnBrk="1" hangingPunct="1"/>
            <a:endParaRPr lang="ru-RU" altLang="ru-RU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/>
              <a:t> (</a:t>
            </a:r>
            <a:r>
              <a:rPr lang="en-US" altLang="ru-RU" sz="2400"/>
              <a:t>Murray</a:t>
            </a:r>
            <a:r>
              <a:rPr lang="ru-RU" altLang="ru-RU" sz="2400"/>
              <a:t>, </a:t>
            </a:r>
            <a:r>
              <a:rPr lang="en-US" altLang="ru-RU" sz="2400"/>
              <a:t>McCally</a:t>
            </a:r>
            <a:r>
              <a:rPr lang="ru-RU" altLang="ru-RU" sz="2400"/>
              <a:t>, 1973)</a:t>
            </a:r>
          </a:p>
        </p:txBody>
      </p:sp>
    </p:spTree>
    <p:extLst>
      <p:ext uri="{BB962C8B-B14F-4D97-AF65-F5344CB8AC3E}">
        <p14:creationId xmlns:p14="http://schemas.microsoft.com/office/powerpoint/2010/main" val="14934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3175"/>
            <a:ext cx="8218487" cy="1638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/>
              <a:t>Возможный характер взаимодействия факторов при их комбинированном воздействии на организм </a:t>
            </a:r>
            <a:br>
              <a:rPr lang="ru-RU" sz="2800" b="1" dirty="0"/>
            </a:br>
            <a:r>
              <a:rPr lang="ru-RU" sz="2800" b="1" dirty="0"/>
              <a:t>(по различным физиологическим критериям)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557338"/>
            <a:ext cx="8229600" cy="4241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/>
              <a:t>Синергический: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гиподинамия + перегрузки (Котовская и др., 1967);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вибрация + гипоксия;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вибрация + гипертермия (</a:t>
            </a:r>
            <a:r>
              <a:rPr lang="en-US" altLang="ru-RU" sz="2400"/>
              <a:t>Mason</a:t>
            </a:r>
            <a:r>
              <a:rPr lang="ru-RU" altLang="ru-RU" sz="2400"/>
              <a:t>, 1962)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/>
          </a:p>
          <a:p>
            <a:pPr eaLnBrk="1" hangingPunct="1">
              <a:lnSpc>
                <a:spcPct val="90000"/>
              </a:lnSpc>
            </a:pPr>
            <a:r>
              <a:rPr lang="ru-RU" altLang="ru-RU" sz="2400" b="1"/>
              <a:t>Антагонистический: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вибрация + перегрузки (</a:t>
            </a:r>
            <a:r>
              <a:rPr lang="en-US" altLang="ru-RU" sz="2400"/>
              <a:t>Murray</a:t>
            </a:r>
            <a:r>
              <a:rPr lang="ru-RU" altLang="ru-RU" sz="2400"/>
              <a:t>, </a:t>
            </a:r>
            <a:r>
              <a:rPr lang="en-US" altLang="ru-RU" sz="2400"/>
              <a:t>McCally</a:t>
            </a:r>
            <a:r>
              <a:rPr lang="ru-RU" altLang="ru-RU" sz="2400"/>
              <a:t>, 1973)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вибрация + ионизирующие излучения (Лившиц и др., 1973)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/>
          </a:p>
          <a:p>
            <a:pPr eaLnBrk="1" hangingPunct="1">
              <a:lnSpc>
                <a:spcPct val="90000"/>
              </a:lnSpc>
            </a:pPr>
            <a:r>
              <a:rPr lang="ru-RU" altLang="ru-RU" sz="2400" b="1"/>
              <a:t>Аддитивный:</a:t>
            </a:r>
            <a:r>
              <a:rPr lang="ru-RU" altLang="ru-RU" sz="240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вибрация + шум (Бондарев и др., 1970)</a:t>
            </a:r>
          </a:p>
        </p:txBody>
      </p:sp>
    </p:spTree>
    <p:extLst>
      <p:ext uri="{BB962C8B-B14F-4D97-AF65-F5344CB8AC3E}">
        <p14:creationId xmlns:p14="http://schemas.microsoft.com/office/powerpoint/2010/main" val="26757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ДАЛЬНИХ ДЛИТЕЛЬНЫХ КОСМИЧЕСКИХ ПОЛЕТОВ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773238"/>
            <a:ext cx="8229600" cy="4602162"/>
          </a:xfrm>
        </p:spPr>
        <p:txBody>
          <a:bodyPr/>
          <a:lstStyle/>
          <a:p>
            <a:pPr eaLnBrk="1" hangingPunct="1"/>
            <a:r>
              <a:rPr lang="ru-RU" altLang="ru-RU" sz="1800" b="1"/>
              <a:t>Повышенный риск функциональных нарушений в ЦНС, обусловленных воздействием космической радиации (ГКЛ - протоны высоких энергий и тяжелые ионы)</a:t>
            </a:r>
            <a:r>
              <a:rPr lang="ru-RU" altLang="ru-RU" sz="1800"/>
              <a:t>  </a:t>
            </a:r>
          </a:p>
          <a:p>
            <a:pPr eaLnBrk="1" hangingPunct="1"/>
            <a:endParaRPr lang="ru-RU" altLang="ru-RU" sz="1800"/>
          </a:p>
          <a:p>
            <a:pPr eaLnBrk="1" hangingPunct="1"/>
            <a:r>
              <a:rPr lang="ru-RU" altLang="ru-RU" sz="1800" b="1"/>
              <a:t>Значительная длительность и автономность полета, создающая высокую психоэмоциональную напряженность</a:t>
            </a:r>
          </a:p>
          <a:p>
            <a:pPr eaLnBrk="1" hangingPunct="1"/>
            <a:endParaRPr lang="ru-RU" altLang="ru-RU" sz="1800" b="1"/>
          </a:p>
          <a:p>
            <a:pPr eaLnBrk="1" hangingPunct="1"/>
            <a:r>
              <a:rPr lang="ru-RU" altLang="ru-RU" sz="1800" b="1"/>
              <a:t>Длительное комбинированное воздействие радиационного и комплекса нерадиационных факторов полета (микрогравитация, измененная среда обитания, вибрация, гипертермия, гиподинамия, гипомагнитная среда и др.), обусловливающее чрезвычайно высокий риск астенизации ЦНС, чреватой серьезными нарушениями работоспособности.</a:t>
            </a:r>
            <a:r>
              <a:rPr lang="ru-RU" altLang="ru-RU" sz="1800"/>
              <a:t> </a:t>
            </a:r>
            <a:r>
              <a:rPr lang="ru-RU" altLang="ru-RU" sz="1800" b="1"/>
              <a:t> </a:t>
            </a:r>
          </a:p>
          <a:p>
            <a:pPr eaLnBrk="1" hangingPunct="1"/>
            <a:endParaRPr lang="ru-RU" altLang="ru-RU" sz="1800" b="1"/>
          </a:p>
          <a:p>
            <a:pPr eaLnBrk="1" hangingPunct="1"/>
            <a:endParaRPr lang="ru-RU" altLang="ru-RU" sz="1800" b="1"/>
          </a:p>
        </p:txBody>
      </p:sp>
    </p:spTree>
    <p:extLst>
      <p:ext uri="{BB962C8B-B14F-4D97-AF65-F5344CB8AC3E}">
        <p14:creationId xmlns:p14="http://schemas.microsoft.com/office/powerpoint/2010/main" val="33754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hlinkClick r:id="" action="ppaction://noaction" highlightClick="1"/>
          </p:cNvPr>
          <p:cNvSpPr>
            <a:spLocks noGrp="1" noChangeArrowheads="1"/>
          </p:cNvSpPr>
          <p:nvPr>
            <p:ph type="title"/>
          </p:nvPr>
        </p:nvSpPr>
        <p:spPr>
          <a:xfrm>
            <a:off x="2016125" y="146051"/>
            <a:ext cx="8218488" cy="1368425"/>
          </a:xfrm>
        </p:spPr>
        <p:txBody>
          <a:bodyPr/>
          <a:lstStyle/>
          <a:p>
            <a:pPr algn="l" eaLnBrk="1" hangingPunct="1"/>
            <a:r>
              <a:rPr lang="ru-RU" altLang="ru-RU" sz="2000"/>
              <a:t>Влияние облучения (0,5 Гр), вибрации и комбинированного действия этих факторов на среднюю длительность латентного периода </a:t>
            </a:r>
            <a:br>
              <a:rPr lang="ru-RU" altLang="ru-RU" sz="2000"/>
            </a:br>
            <a:r>
              <a:rPr lang="ru-RU" altLang="ru-RU" sz="2000"/>
              <a:t>УР на тон + (Лившиц и др., 1973)</a:t>
            </a:r>
          </a:p>
        </p:txBody>
      </p:sp>
      <p:graphicFrame>
        <p:nvGraphicFramePr>
          <p:cNvPr id="675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351088" y="1700213"/>
          <a:ext cx="7848600" cy="453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Диаграмма" r:id="rId3" imgW="4857867" imgH="2400198" progId="Excel.Chart.8">
                  <p:embed/>
                </p:oleObj>
              </mc:Choice>
              <mc:Fallback>
                <p:oleObj name="Диаграмма" r:id="rId3" imgW="4857867" imgH="240019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1700213"/>
                        <a:ext cx="7848600" cy="453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003925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8183564" y="4221163"/>
            <a:ext cx="1296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panose="020B0604020202020204" pitchFamily="34" charset="0"/>
              </a:rPr>
              <a:t>контроль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959600" y="24209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FF3300"/>
                </a:solidFill>
                <a:latin typeface="Arial" panose="020B0604020202020204" pitchFamily="34" charset="0"/>
              </a:rPr>
              <a:t>вибрация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8472489" y="37163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8000"/>
                </a:solidFill>
                <a:latin typeface="Arial" panose="020B0604020202020204" pitchFamily="34" charset="0"/>
              </a:rPr>
              <a:t>облучение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951538" y="3644901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комбинир.</a:t>
            </a:r>
          </a:p>
        </p:txBody>
      </p:sp>
    </p:spTree>
    <p:extLst>
      <p:ext uri="{BB962C8B-B14F-4D97-AF65-F5344CB8AC3E}">
        <p14:creationId xmlns:p14="http://schemas.microsoft.com/office/powerpoint/2010/main" val="11666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/>
              <a:t>Общий вид экспериментальной установки для исследования синхронного комбинированного действия антиортостатического вывешивания (АнОВ) и длительного гамма-облучения на функции ЦНС крыс</a:t>
            </a:r>
          </a:p>
        </p:txBody>
      </p:sp>
      <p:pic>
        <p:nvPicPr>
          <p:cNvPr id="69635" name="Picture 7" descr="Вывеш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1700214"/>
            <a:ext cx="4183063" cy="4465637"/>
          </a:xfrm>
          <a:noFill/>
        </p:spPr>
      </p:pic>
      <p:pic>
        <p:nvPicPr>
          <p:cNvPr id="69636" name="Picture 8" descr="Вывеш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9701" y="1628776"/>
            <a:ext cx="33940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6985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7207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1100" b="1" dirty="0"/>
              <a:t>ИССЛЕДОВАНИЕ ВЛИЯНИЯ АНТИОРТОСТАТИЧЕСКОГО ВЫВЕШИВАНИЯ, 30-СУТОЧНОГО ФРАКЦИОНИРОВАННОГО ГАММА-ОБЛУЧЕНИЯ, СИНХРОННОГО КОМБИНИРОВАННОГО ВОЗДЕЙСТВИЯ ЭТИХ ФАКТОРОВ И ОБЛУЧЕНИЯ ПРОТОНАМИ ВЫСОКОЙ ЭНЕРГИИ НА СТРУКТУРУ ПОВЕДЕНИЯ, ДИСКРИМИНАНТНОЕ ОБУЧЕНИЕ И ОБМЕН МОНОАМИНОВ В РАЗЛИЧНЫХ СТРУКТУРАХ МОЗГА КРЫС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9" y="836614"/>
            <a:ext cx="4321175" cy="5761037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200" dirty="0"/>
              <a:t>Достаточно быстрое восстановление основных компонентов двигательной и ориентировочно-исследовательской активности у животных после комбинированного воздействия </a:t>
            </a:r>
            <a:r>
              <a:rPr lang="ru-RU" sz="1200" dirty="0" err="1"/>
              <a:t>АнОВ</a:t>
            </a:r>
            <a:r>
              <a:rPr lang="ru-RU" sz="1200" dirty="0"/>
              <a:t>, длительного гамма-облучения и облучения протонами</a:t>
            </a:r>
          </a:p>
          <a:p>
            <a:pPr>
              <a:lnSpc>
                <a:spcPct val="80000"/>
              </a:lnSpc>
              <a:defRPr/>
            </a:pPr>
            <a:endParaRPr lang="ru-RU" sz="1200" dirty="0"/>
          </a:p>
          <a:p>
            <a:pPr>
              <a:lnSpc>
                <a:spcPct val="80000"/>
              </a:lnSpc>
              <a:defRPr/>
            </a:pPr>
            <a:r>
              <a:rPr lang="ru-RU" sz="1200" dirty="0"/>
              <a:t> Воздействие </a:t>
            </a:r>
            <a:r>
              <a:rPr lang="ru-RU" sz="1200" dirty="0" err="1"/>
              <a:t>АнОВ</a:t>
            </a:r>
            <a:r>
              <a:rPr lang="ru-RU" sz="1200" dirty="0"/>
              <a:t> превалирует в формировании эмоционально-мотивационной основы поведения в «открытом поле»</a:t>
            </a:r>
          </a:p>
          <a:p>
            <a:pPr>
              <a:lnSpc>
                <a:spcPct val="80000"/>
              </a:lnSpc>
              <a:defRPr/>
            </a:pPr>
            <a:endParaRPr lang="ru-RU" sz="1200" dirty="0"/>
          </a:p>
          <a:p>
            <a:pPr>
              <a:lnSpc>
                <a:spcPct val="80000"/>
              </a:lnSpc>
              <a:defRPr/>
            </a:pPr>
            <a:r>
              <a:rPr lang="ru-RU" sz="1200" dirty="0"/>
              <a:t>При комбинированном воздействии исследуемые факторы оказывали значительно более выраженное действие на эмоционально-мотивационные процессы, нежели на когнитивные функции</a:t>
            </a:r>
          </a:p>
          <a:p>
            <a:pPr>
              <a:lnSpc>
                <a:spcPct val="80000"/>
              </a:lnSpc>
              <a:defRPr/>
            </a:pPr>
            <a:endParaRPr lang="ru-RU" sz="1200" dirty="0"/>
          </a:p>
          <a:p>
            <a:pPr>
              <a:lnSpc>
                <a:spcPct val="80000"/>
              </a:lnSpc>
              <a:defRPr/>
            </a:pPr>
            <a:r>
              <a:rPr lang="ru-RU" sz="1200" dirty="0"/>
              <a:t>Воздействие </a:t>
            </a:r>
            <a:r>
              <a:rPr lang="ru-RU" sz="1200" dirty="0" err="1"/>
              <a:t>АнОВ</a:t>
            </a:r>
            <a:r>
              <a:rPr lang="ru-RU" sz="1200" dirty="0"/>
              <a:t> и комбинированное воздействие </a:t>
            </a:r>
            <a:r>
              <a:rPr lang="ru-RU" sz="1200" dirty="0" err="1"/>
              <a:t>АнОВ</a:t>
            </a:r>
            <a:r>
              <a:rPr lang="ru-RU" sz="1200" dirty="0"/>
              <a:t> + облучение нарушает долговременную память; только облучение не дает такого эффекта </a:t>
            </a:r>
          </a:p>
          <a:p>
            <a:pPr>
              <a:lnSpc>
                <a:spcPct val="80000"/>
              </a:lnSpc>
              <a:defRPr/>
            </a:pPr>
            <a:endParaRPr lang="ru-RU" sz="1200" dirty="0"/>
          </a:p>
          <a:p>
            <a:pPr>
              <a:lnSpc>
                <a:spcPct val="80000"/>
              </a:lnSpc>
              <a:defRPr/>
            </a:pPr>
            <a:r>
              <a:rPr lang="ru-RU" sz="1200" dirty="0"/>
              <a:t>В целом незначительное влияние исследованных факторов на когнитивную деятельность животных хорошо соотносится со слабо выраженными изменениями концентрации моноаминов в структурах мозга, отвечающих за когнитивное и эмоционально-мотивационное поведение; в то же время при комбинированном воздействии </a:t>
            </a:r>
            <a:r>
              <a:rPr lang="ru-RU" sz="1200" dirty="0" err="1"/>
              <a:t>АнОВ</a:t>
            </a:r>
            <a:r>
              <a:rPr lang="ru-RU" sz="1200" dirty="0"/>
              <a:t> + </a:t>
            </a:r>
            <a:r>
              <a:rPr lang="el-GR" sz="1200" dirty="0"/>
              <a:t>γ</a:t>
            </a:r>
            <a:r>
              <a:rPr lang="ru-RU" sz="1200" dirty="0"/>
              <a:t>-облучение + протоны, наряду с </a:t>
            </a:r>
            <a:r>
              <a:rPr lang="ru-RU" sz="1200" dirty="0" err="1"/>
              <a:t>гиппокампом</a:t>
            </a:r>
            <a:r>
              <a:rPr lang="ru-RU" sz="1200" dirty="0"/>
              <a:t> и префронтальной корой выявлены изменения в прилежащем ядре, являющемся основной интегрирующей структурой </a:t>
            </a:r>
            <a:r>
              <a:rPr lang="ru-RU" sz="1200" dirty="0" err="1"/>
              <a:t>мезолимбической</a:t>
            </a:r>
            <a:r>
              <a:rPr lang="ru-RU" sz="1200" dirty="0"/>
              <a:t> ДА системы, которая индуцирует мотивированное поведение  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100" dirty="0"/>
          </a:p>
          <a:p>
            <a:pPr>
              <a:lnSpc>
                <a:spcPct val="80000"/>
              </a:lnSpc>
              <a:defRPr/>
            </a:pPr>
            <a:endParaRPr lang="ru-RU" sz="1200" dirty="0"/>
          </a:p>
        </p:txBody>
      </p:sp>
      <p:pic>
        <p:nvPicPr>
          <p:cNvPr id="70660" name="Picture 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4" y="765175"/>
            <a:ext cx="2592387" cy="1468438"/>
          </a:xfrm>
          <a:noFill/>
        </p:spPr>
      </p:pic>
      <p:pic>
        <p:nvPicPr>
          <p:cNvPr id="7066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2349501"/>
            <a:ext cx="2592388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6" y="5229225"/>
            <a:ext cx="2951163" cy="1544638"/>
          </a:xfrm>
          <a:noFill/>
        </p:spPr>
      </p:pic>
      <p:pic>
        <p:nvPicPr>
          <p:cNvPr id="70663" name="Picture 7" descr="F:\Эксперимент корейцы\Водный Т-ла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3644900"/>
            <a:ext cx="309721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0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2"/>
          <p:cNvSpPr>
            <a:spLocks noChangeArrowheads="1"/>
          </p:cNvSpPr>
          <p:nvPr/>
        </p:nvSpPr>
        <p:spPr bwMode="auto">
          <a:xfrm>
            <a:off x="2351089" y="260350"/>
            <a:ext cx="7705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Изучение влияния комбинированного воздействия антиортостатического вывешивания (АНОВ), длительного гамма - облучения и протонов высокой энергии на поведенческие реакции, их нейрофизиологические и нейрохимические механизмы у крыс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5663952" y="1124744"/>
          <a:ext cx="46805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1774826" y="1412876"/>
            <a:ext cx="34575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cs typeface="Arial" charset="0"/>
              </a:rPr>
              <a:t>Схема эксперимента:</a:t>
            </a:r>
          </a:p>
          <a:p>
            <a:pPr eaLnBrk="1" hangingPunct="1">
              <a:defRPr/>
            </a:pPr>
            <a:r>
              <a:rPr lang="ru-RU" sz="1400" dirty="0">
                <a:cs typeface="Arial" charset="0"/>
              </a:rPr>
              <a:t>14-суточное </a:t>
            </a:r>
            <a:r>
              <a:rPr lang="ru-RU" sz="1400" dirty="0" err="1">
                <a:cs typeface="Arial" charset="0"/>
              </a:rPr>
              <a:t>АнОВ</a:t>
            </a:r>
            <a:r>
              <a:rPr lang="ru-RU" sz="1400" dirty="0">
                <a:cs typeface="Arial" charset="0"/>
              </a:rPr>
              <a:t>                суточное </a:t>
            </a:r>
            <a:r>
              <a:rPr lang="el-GR" sz="1400" dirty="0">
                <a:cs typeface="Arial" charset="0"/>
              </a:rPr>
              <a:t>γ</a:t>
            </a:r>
            <a:r>
              <a:rPr lang="ru-RU" sz="1400" dirty="0">
                <a:cs typeface="Arial" charset="0"/>
              </a:rPr>
              <a:t>-облучение 3 Гр             облучение протонами 1,5 Гр.</a:t>
            </a:r>
          </a:p>
          <a:p>
            <a:pPr eaLnBrk="1" hangingPunct="1">
              <a:defRPr/>
            </a:pPr>
            <a:r>
              <a:rPr lang="ru-RU" sz="1400" dirty="0">
                <a:cs typeface="Arial" charset="0"/>
              </a:rPr>
              <a:t>      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При исследовании пространственной ориентации, обучения и воспроизведения пространственной памяти крыс в водном лабиринте Морриса достоверных различий не получено. Отмечена тенденция к некоторому замедлению обучения у облученных крыс.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>
                <a:cs typeface="Arial" charset="0"/>
              </a:rPr>
              <a:t>  Наиболее выраженное угнетение двигательной активности происходило у крыс, подвергнутых </a:t>
            </a:r>
            <a:r>
              <a:rPr lang="ru-RU" sz="1400" dirty="0" err="1">
                <a:cs typeface="Arial" charset="0"/>
              </a:rPr>
              <a:t>АнОВ</a:t>
            </a:r>
            <a:r>
              <a:rPr lang="ru-RU" sz="1400" dirty="0">
                <a:cs typeface="Arial" charset="0"/>
              </a:rPr>
              <a:t>.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373438" y="1782764"/>
            <a:ext cx="360362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   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086100" y="1998664"/>
            <a:ext cx="395288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5663952" y="3717032"/>
          <a:ext cx="4678228" cy="281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84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</p:nvPr>
        </p:nvGraphicFramePr>
        <p:xfrm>
          <a:off x="6168008" y="260648"/>
          <a:ext cx="4038600" cy="218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294967295"/>
          </p:nvPr>
        </p:nvGraphicFramePr>
        <p:xfrm>
          <a:off x="6312024" y="2492897"/>
          <a:ext cx="389458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12024" y="4437112"/>
          <a:ext cx="39604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2709" name="Прямоугольник 1"/>
          <p:cNvSpPr>
            <a:spLocks noChangeArrowheads="1"/>
          </p:cNvSpPr>
          <p:nvPr/>
        </p:nvSpPr>
        <p:spPr bwMode="auto">
          <a:xfrm>
            <a:off x="1919288" y="260351"/>
            <a:ext cx="331311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Исследование в приподнятом крестообразном лабиринте выявило снижение тревожности у крыс всех экспериментальных групп, что подтверждается данными поведения в «открытом поле».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703513" y="1700809"/>
          <a:ext cx="4321099" cy="2237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1703512" y="4221088"/>
          <a:ext cx="424847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433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Объект 1"/>
          <p:cNvGraphicFramePr>
            <a:graphicFrameLocks noChangeAspect="1"/>
          </p:cNvGraphicFramePr>
          <p:nvPr/>
        </p:nvGraphicFramePr>
        <p:xfrm>
          <a:off x="3719513" y="333376"/>
          <a:ext cx="4919662" cy="316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Диаграмма" r:id="rId3" imgW="8848745" imgH="5972130" progId="Excel.Sheet.8">
                  <p:embed/>
                </p:oleObj>
              </mc:Choice>
              <mc:Fallback>
                <p:oleObj name="Диаграмма" r:id="rId3" imgW="8848745" imgH="59721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333376"/>
                        <a:ext cx="4919662" cy="316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Объект 2"/>
          <p:cNvGraphicFramePr>
            <a:graphicFrameLocks noChangeAspect="1"/>
          </p:cNvGraphicFramePr>
          <p:nvPr/>
        </p:nvGraphicFramePr>
        <p:xfrm>
          <a:off x="3863976" y="3573464"/>
          <a:ext cx="4608513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Диаграмма" r:id="rId5" imgW="8848745" imgH="6724620" progId="Excel.Sheet.8">
                  <p:embed/>
                </p:oleObj>
              </mc:Choice>
              <mc:Fallback>
                <p:oleObj name="Диаграмма" r:id="rId5" imgW="8848745" imgH="672462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6" y="3573464"/>
                        <a:ext cx="4608513" cy="317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7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1950" y="620714"/>
            <a:ext cx="2859088" cy="5678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/>
              <a:t>Схема эксперимента:</a:t>
            </a:r>
          </a:p>
          <a:p>
            <a:pPr>
              <a:defRPr/>
            </a:pPr>
            <a:r>
              <a:rPr lang="ru-RU" sz="1100" dirty="0"/>
              <a:t>7-суточное </a:t>
            </a:r>
            <a:r>
              <a:rPr lang="ru-RU" sz="1100" dirty="0" err="1"/>
              <a:t>АнОВ</a:t>
            </a:r>
            <a:r>
              <a:rPr lang="ru-RU" sz="1100" dirty="0"/>
              <a:t>          </a:t>
            </a:r>
          </a:p>
          <a:p>
            <a:pPr>
              <a:defRPr/>
            </a:pPr>
            <a:r>
              <a:rPr lang="ru-RU" sz="1100" dirty="0"/>
              <a:t>суточное </a:t>
            </a:r>
            <a:r>
              <a:rPr lang="el-GR" sz="1100" dirty="0"/>
              <a:t>γ</a:t>
            </a:r>
            <a:r>
              <a:rPr lang="ru-RU" sz="1100" dirty="0"/>
              <a:t>-облучение 3 Гр                     облучение протонами 1,5 Гр.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ru-RU" sz="1100" dirty="0"/>
              <a:t> Несущественные нарушения активных компонентов поведения в «открытом поле», обусловленные воздействием </a:t>
            </a:r>
            <a:r>
              <a:rPr lang="ru-RU" sz="1100" dirty="0" err="1"/>
              <a:t>АнОВ</a:t>
            </a:r>
            <a:endParaRPr lang="ru-RU" sz="1100" dirty="0"/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ru-RU" sz="1100" dirty="0"/>
              <a:t>Повышение пассивно-оборонительных компонентов поведения и тревожности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100" dirty="0"/>
              <a:t>Тенденция к повышению тревожности и пассивно-оборонительного поведения у крыс экспериментальных групп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ru-RU" sz="1100" dirty="0"/>
              <a:t>Тенденция к нарушению долговременной памяти при комбинированном воздействии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ru-RU" sz="1100" dirty="0"/>
              <a:t>Экспериментальные факторы практически не повлияли на успешность обучения крыс в водном тесте Морриса</a:t>
            </a: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ru-RU" sz="1100" dirty="0"/>
              <a:t>Наиболее значительные изменения в группе </a:t>
            </a:r>
            <a:r>
              <a:rPr lang="ru-RU" sz="1100" dirty="0" err="1"/>
              <a:t>АнОВ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в префронтальной коре и прилежащем ядре - интеграция эмоционально мотивационных состояний из мезо-</a:t>
            </a:r>
            <a:r>
              <a:rPr lang="ru-RU" sz="1100" dirty="0" err="1"/>
              <a:t>лимбических</a:t>
            </a:r>
            <a:r>
              <a:rPr lang="ru-RU" sz="1100" dirty="0"/>
              <a:t> и </a:t>
            </a:r>
            <a:r>
              <a:rPr lang="ru-RU" sz="1100" dirty="0" err="1"/>
              <a:t>мезокортикальных</a:t>
            </a:r>
            <a:r>
              <a:rPr lang="ru-RU" sz="1100" dirty="0"/>
              <a:t> структур, обеспечение целенаправленного эмоционально мотивированного поведения.</a:t>
            </a:r>
            <a:br>
              <a:rPr lang="ru-RU" sz="1100" dirty="0"/>
            </a:br>
            <a:endParaRPr lang="ru-RU" sz="1100" dirty="0"/>
          </a:p>
          <a:p>
            <a:pPr marL="171450" indent="-171450">
              <a:buFont typeface="Arial" pitchFamily="34" charset="0"/>
              <a:buChar char="•"/>
              <a:defRPr/>
            </a:pPr>
            <a:endParaRPr lang="ru-RU" sz="1100" dirty="0"/>
          </a:p>
        </p:txBody>
      </p:sp>
      <p:sp>
        <p:nvSpPr>
          <p:cNvPr id="74755" name="Прямоугольник 4"/>
          <p:cNvSpPr>
            <a:spLocks noChangeArrowheads="1"/>
          </p:cNvSpPr>
          <p:nvPr/>
        </p:nvSpPr>
        <p:spPr bwMode="auto">
          <a:xfrm>
            <a:off x="1992313" y="15876"/>
            <a:ext cx="828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Комбинированного воздействия недельного АНОВ, гамма - облучения и протонов высокой энергии на поведенческие реакции и их нейрохимические механизмы у крыс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 </a:t>
            </a:r>
            <a:endParaRPr lang="ru-RU" altLang="ru-RU" sz="1200"/>
          </a:p>
        </p:txBody>
      </p:sp>
      <p:sp>
        <p:nvSpPr>
          <p:cNvPr id="6" name="Стрелка вправо 5"/>
          <p:cNvSpPr/>
          <p:nvPr/>
        </p:nvSpPr>
        <p:spPr>
          <a:xfrm>
            <a:off x="2803526" y="908050"/>
            <a:ext cx="360363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359151" y="1052514"/>
            <a:ext cx="360363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7464152" y="2564904"/>
          <a:ext cx="309634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799856" y="620688"/>
          <a:ext cx="21602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7320137" y="260648"/>
          <a:ext cx="3124805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7248128" y="4581128"/>
          <a:ext cx="341987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4762" name="Объект 1"/>
          <p:cNvGraphicFramePr>
            <a:graphicFrameLocks noChangeAspect="1"/>
          </p:cNvGraphicFramePr>
          <p:nvPr/>
        </p:nvGraphicFramePr>
        <p:xfrm>
          <a:off x="4800601" y="2349501"/>
          <a:ext cx="2447925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Диаграмма" r:id="rId7" imgW="4010066" imgH="3133578" progId="Excel.Sheet.8">
                  <p:embed/>
                </p:oleObj>
              </mc:Choice>
              <mc:Fallback>
                <p:oleObj name="Диаграмма" r:id="rId7" imgW="4010066" imgH="313357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2349501"/>
                        <a:ext cx="2447925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Объект 2"/>
          <p:cNvGraphicFramePr>
            <a:graphicFrameLocks noChangeAspect="1"/>
          </p:cNvGraphicFramePr>
          <p:nvPr/>
        </p:nvGraphicFramePr>
        <p:xfrm>
          <a:off x="4800601" y="4541838"/>
          <a:ext cx="2366963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r:id="rId9" imgW="2743438" imgH="2456901" progId="Excel.Chart.8">
                  <p:embed/>
                </p:oleObj>
              </mc:Choice>
              <mc:Fallback>
                <p:oleObj r:id="rId9" imgW="2743438" imgH="245690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4541838"/>
                        <a:ext cx="2366963" cy="170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0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703512" y="2132856"/>
          <a:ext cx="49685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6816080" y="2204864"/>
          <a:ext cx="36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780" name="Прямоугольник 3"/>
          <p:cNvSpPr>
            <a:spLocks noChangeArrowheads="1"/>
          </p:cNvSpPr>
          <p:nvPr/>
        </p:nvSpPr>
        <p:spPr bwMode="auto">
          <a:xfrm>
            <a:off x="2351088" y="260351"/>
            <a:ext cx="7777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Рецепторы в ключевых структурах мозга при комбинированном действии 30-суточного АнОВ, гамма-излучения и высокоэнергетических протонов</a:t>
            </a:r>
          </a:p>
        </p:txBody>
      </p:sp>
      <p:sp>
        <p:nvSpPr>
          <p:cNvPr id="75781" name="Прямоугольник 4"/>
          <p:cNvSpPr>
            <a:spLocks noChangeArrowheads="1"/>
          </p:cNvSpPr>
          <p:nvPr/>
        </p:nvSpPr>
        <p:spPr bwMode="auto">
          <a:xfrm>
            <a:off x="1919288" y="5516564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Серотониновые рецепторы</a:t>
            </a:r>
          </a:p>
        </p:txBody>
      </p:sp>
      <p:sp>
        <p:nvSpPr>
          <p:cNvPr id="75782" name="Прямоугольник 5"/>
          <p:cNvSpPr>
            <a:spLocks noChangeArrowheads="1"/>
          </p:cNvSpPr>
          <p:nvPr/>
        </p:nvSpPr>
        <p:spPr bwMode="auto">
          <a:xfrm>
            <a:off x="7337426" y="5530850"/>
            <a:ext cx="2747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Дофаминовые рецепторы</a:t>
            </a:r>
          </a:p>
        </p:txBody>
      </p:sp>
    </p:spTree>
    <p:extLst>
      <p:ext uri="{BB962C8B-B14F-4D97-AF65-F5344CB8AC3E}">
        <p14:creationId xmlns:p14="http://schemas.microsoft.com/office/powerpoint/2010/main" val="5598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631504" y="1412776"/>
          <a:ext cx="5184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6960096" y="1412776"/>
          <a:ext cx="36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804" name="Прямоугольник 3"/>
          <p:cNvSpPr>
            <a:spLocks noChangeArrowheads="1"/>
          </p:cNvSpPr>
          <p:nvPr/>
        </p:nvSpPr>
        <p:spPr bwMode="auto">
          <a:xfrm>
            <a:off x="2640014" y="115889"/>
            <a:ext cx="7343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Ферменты и транспортеры в ключевых структурах мозга при комбинированном действии 30-суточного АнОВ, гамма-излучения и высокоэнергетических протонов</a:t>
            </a:r>
          </a:p>
        </p:txBody>
      </p:sp>
    </p:spTree>
    <p:extLst>
      <p:ext uri="{BB962C8B-B14F-4D97-AF65-F5344CB8AC3E}">
        <p14:creationId xmlns:p14="http://schemas.microsoft.com/office/powerpoint/2010/main" val="7925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0351"/>
            <a:ext cx="5545137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147889"/>
            <a:ext cx="37084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Прямоугольник 1"/>
          <p:cNvSpPr>
            <a:spLocks noChangeArrowheads="1"/>
          </p:cNvSpPr>
          <p:nvPr/>
        </p:nvSpPr>
        <p:spPr bwMode="auto">
          <a:xfrm>
            <a:off x="2135189" y="3933825"/>
            <a:ext cx="47958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Оксидативный стресс в тканях мозга при комбинированном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действии АнОВ и гамма-облучения в малых дозах (0,04 Гр)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/>
              <a:t>(Xiao W.M. et al, 2016)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047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8" descr="A spiral galaxy"/>
          <p:cNvPicPr>
            <a:picLocks noChangeAspect="1" noChangeArrowheads="1"/>
          </p:cNvPicPr>
          <p:nvPr/>
        </p:nvPicPr>
        <p:blipFill rotWithShape="1">
          <a:blip r:embed="rId2" cstate="screen"/>
          <a:srcRect l="8243"/>
          <a:stretch/>
        </p:blipFill>
        <p:spPr bwMode="auto">
          <a:xfrm>
            <a:off x="1467516" y="3236221"/>
            <a:ext cx="3188324" cy="377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grpSp>
        <p:nvGrpSpPr>
          <p:cNvPr id="8195" name="Группа 4"/>
          <p:cNvGrpSpPr>
            <a:grpSpLocks/>
          </p:cNvGrpSpPr>
          <p:nvPr/>
        </p:nvGrpSpPr>
        <p:grpSpPr bwMode="auto">
          <a:xfrm>
            <a:off x="1703389" y="1196975"/>
            <a:ext cx="7337425" cy="3373438"/>
            <a:chOff x="179512" y="1196752"/>
            <a:chExt cx="7337040" cy="3372916"/>
          </a:xfrm>
        </p:grpSpPr>
        <p:sp>
          <p:nvSpPr>
            <p:cNvPr id="8202" name="TextBox 2"/>
            <p:cNvSpPr txBox="1">
              <a:spLocks noChangeArrowheads="1"/>
            </p:cNvSpPr>
            <p:nvPr/>
          </p:nvSpPr>
          <p:spPr bwMode="auto">
            <a:xfrm>
              <a:off x="2541848" y="4200336"/>
              <a:ext cx="4974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pic>
          <p:nvPicPr>
            <p:cNvPr id="8203" name="Picture 1" descr="current_eit_304small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96752"/>
              <a:ext cx="1516439" cy="164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79512" y="2709406"/>
              <a:ext cx="576232" cy="2158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196" name="Прямоугольник 6"/>
          <p:cNvSpPr>
            <a:spLocks noChangeArrowheads="1"/>
          </p:cNvSpPr>
          <p:nvPr/>
        </p:nvSpPr>
        <p:spPr bwMode="auto">
          <a:xfrm>
            <a:off x="3503613" y="1628775"/>
            <a:ext cx="676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chemeClr val="bg1"/>
                </a:solidFill>
                <a:latin typeface="Arial" panose="020B0604020202020204" pitchFamily="34" charset="0"/>
              </a:rPr>
              <a:t>1. Solar proton events. Particle flux density: from tens to 10</a:t>
            </a:r>
            <a:r>
              <a:rPr lang="en-US" altLang="ru-RU" sz="2400" baseline="300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ru-RU" sz="2400">
                <a:solidFill>
                  <a:schemeClr val="bg1"/>
                </a:solidFill>
                <a:latin typeface="Arial" panose="020B0604020202020204" pitchFamily="34" charset="0"/>
              </a:rPr>
              <a:t> particles/cm</a:t>
            </a:r>
            <a:r>
              <a:rPr lang="en-US" altLang="ru-RU" sz="2400" baseline="30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ru-RU" sz="2400">
                <a:solidFill>
                  <a:schemeClr val="bg1"/>
                </a:solidFill>
                <a:latin typeface="Arial" panose="020B0604020202020204" pitchFamily="34" charset="0"/>
              </a:rPr>
              <a:t>∙s. In the years of high solar activity up to 2-3 events per month occur.</a:t>
            </a:r>
            <a:endParaRPr lang="ru-RU" altLang="ru-RU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4495800" y="40767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chemeClr val="bg1"/>
                </a:solidFill>
                <a:latin typeface="Arial" panose="020B0604020202020204" pitchFamily="34" charset="0"/>
              </a:rPr>
              <a:t>2. Galactic cosmic rays:</a:t>
            </a:r>
            <a:br>
              <a:rPr lang="en-US" altLang="ru-RU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2400">
                <a:solidFill>
                  <a:schemeClr val="bg1"/>
                </a:solidFill>
                <a:latin typeface="Arial" panose="020B0604020202020204" pitchFamily="34" charset="0"/>
              </a:rPr>
              <a:t>  protons (92%)</a:t>
            </a:r>
            <a:br>
              <a:rPr lang="en-US" altLang="ru-RU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2400">
                <a:solidFill>
                  <a:schemeClr val="bg1"/>
                </a:solidFill>
                <a:latin typeface="Arial" panose="020B0604020202020204" pitchFamily="34" charset="0"/>
              </a:rPr>
              <a:t>  helium ions (7%),</a:t>
            </a:r>
            <a:br>
              <a:rPr lang="en-US" altLang="ru-RU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2400">
                <a:solidFill>
                  <a:schemeClr val="bg1"/>
                </a:solidFill>
                <a:latin typeface="Arial" panose="020B0604020202020204" pitchFamily="34" charset="0"/>
              </a:rPr>
              <a:t>  heavy ions (1%)</a:t>
            </a:r>
            <a:endParaRPr lang="ru-RU" altLang="ru-RU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Прямоугольник 9"/>
          <p:cNvSpPr>
            <a:spLocks noChangeArrowheads="1"/>
          </p:cNvSpPr>
          <p:nvPr/>
        </p:nvSpPr>
        <p:spPr bwMode="auto">
          <a:xfrm>
            <a:off x="4800601" y="404814"/>
            <a:ext cx="374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>
                <a:solidFill>
                  <a:schemeClr val="bg1"/>
                </a:solidFill>
                <a:latin typeface="Arial" panose="020B0604020202020204" pitchFamily="34" charset="0"/>
              </a:rPr>
              <a:t>Space radiation</a:t>
            </a:r>
            <a:endParaRPr lang="ru-RU" altLang="ru-RU" sz="4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9" name="Прямоугольник 1"/>
          <p:cNvSpPr>
            <a:spLocks noChangeArrowheads="1"/>
          </p:cNvSpPr>
          <p:nvPr/>
        </p:nvSpPr>
        <p:spPr bwMode="auto">
          <a:xfrm>
            <a:off x="5351463" y="333375"/>
            <a:ext cx="2862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latin typeface="Arial" panose="020B0604020202020204" pitchFamily="34" charset="0"/>
              </a:rPr>
              <a:t>Space radiation</a:t>
            </a:r>
            <a:endParaRPr lang="ru-RU" altLang="ru-RU" sz="2800" b="1">
              <a:latin typeface="Arial" panose="020B0604020202020204" pitchFamily="34" charset="0"/>
            </a:endParaRPr>
          </a:p>
        </p:txBody>
      </p:sp>
      <p:sp>
        <p:nvSpPr>
          <p:cNvPr id="8200" name="Прямоугольник 5"/>
          <p:cNvSpPr>
            <a:spLocks noChangeArrowheads="1"/>
          </p:cNvSpPr>
          <p:nvPr/>
        </p:nvSpPr>
        <p:spPr bwMode="auto">
          <a:xfrm>
            <a:off x="4656138" y="12446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1. Solar proton events. Particle flux density: from tens to 10</a:t>
            </a:r>
            <a:r>
              <a:rPr lang="en-US" altLang="ru-RU" sz="1800" baseline="30000">
                <a:latin typeface="Arial" panose="020B0604020202020204" pitchFamily="34" charset="0"/>
              </a:rPr>
              <a:t>4</a:t>
            </a:r>
            <a:r>
              <a:rPr lang="en-US" altLang="ru-RU" sz="1800">
                <a:latin typeface="Arial" panose="020B0604020202020204" pitchFamily="34" charset="0"/>
              </a:rPr>
              <a:t> particles/cm</a:t>
            </a:r>
            <a:r>
              <a:rPr lang="en-US" altLang="ru-RU" sz="1800" baseline="30000">
                <a:latin typeface="Arial" panose="020B0604020202020204" pitchFamily="34" charset="0"/>
              </a:rPr>
              <a:t>2</a:t>
            </a:r>
            <a:r>
              <a:rPr lang="en-US" altLang="ru-RU" sz="1800">
                <a:latin typeface="Arial" panose="020B0604020202020204" pitchFamily="34" charset="0"/>
              </a:rPr>
              <a:t>∙s. In the years of high solar activity up to 2-3 events per month occur.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5087938" y="44434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2. Galactic cosmic rays:</a:t>
            </a:r>
            <a:br>
              <a:rPr lang="en-US" altLang="ru-RU" sz="1800">
                <a:latin typeface="Arial" panose="020B0604020202020204" pitchFamily="34" charset="0"/>
              </a:rPr>
            </a:br>
            <a:r>
              <a:rPr lang="en-US" altLang="ru-RU" sz="1800">
                <a:latin typeface="Arial" panose="020B0604020202020204" pitchFamily="34" charset="0"/>
              </a:rPr>
              <a:t>  protons (92%)</a:t>
            </a:r>
            <a:br>
              <a:rPr lang="en-US" altLang="ru-RU" sz="1800">
                <a:latin typeface="Arial" panose="020B0604020202020204" pitchFamily="34" charset="0"/>
              </a:rPr>
            </a:br>
            <a:r>
              <a:rPr lang="en-US" altLang="ru-RU" sz="1800">
                <a:latin typeface="Arial" panose="020B0604020202020204" pitchFamily="34" charset="0"/>
              </a:rPr>
              <a:t>  helium ions (7%),</a:t>
            </a:r>
            <a:br>
              <a:rPr lang="en-US" altLang="ru-RU" sz="1800">
                <a:latin typeface="Arial" panose="020B0604020202020204" pitchFamily="34" charset="0"/>
              </a:rPr>
            </a:br>
            <a:r>
              <a:rPr lang="en-US" altLang="ru-RU" sz="1800">
                <a:latin typeface="Arial" panose="020B0604020202020204" pitchFamily="34" charset="0"/>
              </a:rPr>
              <a:t>  heavy ions (1%)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046205" y="765176"/>
            <a:ext cx="10264345" cy="538848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1400" b="1" dirty="0"/>
              <a:t>Антагонистические эффекты взаимодействия </a:t>
            </a:r>
            <a:r>
              <a:rPr lang="ru-RU" sz="1400" b="1" dirty="0" err="1"/>
              <a:t>АнОВ</a:t>
            </a:r>
            <a:r>
              <a:rPr lang="ru-RU" sz="1400" b="1" dirty="0"/>
              <a:t> и ионизирующих излучений при воздействии на функции ЦНС</a:t>
            </a:r>
          </a:p>
          <a:p>
            <a:pPr marL="0" indent="0">
              <a:buNone/>
              <a:defRPr/>
            </a:pPr>
            <a:endParaRPr lang="ru-RU" sz="1400" b="1" dirty="0"/>
          </a:p>
          <a:p>
            <a:pPr>
              <a:defRPr/>
            </a:pPr>
            <a:r>
              <a:rPr lang="ru-RU" sz="1400" b="1" dirty="0"/>
              <a:t>В поведении:</a:t>
            </a:r>
          </a:p>
          <a:p>
            <a:pPr>
              <a:defRPr/>
            </a:pPr>
            <a:r>
              <a:rPr lang="ru-RU" sz="1400" dirty="0" err="1"/>
              <a:t>АнОВ</a:t>
            </a:r>
            <a:r>
              <a:rPr lang="ru-RU" sz="1400" dirty="0"/>
              <a:t> - более выраженное угнетение двигательной и ориентировочно-исследовательской активности, нежели комбинированное воздействие </a:t>
            </a:r>
            <a:r>
              <a:rPr lang="ru-RU" sz="1400" dirty="0" err="1"/>
              <a:t>АнОВ+облучение</a:t>
            </a:r>
            <a:r>
              <a:rPr lang="ru-RU" sz="1400" dirty="0"/>
              <a:t>; </a:t>
            </a:r>
          </a:p>
          <a:p>
            <a:pPr>
              <a:defRPr/>
            </a:pPr>
            <a:r>
              <a:rPr lang="ru-RU" sz="1400" dirty="0"/>
              <a:t>Уровень тревожности животных при 14-суточном воздействии;</a:t>
            </a:r>
          </a:p>
          <a:p>
            <a:pPr>
              <a:defRPr/>
            </a:pPr>
            <a:r>
              <a:rPr lang="ru-RU" sz="1400" b="1" dirty="0"/>
              <a:t>В обмене моноаминов:</a:t>
            </a:r>
          </a:p>
          <a:p>
            <a:pPr>
              <a:defRPr/>
            </a:pPr>
            <a:r>
              <a:rPr lang="ru-RU" sz="1400" dirty="0"/>
              <a:t>Более выраженное снижение концентрации адреналина в прилежащем ядре при облучении;</a:t>
            </a:r>
          </a:p>
          <a:p>
            <a:pPr>
              <a:defRPr/>
            </a:pPr>
            <a:r>
              <a:rPr lang="ru-RU" sz="1400" dirty="0"/>
              <a:t>Более резкое снижение содержания метаболитов дофамина – </a:t>
            </a:r>
            <a:r>
              <a:rPr lang="ru-RU" sz="1400" dirty="0" err="1"/>
              <a:t>диоксифенилуксусной</a:t>
            </a:r>
            <a:r>
              <a:rPr lang="ru-RU" sz="1400" dirty="0"/>
              <a:t> кислоты (ДОФУК) при вывешивании и </a:t>
            </a:r>
            <a:r>
              <a:rPr lang="ru-RU" sz="1400" dirty="0" err="1"/>
              <a:t>триметокситиронина</a:t>
            </a:r>
            <a:r>
              <a:rPr lang="ru-RU" sz="1400" dirty="0"/>
              <a:t> (3МТ) при облучении, чем при комбинированном воздействии в префронтальной коре;</a:t>
            </a:r>
          </a:p>
          <a:p>
            <a:pPr>
              <a:defRPr/>
            </a:pPr>
            <a:r>
              <a:rPr lang="ru-RU" sz="1400" b="1" dirty="0"/>
              <a:t>На молекулярном уровне:</a:t>
            </a:r>
          </a:p>
          <a:p>
            <a:pPr>
              <a:defRPr/>
            </a:pPr>
            <a:r>
              <a:rPr lang="ru-RU" sz="1400" dirty="0"/>
              <a:t> Резкое повышение содержания </a:t>
            </a:r>
            <a:r>
              <a:rPr lang="ru-RU" sz="1400" dirty="0" err="1"/>
              <a:t>mRNA</a:t>
            </a:r>
            <a:r>
              <a:rPr lang="ru-RU" sz="1400" dirty="0"/>
              <a:t> в </a:t>
            </a:r>
            <a:r>
              <a:rPr lang="en-US" sz="1400" dirty="0"/>
              <a:t>D</a:t>
            </a:r>
            <a:r>
              <a:rPr lang="ru-RU" sz="1400" baseline="-25000" dirty="0"/>
              <a:t>1 </a:t>
            </a:r>
            <a:r>
              <a:rPr lang="ru-RU" sz="1400" dirty="0"/>
              <a:t>(в гипоталамусе) и </a:t>
            </a:r>
            <a:r>
              <a:rPr lang="en-US" sz="1400" dirty="0"/>
              <a:t>D</a:t>
            </a:r>
            <a:r>
              <a:rPr lang="ru-RU" sz="1400" baseline="-25000" dirty="0"/>
              <a:t>2 </a:t>
            </a:r>
            <a:r>
              <a:rPr lang="ru-RU" sz="1400" dirty="0"/>
              <a:t>(в </a:t>
            </a:r>
            <a:r>
              <a:rPr lang="ru-RU" sz="1400" dirty="0" err="1"/>
              <a:t>стриатуме</a:t>
            </a:r>
            <a:r>
              <a:rPr lang="ru-RU" sz="1400" dirty="0"/>
              <a:t>) рецепторах дофамина, а также еще более резкое его повышение в серотониновых транспортерах в обеих этих структурах при комбинированном воздействии;</a:t>
            </a:r>
          </a:p>
          <a:p>
            <a:pPr>
              <a:defRPr/>
            </a:pPr>
            <a:r>
              <a:rPr lang="ru-RU" sz="1400" dirty="0"/>
              <a:t>В этих же структурах - резкое повышение экспрессии </a:t>
            </a:r>
            <a:r>
              <a:rPr lang="en-US" sz="1400" dirty="0"/>
              <a:t>COMT </a:t>
            </a:r>
            <a:r>
              <a:rPr lang="ru-RU" sz="1400" dirty="0"/>
              <a:t>– энзима, </a:t>
            </a:r>
            <a:r>
              <a:rPr lang="ru-RU" sz="1400" dirty="0" err="1"/>
              <a:t>метилирующего</a:t>
            </a:r>
            <a:r>
              <a:rPr lang="ru-RU" sz="1400" dirty="0"/>
              <a:t> </a:t>
            </a:r>
            <a:r>
              <a:rPr lang="ru-RU" sz="1400" dirty="0" err="1"/>
              <a:t>дофаминергические</a:t>
            </a:r>
            <a:r>
              <a:rPr lang="ru-RU" sz="1400" dirty="0"/>
              <a:t> структуры. </a:t>
            </a:r>
          </a:p>
          <a:p>
            <a:pPr>
              <a:defRPr/>
            </a:pPr>
            <a:endParaRPr lang="ru-RU" sz="1400" dirty="0"/>
          </a:p>
          <a:p>
            <a:pPr marL="0" indent="0">
              <a:buNone/>
              <a:defRPr/>
            </a:pPr>
            <a:r>
              <a:rPr lang="ru-RU" sz="1400" dirty="0"/>
              <a:t>Наши данные подтверждаются результатами, полученными при исследовании эффектов комбинированного действия </a:t>
            </a:r>
            <a:r>
              <a:rPr lang="ru-RU" sz="1400" dirty="0" err="1"/>
              <a:t>АнОВ</a:t>
            </a:r>
            <a:r>
              <a:rPr lang="ru-RU" sz="1400" dirty="0"/>
              <a:t> и гамма-излучения: выраженность </a:t>
            </a:r>
            <a:r>
              <a:rPr lang="ru-RU" sz="1400" dirty="0" err="1"/>
              <a:t>апоптоза</a:t>
            </a:r>
            <a:r>
              <a:rPr lang="ru-RU" sz="1400" dirty="0"/>
              <a:t> в коре мозга была выше при вывешивании, чем при комбинированном воздействии (</a:t>
            </a:r>
            <a:r>
              <a:rPr lang="en-US" sz="1400" dirty="0"/>
              <a:t>Mao at al</a:t>
            </a:r>
            <a:r>
              <a:rPr lang="ru-RU" sz="1400" dirty="0"/>
              <a:t>, 2016).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176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1774825" y="1700213"/>
            <a:ext cx="8229600" cy="3168650"/>
          </a:xfrm>
        </p:spPr>
        <p:txBody>
          <a:bodyPr/>
          <a:lstStyle/>
          <a:p>
            <a:pPr algn="just"/>
            <a:r>
              <a:rPr lang="ru-RU" altLang="ru-RU" sz="2000"/>
              <a:t>Таким образом, нейробиологические эффекты взаимодействия АнОВ и ионизирующих излучений при их синхронном комбинированном действии носят характер, который мы назвали интерференционным, по аналогии с физическим явлением интерференции, проявляя синергический либо антагонистический эффекты, либо же появление новых эффектов в отношении поведения и метаболизма моноаминов. Не исключено, что проявление такого рода взаимодействия может приводить к нивелированию негативных последствий от воздействия этих факторов </a:t>
            </a:r>
            <a:br>
              <a:rPr lang="ru-RU" altLang="ru-RU" sz="2000"/>
            </a:b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8112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441700"/>
          </a:xfrm>
        </p:spPr>
        <p:txBody>
          <a:bodyPr/>
          <a:lstStyle/>
          <a:p>
            <a:pPr eaLnBrk="1" hangingPunct="1"/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endParaRPr lang="ru-RU" altLang="ru-RU" sz="2400" b="1"/>
          </a:p>
        </p:txBody>
      </p:sp>
      <p:sp>
        <p:nvSpPr>
          <p:cNvPr id="118787" name="Прямоугольник 4"/>
          <p:cNvSpPr>
            <a:spLocks noChangeArrowheads="1"/>
          </p:cNvSpPr>
          <p:nvPr/>
        </p:nvSpPr>
        <p:spPr bwMode="auto">
          <a:xfrm>
            <a:off x="2178050" y="260351"/>
            <a:ext cx="8066088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Эксперименты с приматами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Схема экспериментов: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1. Обучение обезьян по методике  ПТС в течение 6 мес.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  АнОГ в течение 7 суток  +  суточное гамма-облучение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однократное облучение головы животных ионами углерода </a:t>
            </a:r>
            <a:r>
              <a:rPr lang="ru-RU" altLang="ru-RU" sz="2000" baseline="30000"/>
              <a:t>12</a:t>
            </a:r>
            <a:r>
              <a:rPr lang="ru-RU" altLang="ru-RU" sz="2000"/>
              <a:t>С с энергией 420 МэВ в дозе 1 Гр на ускорителе У-70 на базе Института физики высоких энергий (Протвино)           исследование когнитивных функций и метаболизма моноаминов в периферической крови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2. Обучение обезьян по методике  ПТС в течение 6 мес.          однократное облучение головы животных ионами криптона </a:t>
            </a:r>
            <a:r>
              <a:rPr lang="ru-RU" altLang="ru-RU" sz="2000" baseline="30000"/>
              <a:t>84</a:t>
            </a:r>
            <a:r>
              <a:rPr lang="en-US" altLang="ru-RU" sz="2000"/>
              <a:t>Kr</a:t>
            </a:r>
            <a:r>
              <a:rPr lang="ru-RU" altLang="ru-RU" sz="2000" baseline="-25000"/>
              <a:t>36 </a:t>
            </a:r>
            <a:r>
              <a:rPr lang="ru-RU" altLang="ru-RU" sz="2000"/>
              <a:t> с энергией</a:t>
            </a:r>
            <a:r>
              <a:rPr lang="ru-RU" altLang="ru-RU" sz="2000" b="1"/>
              <a:t> </a:t>
            </a:r>
            <a:r>
              <a:rPr lang="ru-RU" altLang="ru-RU" sz="2000"/>
              <a:t>2,3 ГэВ/н  (нуклотрон, Дубна)            исследование когнитивных функций и метаболизма моноаминов в периферической крови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Поглощенная доза, усредненная по всему мозгу обезьян, при облучении ионами криптона - примерно 0,15 Гр.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8399463" y="1844675"/>
            <a:ext cx="360362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8256588" y="2133600"/>
            <a:ext cx="360362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</a:t>
            </a:r>
          </a:p>
        </p:txBody>
      </p:sp>
      <p:sp>
        <p:nvSpPr>
          <p:cNvPr id="9" name="Стрелка вправо 8"/>
          <p:cNvSpPr/>
          <p:nvPr/>
        </p:nvSpPr>
        <p:spPr>
          <a:xfrm flipV="1">
            <a:off x="6672263" y="4581526"/>
            <a:ext cx="360362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6383338" y="3068639"/>
            <a:ext cx="360362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8399463" y="3959225"/>
            <a:ext cx="360362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695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08663" y="1052514"/>
            <a:ext cx="46482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/>
              <a:t>Приматы - наиболее адекватный объект для исследования ВНД в лабораторных условиях, что обусловлено наибольшей близостью к человеку по основным нейрофизиологическим параметрам: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800" b="1" i="1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600" i="1"/>
              <a:t>строению головного мозга;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600" i="1"/>
              <a:t>эмоциональной и мотивационной системам;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600" i="1"/>
              <a:t>анализаторным системам;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600" i="1"/>
              <a:t>когнитивным возможностям;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1600" i="1"/>
              <a:t>манипуляционным способностям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ru-RU" altLang="ru-RU" sz="1600" i="1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/>
              <a:t>В качестве объекта для моделирования элементов операторской деятельности в экспериментах по изучению влияния ФКП на ВНД были выбраны макаки-резусы (</a:t>
            </a:r>
            <a:r>
              <a:rPr lang="en-US" altLang="ru-RU" sz="1800" b="1" i="1"/>
              <a:t>Macaca mulatta)</a:t>
            </a:r>
            <a:endParaRPr lang="ru-RU" altLang="ru-RU" sz="1800" b="1" i="1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600" b="1" i="1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ru-RU" altLang="ru-RU" sz="1600" i="1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ru-RU" altLang="ru-RU" sz="1600" b="1"/>
          </a:p>
        </p:txBody>
      </p:sp>
      <p:pic>
        <p:nvPicPr>
          <p:cNvPr id="48131" name="Picture 3" descr="P101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341438"/>
            <a:ext cx="3867150" cy="515620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351088" y="1"/>
            <a:ext cx="7777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Моделирование элементов операторской деятельности в экспериментах на обезьянах</a:t>
            </a:r>
          </a:p>
        </p:txBody>
      </p:sp>
    </p:spTree>
    <p:extLst>
      <p:ext uri="{BB962C8B-B14F-4D97-AF65-F5344CB8AC3E}">
        <p14:creationId xmlns:p14="http://schemas.microsoft.com/office/powerpoint/2010/main" val="3114877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990600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C00000"/>
                </a:solidFill>
              </a:rPr>
              <a:t>Метод исследования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567488" y="1341438"/>
            <a:ext cx="3776662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i="1"/>
              <a:t>Метод, обеспечивающий непрерывный мониторинг ВНД обезьян в течение длительного времени и включающий базовые элементы операторской деятельности –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i="1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i="1"/>
              <a:t>автоматизированная компьютерная система игровых тестов (психологическая тестовая система  - ПТС)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i="1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i="1"/>
              <a:t>(</a:t>
            </a:r>
            <a:r>
              <a:rPr lang="en-US" altLang="ru-RU" sz="2000" b="1" i="1"/>
              <a:t>D.Rembo</a:t>
            </a:r>
            <a:r>
              <a:rPr lang="ru-RU" altLang="ru-RU" sz="2000" b="1" i="1"/>
              <a:t>, </a:t>
            </a:r>
            <a:r>
              <a:rPr lang="en-US" altLang="ru-RU" sz="2000" b="1" i="1"/>
              <a:t>D.Washbourn</a:t>
            </a:r>
            <a:r>
              <a:rPr lang="ru-RU" altLang="ru-RU" sz="2000" b="1" i="1"/>
              <a:t>, К.</a:t>
            </a:r>
            <a:r>
              <a:rPr lang="en-US" altLang="ru-RU" sz="2000" b="1" i="1"/>
              <a:t>Richardson et al,</a:t>
            </a:r>
            <a:r>
              <a:rPr lang="ru-RU" altLang="ru-RU" sz="2000" b="1" i="1"/>
              <a:t> 1989)</a:t>
            </a:r>
            <a:r>
              <a:rPr lang="ru-RU" altLang="ru-RU" sz="2000" i="1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i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/>
          </a:p>
        </p:txBody>
      </p:sp>
      <p:pic>
        <p:nvPicPr>
          <p:cNvPr id="50180" name="Picture 4" descr="IMG_46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9" y="1484313"/>
            <a:ext cx="4244975" cy="4176712"/>
          </a:xfrm>
        </p:spPr>
      </p:pic>
    </p:spTree>
    <p:extLst>
      <p:ext uri="{BB962C8B-B14F-4D97-AF65-F5344CB8AC3E}">
        <p14:creationId xmlns:p14="http://schemas.microsoft.com/office/powerpoint/2010/main" val="32848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279650" y="209551"/>
            <a:ext cx="7848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Метод ПТС включает серию из 18 игровых компьютерных задач возрастающей сложности, моделирующих базовые элементы операторской деятельности и направленных на </a:t>
            </a:r>
            <a:r>
              <a:rPr lang="en-US" altLang="ru-RU" sz="1800" b="1">
                <a:solidFill>
                  <a:srgbClr val="C00000"/>
                </a:solidFill>
              </a:rPr>
              <a:t> </a:t>
            </a:r>
            <a:r>
              <a:rPr lang="ru-RU" altLang="ru-RU" sz="1800" b="1">
                <a:solidFill>
                  <a:srgbClr val="C00000"/>
                </a:solidFill>
              </a:rPr>
              <a:t>оценку </a:t>
            </a:r>
            <a:r>
              <a:rPr lang="en-US" altLang="ru-RU" sz="1800" b="1">
                <a:solidFill>
                  <a:srgbClr val="C00000"/>
                </a:solidFill>
              </a:rPr>
              <a:t> </a:t>
            </a:r>
            <a:r>
              <a:rPr lang="ru-RU" altLang="ru-RU" sz="1800" b="1">
                <a:solidFill>
                  <a:srgbClr val="C00000"/>
                </a:solidFill>
              </a:rPr>
              <a:t>сенсорно-перцептивных, сенсомоторных и непрерывных перцептивно-моторных и когнитивных ее компонентов</a:t>
            </a:r>
            <a:r>
              <a:rPr lang="ru-RU" altLang="ru-RU" sz="18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351088" y="3989388"/>
            <a:ext cx="7696200" cy="2622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</a:t>
            </a:r>
            <a:r>
              <a:rPr lang="ru-RU" b="1" i="1" dirty="0">
                <a:solidFill>
                  <a:srgbClr val="002060"/>
                </a:solidFill>
                <a:cs typeface="Arial" charset="0"/>
              </a:rPr>
              <a:t>В основе тестов, предлагаемых  обезьянам,  лежит выработка сложных инструментальных условных рефлексов, связанных с точной координацией движений.  В качестве условных раздражителей применяются видео-стимулы различной конфигурации, предъявляемые на экране монитора. В качестве безусловного подкрепления используется стандартная бананово-растительная таблетка.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</a:p>
          <a:p>
            <a:pPr marL="342900" indent="-342900">
              <a:defRPr/>
            </a:pPr>
            <a:endParaRPr lang="ru-RU" b="1" i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ru-RU" sz="2000" b="1" i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aphicFrame>
        <p:nvGraphicFramePr>
          <p:cNvPr id="51204" name="Object 4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2416176"/>
          <a:ext cx="16764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Видео-клип" r:id="rId4" imgW="2438095" imgH="1729890" progId="AVIFile">
                  <p:embed/>
                </p:oleObj>
              </mc:Choice>
              <mc:Fallback>
                <p:oleObj name="Видео-клип" r:id="rId4" imgW="2438095" imgH="1729890" progId="AVI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16176"/>
                        <a:ext cx="1676400" cy="119062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>
            <a:hlinkClick r:id="" action="ppaction://ole?verb=0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76800" y="2413000"/>
          <a:ext cx="17526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Видео-клип" r:id="rId6" imgW="3985605" imgH="2690093" progId="AVIFile">
                  <p:embed/>
                </p:oleObj>
              </mc:Choice>
              <mc:Fallback>
                <p:oleObj name="Видео-клип" r:id="rId6" imgW="3985605" imgH="2690093" progId="AVI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413000"/>
                        <a:ext cx="1752600" cy="118268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>
            <a:hlinkClick r:id="" action="ppaction://ole?verb=0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20000" y="2411413"/>
          <a:ext cx="1828800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Видео-клип" r:id="rId8" imgW="3254022" imgH="2118095" progId="Package">
                  <p:embed/>
                </p:oleObj>
              </mc:Choice>
              <mc:Fallback>
                <p:oleObj name="Видео-клип" r:id="rId8" imgW="3254022" imgH="2118095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411413"/>
                        <a:ext cx="1828800" cy="1192212"/>
                      </a:xfrm>
                      <a:prstGeom prst="rect">
                        <a:avLst/>
                      </a:prstGeom>
                      <a:noFill/>
                      <a:ln w="76200" cap="flat" cmpd="sng" algn="ctr">
                        <a:solidFill>
                          <a:srgbClr val="3366FF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367214" y="1828800"/>
            <a:ext cx="25876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sz="1600" b="1" i="1" u="sng">
                <a:solidFill>
                  <a:srgbClr val="002060"/>
                </a:solidFill>
              </a:rPr>
              <a:t>Примеры видео-стимулов</a:t>
            </a:r>
          </a:p>
        </p:txBody>
      </p:sp>
    </p:spTree>
    <p:extLst>
      <p:ext uri="{BB962C8B-B14F-4D97-AF65-F5344CB8AC3E}">
        <p14:creationId xmlns:p14="http://schemas.microsoft.com/office/powerpoint/2010/main" val="1867050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2613026" y="915989"/>
            <a:ext cx="409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/>
              <a:t>Типология ВНД: обезьяны</a:t>
            </a:r>
          </a:p>
        </p:txBody>
      </p:sp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1506538" y="1531938"/>
            <a:ext cx="630555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Основные параметры типологизации – человеческие: «сила»,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«уравновешенность» и «подвижность» нервных процессов</a:t>
            </a:r>
          </a:p>
        </p:txBody>
      </p:sp>
      <p:sp>
        <p:nvSpPr>
          <p:cNvPr id="62468" name="TextBox 2"/>
          <p:cNvSpPr txBox="1">
            <a:spLocks noChangeArrowheads="1"/>
          </p:cNvSpPr>
          <p:nvPr/>
        </p:nvSpPr>
        <p:spPr bwMode="auto">
          <a:xfrm>
            <a:off x="1700213" y="2117726"/>
            <a:ext cx="2824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/>
              <a:t>Сила</a:t>
            </a:r>
            <a:endParaRPr lang="en-US" altLang="ru-RU" sz="18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возбуждения/торможения</a:t>
            </a: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3924301" y="2887664"/>
            <a:ext cx="109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Сильный</a:t>
            </a:r>
          </a:p>
        </p:txBody>
      </p:sp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2205039" y="2976563"/>
            <a:ext cx="1590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Слабый</a:t>
            </a:r>
            <a:r>
              <a:rPr lang="en-US" altLang="ru-RU" sz="1800" b="1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/>
              <a:t>(</a:t>
            </a:r>
            <a:r>
              <a:rPr lang="ru-RU" altLang="ru-RU" sz="1800" b="1"/>
              <a:t>Меланхолик</a:t>
            </a:r>
            <a:r>
              <a:rPr lang="en-US" altLang="ru-RU" sz="1800" b="1"/>
              <a:t>)</a:t>
            </a:r>
            <a:endParaRPr lang="ru-RU" altLang="ru-RU" sz="1800" b="1"/>
          </a:p>
        </p:txBody>
      </p:sp>
      <p:sp>
        <p:nvSpPr>
          <p:cNvPr id="62471" name="TextBox 6"/>
          <p:cNvSpPr txBox="1">
            <a:spLocks noChangeArrowheads="1"/>
          </p:cNvSpPr>
          <p:nvPr/>
        </p:nvSpPr>
        <p:spPr bwMode="auto">
          <a:xfrm>
            <a:off x="5202239" y="3497263"/>
            <a:ext cx="1971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Уравновешенный</a:t>
            </a:r>
          </a:p>
        </p:txBody>
      </p:sp>
      <p:sp>
        <p:nvSpPr>
          <p:cNvPr id="62472" name="TextBox 7"/>
          <p:cNvSpPr txBox="1">
            <a:spLocks noChangeArrowheads="1"/>
          </p:cNvSpPr>
          <p:nvPr/>
        </p:nvSpPr>
        <p:spPr bwMode="auto">
          <a:xfrm>
            <a:off x="3252789" y="4238626"/>
            <a:ext cx="2274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/>
              <a:t>Неуравновешенный</a:t>
            </a:r>
            <a:r>
              <a:rPr lang="en-US" altLang="ru-RU" sz="1800" b="1"/>
              <a:t> </a:t>
            </a:r>
            <a:endParaRPr lang="ru-RU" altLang="ru-RU" sz="18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b="1"/>
              <a:t>(</a:t>
            </a:r>
            <a:r>
              <a:rPr lang="ru-RU" altLang="ru-RU" sz="1800" b="1"/>
              <a:t>Холерик</a:t>
            </a:r>
            <a:r>
              <a:rPr lang="en-US" altLang="ru-RU" sz="1800" b="1"/>
              <a:t>)</a:t>
            </a:r>
            <a:endParaRPr lang="ru-RU" altLang="ru-RU" sz="1800" b="1"/>
          </a:p>
        </p:txBody>
      </p:sp>
      <p:sp>
        <p:nvSpPr>
          <p:cNvPr id="62473" name="TextBox 8"/>
          <p:cNvSpPr txBox="1">
            <a:spLocks noChangeArrowheads="1"/>
          </p:cNvSpPr>
          <p:nvPr/>
        </p:nvSpPr>
        <p:spPr bwMode="auto">
          <a:xfrm>
            <a:off x="6118225" y="4189413"/>
            <a:ext cx="1466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Подвижный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(Сангвиник</a:t>
            </a:r>
            <a:r>
              <a:rPr lang="en-US" altLang="ru-RU" sz="1800" b="1"/>
              <a:t>)</a:t>
            </a:r>
            <a:endParaRPr lang="ru-RU" altLang="ru-RU" sz="1800" b="1"/>
          </a:p>
        </p:txBody>
      </p:sp>
      <p:sp>
        <p:nvSpPr>
          <p:cNvPr id="62474" name="TextBox 9"/>
          <p:cNvSpPr txBox="1">
            <a:spLocks noChangeArrowheads="1"/>
          </p:cNvSpPr>
          <p:nvPr/>
        </p:nvSpPr>
        <p:spPr bwMode="auto">
          <a:xfrm>
            <a:off x="4787901" y="5187950"/>
            <a:ext cx="249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Инертный</a:t>
            </a:r>
            <a:r>
              <a:rPr lang="en-US" altLang="ru-RU" sz="1800" b="1"/>
              <a:t> (</a:t>
            </a:r>
            <a:r>
              <a:rPr lang="ru-RU" altLang="ru-RU" sz="1800" b="1"/>
              <a:t>Флегматик</a:t>
            </a:r>
            <a:r>
              <a:rPr lang="en-US" altLang="ru-RU" sz="1800" b="1"/>
              <a:t>)</a:t>
            </a:r>
            <a:endParaRPr lang="ru-RU" altLang="ru-RU" sz="1800" b="1"/>
          </a:p>
        </p:txBody>
      </p:sp>
      <p:cxnSp>
        <p:nvCxnSpPr>
          <p:cNvPr id="13" name="Straight Arrow Connector 12">
            <a:extLst>
              <a:ext uri="{FF2B5EF4-FFF2-40B4-BE49-F238E27FC236}"/>
            </a:extLst>
          </p:cNvPr>
          <p:cNvCxnSpPr>
            <a:cxnSpLocks/>
            <a:stCxn id="62468" idx="2"/>
            <a:endCxn id="62469" idx="0"/>
          </p:cNvCxnSpPr>
          <p:nvPr/>
        </p:nvCxnSpPr>
        <p:spPr>
          <a:xfrm>
            <a:off x="3113089" y="2763839"/>
            <a:ext cx="1355725" cy="123825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/>
            </a:extLst>
          </p:cNvPr>
          <p:cNvCxnSpPr>
            <a:cxnSpLocks/>
            <a:stCxn id="62468" idx="2"/>
            <a:endCxn id="62470" idx="0"/>
          </p:cNvCxnSpPr>
          <p:nvPr/>
        </p:nvCxnSpPr>
        <p:spPr>
          <a:xfrm flipH="1">
            <a:off x="3000376" y="2763839"/>
            <a:ext cx="112713" cy="212725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/>
            </a:extLst>
          </p:cNvPr>
          <p:cNvCxnSpPr>
            <a:cxnSpLocks/>
            <a:endCxn id="62471" idx="0"/>
          </p:cNvCxnSpPr>
          <p:nvPr/>
        </p:nvCxnSpPr>
        <p:spPr>
          <a:xfrm>
            <a:off x="4268789" y="3230563"/>
            <a:ext cx="1919287" cy="2667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/>
            </a:extLst>
          </p:cNvPr>
          <p:cNvCxnSpPr>
            <a:cxnSpLocks/>
            <a:endCxn id="62472" idx="0"/>
          </p:cNvCxnSpPr>
          <p:nvPr/>
        </p:nvCxnSpPr>
        <p:spPr>
          <a:xfrm>
            <a:off x="4227514" y="3216275"/>
            <a:ext cx="161925" cy="102235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/>
            </a:extLst>
          </p:cNvPr>
          <p:cNvCxnSpPr>
            <a:cxnSpLocks/>
            <a:stCxn id="62471" idx="2"/>
          </p:cNvCxnSpPr>
          <p:nvPr/>
        </p:nvCxnSpPr>
        <p:spPr>
          <a:xfrm flipH="1">
            <a:off x="6107113" y="3865564"/>
            <a:ext cx="80962" cy="536575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605464" y="3840164"/>
            <a:ext cx="153987" cy="132238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81" name="TextBox 27"/>
          <p:cNvSpPr txBox="1">
            <a:spLocks noChangeArrowheads="1"/>
          </p:cNvSpPr>
          <p:nvPr/>
        </p:nvSpPr>
        <p:spPr bwMode="auto">
          <a:xfrm>
            <a:off x="6305551" y="3711575"/>
            <a:ext cx="904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900"/>
              <a:t>( </a:t>
            </a:r>
            <a:r>
              <a:rPr lang="ru-RU" altLang="ru-RU" sz="900"/>
              <a:t>возбуждение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/>
              <a:t>=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/>
              <a:t>торможению</a:t>
            </a:r>
            <a:r>
              <a:rPr lang="en-US" altLang="ru-RU" sz="900"/>
              <a:t>)</a:t>
            </a:r>
            <a:endParaRPr lang="ru-RU" altLang="ru-RU" sz="900"/>
          </a:p>
        </p:txBody>
      </p:sp>
      <p:sp>
        <p:nvSpPr>
          <p:cNvPr id="62482" name="TextBox 30"/>
          <p:cNvSpPr txBox="1">
            <a:spLocks noChangeArrowheads="1"/>
          </p:cNvSpPr>
          <p:nvPr/>
        </p:nvSpPr>
        <p:spPr bwMode="auto">
          <a:xfrm>
            <a:off x="6310313" y="4716464"/>
            <a:ext cx="97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900"/>
              <a:t>( </a:t>
            </a:r>
            <a:r>
              <a:rPr lang="ru-RU" altLang="ru-RU" sz="900"/>
              <a:t>быстрая смена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/>
              <a:t>рефлексов</a:t>
            </a:r>
            <a:r>
              <a:rPr lang="en-US" altLang="ru-RU" sz="900"/>
              <a:t>)</a:t>
            </a:r>
            <a:endParaRPr lang="ru-RU" altLang="ru-RU" sz="900"/>
          </a:p>
        </p:txBody>
      </p:sp>
      <p:pic>
        <p:nvPicPr>
          <p:cNvPr id="62483" name="monkey_selection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6" y="876300"/>
            <a:ext cx="28940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4" name="TextBox 36"/>
          <p:cNvSpPr txBox="1">
            <a:spLocks noChangeArrowheads="1"/>
          </p:cNvSpPr>
          <p:nvPr/>
        </p:nvSpPr>
        <p:spPr bwMode="auto">
          <a:xfrm>
            <a:off x="2952750" y="4884739"/>
            <a:ext cx="19891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/>
              <a:t>(возбуждение сильнее торможения</a:t>
            </a:r>
            <a:r>
              <a:rPr lang="en-US" altLang="ru-RU" sz="900"/>
              <a:t>)</a:t>
            </a:r>
            <a:endParaRPr lang="ru-RU" altLang="ru-RU" sz="900"/>
          </a:p>
        </p:txBody>
      </p:sp>
    </p:spTree>
    <p:extLst>
      <p:ext uri="{BB962C8B-B14F-4D97-AF65-F5344CB8AC3E}">
        <p14:creationId xmlns:p14="http://schemas.microsoft.com/office/powerpoint/2010/main" val="2455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Метод антиортостатической гипокинезии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700214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Обезьяна фиксируется на специальном столе, который затем приводится в наклонное положение (головой обезьяны </a:t>
            </a:r>
            <a:r>
              <a:rPr lang="ru-RU" altLang="ru-RU" sz="2000" dirty="0" smtClean="0"/>
              <a:t>вниз под углом 10-15</a:t>
            </a:r>
            <a:r>
              <a:rPr lang="ru-RU" altLang="ru-RU" sz="2000" baseline="30000" dirty="0" smtClean="0"/>
              <a:t>0</a:t>
            </a:r>
            <a:r>
              <a:rPr lang="ru-RU" altLang="ru-RU" sz="2000" dirty="0" smtClean="0"/>
              <a:t>).</a:t>
            </a:r>
            <a:endParaRPr lang="ru-RU" altLang="ru-RU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В этой экспериментальной ситуации моделируются жесткое ограничение двигательной и мускульной активности, а также перераспределение жидкостей в организма, что является характерными элементами состояния невесомости.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200" dirty="0"/>
          </a:p>
        </p:txBody>
      </p:sp>
      <p:pic>
        <p:nvPicPr>
          <p:cNvPr id="114692" name="Picture 4" descr="Аног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1484314"/>
            <a:ext cx="3097213" cy="2376487"/>
          </a:xfrm>
        </p:spPr>
      </p:pic>
      <p:pic>
        <p:nvPicPr>
          <p:cNvPr id="114693" name="Picture 10" descr="monk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221163"/>
            <a:ext cx="3003550" cy="2190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9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33376"/>
            <a:ext cx="4679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1" y="2852739"/>
            <a:ext cx="47529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9650" y="5373689"/>
            <a:ext cx="7920038" cy="1616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Результаты однофакторного дисперсионного анализа когнитивных функций обезьяны сильного уравновешенного типа ВНД, </a:t>
            </a:r>
            <a:r>
              <a:rPr lang="ru-RU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подвершейся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 комплексному воздействию </a:t>
            </a:r>
            <a:r>
              <a:rPr lang="ru-RU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АНОГ+гамма-облучение+облучение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 ионами </a:t>
            </a:r>
            <a:r>
              <a:rPr lang="ru-RU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углерода+облучение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 ионами криптона.</a:t>
            </a:r>
          </a:p>
          <a:p>
            <a:pPr indent="450215" algn="just">
              <a:lnSpc>
                <a:spcPct val="150000"/>
              </a:lnSpc>
              <a:defRPr/>
            </a:pPr>
            <a:r>
              <a:rPr lang="ru-RU" b="1" dirty="0">
                <a:latin typeface="Times New Roman" panose="02020603050405020304" pitchFamily="18" charset="0"/>
                <a:ea typeface="Batang" panose="02030600000101010101" pitchFamily="18" charset="-127"/>
              </a:rPr>
              <a:t> 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51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052513"/>
            <a:ext cx="59340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1089" y="4797426"/>
            <a:ext cx="7705725" cy="1338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Концентрация моноаминов и их метаболитов в плазме крови контрольных и облученных ионами криптона обезьян через 34 часа и 40 суток после облучения (</a:t>
            </a:r>
            <a:r>
              <a:rPr lang="ru-RU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пикомоль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/мл плазмы)</a:t>
            </a:r>
          </a:p>
          <a:p>
            <a:pPr indent="450215" algn="just">
              <a:lnSpc>
                <a:spcPct val="150000"/>
              </a:lnSpc>
              <a:defRPr/>
            </a:pP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96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115889"/>
            <a:ext cx="7704137" cy="657225"/>
          </a:xfrm>
        </p:spPr>
        <p:txBody>
          <a:bodyPr/>
          <a:lstStyle/>
          <a:p>
            <a:r>
              <a:rPr lang="ru-RU" altLang="ru-RU" sz="3200"/>
              <a:t>Структура трека заряженной частицы</a:t>
            </a:r>
          </a:p>
        </p:txBody>
      </p:sp>
      <p:pic>
        <p:nvPicPr>
          <p:cNvPr id="9219" name="Picture 3" descr="D:\TEMPO_C\Tr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39800"/>
            <a:ext cx="82296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9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6735" y="2924175"/>
            <a:ext cx="10206681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ru-RU" sz="2700" b="1" dirty="0"/>
              <a:t>                                                                         </a:t>
            </a:r>
            <a:r>
              <a:rPr lang="ru-RU" altLang="ru-RU" sz="2700" b="1" dirty="0" smtClean="0"/>
              <a:t>ВЫВОДЫ</a:t>
            </a:r>
            <a:r>
              <a:rPr lang="ru-RU" altLang="ru-RU" sz="2700" b="1" dirty="0"/>
              <a:t/>
            </a:r>
            <a:br>
              <a:rPr lang="ru-RU" altLang="ru-RU" sz="2700" b="1" dirty="0"/>
            </a:br>
            <a:r>
              <a:rPr lang="ru-RU" altLang="ru-RU" sz="2700" b="1" dirty="0"/>
              <a:t/>
            </a:r>
            <a:br>
              <a:rPr lang="ru-RU" altLang="ru-RU" sz="2700" b="1" dirty="0"/>
            </a:br>
            <a:r>
              <a:rPr lang="ru-RU" altLang="ru-RU" sz="2700" dirty="0"/>
              <a:t>1. В результате воздействия </a:t>
            </a:r>
            <a:r>
              <a:rPr lang="ru-RU" altLang="ru-RU" sz="2700" dirty="0" err="1"/>
              <a:t>АнОГ</a:t>
            </a:r>
            <a:r>
              <a:rPr lang="ru-RU" altLang="ru-RU" sz="2700" dirty="0"/>
              <a:t> снизилась игровая активность у обезьяны тормозного уравновешенного типа и резко повысилась у обезьяны возбудимого типа</a:t>
            </a:r>
            <a:br>
              <a:rPr lang="ru-RU" altLang="ru-RU" sz="2700" dirty="0"/>
            </a:br>
            <a:r>
              <a:rPr lang="ru-RU" altLang="ru-RU" sz="2700" dirty="0"/>
              <a:t/>
            </a:r>
            <a:br>
              <a:rPr lang="ru-RU" altLang="ru-RU" sz="2700" dirty="0"/>
            </a:br>
            <a:r>
              <a:rPr lang="ru-RU" altLang="ru-RU" sz="2700" dirty="0"/>
              <a:t> 2. В результате комбинированного действия </a:t>
            </a:r>
            <a:r>
              <a:rPr lang="ru-RU" altLang="ru-RU" sz="2700" dirty="0" err="1"/>
              <a:t>АнОГ</a:t>
            </a:r>
            <a:r>
              <a:rPr lang="ru-RU" altLang="ru-RU" sz="2700" dirty="0"/>
              <a:t> + гамма-облучение снизился процент успешных решений задач у </a:t>
            </a:r>
            <a:r>
              <a:rPr lang="ru-RU" altLang="ru-RU" sz="2700" dirty="0" smtClean="0"/>
              <a:t>обезьяны возбудимого типа и не изменился у обезьяны </a:t>
            </a:r>
            <a:r>
              <a:rPr lang="ru-RU" altLang="ru-RU" sz="2700" dirty="0"/>
              <a:t>тормозного уравновешенного типа </a:t>
            </a:r>
            <a:br>
              <a:rPr lang="ru-RU" altLang="ru-RU" sz="2700" dirty="0"/>
            </a:br>
            <a:r>
              <a:rPr lang="ru-RU" altLang="ru-RU" sz="2700" dirty="0"/>
              <a:t/>
            </a:r>
            <a:br>
              <a:rPr lang="ru-RU" altLang="ru-RU" sz="2700" dirty="0"/>
            </a:br>
            <a:r>
              <a:rPr lang="ru-RU" altLang="ru-RU" sz="2700" dirty="0"/>
              <a:t>3. Повышение процента успешных решений задач у обезьяны сильного уравновешенного типа ВНД, подвергшейся комбинированному воздействию </a:t>
            </a:r>
            <a:r>
              <a:rPr lang="ru-RU" altLang="ru-RU" sz="2700" dirty="0" err="1"/>
              <a:t>АнОГ</a:t>
            </a:r>
            <a:r>
              <a:rPr lang="ru-RU" altLang="ru-RU" sz="2700" dirty="0"/>
              <a:t> + гамма-облучение + </a:t>
            </a:r>
            <a:r>
              <a:rPr lang="ru-RU" altLang="ru-RU" sz="2700" baseline="30000" dirty="0"/>
              <a:t>12</a:t>
            </a:r>
            <a:r>
              <a:rPr lang="ru-RU" altLang="ru-RU" sz="2700" dirty="0"/>
              <a:t>С + </a:t>
            </a:r>
            <a:r>
              <a:rPr lang="en-US" altLang="ru-RU" sz="2700" baseline="30000" dirty="0"/>
              <a:t>84</a:t>
            </a:r>
            <a:r>
              <a:rPr lang="en-US" altLang="ru-RU" sz="2700" dirty="0"/>
              <a:t>Kr</a:t>
            </a:r>
            <a:br>
              <a:rPr lang="en-US" altLang="ru-RU" sz="2700" dirty="0"/>
            </a:br>
            <a:r>
              <a:rPr lang="en-US" altLang="ru-RU" sz="2700" dirty="0"/>
              <a:t/>
            </a:r>
            <a:br>
              <a:rPr lang="en-US" altLang="ru-RU" sz="2700" dirty="0"/>
            </a:br>
            <a:r>
              <a:rPr lang="en-US" altLang="ru-RU" sz="2700" dirty="0"/>
              <a:t>4</a:t>
            </a:r>
            <a:r>
              <a:rPr lang="ru-RU" altLang="ru-RU" sz="2700" dirty="0"/>
              <a:t>. </a:t>
            </a:r>
            <a:r>
              <a:rPr lang="en-US" altLang="ru-RU" sz="2700" dirty="0"/>
              <a:t> </a:t>
            </a:r>
            <a:r>
              <a:rPr lang="ru-RU" altLang="ru-RU" sz="2700" dirty="0"/>
              <a:t>Достоверное снижение уровня НА в периферической крови обезьян (усредненные данные) </a:t>
            </a:r>
            <a:r>
              <a:rPr lang="ru-RU" altLang="ru-RU" sz="2700" b="1" dirty="0"/>
              <a:t/>
            </a:r>
            <a:br>
              <a:rPr lang="ru-RU" altLang="ru-RU" sz="2700" b="1" dirty="0"/>
            </a:br>
            <a:r>
              <a:rPr lang="ru-RU" altLang="ru-RU" sz="2700" b="1" dirty="0"/>
              <a:t/>
            </a:r>
            <a:br>
              <a:rPr lang="ru-RU" altLang="ru-RU" sz="2700" b="1" dirty="0"/>
            </a:br>
            <a:r>
              <a:rPr lang="ru-RU" altLang="ru-RU" sz="1800" b="1" dirty="0"/>
              <a:t/>
            </a:r>
            <a:br>
              <a:rPr lang="ru-RU" altLang="ru-RU" sz="1800" b="1" dirty="0"/>
            </a:br>
            <a:endParaRPr lang="ru-RU" alt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4564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3253" y="922017"/>
            <a:ext cx="990188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Перспективные направления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Изыскание возможностей моделирования и изучения нейробиологических эффектов космического излучения ( в том числе его длительного действия) с помощью создания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многоионных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пучков заряженных частиц с вариацией энергии ионов, включая тяжелые ионы с Z&gt;20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Исследование нейробиологических эффектов комбинированного действия тяжелых заряженных частиц и моделируемой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гипогравитации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экспериментах на грызунах (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АнОВ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и приматах (АНОГ)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Исследование механизмов и интегративных эффектов воздействия ТЗЧ и моделируемой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гипогравитации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ЦНС экспериментальных животных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Оценка взаимно модифицирующего влияния радиационных и нерадиационных ФКП на функции ЦНС.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2626" y="2446808"/>
            <a:ext cx="7998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873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 descr="Lahey%20Neu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9275" y="2278063"/>
            <a:ext cx="4186238" cy="2735262"/>
          </a:xfrm>
        </p:spPr>
      </p:pic>
      <p:pic>
        <p:nvPicPr>
          <p:cNvPr id="11268" name="Picture 4" descr="star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98425"/>
            <a:ext cx="919321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2855913" y="3906839"/>
            <a:ext cx="78486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1" tIns="46555" rIns="93111" bIns="4655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During the Mars mission: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Arial" pitchFamily="34" charset="0"/>
              </a:rPr>
            </a:br>
            <a:endParaRPr lang="ru-RU" altLang="ru-RU" sz="1600" b="1" dirty="0">
              <a:solidFill>
                <a:schemeClr val="bg1"/>
              </a:solidFill>
              <a:latin typeface="Arial" pitchFamily="34" charset="0"/>
            </a:endParaRPr>
          </a:p>
          <a:p>
            <a:pPr marL="342900" indent="-342900">
              <a:buSzPct val="150000"/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2 - 3%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of cells will be hit by at least one Fe particle</a:t>
            </a:r>
          </a:p>
          <a:p>
            <a:pPr>
              <a:buFont typeface="Symbol" pitchFamily="18" charset="2"/>
              <a:buChar char="·"/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8 - 46%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of cells will be hit by at least one particle with Z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sym typeface="Symbol" pitchFamily="18" charset="2"/>
              </a:rPr>
              <a:t>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15</a:t>
            </a:r>
          </a:p>
          <a:p>
            <a:pPr>
              <a:buFont typeface="Symbol" pitchFamily="18" charset="2"/>
              <a:buChar char="·"/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</a:rPr>
              <a:t>Every nucleus 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will be traversed by a proton once every </a:t>
            </a:r>
          </a:p>
          <a:p>
            <a:pPr>
              <a:buFontTx/>
              <a:buNone/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</a:rPr>
              <a:t>     3 days and an alpha particle once every 30 days.</a:t>
            </a:r>
            <a:endParaRPr lang="en-US" sz="24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rot="10800000">
            <a:off x="1801814" y="1270000"/>
            <a:ext cx="88661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111" tIns="46555" rIns="93111" bIns="46555" anchor="ctr"/>
          <a:lstStyle/>
          <a:p>
            <a:endParaRPr lang="ru-RU"/>
          </a:p>
        </p:txBody>
      </p:sp>
      <p:pic>
        <p:nvPicPr>
          <p:cNvPr id="11271" name="Picture 2" descr="http://www.latoro.ru/oboi/misc/19069-oboi-moz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1543050"/>
            <a:ext cx="385286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 descr="http://www.spyderonlines.com/images/wallpapers/andromeda-galaxy-wallpaper/andromeda-galaxy-wallpaper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285876"/>
            <a:ext cx="43846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"/>
          <p:cNvSpPr txBox="1">
            <a:spLocks noChangeArrowheads="1"/>
          </p:cNvSpPr>
          <p:nvPr/>
        </p:nvSpPr>
        <p:spPr bwMode="auto">
          <a:xfrm>
            <a:off x="1774826" y="6240464"/>
            <a:ext cx="2017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chemeClr val="bg1"/>
                </a:solidFill>
                <a:latin typeface="Arial" panose="020B0604020202020204" pitchFamily="34" charset="0"/>
              </a:rPr>
              <a:t>Curtis </a:t>
            </a: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>
                <a:solidFill>
                  <a:schemeClr val="bg1"/>
                </a:solidFill>
                <a:latin typeface="Arial" panose="020B0604020202020204" pitchFamily="34" charset="0"/>
              </a:rPr>
              <a:t>et al</a:t>
            </a:r>
            <a:r>
              <a:rPr lang="ru-RU" altLang="ru-RU" sz="1600">
                <a:solidFill>
                  <a:schemeClr val="bg1"/>
                </a:solidFill>
                <a:latin typeface="Arial" panose="020B0604020202020204" pitchFamily="34" charset="0"/>
              </a:rPr>
              <a:t>., 2000 </a:t>
            </a:r>
          </a:p>
        </p:txBody>
      </p:sp>
      <p:sp>
        <p:nvSpPr>
          <p:cNvPr id="11274" name="Прямоугольник 2"/>
          <p:cNvSpPr>
            <a:spLocks noChangeArrowheads="1"/>
          </p:cNvSpPr>
          <p:nvPr/>
        </p:nvSpPr>
        <p:spPr bwMode="auto">
          <a:xfrm>
            <a:off x="2255838" y="44450"/>
            <a:ext cx="7777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chemeClr val="bg1"/>
                </a:solidFill>
                <a:latin typeface="Arial" panose="020B0604020202020204" pitchFamily="34" charset="0"/>
              </a:rPr>
              <a:t>Cosmic rays cause crucial damages in central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15934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1992313" y="1125538"/>
            <a:ext cx="8229600" cy="4464050"/>
          </a:xfrm>
        </p:spPr>
        <p:txBody>
          <a:bodyPr/>
          <a:lstStyle/>
          <a:p>
            <a:pPr algn="l"/>
            <a:r>
              <a:rPr lang="ru-RU" altLang="ru-RU" sz="2400"/>
              <a:t>«Концепция подготовки длительных межпланетных пилотируемых полетов … должна претерпеть изменения.</a:t>
            </a:r>
            <a:br>
              <a:rPr lang="ru-RU" altLang="ru-RU" sz="2400"/>
            </a:br>
            <a:r>
              <a:rPr lang="ru-RU" altLang="ru-RU" sz="2400"/>
              <a:t>Новой стратегией при планировании дальнейших экспериментальных работ по моделированию биологического действия космических видов радиации и по оценке риска их повреждающего воздействия в условиях пилотируемых межпланетных полетов является организация комплекса нейрорадиобиологических исследований…»</a:t>
            </a:r>
            <a:br>
              <a:rPr lang="ru-RU" altLang="ru-RU" sz="2400"/>
            </a:br>
            <a:r>
              <a:rPr lang="ru-RU" altLang="ru-RU" sz="2400"/>
              <a:t/>
            </a:r>
            <a:br>
              <a:rPr lang="ru-RU" altLang="ru-RU" sz="2400"/>
            </a:br>
            <a:r>
              <a:rPr lang="ru-RU" altLang="ru-RU" sz="2400"/>
              <a:t>А.И.Григорьев, Е.А.Красавин, М.А.Островский. «К вопросу о «радиационном барьере» при пилотируемых межпланетных полетах. Вестник РАН, 201</a:t>
            </a:r>
            <a:r>
              <a:rPr lang="en-US" altLang="ru-RU" sz="2400"/>
              <a:t>7</a:t>
            </a:r>
            <a:r>
              <a:rPr lang="ru-RU" altLang="ru-RU" sz="2400"/>
              <a:t>, т. 87. № 1.</a:t>
            </a:r>
            <a:r>
              <a:rPr lang="en-US" altLang="ru-RU" sz="2400"/>
              <a:t> 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15316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3613" y="982663"/>
            <a:ext cx="6172200" cy="323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1050" b="1" dirty="0"/>
              <a:t> 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6037263" y="2078039"/>
            <a:ext cx="2970212" cy="35385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ru-RU" altLang="ru-RU" sz="900">
                <a:latin typeface="Arial" panose="020B0604020202020204" pitchFamily="34" charset="0"/>
              </a:rPr>
              <a:t> </a:t>
            </a:r>
            <a:r>
              <a:rPr lang="ru-RU" altLang="ru-RU" sz="1600" b="1">
                <a:latin typeface="Arial" panose="020B0604020202020204" pitchFamily="34" charset="0"/>
              </a:rPr>
              <a:t>Основа концепции радиационного риска для межпланетных полетов – ближайшие последствия воздействия ионизирующих излучений (в основном – ГКЛ), связанные с нарушениями функций ЦНС: нарушения работоспособности и операторской деятельности космонавта непосредственно в полете (эргономический риск) 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08251" y="1949451"/>
            <a:ext cx="3241675" cy="3870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spcBef>
                <a:spcPct val="50000"/>
              </a:spcBef>
              <a:buNone/>
              <a:defRPr/>
            </a:pPr>
            <a:r>
              <a:rPr lang="ru-RU" altLang="ru-RU" sz="1600" b="1" dirty="0">
                <a:latin typeface="Arial" panose="020B0604020202020204" pitchFamily="34" charset="0"/>
              </a:rPr>
              <a:t>Основа концепции радиационного риска для орбитальных полетов – отдаленные стохастические последствия воздействия ионизирующих излучений (в основном – СКЛ):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altLang="ru-RU" sz="1600" b="1" dirty="0">
                <a:latin typeface="Arial" panose="020B0604020202020204" pitchFamily="34" charset="0"/>
              </a:rPr>
              <a:t>Канцерогенез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altLang="ru-RU" sz="1600" b="1" dirty="0" err="1">
                <a:latin typeface="Arial" panose="020B0604020202020204" pitchFamily="34" charset="0"/>
              </a:rPr>
              <a:t>Катарактогенез</a:t>
            </a:r>
            <a:endParaRPr lang="ru-RU" altLang="ru-RU" sz="1600" b="1" dirty="0"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 altLang="ru-RU" sz="1600" b="1" dirty="0">
                <a:latin typeface="Arial" panose="020B0604020202020204" pitchFamily="34" charset="0"/>
              </a:rPr>
              <a:t>Сокращение продолжительности жизни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13317" name="Line 22"/>
          <p:cNvSpPr>
            <a:spLocks noChangeShapeType="1"/>
          </p:cNvSpPr>
          <p:nvPr/>
        </p:nvSpPr>
        <p:spPr bwMode="auto">
          <a:xfrm>
            <a:off x="5759450" y="3259138"/>
            <a:ext cx="26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4" name="Text Box 29"/>
          <p:cNvSpPr txBox="1">
            <a:spLocks noChangeArrowheads="1"/>
          </p:cNvSpPr>
          <p:nvPr/>
        </p:nvSpPr>
        <p:spPr bwMode="auto">
          <a:xfrm>
            <a:off x="5016501" y="1801814"/>
            <a:ext cx="8096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ru-RU" altLang="ru-RU" sz="1350">
              <a:latin typeface="Arial" panose="020B0604020202020204" pitchFamily="34" charset="0"/>
            </a:endParaRPr>
          </a:p>
        </p:txBody>
      </p:sp>
      <p:sp>
        <p:nvSpPr>
          <p:cNvPr id="13319" name="Прямоугольник 1"/>
          <p:cNvSpPr>
            <a:spLocks noChangeArrowheads="1"/>
          </p:cNvSpPr>
          <p:nvPr/>
        </p:nvSpPr>
        <p:spPr bwMode="auto">
          <a:xfrm>
            <a:off x="1774826" y="1017589"/>
            <a:ext cx="8296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/>
              <a:t>ТРАНСФОРМАЦИЯ КОНЦЕПЦИИ РАДИАЦИОННОГО РИСКА ДЛЯ МЕЖПЛАНЕТНЫХ ПОЛЕТОВ</a:t>
            </a: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39722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5188" y="188913"/>
            <a:ext cx="8229600" cy="431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1400" b="1" dirty="0"/>
              <a:t>СТРУКТУРА ПРОБЛЕМАТИКИ ФУНКЦИОНАЛЬНЫХ РЕАКЦИЙ ЦНС НА ВОЗДЕЙСТВИЕ ИОНИЗИРУЮЩИХ ИЗЛУЧЕНИЙ И ДРУГИХ ФКП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648075" y="692151"/>
            <a:ext cx="5545138" cy="284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Характеристики воздействия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03389" y="1181101"/>
            <a:ext cx="1189037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Вид воздействия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71814" y="1196976"/>
            <a:ext cx="1366837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Доза или уровень воздействия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 </a:t>
            </a:r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24564" y="1196975"/>
            <a:ext cx="1944687" cy="1289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Факторы пространственной неравномерности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(тотальное, парциальное, локальное обл.)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112125" y="1196975"/>
            <a:ext cx="2376488" cy="11064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Факторы временной неравномерности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(острое, пролонгированное, хроническое, фракционированное) </a:t>
            </a:r>
            <a:endParaRPr lang="ru-RU" altLang="ru-RU" sz="1200" b="1">
              <a:latin typeface="Arial" panose="020B0604020202020204" pitchFamily="34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383339" y="2781301"/>
            <a:ext cx="3959225" cy="22066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Нарушения различных процессов в ЦНС: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200">
                <a:latin typeface="Arial" panose="020B0604020202020204" pitchFamily="34" charset="0"/>
              </a:rPr>
              <a:t> </a:t>
            </a:r>
            <a:r>
              <a:rPr lang="ru-RU" altLang="ru-RU" sz="1200" b="1">
                <a:latin typeface="Arial" panose="020B0604020202020204" pitchFamily="34" charset="0"/>
              </a:rPr>
              <a:t>прямые:  </a:t>
            </a:r>
            <a:r>
              <a:rPr lang="ru-RU" altLang="ru-RU" sz="1200">
                <a:latin typeface="Arial" panose="020B0604020202020204" pitchFamily="34" charset="0"/>
              </a:rPr>
              <a:t>когнитивные функции;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                    краткосрочная и долгосрочная память;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                    эмоционально-мотивационная система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200">
                <a:latin typeface="Arial" panose="020B0604020202020204" pitchFamily="34" charset="0"/>
              </a:rPr>
              <a:t> </a:t>
            </a:r>
            <a:r>
              <a:rPr lang="ru-RU" altLang="ru-RU" sz="1200" b="1">
                <a:latin typeface="Arial" panose="020B0604020202020204" pitchFamily="34" charset="0"/>
              </a:rPr>
              <a:t>опосредованные: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 двигательная активность,  координация движений;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вегетативные функции;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 астенизация, истощение организма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03389" y="2781301"/>
            <a:ext cx="4321175" cy="29384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Функциональное состояние ЦНС: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200" b="1">
                <a:latin typeface="Arial" panose="020B0604020202020204" pitchFamily="34" charset="0"/>
              </a:rPr>
              <a:t>генетически детерминированное: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видовые, фило- и онтогенетические особенности;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индивидуальные и типологические особенности ВНД;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200" b="1">
                <a:latin typeface="Arial" panose="020B0604020202020204" pitchFamily="34" charset="0"/>
              </a:rPr>
              <a:t>формирующееся к моменту воздействия:</a:t>
            </a:r>
            <a:endParaRPr lang="ru-RU" altLang="ru-RU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уровень возбуждения ЦНС;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 уровень мотивации;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стресс-факторы, эмоциональное состояние, истощение ЦНС;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степень закрепления навыка;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хронобиологические факторы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383339" y="5229226"/>
            <a:ext cx="4033837" cy="1292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Механизмы нарушений: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200">
                <a:latin typeface="Arial" panose="020B0604020202020204" pitchFamily="34" charset="0"/>
              </a:rPr>
              <a:t> молекулярные (нейромедиаторные и нейромодуляторные системы мозга);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200">
                <a:latin typeface="Arial" panose="020B0604020202020204" pitchFamily="34" charset="0"/>
              </a:rPr>
              <a:t> функциональные (электрическая активность мозга);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1200">
                <a:latin typeface="Arial" panose="020B0604020202020204" pitchFamily="34" charset="0"/>
              </a:rPr>
              <a:t> интегративные (поведение)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774826" y="6021388"/>
            <a:ext cx="3025775" cy="2841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Комбинированные воздействия  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2208213" y="83661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2208213" y="8366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6959600" y="981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8975725" y="981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>
            <a:off x="2279650" y="2636838"/>
            <a:ext cx="7272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1" name="Line 19"/>
          <p:cNvSpPr>
            <a:spLocks noChangeShapeType="1"/>
          </p:cNvSpPr>
          <p:nvPr/>
        </p:nvSpPr>
        <p:spPr bwMode="auto">
          <a:xfrm>
            <a:off x="6959600" y="2492376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2" name="Line 20"/>
          <p:cNvSpPr>
            <a:spLocks noChangeShapeType="1"/>
          </p:cNvSpPr>
          <p:nvPr/>
        </p:nvSpPr>
        <p:spPr bwMode="auto">
          <a:xfrm>
            <a:off x="9551988" y="2276476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3" name="Line 21"/>
          <p:cNvSpPr>
            <a:spLocks noChangeShapeType="1"/>
          </p:cNvSpPr>
          <p:nvPr/>
        </p:nvSpPr>
        <p:spPr bwMode="auto">
          <a:xfrm>
            <a:off x="8401050" y="26368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22"/>
          <p:cNvSpPr>
            <a:spLocks noChangeShapeType="1"/>
          </p:cNvSpPr>
          <p:nvPr/>
        </p:nvSpPr>
        <p:spPr bwMode="auto">
          <a:xfrm>
            <a:off x="6024564" y="38608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Line 23"/>
          <p:cNvSpPr>
            <a:spLocks noChangeShapeType="1"/>
          </p:cNvSpPr>
          <p:nvPr/>
        </p:nvSpPr>
        <p:spPr bwMode="auto">
          <a:xfrm>
            <a:off x="8401050" y="50133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6" name="Line 24"/>
          <p:cNvSpPr>
            <a:spLocks noChangeShapeType="1"/>
          </p:cNvSpPr>
          <p:nvPr/>
        </p:nvSpPr>
        <p:spPr bwMode="auto">
          <a:xfrm flipV="1">
            <a:off x="3719513" y="5876926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7" name="Line 25"/>
          <p:cNvSpPr>
            <a:spLocks noChangeShapeType="1"/>
          </p:cNvSpPr>
          <p:nvPr/>
        </p:nvSpPr>
        <p:spPr bwMode="auto">
          <a:xfrm>
            <a:off x="3719514" y="587692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8" name="Line 26"/>
          <p:cNvSpPr>
            <a:spLocks noChangeShapeType="1"/>
          </p:cNvSpPr>
          <p:nvPr/>
        </p:nvSpPr>
        <p:spPr bwMode="auto">
          <a:xfrm flipV="1">
            <a:off x="6167438" y="422116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9" name="Line 27"/>
          <p:cNvSpPr>
            <a:spLocks noChangeShapeType="1"/>
          </p:cNvSpPr>
          <p:nvPr/>
        </p:nvSpPr>
        <p:spPr bwMode="auto">
          <a:xfrm>
            <a:off x="6167438" y="4221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0" name="Text Box 29"/>
          <p:cNvSpPr txBox="1">
            <a:spLocks noChangeArrowheads="1"/>
          </p:cNvSpPr>
          <p:nvPr/>
        </p:nvSpPr>
        <p:spPr bwMode="auto">
          <a:xfrm>
            <a:off x="4656138" y="125888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411" name="Text Box 30"/>
          <p:cNvSpPr txBox="1">
            <a:spLocks noChangeArrowheads="1"/>
          </p:cNvSpPr>
          <p:nvPr/>
        </p:nvSpPr>
        <p:spPr bwMode="auto">
          <a:xfrm>
            <a:off x="4656138" y="1196976"/>
            <a:ext cx="10795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</a:rPr>
              <a:t>Мощность дозы</a:t>
            </a:r>
          </a:p>
        </p:txBody>
      </p:sp>
      <p:sp>
        <p:nvSpPr>
          <p:cNvPr id="16412" name="Line 31"/>
          <p:cNvSpPr>
            <a:spLocks noChangeShapeType="1"/>
          </p:cNvSpPr>
          <p:nvPr/>
        </p:nvSpPr>
        <p:spPr bwMode="auto">
          <a:xfrm>
            <a:off x="3863975" y="981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3" name="Line 32"/>
          <p:cNvSpPr>
            <a:spLocks noChangeShapeType="1"/>
          </p:cNvSpPr>
          <p:nvPr/>
        </p:nvSpPr>
        <p:spPr bwMode="auto">
          <a:xfrm>
            <a:off x="5232400" y="981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4" name="Line 33"/>
          <p:cNvSpPr>
            <a:spLocks noChangeShapeType="1"/>
          </p:cNvSpPr>
          <p:nvPr/>
        </p:nvSpPr>
        <p:spPr bwMode="auto">
          <a:xfrm flipV="1">
            <a:off x="2279650" y="1628776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5" name="Line 34"/>
          <p:cNvSpPr>
            <a:spLocks noChangeShapeType="1"/>
          </p:cNvSpPr>
          <p:nvPr/>
        </p:nvSpPr>
        <p:spPr bwMode="auto">
          <a:xfrm>
            <a:off x="3719513" y="2133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6" name="Line 35"/>
          <p:cNvSpPr>
            <a:spLocks noChangeShapeType="1"/>
          </p:cNvSpPr>
          <p:nvPr/>
        </p:nvSpPr>
        <p:spPr bwMode="auto">
          <a:xfrm>
            <a:off x="5159375" y="170021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2400" b="1" dirty="0"/>
              <a:t>НАРУШЕНИЯ ВЫСШЕЙ НЕРВНОЙ ДЕЯТЕЛЬНОСТИ ЖИВОТНЫХ ПРИ ДЛИТЕЛЬНОМ ХРОНИЧЕСКОМ ОБЛУЧЕНИИ В МАЛЫХ ДОЗАХ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/>
              <a:t>снижение силы и подвижности возбудительного процесса, повышение инертности тормозного процесса, нарушение дифференцировочного торможения в результате трехлетнего хронического облучения, что в целом характеризует снижение функциональной работоспособности центральной нервной системы (Е.П.Сизан, 1972: фракционированное облучение мышей в течение года в суммарной дозе 150 рад; хроническое облучение собак в суммарной дозе 374 рад)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800"/>
          </a:p>
          <a:p>
            <a:pPr eaLnBrk="1" hangingPunct="1">
              <a:lnSpc>
                <a:spcPct val="80000"/>
              </a:lnSpc>
            </a:pPr>
            <a:r>
              <a:rPr lang="ru-RU" altLang="ru-RU" sz="1800"/>
              <a:t>значительное замедление выработки инструментальных условных рефлексов и затруднение выработки дифференцировок при длительном фракционированном облучении в малых дозах (Ш.Л.Джалагония, Э.К.Джикидзе, 1969:   еженедельное облучение павианов-гамадрилов в течение 64 месяцев в суммарной дозе 1452 рад) 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/>
              <a:t>      </a:t>
            </a:r>
            <a:r>
              <a:rPr lang="ru-RU" altLang="ru-RU" sz="1800">
                <a:solidFill>
                  <a:srgbClr val="C00000"/>
                </a:solidFill>
              </a:rPr>
              <a:t>Подобные нарушения могут оказаться существенными для работоспособности космонавтов в длительном полете. Этот фактор может оказаться одним из критических при планировании полета к Марсу. 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2449</Words>
  <Application>Microsoft Office PowerPoint</Application>
  <PresentationFormat>Широкоэкранный</PresentationFormat>
  <Paragraphs>307</Paragraphs>
  <Slides>42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Batang</vt:lpstr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Диаграмма</vt:lpstr>
      <vt:lpstr>Диаграмма Microsoft Excel</vt:lpstr>
      <vt:lpstr>Видео-клип</vt:lpstr>
      <vt:lpstr>         Рабочее совещание  «Прикладные исследования на комплексе NICA: перспективы сотрудничества РСО-Алания – ОИЯИ» Владикавказ 2023  НЕЙРОБИОЛОГИЧЕСКИЕ ЭФФЕКТЫ КОМБИНИРОВАННОГО ДЕЙСТВИЯ РАДИАЦИОННЫХ И ГРАВИТАЦИОННЫХ ФАКТОРОВ МЕЖПЛАНЕТНОГО ПОЛЕТА: ПРОБЛЕМЫ И ПЕРСПЕКТИВЫ</vt:lpstr>
      <vt:lpstr>ОСОБЕННОСТИ ДАЛЬНИХ ДЛИТЕЛЬНЫХ КОСМИЧЕСКИХ ПОЛЕТОВ</vt:lpstr>
      <vt:lpstr>Презентация PowerPoint</vt:lpstr>
      <vt:lpstr>Структура трека заряженной частицы</vt:lpstr>
      <vt:lpstr>Презентация PowerPoint</vt:lpstr>
      <vt:lpstr>«Концепция подготовки длительных межпланетных пилотируемых полетов … должна претерпеть изменения. Новой стратегией при планировании дальнейших экспериментальных работ по моделированию биологического действия космических видов радиации и по оценке риска их повреждающего воздействия в условиях пилотируемых межпланетных полетов является организация комплекса нейрорадиобиологических исследований…»  А.И.Григорьев, Е.А.Красавин, М.А.Островский. «К вопросу о «радиационном барьере» при пилотируемых межпланетных полетах. Вестник РАН, 2017, т. 87. № 1. </vt:lpstr>
      <vt:lpstr> </vt:lpstr>
      <vt:lpstr>СТРУКТУРА ПРОБЛЕМАТИКИ ФУНКЦИОНАЛЬНЫХ РЕАКЦИЙ ЦНС НА ВОЗДЕЙСТВИЕ ИОНИЗИРУЮЩИХ ИЗЛУЧЕНИЙ И ДРУГИХ ФКП </vt:lpstr>
      <vt:lpstr>НАРУШЕНИЯ ВЫСШЕЙ НЕРВНОЙ ДЕЯТЕЛЬНОСТИ ЖИВОТНЫХ ПРИ ДЛИТЕЛЬНОМ ХРОНИЧЕСКОМ ОБЛУЧЕНИИ В МАЛЫХ ДОЗАХ</vt:lpstr>
      <vt:lpstr>Динамика цепного условного рефлекса у собак в процессе хронического гамма-облучения (Сизан, 1972)</vt:lpstr>
      <vt:lpstr>Презентация PowerPoint</vt:lpstr>
      <vt:lpstr>Особенности нарушений высшей нервной деятельности крыс при облучении ГКЛ, моделируемых на ускорителях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проведении экспериментальных исследований эффектов и механизмов воздействия космической радиации на функции центральной нервной системы необходимо использование сочетания хронического (или квазихронического) гамма-облучения (моделирующего длительное воздействие космической радиации) и острого воздействия тяжелых ионов, а также сочетание экспериментов, проводимых на мелких лабораторных животных и приматах </vt:lpstr>
      <vt:lpstr>Комбинированные воздействия</vt:lpstr>
      <vt:lpstr>Возможный характер взаимодействия факторов при их комбинированном воздействии на организм  (по различным физиологическим критериям)</vt:lpstr>
      <vt:lpstr>Влияние облучения (0,5 Гр), вибрации и комбинированного действия этих факторов на среднюю длительность латентного периода  УР на тон + (Лившиц и др., 1973)</vt:lpstr>
      <vt:lpstr>Общий вид экспериментальной установки для исследования синхронного комбинированного действия антиортостатического вывешивания (АнОВ) и длительного гамма-облучения на функции ЦНС крыс</vt:lpstr>
      <vt:lpstr>ИССЛЕДОВАНИЕ ВЛИЯНИЯ АНТИОРТОСТАТИЧЕСКОГО ВЫВЕШИВАНИЯ, 30-СУТОЧНОГО ФРАКЦИОНИРОВАННОГО ГАММА-ОБЛУЧЕНИЯ, СИНХРОННОГО КОМБИНИРОВАННОГО ВОЗДЕЙСТВИЯ ЭТИХ ФАКТОРОВ И ОБЛУЧЕНИЯ ПРОТОНАМИ ВЫСОКОЙ ЭНЕРГИИ НА СТРУКТУРУ ПОВЕДЕНИЯ, ДИСКРИМИНАНТНОЕ ОБУЧЕНИЕ И ОБМЕН МОНОАМИНОВ В РАЗЛИЧНЫХ СТРУКТУРАХ МОЗГА КРЫС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нейробиологические эффекты взаимодействия АнОВ и ионизирующих излучений при их синхронном комбинированном действии носят характер, который мы назвали интерференционным, по аналогии с физическим явлением интерференции, проявляя синергический либо антагонистический эффекты, либо же появление новых эффектов в отношении поведения и метаболизма моноаминов. Не исключено, что проявление такого рода взаимодействия может приводить к нивелированию негативных последствий от воздействия этих факторов  </vt:lpstr>
      <vt:lpstr>   </vt:lpstr>
      <vt:lpstr>Презентация PowerPoint</vt:lpstr>
      <vt:lpstr>Метод исследования</vt:lpstr>
      <vt:lpstr>Презентация PowerPoint</vt:lpstr>
      <vt:lpstr>Презентация PowerPoint</vt:lpstr>
      <vt:lpstr>Метод антиортостатической гипокинезии</vt:lpstr>
      <vt:lpstr>Презентация PowerPoint</vt:lpstr>
      <vt:lpstr>Презентация PowerPoint</vt:lpstr>
      <vt:lpstr>                                                                         ВЫВОДЫ  1. В результате воздействия АнОГ снизилась игровая активность у обезьяны тормозного уравновешенного типа и резко повысилась у обезьяны возбудимого типа   2. В результате комбинированного действия АнОГ + гамма-облучение снизился процент успешных решений задач у обезьяны возбудимого типа и не изменился у обезьяны тормозного уравновешенного типа   3. Повышение процента успешных решений задач у обезьяны сильного уравновешенного типа ВНД, подвергшейся комбинированному воздействию АнОГ + гамма-облучение + 12С + 84Kr  4.  Достоверное снижение уровня НА в периферической крови обезьян (усредненные данные)  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Рабочее совещание  «Прикладные исследования на комплексе NICA: перспективы сотрудничества РСО-Алания – ОИЯИ»  НЕЙРОБИОЛОГИЧЕСКИЕ ЭФФЕКТЫ КОМБИНИРОВАННОГО ДЕЙСТВИЯ РАДИАЦИОННЫХ И ГРАВИТАЦИОННЫХ ФАКТОРОВ МЕЖПЛАНЕТНОГО ПОЛЕТА: ПРОБЛЕМЫ И ПЕРСПЕКТИВЫ</dc:title>
  <dc:creator>Андрей</dc:creator>
  <cp:lastModifiedBy>Андрей</cp:lastModifiedBy>
  <cp:revision>13</cp:revision>
  <dcterms:created xsi:type="dcterms:W3CDTF">2023-06-13T09:43:10Z</dcterms:created>
  <dcterms:modified xsi:type="dcterms:W3CDTF">2023-06-15T11:10:13Z</dcterms:modified>
</cp:coreProperties>
</file>