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7"/>
  </p:notesMasterIdLst>
  <p:sldIdLst>
    <p:sldId id="258" r:id="rId2"/>
    <p:sldId id="259" r:id="rId3"/>
    <p:sldId id="346" r:id="rId4"/>
    <p:sldId id="347" r:id="rId5"/>
    <p:sldId id="360" r:id="rId6"/>
    <p:sldId id="348" r:id="rId7"/>
    <p:sldId id="361" r:id="rId8"/>
    <p:sldId id="363" r:id="rId9"/>
    <p:sldId id="365" r:id="rId10"/>
    <p:sldId id="268" r:id="rId11"/>
    <p:sldId id="366" r:id="rId12"/>
    <p:sldId id="367" r:id="rId13"/>
    <p:sldId id="368" r:id="rId14"/>
    <p:sldId id="369" r:id="rId15"/>
    <p:sldId id="370" r:id="rId16"/>
    <p:sldId id="371" r:id="rId17"/>
    <p:sldId id="373" r:id="rId18"/>
    <p:sldId id="374" r:id="rId19"/>
    <p:sldId id="375" r:id="rId20"/>
    <p:sldId id="376" r:id="rId21"/>
    <p:sldId id="372" r:id="rId22"/>
    <p:sldId id="382" r:id="rId23"/>
    <p:sldId id="265" r:id="rId24"/>
    <p:sldId id="362" r:id="rId25"/>
    <p:sldId id="27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272" r:id="rId34"/>
    <p:sldId id="332" r:id="rId35"/>
    <p:sldId id="334" r:id="rId36"/>
    <p:sldId id="336" r:id="rId37"/>
    <p:sldId id="333" r:id="rId38"/>
    <p:sldId id="340" r:id="rId39"/>
    <p:sldId id="339" r:id="rId40"/>
    <p:sldId id="342" r:id="rId41"/>
    <p:sldId id="341" r:id="rId42"/>
    <p:sldId id="282" r:id="rId43"/>
    <p:sldId id="377" r:id="rId44"/>
    <p:sldId id="378" r:id="rId45"/>
    <p:sldId id="379" r:id="rId46"/>
    <p:sldId id="284" r:id="rId47"/>
    <p:sldId id="380" r:id="rId48"/>
    <p:sldId id="381" r:id="rId49"/>
    <p:sldId id="383" r:id="rId50"/>
    <p:sldId id="266" r:id="rId51"/>
    <p:sldId id="385" r:id="rId52"/>
    <p:sldId id="384" r:id="rId53"/>
    <p:sldId id="386" r:id="rId54"/>
    <p:sldId id="387" r:id="rId55"/>
    <p:sldId id="320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Saburov" initials="V" lastIdx="1" clrIdx="0">
    <p:extLst>
      <p:ext uri="{19B8F6BF-5375-455C-9EA6-DF929625EA0E}">
        <p15:presenceInfo xmlns:p15="http://schemas.microsoft.com/office/powerpoint/2012/main" userId="VOSabu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2A2D"/>
    <a:srgbClr val="E7E6E6"/>
    <a:srgbClr val="718EA0"/>
    <a:srgbClr val="C2605B"/>
    <a:srgbClr val="17375E"/>
    <a:srgbClr val="FFFFFF"/>
    <a:srgbClr val="FAF3F3"/>
    <a:srgbClr val="465A67"/>
    <a:srgbClr val="FDFCFB"/>
    <a:srgbClr val="F4F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3" autoAdjust="0"/>
    <p:restoredTop sz="95316" autoAdjust="0"/>
  </p:normalViewPr>
  <p:slideViewPr>
    <p:cSldViewPr snapToGrid="0">
      <p:cViewPr varScale="1">
        <p:scale>
          <a:sx n="61" d="100"/>
          <a:sy n="61" d="100"/>
        </p:scale>
        <p:origin x="78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ton\&#1054;&#1090;&#1095;&#1077;&#1090;&#1085;&#1086;&#1089;&#1090;&#1100;\&#1048;&#1079;&#1084;&#1077;&#1088;&#1077;&#1085;&#1080;&#1077;%20&#1082;&#1091;&#1073;&#1086;&#1074;%20&#1089;%20&#1082;&#1086;&#1101;&#1092;&#1092;&#1080;&#1094;&#1080;&#1077;&#1085;&#1090;&#1086;&#1084;%201.3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1.30.21\Shara\!&#1059;&#1089;&#1090;&#1072;&#1085;&#1086;&#1074;&#1082;&#1080;\&#1056;&#1072;&#1076;&#1080;&#1072;&#1094;&#1080;&#1086;&#1085;&#1085;&#1099;&#1077;\&#1050;&#1055;&#1058;%20&#1055;&#1088;&#1086;&#1084;&#1077;&#1090;&#1077;&#1091;&#1089;\&#1044;&#1086;&#1079;&#1080;&#1084;&#1077;&#1090;&#1088;&#1080;&#1103;\&#1056;&#1077;&#1075;&#1091;&#1083;&#1103;&#1088;&#1085;&#1099;&#1077;%20&#1048;&#1079;&#1084;&#1077;&#1088;&#1077;&#1085;&#1080;&#1103;\RangeMeasurment\_&#1057;&#1090;&#1072;&#1090;&#1080;&#1089;&#1090;&#1080;&#1082;&#1072;&#1055;&#1086;&#1055;&#1088;&#1086;&#1073;&#1077;&#1075;&#1072;&#108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skotnikova\Desktop\&#1051;&#1080;&#1089;&#1090;%20Microsoft%20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skotnikova\Desktop\&#1051;&#1080;&#1089;&#1090;%20Microsoft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Sredniy correct </a:t>
            </a:r>
          </a:p>
        </c:rich>
      </c:tx>
      <c:layout>
        <c:manualLayout>
          <c:xMode val="edge"/>
          <c:yMode val="edge"/>
          <c:x val="0.47030398742530066"/>
          <c:y val="2.6394716068808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9159660127229862E-2"/>
          <c:y val="9.1802220632619183E-2"/>
          <c:w val="0.85448433352610587"/>
          <c:h val="0.81029189873044605"/>
        </c:manualLayout>
      </c:layout>
      <c:scatterChart>
        <c:scatterStyle val="smoothMarker"/>
        <c:varyColors val="0"/>
        <c:ser>
          <c:idx val="3"/>
          <c:order val="0"/>
          <c:tx>
            <c:v>Planner PinPoint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sredniy!$C$3:$C$151</c:f>
              <c:numCache>
                <c:formatCode>0.00</c:formatCode>
                <c:ptCount val="149"/>
                <c:pt idx="0">
                  <c:v>1.17</c:v>
                </c:pt>
                <c:pt idx="1">
                  <c:v>2.35</c:v>
                </c:pt>
                <c:pt idx="2">
                  <c:v>3.52</c:v>
                </c:pt>
                <c:pt idx="3">
                  <c:v>4.6900000000000004</c:v>
                </c:pt>
                <c:pt idx="4">
                  <c:v>5.87</c:v>
                </c:pt>
                <c:pt idx="5">
                  <c:v>7.04</c:v>
                </c:pt>
                <c:pt idx="6">
                  <c:v>8.2100000000000009</c:v>
                </c:pt>
                <c:pt idx="7">
                  <c:v>9.39</c:v>
                </c:pt>
                <c:pt idx="8">
                  <c:v>10.56</c:v>
                </c:pt>
                <c:pt idx="9">
                  <c:v>11.73</c:v>
                </c:pt>
                <c:pt idx="10">
                  <c:v>12.91</c:v>
                </c:pt>
                <c:pt idx="11">
                  <c:v>14.08</c:v>
                </c:pt>
                <c:pt idx="12">
                  <c:v>15.25</c:v>
                </c:pt>
                <c:pt idx="13">
                  <c:v>16.43</c:v>
                </c:pt>
                <c:pt idx="14">
                  <c:v>17.600000000000001</c:v>
                </c:pt>
                <c:pt idx="15">
                  <c:v>18.77</c:v>
                </c:pt>
                <c:pt idx="16">
                  <c:v>19.95</c:v>
                </c:pt>
                <c:pt idx="17">
                  <c:v>21.12</c:v>
                </c:pt>
                <c:pt idx="18">
                  <c:v>22.29</c:v>
                </c:pt>
                <c:pt idx="19">
                  <c:v>23.47</c:v>
                </c:pt>
                <c:pt idx="20">
                  <c:v>24.64</c:v>
                </c:pt>
                <c:pt idx="21">
                  <c:v>25.81</c:v>
                </c:pt>
                <c:pt idx="22">
                  <c:v>26.99</c:v>
                </c:pt>
                <c:pt idx="23">
                  <c:v>28.16</c:v>
                </c:pt>
                <c:pt idx="24">
                  <c:v>29.33</c:v>
                </c:pt>
                <c:pt idx="25">
                  <c:v>30.51</c:v>
                </c:pt>
                <c:pt idx="26">
                  <c:v>31.68</c:v>
                </c:pt>
                <c:pt idx="27">
                  <c:v>32.85</c:v>
                </c:pt>
                <c:pt idx="28">
                  <c:v>34.03</c:v>
                </c:pt>
                <c:pt idx="29">
                  <c:v>35.200000000000003</c:v>
                </c:pt>
                <c:pt idx="30">
                  <c:v>36.369999999999997</c:v>
                </c:pt>
                <c:pt idx="31">
                  <c:v>37.549999999999997</c:v>
                </c:pt>
                <c:pt idx="32">
                  <c:v>38.72</c:v>
                </c:pt>
                <c:pt idx="33">
                  <c:v>39.89</c:v>
                </c:pt>
                <c:pt idx="34">
                  <c:v>41.07</c:v>
                </c:pt>
                <c:pt idx="35">
                  <c:v>42.24</c:v>
                </c:pt>
                <c:pt idx="36">
                  <c:v>43.41</c:v>
                </c:pt>
                <c:pt idx="37">
                  <c:v>44.59</c:v>
                </c:pt>
                <c:pt idx="38">
                  <c:v>45.76</c:v>
                </c:pt>
                <c:pt idx="39">
                  <c:v>46.93</c:v>
                </c:pt>
                <c:pt idx="40">
                  <c:v>48.11</c:v>
                </c:pt>
                <c:pt idx="41">
                  <c:v>49.28</c:v>
                </c:pt>
                <c:pt idx="42">
                  <c:v>50.45</c:v>
                </c:pt>
                <c:pt idx="43">
                  <c:v>51.63</c:v>
                </c:pt>
                <c:pt idx="44">
                  <c:v>52.8</c:v>
                </c:pt>
                <c:pt idx="45">
                  <c:v>53.97</c:v>
                </c:pt>
                <c:pt idx="46">
                  <c:v>55.15</c:v>
                </c:pt>
                <c:pt idx="47">
                  <c:v>56.32</c:v>
                </c:pt>
                <c:pt idx="48">
                  <c:v>57.49</c:v>
                </c:pt>
                <c:pt idx="49">
                  <c:v>58.67</c:v>
                </c:pt>
                <c:pt idx="50">
                  <c:v>59.84</c:v>
                </c:pt>
                <c:pt idx="51">
                  <c:v>61.01</c:v>
                </c:pt>
                <c:pt idx="52">
                  <c:v>62.19</c:v>
                </c:pt>
                <c:pt idx="53">
                  <c:v>63.36</c:v>
                </c:pt>
                <c:pt idx="54">
                  <c:v>64.53</c:v>
                </c:pt>
                <c:pt idx="55">
                  <c:v>65.709999999999994</c:v>
                </c:pt>
                <c:pt idx="56">
                  <c:v>66.88</c:v>
                </c:pt>
                <c:pt idx="57">
                  <c:v>68.05</c:v>
                </c:pt>
                <c:pt idx="58">
                  <c:v>69.23</c:v>
                </c:pt>
                <c:pt idx="59">
                  <c:v>70.400000000000006</c:v>
                </c:pt>
                <c:pt idx="60">
                  <c:v>71.569999999999993</c:v>
                </c:pt>
                <c:pt idx="61">
                  <c:v>72.75</c:v>
                </c:pt>
                <c:pt idx="62">
                  <c:v>73.92</c:v>
                </c:pt>
                <c:pt idx="63">
                  <c:v>75.09</c:v>
                </c:pt>
                <c:pt idx="64">
                  <c:v>76.27</c:v>
                </c:pt>
                <c:pt idx="65">
                  <c:v>77.44</c:v>
                </c:pt>
                <c:pt idx="66">
                  <c:v>78.61</c:v>
                </c:pt>
                <c:pt idx="67">
                  <c:v>79.790000000000006</c:v>
                </c:pt>
                <c:pt idx="68">
                  <c:v>80.959999999999994</c:v>
                </c:pt>
                <c:pt idx="69">
                  <c:v>82.13</c:v>
                </c:pt>
                <c:pt idx="70">
                  <c:v>83.31</c:v>
                </c:pt>
                <c:pt idx="71">
                  <c:v>84.48</c:v>
                </c:pt>
                <c:pt idx="72">
                  <c:v>85.65</c:v>
                </c:pt>
                <c:pt idx="73">
                  <c:v>86.83</c:v>
                </c:pt>
                <c:pt idx="74">
                  <c:v>88</c:v>
                </c:pt>
                <c:pt idx="75">
                  <c:v>89.17</c:v>
                </c:pt>
                <c:pt idx="76">
                  <c:v>90.35</c:v>
                </c:pt>
                <c:pt idx="77">
                  <c:v>91.52</c:v>
                </c:pt>
                <c:pt idx="78">
                  <c:v>92.69</c:v>
                </c:pt>
                <c:pt idx="79">
                  <c:v>93.87</c:v>
                </c:pt>
                <c:pt idx="80">
                  <c:v>95.04</c:v>
                </c:pt>
                <c:pt idx="81">
                  <c:v>96.21</c:v>
                </c:pt>
                <c:pt idx="82">
                  <c:v>97.39</c:v>
                </c:pt>
                <c:pt idx="83">
                  <c:v>98.56</c:v>
                </c:pt>
                <c:pt idx="84">
                  <c:v>99.73</c:v>
                </c:pt>
                <c:pt idx="85">
                  <c:v>100.91</c:v>
                </c:pt>
                <c:pt idx="86">
                  <c:v>102.08</c:v>
                </c:pt>
                <c:pt idx="87">
                  <c:v>103.25</c:v>
                </c:pt>
                <c:pt idx="88">
                  <c:v>104.43</c:v>
                </c:pt>
                <c:pt idx="89">
                  <c:v>105.6</c:v>
                </c:pt>
                <c:pt idx="90">
                  <c:v>106.77</c:v>
                </c:pt>
                <c:pt idx="91">
                  <c:v>107.95</c:v>
                </c:pt>
                <c:pt idx="92">
                  <c:v>109.12</c:v>
                </c:pt>
                <c:pt idx="93">
                  <c:v>110.29</c:v>
                </c:pt>
                <c:pt idx="94">
                  <c:v>111.47</c:v>
                </c:pt>
                <c:pt idx="95">
                  <c:v>112.64</c:v>
                </c:pt>
                <c:pt idx="96">
                  <c:v>113.81</c:v>
                </c:pt>
                <c:pt idx="97">
                  <c:v>114.99</c:v>
                </c:pt>
                <c:pt idx="98">
                  <c:v>116.16</c:v>
                </c:pt>
                <c:pt idx="99">
                  <c:v>117.33</c:v>
                </c:pt>
                <c:pt idx="100">
                  <c:v>118.51</c:v>
                </c:pt>
                <c:pt idx="101">
                  <c:v>119.68</c:v>
                </c:pt>
                <c:pt idx="102">
                  <c:v>120.85</c:v>
                </c:pt>
                <c:pt idx="103">
                  <c:v>122.03</c:v>
                </c:pt>
                <c:pt idx="104">
                  <c:v>123.2</c:v>
                </c:pt>
                <c:pt idx="105">
                  <c:v>124.37</c:v>
                </c:pt>
                <c:pt idx="106">
                  <c:v>125.55</c:v>
                </c:pt>
                <c:pt idx="107">
                  <c:v>126.72</c:v>
                </c:pt>
                <c:pt idx="108">
                  <c:v>127.89</c:v>
                </c:pt>
                <c:pt idx="109">
                  <c:v>129.07</c:v>
                </c:pt>
                <c:pt idx="110">
                  <c:v>130.24</c:v>
                </c:pt>
                <c:pt idx="111">
                  <c:v>131.41</c:v>
                </c:pt>
                <c:pt idx="112">
                  <c:v>132.59</c:v>
                </c:pt>
                <c:pt idx="113">
                  <c:v>133.76</c:v>
                </c:pt>
                <c:pt idx="114">
                  <c:v>134.93</c:v>
                </c:pt>
                <c:pt idx="115">
                  <c:v>136.11000000000001</c:v>
                </c:pt>
                <c:pt idx="116">
                  <c:v>137.28</c:v>
                </c:pt>
                <c:pt idx="117">
                  <c:v>138.44999999999999</c:v>
                </c:pt>
                <c:pt idx="118">
                  <c:v>139.63</c:v>
                </c:pt>
                <c:pt idx="119">
                  <c:v>140.80000000000001</c:v>
                </c:pt>
                <c:pt idx="120">
                  <c:v>141.97</c:v>
                </c:pt>
                <c:pt idx="121">
                  <c:v>143.15</c:v>
                </c:pt>
                <c:pt idx="122">
                  <c:v>144.32</c:v>
                </c:pt>
                <c:pt idx="123">
                  <c:v>145.49</c:v>
                </c:pt>
                <c:pt idx="124">
                  <c:v>146.66999999999999</c:v>
                </c:pt>
                <c:pt idx="125">
                  <c:v>147.84</c:v>
                </c:pt>
                <c:pt idx="126">
                  <c:v>149.01</c:v>
                </c:pt>
                <c:pt idx="127">
                  <c:v>150.19</c:v>
                </c:pt>
                <c:pt idx="128">
                  <c:v>151.36000000000001</c:v>
                </c:pt>
                <c:pt idx="129">
                  <c:v>152.53</c:v>
                </c:pt>
                <c:pt idx="130">
                  <c:v>153.71</c:v>
                </c:pt>
                <c:pt idx="131">
                  <c:v>154.88</c:v>
                </c:pt>
                <c:pt idx="132">
                  <c:v>156.05000000000001</c:v>
                </c:pt>
                <c:pt idx="133">
                  <c:v>157.22999999999999</c:v>
                </c:pt>
                <c:pt idx="134">
                  <c:v>158.4</c:v>
                </c:pt>
                <c:pt idx="135">
                  <c:v>159.57</c:v>
                </c:pt>
                <c:pt idx="136">
                  <c:v>160.75</c:v>
                </c:pt>
                <c:pt idx="137">
                  <c:v>161.91999999999999</c:v>
                </c:pt>
                <c:pt idx="138">
                  <c:v>163.09</c:v>
                </c:pt>
                <c:pt idx="139">
                  <c:v>164.27</c:v>
                </c:pt>
                <c:pt idx="140">
                  <c:v>165.44</c:v>
                </c:pt>
                <c:pt idx="141">
                  <c:v>166.61</c:v>
                </c:pt>
                <c:pt idx="142">
                  <c:v>167.79</c:v>
                </c:pt>
                <c:pt idx="143">
                  <c:v>168.96</c:v>
                </c:pt>
                <c:pt idx="144">
                  <c:v>170.13</c:v>
                </c:pt>
                <c:pt idx="145">
                  <c:v>171.31</c:v>
                </c:pt>
                <c:pt idx="146">
                  <c:v>172.48</c:v>
                </c:pt>
                <c:pt idx="147">
                  <c:v>173.65</c:v>
                </c:pt>
                <c:pt idx="148">
                  <c:v>174.83</c:v>
                </c:pt>
              </c:numCache>
            </c:numRef>
          </c:xVal>
          <c:yVal>
            <c:numRef>
              <c:f>sredniy!$D$3:$D$151</c:f>
              <c:numCache>
                <c:formatCode>0.00</c:formatCode>
                <c:ptCount val="149"/>
                <c:pt idx="0">
                  <c:v>0.4</c:v>
                </c:pt>
                <c:pt idx="1">
                  <c:v>0.6</c:v>
                </c:pt>
                <c:pt idx="2">
                  <c:v>0.61</c:v>
                </c:pt>
                <c:pt idx="3">
                  <c:v>0.6</c:v>
                </c:pt>
                <c:pt idx="4">
                  <c:v>0.61</c:v>
                </c:pt>
                <c:pt idx="5">
                  <c:v>0.61</c:v>
                </c:pt>
                <c:pt idx="6">
                  <c:v>0.61</c:v>
                </c:pt>
                <c:pt idx="7">
                  <c:v>0.61</c:v>
                </c:pt>
                <c:pt idx="8">
                  <c:v>0.61</c:v>
                </c:pt>
                <c:pt idx="9">
                  <c:v>0.61</c:v>
                </c:pt>
                <c:pt idx="10">
                  <c:v>0.61</c:v>
                </c:pt>
                <c:pt idx="11">
                  <c:v>0.62</c:v>
                </c:pt>
                <c:pt idx="12">
                  <c:v>0.62</c:v>
                </c:pt>
                <c:pt idx="13">
                  <c:v>0.62</c:v>
                </c:pt>
                <c:pt idx="14">
                  <c:v>0.62</c:v>
                </c:pt>
                <c:pt idx="15">
                  <c:v>0.62</c:v>
                </c:pt>
                <c:pt idx="16">
                  <c:v>0.62</c:v>
                </c:pt>
                <c:pt idx="17">
                  <c:v>0.62</c:v>
                </c:pt>
                <c:pt idx="18">
                  <c:v>0.62</c:v>
                </c:pt>
                <c:pt idx="19">
                  <c:v>0.62</c:v>
                </c:pt>
                <c:pt idx="20">
                  <c:v>0.63</c:v>
                </c:pt>
                <c:pt idx="21">
                  <c:v>0.63</c:v>
                </c:pt>
                <c:pt idx="22">
                  <c:v>0.64</c:v>
                </c:pt>
                <c:pt idx="23">
                  <c:v>0.64</c:v>
                </c:pt>
                <c:pt idx="24">
                  <c:v>0.63</c:v>
                </c:pt>
                <c:pt idx="25">
                  <c:v>0.63</c:v>
                </c:pt>
                <c:pt idx="26">
                  <c:v>0.63</c:v>
                </c:pt>
                <c:pt idx="27">
                  <c:v>0.64</c:v>
                </c:pt>
                <c:pt idx="28">
                  <c:v>0.64</c:v>
                </c:pt>
                <c:pt idx="29">
                  <c:v>0.64</c:v>
                </c:pt>
                <c:pt idx="30">
                  <c:v>0.64</c:v>
                </c:pt>
                <c:pt idx="31">
                  <c:v>0.65</c:v>
                </c:pt>
                <c:pt idx="32">
                  <c:v>0.65</c:v>
                </c:pt>
                <c:pt idx="33">
                  <c:v>0.65</c:v>
                </c:pt>
                <c:pt idx="34">
                  <c:v>0.65</c:v>
                </c:pt>
                <c:pt idx="35">
                  <c:v>0.65</c:v>
                </c:pt>
                <c:pt idx="36">
                  <c:v>0.65</c:v>
                </c:pt>
                <c:pt idx="37">
                  <c:v>0.65</c:v>
                </c:pt>
                <c:pt idx="38">
                  <c:v>0.65</c:v>
                </c:pt>
                <c:pt idx="39">
                  <c:v>0.66</c:v>
                </c:pt>
                <c:pt idx="40">
                  <c:v>0.66</c:v>
                </c:pt>
                <c:pt idx="41">
                  <c:v>0.67</c:v>
                </c:pt>
                <c:pt idx="42">
                  <c:v>0.67</c:v>
                </c:pt>
                <c:pt idx="43">
                  <c:v>0.68</c:v>
                </c:pt>
                <c:pt idx="44">
                  <c:v>0.68</c:v>
                </c:pt>
                <c:pt idx="45">
                  <c:v>0.68</c:v>
                </c:pt>
                <c:pt idx="46">
                  <c:v>0.69</c:v>
                </c:pt>
                <c:pt idx="47">
                  <c:v>0.69</c:v>
                </c:pt>
                <c:pt idx="48">
                  <c:v>0.69</c:v>
                </c:pt>
                <c:pt idx="49">
                  <c:v>0.7</c:v>
                </c:pt>
                <c:pt idx="50">
                  <c:v>0.69</c:v>
                </c:pt>
                <c:pt idx="51">
                  <c:v>0.7</c:v>
                </c:pt>
                <c:pt idx="52">
                  <c:v>0.7</c:v>
                </c:pt>
                <c:pt idx="53">
                  <c:v>0.71</c:v>
                </c:pt>
                <c:pt idx="54">
                  <c:v>0.72</c:v>
                </c:pt>
                <c:pt idx="55">
                  <c:v>0.72</c:v>
                </c:pt>
                <c:pt idx="56">
                  <c:v>0.72</c:v>
                </c:pt>
                <c:pt idx="57">
                  <c:v>0.72</c:v>
                </c:pt>
                <c:pt idx="58">
                  <c:v>0.73</c:v>
                </c:pt>
                <c:pt idx="59">
                  <c:v>0.73</c:v>
                </c:pt>
                <c:pt idx="60">
                  <c:v>0.74</c:v>
                </c:pt>
                <c:pt idx="61">
                  <c:v>0.74</c:v>
                </c:pt>
                <c:pt idx="62">
                  <c:v>0.74</c:v>
                </c:pt>
                <c:pt idx="63">
                  <c:v>0.75</c:v>
                </c:pt>
                <c:pt idx="64">
                  <c:v>0.76</c:v>
                </c:pt>
                <c:pt idx="65">
                  <c:v>0.77</c:v>
                </c:pt>
                <c:pt idx="66">
                  <c:v>0.77</c:v>
                </c:pt>
                <c:pt idx="67">
                  <c:v>0.78</c:v>
                </c:pt>
                <c:pt idx="68">
                  <c:v>0.79</c:v>
                </c:pt>
                <c:pt idx="69">
                  <c:v>0.79</c:v>
                </c:pt>
                <c:pt idx="70">
                  <c:v>0.8</c:v>
                </c:pt>
                <c:pt idx="71">
                  <c:v>0.8</c:v>
                </c:pt>
                <c:pt idx="72">
                  <c:v>0.81</c:v>
                </c:pt>
                <c:pt idx="73">
                  <c:v>0.82</c:v>
                </c:pt>
                <c:pt idx="74">
                  <c:v>0.83</c:v>
                </c:pt>
                <c:pt idx="75">
                  <c:v>0.84</c:v>
                </c:pt>
                <c:pt idx="76">
                  <c:v>0.85</c:v>
                </c:pt>
                <c:pt idx="77">
                  <c:v>0.87</c:v>
                </c:pt>
                <c:pt idx="78">
                  <c:v>0.89</c:v>
                </c:pt>
                <c:pt idx="79">
                  <c:v>0.9</c:v>
                </c:pt>
                <c:pt idx="80">
                  <c:v>0.92</c:v>
                </c:pt>
                <c:pt idx="81">
                  <c:v>0.95</c:v>
                </c:pt>
                <c:pt idx="82">
                  <c:v>0.98</c:v>
                </c:pt>
                <c:pt idx="83">
                  <c:v>0.99</c:v>
                </c:pt>
                <c:pt idx="84">
                  <c:v>1</c:v>
                </c:pt>
                <c:pt idx="85">
                  <c:v>1.01</c:v>
                </c:pt>
                <c:pt idx="86">
                  <c:v>1.01</c:v>
                </c:pt>
                <c:pt idx="87">
                  <c:v>1</c:v>
                </c:pt>
                <c:pt idx="88">
                  <c:v>0.98</c:v>
                </c:pt>
                <c:pt idx="89">
                  <c:v>0.97</c:v>
                </c:pt>
                <c:pt idx="90">
                  <c:v>0.99</c:v>
                </c:pt>
                <c:pt idx="91">
                  <c:v>1</c:v>
                </c:pt>
                <c:pt idx="92">
                  <c:v>1.01</c:v>
                </c:pt>
                <c:pt idx="93">
                  <c:v>1.01</c:v>
                </c:pt>
                <c:pt idx="94">
                  <c:v>1.01</c:v>
                </c:pt>
                <c:pt idx="95">
                  <c:v>1</c:v>
                </c:pt>
                <c:pt idx="96">
                  <c:v>0.99</c:v>
                </c:pt>
                <c:pt idx="97">
                  <c:v>1</c:v>
                </c:pt>
                <c:pt idx="98">
                  <c:v>1.01</c:v>
                </c:pt>
                <c:pt idx="99">
                  <c:v>1.02</c:v>
                </c:pt>
                <c:pt idx="100">
                  <c:v>1.01</c:v>
                </c:pt>
                <c:pt idx="101">
                  <c:v>1.01</c:v>
                </c:pt>
                <c:pt idx="102">
                  <c:v>1.01</c:v>
                </c:pt>
                <c:pt idx="103">
                  <c:v>1.01</c:v>
                </c:pt>
                <c:pt idx="104">
                  <c:v>1.02</c:v>
                </c:pt>
                <c:pt idx="105">
                  <c:v>1.02</c:v>
                </c:pt>
                <c:pt idx="106">
                  <c:v>1</c:v>
                </c:pt>
                <c:pt idx="107">
                  <c:v>0.99</c:v>
                </c:pt>
                <c:pt idx="108">
                  <c:v>1</c:v>
                </c:pt>
                <c:pt idx="109">
                  <c:v>1.02</c:v>
                </c:pt>
                <c:pt idx="110">
                  <c:v>1.02</c:v>
                </c:pt>
                <c:pt idx="111">
                  <c:v>1.02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0.98</c:v>
                </c:pt>
                <c:pt idx="116">
                  <c:v>0.92</c:v>
                </c:pt>
                <c:pt idx="117">
                  <c:v>0.77</c:v>
                </c:pt>
                <c:pt idx="118">
                  <c:v>0.28999999999999998</c:v>
                </c:pt>
                <c:pt idx="119">
                  <c:v>0.12</c:v>
                </c:pt>
                <c:pt idx="120">
                  <c:v>0.03</c:v>
                </c:pt>
                <c:pt idx="121">
                  <c:v>0.01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82E-4507-903A-932FCE9D8BD7}"/>
            </c:ext>
          </c:extLst>
        </c:ser>
        <c:ser>
          <c:idx val="0"/>
          <c:order val="1"/>
          <c:tx>
            <c:v>Planner Farmer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sredniy!$A$3:$A$151</c:f>
              <c:numCache>
                <c:formatCode>0.00</c:formatCode>
                <c:ptCount val="149"/>
                <c:pt idx="0">
                  <c:v>1.17</c:v>
                </c:pt>
                <c:pt idx="1">
                  <c:v>2.35</c:v>
                </c:pt>
                <c:pt idx="2">
                  <c:v>3.52</c:v>
                </c:pt>
                <c:pt idx="3">
                  <c:v>4.6900000000000004</c:v>
                </c:pt>
                <c:pt idx="4">
                  <c:v>5.87</c:v>
                </c:pt>
                <c:pt idx="5">
                  <c:v>7.04</c:v>
                </c:pt>
                <c:pt idx="6">
                  <c:v>8.2100000000000009</c:v>
                </c:pt>
                <c:pt idx="7">
                  <c:v>9.39</c:v>
                </c:pt>
                <c:pt idx="8">
                  <c:v>10.56</c:v>
                </c:pt>
                <c:pt idx="9">
                  <c:v>11.73</c:v>
                </c:pt>
                <c:pt idx="10">
                  <c:v>12.91</c:v>
                </c:pt>
                <c:pt idx="11">
                  <c:v>14.08</c:v>
                </c:pt>
                <c:pt idx="12">
                  <c:v>15.25</c:v>
                </c:pt>
                <c:pt idx="13">
                  <c:v>16.43</c:v>
                </c:pt>
                <c:pt idx="14">
                  <c:v>17.600000000000001</c:v>
                </c:pt>
                <c:pt idx="15">
                  <c:v>18.77</c:v>
                </c:pt>
                <c:pt idx="16">
                  <c:v>19.95</c:v>
                </c:pt>
                <c:pt idx="17">
                  <c:v>21.12</c:v>
                </c:pt>
                <c:pt idx="18">
                  <c:v>22.29</c:v>
                </c:pt>
                <c:pt idx="19">
                  <c:v>23.47</c:v>
                </c:pt>
                <c:pt idx="20">
                  <c:v>24.64</c:v>
                </c:pt>
                <c:pt idx="21">
                  <c:v>25.81</c:v>
                </c:pt>
                <c:pt idx="22">
                  <c:v>26.99</c:v>
                </c:pt>
                <c:pt idx="23">
                  <c:v>28.16</c:v>
                </c:pt>
                <c:pt idx="24">
                  <c:v>29.33</c:v>
                </c:pt>
                <c:pt idx="25">
                  <c:v>30.51</c:v>
                </c:pt>
                <c:pt idx="26">
                  <c:v>31.68</c:v>
                </c:pt>
                <c:pt idx="27">
                  <c:v>32.85</c:v>
                </c:pt>
                <c:pt idx="28">
                  <c:v>34.03</c:v>
                </c:pt>
                <c:pt idx="29">
                  <c:v>35.200000000000003</c:v>
                </c:pt>
                <c:pt idx="30">
                  <c:v>36.369999999999997</c:v>
                </c:pt>
                <c:pt idx="31">
                  <c:v>37.549999999999997</c:v>
                </c:pt>
                <c:pt idx="32">
                  <c:v>38.72</c:v>
                </c:pt>
                <c:pt idx="33">
                  <c:v>39.89</c:v>
                </c:pt>
                <c:pt idx="34">
                  <c:v>41.07</c:v>
                </c:pt>
                <c:pt idx="35">
                  <c:v>42.24</c:v>
                </c:pt>
                <c:pt idx="36">
                  <c:v>43.41</c:v>
                </c:pt>
                <c:pt idx="37">
                  <c:v>44.59</c:v>
                </c:pt>
                <c:pt idx="38">
                  <c:v>45.76</c:v>
                </c:pt>
                <c:pt idx="39">
                  <c:v>46.93</c:v>
                </c:pt>
                <c:pt idx="40">
                  <c:v>48.11</c:v>
                </c:pt>
                <c:pt idx="41">
                  <c:v>49.28</c:v>
                </c:pt>
                <c:pt idx="42">
                  <c:v>50.45</c:v>
                </c:pt>
                <c:pt idx="43">
                  <c:v>51.63</c:v>
                </c:pt>
                <c:pt idx="44">
                  <c:v>52.8</c:v>
                </c:pt>
                <c:pt idx="45">
                  <c:v>53.97</c:v>
                </c:pt>
                <c:pt idx="46">
                  <c:v>55.15</c:v>
                </c:pt>
                <c:pt idx="47">
                  <c:v>56.32</c:v>
                </c:pt>
                <c:pt idx="48">
                  <c:v>57.49</c:v>
                </c:pt>
                <c:pt idx="49">
                  <c:v>58.67</c:v>
                </c:pt>
                <c:pt idx="50">
                  <c:v>59.84</c:v>
                </c:pt>
                <c:pt idx="51">
                  <c:v>61.01</c:v>
                </c:pt>
                <c:pt idx="52">
                  <c:v>62.19</c:v>
                </c:pt>
                <c:pt idx="53">
                  <c:v>63.36</c:v>
                </c:pt>
                <c:pt idx="54">
                  <c:v>64.53</c:v>
                </c:pt>
                <c:pt idx="55">
                  <c:v>65.709999999999994</c:v>
                </c:pt>
                <c:pt idx="56">
                  <c:v>66.88</c:v>
                </c:pt>
                <c:pt idx="57">
                  <c:v>68.05</c:v>
                </c:pt>
                <c:pt idx="58">
                  <c:v>69.23</c:v>
                </c:pt>
                <c:pt idx="59">
                  <c:v>70.400000000000006</c:v>
                </c:pt>
                <c:pt idx="60">
                  <c:v>71.569999999999993</c:v>
                </c:pt>
                <c:pt idx="61">
                  <c:v>72.75</c:v>
                </c:pt>
                <c:pt idx="62">
                  <c:v>73.92</c:v>
                </c:pt>
                <c:pt idx="63">
                  <c:v>75.09</c:v>
                </c:pt>
                <c:pt idx="64">
                  <c:v>76.27</c:v>
                </c:pt>
                <c:pt idx="65">
                  <c:v>77.44</c:v>
                </c:pt>
                <c:pt idx="66">
                  <c:v>78.61</c:v>
                </c:pt>
                <c:pt idx="67">
                  <c:v>79.790000000000006</c:v>
                </c:pt>
                <c:pt idx="68">
                  <c:v>80.959999999999994</c:v>
                </c:pt>
                <c:pt idx="69">
                  <c:v>82.13</c:v>
                </c:pt>
                <c:pt idx="70">
                  <c:v>83.31</c:v>
                </c:pt>
                <c:pt idx="71">
                  <c:v>84.48</c:v>
                </c:pt>
                <c:pt idx="72">
                  <c:v>85.65</c:v>
                </c:pt>
                <c:pt idx="73">
                  <c:v>86.83</c:v>
                </c:pt>
                <c:pt idx="74">
                  <c:v>88</c:v>
                </c:pt>
                <c:pt idx="75">
                  <c:v>89.17</c:v>
                </c:pt>
                <c:pt idx="76">
                  <c:v>90.35</c:v>
                </c:pt>
                <c:pt idx="77">
                  <c:v>91.52</c:v>
                </c:pt>
                <c:pt idx="78">
                  <c:v>92.69</c:v>
                </c:pt>
                <c:pt idx="79">
                  <c:v>93.87</c:v>
                </c:pt>
                <c:pt idx="80">
                  <c:v>95.04</c:v>
                </c:pt>
                <c:pt idx="81">
                  <c:v>96.21</c:v>
                </c:pt>
                <c:pt idx="82">
                  <c:v>97.39</c:v>
                </c:pt>
                <c:pt idx="83">
                  <c:v>98.56</c:v>
                </c:pt>
                <c:pt idx="84">
                  <c:v>99.73</c:v>
                </c:pt>
                <c:pt idx="85">
                  <c:v>100.91</c:v>
                </c:pt>
                <c:pt idx="86">
                  <c:v>102.08</c:v>
                </c:pt>
                <c:pt idx="87">
                  <c:v>103.25</c:v>
                </c:pt>
                <c:pt idx="88">
                  <c:v>104.43</c:v>
                </c:pt>
                <c:pt idx="89">
                  <c:v>105.6</c:v>
                </c:pt>
                <c:pt idx="90">
                  <c:v>106.77</c:v>
                </c:pt>
                <c:pt idx="91">
                  <c:v>107.95</c:v>
                </c:pt>
                <c:pt idx="92">
                  <c:v>109.12</c:v>
                </c:pt>
                <c:pt idx="93">
                  <c:v>110.29</c:v>
                </c:pt>
                <c:pt idx="94">
                  <c:v>111.47</c:v>
                </c:pt>
                <c:pt idx="95">
                  <c:v>112.64</c:v>
                </c:pt>
                <c:pt idx="96">
                  <c:v>113.81</c:v>
                </c:pt>
                <c:pt idx="97">
                  <c:v>114.99</c:v>
                </c:pt>
                <c:pt idx="98">
                  <c:v>116.16</c:v>
                </c:pt>
                <c:pt idx="99">
                  <c:v>117.33</c:v>
                </c:pt>
                <c:pt idx="100">
                  <c:v>118.51</c:v>
                </c:pt>
                <c:pt idx="101">
                  <c:v>119.68</c:v>
                </c:pt>
                <c:pt idx="102">
                  <c:v>120.85</c:v>
                </c:pt>
                <c:pt idx="103">
                  <c:v>122.03</c:v>
                </c:pt>
                <c:pt idx="104">
                  <c:v>123.2</c:v>
                </c:pt>
                <c:pt idx="105">
                  <c:v>124.37</c:v>
                </c:pt>
                <c:pt idx="106">
                  <c:v>125.55</c:v>
                </c:pt>
                <c:pt idx="107">
                  <c:v>126.72</c:v>
                </c:pt>
                <c:pt idx="108">
                  <c:v>127.89</c:v>
                </c:pt>
                <c:pt idx="109">
                  <c:v>129.07</c:v>
                </c:pt>
                <c:pt idx="110">
                  <c:v>130.24</c:v>
                </c:pt>
                <c:pt idx="111">
                  <c:v>131.41</c:v>
                </c:pt>
                <c:pt idx="112">
                  <c:v>132.59</c:v>
                </c:pt>
                <c:pt idx="113">
                  <c:v>133.76</c:v>
                </c:pt>
                <c:pt idx="114">
                  <c:v>134.93</c:v>
                </c:pt>
                <c:pt idx="115">
                  <c:v>136.11000000000001</c:v>
                </c:pt>
                <c:pt idx="116">
                  <c:v>137.28</c:v>
                </c:pt>
                <c:pt idx="117">
                  <c:v>138.44999999999999</c:v>
                </c:pt>
                <c:pt idx="118">
                  <c:v>139.63</c:v>
                </c:pt>
                <c:pt idx="119">
                  <c:v>140.80000000000001</c:v>
                </c:pt>
                <c:pt idx="120">
                  <c:v>141.97</c:v>
                </c:pt>
                <c:pt idx="121">
                  <c:v>143.15</c:v>
                </c:pt>
                <c:pt idx="122">
                  <c:v>144.32</c:v>
                </c:pt>
                <c:pt idx="123">
                  <c:v>145.49</c:v>
                </c:pt>
                <c:pt idx="124">
                  <c:v>146.66999999999999</c:v>
                </c:pt>
                <c:pt idx="125">
                  <c:v>147.84</c:v>
                </c:pt>
                <c:pt idx="126">
                  <c:v>149.01</c:v>
                </c:pt>
                <c:pt idx="127">
                  <c:v>150.19</c:v>
                </c:pt>
                <c:pt idx="128">
                  <c:v>151.36000000000001</c:v>
                </c:pt>
                <c:pt idx="129">
                  <c:v>152.53</c:v>
                </c:pt>
                <c:pt idx="130">
                  <c:v>153.71</c:v>
                </c:pt>
                <c:pt idx="131">
                  <c:v>154.88</c:v>
                </c:pt>
                <c:pt idx="132">
                  <c:v>156.05000000000001</c:v>
                </c:pt>
                <c:pt idx="133">
                  <c:v>157.22999999999999</c:v>
                </c:pt>
                <c:pt idx="134">
                  <c:v>158.4</c:v>
                </c:pt>
                <c:pt idx="135">
                  <c:v>159.57</c:v>
                </c:pt>
                <c:pt idx="136">
                  <c:v>160.75</c:v>
                </c:pt>
                <c:pt idx="137">
                  <c:v>161.91999999999999</c:v>
                </c:pt>
                <c:pt idx="138">
                  <c:v>163.09</c:v>
                </c:pt>
                <c:pt idx="139">
                  <c:v>164.27</c:v>
                </c:pt>
                <c:pt idx="140">
                  <c:v>165.44</c:v>
                </c:pt>
                <c:pt idx="141">
                  <c:v>166.61</c:v>
                </c:pt>
                <c:pt idx="142">
                  <c:v>167.79</c:v>
                </c:pt>
                <c:pt idx="143">
                  <c:v>168.96</c:v>
                </c:pt>
                <c:pt idx="144">
                  <c:v>170.13</c:v>
                </c:pt>
                <c:pt idx="145">
                  <c:v>171.31</c:v>
                </c:pt>
                <c:pt idx="146">
                  <c:v>172.48</c:v>
                </c:pt>
                <c:pt idx="147">
                  <c:v>173.65</c:v>
                </c:pt>
                <c:pt idx="148">
                  <c:v>174.83</c:v>
                </c:pt>
              </c:numCache>
            </c:numRef>
          </c:xVal>
          <c:yVal>
            <c:numRef>
              <c:f>sredniy!$B$3:$B$151</c:f>
              <c:numCache>
                <c:formatCode>0.00</c:formatCode>
                <c:ptCount val="149"/>
                <c:pt idx="0">
                  <c:v>0.35</c:v>
                </c:pt>
                <c:pt idx="1">
                  <c:v>0.46</c:v>
                </c:pt>
                <c:pt idx="2">
                  <c:v>0.59</c:v>
                </c:pt>
                <c:pt idx="3">
                  <c:v>0.59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0.61</c:v>
                </c:pt>
                <c:pt idx="11">
                  <c:v>0.61</c:v>
                </c:pt>
                <c:pt idx="12">
                  <c:v>0.61</c:v>
                </c:pt>
                <c:pt idx="13">
                  <c:v>0.61</c:v>
                </c:pt>
                <c:pt idx="14">
                  <c:v>0.61</c:v>
                </c:pt>
                <c:pt idx="15">
                  <c:v>0.61</c:v>
                </c:pt>
                <c:pt idx="16">
                  <c:v>0.61</c:v>
                </c:pt>
                <c:pt idx="17">
                  <c:v>0.61</c:v>
                </c:pt>
                <c:pt idx="18">
                  <c:v>0.61</c:v>
                </c:pt>
                <c:pt idx="19">
                  <c:v>0.61</c:v>
                </c:pt>
                <c:pt idx="20">
                  <c:v>0.62</c:v>
                </c:pt>
                <c:pt idx="21">
                  <c:v>0.62</c:v>
                </c:pt>
                <c:pt idx="22">
                  <c:v>0.62</c:v>
                </c:pt>
                <c:pt idx="23">
                  <c:v>0.62</c:v>
                </c:pt>
                <c:pt idx="24">
                  <c:v>0.62</c:v>
                </c:pt>
                <c:pt idx="25">
                  <c:v>0.62</c:v>
                </c:pt>
                <c:pt idx="26">
                  <c:v>0.62</c:v>
                </c:pt>
                <c:pt idx="27">
                  <c:v>0.62</c:v>
                </c:pt>
                <c:pt idx="28">
                  <c:v>0.63</c:v>
                </c:pt>
                <c:pt idx="29">
                  <c:v>0.63</c:v>
                </c:pt>
                <c:pt idx="30">
                  <c:v>0.63</c:v>
                </c:pt>
                <c:pt idx="31">
                  <c:v>0.63</c:v>
                </c:pt>
                <c:pt idx="32">
                  <c:v>0.64</c:v>
                </c:pt>
                <c:pt idx="33">
                  <c:v>0.64</c:v>
                </c:pt>
                <c:pt idx="34">
                  <c:v>0.64</c:v>
                </c:pt>
                <c:pt idx="35">
                  <c:v>0.64</c:v>
                </c:pt>
                <c:pt idx="36">
                  <c:v>0.64</c:v>
                </c:pt>
                <c:pt idx="37">
                  <c:v>0.64</c:v>
                </c:pt>
                <c:pt idx="38">
                  <c:v>0.64</c:v>
                </c:pt>
                <c:pt idx="39">
                  <c:v>0.65</c:v>
                </c:pt>
                <c:pt idx="40">
                  <c:v>0.65</c:v>
                </c:pt>
                <c:pt idx="41">
                  <c:v>0.65</c:v>
                </c:pt>
                <c:pt idx="42">
                  <c:v>0.66</c:v>
                </c:pt>
                <c:pt idx="43">
                  <c:v>0.66</c:v>
                </c:pt>
                <c:pt idx="44">
                  <c:v>0.66</c:v>
                </c:pt>
                <c:pt idx="45">
                  <c:v>0.67</c:v>
                </c:pt>
                <c:pt idx="46">
                  <c:v>0.67</c:v>
                </c:pt>
                <c:pt idx="47">
                  <c:v>0.67</c:v>
                </c:pt>
                <c:pt idx="48">
                  <c:v>0.68</c:v>
                </c:pt>
                <c:pt idx="49">
                  <c:v>0.68</c:v>
                </c:pt>
                <c:pt idx="50">
                  <c:v>0.68</c:v>
                </c:pt>
                <c:pt idx="51">
                  <c:v>0.68</c:v>
                </c:pt>
                <c:pt idx="52">
                  <c:v>0.69</c:v>
                </c:pt>
                <c:pt idx="53">
                  <c:v>0.69</c:v>
                </c:pt>
                <c:pt idx="54">
                  <c:v>0.7</c:v>
                </c:pt>
                <c:pt idx="55">
                  <c:v>0.7</c:v>
                </c:pt>
                <c:pt idx="56">
                  <c:v>0.7</c:v>
                </c:pt>
                <c:pt idx="57">
                  <c:v>0.71</c:v>
                </c:pt>
                <c:pt idx="58">
                  <c:v>0.71</c:v>
                </c:pt>
                <c:pt idx="59">
                  <c:v>0.71</c:v>
                </c:pt>
                <c:pt idx="60">
                  <c:v>0.72</c:v>
                </c:pt>
                <c:pt idx="61">
                  <c:v>0.72</c:v>
                </c:pt>
                <c:pt idx="62">
                  <c:v>0.73</c:v>
                </c:pt>
                <c:pt idx="63">
                  <c:v>0.73</c:v>
                </c:pt>
                <c:pt idx="64">
                  <c:v>0.74</c:v>
                </c:pt>
                <c:pt idx="65">
                  <c:v>0.75</c:v>
                </c:pt>
                <c:pt idx="66">
                  <c:v>0.76</c:v>
                </c:pt>
                <c:pt idx="67">
                  <c:v>0.76</c:v>
                </c:pt>
                <c:pt idx="68">
                  <c:v>0.77</c:v>
                </c:pt>
                <c:pt idx="69">
                  <c:v>0.77</c:v>
                </c:pt>
                <c:pt idx="70">
                  <c:v>0.78</c:v>
                </c:pt>
                <c:pt idx="71">
                  <c:v>0.78</c:v>
                </c:pt>
                <c:pt idx="72">
                  <c:v>0.8</c:v>
                </c:pt>
                <c:pt idx="73">
                  <c:v>0.8</c:v>
                </c:pt>
                <c:pt idx="74">
                  <c:v>0.81</c:v>
                </c:pt>
                <c:pt idx="75">
                  <c:v>0.82</c:v>
                </c:pt>
                <c:pt idx="76">
                  <c:v>0.83</c:v>
                </c:pt>
                <c:pt idx="77">
                  <c:v>0.86</c:v>
                </c:pt>
                <c:pt idx="78">
                  <c:v>0.87</c:v>
                </c:pt>
                <c:pt idx="79">
                  <c:v>0.89</c:v>
                </c:pt>
                <c:pt idx="80">
                  <c:v>0.91</c:v>
                </c:pt>
                <c:pt idx="81">
                  <c:v>0.93</c:v>
                </c:pt>
                <c:pt idx="82">
                  <c:v>0.95</c:v>
                </c:pt>
                <c:pt idx="83">
                  <c:v>0.97</c:v>
                </c:pt>
                <c:pt idx="84">
                  <c:v>0.98</c:v>
                </c:pt>
                <c:pt idx="85">
                  <c:v>0.97</c:v>
                </c:pt>
                <c:pt idx="86">
                  <c:v>0.97</c:v>
                </c:pt>
                <c:pt idx="87">
                  <c:v>0.96</c:v>
                </c:pt>
                <c:pt idx="88">
                  <c:v>0.96</c:v>
                </c:pt>
                <c:pt idx="89">
                  <c:v>0.96</c:v>
                </c:pt>
                <c:pt idx="90">
                  <c:v>0.97</c:v>
                </c:pt>
                <c:pt idx="91">
                  <c:v>0.98</c:v>
                </c:pt>
                <c:pt idx="92">
                  <c:v>0.98</c:v>
                </c:pt>
                <c:pt idx="93">
                  <c:v>0.98</c:v>
                </c:pt>
                <c:pt idx="94">
                  <c:v>0.98</c:v>
                </c:pt>
                <c:pt idx="95">
                  <c:v>0.98</c:v>
                </c:pt>
                <c:pt idx="96">
                  <c:v>0.98</c:v>
                </c:pt>
                <c:pt idx="97">
                  <c:v>0.98</c:v>
                </c:pt>
                <c:pt idx="98">
                  <c:v>0.99</c:v>
                </c:pt>
                <c:pt idx="99">
                  <c:v>0.99</c:v>
                </c:pt>
                <c:pt idx="100">
                  <c:v>0.99</c:v>
                </c:pt>
                <c:pt idx="101">
                  <c:v>0.99</c:v>
                </c:pt>
                <c:pt idx="102">
                  <c:v>0.99</c:v>
                </c:pt>
                <c:pt idx="103">
                  <c:v>0.99</c:v>
                </c:pt>
                <c:pt idx="104">
                  <c:v>0.99</c:v>
                </c:pt>
                <c:pt idx="105">
                  <c:v>0.99</c:v>
                </c:pt>
                <c:pt idx="106">
                  <c:v>0.99</c:v>
                </c:pt>
                <c:pt idx="107">
                  <c:v>0.99</c:v>
                </c:pt>
                <c:pt idx="108">
                  <c:v>0.99</c:v>
                </c:pt>
                <c:pt idx="109">
                  <c:v>0.99</c:v>
                </c:pt>
                <c:pt idx="110">
                  <c:v>0.99</c:v>
                </c:pt>
                <c:pt idx="111">
                  <c:v>0.99</c:v>
                </c:pt>
                <c:pt idx="112">
                  <c:v>0.99</c:v>
                </c:pt>
                <c:pt idx="113">
                  <c:v>0.99</c:v>
                </c:pt>
                <c:pt idx="114">
                  <c:v>0.98</c:v>
                </c:pt>
                <c:pt idx="115">
                  <c:v>0.94</c:v>
                </c:pt>
                <c:pt idx="116">
                  <c:v>0.85</c:v>
                </c:pt>
                <c:pt idx="117">
                  <c:v>0.72</c:v>
                </c:pt>
                <c:pt idx="118">
                  <c:v>0.37</c:v>
                </c:pt>
                <c:pt idx="119">
                  <c:v>0.22</c:v>
                </c:pt>
                <c:pt idx="120">
                  <c:v>0.1</c:v>
                </c:pt>
                <c:pt idx="121">
                  <c:v>0.04</c:v>
                </c:pt>
                <c:pt idx="122">
                  <c:v>0.01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82E-4507-903A-932FCE9D8BD7}"/>
            </c:ext>
          </c:extLst>
        </c:ser>
        <c:ser>
          <c:idx val="1"/>
          <c:order val="2"/>
          <c:tx>
            <c:v>PinPoint sredniy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sredniy!$I$3:$I$36</c:f>
              <c:numCache>
                <c:formatCode>General</c:formatCode>
                <c:ptCount val="34"/>
                <c:pt idx="0">
                  <c:v>87.8</c:v>
                </c:pt>
                <c:pt idx="1">
                  <c:v>92.8</c:v>
                </c:pt>
                <c:pt idx="2">
                  <c:v>93.8</c:v>
                </c:pt>
                <c:pt idx="3">
                  <c:v>94.8</c:v>
                </c:pt>
                <c:pt idx="4">
                  <c:v>95.8</c:v>
                </c:pt>
                <c:pt idx="5">
                  <c:v>96.8</c:v>
                </c:pt>
                <c:pt idx="6">
                  <c:v>97.8</c:v>
                </c:pt>
                <c:pt idx="7">
                  <c:v>98.8</c:v>
                </c:pt>
                <c:pt idx="8">
                  <c:v>99.8</c:v>
                </c:pt>
                <c:pt idx="9">
                  <c:v>101.8</c:v>
                </c:pt>
                <c:pt idx="10">
                  <c:v>103.8</c:v>
                </c:pt>
                <c:pt idx="11">
                  <c:v>105.8</c:v>
                </c:pt>
                <c:pt idx="12">
                  <c:v>107.8</c:v>
                </c:pt>
                <c:pt idx="13">
                  <c:v>109.8</c:v>
                </c:pt>
                <c:pt idx="14">
                  <c:v>111.8</c:v>
                </c:pt>
                <c:pt idx="15">
                  <c:v>113.8</c:v>
                </c:pt>
                <c:pt idx="16">
                  <c:v>114.8</c:v>
                </c:pt>
                <c:pt idx="17">
                  <c:v>114.8</c:v>
                </c:pt>
                <c:pt idx="18">
                  <c:v>115.8</c:v>
                </c:pt>
                <c:pt idx="19">
                  <c:v>117.8</c:v>
                </c:pt>
                <c:pt idx="20">
                  <c:v>119.8</c:v>
                </c:pt>
                <c:pt idx="21">
                  <c:v>121.8</c:v>
                </c:pt>
                <c:pt idx="22">
                  <c:v>123.8</c:v>
                </c:pt>
                <c:pt idx="23">
                  <c:v>125.8</c:v>
                </c:pt>
                <c:pt idx="24">
                  <c:v>127.8</c:v>
                </c:pt>
                <c:pt idx="25">
                  <c:v>129.80000000000001</c:v>
                </c:pt>
                <c:pt idx="26">
                  <c:v>131.80000000000001</c:v>
                </c:pt>
                <c:pt idx="27">
                  <c:v>132.80000000000001</c:v>
                </c:pt>
                <c:pt idx="28">
                  <c:v>133.80000000000001</c:v>
                </c:pt>
                <c:pt idx="29">
                  <c:v>134.80000000000001</c:v>
                </c:pt>
                <c:pt idx="30">
                  <c:v>135.80000000000001</c:v>
                </c:pt>
                <c:pt idx="31">
                  <c:v>136.80000000000001</c:v>
                </c:pt>
                <c:pt idx="32">
                  <c:v>137.80000000000001</c:v>
                </c:pt>
                <c:pt idx="33">
                  <c:v>138.80000000000001</c:v>
                </c:pt>
              </c:numCache>
            </c:numRef>
          </c:xVal>
          <c:yVal>
            <c:numRef>
              <c:f>sredniy!$J$3:$J$36</c:f>
              <c:numCache>
                <c:formatCode>0.00E+00</c:formatCode>
                <c:ptCount val="34"/>
                <c:pt idx="0">
                  <c:v>0.86604999999999999</c:v>
                </c:pt>
                <c:pt idx="1">
                  <c:v>0.93020999999999998</c:v>
                </c:pt>
                <c:pt idx="2">
                  <c:v>0.95659000000000005</c:v>
                </c:pt>
                <c:pt idx="3">
                  <c:v>0.98694999999999999</c:v>
                </c:pt>
                <c:pt idx="4">
                  <c:v>0.99478</c:v>
                </c:pt>
                <c:pt idx="5">
                  <c:v>1.0114000000000001</c:v>
                </c:pt>
                <c:pt idx="6">
                  <c:v>0.99904000000000004</c:v>
                </c:pt>
                <c:pt idx="7">
                  <c:v>1.026</c:v>
                </c:pt>
                <c:pt idx="8">
                  <c:v>1.0225</c:v>
                </c:pt>
                <c:pt idx="9">
                  <c:v>1.0012000000000001</c:v>
                </c:pt>
                <c:pt idx="10">
                  <c:v>0.97582000000000002</c:v>
                </c:pt>
                <c:pt idx="11">
                  <c:v>1.0023</c:v>
                </c:pt>
                <c:pt idx="12">
                  <c:v>1.0266999999999999</c:v>
                </c:pt>
                <c:pt idx="13">
                  <c:v>1.0553999999999999</c:v>
                </c:pt>
                <c:pt idx="14">
                  <c:v>1.0416000000000001</c:v>
                </c:pt>
                <c:pt idx="15">
                  <c:v>1.0235000000000001</c:v>
                </c:pt>
                <c:pt idx="16">
                  <c:v>1.0301</c:v>
                </c:pt>
                <c:pt idx="17">
                  <c:v>1.0425</c:v>
                </c:pt>
                <c:pt idx="18">
                  <c:v>1.0674999999999999</c:v>
                </c:pt>
                <c:pt idx="19">
                  <c:v>1.0583</c:v>
                </c:pt>
                <c:pt idx="20">
                  <c:v>1.028</c:v>
                </c:pt>
                <c:pt idx="21">
                  <c:v>1.0472999999999999</c:v>
                </c:pt>
                <c:pt idx="22">
                  <c:v>1.0248999999999999</c:v>
                </c:pt>
                <c:pt idx="23">
                  <c:v>1.0205</c:v>
                </c:pt>
                <c:pt idx="24">
                  <c:v>1.0225</c:v>
                </c:pt>
                <c:pt idx="25">
                  <c:v>1.014</c:v>
                </c:pt>
                <c:pt idx="26">
                  <c:v>0.99436999999999998</c:v>
                </c:pt>
                <c:pt idx="27">
                  <c:v>0.98199999999999998</c:v>
                </c:pt>
                <c:pt idx="28">
                  <c:v>0.97980999999999996</c:v>
                </c:pt>
                <c:pt idx="29">
                  <c:v>0.96304999999999996</c:v>
                </c:pt>
                <c:pt idx="30">
                  <c:v>0.87758999999999998</c:v>
                </c:pt>
                <c:pt idx="31">
                  <c:v>0.73760000000000003</c:v>
                </c:pt>
                <c:pt idx="32">
                  <c:v>0.52122999999999997</c:v>
                </c:pt>
                <c:pt idx="33">
                  <c:v>0.23477999999999999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82E-4507-903A-932FCE9D8BD7}"/>
            </c:ext>
          </c:extLst>
        </c:ser>
        <c:ser>
          <c:idx val="2"/>
          <c:order val="3"/>
          <c:tx>
            <c:v>Farmer sredniy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sredniy!$K$3:$K$32</c:f>
              <c:numCache>
                <c:formatCode>General</c:formatCode>
                <c:ptCount val="30"/>
                <c:pt idx="0">
                  <c:v>83.5</c:v>
                </c:pt>
                <c:pt idx="1">
                  <c:v>86.5</c:v>
                </c:pt>
                <c:pt idx="2">
                  <c:v>89.5</c:v>
                </c:pt>
                <c:pt idx="3">
                  <c:v>91.5</c:v>
                </c:pt>
                <c:pt idx="4">
                  <c:v>93.5</c:v>
                </c:pt>
                <c:pt idx="5">
                  <c:v>94.5</c:v>
                </c:pt>
                <c:pt idx="6">
                  <c:v>95.5</c:v>
                </c:pt>
                <c:pt idx="7">
                  <c:v>96.5</c:v>
                </c:pt>
                <c:pt idx="8">
                  <c:v>97.5</c:v>
                </c:pt>
                <c:pt idx="9">
                  <c:v>98.5</c:v>
                </c:pt>
                <c:pt idx="10">
                  <c:v>99.5</c:v>
                </c:pt>
                <c:pt idx="11">
                  <c:v>100.5</c:v>
                </c:pt>
                <c:pt idx="12">
                  <c:v>101.5</c:v>
                </c:pt>
                <c:pt idx="13">
                  <c:v>103.5</c:v>
                </c:pt>
                <c:pt idx="14">
                  <c:v>108.5</c:v>
                </c:pt>
                <c:pt idx="15">
                  <c:v>113.5</c:v>
                </c:pt>
                <c:pt idx="16">
                  <c:v>118.5</c:v>
                </c:pt>
                <c:pt idx="17">
                  <c:v>123.5</c:v>
                </c:pt>
                <c:pt idx="18">
                  <c:v>128.5</c:v>
                </c:pt>
                <c:pt idx="19">
                  <c:v>131.5</c:v>
                </c:pt>
                <c:pt idx="20">
                  <c:v>135.5</c:v>
                </c:pt>
                <c:pt idx="21">
                  <c:v>136.5</c:v>
                </c:pt>
                <c:pt idx="22">
                  <c:v>137.5</c:v>
                </c:pt>
                <c:pt idx="23">
                  <c:v>138.5</c:v>
                </c:pt>
                <c:pt idx="24">
                  <c:v>139.5</c:v>
                </c:pt>
                <c:pt idx="25">
                  <c:v>140.5</c:v>
                </c:pt>
                <c:pt idx="26">
                  <c:v>141.5</c:v>
                </c:pt>
                <c:pt idx="27">
                  <c:v>142.5</c:v>
                </c:pt>
                <c:pt idx="28">
                  <c:v>143.5</c:v>
                </c:pt>
                <c:pt idx="29">
                  <c:v>144.5</c:v>
                </c:pt>
              </c:numCache>
            </c:numRef>
          </c:xVal>
          <c:yVal>
            <c:numRef>
              <c:f>sredniy!$L$3:$L$32</c:f>
              <c:numCache>
                <c:formatCode>0.00E+00</c:formatCode>
                <c:ptCount val="30"/>
                <c:pt idx="0">
                  <c:v>0.80420000000000003</c:v>
                </c:pt>
                <c:pt idx="1">
                  <c:v>0.82665</c:v>
                </c:pt>
                <c:pt idx="2">
                  <c:v>0.85311999999999999</c:v>
                </c:pt>
                <c:pt idx="3">
                  <c:v>0.86621000000000004</c:v>
                </c:pt>
                <c:pt idx="4">
                  <c:v>0.89509000000000005</c:v>
                </c:pt>
                <c:pt idx="5">
                  <c:v>0.90719000000000005</c:v>
                </c:pt>
                <c:pt idx="6">
                  <c:v>0.92096</c:v>
                </c:pt>
                <c:pt idx="7">
                  <c:v>0.94523999999999997</c:v>
                </c:pt>
                <c:pt idx="8">
                  <c:v>0.96614999999999995</c:v>
                </c:pt>
                <c:pt idx="9">
                  <c:v>0.98895</c:v>
                </c:pt>
                <c:pt idx="10">
                  <c:v>1.0044</c:v>
                </c:pt>
                <c:pt idx="11">
                  <c:v>1.0034000000000001</c:v>
                </c:pt>
                <c:pt idx="12">
                  <c:v>1.0012000000000001</c:v>
                </c:pt>
                <c:pt idx="13">
                  <c:v>1.0241</c:v>
                </c:pt>
                <c:pt idx="14">
                  <c:v>0.99526999999999999</c:v>
                </c:pt>
                <c:pt idx="15">
                  <c:v>1.0367999999999999</c:v>
                </c:pt>
                <c:pt idx="16">
                  <c:v>1.0253000000000001</c:v>
                </c:pt>
                <c:pt idx="17">
                  <c:v>1.0265</c:v>
                </c:pt>
                <c:pt idx="18">
                  <c:v>0.99638000000000004</c:v>
                </c:pt>
                <c:pt idx="19">
                  <c:v>1.0204</c:v>
                </c:pt>
                <c:pt idx="20">
                  <c:v>0.99507000000000001</c:v>
                </c:pt>
                <c:pt idx="21">
                  <c:v>1.0071000000000001</c:v>
                </c:pt>
                <c:pt idx="22">
                  <c:v>1.0032000000000001</c:v>
                </c:pt>
                <c:pt idx="23">
                  <c:v>0.97367000000000004</c:v>
                </c:pt>
                <c:pt idx="24">
                  <c:v>0.86751999999999996</c:v>
                </c:pt>
                <c:pt idx="25">
                  <c:v>0.67269000000000001</c:v>
                </c:pt>
                <c:pt idx="26">
                  <c:v>0.42869000000000002</c:v>
                </c:pt>
                <c:pt idx="27">
                  <c:v>0.18583</c:v>
                </c:pt>
                <c:pt idx="28">
                  <c:v>6.3490000000000005E-2</c:v>
                </c:pt>
                <c:pt idx="29">
                  <c:v>1.7586999999999998E-2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82E-4507-903A-932FCE9D8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3223632"/>
        <c:axId val="713224048"/>
      </c:scatterChart>
      <c:valAx>
        <c:axId val="713223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x, 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3224048"/>
        <c:crosses val="autoZero"/>
        <c:crossBetween val="midCat"/>
      </c:valAx>
      <c:valAx>
        <c:axId val="71322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Dose,</a:t>
                </a:r>
                <a:r>
                  <a:rPr lang="en-US" baseline="0"/>
                  <a:t> Gy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1.5065913370998116E-2"/>
              <c:y val="0.434680540802603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3223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97284538062875"/>
          <c:y val="1.2553846032185623E-2"/>
          <c:w val="0.79727855310606899"/>
          <c:h val="0.853385502471169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ICRU 90 data, mm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Sheet1!$B$4:$B$22</c:f>
              <c:numCache>
                <c:formatCode>0.00</c:formatCode>
                <c:ptCount val="19"/>
                <c:pt idx="0">
                  <c:v>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100</c:v>
                </c:pt>
                <c:pt idx="7">
                  <c:v>110</c:v>
                </c:pt>
                <c:pt idx="8">
                  <c:v>120</c:v>
                </c:pt>
                <c:pt idx="9">
                  <c:v>130</c:v>
                </c:pt>
                <c:pt idx="10">
                  <c:v>140</c:v>
                </c:pt>
                <c:pt idx="11">
                  <c:v>150</c:v>
                </c:pt>
                <c:pt idx="12">
                  <c:v>160</c:v>
                </c:pt>
                <c:pt idx="13">
                  <c:v>170</c:v>
                </c:pt>
                <c:pt idx="14">
                  <c:v>180</c:v>
                </c:pt>
                <c:pt idx="15">
                  <c:v>190</c:v>
                </c:pt>
                <c:pt idx="16">
                  <c:v>200</c:v>
                </c:pt>
                <c:pt idx="17">
                  <c:v>210</c:v>
                </c:pt>
                <c:pt idx="18">
                  <c:v>220</c:v>
                </c:pt>
              </c:numCache>
            </c:numRef>
          </c:xVal>
          <c:yVal>
            <c:numRef>
              <c:f>Sheet1!$C$4:$C$22</c:f>
              <c:numCache>
                <c:formatCode>0.00</c:formatCode>
                <c:ptCount val="19"/>
                <c:pt idx="0">
                  <c:v>14.98</c:v>
                </c:pt>
                <c:pt idx="1">
                  <c:v>22.4</c:v>
                </c:pt>
                <c:pt idx="2">
                  <c:v>31.11</c:v>
                </c:pt>
                <c:pt idx="3">
                  <c:v>41.04</c:v>
                </c:pt>
                <c:pt idx="4">
                  <c:v>52.12</c:v>
                </c:pt>
                <c:pt idx="5">
                  <c:v>64.319999999999993</c:v>
                </c:pt>
                <c:pt idx="6">
                  <c:v>77.59</c:v>
                </c:pt>
                <c:pt idx="7">
                  <c:v>91.89</c:v>
                </c:pt>
                <c:pt idx="8">
                  <c:v>107.18</c:v>
                </c:pt>
                <c:pt idx="9">
                  <c:v>123.42</c:v>
                </c:pt>
                <c:pt idx="10">
                  <c:v>140.57</c:v>
                </c:pt>
                <c:pt idx="11">
                  <c:v>158.6</c:v>
                </c:pt>
                <c:pt idx="12">
                  <c:v>177.48</c:v>
                </c:pt>
                <c:pt idx="13">
                  <c:v>197.17</c:v>
                </c:pt>
                <c:pt idx="14">
                  <c:v>217.66</c:v>
                </c:pt>
                <c:pt idx="15">
                  <c:v>238.91</c:v>
                </c:pt>
                <c:pt idx="16">
                  <c:v>260.89999999999998</c:v>
                </c:pt>
                <c:pt idx="17">
                  <c:v>283.61</c:v>
                </c:pt>
                <c:pt idx="18">
                  <c:v>307.01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A7B-4AEC-B8EC-54AF53DDABA6}"/>
            </c:ext>
          </c:extLst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Planner ver 2.14.06 Feb-2022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Sheet1!$B$4:$B$22</c:f>
              <c:numCache>
                <c:formatCode>0.00</c:formatCode>
                <c:ptCount val="19"/>
                <c:pt idx="0">
                  <c:v>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100</c:v>
                </c:pt>
                <c:pt idx="7">
                  <c:v>110</c:v>
                </c:pt>
                <c:pt idx="8">
                  <c:v>120</c:v>
                </c:pt>
                <c:pt idx="9">
                  <c:v>130</c:v>
                </c:pt>
                <c:pt idx="10">
                  <c:v>140</c:v>
                </c:pt>
                <c:pt idx="11">
                  <c:v>150</c:v>
                </c:pt>
                <c:pt idx="12">
                  <c:v>160</c:v>
                </c:pt>
                <c:pt idx="13">
                  <c:v>170</c:v>
                </c:pt>
                <c:pt idx="14">
                  <c:v>180</c:v>
                </c:pt>
                <c:pt idx="15">
                  <c:v>190</c:v>
                </c:pt>
                <c:pt idx="16">
                  <c:v>200</c:v>
                </c:pt>
                <c:pt idx="17">
                  <c:v>210</c:v>
                </c:pt>
                <c:pt idx="18">
                  <c:v>220</c:v>
                </c:pt>
              </c:numCache>
            </c:numRef>
          </c:xVal>
          <c:yVal>
            <c:numRef>
              <c:f>Sheet1!$F$4:$F$22</c:f>
              <c:numCache>
                <c:formatCode>0.00</c:formatCode>
                <c:ptCount val="19"/>
                <c:pt idx="0">
                  <c:v>15</c:v>
                </c:pt>
                <c:pt idx="1">
                  <c:v>22.46</c:v>
                </c:pt>
                <c:pt idx="2">
                  <c:v>31.17</c:v>
                </c:pt>
                <c:pt idx="3">
                  <c:v>41</c:v>
                </c:pt>
                <c:pt idx="4">
                  <c:v>52.23</c:v>
                </c:pt>
                <c:pt idx="5">
                  <c:v>64.36</c:v>
                </c:pt>
                <c:pt idx="6">
                  <c:v>77.69</c:v>
                </c:pt>
                <c:pt idx="7">
                  <c:v>91.91</c:v>
                </c:pt>
                <c:pt idx="8">
                  <c:v>107.19</c:v>
                </c:pt>
                <c:pt idx="9">
                  <c:v>123.45</c:v>
                </c:pt>
                <c:pt idx="10">
                  <c:v>140.66</c:v>
                </c:pt>
                <c:pt idx="11">
                  <c:v>158.58000000000001</c:v>
                </c:pt>
                <c:pt idx="12">
                  <c:v>177.49</c:v>
                </c:pt>
                <c:pt idx="13">
                  <c:v>197.14</c:v>
                </c:pt>
                <c:pt idx="14">
                  <c:v>217.57</c:v>
                </c:pt>
                <c:pt idx="15">
                  <c:v>238.86</c:v>
                </c:pt>
                <c:pt idx="16">
                  <c:v>260.82</c:v>
                </c:pt>
                <c:pt idx="17">
                  <c:v>283.57</c:v>
                </c:pt>
                <c:pt idx="18">
                  <c:v>306.93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A7B-4AEC-B8EC-54AF53DDABA6}"/>
            </c:ext>
          </c:extLst>
        </c:ser>
        <c:ser>
          <c:idx val="6"/>
          <c:order val="6"/>
          <c:tx>
            <c:strRef>
              <c:f>Sheet1!$Y$3</c:f>
              <c:strCache>
                <c:ptCount val="1"/>
                <c:pt idx="0">
                  <c:v>measurement 05.10.2022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Sheet1!$B$4:$B$22</c:f>
              <c:numCache>
                <c:formatCode>0.00</c:formatCode>
                <c:ptCount val="19"/>
                <c:pt idx="0">
                  <c:v>40</c:v>
                </c:pt>
                <c:pt idx="1">
                  <c:v>50</c:v>
                </c:pt>
                <c:pt idx="2">
                  <c:v>60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100</c:v>
                </c:pt>
                <c:pt idx="7">
                  <c:v>110</c:v>
                </c:pt>
                <c:pt idx="8">
                  <c:v>120</c:v>
                </c:pt>
                <c:pt idx="9">
                  <c:v>130</c:v>
                </c:pt>
                <c:pt idx="10">
                  <c:v>140</c:v>
                </c:pt>
                <c:pt idx="11">
                  <c:v>150</c:v>
                </c:pt>
                <c:pt idx="12">
                  <c:v>160</c:v>
                </c:pt>
                <c:pt idx="13">
                  <c:v>170</c:v>
                </c:pt>
                <c:pt idx="14">
                  <c:v>180</c:v>
                </c:pt>
                <c:pt idx="15">
                  <c:v>190</c:v>
                </c:pt>
                <c:pt idx="16">
                  <c:v>200</c:v>
                </c:pt>
                <c:pt idx="17">
                  <c:v>210</c:v>
                </c:pt>
                <c:pt idx="18">
                  <c:v>220</c:v>
                </c:pt>
              </c:numCache>
            </c:numRef>
          </c:xVal>
          <c:yVal>
            <c:numRef>
              <c:f>Sheet1!$Y$4:$Y$22</c:f>
              <c:numCache>
                <c:formatCode>0.00</c:formatCode>
                <c:ptCount val="19"/>
                <c:pt idx="0" formatCode="General">
                  <c:v>13.97</c:v>
                </c:pt>
                <c:pt idx="1">
                  <c:v>21.52</c:v>
                </c:pt>
                <c:pt idx="2">
                  <c:v>30.28</c:v>
                </c:pt>
                <c:pt idx="3">
                  <c:v>40.22</c:v>
                </c:pt>
                <c:pt idx="4">
                  <c:v>51.28</c:v>
                </c:pt>
                <c:pt idx="5">
                  <c:v>63.58</c:v>
                </c:pt>
                <c:pt idx="6">
                  <c:v>76.97</c:v>
                </c:pt>
                <c:pt idx="7">
                  <c:v>91.29</c:v>
                </c:pt>
                <c:pt idx="8">
                  <c:v>106.67</c:v>
                </c:pt>
                <c:pt idx="9">
                  <c:v>123.03</c:v>
                </c:pt>
                <c:pt idx="10">
                  <c:v>140.13999999999999</c:v>
                </c:pt>
                <c:pt idx="11">
                  <c:v>158.22</c:v>
                </c:pt>
                <c:pt idx="12">
                  <c:v>177.21</c:v>
                </c:pt>
                <c:pt idx="13">
                  <c:v>196.74</c:v>
                </c:pt>
                <c:pt idx="14">
                  <c:v>217.78</c:v>
                </c:pt>
                <c:pt idx="15">
                  <c:v>239.05</c:v>
                </c:pt>
                <c:pt idx="16">
                  <c:v>260.64999999999998</c:v>
                </c:pt>
                <c:pt idx="17">
                  <c:v>283.55</c:v>
                </c:pt>
                <c:pt idx="18">
                  <c:v>307.56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A7B-4AEC-B8EC-54AF53DDA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9624392"/>
        <c:axId val="579621768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Sheet1!$B$4:$B$22</c15:sqref>
                        </c15:formulaRef>
                      </c:ext>
                    </c:extLst>
                    <c:numCache>
                      <c:formatCode>0.00</c:formatCode>
                      <c:ptCount val="19"/>
                      <c:pt idx="0">
                        <c:v>40</c:v>
                      </c:pt>
                      <c:pt idx="1">
                        <c:v>50</c:v>
                      </c:pt>
                      <c:pt idx="2">
                        <c:v>60</c:v>
                      </c:pt>
                      <c:pt idx="3">
                        <c:v>70</c:v>
                      </c:pt>
                      <c:pt idx="4">
                        <c:v>80</c:v>
                      </c:pt>
                      <c:pt idx="5">
                        <c:v>90</c:v>
                      </c:pt>
                      <c:pt idx="6">
                        <c:v>100</c:v>
                      </c:pt>
                      <c:pt idx="7">
                        <c:v>110</c:v>
                      </c:pt>
                      <c:pt idx="8">
                        <c:v>120</c:v>
                      </c:pt>
                      <c:pt idx="9">
                        <c:v>130</c:v>
                      </c:pt>
                      <c:pt idx="10">
                        <c:v>140</c:v>
                      </c:pt>
                      <c:pt idx="11">
                        <c:v>150</c:v>
                      </c:pt>
                      <c:pt idx="12">
                        <c:v>160</c:v>
                      </c:pt>
                      <c:pt idx="13">
                        <c:v>170</c:v>
                      </c:pt>
                      <c:pt idx="14">
                        <c:v>180</c:v>
                      </c:pt>
                      <c:pt idx="15">
                        <c:v>190</c:v>
                      </c:pt>
                      <c:pt idx="16">
                        <c:v>200</c:v>
                      </c:pt>
                      <c:pt idx="17">
                        <c:v>210</c:v>
                      </c:pt>
                      <c:pt idx="18">
                        <c:v>220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Sheet1!$G$4:$G$22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13.54</c:v>
                      </c:pt>
                      <c:pt idx="1">
                        <c:v>21.04</c:v>
                      </c:pt>
                      <c:pt idx="2">
                        <c:v>29.759999999999998</c:v>
                      </c:pt>
                      <c:pt idx="3">
                        <c:v>39.68</c:v>
                      </c:pt>
                      <c:pt idx="4">
                        <c:v>50.91</c:v>
                      </c:pt>
                      <c:pt idx="5">
                        <c:v>63.150000000000006</c:v>
                      </c:pt>
                      <c:pt idx="6">
                        <c:v>76.569999999999993</c:v>
                      </c:pt>
                      <c:pt idx="7">
                        <c:v>90.94</c:v>
                      </c:pt>
                      <c:pt idx="8">
                        <c:v>106.29</c:v>
                      </c:pt>
                      <c:pt idx="9">
                        <c:v>122.66</c:v>
                      </c:pt>
                      <c:pt idx="10">
                        <c:v>139.97999999999999</c:v>
                      </c:pt>
                      <c:pt idx="11">
                        <c:v>157.79999999999998</c:v>
                      </c:pt>
                      <c:pt idx="12">
                        <c:v>176.79</c:v>
                      </c:pt>
                      <c:pt idx="13">
                        <c:v>196.57</c:v>
                      </c:pt>
                      <c:pt idx="14">
                        <c:v>217.11999999999998</c:v>
                      </c:pt>
                      <c:pt idx="15">
                        <c:v>238.35999999999999</c:v>
                      </c:pt>
                      <c:pt idx="16">
                        <c:v>260.2</c:v>
                      </c:pt>
                      <c:pt idx="17">
                        <c:v>282.96999999999997</c:v>
                      </c:pt>
                      <c:pt idx="18">
                        <c:v>306.58999999999997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3A7B-4AEC-B8EC-54AF53DDABA6}"/>
                  </c:ext>
                </c:extLst>
              </c15:ser>
            </c15:filteredScatterSeries>
            <c15:filteredScatterSeries>
              <c15:ser>
                <c:idx val="3"/>
                <c:order val="3"/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Sheet1!$B$4:$B$22</c15:sqref>
                        </c15:formulaRef>
                      </c:ext>
                    </c:extLst>
                    <c:numCache>
                      <c:formatCode>0.00</c:formatCode>
                      <c:ptCount val="19"/>
                      <c:pt idx="0">
                        <c:v>40</c:v>
                      </c:pt>
                      <c:pt idx="1">
                        <c:v>50</c:v>
                      </c:pt>
                      <c:pt idx="2">
                        <c:v>60</c:v>
                      </c:pt>
                      <c:pt idx="3">
                        <c:v>70</c:v>
                      </c:pt>
                      <c:pt idx="4">
                        <c:v>80</c:v>
                      </c:pt>
                      <c:pt idx="5">
                        <c:v>90</c:v>
                      </c:pt>
                      <c:pt idx="6">
                        <c:v>100</c:v>
                      </c:pt>
                      <c:pt idx="7">
                        <c:v>110</c:v>
                      </c:pt>
                      <c:pt idx="8">
                        <c:v>120</c:v>
                      </c:pt>
                      <c:pt idx="9">
                        <c:v>130</c:v>
                      </c:pt>
                      <c:pt idx="10">
                        <c:v>140</c:v>
                      </c:pt>
                      <c:pt idx="11">
                        <c:v>150</c:v>
                      </c:pt>
                      <c:pt idx="12">
                        <c:v>160</c:v>
                      </c:pt>
                      <c:pt idx="13">
                        <c:v>170</c:v>
                      </c:pt>
                      <c:pt idx="14">
                        <c:v>180</c:v>
                      </c:pt>
                      <c:pt idx="15">
                        <c:v>190</c:v>
                      </c:pt>
                      <c:pt idx="16">
                        <c:v>200</c:v>
                      </c:pt>
                      <c:pt idx="17">
                        <c:v>210</c:v>
                      </c:pt>
                      <c:pt idx="18">
                        <c:v>220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Sheet1!$H$4:$H$22</c15:sqref>
                        </c15:formulaRef>
                      </c:ext>
                    </c:extLst>
                    <c:numCache>
                      <c:formatCode>0.00</c:formatCode>
                      <c:ptCount val="19"/>
                      <c:pt idx="0">
                        <c:v>13.69</c:v>
                      </c:pt>
                      <c:pt idx="1">
                        <c:v>21.27</c:v>
                      </c:pt>
                      <c:pt idx="2">
                        <c:v>30.04</c:v>
                      </c:pt>
                      <c:pt idx="3">
                        <c:v>39.950000000000003</c:v>
                      </c:pt>
                      <c:pt idx="4">
                        <c:v>51.12</c:v>
                      </c:pt>
                      <c:pt idx="5">
                        <c:v>63.32</c:v>
                      </c:pt>
                      <c:pt idx="6">
                        <c:v>76.75</c:v>
                      </c:pt>
                      <c:pt idx="7">
                        <c:v>90.99</c:v>
                      </c:pt>
                      <c:pt idx="8">
                        <c:v>106.35</c:v>
                      </c:pt>
                      <c:pt idx="9">
                        <c:v>122.79</c:v>
                      </c:pt>
                      <c:pt idx="10">
                        <c:v>139.91999999999999</c:v>
                      </c:pt>
                      <c:pt idx="11">
                        <c:v>157.97</c:v>
                      </c:pt>
                      <c:pt idx="12">
                        <c:v>176.93</c:v>
                      </c:pt>
                      <c:pt idx="13">
                        <c:v>196.69</c:v>
                      </c:pt>
                      <c:pt idx="14">
                        <c:v>217.29</c:v>
                      </c:pt>
                      <c:pt idx="15">
                        <c:v>238.47</c:v>
                      </c:pt>
                      <c:pt idx="16">
                        <c:v>260.47000000000003</c:v>
                      </c:pt>
                      <c:pt idx="17">
                        <c:v>283.08999999999997</c:v>
                      </c:pt>
                      <c:pt idx="18">
                        <c:v>306.79000000000002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A7B-4AEC-B8EC-54AF53DDABA6}"/>
                  </c:ext>
                </c:extLst>
              </c15:ser>
            </c15:filteredScatterSeries>
            <c15:filteredScatterSeries>
              <c15:ser>
                <c:idx val="4"/>
                <c:order val="4"/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Sheet1!$B$4:$B$22</c15:sqref>
                        </c15:formulaRef>
                      </c:ext>
                    </c:extLst>
                    <c:numCache>
                      <c:formatCode>0.00</c:formatCode>
                      <c:ptCount val="19"/>
                      <c:pt idx="0">
                        <c:v>40</c:v>
                      </c:pt>
                      <c:pt idx="1">
                        <c:v>50</c:v>
                      </c:pt>
                      <c:pt idx="2">
                        <c:v>60</c:v>
                      </c:pt>
                      <c:pt idx="3">
                        <c:v>70</c:v>
                      </c:pt>
                      <c:pt idx="4">
                        <c:v>80</c:v>
                      </c:pt>
                      <c:pt idx="5">
                        <c:v>90</c:v>
                      </c:pt>
                      <c:pt idx="6">
                        <c:v>100</c:v>
                      </c:pt>
                      <c:pt idx="7">
                        <c:v>110</c:v>
                      </c:pt>
                      <c:pt idx="8">
                        <c:v>120</c:v>
                      </c:pt>
                      <c:pt idx="9">
                        <c:v>130</c:v>
                      </c:pt>
                      <c:pt idx="10">
                        <c:v>140</c:v>
                      </c:pt>
                      <c:pt idx="11">
                        <c:v>150</c:v>
                      </c:pt>
                      <c:pt idx="12">
                        <c:v>160</c:v>
                      </c:pt>
                      <c:pt idx="13">
                        <c:v>170</c:v>
                      </c:pt>
                      <c:pt idx="14">
                        <c:v>180</c:v>
                      </c:pt>
                      <c:pt idx="15">
                        <c:v>190</c:v>
                      </c:pt>
                      <c:pt idx="16">
                        <c:v>200</c:v>
                      </c:pt>
                      <c:pt idx="17">
                        <c:v>210</c:v>
                      </c:pt>
                      <c:pt idx="18">
                        <c:v>220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Sheet1!$I$4:$I$22</c15:sqref>
                        </c15:formulaRef>
                      </c:ext>
                    </c:extLst>
                    <c:numCache>
                      <c:formatCode>0.00</c:formatCode>
                      <c:ptCount val="19"/>
                      <c:pt idx="0">
                        <c:v>13.39</c:v>
                      </c:pt>
                      <c:pt idx="1">
                        <c:v>20.96</c:v>
                      </c:pt>
                      <c:pt idx="2">
                        <c:v>29.68</c:v>
                      </c:pt>
                      <c:pt idx="3">
                        <c:v>39.57</c:v>
                      </c:pt>
                      <c:pt idx="4">
                        <c:v>50.71</c:v>
                      </c:pt>
                      <c:pt idx="5">
                        <c:v>63.01</c:v>
                      </c:pt>
                      <c:pt idx="6">
                        <c:v>76.44</c:v>
                      </c:pt>
                      <c:pt idx="7">
                        <c:v>90.82</c:v>
                      </c:pt>
                      <c:pt idx="8">
                        <c:v>106.16</c:v>
                      </c:pt>
                      <c:pt idx="9">
                        <c:v>122.52</c:v>
                      </c:pt>
                      <c:pt idx="10">
                        <c:v>139.72999999999999</c:v>
                      </c:pt>
                      <c:pt idx="11">
                        <c:v>157.82</c:v>
                      </c:pt>
                      <c:pt idx="12">
                        <c:v>176.83</c:v>
                      </c:pt>
                      <c:pt idx="13">
                        <c:v>196.62</c:v>
                      </c:pt>
                      <c:pt idx="14">
                        <c:v>217.04</c:v>
                      </c:pt>
                      <c:pt idx="15">
                        <c:v>238.29</c:v>
                      </c:pt>
                      <c:pt idx="16">
                        <c:v>260.31</c:v>
                      </c:pt>
                      <c:pt idx="17">
                        <c:v>282.93</c:v>
                      </c:pt>
                      <c:pt idx="18">
                        <c:v>306.60000000000002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A7B-4AEC-B8EC-54AF53DDABA6}"/>
                  </c:ext>
                </c:extLst>
              </c15:ser>
            </c15:filteredScatterSeries>
            <c15:filteredScatterSeries>
              <c15:ser>
                <c:idx val="5"/>
                <c:order val="5"/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Sheet1!$B$4:$B$22</c15:sqref>
                        </c15:formulaRef>
                      </c:ext>
                    </c:extLst>
                    <c:numCache>
                      <c:formatCode>0.00</c:formatCode>
                      <c:ptCount val="19"/>
                      <c:pt idx="0">
                        <c:v>40</c:v>
                      </c:pt>
                      <c:pt idx="1">
                        <c:v>50</c:v>
                      </c:pt>
                      <c:pt idx="2">
                        <c:v>60</c:v>
                      </c:pt>
                      <c:pt idx="3">
                        <c:v>70</c:v>
                      </c:pt>
                      <c:pt idx="4">
                        <c:v>80</c:v>
                      </c:pt>
                      <c:pt idx="5">
                        <c:v>90</c:v>
                      </c:pt>
                      <c:pt idx="6">
                        <c:v>100</c:v>
                      </c:pt>
                      <c:pt idx="7">
                        <c:v>110</c:v>
                      </c:pt>
                      <c:pt idx="8">
                        <c:v>120</c:v>
                      </c:pt>
                      <c:pt idx="9">
                        <c:v>130</c:v>
                      </c:pt>
                      <c:pt idx="10">
                        <c:v>140</c:v>
                      </c:pt>
                      <c:pt idx="11">
                        <c:v>150</c:v>
                      </c:pt>
                      <c:pt idx="12">
                        <c:v>160</c:v>
                      </c:pt>
                      <c:pt idx="13">
                        <c:v>170</c:v>
                      </c:pt>
                      <c:pt idx="14">
                        <c:v>180</c:v>
                      </c:pt>
                      <c:pt idx="15">
                        <c:v>190</c:v>
                      </c:pt>
                      <c:pt idx="16">
                        <c:v>200</c:v>
                      </c:pt>
                      <c:pt idx="17">
                        <c:v>210</c:v>
                      </c:pt>
                      <c:pt idx="18">
                        <c:v>220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Sheet1!$J$4:$J$22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4" formatCode="0.00">
                        <c:v>50.65</c:v>
                      </c:pt>
                      <c:pt idx="6">
                        <c:v>76.58</c:v>
                      </c:pt>
                      <c:pt idx="8" formatCode="0.00">
                        <c:v>106.39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A7B-4AEC-B8EC-54AF53DDABA6}"/>
                  </c:ext>
                </c:extLst>
              </c15:ser>
            </c15:filteredScatterSeries>
            <c15:filteredScatterSeries>
              <c15:ser>
                <c:idx val="7"/>
                <c:order val="7"/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Sheet1!$B$4:$B$22</c15:sqref>
                        </c15:formulaRef>
                      </c:ext>
                    </c:extLst>
                    <c:numCache>
                      <c:formatCode>0.00</c:formatCode>
                      <c:ptCount val="19"/>
                      <c:pt idx="0">
                        <c:v>40</c:v>
                      </c:pt>
                      <c:pt idx="1">
                        <c:v>50</c:v>
                      </c:pt>
                      <c:pt idx="2">
                        <c:v>60</c:v>
                      </c:pt>
                      <c:pt idx="3">
                        <c:v>70</c:v>
                      </c:pt>
                      <c:pt idx="4">
                        <c:v>80</c:v>
                      </c:pt>
                      <c:pt idx="5">
                        <c:v>90</c:v>
                      </c:pt>
                      <c:pt idx="6">
                        <c:v>100</c:v>
                      </c:pt>
                      <c:pt idx="7">
                        <c:v>110</c:v>
                      </c:pt>
                      <c:pt idx="8">
                        <c:v>120</c:v>
                      </c:pt>
                      <c:pt idx="9">
                        <c:v>130</c:v>
                      </c:pt>
                      <c:pt idx="10">
                        <c:v>140</c:v>
                      </c:pt>
                      <c:pt idx="11">
                        <c:v>150</c:v>
                      </c:pt>
                      <c:pt idx="12">
                        <c:v>160</c:v>
                      </c:pt>
                      <c:pt idx="13">
                        <c:v>170</c:v>
                      </c:pt>
                      <c:pt idx="14">
                        <c:v>180</c:v>
                      </c:pt>
                      <c:pt idx="15">
                        <c:v>190</c:v>
                      </c:pt>
                      <c:pt idx="16">
                        <c:v>200</c:v>
                      </c:pt>
                      <c:pt idx="17">
                        <c:v>210</c:v>
                      </c:pt>
                      <c:pt idx="18">
                        <c:v>220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Sheet1!$L$4:$L$22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13.72</c:v>
                      </c:pt>
                      <c:pt idx="1">
                        <c:v>21.36</c:v>
                      </c:pt>
                      <c:pt idx="2">
                        <c:v>29.97</c:v>
                      </c:pt>
                      <c:pt idx="3">
                        <c:v>39.94</c:v>
                      </c:pt>
                      <c:pt idx="4">
                        <c:v>50.91</c:v>
                      </c:pt>
                      <c:pt idx="5">
                        <c:v>63.27</c:v>
                      </c:pt>
                      <c:pt idx="6">
                        <c:v>76.78</c:v>
                      </c:pt>
                      <c:pt idx="7">
                        <c:v>91.19</c:v>
                      </c:pt>
                      <c:pt idx="8" formatCode="0.00">
                        <c:v>106.55</c:v>
                      </c:pt>
                      <c:pt idx="9" formatCode="0.00">
                        <c:v>122.8</c:v>
                      </c:pt>
                      <c:pt idx="10" formatCode="0.00">
                        <c:v>140.02000000000001</c:v>
                      </c:pt>
                      <c:pt idx="11" formatCode="0.00">
                        <c:v>158.08000000000001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A7B-4AEC-B8EC-54AF53DDABA6}"/>
                  </c:ext>
                </c:extLst>
              </c15:ser>
            </c15:filteredScatterSeries>
          </c:ext>
        </c:extLst>
      </c:scatterChart>
      <c:valAx>
        <c:axId val="579624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Depth, mm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9621768"/>
        <c:crosses val="autoZero"/>
        <c:crossBetween val="midCat"/>
      </c:valAx>
      <c:valAx>
        <c:axId val="579621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Energy, MeV</a:t>
                </a:r>
              </a:p>
            </c:rich>
          </c:tx>
          <c:layout>
            <c:manualLayout>
              <c:xMode val="edge"/>
              <c:yMode val="edge"/>
              <c:x val="1.5412391998123496E-2"/>
              <c:y val="0.318405739785522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96243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531354838709677"/>
          <c:y val="6.7091268533772647E-2"/>
          <c:w val="0.34274279457318796"/>
          <c:h val="0.351811838157052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+mn-lt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'20'!$A$1:$A$150</c:f>
              <c:numCache>
                <c:formatCode>0.00</c:formatCode>
                <c:ptCount val="150"/>
                <c:pt idx="0">
                  <c:v>0</c:v>
                </c:pt>
                <c:pt idx="1">
                  <c:v>0.71</c:v>
                </c:pt>
                <c:pt idx="2">
                  <c:v>1.43</c:v>
                </c:pt>
                <c:pt idx="3">
                  <c:v>2.14</c:v>
                </c:pt>
                <c:pt idx="4">
                  <c:v>2.85</c:v>
                </c:pt>
                <c:pt idx="5">
                  <c:v>3.57</c:v>
                </c:pt>
                <c:pt idx="6">
                  <c:v>4.28</c:v>
                </c:pt>
                <c:pt idx="7">
                  <c:v>4.99</c:v>
                </c:pt>
                <c:pt idx="8">
                  <c:v>5.71</c:v>
                </c:pt>
                <c:pt idx="9">
                  <c:v>6.42</c:v>
                </c:pt>
                <c:pt idx="10">
                  <c:v>7.13</c:v>
                </c:pt>
                <c:pt idx="11">
                  <c:v>7.85</c:v>
                </c:pt>
                <c:pt idx="12">
                  <c:v>8.56</c:v>
                </c:pt>
                <c:pt idx="13">
                  <c:v>9.27</c:v>
                </c:pt>
                <c:pt idx="14">
                  <c:v>9.99</c:v>
                </c:pt>
                <c:pt idx="15">
                  <c:v>10.7</c:v>
                </c:pt>
                <c:pt idx="16">
                  <c:v>11.41</c:v>
                </c:pt>
                <c:pt idx="17">
                  <c:v>12.13</c:v>
                </c:pt>
                <c:pt idx="18">
                  <c:v>12.84</c:v>
                </c:pt>
                <c:pt idx="19">
                  <c:v>13.55</c:v>
                </c:pt>
                <c:pt idx="20">
                  <c:v>14.27</c:v>
                </c:pt>
                <c:pt idx="21">
                  <c:v>14.98</c:v>
                </c:pt>
                <c:pt idx="22">
                  <c:v>15.69</c:v>
                </c:pt>
                <c:pt idx="23">
                  <c:v>16.41</c:v>
                </c:pt>
                <c:pt idx="24">
                  <c:v>17.12</c:v>
                </c:pt>
                <c:pt idx="25">
                  <c:v>17.829999999999998</c:v>
                </c:pt>
                <c:pt idx="26">
                  <c:v>18.55</c:v>
                </c:pt>
                <c:pt idx="27">
                  <c:v>19.260000000000002</c:v>
                </c:pt>
                <c:pt idx="28">
                  <c:v>19.97</c:v>
                </c:pt>
                <c:pt idx="29">
                  <c:v>20.69</c:v>
                </c:pt>
                <c:pt idx="30">
                  <c:v>21.4</c:v>
                </c:pt>
                <c:pt idx="31">
                  <c:v>22.11</c:v>
                </c:pt>
                <c:pt idx="32">
                  <c:v>22.83</c:v>
                </c:pt>
                <c:pt idx="33">
                  <c:v>23.54</c:v>
                </c:pt>
                <c:pt idx="34">
                  <c:v>24.25</c:v>
                </c:pt>
                <c:pt idx="35">
                  <c:v>24.97</c:v>
                </c:pt>
                <c:pt idx="36">
                  <c:v>25.68</c:v>
                </c:pt>
                <c:pt idx="37">
                  <c:v>26.39</c:v>
                </c:pt>
                <c:pt idx="38">
                  <c:v>27.11</c:v>
                </c:pt>
                <c:pt idx="39">
                  <c:v>27.82</c:v>
                </c:pt>
                <c:pt idx="40">
                  <c:v>28.53</c:v>
                </c:pt>
                <c:pt idx="41">
                  <c:v>29.25</c:v>
                </c:pt>
                <c:pt idx="42">
                  <c:v>29.96</c:v>
                </c:pt>
                <c:pt idx="43">
                  <c:v>30.67</c:v>
                </c:pt>
                <c:pt idx="44">
                  <c:v>31.39</c:v>
                </c:pt>
                <c:pt idx="45">
                  <c:v>32.1</c:v>
                </c:pt>
                <c:pt idx="46">
                  <c:v>32.81</c:v>
                </c:pt>
                <c:pt idx="47">
                  <c:v>33.53</c:v>
                </c:pt>
                <c:pt idx="48">
                  <c:v>34.24</c:v>
                </c:pt>
                <c:pt idx="49">
                  <c:v>34.950000000000003</c:v>
                </c:pt>
                <c:pt idx="50">
                  <c:v>35.67</c:v>
                </c:pt>
                <c:pt idx="51">
                  <c:v>36.380000000000003</c:v>
                </c:pt>
                <c:pt idx="52">
                  <c:v>37.090000000000003</c:v>
                </c:pt>
                <c:pt idx="53">
                  <c:v>37.81</c:v>
                </c:pt>
                <c:pt idx="54">
                  <c:v>38.520000000000003</c:v>
                </c:pt>
                <c:pt idx="55">
                  <c:v>39.229999999999997</c:v>
                </c:pt>
                <c:pt idx="56">
                  <c:v>39.950000000000003</c:v>
                </c:pt>
                <c:pt idx="57">
                  <c:v>40.659999999999997</c:v>
                </c:pt>
                <c:pt idx="58">
                  <c:v>41.37</c:v>
                </c:pt>
                <c:pt idx="59">
                  <c:v>42.09</c:v>
                </c:pt>
                <c:pt idx="60">
                  <c:v>42.8</c:v>
                </c:pt>
                <c:pt idx="61">
                  <c:v>43.51</c:v>
                </c:pt>
                <c:pt idx="62">
                  <c:v>44.23</c:v>
                </c:pt>
                <c:pt idx="63">
                  <c:v>44.94</c:v>
                </c:pt>
                <c:pt idx="64">
                  <c:v>45.65</c:v>
                </c:pt>
                <c:pt idx="65">
                  <c:v>46.37</c:v>
                </c:pt>
                <c:pt idx="66">
                  <c:v>47.08</c:v>
                </c:pt>
                <c:pt idx="67">
                  <c:v>47.79</c:v>
                </c:pt>
                <c:pt idx="68">
                  <c:v>48.51</c:v>
                </c:pt>
                <c:pt idx="69">
                  <c:v>49.22</c:v>
                </c:pt>
                <c:pt idx="70">
                  <c:v>49.93</c:v>
                </c:pt>
                <c:pt idx="71">
                  <c:v>50.65</c:v>
                </c:pt>
                <c:pt idx="72">
                  <c:v>51.36</c:v>
                </c:pt>
                <c:pt idx="73">
                  <c:v>52.07</c:v>
                </c:pt>
                <c:pt idx="74">
                  <c:v>52.79</c:v>
                </c:pt>
                <c:pt idx="75">
                  <c:v>53.5</c:v>
                </c:pt>
                <c:pt idx="76">
                  <c:v>54.21</c:v>
                </c:pt>
                <c:pt idx="77">
                  <c:v>54.93</c:v>
                </c:pt>
                <c:pt idx="78">
                  <c:v>55.64</c:v>
                </c:pt>
                <c:pt idx="79">
                  <c:v>56.35</c:v>
                </c:pt>
                <c:pt idx="80">
                  <c:v>57.07</c:v>
                </c:pt>
                <c:pt idx="81">
                  <c:v>57.78</c:v>
                </c:pt>
                <c:pt idx="82">
                  <c:v>58.49</c:v>
                </c:pt>
                <c:pt idx="83">
                  <c:v>59.21</c:v>
                </c:pt>
                <c:pt idx="84">
                  <c:v>59.92</c:v>
                </c:pt>
                <c:pt idx="85">
                  <c:v>60.63</c:v>
                </c:pt>
                <c:pt idx="86">
                  <c:v>61.35</c:v>
                </c:pt>
                <c:pt idx="87">
                  <c:v>62.06</c:v>
                </c:pt>
                <c:pt idx="88">
                  <c:v>62.77</c:v>
                </c:pt>
                <c:pt idx="89">
                  <c:v>63.49</c:v>
                </c:pt>
                <c:pt idx="90">
                  <c:v>64.2</c:v>
                </c:pt>
                <c:pt idx="91">
                  <c:v>64.91</c:v>
                </c:pt>
                <c:pt idx="92">
                  <c:v>65.63</c:v>
                </c:pt>
                <c:pt idx="93">
                  <c:v>66.34</c:v>
                </c:pt>
                <c:pt idx="94">
                  <c:v>67.05</c:v>
                </c:pt>
                <c:pt idx="95">
                  <c:v>67.77</c:v>
                </c:pt>
                <c:pt idx="96">
                  <c:v>68.48</c:v>
                </c:pt>
                <c:pt idx="97">
                  <c:v>69.19</c:v>
                </c:pt>
                <c:pt idx="98">
                  <c:v>69.91</c:v>
                </c:pt>
                <c:pt idx="99">
                  <c:v>70.62</c:v>
                </c:pt>
                <c:pt idx="100">
                  <c:v>71.33</c:v>
                </c:pt>
                <c:pt idx="101">
                  <c:v>72.05</c:v>
                </c:pt>
                <c:pt idx="102">
                  <c:v>72.760000000000005</c:v>
                </c:pt>
                <c:pt idx="103">
                  <c:v>73.47</c:v>
                </c:pt>
                <c:pt idx="104">
                  <c:v>74.19</c:v>
                </c:pt>
                <c:pt idx="105">
                  <c:v>74.900000000000006</c:v>
                </c:pt>
                <c:pt idx="106">
                  <c:v>75.61</c:v>
                </c:pt>
                <c:pt idx="107">
                  <c:v>76.33</c:v>
                </c:pt>
                <c:pt idx="108">
                  <c:v>77.040000000000006</c:v>
                </c:pt>
                <c:pt idx="109">
                  <c:v>77.75</c:v>
                </c:pt>
                <c:pt idx="110">
                  <c:v>78.47</c:v>
                </c:pt>
                <c:pt idx="111">
                  <c:v>79.180000000000007</c:v>
                </c:pt>
                <c:pt idx="112">
                  <c:v>79.89</c:v>
                </c:pt>
                <c:pt idx="113">
                  <c:v>80.61</c:v>
                </c:pt>
                <c:pt idx="114">
                  <c:v>81.319999999999993</c:v>
                </c:pt>
                <c:pt idx="115">
                  <c:v>82.03</c:v>
                </c:pt>
                <c:pt idx="116">
                  <c:v>82.75</c:v>
                </c:pt>
                <c:pt idx="117">
                  <c:v>83.46</c:v>
                </c:pt>
                <c:pt idx="118">
                  <c:v>84.17</c:v>
                </c:pt>
                <c:pt idx="119">
                  <c:v>84.89</c:v>
                </c:pt>
                <c:pt idx="120">
                  <c:v>85.6</c:v>
                </c:pt>
                <c:pt idx="121">
                  <c:v>86.31</c:v>
                </c:pt>
                <c:pt idx="122">
                  <c:v>87.03</c:v>
                </c:pt>
                <c:pt idx="123">
                  <c:v>87.74</c:v>
                </c:pt>
                <c:pt idx="124">
                  <c:v>88.45</c:v>
                </c:pt>
                <c:pt idx="125">
                  <c:v>89.17</c:v>
                </c:pt>
                <c:pt idx="126">
                  <c:v>89.88</c:v>
                </c:pt>
                <c:pt idx="127">
                  <c:v>90.59</c:v>
                </c:pt>
                <c:pt idx="128">
                  <c:v>91.31</c:v>
                </c:pt>
                <c:pt idx="129">
                  <c:v>92.02</c:v>
                </c:pt>
                <c:pt idx="130">
                  <c:v>92.73</c:v>
                </c:pt>
                <c:pt idx="131">
                  <c:v>93.45</c:v>
                </c:pt>
                <c:pt idx="132">
                  <c:v>94.16</c:v>
                </c:pt>
                <c:pt idx="133">
                  <c:v>94.87</c:v>
                </c:pt>
                <c:pt idx="134">
                  <c:v>95.59</c:v>
                </c:pt>
                <c:pt idx="135">
                  <c:v>96.3</c:v>
                </c:pt>
                <c:pt idx="136">
                  <c:v>97.01</c:v>
                </c:pt>
                <c:pt idx="137">
                  <c:v>97.73</c:v>
                </c:pt>
                <c:pt idx="138">
                  <c:v>98.44</c:v>
                </c:pt>
                <c:pt idx="139">
                  <c:v>99.15</c:v>
                </c:pt>
                <c:pt idx="140">
                  <c:v>99.87</c:v>
                </c:pt>
                <c:pt idx="141">
                  <c:v>100.58</c:v>
                </c:pt>
                <c:pt idx="142">
                  <c:v>101.29</c:v>
                </c:pt>
                <c:pt idx="143">
                  <c:v>102.01</c:v>
                </c:pt>
                <c:pt idx="144">
                  <c:v>102.72</c:v>
                </c:pt>
                <c:pt idx="145">
                  <c:v>103.43</c:v>
                </c:pt>
                <c:pt idx="146">
                  <c:v>104.15</c:v>
                </c:pt>
                <c:pt idx="147">
                  <c:v>104.86</c:v>
                </c:pt>
                <c:pt idx="148">
                  <c:v>105.57</c:v>
                </c:pt>
                <c:pt idx="149">
                  <c:v>106.29</c:v>
                </c:pt>
              </c:numCache>
            </c:numRef>
          </c:xVal>
          <c:yVal>
            <c:numRef>
              <c:f>'20'!$B$1:$B$150</c:f>
              <c:numCache>
                <c:formatCode>0.00</c:formatCode>
                <c:ptCount val="150"/>
                <c:pt idx="0">
                  <c:v>1.18</c:v>
                </c:pt>
                <c:pt idx="1">
                  <c:v>1.51</c:v>
                </c:pt>
                <c:pt idx="2">
                  <c:v>1.51</c:v>
                </c:pt>
                <c:pt idx="3">
                  <c:v>1.85</c:v>
                </c:pt>
                <c:pt idx="4">
                  <c:v>1.93</c:v>
                </c:pt>
                <c:pt idx="5">
                  <c:v>1.94</c:v>
                </c:pt>
                <c:pt idx="6">
                  <c:v>1.94</c:v>
                </c:pt>
                <c:pt idx="7">
                  <c:v>1.95</c:v>
                </c:pt>
                <c:pt idx="8">
                  <c:v>1.96</c:v>
                </c:pt>
                <c:pt idx="9">
                  <c:v>1.96</c:v>
                </c:pt>
                <c:pt idx="10">
                  <c:v>1.97</c:v>
                </c:pt>
                <c:pt idx="11">
                  <c:v>1.97</c:v>
                </c:pt>
                <c:pt idx="12">
                  <c:v>1.98</c:v>
                </c:pt>
                <c:pt idx="13">
                  <c:v>1.98</c:v>
                </c:pt>
                <c:pt idx="14">
                  <c:v>1.99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2.0099999999999998</c:v>
                </c:pt>
                <c:pt idx="19">
                  <c:v>2.02</c:v>
                </c:pt>
                <c:pt idx="20">
                  <c:v>2.02</c:v>
                </c:pt>
                <c:pt idx="21">
                  <c:v>2.0299999999999998</c:v>
                </c:pt>
                <c:pt idx="22">
                  <c:v>2.04</c:v>
                </c:pt>
                <c:pt idx="23">
                  <c:v>2.04</c:v>
                </c:pt>
                <c:pt idx="24">
                  <c:v>2.04</c:v>
                </c:pt>
                <c:pt idx="25">
                  <c:v>2.0499999999999998</c:v>
                </c:pt>
                <c:pt idx="26">
                  <c:v>2.0499999999999998</c:v>
                </c:pt>
                <c:pt idx="27">
                  <c:v>2.0499999999999998</c:v>
                </c:pt>
                <c:pt idx="28">
                  <c:v>2.06</c:v>
                </c:pt>
                <c:pt idx="29">
                  <c:v>2.0699999999999998</c:v>
                </c:pt>
                <c:pt idx="30">
                  <c:v>2.0699999999999998</c:v>
                </c:pt>
                <c:pt idx="31">
                  <c:v>2.08</c:v>
                </c:pt>
                <c:pt idx="32">
                  <c:v>2.09</c:v>
                </c:pt>
                <c:pt idx="33">
                  <c:v>2.11</c:v>
                </c:pt>
                <c:pt idx="34">
                  <c:v>2.11</c:v>
                </c:pt>
                <c:pt idx="35">
                  <c:v>2.12</c:v>
                </c:pt>
                <c:pt idx="36">
                  <c:v>2.14</c:v>
                </c:pt>
                <c:pt idx="37">
                  <c:v>2.14</c:v>
                </c:pt>
                <c:pt idx="38">
                  <c:v>2.15</c:v>
                </c:pt>
                <c:pt idx="39">
                  <c:v>2.16</c:v>
                </c:pt>
                <c:pt idx="40">
                  <c:v>2.17</c:v>
                </c:pt>
                <c:pt idx="41">
                  <c:v>2.17</c:v>
                </c:pt>
                <c:pt idx="42">
                  <c:v>2.1800000000000002</c:v>
                </c:pt>
                <c:pt idx="43">
                  <c:v>2.19</c:v>
                </c:pt>
                <c:pt idx="44">
                  <c:v>2.19</c:v>
                </c:pt>
                <c:pt idx="45">
                  <c:v>2.21</c:v>
                </c:pt>
                <c:pt idx="46">
                  <c:v>2.23</c:v>
                </c:pt>
                <c:pt idx="47">
                  <c:v>2.25</c:v>
                </c:pt>
                <c:pt idx="48">
                  <c:v>2.25</c:v>
                </c:pt>
                <c:pt idx="49">
                  <c:v>2.27</c:v>
                </c:pt>
                <c:pt idx="50">
                  <c:v>2.2799999999999998</c:v>
                </c:pt>
                <c:pt idx="51">
                  <c:v>2.2799999999999998</c:v>
                </c:pt>
                <c:pt idx="52">
                  <c:v>2.2999999999999998</c:v>
                </c:pt>
                <c:pt idx="53">
                  <c:v>2.3199999999999998</c:v>
                </c:pt>
                <c:pt idx="54">
                  <c:v>2.34</c:v>
                </c:pt>
                <c:pt idx="55">
                  <c:v>2.34</c:v>
                </c:pt>
                <c:pt idx="56">
                  <c:v>2.36</c:v>
                </c:pt>
                <c:pt idx="57">
                  <c:v>2.38</c:v>
                </c:pt>
                <c:pt idx="58">
                  <c:v>2.38</c:v>
                </c:pt>
                <c:pt idx="59">
                  <c:v>2.4</c:v>
                </c:pt>
                <c:pt idx="60">
                  <c:v>2.42</c:v>
                </c:pt>
                <c:pt idx="61">
                  <c:v>2.4500000000000002</c:v>
                </c:pt>
                <c:pt idx="62">
                  <c:v>2.4500000000000002</c:v>
                </c:pt>
                <c:pt idx="63">
                  <c:v>2.48</c:v>
                </c:pt>
                <c:pt idx="64">
                  <c:v>2.5099999999999998</c:v>
                </c:pt>
                <c:pt idx="65">
                  <c:v>2.5099999999999998</c:v>
                </c:pt>
                <c:pt idx="66">
                  <c:v>2.5499999999999998</c:v>
                </c:pt>
                <c:pt idx="67">
                  <c:v>2.59</c:v>
                </c:pt>
                <c:pt idx="68">
                  <c:v>2.64</c:v>
                </c:pt>
                <c:pt idx="69">
                  <c:v>2.64</c:v>
                </c:pt>
                <c:pt idx="70">
                  <c:v>2.7</c:v>
                </c:pt>
                <c:pt idx="71">
                  <c:v>2.76</c:v>
                </c:pt>
                <c:pt idx="72">
                  <c:v>2.76</c:v>
                </c:pt>
                <c:pt idx="73">
                  <c:v>2.83</c:v>
                </c:pt>
                <c:pt idx="74">
                  <c:v>2.89</c:v>
                </c:pt>
                <c:pt idx="75">
                  <c:v>2.89</c:v>
                </c:pt>
                <c:pt idx="76">
                  <c:v>2.94</c:v>
                </c:pt>
                <c:pt idx="77">
                  <c:v>2.98</c:v>
                </c:pt>
                <c:pt idx="78">
                  <c:v>3</c:v>
                </c:pt>
                <c:pt idx="79">
                  <c:v>3</c:v>
                </c:pt>
                <c:pt idx="80">
                  <c:v>3.01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3.01</c:v>
                </c:pt>
                <c:pt idx="89">
                  <c:v>3.01</c:v>
                </c:pt>
                <c:pt idx="90">
                  <c:v>3.01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3.01</c:v>
                </c:pt>
                <c:pt idx="100">
                  <c:v>3.01</c:v>
                </c:pt>
                <c:pt idx="101">
                  <c:v>3.01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3.01</c:v>
                </c:pt>
                <c:pt idx="107">
                  <c:v>3.01</c:v>
                </c:pt>
                <c:pt idx="108">
                  <c:v>3</c:v>
                </c:pt>
                <c:pt idx="109">
                  <c:v>2.99</c:v>
                </c:pt>
                <c:pt idx="110">
                  <c:v>2.99</c:v>
                </c:pt>
                <c:pt idx="111">
                  <c:v>2.99</c:v>
                </c:pt>
                <c:pt idx="112">
                  <c:v>2.99</c:v>
                </c:pt>
                <c:pt idx="113">
                  <c:v>2.98</c:v>
                </c:pt>
                <c:pt idx="114">
                  <c:v>2.98</c:v>
                </c:pt>
                <c:pt idx="115">
                  <c:v>2.97</c:v>
                </c:pt>
                <c:pt idx="116">
                  <c:v>2.96</c:v>
                </c:pt>
                <c:pt idx="117">
                  <c:v>2.96</c:v>
                </c:pt>
                <c:pt idx="118">
                  <c:v>2.95</c:v>
                </c:pt>
                <c:pt idx="119">
                  <c:v>2.94</c:v>
                </c:pt>
                <c:pt idx="120">
                  <c:v>2.93</c:v>
                </c:pt>
                <c:pt idx="121">
                  <c:v>2.93</c:v>
                </c:pt>
                <c:pt idx="122">
                  <c:v>2.9</c:v>
                </c:pt>
                <c:pt idx="123">
                  <c:v>2.8</c:v>
                </c:pt>
                <c:pt idx="124">
                  <c:v>2.8</c:v>
                </c:pt>
                <c:pt idx="125">
                  <c:v>2.6</c:v>
                </c:pt>
                <c:pt idx="126">
                  <c:v>2.2799999999999998</c:v>
                </c:pt>
                <c:pt idx="127">
                  <c:v>1.88</c:v>
                </c:pt>
                <c:pt idx="128">
                  <c:v>1.88</c:v>
                </c:pt>
                <c:pt idx="129">
                  <c:v>1.47</c:v>
                </c:pt>
                <c:pt idx="130">
                  <c:v>1.08</c:v>
                </c:pt>
                <c:pt idx="131">
                  <c:v>1.08</c:v>
                </c:pt>
                <c:pt idx="132">
                  <c:v>0.74</c:v>
                </c:pt>
                <c:pt idx="133">
                  <c:v>0.47</c:v>
                </c:pt>
                <c:pt idx="134">
                  <c:v>0.27</c:v>
                </c:pt>
                <c:pt idx="135">
                  <c:v>0.27</c:v>
                </c:pt>
                <c:pt idx="136">
                  <c:v>0.13</c:v>
                </c:pt>
                <c:pt idx="137">
                  <c:v>0.04</c:v>
                </c:pt>
                <c:pt idx="138">
                  <c:v>0.04</c:v>
                </c:pt>
                <c:pt idx="139">
                  <c:v>0.01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669-43EB-98B3-5DF92F4CA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3035231"/>
        <c:axId val="1173036479"/>
      </c:scatterChart>
      <c:valAx>
        <c:axId val="1173035231"/>
        <c:scaling>
          <c:orientation val="minMax"/>
          <c:max val="11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3036479"/>
        <c:crosses val="autoZero"/>
        <c:crossBetween val="midCat"/>
        <c:majorUnit val="10"/>
      </c:valAx>
      <c:valAx>
        <c:axId val="1173036479"/>
        <c:scaling>
          <c:orientation val="minMax"/>
          <c:max val="3.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3035231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319772528433942E-2"/>
          <c:y val="5.0925925925925923E-2"/>
          <c:w val="0.84300656167979005"/>
          <c:h val="0.84731481481481485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'170'!$A$1:$A$150</c:f>
              <c:numCache>
                <c:formatCode>0.00</c:formatCode>
                <c:ptCount val="150"/>
                <c:pt idx="0">
                  <c:v>0</c:v>
                </c:pt>
                <c:pt idx="1">
                  <c:v>0.86</c:v>
                </c:pt>
                <c:pt idx="2">
                  <c:v>1.72</c:v>
                </c:pt>
                <c:pt idx="3">
                  <c:v>2.58</c:v>
                </c:pt>
                <c:pt idx="4">
                  <c:v>3.44</c:v>
                </c:pt>
                <c:pt idx="5">
                  <c:v>4.3</c:v>
                </c:pt>
                <c:pt idx="6">
                  <c:v>5.16</c:v>
                </c:pt>
                <c:pt idx="7">
                  <c:v>6.02</c:v>
                </c:pt>
                <c:pt idx="8">
                  <c:v>6.88</c:v>
                </c:pt>
                <c:pt idx="9">
                  <c:v>7.74</c:v>
                </c:pt>
                <c:pt idx="10">
                  <c:v>8.6</c:v>
                </c:pt>
                <c:pt idx="11">
                  <c:v>9.4600000000000009</c:v>
                </c:pt>
                <c:pt idx="12">
                  <c:v>10.32</c:v>
                </c:pt>
                <c:pt idx="13">
                  <c:v>11.18</c:v>
                </c:pt>
                <c:pt idx="14">
                  <c:v>12.04</c:v>
                </c:pt>
                <c:pt idx="15">
                  <c:v>12.9</c:v>
                </c:pt>
                <c:pt idx="16">
                  <c:v>13.76</c:v>
                </c:pt>
                <c:pt idx="17">
                  <c:v>14.62</c:v>
                </c:pt>
                <c:pt idx="18">
                  <c:v>15.48</c:v>
                </c:pt>
                <c:pt idx="19">
                  <c:v>16.34</c:v>
                </c:pt>
                <c:pt idx="20">
                  <c:v>17.2</c:v>
                </c:pt>
                <c:pt idx="21">
                  <c:v>18.059999999999999</c:v>
                </c:pt>
                <c:pt idx="22">
                  <c:v>18.920000000000002</c:v>
                </c:pt>
                <c:pt idx="23">
                  <c:v>19.78</c:v>
                </c:pt>
                <c:pt idx="24">
                  <c:v>20.64</c:v>
                </c:pt>
                <c:pt idx="25">
                  <c:v>21.5</c:v>
                </c:pt>
                <c:pt idx="26">
                  <c:v>22.36</c:v>
                </c:pt>
                <c:pt idx="27">
                  <c:v>23.22</c:v>
                </c:pt>
                <c:pt idx="28">
                  <c:v>24.08</c:v>
                </c:pt>
                <c:pt idx="29">
                  <c:v>24.94</c:v>
                </c:pt>
                <c:pt idx="30">
                  <c:v>25.8</c:v>
                </c:pt>
                <c:pt idx="31">
                  <c:v>26.66</c:v>
                </c:pt>
                <c:pt idx="32">
                  <c:v>27.52</c:v>
                </c:pt>
                <c:pt idx="33">
                  <c:v>28.38</c:v>
                </c:pt>
                <c:pt idx="34">
                  <c:v>29.24</c:v>
                </c:pt>
                <c:pt idx="35">
                  <c:v>30.1</c:v>
                </c:pt>
                <c:pt idx="36">
                  <c:v>30.96</c:v>
                </c:pt>
                <c:pt idx="37">
                  <c:v>31.82</c:v>
                </c:pt>
                <c:pt idx="38">
                  <c:v>32.68</c:v>
                </c:pt>
                <c:pt idx="39">
                  <c:v>33.54</c:v>
                </c:pt>
                <c:pt idx="40">
                  <c:v>34.4</c:v>
                </c:pt>
                <c:pt idx="41">
                  <c:v>35.26</c:v>
                </c:pt>
                <c:pt idx="42">
                  <c:v>36.119999999999997</c:v>
                </c:pt>
                <c:pt idx="43">
                  <c:v>36.979999999999997</c:v>
                </c:pt>
                <c:pt idx="44">
                  <c:v>37.840000000000003</c:v>
                </c:pt>
                <c:pt idx="45">
                  <c:v>38.700000000000003</c:v>
                </c:pt>
                <c:pt idx="46">
                  <c:v>39.56</c:v>
                </c:pt>
                <c:pt idx="47">
                  <c:v>40.42</c:v>
                </c:pt>
                <c:pt idx="48">
                  <c:v>41.28</c:v>
                </c:pt>
                <c:pt idx="49">
                  <c:v>42.14</c:v>
                </c:pt>
                <c:pt idx="50">
                  <c:v>43</c:v>
                </c:pt>
                <c:pt idx="51">
                  <c:v>43.86</c:v>
                </c:pt>
                <c:pt idx="52">
                  <c:v>44.72</c:v>
                </c:pt>
                <c:pt idx="53">
                  <c:v>45.58</c:v>
                </c:pt>
                <c:pt idx="54">
                  <c:v>46.44</c:v>
                </c:pt>
                <c:pt idx="55">
                  <c:v>47.3</c:v>
                </c:pt>
                <c:pt idx="56">
                  <c:v>48.16</c:v>
                </c:pt>
                <c:pt idx="57">
                  <c:v>49.02</c:v>
                </c:pt>
                <c:pt idx="58">
                  <c:v>49.88</c:v>
                </c:pt>
                <c:pt idx="59">
                  <c:v>50.74</c:v>
                </c:pt>
                <c:pt idx="60">
                  <c:v>51.6</c:v>
                </c:pt>
                <c:pt idx="61">
                  <c:v>52.46</c:v>
                </c:pt>
                <c:pt idx="62">
                  <c:v>53.32</c:v>
                </c:pt>
                <c:pt idx="63">
                  <c:v>54.18</c:v>
                </c:pt>
                <c:pt idx="64">
                  <c:v>55.04</c:v>
                </c:pt>
                <c:pt idx="65">
                  <c:v>55.9</c:v>
                </c:pt>
                <c:pt idx="66">
                  <c:v>56.76</c:v>
                </c:pt>
                <c:pt idx="67">
                  <c:v>57.62</c:v>
                </c:pt>
                <c:pt idx="68">
                  <c:v>58.48</c:v>
                </c:pt>
                <c:pt idx="69">
                  <c:v>59.34</c:v>
                </c:pt>
                <c:pt idx="70">
                  <c:v>60.2</c:v>
                </c:pt>
                <c:pt idx="71">
                  <c:v>61.06</c:v>
                </c:pt>
                <c:pt idx="72">
                  <c:v>61.92</c:v>
                </c:pt>
                <c:pt idx="73">
                  <c:v>62.78</c:v>
                </c:pt>
                <c:pt idx="74">
                  <c:v>63.64</c:v>
                </c:pt>
                <c:pt idx="75">
                  <c:v>64.5</c:v>
                </c:pt>
                <c:pt idx="76">
                  <c:v>65.36</c:v>
                </c:pt>
                <c:pt idx="77">
                  <c:v>66.22</c:v>
                </c:pt>
                <c:pt idx="78">
                  <c:v>67.08</c:v>
                </c:pt>
                <c:pt idx="79">
                  <c:v>67.94</c:v>
                </c:pt>
                <c:pt idx="80">
                  <c:v>68.8</c:v>
                </c:pt>
                <c:pt idx="81">
                  <c:v>69.66</c:v>
                </c:pt>
                <c:pt idx="82">
                  <c:v>70.52</c:v>
                </c:pt>
                <c:pt idx="83">
                  <c:v>71.38</c:v>
                </c:pt>
                <c:pt idx="84">
                  <c:v>72.239999999999995</c:v>
                </c:pt>
                <c:pt idx="85">
                  <c:v>73.099999999999994</c:v>
                </c:pt>
                <c:pt idx="86">
                  <c:v>73.959999999999994</c:v>
                </c:pt>
                <c:pt idx="87">
                  <c:v>74.819999999999993</c:v>
                </c:pt>
                <c:pt idx="88">
                  <c:v>75.680000000000007</c:v>
                </c:pt>
                <c:pt idx="89">
                  <c:v>76.540000000000006</c:v>
                </c:pt>
                <c:pt idx="90">
                  <c:v>77.400000000000006</c:v>
                </c:pt>
                <c:pt idx="91">
                  <c:v>78.260000000000005</c:v>
                </c:pt>
                <c:pt idx="92">
                  <c:v>79.12</c:v>
                </c:pt>
                <c:pt idx="93">
                  <c:v>79.98</c:v>
                </c:pt>
                <c:pt idx="94">
                  <c:v>80.84</c:v>
                </c:pt>
                <c:pt idx="95">
                  <c:v>81.7</c:v>
                </c:pt>
                <c:pt idx="96">
                  <c:v>82.56</c:v>
                </c:pt>
                <c:pt idx="97">
                  <c:v>83.42</c:v>
                </c:pt>
                <c:pt idx="98">
                  <c:v>84.28</c:v>
                </c:pt>
                <c:pt idx="99">
                  <c:v>85.14</c:v>
                </c:pt>
                <c:pt idx="100">
                  <c:v>86</c:v>
                </c:pt>
                <c:pt idx="101">
                  <c:v>86.86</c:v>
                </c:pt>
                <c:pt idx="102">
                  <c:v>87.72</c:v>
                </c:pt>
                <c:pt idx="103">
                  <c:v>88.58</c:v>
                </c:pt>
                <c:pt idx="104">
                  <c:v>89.44</c:v>
                </c:pt>
                <c:pt idx="105">
                  <c:v>90.3</c:v>
                </c:pt>
                <c:pt idx="106">
                  <c:v>91.16</c:v>
                </c:pt>
                <c:pt idx="107">
                  <c:v>92.02</c:v>
                </c:pt>
                <c:pt idx="108">
                  <c:v>92.88</c:v>
                </c:pt>
                <c:pt idx="109">
                  <c:v>93.74</c:v>
                </c:pt>
                <c:pt idx="110">
                  <c:v>94.6</c:v>
                </c:pt>
                <c:pt idx="111">
                  <c:v>95.46</c:v>
                </c:pt>
                <c:pt idx="112">
                  <c:v>96.32</c:v>
                </c:pt>
                <c:pt idx="113">
                  <c:v>97.18</c:v>
                </c:pt>
                <c:pt idx="114">
                  <c:v>98.04</c:v>
                </c:pt>
                <c:pt idx="115">
                  <c:v>98.9</c:v>
                </c:pt>
                <c:pt idx="116">
                  <c:v>99.76</c:v>
                </c:pt>
                <c:pt idx="117">
                  <c:v>100.62</c:v>
                </c:pt>
                <c:pt idx="118">
                  <c:v>101.48</c:v>
                </c:pt>
                <c:pt idx="119">
                  <c:v>102.34</c:v>
                </c:pt>
                <c:pt idx="120">
                  <c:v>103.2</c:v>
                </c:pt>
                <c:pt idx="121">
                  <c:v>104.06</c:v>
                </c:pt>
                <c:pt idx="122">
                  <c:v>104.92</c:v>
                </c:pt>
                <c:pt idx="123">
                  <c:v>105.78</c:v>
                </c:pt>
                <c:pt idx="124">
                  <c:v>106.64</c:v>
                </c:pt>
                <c:pt idx="125">
                  <c:v>107.5</c:v>
                </c:pt>
                <c:pt idx="126">
                  <c:v>108.36</c:v>
                </c:pt>
                <c:pt idx="127">
                  <c:v>109.22</c:v>
                </c:pt>
                <c:pt idx="128">
                  <c:v>110.08</c:v>
                </c:pt>
                <c:pt idx="129">
                  <c:v>110.94</c:v>
                </c:pt>
                <c:pt idx="130">
                  <c:v>111.8</c:v>
                </c:pt>
                <c:pt idx="131">
                  <c:v>112.66</c:v>
                </c:pt>
                <c:pt idx="132">
                  <c:v>113.52</c:v>
                </c:pt>
                <c:pt idx="133">
                  <c:v>114.38</c:v>
                </c:pt>
                <c:pt idx="134">
                  <c:v>115.24</c:v>
                </c:pt>
                <c:pt idx="135">
                  <c:v>116.1</c:v>
                </c:pt>
                <c:pt idx="136">
                  <c:v>116.96</c:v>
                </c:pt>
                <c:pt idx="137">
                  <c:v>117.82</c:v>
                </c:pt>
                <c:pt idx="138">
                  <c:v>118.68</c:v>
                </c:pt>
                <c:pt idx="139">
                  <c:v>119.54</c:v>
                </c:pt>
                <c:pt idx="140">
                  <c:v>120.4</c:v>
                </c:pt>
                <c:pt idx="141">
                  <c:v>121.26</c:v>
                </c:pt>
                <c:pt idx="142">
                  <c:v>122.12</c:v>
                </c:pt>
                <c:pt idx="143">
                  <c:v>122.98</c:v>
                </c:pt>
                <c:pt idx="144">
                  <c:v>123.84</c:v>
                </c:pt>
                <c:pt idx="145">
                  <c:v>124.7</c:v>
                </c:pt>
                <c:pt idx="146">
                  <c:v>125.56</c:v>
                </c:pt>
                <c:pt idx="147">
                  <c:v>126.42</c:v>
                </c:pt>
                <c:pt idx="148">
                  <c:v>127.28</c:v>
                </c:pt>
                <c:pt idx="149">
                  <c:v>128.13999999999999</c:v>
                </c:pt>
              </c:numCache>
            </c:numRef>
          </c:xVal>
          <c:yVal>
            <c:numRef>
              <c:f>'170'!$B$1:$B$150</c:f>
              <c:numCache>
                <c:formatCode>0.00</c:formatCode>
                <c:ptCount val="150"/>
                <c:pt idx="0">
                  <c:v>0.65</c:v>
                </c:pt>
                <c:pt idx="1">
                  <c:v>1.07</c:v>
                </c:pt>
                <c:pt idx="2">
                  <c:v>1.39</c:v>
                </c:pt>
                <c:pt idx="3">
                  <c:v>1.71</c:v>
                </c:pt>
                <c:pt idx="4">
                  <c:v>1.71</c:v>
                </c:pt>
                <c:pt idx="5">
                  <c:v>1.79</c:v>
                </c:pt>
                <c:pt idx="6">
                  <c:v>1.81</c:v>
                </c:pt>
                <c:pt idx="7">
                  <c:v>1.81</c:v>
                </c:pt>
                <c:pt idx="8">
                  <c:v>1.82</c:v>
                </c:pt>
                <c:pt idx="9">
                  <c:v>1.83</c:v>
                </c:pt>
                <c:pt idx="10">
                  <c:v>1.83</c:v>
                </c:pt>
                <c:pt idx="11">
                  <c:v>1.83</c:v>
                </c:pt>
                <c:pt idx="12">
                  <c:v>1.83</c:v>
                </c:pt>
                <c:pt idx="13">
                  <c:v>1.84</c:v>
                </c:pt>
                <c:pt idx="14">
                  <c:v>1.84</c:v>
                </c:pt>
                <c:pt idx="15">
                  <c:v>1.85</c:v>
                </c:pt>
                <c:pt idx="16">
                  <c:v>1.85</c:v>
                </c:pt>
                <c:pt idx="17">
                  <c:v>1.86</c:v>
                </c:pt>
                <c:pt idx="18">
                  <c:v>1.86</c:v>
                </c:pt>
                <c:pt idx="19">
                  <c:v>1.87</c:v>
                </c:pt>
                <c:pt idx="20">
                  <c:v>1.87</c:v>
                </c:pt>
                <c:pt idx="21">
                  <c:v>1.87</c:v>
                </c:pt>
                <c:pt idx="22">
                  <c:v>1.87</c:v>
                </c:pt>
                <c:pt idx="23">
                  <c:v>1.87</c:v>
                </c:pt>
                <c:pt idx="24">
                  <c:v>1.87</c:v>
                </c:pt>
                <c:pt idx="25">
                  <c:v>1.88</c:v>
                </c:pt>
                <c:pt idx="26">
                  <c:v>1.88</c:v>
                </c:pt>
                <c:pt idx="27">
                  <c:v>1.88</c:v>
                </c:pt>
                <c:pt idx="28">
                  <c:v>1.89</c:v>
                </c:pt>
                <c:pt idx="29">
                  <c:v>1.9</c:v>
                </c:pt>
                <c:pt idx="30">
                  <c:v>1.91</c:v>
                </c:pt>
                <c:pt idx="31">
                  <c:v>1.92</c:v>
                </c:pt>
                <c:pt idx="32">
                  <c:v>1.92</c:v>
                </c:pt>
                <c:pt idx="33">
                  <c:v>1.92</c:v>
                </c:pt>
                <c:pt idx="34">
                  <c:v>1.93</c:v>
                </c:pt>
                <c:pt idx="35">
                  <c:v>1.93</c:v>
                </c:pt>
                <c:pt idx="36">
                  <c:v>1.93</c:v>
                </c:pt>
                <c:pt idx="37">
                  <c:v>1.94</c:v>
                </c:pt>
                <c:pt idx="38">
                  <c:v>1.94</c:v>
                </c:pt>
                <c:pt idx="39">
                  <c:v>1.96</c:v>
                </c:pt>
                <c:pt idx="40">
                  <c:v>1.96</c:v>
                </c:pt>
                <c:pt idx="41">
                  <c:v>1.96</c:v>
                </c:pt>
                <c:pt idx="42">
                  <c:v>1.97</c:v>
                </c:pt>
                <c:pt idx="43">
                  <c:v>1.98</c:v>
                </c:pt>
                <c:pt idx="44">
                  <c:v>1.99</c:v>
                </c:pt>
                <c:pt idx="45">
                  <c:v>1.99</c:v>
                </c:pt>
                <c:pt idx="46">
                  <c:v>2</c:v>
                </c:pt>
                <c:pt idx="47">
                  <c:v>2</c:v>
                </c:pt>
                <c:pt idx="48">
                  <c:v>2.0099999999999998</c:v>
                </c:pt>
                <c:pt idx="49">
                  <c:v>2.0099999999999998</c:v>
                </c:pt>
                <c:pt idx="50">
                  <c:v>2.02</c:v>
                </c:pt>
                <c:pt idx="51">
                  <c:v>2.0299999999999998</c:v>
                </c:pt>
                <c:pt idx="52">
                  <c:v>2.0299999999999998</c:v>
                </c:pt>
                <c:pt idx="53">
                  <c:v>2.04</c:v>
                </c:pt>
                <c:pt idx="54">
                  <c:v>2.04</c:v>
                </c:pt>
                <c:pt idx="55">
                  <c:v>2.0499999999999998</c:v>
                </c:pt>
                <c:pt idx="56">
                  <c:v>2.06</c:v>
                </c:pt>
                <c:pt idx="57">
                  <c:v>2.08</c:v>
                </c:pt>
                <c:pt idx="58">
                  <c:v>2.09</c:v>
                </c:pt>
                <c:pt idx="59">
                  <c:v>2.11</c:v>
                </c:pt>
                <c:pt idx="60">
                  <c:v>2.12</c:v>
                </c:pt>
                <c:pt idx="61">
                  <c:v>2.12</c:v>
                </c:pt>
                <c:pt idx="62">
                  <c:v>2.14</c:v>
                </c:pt>
                <c:pt idx="63">
                  <c:v>2.15</c:v>
                </c:pt>
                <c:pt idx="64">
                  <c:v>2.16</c:v>
                </c:pt>
                <c:pt idx="65">
                  <c:v>2.1800000000000002</c:v>
                </c:pt>
                <c:pt idx="66">
                  <c:v>2.19</c:v>
                </c:pt>
                <c:pt idx="67">
                  <c:v>2.21</c:v>
                </c:pt>
                <c:pt idx="68">
                  <c:v>2.21</c:v>
                </c:pt>
                <c:pt idx="69">
                  <c:v>2.2200000000000002</c:v>
                </c:pt>
                <c:pt idx="70">
                  <c:v>2.23</c:v>
                </c:pt>
                <c:pt idx="71">
                  <c:v>2.25</c:v>
                </c:pt>
                <c:pt idx="72">
                  <c:v>2.2599999999999998</c:v>
                </c:pt>
                <c:pt idx="73">
                  <c:v>2.2799999999999998</c:v>
                </c:pt>
                <c:pt idx="74">
                  <c:v>2.2999999999999998</c:v>
                </c:pt>
                <c:pt idx="75">
                  <c:v>2.33</c:v>
                </c:pt>
                <c:pt idx="76">
                  <c:v>2.33</c:v>
                </c:pt>
                <c:pt idx="77">
                  <c:v>2.35</c:v>
                </c:pt>
                <c:pt idx="78">
                  <c:v>2.37</c:v>
                </c:pt>
                <c:pt idx="79">
                  <c:v>2.4</c:v>
                </c:pt>
                <c:pt idx="80">
                  <c:v>2.42</c:v>
                </c:pt>
                <c:pt idx="81">
                  <c:v>2.4500000000000002</c:v>
                </c:pt>
                <c:pt idx="82">
                  <c:v>2.4700000000000002</c:v>
                </c:pt>
                <c:pt idx="83">
                  <c:v>2.4700000000000002</c:v>
                </c:pt>
                <c:pt idx="84">
                  <c:v>2.5</c:v>
                </c:pt>
                <c:pt idx="85">
                  <c:v>2.54</c:v>
                </c:pt>
                <c:pt idx="86">
                  <c:v>2.58</c:v>
                </c:pt>
                <c:pt idx="87">
                  <c:v>2.62</c:v>
                </c:pt>
                <c:pt idx="88">
                  <c:v>2.67</c:v>
                </c:pt>
                <c:pt idx="89">
                  <c:v>2.72</c:v>
                </c:pt>
                <c:pt idx="90">
                  <c:v>2.72</c:v>
                </c:pt>
                <c:pt idx="91">
                  <c:v>2.77</c:v>
                </c:pt>
                <c:pt idx="92">
                  <c:v>2.82</c:v>
                </c:pt>
                <c:pt idx="93">
                  <c:v>2.87</c:v>
                </c:pt>
                <c:pt idx="94">
                  <c:v>2.91</c:v>
                </c:pt>
                <c:pt idx="95">
                  <c:v>2.94</c:v>
                </c:pt>
                <c:pt idx="96">
                  <c:v>2.96</c:v>
                </c:pt>
                <c:pt idx="97">
                  <c:v>2.96</c:v>
                </c:pt>
                <c:pt idx="98">
                  <c:v>2.97</c:v>
                </c:pt>
                <c:pt idx="99">
                  <c:v>2.97</c:v>
                </c:pt>
                <c:pt idx="100">
                  <c:v>2.98</c:v>
                </c:pt>
                <c:pt idx="101">
                  <c:v>2.99</c:v>
                </c:pt>
                <c:pt idx="102">
                  <c:v>3</c:v>
                </c:pt>
                <c:pt idx="103">
                  <c:v>3.01</c:v>
                </c:pt>
                <c:pt idx="104">
                  <c:v>3.01</c:v>
                </c:pt>
                <c:pt idx="105">
                  <c:v>3.01</c:v>
                </c:pt>
                <c:pt idx="106">
                  <c:v>3.01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3.01</c:v>
                </c:pt>
                <c:pt idx="113">
                  <c:v>3.01</c:v>
                </c:pt>
                <c:pt idx="114">
                  <c:v>3</c:v>
                </c:pt>
                <c:pt idx="115">
                  <c:v>2.99</c:v>
                </c:pt>
                <c:pt idx="116">
                  <c:v>2.98</c:v>
                </c:pt>
                <c:pt idx="117">
                  <c:v>2.98</c:v>
                </c:pt>
                <c:pt idx="118">
                  <c:v>2.98</c:v>
                </c:pt>
                <c:pt idx="119">
                  <c:v>2.99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2.99</c:v>
                </c:pt>
                <c:pt idx="125">
                  <c:v>2.98</c:v>
                </c:pt>
                <c:pt idx="126">
                  <c:v>2.98</c:v>
                </c:pt>
                <c:pt idx="127">
                  <c:v>2.96</c:v>
                </c:pt>
                <c:pt idx="128">
                  <c:v>2.92</c:v>
                </c:pt>
                <c:pt idx="129">
                  <c:v>2.85</c:v>
                </c:pt>
                <c:pt idx="130">
                  <c:v>2.76</c:v>
                </c:pt>
                <c:pt idx="131">
                  <c:v>2.65</c:v>
                </c:pt>
                <c:pt idx="132">
                  <c:v>2.52</c:v>
                </c:pt>
                <c:pt idx="133">
                  <c:v>2.52</c:v>
                </c:pt>
                <c:pt idx="134">
                  <c:v>2.36</c:v>
                </c:pt>
                <c:pt idx="135">
                  <c:v>2.19</c:v>
                </c:pt>
                <c:pt idx="136">
                  <c:v>1.97</c:v>
                </c:pt>
                <c:pt idx="137">
                  <c:v>1.72</c:v>
                </c:pt>
                <c:pt idx="138">
                  <c:v>1.45</c:v>
                </c:pt>
                <c:pt idx="139">
                  <c:v>1.17</c:v>
                </c:pt>
                <c:pt idx="140">
                  <c:v>1.17</c:v>
                </c:pt>
                <c:pt idx="141">
                  <c:v>0.88</c:v>
                </c:pt>
                <c:pt idx="142">
                  <c:v>0.61</c:v>
                </c:pt>
                <c:pt idx="143">
                  <c:v>0.39</c:v>
                </c:pt>
                <c:pt idx="144">
                  <c:v>0.22</c:v>
                </c:pt>
                <c:pt idx="145">
                  <c:v>0.1</c:v>
                </c:pt>
                <c:pt idx="146">
                  <c:v>0.04</c:v>
                </c:pt>
                <c:pt idx="147">
                  <c:v>0.04</c:v>
                </c:pt>
                <c:pt idx="148">
                  <c:v>0.01</c:v>
                </c:pt>
                <c:pt idx="1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E7B-43CF-8A3A-464BDEA6F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7999871"/>
        <c:axId val="918000287"/>
      </c:scatterChart>
      <c:valAx>
        <c:axId val="917999871"/>
        <c:scaling>
          <c:orientation val="minMax"/>
          <c:max val="1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8000287"/>
        <c:crosses val="autoZero"/>
        <c:crossBetween val="midCat"/>
        <c:majorUnit val="10"/>
      </c:valAx>
      <c:valAx>
        <c:axId val="918000287"/>
        <c:scaling>
          <c:orientation val="minMax"/>
          <c:max val="3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7999871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18T22:17:35.52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A49710-DE51-4E6B-A0D6-D4F5A019C9A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25816E-4EDB-47E2-BB43-F52DFFEA7F46}">
      <dgm:prSet phldrT="[Текст]"/>
      <dgm:spPr>
        <a:solidFill>
          <a:srgbClr val="718EA0"/>
        </a:solidFill>
      </dgm:spPr>
      <dgm:t>
        <a:bodyPr/>
        <a:lstStyle/>
        <a:p>
          <a:r>
            <a:rPr lang="el-GR" dirty="0"/>
            <a:t>γ</a:t>
          </a:r>
          <a:endParaRPr lang="ru-RU" dirty="0"/>
        </a:p>
      </dgm:t>
    </dgm:pt>
    <dgm:pt modelId="{5024821A-502C-47F7-80B3-F0C793C6772F}" type="parTrans" cxnId="{FB3A8BDF-E8D0-47AA-894C-81616D9A5362}">
      <dgm:prSet/>
      <dgm:spPr/>
      <dgm:t>
        <a:bodyPr/>
        <a:lstStyle/>
        <a:p>
          <a:endParaRPr lang="ru-RU"/>
        </a:p>
      </dgm:t>
    </dgm:pt>
    <dgm:pt modelId="{AD688677-7512-49BD-BBED-A82EDEA9FF14}" type="sibTrans" cxnId="{FB3A8BDF-E8D0-47AA-894C-81616D9A5362}">
      <dgm:prSet/>
      <dgm:spPr/>
      <dgm:t>
        <a:bodyPr/>
        <a:lstStyle/>
        <a:p>
          <a:endParaRPr lang="ru-RU"/>
        </a:p>
      </dgm:t>
    </dgm:pt>
    <dgm:pt modelId="{0086B5E5-DF96-4BD4-AF98-3007EEBC5EDE}">
      <dgm:prSet phldrT="[Текст]"/>
      <dgm:spPr>
        <a:ln>
          <a:solidFill>
            <a:srgbClr val="465A67"/>
          </a:solidFill>
        </a:ln>
      </dgm:spPr>
      <dgm:t>
        <a:bodyPr/>
        <a:lstStyle/>
        <a:p>
          <a:r>
            <a:rPr lang="ru-RU" b="0" dirty="0">
              <a:solidFill>
                <a:srgbClr val="17375E"/>
              </a:solidFill>
            </a:rPr>
            <a:t>Источник гамма-излучения «</a:t>
          </a:r>
          <a:r>
            <a:rPr lang="ru-RU" b="0" dirty="0" err="1">
              <a:solidFill>
                <a:srgbClr val="17375E"/>
              </a:solidFill>
            </a:rPr>
            <a:t>Рокус</a:t>
          </a:r>
          <a:r>
            <a:rPr lang="ru-RU" b="0" dirty="0">
              <a:solidFill>
                <a:srgbClr val="17375E"/>
              </a:solidFill>
            </a:rPr>
            <a:t>-АМ»</a:t>
          </a:r>
          <a:endParaRPr lang="ru-RU" b="0" dirty="0">
            <a:solidFill>
              <a:srgbClr val="465A67"/>
            </a:solidFill>
            <a:latin typeface="+mn-lt"/>
          </a:endParaRPr>
        </a:p>
      </dgm:t>
    </dgm:pt>
    <dgm:pt modelId="{9F219338-915E-4432-8CFB-E13D96F3D122}" type="parTrans" cxnId="{381CC68A-6BE0-4B98-92CD-BFC2CB73D9B3}">
      <dgm:prSet/>
      <dgm:spPr/>
      <dgm:t>
        <a:bodyPr/>
        <a:lstStyle/>
        <a:p>
          <a:endParaRPr lang="ru-RU"/>
        </a:p>
      </dgm:t>
    </dgm:pt>
    <dgm:pt modelId="{B778A9D5-AC6B-4251-BB74-3D013C66D470}" type="sibTrans" cxnId="{381CC68A-6BE0-4B98-92CD-BFC2CB73D9B3}">
      <dgm:prSet/>
      <dgm:spPr/>
      <dgm:t>
        <a:bodyPr/>
        <a:lstStyle/>
        <a:p>
          <a:endParaRPr lang="ru-RU"/>
        </a:p>
      </dgm:t>
    </dgm:pt>
    <dgm:pt modelId="{EA2AC87C-655A-4D2E-9622-55079DF96B76}">
      <dgm:prSet phldrT="[Текст]"/>
      <dgm:spPr>
        <a:solidFill>
          <a:srgbClr val="718EA0"/>
        </a:solidFill>
      </dgm:spPr>
      <dgm:t>
        <a:bodyPr/>
        <a:lstStyle/>
        <a:p>
          <a:r>
            <a:rPr lang="el-GR" dirty="0"/>
            <a:t>β</a:t>
          </a:r>
          <a:endParaRPr lang="ru-RU" dirty="0"/>
        </a:p>
      </dgm:t>
    </dgm:pt>
    <dgm:pt modelId="{63AAE807-8806-4EED-96F7-B1AF50869A56}" type="parTrans" cxnId="{4A48E372-5D18-4D76-A3D6-3A971176C53F}">
      <dgm:prSet/>
      <dgm:spPr/>
      <dgm:t>
        <a:bodyPr/>
        <a:lstStyle/>
        <a:p>
          <a:endParaRPr lang="ru-RU"/>
        </a:p>
      </dgm:t>
    </dgm:pt>
    <dgm:pt modelId="{FADA0E27-AC97-4174-B0ED-E58BBFC3F333}" type="sibTrans" cxnId="{4A48E372-5D18-4D76-A3D6-3A971176C53F}">
      <dgm:prSet/>
      <dgm:spPr/>
      <dgm:t>
        <a:bodyPr/>
        <a:lstStyle/>
        <a:p>
          <a:endParaRPr lang="ru-RU"/>
        </a:p>
      </dgm:t>
    </dgm:pt>
    <dgm:pt modelId="{62D89B49-A369-40AE-AA19-67121ABC3EF3}">
      <dgm:prSet phldrT="[Текст]"/>
      <dgm:spPr/>
      <dgm:t>
        <a:bodyPr/>
        <a:lstStyle/>
        <a:p>
          <a:r>
            <a:rPr lang="ru-RU" b="0" dirty="0">
              <a:solidFill>
                <a:schemeClr val="tx2">
                  <a:lumMod val="75000"/>
                </a:schemeClr>
              </a:solidFill>
            </a:rPr>
            <a:t>Ускоритель электронного пучка «NOVAC-11»</a:t>
          </a:r>
          <a:endParaRPr lang="ru-RU" b="0" dirty="0">
            <a:solidFill>
              <a:srgbClr val="465A67"/>
            </a:solidFill>
          </a:endParaRPr>
        </a:p>
      </dgm:t>
    </dgm:pt>
    <dgm:pt modelId="{9C564AFC-7F49-46D8-8AAF-CC7B8248B9A0}" type="parTrans" cxnId="{A80BB147-C68C-41B7-90CF-6606B8A71E75}">
      <dgm:prSet/>
      <dgm:spPr/>
      <dgm:t>
        <a:bodyPr/>
        <a:lstStyle/>
        <a:p>
          <a:endParaRPr lang="ru-RU"/>
        </a:p>
      </dgm:t>
    </dgm:pt>
    <dgm:pt modelId="{C9D8597B-475C-4D66-8627-7584004677BE}" type="sibTrans" cxnId="{A80BB147-C68C-41B7-90CF-6606B8A71E75}">
      <dgm:prSet/>
      <dgm:spPr/>
      <dgm:t>
        <a:bodyPr/>
        <a:lstStyle/>
        <a:p>
          <a:endParaRPr lang="ru-RU"/>
        </a:p>
      </dgm:t>
    </dgm:pt>
    <dgm:pt modelId="{B353B390-DBF8-4769-887C-54BDF5565972}">
      <dgm:prSet phldrT="[Текст]"/>
      <dgm:spPr>
        <a:solidFill>
          <a:srgbClr val="718EA0"/>
        </a:solidFill>
      </dgm:spPr>
      <dgm:t>
        <a:bodyPr/>
        <a:lstStyle/>
        <a:p>
          <a:r>
            <a:rPr lang="en-US" dirty="0"/>
            <a:t>n</a:t>
          </a:r>
          <a:endParaRPr lang="ru-RU" dirty="0"/>
        </a:p>
      </dgm:t>
    </dgm:pt>
    <dgm:pt modelId="{7384E0DD-ABC5-4A00-9C40-D613EE51D615}" type="parTrans" cxnId="{4F1626C8-A75F-45FE-84AC-BDF10A6AC328}">
      <dgm:prSet/>
      <dgm:spPr/>
      <dgm:t>
        <a:bodyPr/>
        <a:lstStyle/>
        <a:p>
          <a:endParaRPr lang="ru-RU"/>
        </a:p>
      </dgm:t>
    </dgm:pt>
    <dgm:pt modelId="{2200AFD3-ADF1-4AD1-A72C-C23DDEF4D875}" type="sibTrans" cxnId="{4F1626C8-A75F-45FE-84AC-BDF10A6AC328}">
      <dgm:prSet/>
      <dgm:spPr/>
      <dgm:t>
        <a:bodyPr/>
        <a:lstStyle/>
        <a:p>
          <a:endParaRPr lang="ru-RU"/>
        </a:p>
      </dgm:t>
    </dgm:pt>
    <dgm:pt modelId="{31F09E51-F857-492E-BEDB-CB7CFD4C9A6D}">
      <dgm:prSet phldrT="[Текст]"/>
      <dgm:spPr/>
      <dgm:t>
        <a:bodyPr/>
        <a:lstStyle/>
        <a:p>
          <a:r>
            <a:rPr lang="ru-RU" b="0" dirty="0">
              <a:solidFill>
                <a:schemeClr val="tx2">
                  <a:lumMod val="75000"/>
                </a:schemeClr>
              </a:solidFill>
            </a:rPr>
            <a:t>Генератор быстрых нейтронов НГ-14/НГ-24МТ</a:t>
          </a:r>
          <a:endParaRPr lang="ru-RU" b="0" dirty="0">
            <a:solidFill>
              <a:srgbClr val="465A67"/>
            </a:solidFill>
          </a:endParaRPr>
        </a:p>
      </dgm:t>
    </dgm:pt>
    <dgm:pt modelId="{91C35627-E71B-41E4-B0EA-8F952F8B61AD}" type="parTrans" cxnId="{00BECA30-E008-408A-AAE3-2AC2FACDCF85}">
      <dgm:prSet/>
      <dgm:spPr/>
      <dgm:t>
        <a:bodyPr/>
        <a:lstStyle/>
        <a:p>
          <a:endParaRPr lang="ru-RU"/>
        </a:p>
      </dgm:t>
    </dgm:pt>
    <dgm:pt modelId="{16F3558E-743D-4ACF-9DD2-ED4073B29657}" type="sibTrans" cxnId="{00BECA30-E008-408A-AAE3-2AC2FACDCF85}">
      <dgm:prSet/>
      <dgm:spPr/>
      <dgm:t>
        <a:bodyPr/>
        <a:lstStyle/>
        <a:p>
          <a:endParaRPr lang="ru-RU"/>
        </a:p>
      </dgm:t>
    </dgm:pt>
    <dgm:pt modelId="{FAA1A9A1-4D89-4434-903B-21DED5794407}">
      <dgm:prSet/>
      <dgm:spPr>
        <a:solidFill>
          <a:srgbClr val="718EA0"/>
        </a:solidFill>
      </dgm:spPr>
      <dgm:t>
        <a:bodyPr/>
        <a:lstStyle/>
        <a:p>
          <a:r>
            <a:rPr lang="en-US" dirty="0"/>
            <a:t>p</a:t>
          </a:r>
          <a:endParaRPr lang="ru-RU" dirty="0"/>
        </a:p>
      </dgm:t>
    </dgm:pt>
    <dgm:pt modelId="{A4410EC3-3E57-4C1E-9DE2-4FF14B8B2BDE}" type="parTrans" cxnId="{EB1097C0-CD0F-41D0-A210-FC285C457A79}">
      <dgm:prSet/>
      <dgm:spPr/>
      <dgm:t>
        <a:bodyPr/>
        <a:lstStyle/>
        <a:p>
          <a:endParaRPr lang="ru-RU"/>
        </a:p>
      </dgm:t>
    </dgm:pt>
    <dgm:pt modelId="{586BC5C3-F39D-46C5-9C59-DCEAD48BF26F}" type="sibTrans" cxnId="{EB1097C0-CD0F-41D0-A210-FC285C457A79}">
      <dgm:prSet/>
      <dgm:spPr/>
      <dgm:t>
        <a:bodyPr/>
        <a:lstStyle/>
        <a:p>
          <a:endParaRPr lang="ru-RU"/>
        </a:p>
      </dgm:t>
    </dgm:pt>
    <dgm:pt modelId="{FB35BFD0-2373-42C2-AD93-464FA48C8F75}">
      <dgm:prSet/>
      <dgm:spPr/>
      <dgm:t>
        <a:bodyPr/>
        <a:lstStyle/>
        <a:p>
          <a:r>
            <a:rPr lang="ru-RU" b="0" dirty="0">
              <a:solidFill>
                <a:srgbClr val="17375E"/>
              </a:solidFill>
            </a:rPr>
            <a:t>Комплекс протонной терапии «ПРОМЕТЕУС»</a:t>
          </a:r>
          <a:endParaRPr lang="ru-RU" b="0" dirty="0">
            <a:solidFill>
              <a:srgbClr val="465A67"/>
            </a:solidFill>
          </a:endParaRPr>
        </a:p>
      </dgm:t>
    </dgm:pt>
    <dgm:pt modelId="{3F65B25F-BB58-4BBC-A302-026FA730E4DC}" type="parTrans" cxnId="{2F956FF0-7A73-466F-A456-D8BFA921B98D}">
      <dgm:prSet/>
      <dgm:spPr/>
      <dgm:t>
        <a:bodyPr/>
        <a:lstStyle/>
        <a:p>
          <a:endParaRPr lang="ru-RU"/>
        </a:p>
      </dgm:t>
    </dgm:pt>
    <dgm:pt modelId="{1F8492E8-D0D6-4B3B-9162-901469D8F86D}" type="sibTrans" cxnId="{2F956FF0-7A73-466F-A456-D8BFA921B98D}">
      <dgm:prSet/>
      <dgm:spPr/>
      <dgm:t>
        <a:bodyPr/>
        <a:lstStyle/>
        <a:p>
          <a:endParaRPr lang="ru-RU"/>
        </a:p>
      </dgm:t>
    </dgm:pt>
    <dgm:pt modelId="{97F5CC71-C7A2-494E-8ED8-DB35F2E351D3}">
      <dgm:prSet/>
      <dgm:spPr>
        <a:solidFill>
          <a:srgbClr val="718EA0"/>
        </a:solidFill>
      </dgm:spPr>
      <dgm:t>
        <a:bodyPr/>
        <a:lstStyle/>
        <a:p>
          <a:pPr algn="ctr"/>
          <a:r>
            <a:rPr lang="ru-RU" b="0" baseline="30000" dirty="0">
              <a:solidFill>
                <a:srgbClr val="FFFFFF"/>
              </a:solidFill>
            </a:rPr>
            <a:t>12</a:t>
          </a:r>
          <a:r>
            <a:rPr lang="ru-RU" b="0" dirty="0">
              <a:solidFill>
                <a:srgbClr val="FFFFFF"/>
              </a:solidFill>
            </a:rPr>
            <a:t>С</a:t>
          </a:r>
          <a:r>
            <a:rPr lang="ru-RU" b="0" baseline="30000" dirty="0">
              <a:solidFill>
                <a:srgbClr val="FFFFFF"/>
              </a:solidFill>
            </a:rPr>
            <a:t>6+</a:t>
          </a:r>
        </a:p>
      </dgm:t>
    </dgm:pt>
    <dgm:pt modelId="{41C97D8F-F249-4FF0-B3EC-A1827521B4D2}" type="parTrans" cxnId="{5015C74E-A927-4D7E-B6CD-6CE1BBD2D457}">
      <dgm:prSet/>
      <dgm:spPr/>
      <dgm:t>
        <a:bodyPr/>
        <a:lstStyle/>
        <a:p>
          <a:endParaRPr lang="ru-RU"/>
        </a:p>
      </dgm:t>
    </dgm:pt>
    <dgm:pt modelId="{A9682CE0-0876-441F-B7CA-75315FD78B5F}" type="sibTrans" cxnId="{5015C74E-A927-4D7E-B6CD-6CE1BBD2D457}">
      <dgm:prSet/>
      <dgm:spPr/>
      <dgm:t>
        <a:bodyPr/>
        <a:lstStyle/>
        <a:p>
          <a:endParaRPr lang="ru-RU"/>
        </a:p>
      </dgm:t>
    </dgm:pt>
    <dgm:pt modelId="{42124339-9340-432B-B924-976DBFFD8DE9}">
      <dgm:prSet/>
      <dgm:spPr>
        <a:noFill/>
      </dgm:spPr>
      <dgm:t>
        <a:bodyPr/>
        <a:lstStyle/>
        <a:p>
          <a:r>
            <a:rPr lang="ru-RU" b="0" baseline="0" dirty="0">
              <a:solidFill>
                <a:srgbClr val="17375E"/>
              </a:solidFill>
            </a:rPr>
            <a:t>РБС 25 канал У-70</a:t>
          </a:r>
        </a:p>
      </dgm:t>
    </dgm:pt>
    <dgm:pt modelId="{31DF8214-9B2F-4D4D-90FD-B085E8CD2607}" type="parTrans" cxnId="{545A8DB1-27ED-4741-A4BF-328D12114F93}">
      <dgm:prSet/>
      <dgm:spPr/>
      <dgm:t>
        <a:bodyPr/>
        <a:lstStyle/>
        <a:p>
          <a:endParaRPr lang="ru-RU"/>
        </a:p>
      </dgm:t>
    </dgm:pt>
    <dgm:pt modelId="{AF8456A1-4531-4F2A-8182-0EC196ECC03C}" type="sibTrans" cxnId="{545A8DB1-27ED-4741-A4BF-328D12114F93}">
      <dgm:prSet/>
      <dgm:spPr/>
      <dgm:t>
        <a:bodyPr/>
        <a:lstStyle/>
        <a:p>
          <a:endParaRPr lang="ru-RU"/>
        </a:p>
      </dgm:t>
    </dgm:pt>
    <dgm:pt modelId="{BA894FBD-9336-4A37-8AE4-8E2B781C26CE}" type="pres">
      <dgm:prSet presAssocID="{80A49710-DE51-4E6B-A0D6-D4F5A019C9AA}" presName="linearFlow" presStyleCnt="0">
        <dgm:presLayoutVars>
          <dgm:dir/>
          <dgm:animLvl val="lvl"/>
          <dgm:resizeHandles val="exact"/>
        </dgm:presLayoutVars>
      </dgm:prSet>
      <dgm:spPr/>
    </dgm:pt>
    <dgm:pt modelId="{AD713C5D-19BC-44A7-BF96-04E70B8A6A73}" type="pres">
      <dgm:prSet presAssocID="{8525816E-4EDB-47E2-BB43-F52DFFEA7F46}" presName="composite" presStyleCnt="0"/>
      <dgm:spPr/>
    </dgm:pt>
    <dgm:pt modelId="{BD5A8429-9850-4E4C-BB57-7E1D06B54B4F}" type="pres">
      <dgm:prSet presAssocID="{8525816E-4EDB-47E2-BB43-F52DFFEA7F46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6AA3EB9F-B014-4F57-93A6-796B64D421BA}" type="pres">
      <dgm:prSet presAssocID="{8525816E-4EDB-47E2-BB43-F52DFFEA7F46}" presName="descendantText" presStyleLbl="alignAcc1" presStyleIdx="0" presStyleCnt="5">
        <dgm:presLayoutVars>
          <dgm:bulletEnabled val="1"/>
        </dgm:presLayoutVars>
      </dgm:prSet>
      <dgm:spPr/>
    </dgm:pt>
    <dgm:pt modelId="{5AB1C965-3476-472A-8BF2-57AEA7D80D48}" type="pres">
      <dgm:prSet presAssocID="{AD688677-7512-49BD-BBED-A82EDEA9FF14}" presName="sp" presStyleCnt="0"/>
      <dgm:spPr/>
    </dgm:pt>
    <dgm:pt modelId="{8AC4C387-47CD-47EE-A17C-1A55950F5803}" type="pres">
      <dgm:prSet presAssocID="{EA2AC87C-655A-4D2E-9622-55079DF96B76}" presName="composite" presStyleCnt="0"/>
      <dgm:spPr/>
    </dgm:pt>
    <dgm:pt modelId="{28989949-E6D8-4B7F-AD45-60372436870A}" type="pres">
      <dgm:prSet presAssocID="{EA2AC87C-655A-4D2E-9622-55079DF96B76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56F51334-BD8D-4791-9CCE-A1B40FB5B865}" type="pres">
      <dgm:prSet presAssocID="{EA2AC87C-655A-4D2E-9622-55079DF96B76}" presName="descendantText" presStyleLbl="alignAcc1" presStyleIdx="1" presStyleCnt="5" custLinFactNeighborX="-299" custLinFactNeighborY="212">
        <dgm:presLayoutVars>
          <dgm:bulletEnabled val="1"/>
        </dgm:presLayoutVars>
      </dgm:prSet>
      <dgm:spPr/>
    </dgm:pt>
    <dgm:pt modelId="{699F87B0-D10D-40A8-B6DA-D00B1B7C8642}" type="pres">
      <dgm:prSet presAssocID="{FADA0E27-AC97-4174-B0ED-E58BBFC3F333}" presName="sp" presStyleCnt="0"/>
      <dgm:spPr/>
    </dgm:pt>
    <dgm:pt modelId="{54062046-754C-4F7C-8600-6CEEE7E7E3DF}" type="pres">
      <dgm:prSet presAssocID="{B353B390-DBF8-4769-887C-54BDF5565972}" presName="composite" presStyleCnt="0"/>
      <dgm:spPr/>
    </dgm:pt>
    <dgm:pt modelId="{6AA660C3-FCF8-4D9E-96EF-5DB57CF40A8A}" type="pres">
      <dgm:prSet presAssocID="{B353B390-DBF8-4769-887C-54BDF5565972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D3C656FE-5317-4879-B6C7-CED422E9DA9C}" type="pres">
      <dgm:prSet presAssocID="{B353B390-DBF8-4769-887C-54BDF5565972}" presName="descendantText" presStyleLbl="alignAcc1" presStyleIdx="2" presStyleCnt="5">
        <dgm:presLayoutVars>
          <dgm:bulletEnabled val="1"/>
        </dgm:presLayoutVars>
      </dgm:prSet>
      <dgm:spPr/>
    </dgm:pt>
    <dgm:pt modelId="{8666E9E6-BF40-47AA-B8C2-0F75A8FB6A5E}" type="pres">
      <dgm:prSet presAssocID="{2200AFD3-ADF1-4AD1-A72C-C23DDEF4D875}" presName="sp" presStyleCnt="0"/>
      <dgm:spPr/>
    </dgm:pt>
    <dgm:pt modelId="{BC4CE808-8552-4467-BE4D-6BBC92964413}" type="pres">
      <dgm:prSet presAssocID="{FAA1A9A1-4D89-4434-903B-21DED5794407}" presName="composite" presStyleCnt="0"/>
      <dgm:spPr/>
    </dgm:pt>
    <dgm:pt modelId="{0D568617-E75F-4887-851B-F267AC8A5E41}" type="pres">
      <dgm:prSet presAssocID="{FAA1A9A1-4D89-4434-903B-21DED5794407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C5CD1A44-18B3-4012-B905-C3FCEB431238}" type="pres">
      <dgm:prSet presAssocID="{FAA1A9A1-4D89-4434-903B-21DED5794407}" presName="descendantText" presStyleLbl="alignAcc1" presStyleIdx="3" presStyleCnt="5">
        <dgm:presLayoutVars>
          <dgm:bulletEnabled val="1"/>
        </dgm:presLayoutVars>
      </dgm:prSet>
      <dgm:spPr/>
    </dgm:pt>
    <dgm:pt modelId="{D990E306-38D9-498A-AC4A-DFB8B2F37159}" type="pres">
      <dgm:prSet presAssocID="{586BC5C3-F39D-46C5-9C59-DCEAD48BF26F}" presName="sp" presStyleCnt="0"/>
      <dgm:spPr/>
    </dgm:pt>
    <dgm:pt modelId="{E23BC932-B5ED-44FC-88DD-B843D092A87A}" type="pres">
      <dgm:prSet presAssocID="{97F5CC71-C7A2-494E-8ED8-DB35F2E351D3}" presName="composite" presStyleCnt="0"/>
      <dgm:spPr/>
    </dgm:pt>
    <dgm:pt modelId="{20DFA5A2-7F7C-4D41-A7B9-F404A0382D32}" type="pres">
      <dgm:prSet presAssocID="{97F5CC71-C7A2-494E-8ED8-DB35F2E351D3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855DECD0-2307-451C-B90D-2928E5757CA5}" type="pres">
      <dgm:prSet presAssocID="{97F5CC71-C7A2-494E-8ED8-DB35F2E351D3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1254C70A-BE1E-4CA9-8F7E-4AF55EC97C76}" type="presOf" srcId="{62D89B49-A369-40AE-AA19-67121ABC3EF3}" destId="{56F51334-BD8D-4791-9CCE-A1B40FB5B865}" srcOrd="0" destOrd="0" presId="urn:microsoft.com/office/officeart/2005/8/layout/chevron2"/>
    <dgm:cxn modelId="{2DE69D11-2716-4773-BB04-C01C7D44825D}" type="presOf" srcId="{97F5CC71-C7A2-494E-8ED8-DB35F2E351D3}" destId="{20DFA5A2-7F7C-4D41-A7B9-F404A0382D32}" srcOrd="0" destOrd="0" presId="urn:microsoft.com/office/officeart/2005/8/layout/chevron2"/>
    <dgm:cxn modelId="{8F5D3229-77BD-463F-9644-08FD691A532E}" type="presOf" srcId="{31F09E51-F857-492E-BEDB-CB7CFD4C9A6D}" destId="{D3C656FE-5317-4879-B6C7-CED422E9DA9C}" srcOrd="0" destOrd="0" presId="urn:microsoft.com/office/officeart/2005/8/layout/chevron2"/>
    <dgm:cxn modelId="{00BECA30-E008-408A-AAE3-2AC2FACDCF85}" srcId="{B353B390-DBF8-4769-887C-54BDF5565972}" destId="{31F09E51-F857-492E-BEDB-CB7CFD4C9A6D}" srcOrd="0" destOrd="0" parTransId="{91C35627-E71B-41E4-B0EA-8F952F8B61AD}" sibTransId="{16F3558E-743D-4ACF-9DD2-ED4073B29657}"/>
    <dgm:cxn modelId="{BFF8E03D-3926-4E0B-8F4F-6A39692B0077}" type="presOf" srcId="{FAA1A9A1-4D89-4434-903B-21DED5794407}" destId="{0D568617-E75F-4887-851B-F267AC8A5E41}" srcOrd="0" destOrd="0" presId="urn:microsoft.com/office/officeart/2005/8/layout/chevron2"/>
    <dgm:cxn modelId="{D7906365-DF50-4E94-A0E7-158F70C7BBBF}" type="presOf" srcId="{B353B390-DBF8-4769-887C-54BDF5565972}" destId="{6AA660C3-FCF8-4D9E-96EF-5DB57CF40A8A}" srcOrd="0" destOrd="0" presId="urn:microsoft.com/office/officeart/2005/8/layout/chevron2"/>
    <dgm:cxn modelId="{A80BB147-C68C-41B7-90CF-6606B8A71E75}" srcId="{EA2AC87C-655A-4D2E-9622-55079DF96B76}" destId="{62D89B49-A369-40AE-AA19-67121ABC3EF3}" srcOrd="0" destOrd="0" parTransId="{9C564AFC-7F49-46D8-8AAF-CC7B8248B9A0}" sibTransId="{C9D8597B-475C-4D66-8627-7584004677BE}"/>
    <dgm:cxn modelId="{5015C74E-A927-4D7E-B6CD-6CE1BBD2D457}" srcId="{80A49710-DE51-4E6B-A0D6-D4F5A019C9AA}" destId="{97F5CC71-C7A2-494E-8ED8-DB35F2E351D3}" srcOrd="4" destOrd="0" parTransId="{41C97D8F-F249-4FF0-B3EC-A1827521B4D2}" sibTransId="{A9682CE0-0876-441F-B7CA-75315FD78B5F}"/>
    <dgm:cxn modelId="{4A48E372-5D18-4D76-A3D6-3A971176C53F}" srcId="{80A49710-DE51-4E6B-A0D6-D4F5A019C9AA}" destId="{EA2AC87C-655A-4D2E-9622-55079DF96B76}" srcOrd="1" destOrd="0" parTransId="{63AAE807-8806-4EED-96F7-B1AF50869A56}" sibTransId="{FADA0E27-AC97-4174-B0ED-E58BBFC3F333}"/>
    <dgm:cxn modelId="{381CC68A-6BE0-4B98-92CD-BFC2CB73D9B3}" srcId="{8525816E-4EDB-47E2-BB43-F52DFFEA7F46}" destId="{0086B5E5-DF96-4BD4-AF98-3007EEBC5EDE}" srcOrd="0" destOrd="0" parTransId="{9F219338-915E-4432-8CFB-E13D96F3D122}" sibTransId="{B778A9D5-AC6B-4251-BB74-3D013C66D470}"/>
    <dgm:cxn modelId="{FEC0189E-1D94-4A3F-8B78-D147FF194F6F}" type="presOf" srcId="{FB35BFD0-2373-42C2-AD93-464FA48C8F75}" destId="{C5CD1A44-18B3-4012-B905-C3FCEB431238}" srcOrd="0" destOrd="0" presId="urn:microsoft.com/office/officeart/2005/8/layout/chevron2"/>
    <dgm:cxn modelId="{545A8DB1-27ED-4741-A4BF-328D12114F93}" srcId="{97F5CC71-C7A2-494E-8ED8-DB35F2E351D3}" destId="{42124339-9340-432B-B924-976DBFFD8DE9}" srcOrd="0" destOrd="0" parTransId="{31DF8214-9B2F-4D4D-90FD-B085E8CD2607}" sibTransId="{AF8456A1-4531-4F2A-8182-0EC196ECC03C}"/>
    <dgm:cxn modelId="{196E51B8-995C-4040-8C13-B3369943109F}" type="presOf" srcId="{EA2AC87C-655A-4D2E-9622-55079DF96B76}" destId="{28989949-E6D8-4B7F-AD45-60372436870A}" srcOrd="0" destOrd="0" presId="urn:microsoft.com/office/officeart/2005/8/layout/chevron2"/>
    <dgm:cxn modelId="{EB1097C0-CD0F-41D0-A210-FC285C457A79}" srcId="{80A49710-DE51-4E6B-A0D6-D4F5A019C9AA}" destId="{FAA1A9A1-4D89-4434-903B-21DED5794407}" srcOrd="3" destOrd="0" parTransId="{A4410EC3-3E57-4C1E-9DE2-4FF14B8B2BDE}" sibTransId="{586BC5C3-F39D-46C5-9C59-DCEAD48BF26F}"/>
    <dgm:cxn modelId="{B4A24AC4-D262-422B-8C1F-1BBB951AEED7}" type="presOf" srcId="{80A49710-DE51-4E6B-A0D6-D4F5A019C9AA}" destId="{BA894FBD-9336-4A37-8AE4-8E2B781C26CE}" srcOrd="0" destOrd="0" presId="urn:microsoft.com/office/officeart/2005/8/layout/chevron2"/>
    <dgm:cxn modelId="{4F1626C8-A75F-45FE-84AC-BDF10A6AC328}" srcId="{80A49710-DE51-4E6B-A0D6-D4F5A019C9AA}" destId="{B353B390-DBF8-4769-887C-54BDF5565972}" srcOrd="2" destOrd="0" parTransId="{7384E0DD-ABC5-4A00-9C40-D613EE51D615}" sibTransId="{2200AFD3-ADF1-4AD1-A72C-C23DDEF4D875}"/>
    <dgm:cxn modelId="{387D73C9-4044-4700-8F86-588DFFBA92B1}" type="presOf" srcId="{8525816E-4EDB-47E2-BB43-F52DFFEA7F46}" destId="{BD5A8429-9850-4E4C-BB57-7E1D06B54B4F}" srcOrd="0" destOrd="0" presId="urn:microsoft.com/office/officeart/2005/8/layout/chevron2"/>
    <dgm:cxn modelId="{FB3A8BDF-E8D0-47AA-894C-81616D9A5362}" srcId="{80A49710-DE51-4E6B-A0D6-D4F5A019C9AA}" destId="{8525816E-4EDB-47E2-BB43-F52DFFEA7F46}" srcOrd="0" destOrd="0" parTransId="{5024821A-502C-47F7-80B3-F0C793C6772F}" sibTransId="{AD688677-7512-49BD-BBED-A82EDEA9FF14}"/>
    <dgm:cxn modelId="{F4C32AEA-790B-4113-8405-9D07862CFEE7}" type="presOf" srcId="{42124339-9340-432B-B924-976DBFFD8DE9}" destId="{855DECD0-2307-451C-B90D-2928E5757CA5}" srcOrd="0" destOrd="0" presId="urn:microsoft.com/office/officeart/2005/8/layout/chevron2"/>
    <dgm:cxn modelId="{2F956FF0-7A73-466F-A456-D8BFA921B98D}" srcId="{FAA1A9A1-4D89-4434-903B-21DED5794407}" destId="{FB35BFD0-2373-42C2-AD93-464FA48C8F75}" srcOrd="0" destOrd="0" parTransId="{3F65B25F-BB58-4BBC-A302-026FA730E4DC}" sibTransId="{1F8492E8-D0D6-4B3B-9162-901469D8F86D}"/>
    <dgm:cxn modelId="{45415FF1-8FD3-439F-B219-0036139AE180}" type="presOf" srcId="{0086B5E5-DF96-4BD4-AF98-3007EEBC5EDE}" destId="{6AA3EB9F-B014-4F57-93A6-796B64D421BA}" srcOrd="0" destOrd="0" presId="urn:microsoft.com/office/officeart/2005/8/layout/chevron2"/>
    <dgm:cxn modelId="{35A4EC4F-2C9D-43B0-A432-8A54759F1DF9}" type="presParOf" srcId="{BA894FBD-9336-4A37-8AE4-8E2B781C26CE}" destId="{AD713C5D-19BC-44A7-BF96-04E70B8A6A73}" srcOrd="0" destOrd="0" presId="urn:microsoft.com/office/officeart/2005/8/layout/chevron2"/>
    <dgm:cxn modelId="{974CF4D7-BFB9-4103-B1E8-619C7431ABFD}" type="presParOf" srcId="{AD713C5D-19BC-44A7-BF96-04E70B8A6A73}" destId="{BD5A8429-9850-4E4C-BB57-7E1D06B54B4F}" srcOrd="0" destOrd="0" presId="urn:microsoft.com/office/officeart/2005/8/layout/chevron2"/>
    <dgm:cxn modelId="{9891F5CF-EDD4-4FFF-A057-45E405DE64F0}" type="presParOf" srcId="{AD713C5D-19BC-44A7-BF96-04E70B8A6A73}" destId="{6AA3EB9F-B014-4F57-93A6-796B64D421BA}" srcOrd="1" destOrd="0" presId="urn:microsoft.com/office/officeart/2005/8/layout/chevron2"/>
    <dgm:cxn modelId="{32C69E2B-96ED-4B7F-9DEA-0818EE0E1F46}" type="presParOf" srcId="{BA894FBD-9336-4A37-8AE4-8E2B781C26CE}" destId="{5AB1C965-3476-472A-8BF2-57AEA7D80D48}" srcOrd="1" destOrd="0" presId="urn:microsoft.com/office/officeart/2005/8/layout/chevron2"/>
    <dgm:cxn modelId="{DC56565B-5DCE-468F-B546-56F1DFD48E21}" type="presParOf" srcId="{BA894FBD-9336-4A37-8AE4-8E2B781C26CE}" destId="{8AC4C387-47CD-47EE-A17C-1A55950F5803}" srcOrd="2" destOrd="0" presId="urn:microsoft.com/office/officeart/2005/8/layout/chevron2"/>
    <dgm:cxn modelId="{FE056031-EC61-45DE-ACF4-D2A2DCE5CBE6}" type="presParOf" srcId="{8AC4C387-47CD-47EE-A17C-1A55950F5803}" destId="{28989949-E6D8-4B7F-AD45-60372436870A}" srcOrd="0" destOrd="0" presId="urn:microsoft.com/office/officeart/2005/8/layout/chevron2"/>
    <dgm:cxn modelId="{DB608625-6884-47DB-9599-07B06721B132}" type="presParOf" srcId="{8AC4C387-47CD-47EE-A17C-1A55950F5803}" destId="{56F51334-BD8D-4791-9CCE-A1B40FB5B865}" srcOrd="1" destOrd="0" presId="urn:microsoft.com/office/officeart/2005/8/layout/chevron2"/>
    <dgm:cxn modelId="{3825B0BD-75DE-4D51-B250-71F2BCCD10E3}" type="presParOf" srcId="{BA894FBD-9336-4A37-8AE4-8E2B781C26CE}" destId="{699F87B0-D10D-40A8-B6DA-D00B1B7C8642}" srcOrd="3" destOrd="0" presId="urn:microsoft.com/office/officeart/2005/8/layout/chevron2"/>
    <dgm:cxn modelId="{588480D4-2B06-4AA7-8837-E02D6AB9C2F0}" type="presParOf" srcId="{BA894FBD-9336-4A37-8AE4-8E2B781C26CE}" destId="{54062046-754C-4F7C-8600-6CEEE7E7E3DF}" srcOrd="4" destOrd="0" presId="urn:microsoft.com/office/officeart/2005/8/layout/chevron2"/>
    <dgm:cxn modelId="{ABB119CC-333F-4C9F-B7C8-3DF6C8330230}" type="presParOf" srcId="{54062046-754C-4F7C-8600-6CEEE7E7E3DF}" destId="{6AA660C3-FCF8-4D9E-96EF-5DB57CF40A8A}" srcOrd="0" destOrd="0" presId="urn:microsoft.com/office/officeart/2005/8/layout/chevron2"/>
    <dgm:cxn modelId="{E535EF2D-0779-4914-8933-2D62222D5ACF}" type="presParOf" srcId="{54062046-754C-4F7C-8600-6CEEE7E7E3DF}" destId="{D3C656FE-5317-4879-B6C7-CED422E9DA9C}" srcOrd="1" destOrd="0" presId="urn:microsoft.com/office/officeart/2005/8/layout/chevron2"/>
    <dgm:cxn modelId="{BA80DBBD-8809-44C2-82EF-EB8147938464}" type="presParOf" srcId="{BA894FBD-9336-4A37-8AE4-8E2B781C26CE}" destId="{8666E9E6-BF40-47AA-B8C2-0F75A8FB6A5E}" srcOrd="5" destOrd="0" presId="urn:microsoft.com/office/officeart/2005/8/layout/chevron2"/>
    <dgm:cxn modelId="{069CBD45-9DA0-4558-9513-4A1C9B6C91C4}" type="presParOf" srcId="{BA894FBD-9336-4A37-8AE4-8E2B781C26CE}" destId="{BC4CE808-8552-4467-BE4D-6BBC92964413}" srcOrd="6" destOrd="0" presId="urn:microsoft.com/office/officeart/2005/8/layout/chevron2"/>
    <dgm:cxn modelId="{3149913D-F9D7-4348-AC20-925A71228652}" type="presParOf" srcId="{BC4CE808-8552-4467-BE4D-6BBC92964413}" destId="{0D568617-E75F-4887-851B-F267AC8A5E41}" srcOrd="0" destOrd="0" presId="urn:microsoft.com/office/officeart/2005/8/layout/chevron2"/>
    <dgm:cxn modelId="{BDE1F593-8F3F-4736-9577-565F20E09E3F}" type="presParOf" srcId="{BC4CE808-8552-4467-BE4D-6BBC92964413}" destId="{C5CD1A44-18B3-4012-B905-C3FCEB431238}" srcOrd="1" destOrd="0" presId="urn:microsoft.com/office/officeart/2005/8/layout/chevron2"/>
    <dgm:cxn modelId="{1B4BA8EC-3352-4E7F-8E9B-B5B7DC3F364F}" type="presParOf" srcId="{BA894FBD-9336-4A37-8AE4-8E2B781C26CE}" destId="{D990E306-38D9-498A-AC4A-DFB8B2F37159}" srcOrd="7" destOrd="0" presId="urn:microsoft.com/office/officeart/2005/8/layout/chevron2"/>
    <dgm:cxn modelId="{C35F57D8-37A7-44F2-A7D9-B48FF2923918}" type="presParOf" srcId="{BA894FBD-9336-4A37-8AE4-8E2B781C26CE}" destId="{E23BC932-B5ED-44FC-88DD-B843D092A87A}" srcOrd="8" destOrd="0" presId="urn:microsoft.com/office/officeart/2005/8/layout/chevron2"/>
    <dgm:cxn modelId="{DD438DCF-4507-4C3F-ABFD-000CDA23D723}" type="presParOf" srcId="{E23BC932-B5ED-44FC-88DD-B843D092A87A}" destId="{20DFA5A2-7F7C-4D41-A7B9-F404A0382D32}" srcOrd="0" destOrd="0" presId="urn:microsoft.com/office/officeart/2005/8/layout/chevron2"/>
    <dgm:cxn modelId="{756CF5A3-9C5D-409D-9E59-84FCE1D822A4}" type="presParOf" srcId="{E23BC932-B5ED-44FC-88DD-B843D092A87A}" destId="{855DECD0-2307-451C-B90D-2928E5757CA5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0BE493-5AD0-4AC8-9369-03CFB772305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AD5261-328D-49CE-88E5-177F380E9CF3}" type="pres">
      <dgm:prSet presAssocID="{750BE493-5AD0-4AC8-9369-03CFB772305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63898066-A9E1-4C16-9D15-62809004900D}" type="presOf" srcId="{750BE493-5AD0-4AC8-9369-03CFB772305D}" destId="{B4AD5261-328D-49CE-88E5-177F380E9CF3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0BE493-5AD0-4AC8-9369-03CFB772305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AD5261-328D-49CE-88E5-177F380E9CF3}" type="pres">
      <dgm:prSet presAssocID="{750BE493-5AD0-4AC8-9369-03CFB772305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63898066-A9E1-4C16-9D15-62809004900D}" type="presOf" srcId="{750BE493-5AD0-4AC8-9369-03CFB772305D}" destId="{B4AD5261-328D-49CE-88E5-177F380E9CF3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0BE493-5AD0-4AC8-9369-03CFB772305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AD5261-328D-49CE-88E5-177F380E9CF3}" type="pres">
      <dgm:prSet presAssocID="{750BE493-5AD0-4AC8-9369-03CFB772305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63898066-A9E1-4C16-9D15-62809004900D}" type="presOf" srcId="{750BE493-5AD0-4AC8-9369-03CFB772305D}" destId="{B4AD5261-328D-49CE-88E5-177F380E9CF3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0BE493-5AD0-4AC8-9369-03CFB772305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AD5261-328D-49CE-88E5-177F380E9CF3}" type="pres">
      <dgm:prSet presAssocID="{750BE493-5AD0-4AC8-9369-03CFB772305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63898066-A9E1-4C16-9D15-62809004900D}" type="presOf" srcId="{750BE493-5AD0-4AC8-9369-03CFB772305D}" destId="{B4AD5261-328D-49CE-88E5-177F380E9CF3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A8429-9850-4E4C-BB57-7E1D06B54B4F}">
      <dsp:nvSpPr>
        <dsp:cNvPr id="0" name=""/>
        <dsp:cNvSpPr/>
      </dsp:nvSpPr>
      <dsp:spPr>
        <a:xfrm rot="5400000">
          <a:off x="-167190" y="167883"/>
          <a:ext cx="1114606" cy="780224"/>
        </a:xfrm>
        <a:prstGeom prst="chevron">
          <a:avLst/>
        </a:prstGeom>
        <a:solidFill>
          <a:srgbClr val="718EA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γ</a:t>
          </a:r>
          <a:endParaRPr lang="ru-RU" sz="2300" kern="1200" dirty="0"/>
        </a:p>
      </dsp:txBody>
      <dsp:txXfrm rot="-5400000">
        <a:off x="1" y="390804"/>
        <a:ext cx="780224" cy="334382"/>
      </dsp:txXfrm>
    </dsp:sp>
    <dsp:sp modelId="{6AA3EB9F-B014-4F57-93A6-796B64D421BA}">
      <dsp:nvSpPr>
        <dsp:cNvPr id="0" name=""/>
        <dsp:cNvSpPr/>
      </dsp:nvSpPr>
      <dsp:spPr>
        <a:xfrm rot="5400000">
          <a:off x="4091865" y="-3310948"/>
          <a:ext cx="724494" cy="73477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65A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0" kern="1200" dirty="0">
              <a:solidFill>
                <a:srgbClr val="17375E"/>
              </a:solidFill>
            </a:rPr>
            <a:t>Источник гамма-излучения «</a:t>
          </a:r>
          <a:r>
            <a:rPr lang="ru-RU" sz="2500" b="0" kern="1200" dirty="0" err="1">
              <a:solidFill>
                <a:srgbClr val="17375E"/>
              </a:solidFill>
            </a:rPr>
            <a:t>Рокус</a:t>
          </a:r>
          <a:r>
            <a:rPr lang="ru-RU" sz="2500" b="0" kern="1200" dirty="0">
              <a:solidFill>
                <a:srgbClr val="17375E"/>
              </a:solidFill>
            </a:rPr>
            <a:t>-АМ»</a:t>
          </a:r>
          <a:endParaRPr lang="ru-RU" sz="2500" b="0" kern="1200" dirty="0">
            <a:solidFill>
              <a:srgbClr val="465A67"/>
            </a:solidFill>
            <a:latin typeface="+mn-lt"/>
          </a:endParaRPr>
        </a:p>
      </dsp:txBody>
      <dsp:txXfrm rot="-5400000">
        <a:off x="780225" y="36059"/>
        <a:ext cx="7312408" cy="653760"/>
      </dsp:txXfrm>
    </dsp:sp>
    <dsp:sp modelId="{28989949-E6D8-4B7F-AD45-60372436870A}">
      <dsp:nvSpPr>
        <dsp:cNvPr id="0" name=""/>
        <dsp:cNvSpPr/>
      </dsp:nvSpPr>
      <dsp:spPr>
        <a:xfrm rot="5400000">
          <a:off x="-167190" y="1165570"/>
          <a:ext cx="1114606" cy="780224"/>
        </a:xfrm>
        <a:prstGeom prst="chevron">
          <a:avLst/>
        </a:prstGeom>
        <a:solidFill>
          <a:srgbClr val="718EA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β</a:t>
          </a:r>
          <a:endParaRPr lang="ru-RU" sz="2300" kern="1200" dirty="0"/>
        </a:p>
      </dsp:txBody>
      <dsp:txXfrm rot="-5400000">
        <a:off x="1" y="1388491"/>
        <a:ext cx="780224" cy="334382"/>
      </dsp:txXfrm>
    </dsp:sp>
    <dsp:sp modelId="{56F51334-BD8D-4791-9CCE-A1B40FB5B865}">
      <dsp:nvSpPr>
        <dsp:cNvPr id="0" name=""/>
        <dsp:cNvSpPr/>
      </dsp:nvSpPr>
      <dsp:spPr>
        <a:xfrm rot="5400000">
          <a:off x="4069895" y="-2311724"/>
          <a:ext cx="724494" cy="73477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0" kern="1200" dirty="0">
              <a:solidFill>
                <a:schemeClr val="tx2">
                  <a:lumMod val="75000"/>
                </a:schemeClr>
              </a:solidFill>
            </a:rPr>
            <a:t>Ускоритель электронного пучка «NOVAC-11»</a:t>
          </a:r>
          <a:endParaRPr lang="ru-RU" sz="2500" b="0" kern="1200" dirty="0">
            <a:solidFill>
              <a:srgbClr val="465A67"/>
            </a:solidFill>
          </a:endParaRPr>
        </a:p>
      </dsp:txBody>
      <dsp:txXfrm rot="-5400000">
        <a:off x="758255" y="1035283"/>
        <a:ext cx="7312408" cy="653760"/>
      </dsp:txXfrm>
    </dsp:sp>
    <dsp:sp modelId="{6AA660C3-FCF8-4D9E-96EF-5DB57CF40A8A}">
      <dsp:nvSpPr>
        <dsp:cNvPr id="0" name=""/>
        <dsp:cNvSpPr/>
      </dsp:nvSpPr>
      <dsp:spPr>
        <a:xfrm rot="5400000">
          <a:off x="-167190" y="2163258"/>
          <a:ext cx="1114606" cy="780224"/>
        </a:xfrm>
        <a:prstGeom prst="chevron">
          <a:avLst/>
        </a:prstGeom>
        <a:solidFill>
          <a:srgbClr val="718EA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</a:t>
          </a:r>
          <a:endParaRPr lang="ru-RU" sz="2300" kern="1200" dirty="0"/>
        </a:p>
      </dsp:txBody>
      <dsp:txXfrm rot="-5400000">
        <a:off x="1" y="2386179"/>
        <a:ext cx="780224" cy="334382"/>
      </dsp:txXfrm>
    </dsp:sp>
    <dsp:sp modelId="{D3C656FE-5317-4879-B6C7-CED422E9DA9C}">
      <dsp:nvSpPr>
        <dsp:cNvPr id="0" name=""/>
        <dsp:cNvSpPr/>
      </dsp:nvSpPr>
      <dsp:spPr>
        <a:xfrm rot="5400000">
          <a:off x="4091865" y="-1315572"/>
          <a:ext cx="724494" cy="73477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0" kern="1200" dirty="0">
              <a:solidFill>
                <a:schemeClr val="tx2">
                  <a:lumMod val="75000"/>
                </a:schemeClr>
              </a:solidFill>
            </a:rPr>
            <a:t>Генератор быстрых нейтронов НГ-14/НГ-24МТ</a:t>
          </a:r>
          <a:endParaRPr lang="ru-RU" sz="2500" b="0" kern="1200" dirty="0">
            <a:solidFill>
              <a:srgbClr val="465A67"/>
            </a:solidFill>
          </a:endParaRPr>
        </a:p>
      </dsp:txBody>
      <dsp:txXfrm rot="-5400000">
        <a:off x="780225" y="2031435"/>
        <a:ext cx="7312408" cy="653760"/>
      </dsp:txXfrm>
    </dsp:sp>
    <dsp:sp modelId="{0D568617-E75F-4887-851B-F267AC8A5E41}">
      <dsp:nvSpPr>
        <dsp:cNvPr id="0" name=""/>
        <dsp:cNvSpPr/>
      </dsp:nvSpPr>
      <dsp:spPr>
        <a:xfrm rot="5400000">
          <a:off x="-167190" y="3160946"/>
          <a:ext cx="1114606" cy="780224"/>
        </a:xfrm>
        <a:prstGeom prst="chevron">
          <a:avLst/>
        </a:prstGeom>
        <a:solidFill>
          <a:srgbClr val="718EA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</a:t>
          </a:r>
          <a:endParaRPr lang="ru-RU" sz="2300" kern="1200" dirty="0"/>
        </a:p>
      </dsp:txBody>
      <dsp:txXfrm rot="-5400000">
        <a:off x="1" y="3383867"/>
        <a:ext cx="780224" cy="334382"/>
      </dsp:txXfrm>
    </dsp:sp>
    <dsp:sp modelId="{C5CD1A44-18B3-4012-B905-C3FCEB431238}">
      <dsp:nvSpPr>
        <dsp:cNvPr id="0" name=""/>
        <dsp:cNvSpPr/>
      </dsp:nvSpPr>
      <dsp:spPr>
        <a:xfrm rot="5400000">
          <a:off x="4091865" y="-317885"/>
          <a:ext cx="724494" cy="73477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0" kern="1200" dirty="0">
              <a:solidFill>
                <a:srgbClr val="17375E"/>
              </a:solidFill>
            </a:rPr>
            <a:t>Комплекс протонной терапии «ПРОМЕТЕУС»</a:t>
          </a:r>
          <a:endParaRPr lang="ru-RU" sz="2500" b="0" kern="1200" dirty="0">
            <a:solidFill>
              <a:srgbClr val="465A67"/>
            </a:solidFill>
          </a:endParaRPr>
        </a:p>
      </dsp:txBody>
      <dsp:txXfrm rot="-5400000">
        <a:off x="780225" y="3029122"/>
        <a:ext cx="7312408" cy="653760"/>
      </dsp:txXfrm>
    </dsp:sp>
    <dsp:sp modelId="{20DFA5A2-7F7C-4D41-A7B9-F404A0382D32}">
      <dsp:nvSpPr>
        <dsp:cNvPr id="0" name=""/>
        <dsp:cNvSpPr/>
      </dsp:nvSpPr>
      <dsp:spPr>
        <a:xfrm rot="5400000">
          <a:off x="-167190" y="4158634"/>
          <a:ext cx="1114606" cy="780224"/>
        </a:xfrm>
        <a:prstGeom prst="chevron">
          <a:avLst/>
        </a:prstGeom>
        <a:solidFill>
          <a:srgbClr val="718EA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kern="1200" baseline="30000" dirty="0">
              <a:solidFill>
                <a:srgbClr val="FFFFFF"/>
              </a:solidFill>
            </a:rPr>
            <a:t>12</a:t>
          </a:r>
          <a:r>
            <a:rPr lang="ru-RU" sz="2300" b="0" kern="1200" dirty="0">
              <a:solidFill>
                <a:srgbClr val="FFFFFF"/>
              </a:solidFill>
            </a:rPr>
            <a:t>С</a:t>
          </a:r>
          <a:r>
            <a:rPr lang="ru-RU" sz="2300" b="0" kern="1200" baseline="30000" dirty="0">
              <a:solidFill>
                <a:srgbClr val="FFFFFF"/>
              </a:solidFill>
            </a:rPr>
            <a:t>6+</a:t>
          </a:r>
        </a:p>
      </dsp:txBody>
      <dsp:txXfrm rot="-5400000">
        <a:off x="1" y="4381555"/>
        <a:ext cx="780224" cy="334382"/>
      </dsp:txXfrm>
    </dsp:sp>
    <dsp:sp modelId="{855DECD0-2307-451C-B90D-2928E5757CA5}">
      <dsp:nvSpPr>
        <dsp:cNvPr id="0" name=""/>
        <dsp:cNvSpPr/>
      </dsp:nvSpPr>
      <dsp:spPr>
        <a:xfrm rot="5400000">
          <a:off x="4091865" y="679802"/>
          <a:ext cx="724494" cy="7347775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0" kern="1200" baseline="0" dirty="0">
              <a:solidFill>
                <a:srgbClr val="17375E"/>
              </a:solidFill>
            </a:rPr>
            <a:t>РБС 25 канал У-70</a:t>
          </a:r>
        </a:p>
      </dsp:txBody>
      <dsp:txXfrm rot="-5400000">
        <a:off x="780225" y="4026810"/>
        <a:ext cx="7312408" cy="653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0.32813</cdr:x>
      <cdr:y>0.58071</cdr:y>
    </cdr:from>
    <cdr:to>
      <cdr:x>0.70149</cdr:x>
      <cdr:y>0.77628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B542E5D-0DBD-E976-8172-685E262ABE9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500188" y="1593007"/>
          <a:ext cx="1707028" cy="53649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F2C06-F58A-4C1D-B302-07914B22F2BC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22919-6D60-4199-ABF7-0D79530CAF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19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Обложка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85E4C87-F0C8-93F7-EEF5-BDBBA0712B26}"/>
              </a:ext>
            </a:extLst>
          </p:cNvPr>
          <p:cNvGrpSpPr/>
          <p:nvPr/>
        </p:nvGrpSpPr>
        <p:grpSpPr>
          <a:xfrm>
            <a:off x="0" y="5748454"/>
            <a:ext cx="12207498" cy="1140542"/>
            <a:chOff x="-18220" y="4171324"/>
            <a:chExt cx="12210218" cy="2695920"/>
          </a:xfr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513FE086-D25C-0109-B194-60827EF1A790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3D1DEFD2-A628-B2C1-A4CD-8F7C7B7E072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adFill>
              <a:gsLst>
                <a:gs pos="0">
                  <a:srgbClr val="C2605B">
                    <a:alpha val="30000"/>
                  </a:srgbClr>
                </a:gs>
                <a:gs pos="75000">
                  <a:srgbClr val="718EA0">
                    <a:alpha val="30000"/>
                  </a:srgbClr>
                </a:gs>
              </a:gsLst>
              <a:lin ang="16200000" scaled="1"/>
            </a:gradFill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CA1932E-C58F-8634-EC7E-CA4EC0FB9DB4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9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вершающий слайд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1366B-C385-0743-1529-DFF970471C46}"/>
              </a:ext>
            </a:extLst>
          </p:cNvPr>
          <p:cNvSpPr txBox="1"/>
          <p:nvPr/>
        </p:nvSpPr>
        <p:spPr>
          <a:xfrm>
            <a:off x="2259804" y="4382283"/>
            <a:ext cx="767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БЛАГОДАРЮ ЗА ВНИМАНИЕ!</a:t>
            </a:r>
            <a:endParaRPr lang="ru-RU" sz="3600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10EB1D-2ED8-9A47-014B-E429F8E6C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3925" y="1721580"/>
            <a:ext cx="2504150" cy="2204670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2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32BDC-8419-538E-290C-3D56EFF36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D1A97E-07D3-1EF3-5BE1-A0027BBD3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F70762-E66E-9662-E84E-B4C20B3F0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FE5B87-27CA-FB08-C8E3-74D68AE97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D8C5AD-78D5-61E1-C8AE-BCA3643F3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84C9-5CAC-4096-B2DE-D7F1887FD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31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Обложка без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/>
        </p:nvGrpSpPr>
        <p:grpSpPr>
          <a:xfrm>
            <a:off x="599052" y="1795911"/>
            <a:ext cx="10229275" cy="654292"/>
            <a:chOff x="599052" y="3684923"/>
            <a:chExt cx="10229275" cy="65429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54440"/>
              <a:ext cx="1004939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ФГБУ «Национальный медицинский исследовательский центр радиологии»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85E4C87-F0C8-93F7-EEF5-BDBBA0712B26}"/>
              </a:ext>
            </a:extLst>
          </p:cNvPr>
          <p:cNvGrpSpPr/>
          <p:nvPr/>
        </p:nvGrpSpPr>
        <p:grpSpPr>
          <a:xfrm>
            <a:off x="0" y="5748454"/>
            <a:ext cx="12207498" cy="1140542"/>
            <a:chOff x="-18220" y="4171324"/>
            <a:chExt cx="12210218" cy="2695920"/>
          </a:xfr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513FE086-D25C-0109-B194-60827EF1A790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3D1DEFD2-A628-B2C1-A4CD-8F7C7B7E072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adFill>
              <a:gsLst>
                <a:gs pos="0">
                  <a:srgbClr val="C2605B">
                    <a:alpha val="30000"/>
                  </a:srgbClr>
                </a:gs>
                <a:gs pos="75000">
                  <a:srgbClr val="718EA0">
                    <a:alpha val="30000"/>
                  </a:srgbClr>
                </a:gs>
              </a:gsLst>
              <a:lin ang="16200000" scaled="1"/>
            </a:gradFill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CA1932E-C58F-8634-EC7E-CA4EC0FB9DB4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2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Обложка без минздрава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85E4C87-F0C8-93F7-EEF5-BDBBA0712B26}"/>
              </a:ext>
            </a:extLst>
          </p:cNvPr>
          <p:cNvGrpSpPr/>
          <p:nvPr/>
        </p:nvGrpSpPr>
        <p:grpSpPr>
          <a:xfrm>
            <a:off x="0" y="5748454"/>
            <a:ext cx="12207498" cy="1140542"/>
            <a:chOff x="-18220" y="4171324"/>
            <a:chExt cx="12210218" cy="2695920"/>
          </a:xfr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513FE086-D25C-0109-B194-60827EF1A790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3D1DEFD2-A628-B2C1-A4CD-8F7C7B7E072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adFill>
              <a:gsLst>
                <a:gs pos="0">
                  <a:srgbClr val="C2605B">
                    <a:alpha val="30000"/>
                  </a:srgbClr>
                </a:gs>
                <a:gs pos="75000">
                  <a:srgbClr val="718EA0">
                    <a:alpha val="30000"/>
                  </a:srgbClr>
                </a:gs>
              </a:gsLst>
              <a:lin ang="16200000" scaled="1"/>
            </a:gradFill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CA1932E-C58F-8634-EC7E-CA4EC0FB9DB4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7AC333E-9769-11BC-727D-9098F09E6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603" y="415419"/>
            <a:ext cx="102225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9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Обложка без минздрава без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/>
        </p:nvGrpSpPr>
        <p:grpSpPr>
          <a:xfrm>
            <a:off x="599052" y="1795911"/>
            <a:ext cx="10229275" cy="654292"/>
            <a:chOff x="599052" y="3684923"/>
            <a:chExt cx="10229275" cy="65429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54440"/>
              <a:ext cx="1004939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ФГБУ «Национальный медицинский исследовательский центр радиологии»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85E4C87-F0C8-93F7-EEF5-BDBBA0712B26}"/>
              </a:ext>
            </a:extLst>
          </p:cNvPr>
          <p:cNvGrpSpPr/>
          <p:nvPr/>
        </p:nvGrpSpPr>
        <p:grpSpPr>
          <a:xfrm>
            <a:off x="0" y="5748454"/>
            <a:ext cx="12207498" cy="1140542"/>
            <a:chOff x="-18220" y="4171324"/>
            <a:chExt cx="12210218" cy="2695920"/>
          </a:xfr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513FE086-D25C-0109-B194-60827EF1A790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3D1DEFD2-A628-B2C1-A4CD-8F7C7B7E072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adFill>
              <a:gsLst>
                <a:gs pos="0">
                  <a:srgbClr val="C2605B">
                    <a:alpha val="30000"/>
                  </a:srgbClr>
                </a:gs>
                <a:gs pos="75000">
                  <a:srgbClr val="718EA0">
                    <a:alpha val="30000"/>
                  </a:srgbClr>
                </a:gs>
              </a:gsLst>
              <a:lin ang="16200000" scaled="1"/>
            </a:gradFill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CA1932E-C58F-8634-EC7E-CA4EC0FB9DB4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603" y="415419"/>
            <a:ext cx="1022255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27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ро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9071446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A695D5-DAA2-E3F6-7F98-E32268B09F6E}"/>
              </a:ext>
            </a:extLst>
          </p:cNvPr>
          <p:cNvGrpSpPr/>
          <p:nvPr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AB684C9-5CAC-4096-B2DE-D7F1887FD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05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ростой слайд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1077E2D4-256E-64E2-2D56-589D4FAAAB59}"/>
                </a:ext>
              </a:extLst>
            </p:cNvPr>
            <p:cNvSpPr/>
            <p:nvPr/>
          </p:nvSpPr>
          <p:spPr>
            <a:xfrm flipH="1">
              <a:off x="-1" y="4692675"/>
              <a:ext cx="8209655" cy="2174569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200" y="347378"/>
            <a:ext cx="10167779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737" y="311484"/>
            <a:ext cx="750467" cy="756000"/>
          </a:xfrm>
          <a:prstGeom prst="rect">
            <a:avLst/>
          </a:prstGeom>
        </p:spPr>
      </p:pic>
      <p:sp>
        <p:nvSpPr>
          <p:cNvPr id="10" name="Скругленный прямоугольник 37">
            <a:extLst>
              <a:ext uri="{FF2B5EF4-FFF2-40B4-BE49-F238E27FC236}">
                <a16:creationId xmlns:a16="http://schemas.microsoft.com/office/drawing/2014/main" id="{2B416C51-E31D-259C-1A96-E9BE5654CDDC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11" name="Скругленный прямоугольник 38">
            <a:extLst>
              <a:ext uri="{FF2B5EF4-FFF2-40B4-BE49-F238E27FC236}">
                <a16:creationId xmlns:a16="http://schemas.microsoft.com/office/drawing/2014/main" id="{90B9F34E-21E1-C7CC-1369-56F4CDCA997F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Скругленный прямоугольник 43">
            <a:extLst>
              <a:ext uri="{FF2B5EF4-FFF2-40B4-BE49-F238E27FC236}">
                <a16:creationId xmlns:a16="http://schemas.microsoft.com/office/drawing/2014/main" id="{C665DD26-51B0-77D3-4801-F26F41A0CC46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Скругленный прямоугольник 44">
            <a:extLst>
              <a:ext uri="{FF2B5EF4-FFF2-40B4-BE49-F238E27FC236}">
                <a16:creationId xmlns:a16="http://schemas.microsoft.com/office/drawing/2014/main" id="{174A16AE-A418-7BFD-CED7-4DFC266FBE69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DBA6F7B-5283-12CF-7160-180CCAE180E1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0CD48482-1FF9-616B-027A-2D4A941403CD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73E687-362F-2322-18FD-F8E6B8207844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052D1401-E3AC-6FCD-3E50-D63097ECC2C0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CCA4F99-352D-C94B-258C-CC22EE9DE5FC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омер слайда 2">
            <a:extLst>
              <a:ext uri="{FF2B5EF4-FFF2-40B4-BE49-F238E27FC236}">
                <a16:creationId xmlns:a16="http://schemas.microsoft.com/office/drawing/2014/main" id="{D117B904-B921-BF49-B1CB-474E1CBC3B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6880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AB684C9-5CAC-4096-B2DE-D7F1887FD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37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943D23F8-B5F0-92AD-A3D0-4AD84BE30889}"/>
              </a:ext>
            </a:extLst>
          </p:cNvPr>
          <p:cNvSpPr/>
          <p:nvPr/>
        </p:nvSpPr>
        <p:spPr>
          <a:xfrm rot="5400000">
            <a:off x="4022826" y="-1329449"/>
            <a:ext cx="1468401" cy="9516895"/>
          </a:xfrm>
          <a:prstGeom prst="round2SameRect">
            <a:avLst>
              <a:gd name="adj1" fmla="val 7188"/>
              <a:gd name="adj2" fmla="val 0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297933F2-EB62-2324-5D6A-8BD80A88AF76}"/>
              </a:ext>
            </a:extLst>
          </p:cNvPr>
          <p:cNvSpPr/>
          <p:nvPr/>
        </p:nvSpPr>
        <p:spPr>
          <a:xfrm>
            <a:off x="-1416" y="2813738"/>
            <a:ext cx="12193416" cy="4044261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1FCFCED-92D4-DB25-A30F-FD26649D1217}"/>
              </a:ext>
            </a:extLst>
          </p:cNvPr>
          <p:cNvSpPr/>
          <p:nvPr/>
        </p:nvSpPr>
        <p:spPr>
          <a:xfrm>
            <a:off x="3117566" y="4355428"/>
            <a:ext cx="611445" cy="1388105"/>
          </a:xfrm>
          <a:custGeom>
            <a:avLst/>
            <a:gdLst>
              <a:gd name="connsiteX0" fmla="*/ 2719461 w 3021293"/>
              <a:gd name="connsiteY0" fmla="*/ 6704648 h 6858952"/>
              <a:gd name="connsiteX1" fmla="*/ 2873800 w 3021293"/>
              <a:gd name="connsiteY1" fmla="*/ 6852099 h 6858952"/>
              <a:gd name="connsiteX2" fmla="*/ 3021251 w 3021293"/>
              <a:gd name="connsiteY2" fmla="*/ 6697760 h 6858952"/>
              <a:gd name="connsiteX3" fmla="*/ 2870322 w 3021293"/>
              <a:gd name="connsiteY3" fmla="*/ 6550269 h 6858952"/>
              <a:gd name="connsiteX4" fmla="*/ 2719461 w 3021293"/>
              <a:gd name="connsiteY4" fmla="*/ 6704501 h 6858952"/>
              <a:gd name="connsiteX5" fmla="*/ 305093 w 3021293"/>
              <a:gd name="connsiteY5" fmla="*/ 154232 h 6858952"/>
              <a:gd name="connsiteX6" fmla="*/ 154250 w 3021293"/>
              <a:gd name="connsiteY6" fmla="*/ 0 h 6858952"/>
              <a:gd name="connsiteX7" fmla="*/ 154232 w 3021293"/>
              <a:gd name="connsiteY7" fmla="*/ 0 h 6858952"/>
              <a:gd name="connsiteX8" fmla="*/ 3296 w 3021293"/>
              <a:gd name="connsiteY8" fmla="*/ 154141 h 6858952"/>
              <a:gd name="connsiteX9" fmla="*/ 3297 w 3021293"/>
              <a:gd name="connsiteY9" fmla="*/ 154232 h 6858952"/>
              <a:gd name="connsiteX10" fmla="*/ 154141 w 3021293"/>
              <a:gd name="connsiteY10" fmla="*/ 308462 h 6858952"/>
              <a:gd name="connsiteX11" fmla="*/ 154232 w 3021293"/>
              <a:gd name="connsiteY11" fmla="*/ 308463 h 6858952"/>
              <a:gd name="connsiteX12" fmla="*/ 305093 w 3021293"/>
              <a:gd name="connsiteY12" fmla="*/ 154598 h 6858952"/>
              <a:gd name="connsiteX13" fmla="*/ 305093 w 3021293"/>
              <a:gd name="connsiteY13" fmla="*/ 1079769 h 6858952"/>
              <a:gd name="connsiteX14" fmla="*/ 154232 w 3021293"/>
              <a:gd name="connsiteY14" fmla="*/ 925903 h 6858952"/>
              <a:gd name="connsiteX15" fmla="*/ 0 w 3021293"/>
              <a:gd name="connsiteY15" fmla="*/ 1080135 h 6858952"/>
              <a:gd name="connsiteX16" fmla="*/ 154232 w 3021293"/>
              <a:gd name="connsiteY16" fmla="*/ 1234367 h 6858952"/>
              <a:gd name="connsiteX17" fmla="*/ 305093 w 3021293"/>
              <a:gd name="connsiteY17" fmla="*/ 1080135 h 6858952"/>
              <a:gd name="connsiteX18" fmla="*/ 305093 w 3021293"/>
              <a:gd name="connsiteY18" fmla="*/ 2005379 h 6858952"/>
              <a:gd name="connsiteX19" fmla="*/ 154993 w 3021293"/>
              <a:gd name="connsiteY19" fmla="*/ 1850425 h 6858952"/>
              <a:gd name="connsiteX20" fmla="*/ 154232 w 3021293"/>
              <a:gd name="connsiteY20" fmla="*/ 1850415 h 6858952"/>
              <a:gd name="connsiteX21" fmla="*/ 37 w 3021293"/>
              <a:gd name="connsiteY21" fmla="*/ 2004610 h 6858952"/>
              <a:gd name="connsiteX22" fmla="*/ 154232 w 3021293"/>
              <a:gd name="connsiteY22" fmla="*/ 2158805 h 6858952"/>
              <a:gd name="connsiteX23" fmla="*/ 305093 w 3021293"/>
              <a:gd name="connsiteY23" fmla="*/ 2004940 h 6858952"/>
              <a:gd name="connsiteX24" fmla="*/ 305093 w 3021293"/>
              <a:gd name="connsiteY24" fmla="*/ 2930183 h 6858952"/>
              <a:gd name="connsiteX25" fmla="*/ 154547 w 3021293"/>
              <a:gd name="connsiteY25" fmla="*/ 2775662 h 6858952"/>
              <a:gd name="connsiteX26" fmla="*/ 154232 w 3021293"/>
              <a:gd name="connsiteY26" fmla="*/ 2775659 h 6858952"/>
              <a:gd name="connsiteX27" fmla="*/ 37 w 3021293"/>
              <a:gd name="connsiteY27" fmla="*/ 2929854 h 6858952"/>
              <a:gd name="connsiteX28" fmla="*/ 154232 w 3021293"/>
              <a:gd name="connsiteY28" fmla="*/ 3084049 h 6858952"/>
              <a:gd name="connsiteX29" fmla="*/ 305093 w 3021293"/>
              <a:gd name="connsiteY29" fmla="*/ 2930184 h 6858952"/>
              <a:gd name="connsiteX30" fmla="*/ 305093 w 3021293"/>
              <a:gd name="connsiteY30" fmla="*/ 3929283 h 6858952"/>
              <a:gd name="connsiteX31" fmla="*/ 154232 w 3021293"/>
              <a:gd name="connsiteY31" fmla="*/ 3775417 h 6858952"/>
              <a:gd name="connsiteX32" fmla="*/ 0 w 3021293"/>
              <a:gd name="connsiteY32" fmla="*/ 3929649 h 6858952"/>
              <a:gd name="connsiteX33" fmla="*/ 154232 w 3021293"/>
              <a:gd name="connsiteY33" fmla="*/ 4083881 h 6858952"/>
              <a:gd name="connsiteX34" fmla="*/ 305093 w 3021293"/>
              <a:gd name="connsiteY34" fmla="*/ 3930015 h 6858952"/>
              <a:gd name="connsiteX35" fmla="*/ 305093 w 3021293"/>
              <a:gd name="connsiteY35" fmla="*/ 4855186 h 6858952"/>
              <a:gd name="connsiteX36" fmla="*/ 154232 w 3021293"/>
              <a:gd name="connsiteY36" fmla="*/ 4701321 h 6858952"/>
              <a:gd name="connsiteX37" fmla="*/ 37 w 3021293"/>
              <a:gd name="connsiteY37" fmla="*/ 4855516 h 6858952"/>
              <a:gd name="connsiteX38" fmla="*/ 154232 w 3021293"/>
              <a:gd name="connsiteY38" fmla="*/ 5009711 h 6858952"/>
              <a:gd name="connsiteX39" fmla="*/ 305093 w 3021293"/>
              <a:gd name="connsiteY39" fmla="*/ 4855845 h 6858952"/>
              <a:gd name="connsiteX40" fmla="*/ 305093 w 3021293"/>
              <a:gd name="connsiteY40" fmla="*/ 5781089 h 6858952"/>
              <a:gd name="connsiteX41" fmla="*/ 154232 w 3021293"/>
              <a:gd name="connsiteY41" fmla="*/ 5627224 h 6858952"/>
              <a:gd name="connsiteX42" fmla="*/ 37 w 3021293"/>
              <a:gd name="connsiteY42" fmla="*/ 5781419 h 6858952"/>
              <a:gd name="connsiteX43" fmla="*/ 154232 w 3021293"/>
              <a:gd name="connsiteY43" fmla="*/ 5935614 h 6858952"/>
              <a:gd name="connsiteX44" fmla="*/ 305093 w 3021293"/>
              <a:gd name="connsiteY44" fmla="*/ 5781748 h 6858952"/>
              <a:gd name="connsiteX45" fmla="*/ 305093 w 3021293"/>
              <a:gd name="connsiteY45" fmla="*/ 6706992 h 6858952"/>
              <a:gd name="connsiteX46" fmla="*/ 156789 w 3021293"/>
              <a:gd name="connsiteY46" fmla="*/ 6550318 h 6858952"/>
              <a:gd name="connsiteX47" fmla="*/ 154232 w 3021293"/>
              <a:gd name="connsiteY47" fmla="*/ 6550269 h 6858952"/>
              <a:gd name="connsiteX48" fmla="*/ 37 w 3021293"/>
              <a:gd name="connsiteY48" fmla="*/ 6704464 h 6858952"/>
              <a:gd name="connsiteX49" fmla="*/ 154232 w 3021293"/>
              <a:gd name="connsiteY49" fmla="*/ 6858659 h 6858952"/>
              <a:gd name="connsiteX50" fmla="*/ 305093 w 3021293"/>
              <a:gd name="connsiteY50" fmla="*/ 6704794 h 6858952"/>
              <a:gd name="connsiteX51" fmla="*/ 1210481 w 3021293"/>
              <a:gd name="connsiteY51" fmla="*/ 154525 h 6858952"/>
              <a:gd name="connsiteX52" fmla="*/ 1062908 w 3021293"/>
              <a:gd name="connsiteY52" fmla="*/ 302 h 6858952"/>
              <a:gd name="connsiteX53" fmla="*/ 908685 w 3021293"/>
              <a:gd name="connsiteY53" fmla="*/ 147874 h 6858952"/>
              <a:gd name="connsiteX54" fmla="*/ 908685 w 3021293"/>
              <a:gd name="connsiteY54" fmla="*/ 154525 h 6858952"/>
              <a:gd name="connsiteX55" fmla="*/ 1056258 w 3021293"/>
              <a:gd name="connsiteY55" fmla="*/ 308748 h 6858952"/>
              <a:gd name="connsiteX56" fmla="*/ 1210481 w 3021293"/>
              <a:gd name="connsiteY56" fmla="*/ 161175 h 6858952"/>
              <a:gd name="connsiteX57" fmla="*/ 1210481 w 3021293"/>
              <a:gd name="connsiteY57" fmla="*/ 154525 h 6858952"/>
              <a:gd name="connsiteX58" fmla="*/ 1210481 w 3021293"/>
              <a:gd name="connsiteY58" fmla="*/ 1079695 h 6858952"/>
              <a:gd name="connsiteX59" fmla="*/ 1056285 w 3021293"/>
              <a:gd name="connsiteY59" fmla="*/ 932094 h 6858952"/>
              <a:gd name="connsiteX60" fmla="*/ 908684 w 3021293"/>
              <a:gd name="connsiteY60" fmla="*/ 1086290 h 6858952"/>
              <a:gd name="connsiteX61" fmla="*/ 1059620 w 3021293"/>
              <a:gd name="connsiteY61" fmla="*/ 1233927 h 6858952"/>
              <a:gd name="connsiteX62" fmla="*/ 1210481 w 3021293"/>
              <a:gd name="connsiteY62" fmla="*/ 1079695 h 6858952"/>
              <a:gd name="connsiteX63" fmla="*/ 1210481 w 3021293"/>
              <a:gd name="connsiteY63" fmla="*/ 2004939 h 6858952"/>
              <a:gd name="connsiteX64" fmla="*/ 1056644 w 3021293"/>
              <a:gd name="connsiteY64" fmla="*/ 1856964 h 6858952"/>
              <a:gd name="connsiteX65" fmla="*/ 908669 w 3021293"/>
              <a:gd name="connsiteY65" fmla="*/ 2010801 h 6858952"/>
              <a:gd name="connsiteX66" fmla="*/ 1059619 w 3021293"/>
              <a:gd name="connsiteY66" fmla="*/ 2158805 h 6858952"/>
              <a:gd name="connsiteX67" fmla="*/ 1210481 w 3021293"/>
              <a:gd name="connsiteY67" fmla="*/ 2004939 h 6858952"/>
              <a:gd name="connsiteX68" fmla="*/ 1210481 w 3021293"/>
              <a:gd name="connsiteY68" fmla="*/ 2930183 h 6858952"/>
              <a:gd name="connsiteX69" fmla="*/ 1056644 w 3021293"/>
              <a:gd name="connsiteY69" fmla="*/ 2782208 h 6858952"/>
              <a:gd name="connsiteX70" fmla="*/ 908669 w 3021293"/>
              <a:gd name="connsiteY70" fmla="*/ 2936045 h 6858952"/>
              <a:gd name="connsiteX71" fmla="*/ 1059619 w 3021293"/>
              <a:gd name="connsiteY71" fmla="*/ 3084049 h 6858952"/>
              <a:gd name="connsiteX72" fmla="*/ 1210481 w 3021293"/>
              <a:gd name="connsiteY72" fmla="*/ 2930184 h 6858952"/>
              <a:gd name="connsiteX73" fmla="*/ 1210481 w 3021293"/>
              <a:gd name="connsiteY73" fmla="*/ 3929283 h 6858952"/>
              <a:gd name="connsiteX74" fmla="*/ 1056644 w 3021293"/>
              <a:gd name="connsiteY74" fmla="*/ 3781307 h 6858952"/>
              <a:gd name="connsiteX75" fmla="*/ 908669 w 3021293"/>
              <a:gd name="connsiteY75" fmla="*/ 3935144 h 6858952"/>
              <a:gd name="connsiteX76" fmla="*/ 1059619 w 3021293"/>
              <a:gd name="connsiteY76" fmla="*/ 4083148 h 6858952"/>
              <a:gd name="connsiteX77" fmla="*/ 1210481 w 3021293"/>
              <a:gd name="connsiteY77" fmla="*/ 3929283 h 6858952"/>
              <a:gd name="connsiteX78" fmla="*/ 1210481 w 3021293"/>
              <a:gd name="connsiteY78" fmla="*/ 4854453 h 6858952"/>
              <a:gd name="connsiteX79" fmla="*/ 1056644 w 3021293"/>
              <a:gd name="connsiteY79" fmla="*/ 4706478 h 6858952"/>
              <a:gd name="connsiteX80" fmla="*/ 908669 w 3021293"/>
              <a:gd name="connsiteY80" fmla="*/ 4860314 h 6858952"/>
              <a:gd name="connsiteX81" fmla="*/ 1059619 w 3021293"/>
              <a:gd name="connsiteY81" fmla="*/ 5008318 h 6858952"/>
              <a:gd name="connsiteX82" fmla="*/ 1210481 w 3021293"/>
              <a:gd name="connsiteY82" fmla="*/ 4854453 h 6858952"/>
              <a:gd name="connsiteX83" fmla="*/ 1210481 w 3021293"/>
              <a:gd name="connsiteY83" fmla="*/ 5779697 h 6858952"/>
              <a:gd name="connsiteX84" fmla="*/ 1056644 w 3021293"/>
              <a:gd name="connsiteY84" fmla="*/ 5631722 h 6858952"/>
              <a:gd name="connsiteX85" fmla="*/ 908669 w 3021293"/>
              <a:gd name="connsiteY85" fmla="*/ 5785559 h 6858952"/>
              <a:gd name="connsiteX86" fmla="*/ 1059619 w 3021293"/>
              <a:gd name="connsiteY86" fmla="*/ 5933562 h 6858952"/>
              <a:gd name="connsiteX87" fmla="*/ 1210481 w 3021293"/>
              <a:gd name="connsiteY87" fmla="*/ 5779697 h 6858952"/>
              <a:gd name="connsiteX88" fmla="*/ 1210481 w 3021293"/>
              <a:gd name="connsiteY88" fmla="*/ 6704941 h 6858952"/>
              <a:gd name="connsiteX89" fmla="*/ 1056644 w 3021293"/>
              <a:gd name="connsiteY89" fmla="*/ 6556965 h 6858952"/>
              <a:gd name="connsiteX90" fmla="*/ 908669 w 3021293"/>
              <a:gd name="connsiteY90" fmla="*/ 6710802 h 6858952"/>
              <a:gd name="connsiteX91" fmla="*/ 1059619 w 3021293"/>
              <a:gd name="connsiteY91" fmla="*/ 6858806 h 6858952"/>
              <a:gd name="connsiteX92" fmla="*/ 1210481 w 3021293"/>
              <a:gd name="connsiteY92" fmla="*/ 6704941 h 6858952"/>
              <a:gd name="connsiteX93" fmla="*/ 2115869 w 3021293"/>
              <a:gd name="connsiteY93" fmla="*/ 154671 h 6858952"/>
              <a:gd name="connsiteX94" fmla="*/ 1968296 w 3021293"/>
              <a:gd name="connsiteY94" fmla="*/ 448 h 6858952"/>
              <a:gd name="connsiteX95" fmla="*/ 1814073 w 3021293"/>
              <a:gd name="connsiteY95" fmla="*/ 148021 h 6858952"/>
              <a:gd name="connsiteX96" fmla="*/ 1814073 w 3021293"/>
              <a:gd name="connsiteY96" fmla="*/ 154671 h 6858952"/>
              <a:gd name="connsiteX97" fmla="*/ 1961645 w 3021293"/>
              <a:gd name="connsiteY97" fmla="*/ 308895 h 6858952"/>
              <a:gd name="connsiteX98" fmla="*/ 2115869 w 3021293"/>
              <a:gd name="connsiteY98" fmla="*/ 161322 h 6858952"/>
              <a:gd name="connsiteX99" fmla="*/ 2115869 w 3021293"/>
              <a:gd name="connsiteY99" fmla="*/ 154671 h 6858952"/>
              <a:gd name="connsiteX100" fmla="*/ 2115869 w 3021293"/>
              <a:gd name="connsiteY100" fmla="*/ 1079842 h 6858952"/>
              <a:gd name="connsiteX101" fmla="*/ 1961673 w 3021293"/>
              <a:gd name="connsiteY101" fmla="*/ 932241 h 6858952"/>
              <a:gd name="connsiteX102" fmla="*/ 1814072 w 3021293"/>
              <a:gd name="connsiteY102" fmla="*/ 1086436 h 6858952"/>
              <a:gd name="connsiteX103" fmla="*/ 1964934 w 3021293"/>
              <a:gd name="connsiteY103" fmla="*/ 1234074 h 6858952"/>
              <a:gd name="connsiteX104" fmla="*/ 2115869 w 3021293"/>
              <a:gd name="connsiteY104" fmla="*/ 1079842 h 6858952"/>
              <a:gd name="connsiteX105" fmla="*/ 2115869 w 3021293"/>
              <a:gd name="connsiteY105" fmla="*/ 2005086 h 6858952"/>
              <a:gd name="connsiteX106" fmla="*/ 1962032 w 3021293"/>
              <a:gd name="connsiteY106" fmla="*/ 1857110 h 6858952"/>
              <a:gd name="connsiteX107" fmla="*/ 1814056 w 3021293"/>
              <a:gd name="connsiteY107" fmla="*/ 2010947 h 6858952"/>
              <a:gd name="connsiteX108" fmla="*/ 1964934 w 3021293"/>
              <a:gd name="connsiteY108" fmla="*/ 2158951 h 6858952"/>
              <a:gd name="connsiteX109" fmla="*/ 2115869 w 3021293"/>
              <a:gd name="connsiteY109" fmla="*/ 2005086 h 6858952"/>
              <a:gd name="connsiteX110" fmla="*/ 2115869 w 3021293"/>
              <a:gd name="connsiteY110" fmla="*/ 2930330 h 6858952"/>
              <a:gd name="connsiteX111" fmla="*/ 1962032 w 3021293"/>
              <a:gd name="connsiteY111" fmla="*/ 2782354 h 6858952"/>
              <a:gd name="connsiteX112" fmla="*/ 1814056 w 3021293"/>
              <a:gd name="connsiteY112" fmla="*/ 2936191 h 6858952"/>
              <a:gd name="connsiteX113" fmla="*/ 1964934 w 3021293"/>
              <a:gd name="connsiteY113" fmla="*/ 3084195 h 6858952"/>
              <a:gd name="connsiteX114" fmla="*/ 2115869 w 3021293"/>
              <a:gd name="connsiteY114" fmla="*/ 2930330 h 6858952"/>
              <a:gd name="connsiteX115" fmla="*/ 2115869 w 3021293"/>
              <a:gd name="connsiteY115" fmla="*/ 3929429 h 6858952"/>
              <a:gd name="connsiteX116" fmla="*/ 1962032 w 3021293"/>
              <a:gd name="connsiteY116" fmla="*/ 3781454 h 6858952"/>
              <a:gd name="connsiteX117" fmla="*/ 1814056 w 3021293"/>
              <a:gd name="connsiteY117" fmla="*/ 3935290 h 6858952"/>
              <a:gd name="connsiteX118" fmla="*/ 1964934 w 3021293"/>
              <a:gd name="connsiteY118" fmla="*/ 4083294 h 6858952"/>
              <a:gd name="connsiteX119" fmla="*/ 2115869 w 3021293"/>
              <a:gd name="connsiteY119" fmla="*/ 3929429 h 6858952"/>
              <a:gd name="connsiteX120" fmla="*/ 2115869 w 3021293"/>
              <a:gd name="connsiteY120" fmla="*/ 4854600 h 6858952"/>
              <a:gd name="connsiteX121" fmla="*/ 1962032 w 3021293"/>
              <a:gd name="connsiteY121" fmla="*/ 4706624 h 6858952"/>
              <a:gd name="connsiteX122" fmla="*/ 1814056 w 3021293"/>
              <a:gd name="connsiteY122" fmla="*/ 4860461 h 6858952"/>
              <a:gd name="connsiteX123" fmla="*/ 1964934 w 3021293"/>
              <a:gd name="connsiteY123" fmla="*/ 5008465 h 6858952"/>
              <a:gd name="connsiteX124" fmla="*/ 2115869 w 3021293"/>
              <a:gd name="connsiteY124" fmla="*/ 4854600 h 6858952"/>
              <a:gd name="connsiteX125" fmla="*/ 2115869 w 3021293"/>
              <a:gd name="connsiteY125" fmla="*/ 5779843 h 6858952"/>
              <a:gd name="connsiteX126" fmla="*/ 1962032 w 3021293"/>
              <a:gd name="connsiteY126" fmla="*/ 5631868 h 6858952"/>
              <a:gd name="connsiteX127" fmla="*/ 1814056 w 3021293"/>
              <a:gd name="connsiteY127" fmla="*/ 5785705 h 6858952"/>
              <a:gd name="connsiteX128" fmla="*/ 1964934 w 3021293"/>
              <a:gd name="connsiteY128" fmla="*/ 5933709 h 6858952"/>
              <a:gd name="connsiteX129" fmla="*/ 2115869 w 3021293"/>
              <a:gd name="connsiteY129" fmla="*/ 5779843 h 6858952"/>
              <a:gd name="connsiteX130" fmla="*/ 2115869 w 3021293"/>
              <a:gd name="connsiteY130" fmla="*/ 6705087 h 6858952"/>
              <a:gd name="connsiteX131" fmla="*/ 1962032 w 3021293"/>
              <a:gd name="connsiteY131" fmla="*/ 6557112 h 6858952"/>
              <a:gd name="connsiteX132" fmla="*/ 1814056 w 3021293"/>
              <a:gd name="connsiteY132" fmla="*/ 6710949 h 6858952"/>
              <a:gd name="connsiteX133" fmla="*/ 1964934 w 3021293"/>
              <a:gd name="connsiteY133" fmla="*/ 6858953 h 6858952"/>
              <a:gd name="connsiteX134" fmla="*/ 2115869 w 3021293"/>
              <a:gd name="connsiteY134" fmla="*/ 6705087 h 6858952"/>
              <a:gd name="connsiteX135" fmla="*/ 3021257 w 3021293"/>
              <a:gd name="connsiteY135" fmla="*/ 154818 h 6858952"/>
              <a:gd name="connsiteX136" fmla="*/ 2873684 w 3021293"/>
              <a:gd name="connsiteY136" fmla="*/ 595 h 6858952"/>
              <a:gd name="connsiteX137" fmla="*/ 2719461 w 3021293"/>
              <a:gd name="connsiteY137" fmla="*/ 148167 h 6858952"/>
              <a:gd name="connsiteX138" fmla="*/ 2719461 w 3021293"/>
              <a:gd name="connsiteY138" fmla="*/ 154818 h 6858952"/>
              <a:gd name="connsiteX139" fmla="*/ 2867033 w 3021293"/>
              <a:gd name="connsiteY139" fmla="*/ 309041 h 6858952"/>
              <a:gd name="connsiteX140" fmla="*/ 3021257 w 3021293"/>
              <a:gd name="connsiteY140" fmla="*/ 161468 h 6858952"/>
              <a:gd name="connsiteX141" fmla="*/ 3021257 w 3021293"/>
              <a:gd name="connsiteY141" fmla="*/ 154818 h 6858952"/>
              <a:gd name="connsiteX142" fmla="*/ 3021257 w 3021293"/>
              <a:gd name="connsiteY142" fmla="*/ 1079988 h 6858952"/>
              <a:gd name="connsiteX143" fmla="*/ 2867061 w 3021293"/>
              <a:gd name="connsiteY143" fmla="*/ 932387 h 6858952"/>
              <a:gd name="connsiteX144" fmla="*/ 2719459 w 3021293"/>
              <a:gd name="connsiteY144" fmla="*/ 1086583 h 6858952"/>
              <a:gd name="connsiteX145" fmla="*/ 2870322 w 3021293"/>
              <a:gd name="connsiteY145" fmla="*/ 1234220 h 6858952"/>
              <a:gd name="connsiteX146" fmla="*/ 3021257 w 3021293"/>
              <a:gd name="connsiteY146" fmla="*/ 1079988 h 6858952"/>
              <a:gd name="connsiteX147" fmla="*/ 3021257 w 3021293"/>
              <a:gd name="connsiteY147" fmla="*/ 2005232 h 6858952"/>
              <a:gd name="connsiteX148" fmla="*/ 2867420 w 3021293"/>
              <a:gd name="connsiteY148" fmla="*/ 1857257 h 6858952"/>
              <a:gd name="connsiteX149" fmla="*/ 2719444 w 3021293"/>
              <a:gd name="connsiteY149" fmla="*/ 2011094 h 6858952"/>
              <a:gd name="connsiteX150" fmla="*/ 2870322 w 3021293"/>
              <a:gd name="connsiteY150" fmla="*/ 2159098 h 6858952"/>
              <a:gd name="connsiteX151" fmla="*/ 3021257 w 3021293"/>
              <a:gd name="connsiteY151" fmla="*/ 2005232 h 6858952"/>
              <a:gd name="connsiteX152" fmla="*/ 3021257 w 3021293"/>
              <a:gd name="connsiteY152" fmla="*/ 2930476 h 6858952"/>
              <a:gd name="connsiteX153" fmla="*/ 2867420 w 3021293"/>
              <a:gd name="connsiteY153" fmla="*/ 2782501 h 6858952"/>
              <a:gd name="connsiteX154" fmla="*/ 2719444 w 3021293"/>
              <a:gd name="connsiteY154" fmla="*/ 2936338 h 6858952"/>
              <a:gd name="connsiteX155" fmla="*/ 2870322 w 3021293"/>
              <a:gd name="connsiteY155" fmla="*/ 3084342 h 6858952"/>
              <a:gd name="connsiteX156" fmla="*/ 3021257 w 3021293"/>
              <a:gd name="connsiteY156" fmla="*/ 2930476 h 6858952"/>
              <a:gd name="connsiteX157" fmla="*/ 3021257 w 3021293"/>
              <a:gd name="connsiteY157" fmla="*/ 3929576 h 6858952"/>
              <a:gd name="connsiteX158" fmla="*/ 2867420 w 3021293"/>
              <a:gd name="connsiteY158" fmla="*/ 3781600 h 6858952"/>
              <a:gd name="connsiteX159" fmla="*/ 2719444 w 3021293"/>
              <a:gd name="connsiteY159" fmla="*/ 3935437 h 6858952"/>
              <a:gd name="connsiteX160" fmla="*/ 2870322 w 3021293"/>
              <a:gd name="connsiteY160" fmla="*/ 4083441 h 6858952"/>
              <a:gd name="connsiteX161" fmla="*/ 3021257 w 3021293"/>
              <a:gd name="connsiteY161" fmla="*/ 3929576 h 6858952"/>
              <a:gd name="connsiteX162" fmla="*/ 3021257 w 3021293"/>
              <a:gd name="connsiteY162" fmla="*/ 4854746 h 6858952"/>
              <a:gd name="connsiteX163" fmla="*/ 2867420 w 3021293"/>
              <a:gd name="connsiteY163" fmla="*/ 4706771 h 6858952"/>
              <a:gd name="connsiteX164" fmla="*/ 2719444 w 3021293"/>
              <a:gd name="connsiteY164" fmla="*/ 4860608 h 6858952"/>
              <a:gd name="connsiteX165" fmla="*/ 2870322 w 3021293"/>
              <a:gd name="connsiteY165" fmla="*/ 5008612 h 6858952"/>
              <a:gd name="connsiteX166" fmla="*/ 3021257 w 3021293"/>
              <a:gd name="connsiteY166" fmla="*/ 4854746 h 6858952"/>
              <a:gd name="connsiteX167" fmla="*/ 3021257 w 3021293"/>
              <a:gd name="connsiteY167" fmla="*/ 5779990 h 6858952"/>
              <a:gd name="connsiteX168" fmla="*/ 2867420 w 3021293"/>
              <a:gd name="connsiteY168" fmla="*/ 5632015 h 6858952"/>
              <a:gd name="connsiteX169" fmla="*/ 2719444 w 3021293"/>
              <a:gd name="connsiteY169" fmla="*/ 5785851 h 6858952"/>
              <a:gd name="connsiteX170" fmla="*/ 2870322 w 3021293"/>
              <a:gd name="connsiteY170" fmla="*/ 5933855 h 6858952"/>
              <a:gd name="connsiteX171" fmla="*/ 3021257 w 3021293"/>
              <a:gd name="connsiteY171" fmla="*/ 5779990 h 68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021293" h="6858952">
                <a:moveTo>
                  <a:pt x="2719461" y="6704648"/>
                </a:moveTo>
                <a:cubicBezTo>
                  <a:pt x="2721363" y="6787985"/>
                  <a:pt x="2790462" y="6854001"/>
                  <a:pt x="2873800" y="6852099"/>
                </a:cubicBezTo>
                <a:cubicBezTo>
                  <a:pt x="2957137" y="6850198"/>
                  <a:pt x="3023153" y="6781098"/>
                  <a:pt x="3021251" y="6697760"/>
                </a:cubicBezTo>
                <a:cubicBezTo>
                  <a:pt x="3019380" y="6615752"/>
                  <a:pt x="2952352" y="6550251"/>
                  <a:pt x="2870322" y="6550269"/>
                </a:cubicBezTo>
                <a:cubicBezTo>
                  <a:pt x="2786088" y="6551235"/>
                  <a:pt x="2718565" y="6620266"/>
                  <a:pt x="2719461" y="6704501"/>
                </a:cubicBezTo>
                <a:moveTo>
                  <a:pt x="305093" y="154232"/>
                </a:moveTo>
                <a:cubicBezTo>
                  <a:pt x="306029" y="69988"/>
                  <a:pt x="238494" y="936"/>
                  <a:pt x="154250" y="0"/>
                </a:cubicBezTo>
                <a:cubicBezTo>
                  <a:pt x="154244" y="0"/>
                  <a:pt x="154238" y="0"/>
                  <a:pt x="154232" y="0"/>
                </a:cubicBezTo>
                <a:cubicBezTo>
                  <a:pt x="69987" y="885"/>
                  <a:pt x="2411" y="69896"/>
                  <a:pt x="3296" y="154141"/>
                </a:cubicBezTo>
                <a:cubicBezTo>
                  <a:pt x="3296" y="154171"/>
                  <a:pt x="3297" y="154201"/>
                  <a:pt x="3297" y="154232"/>
                </a:cubicBezTo>
                <a:cubicBezTo>
                  <a:pt x="2362" y="238476"/>
                  <a:pt x="69897" y="307527"/>
                  <a:pt x="154141" y="308462"/>
                </a:cubicBezTo>
                <a:cubicBezTo>
                  <a:pt x="154171" y="308463"/>
                  <a:pt x="154201" y="308463"/>
                  <a:pt x="154232" y="308463"/>
                </a:cubicBezTo>
                <a:cubicBezTo>
                  <a:pt x="238339" y="307537"/>
                  <a:pt x="305825" y="238707"/>
                  <a:pt x="305093" y="154598"/>
                </a:cubicBezTo>
                <a:moveTo>
                  <a:pt x="305093" y="1079769"/>
                </a:moveTo>
                <a:cubicBezTo>
                  <a:pt x="305785" y="995676"/>
                  <a:pt x="238321" y="926869"/>
                  <a:pt x="154232" y="925903"/>
                </a:cubicBezTo>
                <a:cubicBezTo>
                  <a:pt x="69052" y="925903"/>
                  <a:pt x="0" y="994955"/>
                  <a:pt x="0" y="1080135"/>
                </a:cubicBezTo>
                <a:cubicBezTo>
                  <a:pt x="0" y="1165315"/>
                  <a:pt x="69052" y="1234367"/>
                  <a:pt x="154232" y="1234367"/>
                </a:cubicBezTo>
                <a:cubicBezTo>
                  <a:pt x="238466" y="1233401"/>
                  <a:pt x="305988" y="1164370"/>
                  <a:pt x="305093" y="1080135"/>
                </a:cubicBezTo>
                <a:moveTo>
                  <a:pt x="305093" y="2005379"/>
                </a:moveTo>
                <a:cubicBezTo>
                  <a:pt x="306433" y="1921141"/>
                  <a:pt x="239231" y="1851765"/>
                  <a:pt x="154993" y="1850425"/>
                </a:cubicBezTo>
                <a:cubicBezTo>
                  <a:pt x="154739" y="1850421"/>
                  <a:pt x="154485" y="1850417"/>
                  <a:pt x="154232" y="1850415"/>
                </a:cubicBezTo>
                <a:cubicBezTo>
                  <a:pt x="69072" y="1850415"/>
                  <a:pt x="37" y="1919450"/>
                  <a:pt x="37" y="2004610"/>
                </a:cubicBezTo>
                <a:cubicBezTo>
                  <a:pt x="37" y="2089769"/>
                  <a:pt x="69072" y="2158805"/>
                  <a:pt x="154232" y="2158805"/>
                </a:cubicBezTo>
                <a:cubicBezTo>
                  <a:pt x="238339" y="2157879"/>
                  <a:pt x="305825" y="2089048"/>
                  <a:pt x="305093" y="2004940"/>
                </a:cubicBezTo>
                <a:moveTo>
                  <a:pt x="305093" y="2930183"/>
                </a:moveTo>
                <a:cubicBezTo>
                  <a:pt x="306191" y="2845941"/>
                  <a:pt x="238789" y="2776760"/>
                  <a:pt x="154547" y="2775662"/>
                </a:cubicBezTo>
                <a:cubicBezTo>
                  <a:pt x="154442" y="2775661"/>
                  <a:pt x="154337" y="2775660"/>
                  <a:pt x="154232" y="2775659"/>
                </a:cubicBezTo>
                <a:cubicBezTo>
                  <a:pt x="69072" y="2775659"/>
                  <a:pt x="37" y="2844694"/>
                  <a:pt x="37" y="2929854"/>
                </a:cubicBezTo>
                <a:cubicBezTo>
                  <a:pt x="37" y="3015013"/>
                  <a:pt x="69072" y="3084049"/>
                  <a:pt x="154232" y="3084049"/>
                </a:cubicBezTo>
                <a:cubicBezTo>
                  <a:pt x="238339" y="3083123"/>
                  <a:pt x="305825" y="3014292"/>
                  <a:pt x="305093" y="2930184"/>
                </a:cubicBezTo>
                <a:moveTo>
                  <a:pt x="305093" y="3929283"/>
                </a:moveTo>
                <a:cubicBezTo>
                  <a:pt x="305785" y="3845190"/>
                  <a:pt x="238321" y="3776383"/>
                  <a:pt x="154232" y="3775417"/>
                </a:cubicBezTo>
                <a:cubicBezTo>
                  <a:pt x="69052" y="3775417"/>
                  <a:pt x="0" y="3844469"/>
                  <a:pt x="0" y="3929649"/>
                </a:cubicBezTo>
                <a:cubicBezTo>
                  <a:pt x="0" y="4014829"/>
                  <a:pt x="69052" y="4083881"/>
                  <a:pt x="154232" y="4083881"/>
                </a:cubicBezTo>
                <a:cubicBezTo>
                  <a:pt x="238321" y="4082915"/>
                  <a:pt x="305785" y="4014108"/>
                  <a:pt x="305093" y="3930015"/>
                </a:cubicBezTo>
                <a:moveTo>
                  <a:pt x="305093" y="4855186"/>
                </a:moveTo>
                <a:cubicBezTo>
                  <a:pt x="305825" y="4771077"/>
                  <a:pt x="238339" y="4702247"/>
                  <a:pt x="154232" y="4701321"/>
                </a:cubicBezTo>
                <a:cubicBezTo>
                  <a:pt x="69072" y="4701321"/>
                  <a:pt x="37" y="4770356"/>
                  <a:pt x="37" y="4855516"/>
                </a:cubicBezTo>
                <a:cubicBezTo>
                  <a:pt x="37" y="4940675"/>
                  <a:pt x="69072" y="5009711"/>
                  <a:pt x="154232" y="5009711"/>
                </a:cubicBezTo>
                <a:cubicBezTo>
                  <a:pt x="238321" y="5008745"/>
                  <a:pt x="305785" y="4939938"/>
                  <a:pt x="305093" y="4855845"/>
                </a:cubicBezTo>
                <a:moveTo>
                  <a:pt x="305093" y="5781089"/>
                </a:moveTo>
                <a:cubicBezTo>
                  <a:pt x="305825" y="5696980"/>
                  <a:pt x="238339" y="5628150"/>
                  <a:pt x="154232" y="5627224"/>
                </a:cubicBezTo>
                <a:cubicBezTo>
                  <a:pt x="69072" y="5627224"/>
                  <a:pt x="37" y="5696259"/>
                  <a:pt x="37" y="5781419"/>
                </a:cubicBezTo>
                <a:cubicBezTo>
                  <a:pt x="37" y="5866578"/>
                  <a:pt x="69072" y="5935614"/>
                  <a:pt x="154232" y="5935614"/>
                </a:cubicBezTo>
                <a:cubicBezTo>
                  <a:pt x="238339" y="5934688"/>
                  <a:pt x="305825" y="5865857"/>
                  <a:pt x="305093" y="5781748"/>
                </a:cubicBezTo>
                <a:moveTo>
                  <a:pt x="305093" y="6706992"/>
                </a:moveTo>
                <a:cubicBezTo>
                  <a:pt x="307404" y="6622775"/>
                  <a:pt x="241006" y="6552630"/>
                  <a:pt x="156789" y="6550318"/>
                </a:cubicBezTo>
                <a:cubicBezTo>
                  <a:pt x="155937" y="6550295"/>
                  <a:pt x="155084" y="6550278"/>
                  <a:pt x="154232" y="6550269"/>
                </a:cubicBezTo>
                <a:cubicBezTo>
                  <a:pt x="69072" y="6550269"/>
                  <a:pt x="37" y="6619305"/>
                  <a:pt x="37" y="6704464"/>
                </a:cubicBezTo>
                <a:cubicBezTo>
                  <a:pt x="37" y="6789624"/>
                  <a:pt x="69072" y="6858659"/>
                  <a:pt x="154232" y="6858659"/>
                </a:cubicBezTo>
                <a:cubicBezTo>
                  <a:pt x="238339" y="6857733"/>
                  <a:pt x="305825" y="6788903"/>
                  <a:pt x="305093" y="6704794"/>
                </a:cubicBezTo>
                <a:moveTo>
                  <a:pt x="1210481" y="154525"/>
                </a:moveTo>
                <a:cubicBezTo>
                  <a:pt x="1212317" y="71186"/>
                  <a:pt x="1146247" y="2138"/>
                  <a:pt x="1062908" y="302"/>
                </a:cubicBezTo>
                <a:cubicBezTo>
                  <a:pt x="979570" y="-1535"/>
                  <a:pt x="910521" y="64536"/>
                  <a:pt x="908685" y="147874"/>
                </a:cubicBezTo>
                <a:cubicBezTo>
                  <a:pt x="908636" y="150091"/>
                  <a:pt x="908636" y="152308"/>
                  <a:pt x="908685" y="154525"/>
                </a:cubicBezTo>
                <a:cubicBezTo>
                  <a:pt x="906848" y="237863"/>
                  <a:pt x="972919" y="306912"/>
                  <a:pt x="1056258" y="308748"/>
                </a:cubicBezTo>
                <a:cubicBezTo>
                  <a:pt x="1139596" y="310585"/>
                  <a:pt x="1208644" y="244514"/>
                  <a:pt x="1210481" y="161175"/>
                </a:cubicBezTo>
                <a:cubicBezTo>
                  <a:pt x="1210530" y="158959"/>
                  <a:pt x="1210530" y="156741"/>
                  <a:pt x="1210481" y="154525"/>
                </a:cubicBezTo>
                <a:moveTo>
                  <a:pt x="1210481" y="1079695"/>
                </a:moveTo>
                <a:cubicBezTo>
                  <a:pt x="1208660" y="996356"/>
                  <a:pt x="1139624" y="930273"/>
                  <a:pt x="1056285" y="932094"/>
                </a:cubicBezTo>
                <a:cubicBezTo>
                  <a:pt x="972946" y="933915"/>
                  <a:pt x="906863" y="1002951"/>
                  <a:pt x="908684" y="1086290"/>
                </a:cubicBezTo>
                <a:cubicBezTo>
                  <a:pt x="910477" y="1168359"/>
                  <a:pt x="977531" y="1233948"/>
                  <a:pt x="1059620" y="1233927"/>
                </a:cubicBezTo>
                <a:cubicBezTo>
                  <a:pt x="1143854" y="1232961"/>
                  <a:pt x="1211376" y="1163930"/>
                  <a:pt x="1210481" y="1079695"/>
                </a:cubicBezTo>
                <a:moveTo>
                  <a:pt x="1210481" y="2004939"/>
                </a:moveTo>
                <a:cubicBezTo>
                  <a:pt x="1208862" y="1921596"/>
                  <a:pt x="1139987" y="1855345"/>
                  <a:pt x="1056644" y="1856964"/>
                </a:cubicBezTo>
                <a:cubicBezTo>
                  <a:pt x="973301" y="1858583"/>
                  <a:pt x="907050" y="1927458"/>
                  <a:pt x="908669" y="2010801"/>
                </a:cubicBezTo>
                <a:cubicBezTo>
                  <a:pt x="910265" y="2093019"/>
                  <a:pt x="977386" y="2158829"/>
                  <a:pt x="1059619" y="2158805"/>
                </a:cubicBezTo>
                <a:cubicBezTo>
                  <a:pt x="1143726" y="2157879"/>
                  <a:pt x="1211213" y="2089048"/>
                  <a:pt x="1210481" y="2004939"/>
                </a:cubicBezTo>
                <a:moveTo>
                  <a:pt x="1210481" y="2930183"/>
                </a:moveTo>
                <a:cubicBezTo>
                  <a:pt x="1208862" y="2846840"/>
                  <a:pt x="1139987" y="2780589"/>
                  <a:pt x="1056644" y="2782208"/>
                </a:cubicBezTo>
                <a:cubicBezTo>
                  <a:pt x="973301" y="2783827"/>
                  <a:pt x="907050" y="2852702"/>
                  <a:pt x="908669" y="2936045"/>
                </a:cubicBezTo>
                <a:cubicBezTo>
                  <a:pt x="910265" y="3018264"/>
                  <a:pt x="977386" y="3084073"/>
                  <a:pt x="1059619" y="3084049"/>
                </a:cubicBezTo>
                <a:cubicBezTo>
                  <a:pt x="1143726" y="3083123"/>
                  <a:pt x="1211213" y="3014292"/>
                  <a:pt x="1210481" y="2930184"/>
                </a:cubicBezTo>
                <a:moveTo>
                  <a:pt x="1210481" y="3929283"/>
                </a:moveTo>
                <a:cubicBezTo>
                  <a:pt x="1208862" y="3845939"/>
                  <a:pt x="1139987" y="3779688"/>
                  <a:pt x="1056644" y="3781307"/>
                </a:cubicBezTo>
                <a:cubicBezTo>
                  <a:pt x="973301" y="3782926"/>
                  <a:pt x="907050" y="3851801"/>
                  <a:pt x="908669" y="3935144"/>
                </a:cubicBezTo>
                <a:cubicBezTo>
                  <a:pt x="910265" y="4017363"/>
                  <a:pt x="977386" y="4083172"/>
                  <a:pt x="1059619" y="4083148"/>
                </a:cubicBezTo>
                <a:cubicBezTo>
                  <a:pt x="1143709" y="4082182"/>
                  <a:pt x="1211173" y="4013375"/>
                  <a:pt x="1210481" y="3929283"/>
                </a:cubicBezTo>
                <a:moveTo>
                  <a:pt x="1210481" y="4854453"/>
                </a:moveTo>
                <a:cubicBezTo>
                  <a:pt x="1208862" y="4771110"/>
                  <a:pt x="1139987" y="4704859"/>
                  <a:pt x="1056644" y="4706478"/>
                </a:cubicBezTo>
                <a:cubicBezTo>
                  <a:pt x="973301" y="4708096"/>
                  <a:pt x="907050" y="4776972"/>
                  <a:pt x="908669" y="4860314"/>
                </a:cubicBezTo>
                <a:cubicBezTo>
                  <a:pt x="910265" y="4942533"/>
                  <a:pt x="977386" y="5008343"/>
                  <a:pt x="1059619" y="5008318"/>
                </a:cubicBezTo>
                <a:cubicBezTo>
                  <a:pt x="1143726" y="5007392"/>
                  <a:pt x="1211213" y="4938562"/>
                  <a:pt x="1210481" y="4854453"/>
                </a:cubicBezTo>
                <a:moveTo>
                  <a:pt x="1210481" y="5779697"/>
                </a:moveTo>
                <a:cubicBezTo>
                  <a:pt x="1208862" y="5696354"/>
                  <a:pt x="1139987" y="5630103"/>
                  <a:pt x="1056644" y="5631722"/>
                </a:cubicBezTo>
                <a:cubicBezTo>
                  <a:pt x="973301" y="5633340"/>
                  <a:pt x="907050" y="5702216"/>
                  <a:pt x="908669" y="5785559"/>
                </a:cubicBezTo>
                <a:cubicBezTo>
                  <a:pt x="910265" y="5867777"/>
                  <a:pt x="977386" y="5933587"/>
                  <a:pt x="1059619" y="5933562"/>
                </a:cubicBezTo>
                <a:cubicBezTo>
                  <a:pt x="1143726" y="5932636"/>
                  <a:pt x="1211213" y="5863806"/>
                  <a:pt x="1210481" y="5779697"/>
                </a:cubicBezTo>
                <a:moveTo>
                  <a:pt x="1210481" y="6704941"/>
                </a:moveTo>
                <a:cubicBezTo>
                  <a:pt x="1208862" y="6621597"/>
                  <a:pt x="1139987" y="6555347"/>
                  <a:pt x="1056644" y="6556965"/>
                </a:cubicBezTo>
                <a:cubicBezTo>
                  <a:pt x="973301" y="6558584"/>
                  <a:pt x="907050" y="6627459"/>
                  <a:pt x="908669" y="6710802"/>
                </a:cubicBezTo>
                <a:cubicBezTo>
                  <a:pt x="910265" y="6793021"/>
                  <a:pt x="977386" y="6858830"/>
                  <a:pt x="1059619" y="6858806"/>
                </a:cubicBezTo>
                <a:cubicBezTo>
                  <a:pt x="1143726" y="6857880"/>
                  <a:pt x="1211213" y="6789050"/>
                  <a:pt x="1210481" y="6704941"/>
                </a:cubicBezTo>
                <a:moveTo>
                  <a:pt x="2115869" y="154671"/>
                </a:moveTo>
                <a:cubicBezTo>
                  <a:pt x="2117705" y="71333"/>
                  <a:pt x="2051635" y="2285"/>
                  <a:pt x="1968296" y="448"/>
                </a:cubicBezTo>
                <a:cubicBezTo>
                  <a:pt x="1884957" y="-1388"/>
                  <a:pt x="1815909" y="64682"/>
                  <a:pt x="1814073" y="148021"/>
                </a:cubicBezTo>
                <a:cubicBezTo>
                  <a:pt x="1814024" y="150237"/>
                  <a:pt x="1814024" y="152455"/>
                  <a:pt x="1814073" y="154671"/>
                </a:cubicBezTo>
                <a:cubicBezTo>
                  <a:pt x="1812236" y="238010"/>
                  <a:pt x="1878307" y="307058"/>
                  <a:pt x="1961645" y="308895"/>
                </a:cubicBezTo>
                <a:cubicBezTo>
                  <a:pt x="2044984" y="310731"/>
                  <a:pt x="2114032" y="244661"/>
                  <a:pt x="2115869" y="161322"/>
                </a:cubicBezTo>
                <a:cubicBezTo>
                  <a:pt x="2115918" y="159105"/>
                  <a:pt x="2115918" y="156888"/>
                  <a:pt x="2115869" y="154671"/>
                </a:cubicBezTo>
                <a:moveTo>
                  <a:pt x="2115869" y="1079842"/>
                </a:moveTo>
                <a:cubicBezTo>
                  <a:pt x="2114048" y="996503"/>
                  <a:pt x="2045012" y="930420"/>
                  <a:pt x="1961673" y="932241"/>
                </a:cubicBezTo>
                <a:cubicBezTo>
                  <a:pt x="1878334" y="934061"/>
                  <a:pt x="1812251" y="1003097"/>
                  <a:pt x="1814072" y="1086436"/>
                </a:cubicBezTo>
                <a:cubicBezTo>
                  <a:pt x="1815864" y="1168477"/>
                  <a:pt x="1882874" y="1234054"/>
                  <a:pt x="1964934" y="1234074"/>
                </a:cubicBezTo>
                <a:cubicBezTo>
                  <a:pt x="2049197" y="1233148"/>
                  <a:pt x="2116764" y="1164105"/>
                  <a:pt x="2115869" y="1079842"/>
                </a:cubicBezTo>
                <a:moveTo>
                  <a:pt x="2115869" y="2005086"/>
                </a:moveTo>
                <a:cubicBezTo>
                  <a:pt x="2114250" y="1921743"/>
                  <a:pt x="2045375" y="1855492"/>
                  <a:pt x="1962032" y="1857110"/>
                </a:cubicBezTo>
                <a:cubicBezTo>
                  <a:pt x="1878688" y="1858729"/>
                  <a:pt x="1812438" y="1927604"/>
                  <a:pt x="1814056" y="2010947"/>
                </a:cubicBezTo>
                <a:cubicBezTo>
                  <a:pt x="1815653" y="2093137"/>
                  <a:pt x="1882728" y="2158936"/>
                  <a:pt x="1964934" y="2158951"/>
                </a:cubicBezTo>
                <a:cubicBezTo>
                  <a:pt x="2049069" y="2158065"/>
                  <a:pt x="2116601" y="2089223"/>
                  <a:pt x="2115869" y="2005086"/>
                </a:cubicBezTo>
                <a:moveTo>
                  <a:pt x="2115869" y="2930330"/>
                </a:moveTo>
                <a:cubicBezTo>
                  <a:pt x="2114250" y="2846987"/>
                  <a:pt x="2045375" y="2780736"/>
                  <a:pt x="1962032" y="2782354"/>
                </a:cubicBezTo>
                <a:cubicBezTo>
                  <a:pt x="1878688" y="2783973"/>
                  <a:pt x="1812438" y="2852848"/>
                  <a:pt x="1814056" y="2936191"/>
                </a:cubicBezTo>
                <a:cubicBezTo>
                  <a:pt x="1815653" y="3018381"/>
                  <a:pt x="1882728" y="3084180"/>
                  <a:pt x="1964934" y="3084195"/>
                </a:cubicBezTo>
                <a:cubicBezTo>
                  <a:pt x="2049069" y="3083309"/>
                  <a:pt x="2116601" y="3014467"/>
                  <a:pt x="2115869" y="2930330"/>
                </a:cubicBezTo>
                <a:moveTo>
                  <a:pt x="2115869" y="3929429"/>
                </a:moveTo>
                <a:cubicBezTo>
                  <a:pt x="2114250" y="3846086"/>
                  <a:pt x="2045375" y="3779835"/>
                  <a:pt x="1962032" y="3781454"/>
                </a:cubicBezTo>
                <a:cubicBezTo>
                  <a:pt x="1878688" y="3783072"/>
                  <a:pt x="1812438" y="3851947"/>
                  <a:pt x="1814056" y="3935290"/>
                </a:cubicBezTo>
                <a:cubicBezTo>
                  <a:pt x="1815653" y="4017480"/>
                  <a:pt x="1882728" y="4083279"/>
                  <a:pt x="1964934" y="4083294"/>
                </a:cubicBezTo>
                <a:cubicBezTo>
                  <a:pt x="2049052" y="4082368"/>
                  <a:pt x="2116560" y="4013549"/>
                  <a:pt x="2115869" y="3929429"/>
                </a:cubicBezTo>
                <a:moveTo>
                  <a:pt x="2115869" y="4854600"/>
                </a:moveTo>
                <a:cubicBezTo>
                  <a:pt x="2114250" y="4771256"/>
                  <a:pt x="2045375" y="4705006"/>
                  <a:pt x="1962032" y="4706624"/>
                </a:cubicBezTo>
                <a:cubicBezTo>
                  <a:pt x="1878688" y="4708243"/>
                  <a:pt x="1812438" y="4777118"/>
                  <a:pt x="1814056" y="4860461"/>
                </a:cubicBezTo>
                <a:cubicBezTo>
                  <a:pt x="1815653" y="4942651"/>
                  <a:pt x="1882728" y="5008449"/>
                  <a:pt x="1964934" y="5008465"/>
                </a:cubicBezTo>
                <a:cubicBezTo>
                  <a:pt x="2049069" y="5007579"/>
                  <a:pt x="2116601" y="4938737"/>
                  <a:pt x="2115869" y="4854600"/>
                </a:cubicBezTo>
                <a:moveTo>
                  <a:pt x="2115869" y="5779843"/>
                </a:moveTo>
                <a:cubicBezTo>
                  <a:pt x="2114250" y="5696500"/>
                  <a:pt x="2045375" y="5630249"/>
                  <a:pt x="1962032" y="5631868"/>
                </a:cubicBezTo>
                <a:cubicBezTo>
                  <a:pt x="1878688" y="5633486"/>
                  <a:pt x="1812438" y="5702362"/>
                  <a:pt x="1814056" y="5785705"/>
                </a:cubicBezTo>
                <a:cubicBezTo>
                  <a:pt x="1815653" y="5867895"/>
                  <a:pt x="1882728" y="5933693"/>
                  <a:pt x="1964934" y="5933709"/>
                </a:cubicBezTo>
                <a:cubicBezTo>
                  <a:pt x="2049069" y="5932823"/>
                  <a:pt x="2116601" y="5863980"/>
                  <a:pt x="2115869" y="5779843"/>
                </a:cubicBezTo>
                <a:moveTo>
                  <a:pt x="2115869" y="6705087"/>
                </a:moveTo>
                <a:cubicBezTo>
                  <a:pt x="2114250" y="6621744"/>
                  <a:pt x="2045375" y="6555493"/>
                  <a:pt x="1962032" y="6557112"/>
                </a:cubicBezTo>
                <a:cubicBezTo>
                  <a:pt x="1878688" y="6558730"/>
                  <a:pt x="1812438" y="6627606"/>
                  <a:pt x="1814056" y="6710949"/>
                </a:cubicBezTo>
                <a:cubicBezTo>
                  <a:pt x="1815653" y="6793139"/>
                  <a:pt x="1882728" y="6858937"/>
                  <a:pt x="1964934" y="6858953"/>
                </a:cubicBezTo>
                <a:cubicBezTo>
                  <a:pt x="2049069" y="6858067"/>
                  <a:pt x="2116601" y="6789224"/>
                  <a:pt x="2115869" y="6705087"/>
                </a:cubicBezTo>
                <a:moveTo>
                  <a:pt x="3021257" y="154818"/>
                </a:moveTo>
                <a:cubicBezTo>
                  <a:pt x="3023093" y="71479"/>
                  <a:pt x="2957023" y="2431"/>
                  <a:pt x="2873684" y="595"/>
                </a:cubicBezTo>
                <a:cubicBezTo>
                  <a:pt x="2790345" y="-1242"/>
                  <a:pt x="2721297" y="64829"/>
                  <a:pt x="2719461" y="148167"/>
                </a:cubicBezTo>
                <a:cubicBezTo>
                  <a:pt x="2719412" y="150384"/>
                  <a:pt x="2719412" y="152601"/>
                  <a:pt x="2719461" y="154818"/>
                </a:cubicBezTo>
                <a:cubicBezTo>
                  <a:pt x="2717624" y="238157"/>
                  <a:pt x="2783695" y="307205"/>
                  <a:pt x="2867033" y="309041"/>
                </a:cubicBezTo>
                <a:cubicBezTo>
                  <a:pt x="2950372" y="310878"/>
                  <a:pt x="3019420" y="244807"/>
                  <a:pt x="3021257" y="161468"/>
                </a:cubicBezTo>
                <a:cubicBezTo>
                  <a:pt x="3021305" y="159252"/>
                  <a:pt x="3021305" y="157034"/>
                  <a:pt x="3021257" y="154818"/>
                </a:cubicBezTo>
                <a:moveTo>
                  <a:pt x="3021257" y="1079988"/>
                </a:moveTo>
                <a:cubicBezTo>
                  <a:pt x="3019436" y="996650"/>
                  <a:pt x="2950400" y="930566"/>
                  <a:pt x="2867061" y="932387"/>
                </a:cubicBezTo>
                <a:cubicBezTo>
                  <a:pt x="2783722" y="934208"/>
                  <a:pt x="2717638" y="1003244"/>
                  <a:pt x="2719459" y="1086583"/>
                </a:cubicBezTo>
                <a:cubicBezTo>
                  <a:pt x="2721252" y="1168623"/>
                  <a:pt x="2788262" y="1234201"/>
                  <a:pt x="2870322" y="1234220"/>
                </a:cubicBezTo>
                <a:cubicBezTo>
                  <a:pt x="2954585" y="1233295"/>
                  <a:pt x="3022152" y="1164252"/>
                  <a:pt x="3021257" y="1079988"/>
                </a:cubicBezTo>
                <a:moveTo>
                  <a:pt x="3021257" y="2005232"/>
                </a:moveTo>
                <a:cubicBezTo>
                  <a:pt x="3019638" y="1921889"/>
                  <a:pt x="2950763" y="1855638"/>
                  <a:pt x="2867420" y="1857257"/>
                </a:cubicBezTo>
                <a:cubicBezTo>
                  <a:pt x="2784076" y="1858876"/>
                  <a:pt x="2717826" y="1927751"/>
                  <a:pt x="2719444" y="2011094"/>
                </a:cubicBezTo>
                <a:cubicBezTo>
                  <a:pt x="2721041" y="2093284"/>
                  <a:pt x="2788116" y="2159082"/>
                  <a:pt x="2870322" y="2159098"/>
                </a:cubicBezTo>
                <a:cubicBezTo>
                  <a:pt x="2954457" y="2158212"/>
                  <a:pt x="3021989" y="2089369"/>
                  <a:pt x="3021257" y="2005232"/>
                </a:cubicBezTo>
                <a:moveTo>
                  <a:pt x="3021257" y="2930476"/>
                </a:moveTo>
                <a:cubicBezTo>
                  <a:pt x="3019638" y="2847133"/>
                  <a:pt x="2950763" y="2780882"/>
                  <a:pt x="2867420" y="2782501"/>
                </a:cubicBezTo>
                <a:cubicBezTo>
                  <a:pt x="2784076" y="2784120"/>
                  <a:pt x="2717826" y="2852995"/>
                  <a:pt x="2719444" y="2936338"/>
                </a:cubicBezTo>
                <a:cubicBezTo>
                  <a:pt x="2721041" y="3018528"/>
                  <a:pt x="2788116" y="3084326"/>
                  <a:pt x="2870322" y="3084342"/>
                </a:cubicBezTo>
                <a:cubicBezTo>
                  <a:pt x="2954457" y="3083456"/>
                  <a:pt x="3021989" y="3014614"/>
                  <a:pt x="3021257" y="2930476"/>
                </a:cubicBezTo>
                <a:moveTo>
                  <a:pt x="3021257" y="3929576"/>
                </a:moveTo>
                <a:cubicBezTo>
                  <a:pt x="3019638" y="3846232"/>
                  <a:pt x="2950763" y="3779981"/>
                  <a:pt x="2867420" y="3781600"/>
                </a:cubicBezTo>
                <a:cubicBezTo>
                  <a:pt x="2784076" y="3783219"/>
                  <a:pt x="2717826" y="3852094"/>
                  <a:pt x="2719444" y="3935437"/>
                </a:cubicBezTo>
                <a:cubicBezTo>
                  <a:pt x="2721041" y="4017627"/>
                  <a:pt x="2788116" y="4083425"/>
                  <a:pt x="2870322" y="4083441"/>
                </a:cubicBezTo>
                <a:cubicBezTo>
                  <a:pt x="2954440" y="4082515"/>
                  <a:pt x="3021948" y="4013696"/>
                  <a:pt x="3021257" y="3929576"/>
                </a:cubicBezTo>
                <a:moveTo>
                  <a:pt x="3021257" y="4854746"/>
                </a:moveTo>
                <a:cubicBezTo>
                  <a:pt x="3019638" y="4771403"/>
                  <a:pt x="2950763" y="4705152"/>
                  <a:pt x="2867420" y="4706771"/>
                </a:cubicBezTo>
                <a:cubicBezTo>
                  <a:pt x="2784076" y="4708390"/>
                  <a:pt x="2717826" y="4777265"/>
                  <a:pt x="2719444" y="4860608"/>
                </a:cubicBezTo>
                <a:cubicBezTo>
                  <a:pt x="2721041" y="4942798"/>
                  <a:pt x="2788116" y="5008596"/>
                  <a:pt x="2870322" y="5008612"/>
                </a:cubicBezTo>
                <a:cubicBezTo>
                  <a:pt x="2954457" y="5007726"/>
                  <a:pt x="3021989" y="4938883"/>
                  <a:pt x="3021257" y="4854746"/>
                </a:cubicBezTo>
                <a:moveTo>
                  <a:pt x="3021257" y="5779990"/>
                </a:moveTo>
                <a:cubicBezTo>
                  <a:pt x="3019638" y="5696647"/>
                  <a:pt x="2950763" y="5630396"/>
                  <a:pt x="2867420" y="5632015"/>
                </a:cubicBezTo>
                <a:cubicBezTo>
                  <a:pt x="2784076" y="5633633"/>
                  <a:pt x="2717826" y="5702509"/>
                  <a:pt x="2719444" y="5785851"/>
                </a:cubicBezTo>
                <a:cubicBezTo>
                  <a:pt x="2721041" y="5868041"/>
                  <a:pt x="2788116" y="5933840"/>
                  <a:pt x="2870322" y="5933855"/>
                </a:cubicBezTo>
                <a:cubicBezTo>
                  <a:pt x="2954457" y="5932969"/>
                  <a:pt x="3021989" y="5864127"/>
                  <a:pt x="3021257" y="5779990"/>
                </a:cubicBezTo>
              </a:path>
            </a:pathLst>
          </a:custGeom>
          <a:gradFill>
            <a:gsLst>
              <a:gs pos="0">
                <a:srgbClr val="BF6F82">
                  <a:alpha val="30000"/>
                </a:srgbClr>
              </a:gs>
              <a:gs pos="100000">
                <a:srgbClr val="718EA0">
                  <a:alpha val="70000"/>
                </a:srgbClr>
              </a:gs>
            </a:gsLst>
            <a:lin ang="16200000" scaled="0"/>
          </a:gradFill>
          <a:ln w="730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FA0360C3-A22E-7F3C-2C54-81CDD058D606}"/>
              </a:ext>
            </a:extLst>
          </p:cNvPr>
          <p:cNvSpPr/>
          <p:nvPr/>
        </p:nvSpPr>
        <p:spPr>
          <a:xfrm>
            <a:off x="1379538" y="4163203"/>
            <a:ext cx="10812462" cy="2694790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95BE276-AD35-2354-10B0-4A710BE6B9B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002465" y="1404141"/>
            <a:ext cx="757504" cy="756741"/>
            <a:chOff x="6044494" y="3871637"/>
            <a:chExt cx="360363" cy="360000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A1857A7-739D-0DF2-4DD6-5FE3004D08EC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097ED66-235E-6E0F-9CC2-665A30E5F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Текст 14">
            <a:extLst>
              <a:ext uri="{FF2B5EF4-FFF2-40B4-BE49-F238E27FC236}">
                <a16:creationId xmlns:a16="http://schemas.microsoft.com/office/drawing/2014/main" id="{8C64CA48-DF44-4280-75BD-30D49BCC1E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163" y="2906642"/>
            <a:ext cx="6274113" cy="1016965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ED3CB5E-5FF0-410E-50FE-5515B71E185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678" y="2813738"/>
            <a:ext cx="1224000" cy="1224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 b="1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C67AABE-36B9-F5B9-C2A6-B8757B090119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9" name="Скругленный прямоугольник 38">
            <a:extLst>
              <a:ext uri="{FF2B5EF4-FFF2-40B4-BE49-F238E27FC236}">
                <a16:creationId xmlns:a16="http://schemas.microsoft.com/office/drawing/2014/main" id="{432A448D-824F-AC91-3EAF-63033699C558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43">
            <a:extLst>
              <a:ext uri="{FF2B5EF4-FFF2-40B4-BE49-F238E27FC236}">
                <a16:creationId xmlns:a16="http://schemas.microsoft.com/office/drawing/2014/main" id="{76DDD797-4D00-0D77-773B-46EA0EC26E55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4">
            <a:extLst>
              <a:ext uri="{FF2B5EF4-FFF2-40B4-BE49-F238E27FC236}">
                <a16:creationId xmlns:a16="http://schemas.microsoft.com/office/drawing/2014/main" id="{99393AB0-C4CA-FCCC-0BEC-A463A3AFD990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8D4F3EE-CD7F-6126-D8B0-0260845637B6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EC6F8BF8-AD67-08EB-487A-57B6C435B007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2B67278E-8A3D-0025-019F-907C6865708D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C3D2485-BC23-6B28-00C3-07FD301481C1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719857C5-370C-CBCA-E63A-A62C641D84B4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8C80D40-44C1-9353-7F6E-4D698A06E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427" y="311477"/>
            <a:ext cx="1042777" cy="1050465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6503BAE-77AD-EA92-A650-53DC4DCC1EE3}"/>
              </a:ext>
            </a:extLst>
          </p:cNvPr>
          <p:cNvGrpSpPr/>
          <p:nvPr/>
        </p:nvGrpSpPr>
        <p:grpSpPr>
          <a:xfrm>
            <a:off x="315755" y="150187"/>
            <a:ext cx="1590500" cy="1373043"/>
            <a:chOff x="255753" y="299532"/>
            <a:chExt cx="965765" cy="833723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B8EF6C0-F4CE-0762-561D-0DBAD21BA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8391F4-E2F4-FB2D-786B-447548296033}"/>
                </a:ext>
              </a:extLst>
            </p:cNvPr>
            <p:cNvSpPr txBox="1"/>
            <p:nvPr userDrawn="1"/>
          </p:nvSpPr>
          <p:spPr>
            <a:xfrm>
              <a:off x="255753" y="852928"/>
              <a:ext cx="965765" cy="2803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8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7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80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46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943D23F8-B5F0-92AD-A3D0-4AD84BE30889}"/>
              </a:ext>
            </a:extLst>
          </p:cNvPr>
          <p:cNvSpPr/>
          <p:nvPr/>
        </p:nvSpPr>
        <p:spPr>
          <a:xfrm rot="5400000">
            <a:off x="4022826" y="-1329449"/>
            <a:ext cx="1468401" cy="9516895"/>
          </a:xfrm>
          <a:prstGeom prst="round2SameRect">
            <a:avLst>
              <a:gd name="adj1" fmla="val 7188"/>
              <a:gd name="adj2" fmla="val 0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297933F2-EB62-2324-5D6A-8BD80A88AF76}"/>
              </a:ext>
            </a:extLst>
          </p:cNvPr>
          <p:cNvSpPr/>
          <p:nvPr/>
        </p:nvSpPr>
        <p:spPr>
          <a:xfrm>
            <a:off x="-1416" y="2813738"/>
            <a:ext cx="12193416" cy="4044261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1FCFCED-92D4-DB25-A30F-FD26649D1217}"/>
              </a:ext>
            </a:extLst>
          </p:cNvPr>
          <p:cNvSpPr/>
          <p:nvPr/>
        </p:nvSpPr>
        <p:spPr>
          <a:xfrm>
            <a:off x="3117566" y="4355428"/>
            <a:ext cx="611445" cy="1388105"/>
          </a:xfrm>
          <a:custGeom>
            <a:avLst/>
            <a:gdLst>
              <a:gd name="connsiteX0" fmla="*/ 2719461 w 3021293"/>
              <a:gd name="connsiteY0" fmla="*/ 6704648 h 6858952"/>
              <a:gd name="connsiteX1" fmla="*/ 2873800 w 3021293"/>
              <a:gd name="connsiteY1" fmla="*/ 6852099 h 6858952"/>
              <a:gd name="connsiteX2" fmla="*/ 3021251 w 3021293"/>
              <a:gd name="connsiteY2" fmla="*/ 6697760 h 6858952"/>
              <a:gd name="connsiteX3" fmla="*/ 2870322 w 3021293"/>
              <a:gd name="connsiteY3" fmla="*/ 6550269 h 6858952"/>
              <a:gd name="connsiteX4" fmla="*/ 2719461 w 3021293"/>
              <a:gd name="connsiteY4" fmla="*/ 6704501 h 6858952"/>
              <a:gd name="connsiteX5" fmla="*/ 305093 w 3021293"/>
              <a:gd name="connsiteY5" fmla="*/ 154232 h 6858952"/>
              <a:gd name="connsiteX6" fmla="*/ 154250 w 3021293"/>
              <a:gd name="connsiteY6" fmla="*/ 0 h 6858952"/>
              <a:gd name="connsiteX7" fmla="*/ 154232 w 3021293"/>
              <a:gd name="connsiteY7" fmla="*/ 0 h 6858952"/>
              <a:gd name="connsiteX8" fmla="*/ 3296 w 3021293"/>
              <a:gd name="connsiteY8" fmla="*/ 154141 h 6858952"/>
              <a:gd name="connsiteX9" fmla="*/ 3297 w 3021293"/>
              <a:gd name="connsiteY9" fmla="*/ 154232 h 6858952"/>
              <a:gd name="connsiteX10" fmla="*/ 154141 w 3021293"/>
              <a:gd name="connsiteY10" fmla="*/ 308462 h 6858952"/>
              <a:gd name="connsiteX11" fmla="*/ 154232 w 3021293"/>
              <a:gd name="connsiteY11" fmla="*/ 308463 h 6858952"/>
              <a:gd name="connsiteX12" fmla="*/ 305093 w 3021293"/>
              <a:gd name="connsiteY12" fmla="*/ 154598 h 6858952"/>
              <a:gd name="connsiteX13" fmla="*/ 305093 w 3021293"/>
              <a:gd name="connsiteY13" fmla="*/ 1079769 h 6858952"/>
              <a:gd name="connsiteX14" fmla="*/ 154232 w 3021293"/>
              <a:gd name="connsiteY14" fmla="*/ 925903 h 6858952"/>
              <a:gd name="connsiteX15" fmla="*/ 0 w 3021293"/>
              <a:gd name="connsiteY15" fmla="*/ 1080135 h 6858952"/>
              <a:gd name="connsiteX16" fmla="*/ 154232 w 3021293"/>
              <a:gd name="connsiteY16" fmla="*/ 1234367 h 6858952"/>
              <a:gd name="connsiteX17" fmla="*/ 305093 w 3021293"/>
              <a:gd name="connsiteY17" fmla="*/ 1080135 h 6858952"/>
              <a:gd name="connsiteX18" fmla="*/ 305093 w 3021293"/>
              <a:gd name="connsiteY18" fmla="*/ 2005379 h 6858952"/>
              <a:gd name="connsiteX19" fmla="*/ 154993 w 3021293"/>
              <a:gd name="connsiteY19" fmla="*/ 1850425 h 6858952"/>
              <a:gd name="connsiteX20" fmla="*/ 154232 w 3021293"/>
              <a:gd name="connsiteY20" fmla="*/ 1850415 h 6858952"/>
              <a:gd name="connsiteX21" fmla="*/ 37 w 3021293"/>
              <a:gd name="connsiteY21" fmla="*/ 2004610 h 6858952"/>
              <a:gd name="connsiteX22" fmla="*/ 154232 w 3021293"/>
              <a:gd name="connsiteY22" fmla="*/ 2158805 h 6858952"/>
              <a:gd name="connsiteX23" fmla="*/ 305093 w 3021293"/>
              <a:gd name="connsiteY23" fmla="*/ 2004940 h 6858952"/>
              <a:gd name="connsiteX24" fmla="*/ 305093 w 3021293"/>
              <a:gd name="connsiteY24" fmla="*/ 2930183 h 6858952"/>
              <a:gd name="connsiteX25" fmla="*/ 154547 w 3021293"/>
              <a:gd name="connsiteY25" fmla="*/ 2775662 h 6858952"/>
              <a:gd name="connsiteX26" fmla="*/ 154232 w 3021293"/>
              <a:gd name="connsiteY26" fmla="*/ 2775659 h 6858952"/>
              <a:gd name="connsiteX27" fmla="*/ 37 w 3021293"/>
              <a:gd name="connsiteY27" fmla="*/ 2929854 h 6858952"/>
              <a:gd name="connsiteX28" fmla="*/ 154232 w 3021293"/>
              <a:gd name="connsiteY28" fmla="*/ 3084049 h 6858952"/>
              <a:gd name="connsiteX29" fmla="*/ 305093 w 3021293"/>
              <a:gd name="connsiteY29" fmla="*/ 2930184 h 6858952"/>
              <a:gd name="connsiteX30" fmla="*/ 305093 w 3021293"/>
              <a:gd name="connsiteY30" fmla="*/ 3929283 h 6858952"/>
              <a:gd name="connsiteX31" fmla="*/ 154232 w 3021293"/>
              <a:gd name="connsiteY31" fmla="*/ 3775417 h 6858952"/>
              <a:gd name="connsiteX32" fmla="*/ 0 w 3021293"/>
              <a:gd name="connsiteY32" fmla="*/ 3929649 h 6858952"/>
              <a:gd name="connsiteX33" fmla="*/ 154232 w 3021293"/>
              <a:gd name="connsiteY33" fmla="*/ 4083881 h 6858952"/>
              <a:gd name="connsiteX34" fmla="*/ 305093 w 3021293"/>
              <a:gd name="connsiteY34" fmla="*/ 3930015 h 6858952"/>
              <a:gd name="connsiteX35" fmla="*/ 305093 w 3021293"/>
              <a:gd name="connsiteY35" fmla="*/ 4855186 h 6858952"/>
              <a:gd name="connsiteX36" fmla="*/ 154232 w 3021293"/>
              <a:gd name="connsiteY36" fmla="*/ 4701321 h 6858952"/>
              <a:gd name="connsiteX37" fmla="*/ 37 w 3021293"/>
              <a:gd name="connsiteY37" fmla="*/ 4855516 h 6858952"/>
              <a:gd name="connsiteX38" fmla="*/ 154232 w 3021293"/>
              <a:gd name="connsiteY38" fmla="*/ 5009711 h 6858952"/>
              <a:gd name="connsiteX39" fmla="*/ 305093 w 3021293"/>
              <a:gd name="connsiteY39" fmla="*/ 4855845 h 6858952"/>
              <a:gd name="connsiteX40" fmla="*/ 305093 w 3021293"/>
              <a:gd name="connsiteY40" fmla="*/ 5781089 h 6858952"/>
              <a:gd name="connsiteX41" fmla="*/ 154232 w 3021293"/>
              <a:gd name="connsiteY41" fmla="*/ 5627224 h 6858952"/>
              <a:gd name="connsiteX42" fmla="*/ 37 w 3021293"/>
              <a:gd name="connsiteY42" fmla="*/ 5781419 h 6858952"/>
              <a:gd name="connsiteX43" fmla="*/ 154232 w 3021293"/>
              <a:gd name="connsiteY43" fmla="*/ 5935614 h 6858952"/>
              <a:gd name="connsiteX44" fmla="*/ 305093 w 3021293"/>
              <a:gd name="connsiteY44" fmla="*/ 5781748 h 6858952"/>
              <a:gd name="connsiteX45" fmla="*/ 305093 w 3021293"/>
              <a:gd name="connsiteY45" fmla="*/ 6706992 h 6858952"/>
              <a:gd name="connsiteX46" fmla="*/ 156789 w 3021293"/>
              <a:gd name="connsiteY46" fmla="*/ 6550318 h 6858952"/>
              <a:gd name="connsiteX47" fmla="*/ 154232 w 3021293"/>
              <a:gd name="connsiteY47" fmla="*/ 6550269 h 6858952"/>
              <a:gd name="connsiteX48" fmla="*/ 37 w 3021293"/>
              <a:gd name="connsiteY48" fmla="*/ 6704464 h 6858952"/>
              <a:gd name="connsiteX49" fmla="*/ 154232 w 3021293"/>
              <a:gd name="connsiteY49" fmla="*/ 6858659 h 6858952"/>
              <a:gd name="connsiteX50" fmla="*/ 305093 w 3021293"/>
              <a:gd name="connsiteY50" fmla="*/ 6704794 h 6858952"/>
              <a:gd name="connsiteX51" fmla="*/ 1210481 w 3021293"/>
              <a:gd name="connsiteY51" fmla="*/ 154525 h 6858952"/>
              <a:gd name="connsiteX52" fmla="*/ 1062908 w 3021293"/>
              <a:gd name="connsiteY52" fmla="*/ 302 h 6858952"/>
              <a:gd name="connsiteX53" fmla="*/ 908685 w 3021293"/>
              <a:gd name="connsiteY53" fmla="*/ 147874 h 6858952"/>
              <a:gd name="connsiteX54" fmla="*/ 908685 w 3021293"/>
              <a:gd name="connsiteY54" fmla="*/ 154525 h 6858952"/>
              <a:gd name="connsiteX55" fmla="*/ 1056258 w 3021293"/>
              <a:gd name="connsiteY55" fmla="*/ 308748 h 6858952"/>
              <a:gd name="connsiteX56" fmla="*/ 1210481 w 3021293"/>
              <a:gd name="connsiteY56" fmla="*/ 161175 h 6858952"/>
              <a:gd name="connsiteX57" fmla="*/ 1210481 w 3021293"/>
              <a:gd name="connsiteY57" fmla="*/ 154525 h 6858952"/>
              <a:gd name="connsiteX58" fmla="*/ 1210481 w 3021293"/>
              <a:gd name="connsiteY58" fmla="*/ 1079695 h 6858952"/>
              <a:gd name="connsiteX59" fmla="*/ 1056285 w 3021293"/>
              <a:gd name="connsiteY59" fmla="*/ 932094 h 6858952"/>
              <a:gd name="connsiteX60" fmla="*/ 908684 w 3021293"/>
              <a:gd name="connsiteY60" fmla="*/ 1086290 h 6858952"/>
              <a:gd name="connsiteX61" fmla="*/ 1059620 w 3021293"/>
              <a:gd name="connsiteY61" fmla="*/ 1233927 h 6858952"/>
              <a:gd name="connsiteX62" fmla="*/ 1210481 w 3021293"/>
              <a:gd name="connsiteY62" fmla="*/ 1079695 h 6858952"/>
              <a:gd name="connsiteX63" fmla="*/ 1210481 w 3021293"/>
              <a:gd name="connsiteY63" fmla="*/ 2004939 h 6858952"/>
              <a:gd name="connsiteX64" fmla="*/ 1056644 w 3021293"/>
              <a:gd name="connsiteY64" fmla="*/ 1856964 h 6858952"/>
              <a:gd name="connsiteX65" fmla="*/ 908669 w 3021293"/>
              <a:gd name="connsiteY65" fmla="*/ 2010801 h 6858952"/>
              <a:gd name="connsiteX66" fmla="*/ 1059619 w 3021293"/>
              <a:gd name="connsiteY66" fmla="*/ 2158805 h 6858952"/>
              <a:gd name="connsiteX67" fmla="*/ 1210481 w 3021293"/>
              <a:gd name="connsiteY67" fmla="*/ 2004939 h 6858952"/>
              <a:gd name="connsiteX68" fmla="*/ 1210481 w 3021293"/>
              <a:gd name="connsiteY68" fmla="*/ 2930183 h 6858952"/>
              <a:gd name="connsiteX69" fmla="*/ 1056644 w 3021293"/>
              <a:gd name="connsiteY69" fmla="*/ 2782208 h 6858952"/>
              <a:gd name="connsiteX70" fmla="*/ 908669 w 3021293"/>
              <a:gd name="connsiteY70" fmla="*/ 2936045 h 6858952"/>
              <a:gd name="connsiteX71" fmla="*/ 1059619 w 3021293"/>
              <a:gd name="connsiteY71" fmla="*/ 3084049 h 6858952"/>
              <a:gd name="connsiteX72" fmla="*/ 1210481 w 3021293"/>
              <a:gd name="connsiteY72" fmla="*/ 2930184 h 6858952"/>
              <a:gd name="connsiteX73" fmla="*/ 1210481 w 3021293"/>
              <a:gd name="connsiteY73" fmla="*/ 3929283 h 6858952"/>
              <a:gd name="connsiteX74" fmla="*/ 1056644 w 3021293"/>
              <a:gd name="connsiteY74" fmla="*/ 3781307 h 6858952"/>
              <a:gd name="connsiteX75" fmla="*/ 908669 w 3021293"/>
              <a:gd name="connsiteY75" fmla="*/ 3935144 h 6858952"/>
              <a:gd name="connsiteX76" fmla="*/ 1059619 w 3021293"/>
              <a:gd name="connsiteY76" fmla="*/ 4083148 h 6858952"/>
              <a:gd name="connsiteX77" fmla="*/ 1210481 w 3021293"/>
              <a:gd name="connsiteY77" fmla="*/ 3929283 h 6858952"/>
              <a:gd name="connsiteX78" fmla="*/ 1210481 w 3021293"/>
              <a:gd name="connsiteY78" fmla="*/ 4854453 h 6858952"/>
              <a:gd name="connsiteX79" fmla="*/ 1056644 w 3021293"/>
              <a:gd name="connsiteY79" fmla="*/ 4706478 h 6858952"/>
              <a:gd name="connsiteX80" fmla="*/ 908669 w 3021293"/>
              <a:gd name="connsiteY80" fmla="*/ 4860314 h 6858952"/>
              <a:gd name="connsiteX81" fmla="*/ 1059619 w 3021293"/>
              <a:gd name="connsiteY81" fmla="*/ 5008318 h 6858952"/>
              <a:gd name="connsiteX82" fmla="*/ 1210481 w 3021293"/>
              <a:gd name="connsiteY82" fmla="*/ 4854453 h 6858952"/>
              <a:gd name="connsiteX83" fmla="*/ 1210481 w 3021293"/>
              <a:gd name="connsiteY83" fmla="*/ 5779697 h 6858952"/>
              <a:gd name="connsiteX84" fmla="*/ 1056644 w 3021293"/>
              <a:gd name="connsiteY84" fmla="*/ 5631722 h 6858952"/>
              <a:gd name="connsiteX85" fmla="*/ 908669 w 3021293"/>
              <a:gd name="connsiteY85" fmla="*/ 5785559 h 6858952"/>
              <a:gd name="connsiteX86" fmla="*/ 1059619 w 3021293"/>
              <a:gd name="connsiteY86" fmla="*/ 5933562 h 6858952"/>
              <a:gd name="connsiteX87" fmla="*/ 1210481 w 3021293"/>
              <a:gd name="connsiteY87" fmla="*/ 5779697 h 6858952"/>
              <a:gd name="connsiteX88" fmla="*/ 1210481 w 3021293"/>
              <a:gd name="connsiteY88" fmla="*/ 6704941 h 6858952"/>
              <a:gd name="connsiteX89" fmla="*/ 1056644 w 3021293"/>
              <a:gd name="connsiteY89" fmla="*/ 6556965 h 6858952"/>
              <a:gd name="connsiteX90" fmla="*/ 908669 w 3021293"/>
              <a:gd name="connsiteY90" fmla="*/ 6710802 h 6858952"/>
              <a:gd name="connsiteX91" fmla="*/ 1059619 w 3021293"/>
              <a:gd name="connsiteY91" fmla="*/ 6858806 h 6858952"/>
              <a:gd name="connsiteX92" fmla="*/ 1210481 w 3021293"/>
              <a:gd name="connsiteY92" fmla="*/ 6704941 h 6858952"/>
              <a:gd name="connsiteX93" fmla="*/ 2115869 w 3021293"/>
              <a:gd name="connsiteY93" fmla="*/ 154671 h 6858952"/>
              <a:gd name="connsiteX94" fmla="*/ 1968296 w 3021293"/>
              <a:gd name="connsiteY94" fmla="*/ 448 h 6858952"/>
              <a:gd name="connsiteX95" fmla="*/ 1814073 w 3021293"/>
              <a:gd name="connsiteY95" fmla="*/ 148021 h 6858952"/>
              <a:gd name="connsiteX96" fmla="*/ 1814073 w 3021293"/>
              <a:gd name="connsiteY96" fmla="*/ 154671 h 6858952"/>
              <a:gd name="connsiteX97" fmla="*/ 1961645 w 3021293"/>
              <a:gd name="connsiteY97" fmla="*/ 308895 h 6858952"/>
              <a:gd name="connsiteX98" fmla="*/ 2115869 w 3021293"/>
              <a:gd name="connsiteY98" fmla="*/ 161322 h 6858952"/>
              <a:gd name="connsiteX99" fmla="*/ 2115869 w 3021293"/>
              <a:gd name="connsiteY99" fmla="*/ 154671 h 6858952"/>
              <a:gd name="connsiteX100" fmla="*/ 2115869 w 3021293"/>
              <a:gd name="connsiteY100" fmla="*/ 1079842 h 6858952"/>
              <a:gd name="connsiteX101" fmla="*/ 1961673 w 3021293"/>
              <a:gd name="connsiteY101" fmla="*/ 932241 h 6858952"/>
              <a:gd name="connsiteX102" fmla="*/ 1814072 w 3021293"/>
              <a:gd name="connsiteY102" fmla="*/ 1086436 h 6858952"/>
              <a:gd name="connsiteX103" fmla="*/ 1964934 w 3021293"/>
              <a:gd name="connsiteY103" fmla="*/ 1234074 h 6858952"/>
              <a:gd name="connsiteX104" fmla="*/ 2115869 w 3021293"/>
              <a:gd name="connsiteY104" fmla="*/ 1079842 h 6858952"/>
              <a:gd name="connsiteX105" fmla="*/ 2115869 w 3021293"/>
              <a:gd name="connsiteY105" fmla="*/ 2005086 h 6858952"/>
              <a:gd name="connsiteX106" fmla="*/ 1962032 w 3021293"/>
              <a:gd name="connsiteY106" fmla="*/ 1857110 h 6858952"/>
              <a:gd name="connsiteX107" fmla="*/ 1814056 w 3021293"/>
              <a:gd name="connsiteY107" fmla="*/ 2010947 h 6858952"/>
              <a:gd name="connsiteX108" fmla="*/ 1964934 w 3021293"/>
              <a:gd name="connsiteY108" fmla="*/ 2158951 h 6858952"/>
              <a:gd name="connsiteX109" fmla="*/ 2115869 w 3021293"/>
              <a:gd name="connsiteY109" fmla="*/ 2005086 h 6858952"/>
              <a:gd name="connsiteX110" fmla="*/ 2115869 w 3021293"/>
              <a:gd name="connsiteY110" fmla="*/ 2930330 h 6858952"/>
              <a:gd name="connsiteX111" fmla="*/ 1962032 w 3021293"/>
              <a:gd name="connsiteY111" fmla="*/ 2782354 h 6858952"/>
              <a:gd name="connsiteX112" fmla="*/ 1814056 w 3021293"/>
              <a:gd name="connsiteY112" fmla="*/ 2936191 h 6858952"/>
              <a:gd name="connsiteX113" fmla="*/ 1964934 w 3021293"/>
              <a:gd name="connsiteY113" fmla="*/ 3084195 h 6858952"/>
              <a:gd name="connsiteX114" fmla="*/ 2115869 w 3021293"/>
              <a:gd name="connsiteY114" fmla="*/ 2930330 h 6858952"/>
              <a:gd name="connsiteX115" fmla="*/ 2115869 w 3021293"/>
              <a:gd name="connsiteY115" fmla="*/ 3929429 h 6858952"/>
              <a:gd name="connsiteX116" fmla="*/ 1962032 w 3021293"/>
              <a:gd name="connsiteY116" fmla="*/ 3781454 h 6858952"/>
              <a:gd name="connsiteX117" fmla="*/ 1814056 w 3021293"/>
              <a:gd name="connsiteY117" fmla="*/ 3935290 h 6858952"/>
              <a:gd name="connsiteX118" fmla="*/ 1964934 w 3021293"/>
              <a:gd name="connsiteY118" fmla="*/ 4083294 h 6858952"/>
              <a:gd name="connsiteX119" fmla="*/ 2115869 w 3021293"/>
              <a:gd name="connsiteY119" fmla="*/ 3929429 h 6858952"/>
              <a:gd name="connsiteX120" fmla="*/ 2115869 w 3021293"/>
              <a:gd name="connsiteY120" fmla="*/ 4854600 h 6858952"/>
              <a:gd name="connsiteX121" fmla="*/ 1962032 w 3021293"/>
              <a:gd name="connsiteY121" fmla="*/ 4706624 h 6858952"/>
              <a:gd name="connsiteX122" fmla="*/ 1814056 w 3021293"/>
              <a:gd name="connsiteY122" fmla="*/ 4860461 h 6858952"/>
              <a:gd name="connsiteX123" fmla="*/ 1964934 w 3021293"/>
              <a:gd name="connsiteY123" fmla="*/ 5008465 h 6858952"/>
              <a:gd name="connsiteX124" fmla="*/ 2115869 w 3021293"/>
              <a:gd name="connsiteY124" fmla="*/ 4854600 h 6858952"/>
              <a:gd name="connsiteX125" fmla="*/ 2115869 w 3021293"/>
              <a:gd name="connsiteY125" fmla="*/ 5779843 h 6858952"/>
              <a:gd name="connsiteX126" fmla="*/ 1962032 w 3021293"/>
              <a:gd name="connsiteY126" fmla="*/ 5631868 h 6858952"/>
              <a:gd name="connsiteX127" fmla="*/ 1814056 w 3021293"/>
              <a:gd name="connsiteY127" fmla="*/ 5785705 h 6858952"/>
              <a:gd name="connsiteX128" fmla="*/ 1964934 w 3021293"/>
              <a:gd name="connsiteY128" fmla="*/ 5933709 h 6858952"/>
              <a:gd name="connsiteX129" fmla="*/ 2115869 w 3021293"/>
              <a:gd name="connsiteY129" fmla="*/ 5779843 h 6858952"/>
              <a:gd name="connsiteX130" fmla="*/ 2115869 w 3021293"/>
              <a:gd name="connsiteY130" fmla="*/ 6705087 h 6858952"/>
              <a:gd name="connsiteX131" fmla="*/ 1962032 w 3021293"/>
              <a:gd name="connsiteY131" fmla="*/ 6557112 h 6858952"/>
              <a:gd name="connsiteX132" fmla="*/ 1814056 w 3021293"/>
              <a:gd name="connsiteY132" fmla="*/ 6710949 h 6858952"/>
              <a:gd name="connsiteX133" fmla="*/ 1964934 w 3021293"/>
              <a:gd name="connsiteY133" fmla="*/ 6858953 h 6858952"/>
              <a:gd name="connsiteX134" fmla="*/ 2115869 w 3021293"/>
              <a:gd name="connsiteY134" fmla="*/ 6705087 h 6858952"/>
              <a:gd name="connsiteX135" fmla="*/ 3021257 w 3021293"/>
              <a:gd name="connsiteY135" fmla="*/ 154818 h 6858952"/>
              <a:gd name="connsiteX136" fmla="*/ 2873684 w 3021293"/>
              <a:gd name="connsiteY136" fmla="*/ 595 h 6858952"/>
              <a:gd name="connsiteX137" fmla="*/ 2719461 w 3021293"/>
              <a:gd name="connsiteY137" fmla="*/ 148167 h 6858952"/>
              <a:gd name="connsiteX138" fmla="*/ 2719461 w 3021293"/>
              <a:gd name="connsiteY138" fmla="*/ 154818 h 6858952"/>
              <a:gd name="connsiteX139" fmla="*/ 2867033 w 3021293"/>
              <a:gd name="connsiteY139" fmla="*/ 309041 h 6858952"/>
              <a:gd name="connsiteX140" fmla="*/ 3021257 w 3021293"/>
              <a:gd name="connsiteY140" fmla="*/ 161468 h 6858952"/>
              <a:gd name="connsiteX141" fmla="*/ 3021257 w 3021293"/>
              <a:gd name="connsiteY141" fmla="*/ 154818 h 6858952"/>
              <a:gd name="connsiteX142" fmla="*/ 3021257 w 3021293"/>
              <a:gd name="connsiteY142" fmla="*/ 1079988 h 6858952"/>
              <a:gd name="connsiteX143" fmla="*/ 2867061 w 3021293"/>
              <a:gd name="connsiteY143" fmla="*/ 932387 h 6858952"/>
              <a:gd name="connsiteX144" fmla="*/ 2719459 w 3021293"/>
              <a:gd name="connsiteY144" fmla="*/ 1086583 h 6858952"/>
              <a:gd name="connsiteX145" fmla="*/ 2870322 w 3021293"/>
              <a:gd name="connsiteY145" fmla="*/ 1234220 h 6858952"/>
              <a:gd name="connsiteX146" fmla="*/ 3021257 w 3021293"/>
              <a:gd name="connsiteY146" fmla="*/ 1079988 h 6858952"/>
              <a:gd name="connsiteX147" fmla="*/ 3021257 w 3021293"/>
              <a:gd name="connsiteY147" fmla="*/ 2005232 h 6858952"/>
              <a:gd name="connsiteX148" fmla="*/ 2867420 w 3021293"/>
              <a:gd name="connsiteY148" fmla="*/ 1857257 h 6858952"/>
              <a:gd name="connsiteX149" fmla="*/ 2719444 w 3021293"/>
              <a:gd name="connsiteY149" fmla="*/ 2011094 h 6858952"/>
              <a:gd name="connsiteX150" fmla="*/ 2870322 w 3021293"/>
              <a:gd name="connsiteY150" fmla="*/ 2159098 h 6858952"/>
              <a:gd name="connsiteX151" fmla="*/ 3021257 w 3021293"/>
              <a:gd name="connsiteY151" fmla="*/ 2005232 h 6858952"/>
              <a:gd name="connsiteX152" fmla="*/ 3021257 w 3021293"/>
              <a:gd name="connsiteY152" fmla="*/ 2930476 h 6858952"/>
              <a:gd name="connsiteX153" fmla="*/ 2867420 w 3021293"/>
              <a:gd name="connsiteY153" fmla="*/ 2782501 h 6858952"/>
              <a:gd name="connsiteX154" fmla="*/ 2719444 w 3021293"/>
              <a:gd name="connsiteY154" fmla="*/ 2936338 h 6858952"/>
              <a:gd name="connsiteX155" fmla="*/ 2870322 w 3021293"/>
              <a:gd name="connsiteY155" fmla="*/ 3084342 h 6858952"/>
              <a:gd name="connsiteX156" fmla="*/ 3021257 w 3021293"/>
              <a:gd name="connsiteY156" fmla="*/ 2930476 h 6858952"/>
              <a:gd name="connsiteX157" fmla="*/ 3021257 w 3021293"/>
              <a:gd name="connsiteY157" fmla="*/ 3929576 h 6858952"/>
              <a:gd name="connsiteX158" fmla="*/ 2867420 w 3021293"/>
              <a:gd name="connsiteY158" fmla="*/ 3781600 h 6858952"/>
              <a:gd name="connsiteX159" fmla="*/ 2719444 w 3021293"/>
              <a:gd name="connsiteY159" fmla="*/ 3935437 h 6858952"/>
              <a:gd name="connsiteX160" fmla="*/ 2870322 w 3021293"/>
              <a:gd name="connsiteY160" fmla="*/ 4083441 h 6858952"/>
              <a:gd name="connsiteX161" fmla="*/ 3021257 w 3021293"/>
              <a:gd name="connsiteY161" fmla="*/ 3929576 h 6858952"/>
              <a:gd name="connsiteX162" fmla="*/ 3021257 w 3021293"/>
              <a:gd name="connsiteY162" fmla="*/ 4854746 h 6858952"/>
              <a:gd name="connsiteX163" fmla="*/ 2867420 w 3021293"/>
              <a:gd name="connsiteY163" fmla="*/ 4706771 h 6858952"/>
              <a:gd name="connsiteX164" fmla="*/ 2719444 w 3021293"/>
              <a:gd name="connsiteY164" fmla="*/ 4860608 h 6858952"/>
              <a:gd name="connsiteX165" fmla="*/ 2870322 w 3021293"/>
              <a:gd name="connsiteY165" fmla="*/ 5008612 h 6858952"/>
              <a:gd name="connsiteX166" fmla="*/ 3021257 w 3021293"/>
              <a:gd name="connsiteY166" fmla="*/ 4854746 h 6858952"/>
              <a:gd name="connsiteX167" fmla="*/ 3021257 w 3021293"/>
              <a:gd name="connsiteY167" fmla="*/ 5779990 h 6858952"/>
              <a:gd name="connsiteX168" fmla="*/ 2867420 w 3021293"/>
              <a:gd name="connsiteY168" fmla="*/ 5632015 h 6858952"/>
              <a:gd name="connsiteX169" fmla="*/ 2719444 w 3021293"/>
              <a:gd name="connsiteY169" fmla="*/ 5785851 h 6858952"/>
              <a:gd name="connsiteX170" fmla="*/ 2870322 w 3021293"/>
              <a:gd name="connsiteY170" fmla="*/ 5933855 h 6858952"/>
              <a:gd name="connsiteX171" fmla="*/ 3021257 w 3021293"/>
              <a:gd name="connsiteY171" fmla="*/ 5779990 h 68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021293" h="6858952">
                <a:moveTo>
                  <a:pt x="2719461" y="6704648"/>
                </a:moveTo>
                <a:cubicBezTo>
                  <a:pt x="2721363" y="6787985"/>
                  <a:pt x="2790462" y="6854001"/>
                  <a:pt x="2873800" y="6852099"/>
                </a:cubicBezTo>
                <a:cubicBezTo>
                  <a:pt x="2957137" y="6850198"/>
                  <a:pt x="3023153" y="6781098"/>
                  <a:pt x="3021251" y="6697760"/>
                </a:cubicBezTo>
                <a:cubicBezTo>
                  <a:pt x="3019380" y="6615752"/>
                  <a:pt x="2952352" y="6550251"/>
                  <a:pt x="2870322" y="6550269"/>
                </a:cubicBezTo>
                <a:cubicBezTo>
                  <a:pt x="2786088" y="6551235"/>
                  <a:pt x="2718565" y="6620266"/>
                  <a:pt x="2719461" y="6704501"/>
                </a:cubicBezTo>
                <a:moveTo>
                  <a:pt x="305093" y="154232"/>
                </a:moveTo>
                <a:cubicBezTo>
                  <a:pt x="306029" y="69988"/>
                  <a:pt x="238494" y="936"/>
                  <a:pt x="154250" y="0"/>
                </a:cubicBezTo>
                <a:cubicBezTo>
                  <a:pt x="154244" y="0"/>
                  <a:pt x="154238" y="0"/>
                  <a:pt x="154232" y="0"/>
                </a:cubicBezTo>
                <a:cubicBezTo>
                  <a:pt x="69987" y="885"/>
                  <a:pt x="2411" y="69896"/>
                  <a:pt x="3296" y="154141"/>
                </a:cubicBezTo>
                <a:cubicBezTo>
                  <a:pt x="3296" y="154171"/>
                  <a:pt x="3297" y="154201"/>
                  <a:pt x="3297" y="154232"/>
                </a:cubicBezTo>
                <a:cubicBezTo>
                  <a:pt x="2362" y="238476"/>
                  <a:pt x="69897" y="307527"/>
                  <a:pt x="154141" y="308462"/>
                </a:cubicBezTo>
                <a:cubicBezTo>
                  <a:pt x="154171" y="308463"/>
                  <a:pt x="154201" y="308463"/>
                  <a:pt x="154232" y="308463"/>
                </a:cubicBezTo>
                <a:cubicBezTo>
                  <a:pt x="238339" y="307537"/>
                  <a:pt x="305825" y="238707"/>
                  <a:pt x="305093" y="154598"/>
                </a:cubicBezTo>
                <a:moveTo>
                  <a:pt x="305093" y="1079769"/>
                </a:moveTo>
                <a:cubicBezTo>
                  <a:pt x="305785" y="995676"/>
                  <a:pt x="238321" y="926869"/>
                  <a:pt x="154232" y="925903"/>
                </a:cubicBezTo>
                <a:cubicBezTo>
                  <a:pt x="69052" y="925903"/>
                  <a:pt x="0" y="994955"/>
                  <a:pt x="0" y="1080135"/>
                </a:cubicBezTo>
                <a:cubicBezTo>
                  <a:pt x="0" y="1165315"/>
                  <a:pt x="69052" y="1234367"/>
                  <a:pt x="154232" y="1234367"/>
                </a:cubicBezTo>
                <a:cubicBezTo>
                  <a:pt x="238466" y="1233401"/>
                  <a:pt x="305988" y="1164370"/>
                  <a:pt x="305093" y="1080135"/>
                </a:cubicBezTo>
                <a:moveTo>
                  <a:pt x="305093" y="2005379"/>
                </a:moveTo>
                <a:cubicBezTo>
                  <a:pt x="306433" y="1921141"/>
                  <a:pt x="239231" y="1851765"/>
                  <a:pt x="154993" y="1850425"/>
                </a:cubicBezTo>
                <a:cubicBezTo>
                  <a:pt x="154739" y="1850421"/>
                  <a:pt x="154485" y="1850417"/>
                  <a:pt x="154232" y="1850415"/>
                </a:cubicBezTo>
                <a:cubicBezTo>
                  <a:pt x="69072" y="1850415"/>
                  <a:pt x="37" y="1919450"/>
                  <a:pt x="37" y="2004610"/>
                </a:cubicBezTo>
                <a:cubicBezTo>
                  <a:pt x="37" y="2089769"/>
                  <a:pt x="69072" y="2158805"/>
                  <a:pt x="154232" y="2158805"/>
                </a:cubicBezTo>
                <a:cubicBezTo>
                  <a:pt x="238339" y="2157879"/>
                  <a:pt x="305825" y="2089048"/>
                  <a:pt x="305093" y="2004940"/>
                </a:cubicBezTo>
                <a:moveTo>
                  <a:pt x="305093" y="2930183"/>
                </a:moveTo>
                <a:cubicBezTo>
                  <a:pt x="306191" y="2845941"/>
                  <a:pt x="238789" y="2776760"/>
                  <a:pt x="154547" y="2775662"/>
                </a:cubicBezTo>
                <a:cubicBezTo>
                  <a:pt x="154442" y="2775661"/>
                  <a:pt x="154337" y="2775660"/>
                  <a:pt x="154232" y="2775659"/>
                </a:cubicBezTo>
                <a:cubicBezTo>
                  <a:pt x="69072" y="2775659"/>
                  <a:pt x="37" y="2844694"/>
                  <a:pt x="37" y="2929854"/>
                </a:cubicBezTo>
                <a:cubicBezTo>
                  <a:pt x="37" y="3015013"/>
                  <a:pt x="69072" y="3084049"/>
                  <a:pt x="154232" y="3084049"/>
                </a:cubicBezTo>
                <a:cubicBezTo>
                  <a:pt x="238339" y="3083123"/>
                  <a:pt x="305825" y="3014292"/>
                  <a:pt x="305093" y="2930184"/>
                </a:cubicBezTo>
                <a:moveTo>
                  <a:pt x="305093" y="3929283"/>
                </a:moveTo>
                <a:cubicBezTo>
                  <a:pt x="305785" y="3845190"/>
                  <a:pt x="238321" y="3776383"/>
                  <a:pt x="154232" y="3775417"/>
                </a:cubicBezTo>
                <a:cubicBezTo>
                  <a:pt x="69052" y="3775417"/>
                  <a:pt x="0" y="3844469"/>
                  <a:pt x="0" y="3929649"/>
                </a:cubicBezTo>
                <a:cubicBezTo>
                  <a:pt x="0" y="4014829"/>
                  <a:pt x="69052" y="4083881"/>
                  <a:pt x="154232" y="4083881"/>
                </a:cubicBezTo>
                <a:cubicBezTo>
                  <a:pt x="238321" y="4082915"/>
                  <a:pt x="305785" y="4014108"/>
                  <a:pt x="305093" y="3930015"/>
                </a:cubicBezTo>
                <a:moveTo>
                  <a:pt x="305093" y="4855186"/>
                </a:moveTo>
                <a:cubicBezTo>
                  <a:pt x="305825" y="4771077"/>
                  <a:pt x="238339" y="4702247"/>
                  <a:pt x="154232" y="4701321"/>
                </a:cubicBezTo>
                <a:cubicBezTo>
                  <a:pt x="69072" y="4701321"/>
                  <a:pt x="37" y="4770356"/>
                  <a:pt x="37" y="4855516"/>
                </a:cubicBezTo>
                <a:cubicBezTo>
                  <a:pt x="37" y="4940675"/>
                  <a:pt x="69072" y="5009711"/>
                  <a:pt x="154232" y="5009711"/>
                </a:cubicBezTo>
                <a:cubicBezTo>
                  <a:pt x="238321" y="5008745"/>
                  <a:pt x="305785" y="4939938"/>
                  <a:pt x="305093" y="4855845"/>
                </a:cubicBezTo>
                <a:moveTo>
                  <a:pt x="305093" y="5781089"/>
                </a:moveTo>
                <a:cubicBezTo>
                  <a:pt x="305825" y="5696980"/>
                  <a:pt x="238339" y="5628150"/>
                  <a:pt x="154232" y="5627224"/>
                </a:cubicBezTo>
                <a:cubicBezTo>
                  <a:pt x="69072" y="5627224"/>
                  <a:pt x="37" y="5696259"/>
                  <a:pt x="37" y="5781419"/>
                </a:cubicBezTo>
                <a:cubicBezTo>
                  <a:pt x="37" y="5866578"/>
                  <a:pt x="69072" y="5935614"/>
                  <a:pt x="154232" y="5935614"/>
                </a:cubicBezTo>
                <a:cubicBezTo>
                  <a:pt x="238339" y="5934688"/>
                  <a:pt x="305825" y="5865857"/>
                  <a:pt x="305093" y="5781748"/>
                </a:cubicBezTo>
                <a:moveTo>
                  <a:pt x="305093" y="6706992"/>
                </a:moveTo>
                <a:cubicBezTo>
                  <a:pt x="307404" y="6622775"/>
                  <a:pt x="241006" y="6552630"/>
                  <a:pt x="156789" y="6550318"/>
                </a:cubicBezTo>
                <a:cubicBezTo>
                  <a:pt x="155937" y="6550295"/>
                  <a:pt x="155084" y="6550278"/>
                  <a:pt x="154232" y="6550269"/>
                </a:cubicBezTo>
                <a:cubicBezTo>
                  <a:pt x="69072" y="6550269"/>
                  <a:pt x="37" y="6619305"/>
                  <a:pt x="37" y="6704464"/>
                </a:cubicBezTo>
                <a:cubicBezTo>
                  <a:pt x="37" y="6789624"/>
                  <a:pt x="69072" y="6858659"/>
                  <a:pt x="154232" y="6858659"/>
                </a:cubicBezTo>
                <a:cubicBezTo>
                  <a:pt x="238339" y="6857733"/>
                  <a:pt x="305825" y="6788903"/>
                  <a:pt x="305093" y="6704794"/>
                </a:cubicBezTo>
                <a:moveTo>
                  <a:pt x="1210481" y="154525"/>
                </a:moveTo>
                <a:cubicBezTo>
                  <a:pt x="1212317" y="71186"/>
                  <a:pt x="1146247" y="2138"/>
                  <a:pt x="1062908" y="302"/>
                </a:cubicBezTo>
                <a:cubicBezTo>
                  <a:pt x="979570" y="-1535"/>
                  <a:pt x="910521" y="64536"/>
                  <a:pt x="908685" y="147874"/>
                </a:cubicBezTo>
                <a:cubicBezTo>
                  <a:pt x="908636" y="150091"/>
                  <a:pt x="908636" y="152308"/>
                  <a:pt x="908685" y="154525"/>
                </a:cubicBezTo>
                <a:cubicBezTo>
                  <a:pt x="906848" y="237863"/>
                  <a:pt x="972919" y="306912"/>
                  <a:pt x="1056258" y="308748"/>
                </a:cubicBezTo>
                <a:cubicBezTo>
                  <a:pt x="1139596" y="310585"/>
                  <a:pt x="1208644" y="244514"/>
                  <a:pt x="1210481" y="161175"/>
                </a:cubicBezTo>
                <a:cubicBezTo>
                  <a:pt x="1210530" y="158959"/>
                  <a:pt x="1210530" y="156741"/>
                  <a:pt x="1210481" y="154525"/>
                </a:cubicBezTo>
                <a:moveTo>
                  <a:pt x="1210481" y="1079695"/>
                </a:moveTo>
                <a:cubicBezTo>
                  <a:pt x="1208660" y="996356"/>
                  <a:pt x="1139624" y="930273"/>
                  <a:pt x="1056285" y="932094"/>
                </a:cubicBezTo>
                <a:cubicBezTo>
                  <a:pt x="972946" y="933915"/>
                  <a:pt x="906863" y="1002951"/>
                  <a:pt x="908684" y="1086290"/>
                </a:cubicBezTo>
                <a:cubicBezTo>
                  <a:pt x="910477" y="1168359"/>
                  <a:pt x="977531" y="1233948"/>
                  <a:pt x="1059620" y="1233927"/>
                </a:cubicBezTo>
                <a:cubicBezTo>
                  <a:pt x="1143854" y="1232961"/>
                  <a:pt x="1211376" y="1163930"/>
                  <a:pt x="1210481" y="1079695"/>
                </a:cubicBezTo>
                <a:moveTo>
                  <a:pt x="1210481" y="2004939"/>
                </a:moveTo>
                <a:cubicBezTo>
                  <a:pt x="1208862" y="1921596"/>
                  <a:pt x="1139987" y="1855345"/>
                  <a:pt x="1056644" y="1856964"/>
                </a:cubicBezTo>
                <a:cubicBezTo>
                  <a:pt x="973301" y="1858583"/>
                  <a:pt x="907050" y="1927458"/>
                  <a:pt x="908669" y="2010801"/>
                </a:cubicBezTo>
                <a:cubicBezTo>
                  <a:pt x="910265" y="2093019"/>
                  <a:pt x="977386" y="2158829"/>
                  <a:pt x="1059619" y="2158805"/>
                </a:cubicBezTo>
                <a:cubicBezTo>
                  <a:pt x="1143726" y="2157879"/>
                  <a:pt x="1211213" y="2089048"/>
                  <a:pt x="1210481" y="2004939"/>
                </a:cubicBezTo>
                <a:moveTo>
                  <a:pt x="1210481" y="2930183"/>
                </a:moveTo>
                <a:cubicBezTo>
                  <a:pt x="1208862" y="2846840"/>
                  <a:pt x="1139987" y="2780589"/>
                  <a:pt x="1056644" y="2782208"/>
                </a:cubicBezTo>
                <a:cubicBezTo>
                  <a:pt x="973301" y="2783827"/>
                  <a:pt x="907050" y="2852702"/>
                  <a:pt x="908669" y="2936045"/>
                </a:cubicBezTo>
                <a:cubicBezTo>
                  <a:pt x="910265" y="3018264"/>
                  <a:pt x="977386" y="3084073"/>
                  <a:pt x="1059619" y="3084049"/>
                </a:cubicBezTo>
                <a:cubicBezTo>
                  <a:pt x="1143726" y="3083123"/>
                  <a:pt x="1211213" y="3014292"/>
                  <a:pt x="1210481" y="2930184"/>
                </a:cubicBezTo>
                <a:moveTo>
                  <a:pt x="1210481" y="3929283"/>
                </a:moveTo>
                <a:cubicBezTo>
                  <a:pt x="1208862" y="3845939"/>
                  <a:pt x="1139987" y="3779688"/>
                  <a:pt x="1056644" y="3781307"/>
                </a:cubicBezTo>
                <a:cubicBezTo>
                  <a:pt x="973301" y="3782926"/>
                  <a:pt x="907050" y="3851801"/>
                  <a:pt x="908669" y="3935144"/>
                </a:cubicBezTo>
                <a:cubicBezTo>
                  <a:pt x="910265" y="4017363"/>
                  <a:pt x="977386" y="4083172"/>
                  <a:pt x="1059619" y="4083148"/>
                </a:cubicBezTo>
                <a:cubicBezTo>
                  <a:pt x="1143709" y="4082182"/>
                  <a:pt x="1211173" y="4013375"/>
                  <a:pt x="1210481" y="3929283"/>
                </a:cubicBezTo>
                <a:moveTo>
                  <a:pt x="1210481" y="4854453"/>
                </a:moveTo>
                <a:cubicBezTo>
                  <a:pt x="1208862" y="4771110"/>
                  <a:pt x="1139987" y="4704859"/>
                  <a:pt x="1056644" y="4706478"/>
                </a:cubicBezTo>
                <a:cubicBezTo>
                  <a:pt x="973301" y="4708096"/>
                  <a:pt x="907050" y="4776972"/>
                  <a:pt x="908669" y="4860314"/>
                </a:cubicBezTo>
                <a:cubicBezTo>
                  <a:pt x="910265" y="4942533"/>
                  <a:pt x="977386" y="5008343"/>
                  <a:pt x="1059619" y="5008318"/>
                </a:cubicBezTo>
                <a:cubicBezTo>
                  <a:pt x="1143726" y="5007392"/>
                  <a:pt x="1211213" y="4938562"/>
                  <a:pt x="1210481" y="4854453"/>
                </a:cubicBezTo>
                <a:moveTo>
                  <a:pt x="1210481" y="5779697"/>
                </a:moveTo>
                <a:cubicBezTo>
                  <a:pt x="1208862" y="5696354"/>
                  <a:pt x="1139987" y="5630103"/>
                  <a:pt x="1056644" y="5631722"/>
                </a:cubicBezTo>
                <a:cubicBezTo>
                  <a:pt x="973301" y="5633340"/>
                  <a:pt x="907050" y="5702216"/>
                  <a:pt x="908669" y="5785559"/>
                </a:cubicBezTo>
                <a:cubicBezTo>
                  <a:pt x="910265" y="5867777"/>
                  <a:pt x="977386" y="5933587"/>
                  <a:pt x="1059619" y="5933562"/>
                </a:cubicBezTo>
                <a:cubicBezTo>
                  <a:pt x="1143726" y="5932636"/>
                  <a:pt x="1211213" y="5863806"/>
                  <a:pt x="1210481" y="5779697"/>
                </a:cubicBezTo>
                <a:moveTo>
                  <a:pt x="1210481" y="6704941"/>
                </a:moveTo>
                <a:cubicBezTo>
                  <a:pt x="1208862" y="6621597"/>
                  <a:pt x="1139987" y="6555347"/>
                  <a:pt x="1056644" y="6556965"/>
                </a:cubicBezTo>
                <a:cubicBezTo>
                  <a:pt x="973301" y="6558584"/>
                  <a:pt x="907050" y="6627459"/>
                  <a:pt x="908669" y="6710802"/>
                </a:cubicBezTo>
                <a:cubicBezTo>
                  <a:pt x="910265" y="6793021"/>
                  <a:pt x="977386" y="6858830"/>
                  <a:pt x="1059619" y="6858806"/>
                </a:cubicBezTo>
                <a:cubicBezTo>
                  <a:pt x="1143726" y="6857880"/>
                  <a:pt x="1211213" y="6789050"/>
                  <a:pt x="1210481" y="6704941"/>
                </a:cubicBezTo>
                <a:moveTo>
                  <a:pt x="2115869" y="154671"/>
                </a:moveTo>
                <a:cubicBezTo>
                  <a:pt x="2117705" y="71333"/>
                  <a:pt x="2051635" y="2285"/>
                  <a:pt x="1968296" y="448"/>
                </a:cubicBezTo>
                <a:cubicBezTo>
                  <a:pt x="1884957" y="-1388"/>
                  <a:pt x="1815909" y="64682"/>
                  <a:pt x="1814073" y="148021"/>
                </a:cubicBezTo>
                <a:cubicBezTo>
                  <a:pt x="1814024" y="150237"/>
                  <a:pt x="1814024" y="152455"/>
                  <a:pt x="1814073" y="154671"/>
                </a:cubicBezTo>
                <a:cubicBezTo>
                  <a:pt x="1812236" y="238010"/>
                  <a:pt x="1878307" y="307058"/>
                  <a:pt x="1961645" y="308895"/>
                </a:cubicBezTo>
                <a:cubicBezTo>
                  <a:pt x="2044984" y="310731"/>
                  <a:pt x="2114032" y="244661"/>
                  <a:pt x="2115869" y="161322"/>
                </a:cubicBezTo>
                <a:cubicBezTo>
                  <a:pt x="2115918" y="159105"/>
                  <a:pt x="2115918" y="156888"/>
                  <a:pt x="2115869" y="154671"/>
                </a:cubicBezTo>
                <a:moveTo>
                  <a:pt x="2115869" y="1079842"/>
                </a:moveTo>
                <a:cubicBezTo>
                  <a:pt x="2114048" y="996503"/>
                  <a:pt x="2045012" y="930420"/>
                  <a:pt x="1961673" y="932241"/>
                </a:cubicBezTo>
                <a:cubicBezTo>
                  <a:pt x="1878334" y="934061"/>
                  <a:pt x="1812251" y="1003097"/>
                  <a:pt x="1814072" y="1086436"/>
                </a:cubicBezTo>
                <a:cubicBezTo>
                  <a:pt x="1815864" y="1168477"/>
                  <a:pt x="1882874" y="1234054"/>
                  <a:pt x="1964934" y="1234074"/>
                </a:cubicBezTo>
                <a:cubicBezTo>
                  <a:pt x="2049197" y="1233148"/>
                  <a:pt x="2116764" y="1164105"/>
                  <a:pt x="2115869" y="1079842"/>
                </a:cubicBezTo>
                <a:moveTo>
                  <a:pt x="2115869" y="2005086"/>
                </a:moveTo>
                <a:cubicBezTo>
                  <a:pt x="2114250" y="1921743"/>
                  <a:pt x="2045375" y="1855492"/>
                  <a:pt x="1962032" y="1857110"/>
                </a:cubicBezTo>
                <a:cubicBezTo>
                  <a:pt x="1878688" y="1858729"/>
                  <a:pt x="1812438" y="1927604"/>
                  <a:pt x="1814056" y="2010947"/>
                </a:cubicBezTo>
                <a:cubicBezTo>
                  <a:pt x="1815653" y="2093137"/>
                  <a:pt x="1882728" y="2158936"/>
                  <a:pt x="1964934" y="2158951"/>
                </a:cubicBezTo>
                <a:cubicBezTo>
                  <a:pt x="2049069" y="2158065"/>
                  <a:pt x="2116601" y="2089223"/>
                  <a:pt x="2115869" y="2005086"/>
                </a:cubicBezTo>
                <a:moveTo>
                  <a:pt x="2115869" y="2930330"/>
                </a:moveTo>
                <a:cubicBezTo>
                  <a:pt x="2114250" y="2846987"/>
                  <a:pt x="2045375" y="2780736"/>
                  <a:pt x="1962032" y="2782354"/>
                </a:cubicBezTo>
                <a:cubicBezTo>
                  <a:pt x="1878688" y="2783973"/>
                  <a:pt x="1812438" y="2852848"/>
                  <a:pt x="1814056" y="2936191"/>
                </a:cubicBezTo>
                <a:cubicBezTo>
                  <a:pt x="1815653" y="3018381"/>
                  <a:pt x="1882728" y="3084180"/>
                  <a:pt x="1964934" y="3084195"/>
                </a:cubicBezTo>
                <a:cubicBezTo>
                  <a:pt x="2049069" y="3083309"/>
                  <a:pt x="2116601" y="3014467"/>
                  <a:pt x="2115869" y="2930330"/>
                </a:cubicBezTo>
                <a:moveTo>
                  <a:pt x="2115869" y="3929429"/>
                </a:moveTo>
                <a:cubicBezTo>
                  <a:pt x="2114250" y="3846086"/>
                  <a:pt x="2045375" y="3779835"/>
                  <a:pt x="1962032" y="3781454"/>
                </a:cubicBezTo>
                <a:cubicBezTo>
                  <a:pt x="1878688" y="3783072"/>
                  <a:pt x="1812438" y="3851947"/>
                  <a:pt x="1814056" y="3935290"/>
                </a:cubicBezTo>
                <a:cubicBezTo>
                  <a:pt x="1815653" y="4017480"/>
                  <a:pt x="1882728" y="4083279"/>
                  <a:pt x="1964934" y="4083294"/>
                </a:cubicBezTo>
                <a:cubicBezTo>
                  <a:pt x="2049052" y="4082368"/>
                  <a:pt x="2116560" y="4013549"/>
                  <a:pt x="2115869" y="3929429"/>
                </a:cubicBezTo>
                <a:moveTo>
                  <a:pt x="2115869" y="4854600"/>
                </a:moveTo>
                <a:cubicBezTo>
                  <a:pt x="2114250" y="4771256"/>
                  <a:pt x="2045375" y="4705006"/>
                  <a:pt x="1962032" y="4706624"/>
                </a:cubicBezTo>
                <a:cubicBezTo>
                  <a:pt x="1878688" y="4708243"/>
                  <a:pt x="1812438" y="4777118"/>
                  <a:pt x="1814056" y="4860461"/>
                </a:cubicBezTo>
                <a:cubicBezTo>
                  <a:pt x="1815653" y="4942651"/>
                  <a:pt x="1882728" y="5008449"/>
                  <a:pt x="1964934" y="5008465"/>
                </a:cubicBezTo>
                <a:cubicBezTo>
                  <a:pt x="2049069" y="5007579"/>
                  <a:pt x="2116601" y="4938737"/>
                  <a:pt x="2115869" y="4854600"/>
                </a:cubicBezTo>
                <a:moveTo>
                  <a:pt x="2115869" y="5779843"/>
                </a:moveTo>
                <a:cubicBezTo>
                  <a:pt x="2114250" y="5696500"/>
                  <a:pt x="2045375" y="5630249"/>
                  <a:pt x="1962032" y="5631868"/>
                </a:cubicBezTo>
                <a:cubicBezTo>
                  <a:pt x="1878688" y="5633486"/>
                  <a:pt x="1812438" y="5702362"/>
                  <a:pt x="1814056" y="5785705"/>
                </a:cubicBezTo>
                <a:cubicBezTo>
                  <a:pt x="1815653" y="5867895"/>
                  <a:pt x="1882728" y="5933693"/>
                  <a:pt x="1964934" y="5933709"/>
                </a:cubicBezTo>
                <a:cubicBezTo>
                  <a:pt x="2049069" y="5932823"/>
                  <a:pt x="2116601" y="5863980"/>
                  <a:pt x="2115869" y="5779843"/>
                </a:cubicBezTo>
                <a:moveTo>
                  <a:pt x="2115869" y="6705087"/>
                </a:moveTo>
                <a:cubicBezTo>
                  <a:pt x="2114250" y="6621744"/>
                  <a:pt x="2045375" y="6555493"/>
                  <a:pt x="1962032" y="6557112"/>
                </a:cubicBezTo>
                <a:cubicBezTo>
                  <a:pt x="1878688" y="6558730"/>
                  <a:pt x="1812438" y="6627606"/>
                  <a:pt x="1814056" y="6710949"/>
                </a:cubicBezTo>
                <a:cubicBezTo>
                  <a:pt x="1815653" y="6793139"/>
                  <a:pt x="1882728" y="6858937"/>
                  <a:pt x="1964934" y="6858953"/>
                </a:cubicBezTo>
                <a:cubicBezTo>
                  <a:pt x="2049069" y="6858067"/>
                  <a:pt x="2116601" y="6789224"/>
                  <a:pt x="2115869" y="6705087"/>
                </a:cubicBezTo>
                <a:moveTo>
                  <a:pt x="3021257" y="154818"/>
                </a:moveTo>
                <a:cubicBezTo>
                  <a:pt x="3023093" y="71479"/>
                  <a:pt x="2957023" y="2431"/>
                  <a:pt x="2873684" y="595"/>
                </a:cubicBezTo>
                <a:cubicBezTo>
                  <a:pt x="2790345" y="-1242"/>
                  <a:pt x="2721297" y="64829"/>
                  <a:pt x="2719461" y="148167"/>
                </a:cubicBezTo>
                <a:cubicBezTo>
                  <a:pt x="2719412" y="150384"/>
                  <a:pt x="2719412" y="152601"/>
                  <a:pt x="2719461" y="154818"/>
                </a:cubicBezTo>
                <a:cubicBezTo>
                  <a:pt x="2717624" y="238157"/>
                  <a:pt x="2783695" y="307205"/>
                  <a:pt x="2867033" y="309041"/>
                </a:cubicBezTo>
                <a:cubicBezTo>
                  <a:pt x="2950372" y="310878"/>
                  <a:pt x="3019420" y="244807"/>
                  <a:pt x="3021257" y="161468"/>
                </a:cubicBezTo>
                <a:cubicBezTo>
                  <a:pt x="3021305" y="159252"/>
                  <a:pt x="3021305" y="157034"/>
                  <a:pt x="3021257" y="154818"/>
                </a:cubicBezTo>
                <a:moveTo>
                  <a:pt x="3021257" y="1079988"/>
                </a:moveTo>
                <a:cubicBezTo>
                  <a:pt x="3019436" y="996650"/>
                  <a:pt x="2950400" y="930566"/>
                  <a:pt x="2867061" y="932387"/>
                </a:cubicBezTo>
                <a:cubicBezTo>
                  <a:pt x="2783722" y="934208"/>
                  <a:pt x="2717638" y="1003244"/>
                  <a:pt x="2719459" y="1086583"/>
                </a:cubicBezTo>
                <a:cubicBezTo>
                  <a:pt x="2721252" y="1168623"/>
                  <a:pt x="2788262" y="1234201"/>
                  <a:pt x="2870322" y="1234220"/>
                </a:cubicBezTo>
                <a:cubicBezTo>
                  <a:pt x="2954585" y="1233295"/>
                  <a:pt x="3022152" y="1164252"/>
                  <a:pt x="3021257" y="1079988"/>
                </a:cubicBezTo>
                <a:moveTo>
                  <a:pt x="3021257" y="2005232"/>
                </a:moveTo>
                <a:cubicBezTo>
                  <a:pt x="3019638" y="1921889"/>
                  <a:pt x="2950763" y="1855638"/>
                  <a:pt x="2867420" y="1857257"/>
                </a:cubicBezTo>
                <a:cubicBezTo>
                  <a:pt x="2784076" y="1858876"/>
                  <a:pt x="2717826" y="1927751"/>
                  <a:pt x="2719444" y="2011094"/>
                </a:cubicBezTo>
                <a:cubicBezTo>
                  <a:pt x="2721041" y="2093284"/>
                  <a:pt x="2788116" y="2159082"/>
                  <a:pt x="2870322" y="2159098"/>
                </a:cubicBezTo>
                <a:cubicBezTo>
                  <a:pt x="2954457" y="2158212"/>
                  <a:pt x="3021989" y="2089369"/>
                  <a:pt x="3021257" y="2005232"/>
                </a:cubicBezTo>
                <a:moveTo>
                  <a:pt x="3021257" y="2930476"/>
                </a:moveTo>
                <a:cubicBezTo>
                  <a:pt x="3019638" y="2847133"/>
                  <a:pt x="2950763" y="2780882"/>
                  <a:pt x="2867420" y="2782501"/>
                </a:cubicBezTo>
                <a:cubicBezTo>
                  <a:pt x="2784076" y="2784120"/>
                  <a:pt x="2717826" y="2852995"/>
                  <a:pt x="2719444" y="2936338"/>
                </a:cubicBezTo>
                <a:cubicBezTo>
                  <a:pt x="2721041" y="3018528"/>
                  <a:pt x="2788116" y="3084326"/>
                  <a:pt x="2870322" y="3084342"/>
                </a:cubicBezTo>
                <a:cubicBezTo>
                  <a:pt x="2954457" y="3083456"/>
                  <a:pt x="3021989" y="3014614"/>
                  <a:pt x="3021257" y="2930476"/>
                </a:cubicBezTo>
                <a:moveTo>
                  <a:pt x="3021257" y="3929576"/>
                </a:moveTo>
                <a:cubicBezTo>
                  <a:pt x="3019638" y="3846232"/>
                  <a:pt x="2950763" y="3779981"/>
                  <a:pt x="2867420" y="3781600"/>
                </a:cubicBezTo>
                <a:cubicBezTo>
                  <a:pt x="2784076" y="3783219"/>
                  <a:pt x="2717826" y="3852094"/>
                  <a:pt x="2719444" y="3935437"/>
                </a:cubicBezTo>
                <a:cubicBezTo>
                  <a:pt x="2721041" y="4017627"/>
                  <a:pt x="2788116" y="4083425"/>
                  <a:pt x="2870322" y="4083441"/>
                </a:cubicBezTo>
                <a:cubicBezTo>
                  <a:pt x="2954440" y="4082515"/>
                  <a:pt x="3021948" y="4013696"/>
                  <a:pt x="3021257" y="3929576"/>
                </a:cubicBezTo>
                <a:moveTo>
                  <a:pt x="3021257" y="4854746"/>
                </a:moveTo>
                <a:cubicBezTo>
                  <a:pt x="3019638" y="4771403"/>
                  <a:pt x="2950763" y="4705152"/>
                  <a:pt x="2867420" y="4706771"/>
                </a:cubicBezTo>
                <a:cubicBezTo>
                  <a:pt x="2784076" y="4708390"/>
                  <a:pt x="2717826" y="4777265"/>
                  <a:pt x="2719444" y="4860608"/>
                </a:cubicBezTo>
                <a:cubicBezTo>
                  <a:pt x="2721041" y="4942798"/>
                  <a:pt x="2788116" y="5008596"/>
                  <a:pt x="2870322" y="5008612"/>
                </a:cubicBezTo>
                <a:cubicBezTo>
                  <a:pt x="2954457" y="5007726"/>
                  <a:pt x="3021989" y="4938883"/>
                  <a:pt x="3021257" y="4854746"/>
                </a:cubicBezTo>
                <a:moveTo>
                  <a:pt x="3021257" y="5779990"/>
                </a:moveTo>
                <a:cubicBezTo>
                  <a:pt x="3019638" y="5696647"/>
                  <a:pt x="2950763" y="5630396"/>
                  <a:pt x="2867420" y="5632015"/>
                </a:cubicBezTo>
                <a:cubicBezTo>
                  <a:pt x="2784076" y="5633633"/>
                  <a:pt x="2717826" y="5702509"/>
                  <a:pt x="2719444" y="5785851"/>
                </a:cubicBezTo>
                <a:cubicBezTo>
                  <a:pt x="2721041" y="5868041"/>
                  <a:pt x="2788116" y="5933840"/>
                  <a:pt x="2870322" y="5933855"/>
                </a:cubicBezTo>
                <a:cubicBezTo>
                  <a:pt x="2954457" y="5932969"/>
                  <a:pt x="3021989" y="5864127"/>
                  <a:pt x="3021257" y="5779990"/>
                </a:cubicBezTo>
              </a:path>
            </a:pathLst>
          </a:custGeom>
          <a:gradFill>
            <a:gsLst>
              <a:gs pos="0">
                <a:srgbClr val="BF6F82">
                  <a:alpha val="30000"/>
                </a:srgbClr>
              </a:gs>
              <a:gs pos="100000">
                <a:srgbClr val="718EA0">
                  <a:alpha val="70000"/>
                </a:srgbClr>
              </a:gs>
            </a:gsLst>
            <a:lin ang="16200000" scaled="0"/>
          </a:gradFill>
          <a:ln w="730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FA0360C3-A22E-7F3C-2C54-81CDD058D606}"/>
              </a:ext>
            </a:extLst>
          </p:cNvPr>
          <p:cNvSpPr/>
          <p:nvPr/>
        </p:nvSpPr>
        <p:spPr>
          <a:xfrm>
            <a:off x="1379538" y="4163203"/>
            <a:ext cx="10812462" cy="2694790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95BE276-AD35-2354-10B0-4A710BE6B9B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002465" y="1404141"/>
            <a:ext cx="757504" cy="756741"/>
            <a:chOff x="6044494" y="3871637"/>
            <a:chExt cx="360363" cy="360000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A1857A7-739D-0DF2-4DD6-5FE3004D08EC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097ED66-235E-6E0F-9CC2-665A30E5F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Текст 14">
            <a:extLst>
              <a:ext uri="{FF2B5EF4-FFF2-40B4-BE49-F238E27FC236}">
                <a16:creationId xmlns:a16="http://schemas.microsoft.com/office/drawing/2014/main" id="{8C64CA48-DF44-4280-75BD-30D49BCC1E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163" y="2906642"/>
            <a:ext cx="6274113" cy="1016965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ED3CB5E-5FF0-410E-50FE-5515B71E185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678" y="2813738"/>
            <a:ext cx="1224000" cy="1224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 b="1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C67AABE-36B9-F5B9-C2A6-B8757B090119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9" name="Скругленный прямоугольник 38">
            <a:extLst>
              <a:ext uri="{FF2B5EF4-FFF2-40B4-BE49-F238E27FC236}">
                <a16:creationId xmlns:a16="http://schemas.microsoft.com/office/drawing/2014/main" id="{432A448D-824F-AC91-3EAF-63033699C558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43">
            <a:extLst>
              <a:ext uri="{FF2B5EF4-FFF2-40B4-BE49-F238E27FC236}">
                <a16:creationId xmlns:a16="http://schemas.microsoft.com/office/drawing/2014/main" id="{76DDD797-4D00-0D77-773B-46EA0EC26E55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4">
            <a:extLst>
              <a:ext uri="{FF2B5EF4-FFF2-40B4-BE49-F238E27FC236}">
                <a16:creationId xmlns:a16="http://schemas.microsoft.com/office/drawing/2014/main" id="{99393AB0-C4CA-FCCC-0BEC-A463A3AFD990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8D4F3EE-CD7F-6126-D8B0-0260845637B6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EC6F8BF8-AD67-08EB-487A-57B6C435B007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2B67278E-8A3D-0025-019F-907C6865708D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C3D2485-BC23-6B28-00C3-07FD301481C1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719857C5-370C-CBCA-E63A-A62C641D84B4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8C80D40-44C1-9353-7F6E-4D698A06E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16" y="311477"/>
            <a:ext cx="1042777" cy="105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2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758150A-C6B1-B415-7C25-4C830A30F421}"/>
              </a:ext>
            </a:extLst>
          </p:cNvPr>
          <p:cNvSpPr txBox="1"/>
          <p:nvPr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273DE8-4124-8EEB-95C6-523A31E5B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1366B-C385-0743-1529-DFF970471C46}"/>
              </a:ext>
            </a:extLst>
          </p:cNvPr>
          <p:cNvSpPr txBox="1"/>
          <p:nvPr/>
        </p:nvSpPr>
        <p:spPr>
          <a:xfrm>
            <a:off x="2259804" y="4382283"/>
            <a:ext cx="767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БЛАГОДАРЮ ЗА ВНИМАНИЕ!</a:t>
            </a:r>
            <a:endParaRPr lang="ru-RU" sz="3600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10EB1D-2ED8-9A47-014B-E429F8E6C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3925" y="1721580"/>
            <a:ext cx="2504150" cy="2204670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13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50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hart" Target="../charts/chart1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6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73D907D-9E5C-8E5A-7E50-2624A13EB4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614" y="3092577"/>
            <a:ext cx="9907627" cy="1206755"/>
          </a:xfrm>
        </p:spPr>
        <p:txBody>
          <a:bodyPr/>
          <a:lstStyle/>
          <a:p>
            <a:r>
              <a:rPr lang="ru-RU" sz="3600" dirty="0"/>
              <a:t>Физико-дозиметрическое обеспечение радиобиологического эксперимента на пучках различного качества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11CBB7-2927-D994-CC68-61C84C4825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1400" dirty="0"/>
              <a:t>Зав</a:t>
            </a:r>
            <a:r>
              <a:rPr lang="en-US" sz="1400" dirty="0"/>
              <a:t>.</a:t>
            </a:r>
            <a:r>
              <a:rPr lang="ru-RU" sz="1400" dirty="0"/>
              <a:t> лаборатории разработки и эксплуатации облучающей техники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B39E81-8983-5907-A0F0-693A3FEF0B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/>
              <a:t>Вячеслав Сабуров</a:t>
            </a:r>
          </a:p>
        </p:txBody>
      </p:sp>
      <p:sp>
        <p:nvSpPr>
          <p:cNvPr id="9" name="Рисунок 70">
            <a:extLst>
              <a:ext uri="{FF2B5EF4-FFF2-40B4-BE49-F238E27FC236}">
                <a16:creationId xmlns:a16="http://schemas.microsoft.com/office/drawing/2014/main" id="{A57F7F0C-6F6C-B13B-5A58-E88EF8B43F01}"/>
              </a:ext>
            </a:extLst>
          </p:cNvPr>
          <p:cNvSpPr>
            <a:spLocks noChangeAspect="1"/>
          </p:cNvSpPr>
          <p:nvPr/>
        </p:nvSpPr>
        <p:spPr>
          <a:xfrm>
            <a:off x="10405241" y="2679445"/>
            <a:ext cx="1499110" cy="1499110"/>
          </a:xfrm>
          <a:custGeom>
            <a:avLst/>
            <a:gdLst>
              <a:gd name="connsiteX0" fmla="*/ 171448 w 4914888"/>
              <a:gd name="connsiteY0" fmla="*/ 2628894 h 4914888"/>
              <a:gd name="connsiteX1" fmla="*/ 465861 w 4914888"/>
              <a:gd name="connsiteY1" fmla="*/ 2628894 h 4914888"/>
              <a:gd name="connsiteX2" fmla="*/ 1044500 w 4914888"/>
              <a:gd name="connsiteY2" fmla="*/ 3870388 h 4914888"/>
              <a:gd name="connsiteX3" fmla="*/ 2285994 w 4914888"/>
              <a:gd name="connsiteY3" fmla="*/ 4449027 h 4914888"/>
              <a:gd name="connsiteX4" fmla="*/ 2285994 w 4914888"/>
              <a:gd name="connsiteY4" fmla="*/ 4743441 h 4914888"/>
              <a:gd name="connsiteX5" fmla="*/ 2371719 w 4914888"/>
              <a:gd name="connsiteY5" fmla="*/ 4891927 h 4914888"/>
              <a:gd name="connsiteX6" fmla="*/ 2543169 w 4914888"/>
              <a:gd name="connsiteY6" fmla="*/ 4891927 h 4914888"/>
              <a:gd name="connsiteX7" fmla="*/ 2628894 w 4914888"/>
              <a:gd name="connsiteY7" fmla="*/ 4743441 h 4914888"/>
              <a:gd name="connsiteX8" fmla="*/ 2628894 w 4914888"/>
              <a:gd name="connsiteY8" fmla="*/ 4449027 h 4914888"/>
              <a:gd name="connsiteX9" fmla="*/ 3870388 w 4914888"/>
              <a:gd name="connsiteY9" fmla="*/ 3870388 h 4914888"/>
              <a:gd name="connsiteX10" fmla="*/ 4449027 w 4914888"/>
              <a:gd name="connsiteY10" fmla="*/ 2628894 h 4914888"/>
              <a:gd name="connsiteX11" fmla="*/ 4743441 w 4914888"/>
              <a:gd name="connsiteY11" fmla="*/ 2628894 h 4914888"/>
              <a:gd name="connsiteX12" fmla="*/ 4891927 w 4914888"/>
              <a:gd name="connsiteY12" fmla="*/ 2543169 h 4914888"/>
              <a:gd name="connsiteX13" fmla="*/ 4891927 w 4914888"/>
              <a:gd name="connsiteY13" fmla="*/ 2371719 h 4914888"/>
              <a:gd name="connsiteX14" fmla="*/ 4743441 w 4914888"/>
              <a:gd name="connsiteY14" fmla="*/ 2285994 h 4914888"/>
              <a:gd name="connsiteX15" fmla="*/ 4449027 w 4914888"/>
              <a:gd name="connsiteY15" fmla="*/ 2285994 h 4914888"/>
              <a:gd name="connsiteX16" fmla="*/ 3870388 w 4914888"/>
              <a:gd name="connsiteY16" fmla="*/ 1044500 h 4914888"/>
              <a:gd name="connsiteX17" fmla="*/ 2628894 w 4914888"/>
              <a:gd name="connsiteY17" fmla="*/ 465862 h 4914888"/>
              <a:gd name="connsiteX18" fmla="*/ 2628894 w 4914888"/>
              <a:gd name="connsiteY18" fmla="*/ 171448 h 4914888"/>
              <a:gd name="connsiteX19" fmla="*/ 2543169 w 4914888"/>
              <a:gd name="connsiteY19" fmla="*/ 22962 h 4914888"/>
              <a:gd name="connsiteX20" fmla="*/ 2371719 w 4914888"/>
              <a:gd name="connsiteY20" fmla="*/ 22962 h 4914888"/>
              <a:gd name="connsiteX21" fmla="*/ 2285994 w 4914888"/>
              <a:gd name="connsiteY21" fmla="*/ 171448 h 4914888"/>
              <a:gd name="connsiteX22" fmla="*/ 2285994 w 4914888"/>
              <a:gd name="connsiteY22" fmla="*/ 465862 h 4914888"/>
              <a:gd name="connsiteX23" fmla="*/ 1044500 w 4914888"/>
              <a:gd name="connsiteY23" fmla="*/ 1044500 h 4914888"/>
              <a:gd name="connsiteX24" fmla="*/ 465861 w 4914888"/>
              <a:gd name="connsiteY24" fmla="*/ 2285994 h 4914888"/>
              <a:gd name="connsiteX25" fmla="*/ 171448 w 4914888"/>
              <a:gd name="connsiteY25" fmla="*/ 2285994 h 4914888"/>
              <a:gd name="connsiteX26" fmla="*/ 22962 w 4914888"/>
              <a:gd name="connsiteY26" fmla="*/ 2371719 h 4914888"/>
              <a:gd name="connsiteX27" fmla="*/ 22962 w 4914888"/>
              <a:gd name="connsiteY27" fmla="*/ 2543169 h 4914888"/>
              <a:gd name="connsiteX28" fmla="*/ 171448 w 4914888"/>
              <a:gd name="connsiteY28" fmla="*/ 2628894 h 4914888"/>
              <a:gd name="connsiteX29" fmla="*/ 809026 w 4914888"/>
              <a:gd name="connsiteY29" fmla="*/ 2628894 h 4914888"/>
              <a:gd name="connsiteX30" fmla="*/ 1331792 w 4914888"/>
              <a:gd name="connsiteY30" fmla="*/ 2628894 h 4914888"/>
              <a:gd name="connsiteX31" fmla="*/ 1652423 w 4914888"/>
              <a:gd name="connsiteY31" fmla="*/ 3262456 h 4914888"/>
              <a:gd name="connsiteX32" fmla="*/ 2285985 w 4914888"/>
              <a:gd name="connsiteY32" fmla="*/ 3583087 h 4914888"/>
              <a:gd name="connsiteX33" fmla="*/ 2285985 w 4914888"/>
              <a:gd name="connsiteY33" fmla="*/ 4105892 h 4914888"/>
              <a:gd name="connsiteX34" fmla="*/ 1286186 w 4914888"/>
              <a:gd name="connsiteY34" fmla="*/ 3628742 h 4914888"/>
              <a:gd name="connsiteX35" fmla="*/ 809036 w 4914888"/>
              <a:gd name="connsiteY35" fmla="*/ 2628943 h 4914888"/>
              <a:gd name="connsiteX36" fmla="*/ 2628943 w 4914888"/>
              <a:gd name="connsiteY36" fmla="*/ 4105912 h 4914888"/>
              <a:gd name="connsiteX37" fmla="*/ 2628905 w 4914888"/>
              <a:gd name="connsiteY37" fmla="*/ 3583107 h 4914888"/>
              <a:gd name="connsiteX38" fmla="*/ 3262467 w 4914888"/>
              <a:gd name="connsiteY38" fmla="*/ 3262476 h 4914888"/>
              <a:gd name="connsiteX39" fmla="*/ 3583098 w 4914888"/>
              <a:gd name="connsiteY39" fmla="*/ 2628914 h 4914888"/>
              <a:gd name="connsiteX40" fmla="*/ 4105903 w 4914888"/>
              <a:gd name="connsiteY40" fmla="*/ 2628914 h 4914888"/>
              <a:gd name="connsiteX41" fmla="*/ 3628752 w 4914888"/>
              <a:gd name="connsiteY41" fmla="*/ 3628712 h 4914888"/>
              <a:gd name="connsiteX42" fmla="*/ 2628954 w 4914888"/>
              <a:gd name="connsiteY42" fmla="*/ 4105863 h 4914888"/>
              <a:gd name="connsiteX43" fmla="*/ 4105961 w 4914888"/>
              <a:gd name="connsiteY43" fmla="*/ 2285994 h 4914888"/>
              <a:gd name="connsiteX44" fmla="*/ 3583117 w 4914888"/>
              <a:gd name="connsiteY44" fmla="*/ 2285994 h 4914888"/>
              <a:gd name="connsiteX45" fmla="*/ 3262486 w 4914888"/>
              <a:gd name="connsiteY45" fmla="*/ 1652433 h 4914888"/>
              <a:gd name="connsiteX46" fmla="*/ 2628924 w 4914888"/>
              <a:gd name="connsiteY46" fmla="*/ 1331802 h 4914888"/>
              <a:gd name="connsiteX47" fmla="*/ 2628924 w 4914888"/>
              <a:gd name="connsiteY47" fmla="*/ 808997 h 4914888"/>
              <a:gd name="connsiteX48" fmla="*/ 3628722 w 4914888"/>
              <a:gd name="connsiteY48" fmla="*/ 1286147 h 4914888"/>
              <a:gd name="connsiteX49" fmla="*/ 4105872 w 4914888"/>
              <a:gd name="connsiteY49" fmla="*/ 2285945 h 4914888"/>
              <a:gd name="connsiteX50" fmla="*/ 2286043 w 4914888"/>
              <a:gd name="connsiteY50" fmla="*/ 808977 h 4914888"/>
              <a:gd name="connsiteX51" fmla="*/ 2286043 w 4914888"/>
              <a:gd name="connsiteY51" fmla="*/ 1331782 h 4914888"/>
              <a:gd name="connsiteX52" fmla="*/ 1652482 w 4914888"/>
              <a:gd name="connsiteY52" fmla="*/ 1652413 h 4914888"/>
              <a:gd name="connsiteX53" fmla="*/ 1331851 w 4914888"/>
              <a:gd name="connsiteY53" fmla="*/ 2285975 h 4914888"/>
              <a:gd name="connsiteX54" fmla="*/ 809046 w 4914888"/>
              <a:gd name="connsiteY54" fmla="*/ 2285975 h 4914888"/>
              <a:gd name="connsiteX55" fmla="*/ 1286196 w 4914888"/>
              <a:gd name="connsiteY55" fmla="*/ 1286176 h 4914888"/>
              <a:gd name="connsiteX56" fmla="*/ 2285994 w 4914888"/>
              <a:gd name="connsiteY56" fmla="*/ 809026 h 491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914888" h="4914888">
                <a:moveTo>
                  <a:pt x="171448" y="2628894"/>
                </a:moveTo>
                <a:lnTo>
                  <a:pt x="465861" y="2628894"/>
                </a:lnTo>
                <a:cubicBezTo>
                  <a:pt x="506734" y="3097893"/>
                  <a:pt x="711633" y="3537462"/>
                  <a:pt x="1044500" y="3870388"/>
                </a:cubicBezTo>
                <a:cubicBezTo>
                  <a:pt x="1377407" y="4203266"/>
                  <a:pt x="1816986" y="4408163"/>
                  <a:pt x="2285994" y="4449027"/>
                </a:cubicBezTo>
                <a:lnTo>
                  <a:pt x="2285994" y="4743441"/>
                </a:lnTo>
                <a:cubicBezTo>
                  <a:pt x="2285994" y="4804712"/>
                  <a:pt x="2318677" y="4861311"/>
                  <a:pt x="2371719" y="4891927"/>
                </a:cubicBezTo>
                <a:cubicBezTo>
                  <a:pt x="2424762" y="4922543"/>
                  <a:pt x="2490128" y="4922543"/>
                  <a:pt x="2543169" y="4891927"/>
                </a:cubicBezTo>
                <a:cubicBezTo>
                  <a:pt x="2596211" y="4861311"/>
                  <a:pt x="2628894" y="4804709"/>
                  <a:pt x="2628894" y="4743441"/>
                </a:cubicBezTo>
                <a:lnTo>
                  <a:pt x="2628894" y="4449027"/>
                </a:lnTo>
                <a:cubicBezTo>
                  <a:pt x="3097893" y="4408155"/>
                  <a:pt x="3537462" y="4203256"/>
                  <a:pt x="3870388" y="3870388"/>
                </a:cubicBezTo>
                <a:cubicBezTo>
                  <a:pt x="4203266" y="3537481"/>
                  <a:pt x="4408164" y="3097903"/>
                  <a:pt x="4449027" y="2628894"/>
                </a:cubicBezTo>
                <a:lnTo>
                  <a:pt x="4743441" y="2628894"/>
                </a:lnTo>
                <a:cubicBezTo>
                  <a:pt x="4804712" y="2628894"/>
                  <a:pt x="4861311" y="2596212"/>
                  <a:pt x="4891927" y="2543169"/>
                </a:cubicBezTo>
                <a:cubicBezTo>
                  <a:pt x="4922543" y="2490127"/>
                  <a:pt x="4922543" y="2424761"/>
                  <a:pt x="4891927" y="2371719"/>
                </a:cubicBezTo>
                <a:cubicBezTo>
                  <a:pt x="4861311" y="2318678"/>
                  <a:pt x="4804710" y="2285994"/>
                  <a:pt x="4743441" y="2285994"/>
                </a:cubicBezTo>
                <a:lnTo>
                  <a:pt x="4449027" y="2285994"/>
                </a:lnTo>
                <a:cubicBezTo>
                  <a:pt x="4408155" y="1816995"/>
                  <a:pt x="4203256" y="1377427"/>
                  <a:pt x="3870388" y="1044500"/>
                </a:cubicBezTo>
                <a:cubicBezTo>
                  <a:pt x="3537482" y="711623"/>
                  <a:pt x="3097903" y="506725"/>
                  <a:pt x="2628894" y="465862"/>
                </a:cubicBezTo>
                <a:lnTo>
                  <a:pt x="2628894" y="171448"/>
                </a:lnTo>
                <a:cubicBezTo>
                  <a:pt x="2628894" y="110177"/>
                  <a:pt x="2596212" y="53578"/>
                  <a:pt x="2543169" y="22962"/>
                </a:cubicBezTo>
                <a:cubicBezTo>
                  <a:pt x="2490127" y="-7654"/>
                  <a:pt x="2424761" y="-7654"/>
                  <a:pt x="2371719" y="22962"/>
                </a:cubicBezTo>
                <a:cubicBezTo>
                  <a:pt x="2318678" y="53578"/>
                  <a:pt x="2285994" y="110179"/>
                  <a:pt x="2285994" y="171448"/>
                </a:cubicBezTo>
                <a:lnTo>
                  <a:pt x="2285994" y="465862"/>
                </a:lnTo>
                <a:cubicBezTo>
                  <a:pt x="1816995" y="506734"/>
                  <a:pt x="1377427" y="711633"/>
                  <a:pt x="1044500" y="1044500"/>
                </a:cubicBezTo>
                <a:cubicBezTo>
                  <a:pt x="711623" y="1377407"/>
                  <a:pt x="506725" y="1816986"/>
                  <a:pt x="465861" y="2285994"/>
                </a:cubicBezTo>
                <a:lnTo>
                  <a:pt x="171448" y="2285994"/>
                </a:lnTo>
                <a:cubicBezTo>
                  <a:pt x="110177" y="2285994"/>
                  <a:pt x="53578" y="2318677"/>
                  <a:pt x="22962" y="2371719"/>
                </a:cubicBezTo>
                <a:cubicBezTo>
                  <a:pt x="-7654" y="2424762"/>
                  <a:pt x="-7654" y="2490128"/>
                  <a:pt x="22962" y="2543169"/>
                </a:cubicBezTo>
                <a:cubicBezTo>
                  <a:pt x="53578" y="2596211"/>
                  <a:pt x="110179" y="2628894"/>
                  <a:pt x="171448" y="2628894"/>
                </a:cubicBezTo>
                <a:close/>
                <a:moveTo>
                  <a:pt x="809026" y="2628894"/>
                </a:moveTo>
                <a:lnTo>
                  <a:pt x="1331792" y="2628894"/>
                </a:lnTo>
                <a:cubicBezTo>
                  <a:pt x="1368455" y="2868846"/>
                  <a:pt x="1480816" y="3090810"/>
                  <a:pt x="1652423" y="3262456"/>
                </a:cubicBezTo>
                <a:cubicBezTo>
                  <a:pt x="1824069" y="3434063"/>
                  <a:pt x="2046033" y="3546417"/>
                  <a:pt x="2285985" y="3583087"/>
                </a:cubicBezTo>
                <a:lnTo>
                  <a:pt x="2285985" y="4105892"/>
                </a:lnTo>
                <a:cubicBezTo>
                  <a:pt x="1907913" y="4066015"/>
                  <a:pt x="1554951" y="3897585"/>
                  <a:pt x="1286186" y="3628742"/>
                </a:cubicBezTo>
                <a:cubicBezTo>
                  <a:pt x="1017343" y="3359928"/>
                  <a:pt x="848910" y="3006966"/>
                  <a:pt x="809036" y="2628943"/>
                </a:cubicBezTo>
                <a:close/>
                <a:moveTo>
                  <a:pt x="2628943" y="4105912"/>
                </a:moveTo>
                <a:lnTo>
                  <a:pt x="2628905" y="3583107"/>
                </a:lnTo>
                <a:cubicBezTo>
                  <a:pt x="2868857" y="3546444"/>
                  <a:pt x="3090821" y="3434082"/>
                  <a:pt x="3262467" y="3262476"/>
                </a:cubicBezTo>
                <a:cubicBezTo>
                  <a:pt x="3434073" y="3090830"/>
                  <a:pt x="3546427" y="2868866"/>
                  <a:pt x="3583098" y="2628914"/>
                </a:cubicBezTo>
                <a:lnTo>
                  <a:pt x="4105903" y="2628914"/>
                </a:lnTo>
                <a:cubicBezTo>
                  <a:pt x="4066025" y="3006986"/>
                  <a:pt x="3897596" y="3359947"/>
                  <a:pt x="3628752" y="3628712"/>
                </a:cubicBezTo>
                <a:cubicBezTo>
                  <a:pt x="3359939" y="3897556"/>
                  <a:pt x="3006977" y="4065988"/>
                  <a:pt x="2628954" y="4105863"/>
                </a:cubicBezTo>
                <a:close/>
                <a:moveTo>
                  <a:pt x="4105961" y="2285994"/>
                </a:moveTo>
                <a:lnTo>
                  <a:pt x="3583117" y="2285994"/>
                </a:lnTo>
                <a:cubicBezTo>
                  <a:pt x="3546454" y="2046043"/>
                  <a:pt x="3434092" y="1824079"/>
                  <a:pt x="3262486" y="1652433"/>
                </a:cubicBezTo>
                <a:cubicBezTo>
                  <a:pt x="3090839" y="1480826"/>
                  <a:pt x="2868875" y="1368472"/>
                  <a:pt x="2628924" y="1331802"/>
                </a:cubicBezTo>
                <a:lnTo>
                  <a:pt x="2628924" y="808997"/>
                </a:lnTo>
                <a:cubicBezTo>
                  <a:pt x="3006996" y="848874"/>
                  <a:pt x="3359957" y="1017303"/>
                  <a:pt x="3628722" y="1286147"/>
                </a:cubicBezTo>
                <a:cubicBezTo>
                  <a:pt x="3897566" y="1554961"/>
                  <a:pt x="4065998" y="1907923"/>
                  <a:pt x="4105872" y="2285945"/>
                </a:cubicBezTo>
                <a:close/>
                <a:moveTo>
                  <a:pt x="2286043" y="808977"/>
                </a:moveTo>
                <a:lnTo>
                  <a:pt x="2286043" y="1331782"/>
                </a:lnTo>
                <a:cubicBezTo>
                  <a:pt x="2046092" y="1368445"/>
                  <a:pt x="1824127" y="1480806"/>
                  <a:pt x="1652482" y="1652413"/>
                </a:cubicBezTo>
                <a:cubicBezTo>
                  <a:pt x="1480875" y="1824059"/>
                  <a:pt x="1368521" y="2046023"/>
                  <a:pt x="1331851" y="2285975"/>
                </a:cubicBezTo>
                <a:lnTo>
                  <a:pt x="809046" y="2285975"/>
                </a:lnTo>
                <a:cubicBezTo>
                  <a:pt x="848923" y="1907903"/>
                  <a:pt x="1017352" y="1554941"/>
                  <a:pt x="1286196" y="1286176"/>
                </a:cubicBezTo>
                <a:cubicBezTo>
                  <a:pt x="1555010" y="1017333"/>
                  <a:pt x="1907972" y="848900"/>
                  <a:pt x="2285994" y="809026"/>
                </a:cubicBezTo>
                <a:close/>
              </a:path>
            </a:pathLst>
          </a:custGeom>
          <a:solidFill>
            <a:srgbClr val="C2605B"/>
          </a:solidFill>
          <a:ln w="979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5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ГТА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Рокус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-АМ»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1D27F0-7D1E-A2B0-C88B-A3786E139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3889" b="2988"/>
          <a:stretch/>
        </p:blipFill>
        <p:spPr>
          <a:xfrm>
            <a:off x="1720044" y="1229174"/>
            <a:ext cx="8751912" cy="52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ГТА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Рокус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-АМ»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B947E4-68CB-F04C-66A0-8175B2E0A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5" y="992691"/>
            <a:ext cx="3103836" cy="55179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9C5A3B-AC90-F471-DB3C-83C587768B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r="12552"/>
          <a:stretch/>
        </p:blipFill>
        <p:spPr>
          <a:xfrm>
            <a:off x="4040085" y="1016481"/>
            <a:ext cx="7121902" cy="549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6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9C5AD5B-7B8D-0D20-2B4F-E785F2BDD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2595" y="2906642"/>
            <a:ext cx="6939681" cy="1016965"/>
          </a:xfrm>
        </p:spPr>
        <p:txBody>
          <a:bodyPr/>
          <a:lstStyle/>
          <a:p>
            <a:r>
              <a:rPr lang="en-US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Ускоритель </a:t>
            </a:r>
            <a:r>
              <a:rPr lang="en-US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Novac11</a:t>
            </a:r>
            <a:endParaRPr lang="ru-RU" sz="28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197">
            <a:extLst>
              <a:ext uri="{FF2B5EF4-FFF2-40B4-BE49-F238E27FC236}">
                <a16:creationId xmlns:a16="http://schemas.microsoft.com/office/drawing/2014/main" id="{79D049D7-D875-5EC7-5496-B4F7933A4E0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875" y="2813050"/>
            <a:ext cx="1223963" cy="1223963"/>
          </a:xfrm>
          <a:custGeom>
            <a:avLst/>
            <a:gdLst>
              <a:gd name="connsiteX0" fmla="*/ 488730 w 4929188"/>
              <a:gd name="connsiteY0" fmla="*/ 4496404 h 5370799"/>
              <a:gd name="connsiteX1" fmla="*/ 2468929 w 4929188"/>
              <a:gd name="connsiteY1" fmla="*/ 4822159 h 5370799"/>
              <a:gd name="connsiteX2" fmla="*/ 2469124 w 4929188"/>
              <a:gd name="connsiteY2" fmla="*/ 4822159 h 5370799"/>
              <a:gd name="connsiteX3" fmla="*/ 4449323 w 4929188"/>
              <a:gd name="connsiteY3" fmla="*/ 4496404 h 5370799"/>
              <a:gd name="connsiteX4" fmla="*/ 4449323 w 4929188"/>
              <a:gd name="connsiteY4" fmla="*/ 4976464 h 5370799"/>
              <a:gd name="connsiteX5" fmla="*/ 4089278 w 4929188"/>
              <a:gd name="connsiteY5" fmla="*/ 5345082 h 5370799"/>
              <a:gd name="connsiteX6" fmla="*/ 2469027 w 4929188"/>
              <a:gd name="connsiteY6" fmla="*/ 5370799 h 5370799"/>
              <a:gd name="connsiteX7" fmla="*/ 848775 w 4929188"/>
              <a:gd name="connsiteY7" fmla="*/ 5345082 h 5370799"/>
              <a:gd name="connsiteX8" fmla="*/ 488730 w 4929188"/>
              <a:gd name="connsiteY8" fmla="*/ 4976464 h 5370799"/>
              <a:gd name="connsiteX9" fmla="*/ 1860281 w 4929188"/>
              <a:gd name="connsiteY9" fmla="*/ 2507486 h 5370799"/>
              <a:gd name="connsiteX10" fmla="*/ 3077576 w 4929188"/>
              <a:gd name="connsiteY10" fmla="*/ 2507486 h 5370799"/>
              <a:gd name="connsiteX11" fmla="*/ 3360469 w 4929188"/>
              <a:gd name="connsiteY11" fmla="*/ 2661791 h 5370799"/>
              <a:gd name="connsiteX12" fmla="*/ 4414837 w 4929188"/>
              <a:gd name="connsiteY12" fmla="*/ 4316333 h 5370799"/>
              <a:gd name="connsiteX13" fmla="*/ 2468929 w 4929188"/>
              <a:gd name="connsiteY13" fmla="*/ 4633515 h 5370799"/>
              <a:gd name="connsiteX14" fmla="*/ 523020 w 4929188"/>
              <a:gd name="connsiteY14" fmla="*/ 4316333 h 5370799"/>
              <a:gd name="connsiteX15" fmla="*/ 1577389 w 4929188"/>
              <a:gd name="connsiteY15" fmla="*/ 2661791 h 5370799"/>
              <a:gd name="connsiteX16" fmla="*/ 1860281 w 4929188"/>
              <a:gd name="connsiteY16" fmla="*/ 2507486 h 5370799"/>
              <a:gd name="connsiteX17" fmla="*/ 2486073 w 4929188"/>
              <a:gd name="connsiteY17" fmla="*/ 621536 h 5370799"/>
              <a:gd name="connsiteX18" fmla="*/ 3909108 w 4929188"/>
              <a:gd name="connsiteY18" fmla="*/ 2061716 h 5370799"/>
              <a:gd name="connsiteX19" fmla="*/ 3720513 w 4929188"/>
              <a:gd name="connsiteY19" fmla="*/ 2781806 h 5370799"/>
              <a:gd name="connsiteX20" fmla="*/ 3566208 w 4929188"/>
              <a:gd name="connsiteY20" fmla="*/ 2533203 h 5370799"/>
              <a:gd name="connsiteX21" fmla="*/ 3489056 w 4929188"/>
              <a:gd name="connsiteY21" fmla="*/ 2430333 h 5370799"/>
              <a:gd name="connsiteX22" fmla="*/ 3557636 w 4929188"/>
              <a:gd name="connsiteY22" fmla="*/ 2061716 h 5370799"/>
              <a:gd name="connsiteX23" fmla="*/ 2477501 w 4929188"/>
              <a:gd name="connsiteY23" fmla="*/ 981581 h 5370799"/>
              <a:gd name="connsiteX24" fmla="*/ 1397366 w 4929188"/>
              <a:gd name="connsiteY24" fmla="*/ 2061716 h 5370799"/>
              <a:gd name="connsiteX25" fmla="*/ 1465946 w 4929188"/>
              <a:gd name="connsiteY25" fmla="*/ 2430333 h 5370799"/>
              <a:gd name="connsiteX26" fmla="*/ 1388793 w 4929188"/>
              <a:gd name="connsiteY26" fmla="*/ 2533203 h 5370799"/>
              <a:gd name="connsiteX27" fmla="*/ 1234488 w 4929188"/>
              <a:gd name="connsiteY27" fmla="*/ 2781806 h 5370799"/>
              <a:gd name="connsiteX28" fmla="*/ 1045893 w 4929188"/>
              <a:gd name="connsiteY28" fmla="*/ 2061716 h 5370799"/>
              <a:gd name="connsiteX29" fmla="*/ 2486073 w 4929188"/>
              <a:gd name="connsiteY29" fmla="*/ 621536 h 5370799"/>
              <a:gd name="connsiteX30" fmla="*/ 2431263 w 4929188"/>
              <a:gd name="connsiteY30" fmla="*/ 382 h 5370799"/>
              <a:gd name="connsiteX31" fmla="*/ 2614601 w 4929188"/>
              <a:gd name="connsiteY31" fmla="*/ 2421 h 5370799"/>
              <a:gd name="connsiteX32" fmla="*/ 4560570 w 4929188"/>
              <a:gd name="connsiteY32" fmla="*/ 638779 h 5370799"/>
              <a:gd name="connsiteX33" fmla="*/ 4929188 w 4929188"/>
              <a:gd name="connsiteY33" fmla="*/ 1316007 h 5370799"/>
              <a:gd name="connsiteX34" fmla="*/ 4929188 w 4929188"/>
              <a:gd name="connsiteY34" fmla="*/ 3964909 h 5370799"/>
              <a:gd name="connsiteX35" fmla="*/ 4766310 w 4929188"/>
              <a:gd name="connsiteY35" fmla="*/ 4127787 h 5370799"/>
              <a:gd name="connsiteX36" fmla="*/ 4560570 w 4929188"/>
              <a:gd name="connsiteY36" fmla="*/ 4127787 h 5370799"/>
              <a:gd name="connsiteX37" fmla="*/ 3806190 w 4929188"/>
              <a:gd name="connsiteY37" fmla="*/ 2927637 h 5370799"/>
              <a:gd name="connsiteX38" fmla="*/ 4063365 w 4929188"/>
              <a:gd name="connsiteY38" fmla="*/ 2061814 h 5370799"/>
              <a:gd name="connsiteX39" fmla="*/ 2468880 w 4929188"/>
              <a:gd name="connsiteY39" fmla="*/ 467329 h 5370799"/>
              <a:gd name="connsiteX40" fmla="*/ 874395 w 4929188"/>
              <a:gd name="connsiteY40" fmla="*/ 2061814 h 5370799"/>
              <a:gd name="connsiteX41" fmla="*/ 1131570 w 4929188"/>
              <a:gd name="connsiteY41" fmla="*/ 2927637 h 5370799"/>
              <a:gd name="connsiteX42" fmla="*/ 377190 w 4929188"/>
              <a:gd name="connsiteY42" fmla="*/ 4127787 h 5370799"/>
              <a:gd name="connsiteX43" fmla="*/ 162878 w 4929188"/>
              <a:gd name="connsiteY43" fmla="*/ 4127787 h 5370799"/>
              <a:gd name="connsiteX44" fmla="*/ 0 w 4929188"/>
              <a:gd name="connsiteY44" fmla="*/ 3964909 h 5370799"/>
              <a:gd name="connsiteX45" fmla="*/ 0 w 4929188"/>
              <a:gd name="connsiteY45" fmla="*/ 1307434 h 5370799"/>
              <a:gd name="connsiteX46" fmla="*/ 377190 w 4929188"/>
              <a:gd name="connsiteY46" fmla="*/ 630206 h 5370799"/>
              <a:gd name="connsiteX47" fmla="*/ 2431263 w 4929188"/>
              <a:gd name="connsiteY47" fmla="*/ 382 h 537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9188" h="5370799">
                <a:moveTo>
                  <a:pt x="488730" y="4496404"/>
                </a:moveTo>
                <a:cubicBezTo>
                  <a:pt x="1071660" y="4684999"/>
                  <a:pt x="1757411" y="4796442"/>
                  <a:pt x="2468929" y="4822159"/>
                </a:cubicBezTo>
                <a:lnTo>
                  <a:pt x="2469124" y="4822159"/>
                </a:lnTo>
                <a:cubicBezTo>
                  <a:pt x="3180593" y="4796442"/>
                  <a:pt x="3866393" y="4684999"/>
                  <a:pt x="4449323" y="4496404"/>
                </a:cubicBezTo>
                <a:lnTo>
                  <a:pt x="4449323" y="4976464"/>
                </a:lnTo>
                <a:cubicBezTo>
                  <a:pt x="4449323" y="5173632"/>
                  <a:pt x="4295018" y="5345082"/>
                  <a:pt x="4089278" y="5345082"/>
                </a:cubicBezTo>
                <a:lnTo>
                  <a:pt x="2469027" y="5370799"/>
                </a:lnTo>
                <a:lnTo>
                  <a:pt x="848775" y="5345082"/>
                </a:lnTo>
                <a:cubicBezTo>
                  <a:pt x="651608" y="5345082"/>
                  <a:pt x="488730" y="5182204"/>
                  <a:pt x="488730" y="4976464"/>
                </a:cubicBezTo>
                <a:close/>
                <a:moveTo>
                  <a:pt x="1860281" y="2507486"/>
                </a:moveTo>
                <a:lnTo>
                  <a:pt x="3077576" y="2507486"/>
                </a:lnTo>
                <a:cubicBezTo>
                  <a:pt x="3189019" y="2507486"/>
                  <a:pt x="3300461" y="2567494"/>
                  <a:pt x="3360469" y="2661791"/>
                </a:cubicBezTo>
                <a:lnTo>
                  <a:pt x="4414837" y="4316333"/>
                </a:lnTo>
                <a:cubicBezTo>
                  <a:pt x="3840529" y="4496355"/>
                  <a:pt x="3171874" y="4607798"/>
                  <a:pt x="2468929" y="4633515"/>
                </a:cubicBezTo>
                <a:cubicBezTo>
                  <a:pt x="1757460" y="4607798"/>
                  <a:pt x="1097378" y="4496355"/>
                  <a:pt x="523020" y="4316333"/>
                </a:cubicBezTo>
                <a:lnTo>
                  <a:pt x="1577389" y="2661791"/>
                </a:lnTo>
                <a:cubicBezTo>
                  <a:pt x="1637396" y="2567494"/>
                  <a:pt x="1748839" y="2507486"/>
                  <a:pt x="1860281" y="2507486"/>
                </a:cubicBezTo>
                <a:close/>
                <a:moveTo>
                  <a:pt x="2486073" y="621536"/>
                </a:moveTo>
                <a:cubicBezTo>
                  <a:pt x="3283316" y="621536"/>
                  <a:pt x="3909108" y="1273046"/>
                  <a:pt x="3909108" y="2061716"/>
                </a:cubicBezTo>
                <a:cubicBezTo>
                  <a:pt x="3909108" y="2318891"/>
                  <a:pt x="3840528" y="2567493"/>
                  <a:pt x="3720513" y="2781806"/>
                </a:cubicBezTo>
                <a:lnTo>
                  <a:pt x="3566208" y="2533203"/>
                </a:lnTo>
                <a:cubicBezTo>
                  <a:pt x="3540491" y="2498913"/>
                  <a:pt x="3514773" y="2464623"/>
                  <a:pt x="3489056" y="2430333"/>
                </a:cubicBezTo>
                <a:cubicBezTo>
                  <a:pt x="3531918" y="2318891"/>
                  <a:pt x="3557636" y="2190303"/>
                  <a:pt x="3557636" y="2061716"/>
                </a:cubicBezTo>
                <a:cubicBezTo>
                  <a:pt x="3557636" y="1470213"/>
                  <a:pt x="3077576" y="981581"/>
                  <a:pt x="2477501" y="981581"/>
                </a:cubicBezTo>
                <a:cubicBezTo>
                  <a:pt x="1877426" y="981581"/>
                  <a:pt x="1397366" y="1461641"/>
                  <a:pt x="1397366" y="2061716"/>
                </a:cubicBezTo>
                <a:cubicBezTo>
                  <a:pt x="1397366" y="2190303"/>
                  <a:pt x="1423083" y="2318891"/>
                  <a:pt x="1465946" y="2430333"/>
                </a:cubicBezTo>
                <a:cubicBezTo>
                  <a:pt x="1431656" y="2456051"/>
                  <a:pt x="1405938" y="2490341"/>
                  <a:pt x="1388793" y="2533203"/>
                </a:cubicBezTo>
                <a:lnTo>
                  <a:pt x="1234488" y="2781806"/>
                </a:lnTo>
                <a:cubicBezTo>
                  <a:pt x="1114473" y="2567493"/>
                  <a:pt x="1045893" y="2327463"/>
                  <a:pt x="1045893" y="2061716"/>
                </a:cubicBezTo>
                <a:cubicBezTo>
                  <a:pt x="1045893" y="1264473"/>
                  <a:pt x="1688831" y="621536"/>
                  <a:pt x="2486073" y="621536"/>
                </a:cubicBezTo>
                <a:close/>
                <a:moveTo>
                  <a:pt x="2431263" y="382"/>
                </a:moveTo>
                <a:cubicBezTo>
                  <a:pt x="2491619" y="-502"/>
                  <a:pt x="2552745" y="134"/>
                  <a:pt x="2614601" y="2421"/>
                </a:cubicBezTo>
                <a:cubicBezTo>
                  <a:pt x="3208415" y="24371"/>
                  <a:pt x="3869431" y="198366"/>
                  <a:pt x="4560570" y="638779"/>
                </a:cubicBezTo>
                <a:cubicBezTo>
                  <a:pt x="4792028" y="784511"/>
                  <a:pt x="4929188" y="1041686"/>
                  <a:pt x="4929188" y="1316007"/>
                </a:cubicBezTo>
                <a:lnTo>
                  <a:pt x="4929188" y="3964909"/>
                </a:lnTo>
                <a:cubicBezTo>
                  <a:pt x="4929188" y="4050634"/>
                  <a:pt x="4860608" y="4127787"/>
                  <a:pt x="4766310" y="4127787"/>
                </a:cubicBezTo>
                <a:lnTo>
                  <a:pt x="4560570" y="4127787"/>
                </a:lnTo>
                <a:lnTo>
                  <a:pt x="3806190" y="2927637"/>
                </a:lnTo>
                <a:cubicBezTo>
                  <a:pt x="3969068" y="2679034"/>
                  <a:pt x="4063365" y="2378997"/>
                  <a:pt x="4063365" y="2061814"/>
                </a:cubicBezTo>
                <a:cubicBezTo>
                  <a:pt x="4063365" y="1178847"/>
                  <a:pt x="3343275" y="467329"/>
                  <a:pt x="2468880" y="467329"/>
                </a:cubicBezTo>
                <a:cubicBezTo>
                  <a:pt x="1594485" y="467329"/>
                  <a:pt x="874395" y="1187419"/>
                  <a:pt x="874395" y="2061814"/>
                </a:cubicBezTo>
                <a:cubicBezTo>
                  <a:pt x="874395" y="2378997"/>
                  <a:pt x="968692" y="2679034"/>
                  <a:pt x="1131570" y="2927637"/>
                </a:cubicBezTo>
                <a:lnTo>
                  <a:pt x="377190" y="4127787"/>
                </a:lnTo>
                <a:lnTo>
                  <a:pt x="162878" y="4127787"/>
                </a:lnTo>
                <a:cubicBezTo>
                  <a:pt x="77153" y="4127787"/>
                  <a:pt x="0" y="4059207"/>
                  <a:pt x="0" y="3964909"/>
                </a:cubicBezTo>
                <a:lnTo>
                  <a:pt x="0" y="1307434"/>
                </a:lnTo>
                <a:cubicBezTo>
                  <a:pt x="0" y="1033114"/>
                  <a:pt x="145733" y="775939"/>
                  <a:pt x="377190" y="630206"/>
                </a:cubicBezTo>
                <a:cubicBezTo>
                  <a:pt x="794095" y="369013"/>
                  <a:pt x="1525932" y="13639"/>
                  <a:pt x="2431263" y="382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1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Ускоритель </a:t>
            </a:r>
            <a:r>
              <a:rPr lang="en-US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Novac11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A0187E7D-316E-48E2-0ABD-8C9835F9C5F5}"/>
                  </a:ext>
                </a:extLst>
              </p:cNvPr>
              <p:cNvSpPr/>
              <p:nvPr/>
            </p:nvSpPr>
            <p:spPr>
              <a:xfrm>
                <a:off x="3652033" y="1249325"/>
                <a:ext cx="8156339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8788" lvl="0" indent="-285750" algn="just">
                  <a:spcBef>
                    <a:spcPts val="600"/>
                  </a:spcBef>
                  <a:spcAft>
                    <a:spcPts val="0"/>
                  </a:spcAft>
                  <a:buClr>
                    <a:srgbClr val="0C638A"/>
                  </a:buClr>
                  <a:buFont typeface="Wingdings" panose="05000000000000000000" pitchFamily="2" charset="2"/>
                  <a:buChar char="§"/>
                  <a:tabLst>
                    <a:tab pos="358775" algn="l"/>
                  </a:tabLst>
                </a:pPr>
                <a:r>
                  <a:rPr kumimoji="1" lang="ru-RU" sz="2000" dirty="0">
                    <a:solidFill>
                      <a:schemeClr val="tx1"/>
                    </a:solidFill>
                    <a:cs typeface="Arial" charset="0"/>
                  </a:rPr>
                  <a:t>Энергия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</a:rPr>
                        </m:ctrlPr>
                      </m:sSup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000" b="0" i="1">
                            <a:solidFill>
                              <a:schemeClr val="tx1"/>
                            </a:solidFill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ru-RU" sz="2000" dirty="0">
                    <a:solidFill>
                      <a:schemeClr val="tx1"/>
                    </a:solidFill>
                    <a:cs typeface="Arial" charset="0"/>
                  </a:rPr>
                  <a:t> 4 МэВ, 6 МэВ, 8 МэВ, 10 МэВ;</a:t>
                </a:r>
              </a:p>
              <a:p>
                <a:pPr marL="458788" lvl="0" indent="-285750" algn="just">
                  <a:spcBef>
                    <a:spcPts val="600"/>
                  </a:spcBef>
                  <a:spcAft>
                    <a:spcPts val="0"/>
                  </a:spcAft>
                  <a:buClr>
                    <a:srgbClr val="0C638A"/>
                  </a:buClr>
                  <a:buFont typeface="Wingdings" panose="05000000000000000000" pitchFamily="2" charset="2"/>
                  <a:buChar char="§"/>
                  <a:tabLst>
                    <a:tab pos="358775" algn="l"/>
                  </a:tabLst>
                </a:pPr>
                <a:r>
                  <a:rPr kumimoji="1" lang="ru-RU" sz="2000" dirty="0">
                    <a:solidFill>
                      <a:schemeClr val="tx1"/>
                    </a:solidFill>
                    <a:cs typeface="Arial" charset="0"/>
                  </a:rPr>
                  <a:t>Биологическая эффективность (ОБЭ) = 1;</a:t>
                </a:r>
              </a:p>
              <a:p>
                <a:pPr marL="458788" lvl="0" indent="-285750" algn="just">
                  <a:spcBef>
                    <a:spcPts val="600"/>
                  </a:spcBef>
                  <a:spcAft>
                    <a:spcPts val="0"/>
                  </a:spcAft>
                  <a:buClr>
                    <a:srgbClr val="0C638A"/>
                  </a:buClr>
                  <a:buFont typeface="Wingdings" panose="05000000000000000000" pitchFamily="2" charset="2"/>
                  <a:buChar char="§"/>
                  <a:tabLst>
                    <a:tab pos="358775" algn="l"/>
                  </a:tabLst>
                </a:pPr>
                <a:r>
                  <a:rPr kumimoji="1" lang="ru-RU" sz="2000" dirty="0">
                    <a:solidFill>
                      <a:schemeClr val="tx1"/>
                    </a:solidFill>
                    <a:cs typeface="Arial" charset="0"/>
                  </a:rPr>
                  <a:t>Размеры штатных тубусов </a:t>
                </a:r>
                <a:r>
                  <a:rPr kumimoji="1" lang="en-US" sz="2000" dirty="0">
                    <a:solidFill>
                      <a:schemeClr val="tx1"/>
                    </a:solidFill>
                    <a:cs typeface="Arial" charset="0"/>
                  </a:rPr>
                  <a:t>Ø</a:t>
                </a:r>
                <a:r>
                  <a:rPr kumimoji="1" lang="ru-RU" sz="2000" dirty="0">
                    <a:solidFill>
                      <a:schemeClr val="tx1"/>
                    </a:solidFill>
                    <a:cs typeface="Arial" charset="0"/>
                  </a:rPr>
                  <a:t> 40 – </a:t>
                </a:r>
                <a:r>
                  <a:rPr kumimoji="1" lang="en-US" sz="2000" dirty="0">
                    <a:solidFill>
                      <a:schemeClr val="tx1"/>
                    </a:solidFill>
                    <a:cs typeface="Arial" charset="0"/>
                  </a:rPr>
                  <a:t>Ø</a:t>
                </a:r>
                <a:r>
                  <a:rPr kumimoji="1" lang="ru-RU" sz="2000" dirty="0">
                    <a:solidFill>
                      <a:schemeClr val="tx1"/>
                    </a:solidFill>
                    <a:cs typeface="Arial" charset="0"/>
                  </a:rPr>
                  <a:t> 100 мм, шаг 10 мм;</a:t>
                </a:r>
              </a:p>
              <a:p>
                <a:pPr marL="458788" lvl="0" indent="-285750" algn="just">
                  <a:spcBef>
                    <a:spcPts val="600"/>
                  </a:spcBef>
                  <a:spcAft>
                    <a:spcPts val="0"/>
                  </a:spcAft>
                  <a:buClr>
                    <a:srgbClr val="0C638A"/>
                  </a:buClr>
                  <a:buFont typeface="Wingdings" panose="05000000000000000000" pitchFamily="2" charset="2"/>
                  <a:buChar char="§"/>
                  <a:tabLst>
                    <a:tab pos="358775" algn="l"/>
                  </a:tabLst>
                </a:pPr>
                <a:r>
                  <a:rPr kumimoji="1" lang="ru-RU" sz="2000" dirty="0">
                    <a:solidFill>
                      <a:schemeClr val="tx1"/>
                    </a:solidFill>
                    <a:cs typeface="Arial" charset="0"/>
                  </a:rPr>
                  <a:t>Поглощённая доза 0,05 – 100 Гр;</a:t>
                </a:r>
              </a:p>
              <a:p>
                <a:pPr marL="458788" lvl="0" indent="-285750" algn="just">
                  <a:spcBef>
                    <a:spcPts val="600"/>
                  </a:spcBef>
                  <a:spcAft>
                    <a:spcPts val="0"/>
                  </a:spcAft>
                  <a:buClr>
                    <a:srgbClr val="0C638A"/>
                  </a:buClr>
                  <a:buFont typeface="Wingdings" panose="05000000000000000000" pitchFamily="2" charset="2"/>
                  <a:buChar char="§"/>
                  <a:tabLst>
                    <a:tab pos="358775" algn="l"/>
                  </a:tabLst>
                </a:pPr>
                <a:r>
                  <a:rPr kumimoji="1" lang="ru-RU" sz="2000" dirty="0">
                    <a:solidFill>
                      <a:schemeClr val="tx1"/>
                    </a:solidFill>
                    <a:cs typeface="Arial" charset="0"/>
                  </a:rPr>
                  <a:t>Легкая коллимация пучка.</a:t>
                </a:r>
              </a:p>
            </p:txBody>
          </p:sp>
        </mc:Choice>
        <mc:Fallback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A0187E7D-316E-48E2-0ABD-8C9835F9C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033" y="1249325"/>
                <a:ext cx="8156339" cy="1938992"/>
              </a:xfrm>
              <a:prstGeom prst="rect">
                <a:avLst/>
              </a:prstGeom>
              <a:blipFill>
                <a:blip r:embed="rId2"/>
                <a:stretch>
                  <a:fillRect t="-1572" b="-50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5BB9A4-9471-EE01-FA7D-1AD109694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6" l="7895" r="89474">
                        <a14:foregroundMark x1="21345" y1="47788" x2="20175" y2="74336"/>
                        <a14:foregroundMark x1="20175" y1="74336" x2="11111" y2="61947"/>
                        <a14:foregroundMark x1="11111" y1="61947" x2="11111" y2="48142"/>
                        <a14:foregroundMark x1="11111" y1="48142" x2="3509" y2="35044"/>
                        <a14:foregroundMark x1="3509" y1="35044" x2="7018" y2="8142"/>
                        <a14:foregroundMark x1="7018" y1="8142" x2="25439" y2="885"/>
                        <a14:foregroundMark x1="25439" y1="885" x2="41813" y2="10973"/>
                        <a14:foregroundMark x1="41813" y1="10973" x2="42982" y2="24602"/>
                        <a14:foregroundMark x1="42982" y1="24602" x2="64620" y2="29912"/>
                        <a14:foregroundMark x1="64620" y1="29912" x2="87427" y2="29912"/>
                        <a14:foregroundMark x1="87427" y1="29912" x2="90351" y2="43894"/>
                        <a14:foregroundMark x1="90351" y1="43894" x2="71053" y2="49735"/>
                        <a14:foregroundMark x1="71053" y1="49735" x2="61404" y2="61593"/>
                        <a14:foregroundMark x1="61404" y1="61593" x2="83626" y2="64956"/>
                        <a14:foregroundMark x1="83626" y1="64956" x2="95906" y2="76283"/>
                        <a14:foregroundMark x1="95906" y1="76283" x2="95614" y2="89912"/>
                        <a14:foregroundMark x1="95614" y1="89912" x2="76901" y2="97522"/>
                        <a14:foregroundMark x1="76901" y1="97522" x2="32749" y2="99292"/>
                        <a14:foregroundMark x1="32749" y1="99292" x2="13158" y2="93097"/>
                        <a14:foregroundMark x1="13158" y1="93097" x2="24854" y2="80531"/>
                        <a14:foregroundMark x1="24854" y1="80531" x2="27193" y2="67434"/>
                        <a14:foregroundMark x1="27193" y1="67434" x2="38012" y2="55752"/>
                        <a14:foregroundMark x1="38012" y1="55752" x2="27778" y2="43894"/>
                        <a14:foregroundMark x1="27778" y1="43894" x2="23684" y2="48142"/>
                        <a14:foregroundMark x1="19591" y1="16106" x2="30994" y2="23717"/>
                        <a14:foregroundMark x1="7895" y1="7611" x2="32456" y2="0"/>
                        <a14:foregroundMark x1="32456" y1="0" x2="37427" y2="7611"/>
                        <a14:foregroundMark x1="8187" y1="7611" x2="18421" y2="0"/>
                        <a14:foregroundMark x1="15789" y1="94159" x2="36550" y2="98584"/>
                        <a14:foregroundMark x1="36550" y1="98584" x2="81871" y2="95221"/>
                        <a14:foregroundMark x1="14035" y1="93451" x2="28655" y2="99469"/>
                        <a14:foregroundMark x1="15205" y1="93274" x2="26023" y2="99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027" y="1363420"/>
            <a:ext cx="3116006" cy="514720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F2B86AA-0807-40B8-3490-34AECA9E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377" y="3669684"/>
            <a:ext cx="3809533" cy="26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4C69B6-3A6F-27B2-C84E-6F8CF27810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668"/>
          <a:stretch/>
        </p:blipFill>
        <p:spPr>
          <a:xfrm>
            <a:off x="3827302" y="3568728"/>
            <a:ext cx="4346806" cy="30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14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Ускоритель </a:t>
            </a:r>
            <a:r>
              <a:rPr lang="en-US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Novac11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044B4E-2AE7-D952-A74C-D72C4CF75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259" y="3401560"/>
            <a:ext cx="5171669" cy="3459919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3CACC012-AAD7-AA36-4F2D-3F6FE7830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030468"/>
              </p:ext>
            </p:extLst>
          </p:nvPr>
        </p:nvGraphicFramePr>
        <p:xfrm>
          <a:off x="667702" y="1189583"/>
          <a:ext cx="6426784" cy="2053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066">
                  <a:extLst>
                    <a:ext uri="{9D8B030D-6E8A-4147-A177-3AD203B41FA5}">
                      <a16:colId xmlns:a16="http://schemas.microsoft.com/office/drawing/2014/main" val="1863635714"/>
                    </a:ext>
                  </a:extLst>
                </a:gridCol>
                <a:gridCol w="795066">
                  <a:extLst>
                    <a:ext uri="{9D8B030D-6E8A-4147-A177-3AD203B41FA5}">
                      <a16:colId xmlns:a16="http://schemas.microsoft.com/office/drawing/2014/main" val="520364616"/>
                    </a:ext>
                  </a:extLst>
                </a:gridCol>
                <a:gridCol w="861322">
                  <a:extLst>
                    <a:ext uri="{9D8B030D-6E8A-4147-A177-3AD203B41FA5}">
                      <a16:colId xmlns:a16="http://schemas.microsoft.com/office/drawing/2014/main" val="1670916900"/>
                    </a:ext>
                  </a:extLst>
                </a:gridCol>
                <a:gridCol w="795066">
                  <a:extLst>
                    <a:ext uri="{9D8B030D-6E8A-4147-A177-3AD203B41FA5}">
                      <a16:colId xmlns:a16="http://schemas.microsoft.com/office/drawing/2014/main" val="2953819338"/>
                    </a:ext>
                  </a:extLst>
                </a:gridCol>
                <a:gridCol w="795066">
                  <a:extLst>
                    <a:ext uri="{9D8B030D-6E8A-4147-A177-3AD203B41FA5}">
                      <a16:colId xmlns:a16="http://schemas.microsoft.com/office/drawing/2014/main" val="239765850"/>
                    </a:ext>
                  </a:extLst>
                </a:gridCol>
                <a:gridCol w="795066">
                  <a:extLst>
                    <a:ext uri="{9D8B030D-6E8A-4147-A177-3AD203B41FA5}">
                      <a16:colId xmlns:a16="http://schemas.microsoft.com/office/drawing/2014/main" val="1364760745"/>
                    </a:ext>
                  </a:extLst>
                </a:gridCol>
                <a:gridCol w="795066">
                  <a:extLst>
                    <a:ext uri="{9D8B030D-6E8A-4147-A177-3AD203B41FA5}">
                      <a16:colId xmlns:a16="http://schemas.microsoft.com/office/drawing/2014/main" val="769200639"/>
                    </a:ext>
                  </a:extLst>
                </a:gridCol>
                <a:gridCol w="795066">
                  <a:extLst>
                    <a:ext uri="{9D8B030D-6E8A-4147-A177-3AD203B41FA5}">
                      <a16:colId xmlns:a16="http://schemas.microsoft.com/office/drawing/2014/main" val="1846544353"/>
                    </a:ext>
                  </a:extLst>
                </a:gridCol>
              </a:tblGrid>
              <a:tr h="410797">
                <a:tc>
                  <a:txBody>
                    <a:bodyPr/>
                    <a:lstStyle/>
                    <a:p>
                      <a:pPr algn="r" fontAlgn="ctr"/>
                      <a:endParaRPr lang="ru-RU" sz="1800" b="1" i="1" u="none" strike="noStrike" dirty="0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80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86573"/>
                  </a:ext>
                </a:extLst>
              </a:tr>
              <a:tr h="410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1,21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1,13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1,33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1,28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1,22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1,08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32542"/>
                  </a:ext>
                </a:extLst>
              </a:tr>
              <a:tr h="410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1,43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1,26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1,44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1,32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1,27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1,15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768720"/>
                  </a:ext>
                </a:extLst>
              </a:tr>
              <a:tr h="410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1,68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1,45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1,72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1,53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1,43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1,29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862094"/>
                  </a:ext>
                </a:extLst>
              </a:tr>
              <a:tr h="410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1,89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1,58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1,89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1,62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1,54</a:t>
                      </a:r>
                      <a:endParaRPr lang="ru-RU" sz="1800" b="1" i="0" u="none" strike="noStrike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882A2D"/>
                          </a:solidFill>
                          <a:effectLst/>
                          <a:latin typeface="+mn-lt"/>
                        </a:rPr>
                        <a:t>1,31</a:t>
                      </a:r>
                      <a:endParaRPr lang="ru-RU" sz="1800" b="1" i="0" u="none" strike="noStrike" dirty="0">
                        <a:solidFill>
                          <a:srgbClr val="882A2D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6121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B5D351F-F493-DC84-D956-BAAEFCEF94F2}"/>
              </a:ext>
            </a:extLst>
          </p:cNvPr>
          <p:cNvSpPr txBox="1"/>
          <p:nvPr/>
        </p:nvSpPr>
        <p:spPr>
          <a:xfrm>
            <a:off x="7283525" y="862335"/>
            <a:ext cx="450922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Сравнение показаний ИК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PTW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Roos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без корректировки на рекомбинацию и с ней</a:t>
            </a:r>
          </a:p>
        </p:txBody>
      </p:sp>
      <p:pic>
        <p:nvPicPr>
          <p:cNvPr id="13" name="document_5220019791753915726">
            <a:hlinkClick r:id="" action="ppaction://media"/>
            <a:extLst>
              <a:ext uri="{FF2B5EF4-FFF2-40B4-BE49-F238E27FC236}">
                <a16:creationId xmlns:a16="http://schemas.microsoft.com/office/drawing/2014/main" id="{3C7BB3F1-63A3-300B-26F6-E769EE36B4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57" end="10244.8333"/>
                </p14:media>
              </p:ext>
            </p:extLst>
          </p:nvPr>
        </p:nvPicPr>
        <p:blipFill rotWithShape="1">
          <a:blip r:embed="rId5"/>
          <a:srcRect l="27719" r="19551"/>
          <a:stretch>
            <a:fillRect/>
          </a:stretch>
        </p:blipFill>
        <p:spPr>
          <a:xfrm>
            <a:off x="7486137" y="1985717"/>
            <a:ext cx="4306617" cy="459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9C5AD5B-7B8D-0D20-2B4F-E785F2BDD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2595" y="2906642"/>
            <a:ext cx="6939681" cy="1016965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генератор НГ-24МТ</a:t>
            </a:r>
          </a:p>
        </p:txBody>
      </p:sp>
      <p:sp>
        <p:nvSpPr>
          <p:cNvPr id="7" name="Полилиния 197">
            <a:extLst>
              <a:ext uri="{FF2B5EF4-FFF2-40B4-BE49-F238E27FC236}">
                <a16:creationId xmlns:a16="http://schemas.microsoft.com/office/drawing/2014/main" id="{79D049D7-D875-5EC7-5496-B4F7933A4E0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875" y="2813050"/>
            <a:ext cx="1223963" cy="1223963"/>
          </a:xfrm>
          <a:custGeom>
            <a:avLst/>
            <a:gdLst>
              <a:gd name="connsiteX0" fmla="*/ 488730 w 4929188"/>
              <a:gd name="connsiteY0" fmla="*/ 4496404 h 5370799"/>
              <a:gd name="connsiteX1" fmla="*/ 2468929 w 4929188"/>
              <a:gd name="connsiteY1" fmla="*/ 4822159 h 5370799"/>
              <a:gd name="connsiteX2" fmla="*/ 2469124 w 4929188"/>
              <a:gd name="connsiteY2" fmla="*/ 4822159 h 5370799"/>
              <a:gd name="connsiteX3" fmla="*/ 4449323 w 4929188"/>
              <a:gd name="connsiteY3" fmla="*/ 4496404 h 5370799"/>
              <a:gd name="connsiteX4" fmla="*/ 4449323 w 4929188"/>
              <a:gd name="connsiteY4" fmla="*/ 4976464 h 5370799"/>
              <a:gd name="connsiteX5" fmla="*/ 4089278 w 4929188"/>
              <a:gd name="connsiteY5" fmla="*/ 5345082 h 5370799"/>
              <a:gd name="connsiteX6" fmla="*/ 2469027 w 4929188"/>
              <a:gd name="connsiteY6" fmla="*/ 5370799 h 5370799"/>
              <a:gd name="connsiteX7" fmla="*/ 848775 w 4929188"/>
              <a:gd name="connsiteY7" fmla="*/ 5345082 h 5370799"/>
              <a:gd name="connsiteX8" fmla="*/ 488730 w 4929188"/>
              <a:gd name="connsiteY8" fmla="*/ 4976464 h 5370799"/>
              <a:gd name="connsiteX9" fmla="*/ 1860281 w 4929188"/>
              <a:gd name="connsiteY9" fmla="*/ 2507486 h 5370799"/>
              <a:gd name="connsiteX10" fmla="*/ 3077576 w 4929188"/>
              <a:gd name="connsiteY10" fmla="*/ 2507486 h 5370799"/>
              <a:gd name="connsiteX11" fmla="*/ 3360469 w 4929188"/>
              <a:gd name="connsiteY11" fmla="*/ 2661791 h 5370799"/>
              <a:gd name="connsiteX12" fmla="*/ 4414837 w 4929188"/>
              <a:gd name="connsiteY12" fmla="*/ 4316333 h 5370799"/>
              <a:gd name="connsiteX13" fmla="*/ 2468929 w 4929188"/>
              <a:gd name="connsiteY13" fmla="*/ 4633515 h 5370799"/>
              <a:gd name="connsiteX14" fmla="*/ 523020 w 4929188"/>
              <a:gd name="connsiteY14" fmla="*/ 4316333 h 5370799"/>
              <a:gd name="connsiteX15" fmla="*/ 1577389 w 4929188"/>
              <a:gd name="connsiteY15" fmla="*/ 2661791 h 5370799"/>
              <a:gd name="connsiteX16" fmla="*/ 1860281 w 4929188"/>
              <a:gd name="connsiteY16" fmla="*/ 2507486 h 5370799"/>
              <a:gd name="connsiteX17" fmla="*/ 2486073 w 4929188"/>
              <a:gd name="connsiteY17" fmla="*/ 621536 h 5370799"/>
              <a:gd name="connsiteX18" fmla="*/ 3909108 w 4929188"/>
              <a:gd name="connsiteY18" fmla="*/ 2061716 h 5370799"/>
              <a:gd name="connsiteX19" fmla="*/ 3720513 w 4929188"/>
              <a:gd name="connsiteY19" fmla="*/ 2781806 h 5370799"/>
              <a:gd name="connsiteX20" fmla="*/ 3566208 w 4929188"/>
              <a:gd name="connsiteY20" fmla="*/ 2533203 h 5370799"/>
              <a:gd name="connsiteX21" fmla="*/ 3489056 w 4929188"/>
              <a:gd name="connsiteY21" fmla="*/ 2430333 h 5370799"/>
              <a:gd name="connsiteX22" fmla="*/ 3557636 w 4929188"/>
              <a:gd name="connsiteY22" fmla="*/ 2061716 h 5370799"/>
              <a:gd name="connsiteX23" fmla="*/ 2477501 w 4929188"/>
              <a:gd name="connsiteY23" fmla="*/ 981581 h 5370799"/>
              <a:gd name="connsiteX24" fmla="*/ 1397366 w 4929188"/>
              <a:gd name="connsiteY24" fmla="*/ 2061716 h 5370799"/>
              <a:gd name="connsiteX25" fmla="*/ 1465946 w 4929188"/>
              <a:gd name="connsiteY25" fmla="*/ 2430333 h 5370799"/>
              <a:gd name="connsiteX26" fmla="*/ 1388793 w 4929188"/>
              <a:gd name="connsiteY26" fmla="*/ 2533203 h 5370799"/>
              <a:gd name="connsiteX27" fmla="*/ 1234488 w 4929188"/>
              <a:gd name="connsiteY27" fmla="*/ 2781806 h 5370799"/>
              <a:gd name="connsiteX28" fmla="*/ 1045893 w 4929188"/>
              <a:gd name="connsiteY28" fmla="*/ 2061716 h 5370799"/>
              <a:gd name="connsiteX29" fmla="*/ 2486073 w 4929188"/>
              <a:gd name="connsiteY29" fmla="*/ 621536 h 5370799"/>
              <a:gd name="connsiteX30" fmla="*/ 2431263 w 4929188"/>
              <a:gd name="connsiteY30" fmla="*/ 382 h 5370799"/>
              <a:gd name="connsiteX31" fmla="*/ 2614601 w 4929188"/>
              <a:gd name="connsiteY31" fmla="*/ 2421 h 5370799"/>
              <a:gd name="connsiteX32" fmla="*/ 4560570 w 4929188"/>
              <a:gd name="connsiteY32" fmla="*/ 638779 h 5370799"/>
              <a:gd name="connsiteX33" fmla="*/ 4929188 w 4929188"/>
              <a:gd name="connsiteY33" fmla="*/ 1316007 h 5370799"/>
              <a:gd name="connsiteX34" fmla="*/ 4929188 w 4929188"/>
              <a:gd name="connsiteY34" fmla="*/ 3964909 h 5370799"/>
              <a:gd name="connsiteX35" fmla="*/ 4766310 w 4929188"/>
              <a:gd name="connsiteY35" fmla="*/ 4127787 h 5370799"/>
              <a:gd name="connsiteX36" fmla="*/ 4560570 w 4929188"/>
              <a:gd name="connsiteY36" fmla="*/ 4127787 h 5370799"/>
              <a:gd name="connsiteX37" fmla="*/ 3806190 w 4929188"/>
              <a:gd name="connsiteY37" fmla="*/ 2927637 h 5370799"/>
              <a:gd name="connsiteX38" fmla="*/ 4063365 w 4929188"/>
              <a:gd name="connsiteY38" fmla="*/ 2061814 h 5370799"/>
              <a:gd name="connsiteX39" fmla="*/ 2468880 w 4929188"/>
              <a:gd name="connsiteY39" fmla="*/ 467329 h 5370799"/>
              <a:gd name="connsiteX40" fmla="*/ 874395 w 4929188"/>
              <a:gd name="connsiteY40" fmla="*/ 2061814 h 5370799"/>
              <a:gd name="connsiteX41" fmla="*/ 1131570 w 4929188"/>
              <a:gd name="connsiteY41" fmla="*/ 2927637 h 5370799"/>
              <a:gd name="connsiteX42" fmla="*/ 377190 w 4929188"/>
              <a:gd name="connsiteY42" fmla="*/ 4127787 h 5370799"/>
              <a:gd name="connsiteX43" fmla="*/ 162878 w 4929188"/>
              <a:gd name="connsiteY43" fmla="*/ 4127787 h 5370799"/>
              <a:gd name="connsiteX44" fmla="*/ 0 w 4929188"/>
              <a:gd name="connsiteY44" fmla="*/ 3964909 h 5370799"/>
              <a:gd name="connsiteX45" fmla="*/ 0 w 4929188"/>
              <a:gd name="connsiteY45" fmla="*/ 1307434 h 5370799"/>
              <a:gd name="connsiteX46" fmla="*/ 377190 w 4929188"/>
              <a:gd name="connsiteY46" fmla="*/ 630206 h 5370799"/>
              <a:gd name="connsiteX47" fmla="*/ 2431263 w 4929188"/>
              <a:gd name="connsiteY47" fmla="*/ 382 h 537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9188" h="5370799">
                <a:moveTo>
                  <a:pt x="488730" y="4496404"/>
                </a:moveTo>
                <a:cubicBezTo>
                  <a:pt x="1071660" y="4684999"/>
                  <a:pt x="1757411" y="4796442"/>
                  <a:pt x="2468929" y="4822159"/>
                </a:cubicBezTo>
                <a:lnTo>
                  <a:pt x="2469124" y="4822159"/>
                </a:lnTo>
                <a:cubicBezTo>
                  <a:pt x="3180593" y="4796442"/>
                  <a:pt x="3866393" y="4684999"/>
                  <a:pt x="4449323" y="4496404"/>
                </a:cubicBezTo>
                <a:lnTo>
                  <a:pt x="4449323" y="4976464"/>
                </a:lnTo>
                <a:cubicBezTo>
                  <a:pt x="4449323" y="5173632"/>
                  <a:pt x="4295018" y="5345082"/>
                  <a:pt x="4089278" y="5345082"/>
                </a:cubicBezTo>
                <a:lnTo>
                  <a:pt x="2469027" y="5370799"/>
                </a:lnTo>
                <a:lnTo>
                  <a:pt x="848775" y="5345082"/>
                </a:lnTo>
                <a:cubicBezTo>
                  <a:pt x="651608" y="5345082"/>
                  <a:pt x="488730" y="5182204"/>
                  <a:pt x="488730" y="4976464"/>
                </a:cubicBezTo>
                <a:close/>
                <a:moveTo>
                  <a:pt x="1860281" y="2507486"/>
                </a:moveTo>
                <a:lnTo>
                  <a:pt x="3077576" y="2507486"/>
                </a:lnTo>
                <a:cubicBezTo>
                  <a:pt x="3189019" y="2507486"/>
                  <a:pt x="3300461" y="2567494"/>
                  <a:pt x="3360469" y="2661791"/>
                </a:cubicBezTo>
                <a:lnTo>
                  <a:pt x="4414837" y="4316333"/>
                </a:lnTo>
                <a:cubicBezTo>
                  <a:pt x="3840529" y="4496355"/>
                  <a:pt x="3171874" y="4607798"/>
                  <a:pt x="2468929" y="4633515"/>
                </a:cubicBezTo>
                <a:cubicBezTo>
                  <a:pt x="1757460" y="4607798"/>
                  <a:pt x="1097378" y="4496355"/>
                  <a:pt x="523020" y="4316333"/>
                </a:cubicBezTo>
                <a:lnTo>
                  <a:pt x="1577389" y="2661791"/>
                </a:lnTo>
                <a:cubicBezTo>
                  <a:pt x="1637396" y="2567494"/>
                  <a:pt x="1748839" y="2507486"/>
                  <a:pt x="1860281" y="2507486"/>
                </a:cubicBezTo>
                <a:close/>
                <a:moveTo>
                  <a:pt x="2486073" y="621536"/>
                </a:moveTo>
                <a:cubicBezTo>
                  <a:pt x="3283316" y="621536"/>
                  <a:pt x="3909108" y="1273046"/>
                  <a:pt x="3909108" y="2061716"/>
                </a:cubicBezTo>
                <a:cubicBezTo>
                  <a:pt x="3909108" y="2318891"/>
                  <a:pt x="3840528" y="2567493"/>
                  <a:pt x="3720513" y="2781806"/>
                </a:cubicBezTo>
                <a:lnTo>
                  <a:pt x="3566208" y="2533203"/>
                </a:lnTo>
                <a:cubicBezTo>
                  <a:pt x="3540491" y="2498913"/>
                  <a:pt x="3514773" y="2464623"/>
                  <a:pt x="3489056" y="2430333"/>
                </a:cubicBezTo>
                <a:cubicBezTo>
                  <a:pt x="3531918" y="2318891"/>
                  <a:pt x="3557636" y="2190303"/>
                  <a:pt x="3557636" y="2061716"/>
                </a:cubicBezTo>
                <a:cubicBezTo>
                  <a:pt x="3557636" y="1470213"/>
                  <a:pt x="3077576" y="981581"/>
                  <a:pt x="2477501" y="981581"/>
                </a:cubicBezTo>
                <a:cubicBezTo>
                  <a:pt x="1877426" y="981581"/>
                  <a:pt x="1397366" y="1461641"/>
                  <a:pt x="1397366" y="2061716"/>
                </a:cubicBezTo>
                <a:cubicBezTo>
                  <a:pt x="1397366" y="2190303"/>
                  <a:pt x="1423083" y="2318891"/>
                  <a:pt x="1465946" y="2430333"/>
                </a:cubicBezTo>
                <a:cubicBezTo>
                  <a:pt x="1431656" y="2456051"/>
                  <a:pt x="1405938" y="2490341"/>
                  <a:pt x="1388793" y="2533203"/>
                </a:cubicBezTo>
                <a:lnTo>
                  <a:pt x="1234488" y="2781806"/>
                </a:lnTo>
                <a:cubicBezTo>
                  <a:pt x="1114473" y="2567493"/>
                  <a:pt x="1045893" y="2327463"/>
                  <a:pt x="1045893" y="2061716"/>
                </a:cubicBezTo>
                <a:cubicBezTo>
                  <a:pt x="1045893" y="1264473"/>
                  <a:pt x="1688831" y="621536"/>
                  <a:pt x="2486073" y="621536"/>
                </a:cubicBezTo>
                <a:close/>
                <a:moveTo>
                  <a:pt x="2431263" y="382"/>
                </a:moveTo>
                <a:cubicBezTo>
                  <a:pt x="2491619" y="-502"/>
                  <a:pt x="2552745" y="134"/>
                  <a:pt x="2614601" y="2421"/>
                </a:cubicBezTo>
                <a:cubicBezTo>
                  <a:pt x="3208415" y="24371"/>
                  <a:pt x="3869431" y="198366"/>
                  <a:pt x="4560570" y="638779"/>
                </a:cubicBezTo>
                <a:cubicBezTo>
                  <a:pt x="4792028" y="784511"/>
                  <a:pt x="4929188" y="1041686"/>
                  <a:pt x="4929188" y="1316007"/>
                </a:cubicBezTo>
                <a:lnTo>
                  <a:pt x="4929188" y="3964909"/>
                </a:lnTo>
                <a:cubicBezTo>
                  <a:pt x="4929188" y="4050634"/>
                  <a:pt x="4860608" y="4127787"/>
                  <a:pt x="4766310" y="4127787"/>
                </a:cubicBezTo>
                <a:lnTo>
                  <a:pt x="4560570" y="4127787"/>
                </a:lnTo>
                <a:lnTo>
                  <a:pt x="3806190" y="2927637"/>
                </a:lnTo>
                <a:cubicBezTo>
                  <a:pt x="3969068" y="2679034"/>
                  <a:pt x="4063365" y="2378997"/>
                  <a:pt x="4063365" y="2061814"/>
                </a:cubicBezTo>
                <a:cubicBezTo>
                  <a:pt x="4063365" y="1178847"/>
                  <a:pt x="3343275" y="467329"/>
                  <a:pt x="2468880" y="467329"/>
                </a:cubicBezTo>
                <a:cubicBezTo>
                  <a:pt x="1594485" y="467329"/>
                  <a:pt x="874395" y="1187419"/>
                  <a:pt x="874395" y="2061814"/>
                </a:cubicBezTo>
                <a:cubicBezTo>
                  <a:pt x="874395" y="2378997"/>
                  <a:pt x="968692" y="2679034"/>
                  <a:pt x="1131570" y="2927637"/>
                </a:cubicBezTo>
                <a:lnTo>
                  <a:pt x="377190" y="4127787"/>
                </a:lnTo>
                <a:lnTo>
                  <a:pt x="162878" y="4127787"/>
                </a:lnTo>
                <a:cubicBezTo>
                  <a:pt x="77153" y="4127787"/>
                  <a:pt x="0" y="4059207"/>
                  <a:pt x="0" y="3964909"/>
                </a:cubicBezTo>
                <a:lnTo>
                  <a:pt x="0" y="1307434"/>
                </a:lnTo>
                <a:cubicBezTo>
                  <a:pt x="0" y="1033114"/>
                  <a:pt x="145733" y="775939"/>
                  <a:pt x="377190" y="630206"/>
                </a:cubicBezTo>
                <a:cubicBezTo>
                  <a:pt x="794095" y="369013"/>
                  <a:pt x="1525932" y="13639"/>
                  <a:pt x="2431263" y="382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4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генератор НГ-14/НГ-24МТ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F03BDB-D30C-4D17-AF22-3C2831DAA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63"/>
          <a:stretch/>
        </p:blipFill>
        <p:spPr>
          <a:xfrm>
            <a:off x="283200" y="1031591"/>
            <a:ext cx="5639607" cy="4355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3F6A8-8ACD-4B55-92BB-C25CB42A7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t="13602" r="30050" b="20600"/>
          <a:stretch/>
        </p:blipFill>
        <p:spPr>
          <a:xfrm>
            <a:off x="4170096" y="1490756"/>
            <a:ext cx="3505421" cy="4335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1" descr="V-79_g_n_alpha">
            <a:extLst>
              <a:ext uri="{FF2B5EF4-FFF2-40B4-BE49-F238E27FC236}">
                <a16:creationId xmlns:a16="http://schemas.microsoft.com/office/drawing/2014/main" id="{BEC85975-3D8D-8649-0DF9-33CCC1B3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9703" r="12555" b="5005"/>
          <a:stretch>
            <a:fillRect/>
          </a:stretch>
        </p:blipFill>
        <p:spPr bwMode="auto">
          <a:xfrm>
            <a:off x="6762437" y="1167374"/>
            <a:ext cx="5225615" cy="3893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0063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генератор НГ-14/НГ-24МТ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E444AF-8F37-FFEF-E9C2-41AEC4D40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58" b="6858"/>
          <a:stretch>
            <a:fillRect/>
          </a:stretch>
        </p:blipFill>
        <p:spPr>
          <a:xfrm>
            <a:off x="1288843" y="1470187"/>
            <a:ext cx="2049746" cy="2049974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22540E-F2C7-9A92-BA2B-CF00A45688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57" r="4157"/>
          <a:stretch>
            <a:fillRect/>
          </a:stretch>
        </p:blipFill>
        <p:spPr>
          <a:xfrm>
            <a:off x="7014125" y="1462324"/>
            <a:ext cx="4465670" cy="2049974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8FBC29-BD8C-8EA0-A8CF-55A5418CAD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58" b="5258"/>
          <a:stretch>
            <a:fillRect/>
          </a:stretch>
        </p:blipFill>
        <p:spPr>
          <a:xfrm rot="16200000">
            <a:off x="1116343" y="3010838"/>
            <a:ext cx="2394746" cy="4290587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EF41B1-F491-4F2A-5D97-8DAFF42B6C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b="17234"/>
          <a:stretch/>
        </p:blipFill>
        <p:spPr>
          <a:xfrm>
            <a:off x="7142460" y="3958758"/>
            <a:ext cx="4874350" cy="2394746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441C41-406C-8F2B-EEF5-126E6012E9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008" b="6008"/>
          <a:stretch>
            <a:fillRect/>
          </a:stretch>
        </p:blipFill>
        <p:spPr>
          <a:xfrm>
            <a:off x="4342216" y="1462324"/>
            <a:ext cx="2049746" cy="2049974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A8A9FA-CE97-CD03-D7FC-F4FA67ED8B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12442"/>
          <a:stretch/>
        </p:blipFill>
        <p:spPr>
          <a:xfrm>
            <a:off x="4619645" y="3958758"/>
            <a:ext cx="2394480" cy="2394746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006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генератор НГ-14/НГ-24МТ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8B28EFE7-589B-1E8B-1C65-7F6ACD4F5664}"/>
                  </a:ext>
                </a:extLst>
              </p:cNvPr>
              <p:cNvSpPr/>
              <p:nvPr/>
            </p:nvSpPr>
            <p:spPr>
              <a:xfrm>
                <a:off x="684009" y="1314837"/>
                <a:ext cx="8424081" cy="971741"/>
              </a:xfrm>
              <a:prstGeom prst="rect">
                <a:avLst/>
              </a:prstGeom>
            </p:spPr>
            <p:txBody>
              <a:bodyPr wrap="square" lIns="68580" tIns="34290" rIns="68580" bIns="34290">
                <a:spAutoFit/>
              </a:bodyPr>
              <a:lstStyle/>
              <a:p>
                <a:r>
                  <a:rPr lang="ru-RU" sz="2000" b="1" dirty="0">
                    <a:solidFill>
                      <a:srgbClr val="002060"/>
                    </a:solidFill>
                  </a:rPr>
                  <a:t>УСТАНОВКА НГ-14</a:t>
                </a:r>
                <a:r>
                  <a:rPr lang="ru-RU" sz="2000" dirty="0">
                    <a:solidFill>
                      <a:srgbClr val="002060"/>
                    </a:solidFill>
                  </a:rPr>
                  <a:t> </a:t>
                </a:r>
                <a:r>
                  <a:rPr lang="ru-RU" sz="2000" b="1" dirty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b="1" i="1" dirty="0">
                            <a:solidFill>
                              <a:srgbClr val="002060"/>
                            </a:solidFill>
                          </a:rPr>
                        </m:ctrlPr>
                      </m:sPrePr>
                      <m:sub/>
                      <m:sup>
                        <m:r>
                          <a:rPr lang="en-US" sz="2000" b="1" i="0"/>
                          <m:t>𝟑</m:t>
                        </m:r>
                      </m:sup>
                      <m:e>
                        <m:r>
                          <a:rPr lang="en-US" sz="2000" b="1" i="0"/>
                          <m:t>𝐇</m:t>
                        </m:r>
                      </m:e>
                    </m:sPre>
                  </m:oMath>
                </a14:m>
                <a:r>
                  <a:rPr lang="en-US" sz="2000" b="1" dirty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1" i="0" dirty="0">
                        <a:solidFill>
                          <a:srgbClr val="002060"/>
                        </a:solidFill>
                      </a:rPr>
                      <m:t>𝐃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</a:rPr>
                  <a:t>,</a:t>
                </a:r>
                <a:r>
                  <a:rPr lang="en-US" sz="20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en-US" sz="2000" b="1" dirty="0">
                    <a:solidFill>
                      <a:srgbClr val="002060"/>
                    </a:solidFill>
                  </a:rPr>
                  <a:t>)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b="1" i="1" dirty="0">
                            <a:solidFill>
                              <a:srgbClr val="002060"/>
                            </a:solidFill>
                          </a:rPr>
                        </m:ctrlPr>
                      </m:sPrePr>
                      <m:sub/>
                      <m:sup>
                        <m:r>
                          <a:rPr lang="en-US" sz="2000" b="1" i="0"/>
                          <m:t>𝟒</m:t>
                        </m:r>
                      </m:sup>
                      <m:e>
                        <m:r>
                          <a:rPr lang="en-US" sz="2000" b="1" i="0"/>
                          <m:t>𝐇𝐞</m:t>
                        </m:r>
                      </m:e>
                    </m:sPre>
                  </m:oMath>
                </a14:m>
                <a:r>
                  <a:rPr lang="ru-RU" sz="2000" b="1" dirty="0">
                    <a:solidFill>
                      <a:srgbClr val="002060"/>
                    </a:solidFill>
                  </a:rPr>
                  <a:t>)</a:t>
                </a:r>
              </a:p>
              <a:p>
                <a:r>
                  <a:rPr lang="ru-RU" sz="2000" b="1" dirty="0">
                    <a:solidFill>
                      <a:schemeClr val="accent1"/>
                    </a:solidFill>
                  </a:rPr>
                  <a:t>Изодозы. РОД 1,37 Гр, глубина 1,5 см </a:t>
                </a:r>
              </a:p>
              <a:p>
                <a:r>
                  <a:rPr lang="ru-RU" sz="1600" b="1" dirty="0">
                    <a:solidFill>
                      <a:schemeClr val="accent1"/>
                    </a:solidFill>
                  </a:rPr>
                  <a:t> </a:t>
                </a:r>
                <a:endParaRPr lang="ru-RU" sz="16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8B28EFE7-589B-1E8B-1C65-7F6ACD4F5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09" y="1314837"/>
                <a:ext cx="8424081" cy="971741"/>
              </a:xfrm>
              <a:prstGeom prst="rect">
                <a:avLst/>
              </a:prstGeom>
              <a:blipFill>
                <a:blip r:embed="rId2"/>
                <a:stretch>
                  <a:fillRect l="-1013" t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8E85C7-7CBC-2606-2344-8AC905D0B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6" b="1507"/>
          <a:stretch/>
        </p:blipFill>
        <p:spPr>
          <a:xfrm>
            <a:off x="1256701" y="2569824"/>
            <a:ext cx="4341634" cy="356971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C9BE990-A0BF-6883-CF49-178EBE737842}"/>
              </a:ext>
            </a:extLst>
          </p:cNvPr>
          <p:cNvSpPr/>
          <p:nvPr/>
        </p:nvSpPr>
        <p:spPr>
          <a:xfrm>
            <a:off x="1735330" y="2154758"/>
            <a:ext cx="3384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8788" lvl="0" indent="-285750" algn="just">
              <a:spcBef>
                <a:spcPts val="600"/>
              </a:spcBef>
              <a:spcAft>
                <a:spcPts val="0"/>
              </a:spcAft>
              <a:buClr>
                <a:srgbClr val="0C638A"/>
              </a:buClr>
              <a:buFont typeface="Wingdings" panose="05000000000000000000" pitchFamily="2" charset="2"/>
              <a:buChar char="§"/>
              <a:tabLst>
                <a:tab pos="358775" algn="l"/>
              </a:tabLst>
            </a:pPr>
            <a:r>
              <a:rPr kumimoji="1" lang="ru-RU" sz="1600" dirty="0">
                <a:cs typeface="Arial" charset="0"/>
              </a:rPr>
              <a:t>РИП 2,85 см Время 997 с</a:t>
            </a:r>
            <a:endParaRPr kumimoji="1" lang="ru-RU" sz="2000" dirty="0">
              <a:cs typeface="Arial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6E77023-2FDA-6427-CE11-DF16BB62A743}"/>
              </a:ext>
            </a:extLst>
          </p:cNvPr>
          <p:cNvSpPr/>
          <p:nvPr/>
        </p:nvSpPr>
        <p:spPr>
          <a:xfrm>
            <a:off x="7246277" y="2156665"/>
            <a:ext cx="3384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8788" lvl="0" indent="-285750" algn="just">
              <a:spcBef>
                <a:spcPts val="600"/>
              </a:spcBef>
              <a:spcAft>
                <a:spcPts val="0"/>
              </a:spcAft>
              <a:buClr>
                <a:srgbClr val="0C638A"/>
              </a:buClr>
              <a:buFont typeface="Wingdings" panose="05000000000000000000" pitchFamily="2" charset="2"/>
              <a:buChar char="§"/>
              <a:tabLst>
                <a:tab pos="358775" algn="l"/>
              </a:tabLst>
            </a:pPr>
            <a:r>
              <a:rPr kumimoji="1" lang="ru-RU" sz="1600" dirty="0">
                <a:cs typeface="Arial" charset="0"/>
              </a:rPr>
              <a:t>РИП 6 см Время </a:t>
            </a:r>
            <a:r>
              <a:rPr kumimoji="1" lang="ru-RU" dirty="0">
                <a:solidFill>
                  <a:srgbClr val="C00000"/>
                </a:solidFill>
                <a:cs typeface="Arial" charset="0"/>
              </a:rPr>
              <a:t>2561</a:t>
            </a:r>
            <a:r>
              <a:rPr kumimoji="1" lang="ru-RU" sz="1600" dirty="0">
                <a:cs typeface="Arial" charset="0"/>
              </a:rPr>
              <a:t> с</a:t>
            </a:r>
            <a:endParaRPr kumimoji="1" lang="ru-RU" sz="2000" dirty="0">
              <a:cs typeface="Arial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AAE1B0-F71C-9DFD-16AC-957DBC9C9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7"/>
          <a:stretch/>
        </p:blipFill>
        <p:spPr>
          <a:xfrm>
            <a:off x="6865446" y="2569824"/>
            <a:ext cx="4485288" cy="356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4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генератор НГ-14/НГ-24МТ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DDE9EA40-AB82-01E8-0BB5-2A68E40985EB}"/>
              </a:ext>
            </a:extLst>
          </p:cNvPr>
          <p:cNvPicPr/>
          <p:nvPr/>
        </p:nvPicPr>
        <p:blipFill>
          <a:blip r:embed="rId2"/>
          <a:srcRect l="37177" t="20187" r="21189" b="25278"/>
          <a:stretch>
            <a:fillRect/>
          </a:stretch>
        </p:blipFill>
        <p:spPr>
          <a:xfrm>
            <a:off x="838200" y="1791493"/>
            <a:ext cx="4729120" cy="4385469"/>
          </a:xfrm>
          <a:prstGeom prst="rect">
            <a:avLst/>
          </a:prstGeom>
          <a:ln/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9061C727-4677-9EB4-52D2-B8156CFE95FD}"/>
              </a:ext>
            </a:extLst>
          </p:cNvPr>
          <p:cNvPicPr/>
          <p:nvPr/>
        </p:nvPicPr>
        <p:blipFill>
          <a:blip r:embed="rId3"/>
          <a:srcRect l="4768" t="3706"/>
          <a:stretch>
            <a:fillRect/>
          </a:stretch>
        </p:blipFill>
        <p:spPr>
          <a:xfrm>
            <a:off x="5753100" y="1791493"/>
            <a:ext cx="5600700" cy="438546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706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5F5164E-B39F-6616-E6EF-4B40202EEE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465A67"/>
                </a:solidFill>
              </a:rPr>
              <a:t>        Содержание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4EF025-B165-49F3-F71B-8B29A79B0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77" y="1031591"/>
            <a:ext cx="2256202" cy="51160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38DA47-E614-B1D3-3155-F129219091F7}"/>
              </a:ext>
            </a:extLst>
          </p:cNvPr>
          <p:cNvSpPr/>
          <p:nvPr/>
        </p:nvSpPr>
        <p:spPr>
          <a:xfrm>
            <a:off x="1090244" y="2244777"/>
            <a:ext cx="6272253" cy="2626768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Парк радиационных установок</a:t>
            </a:r>
            <a:endParaRPr lang="ru-RU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ГТА «</a:t>
            </a:r>
            <a:r>
              <a:rPr lang="ru-RU" sz="2400" dirty="0" err="1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Рокус</a:t>
            </a:r>
            <a:r>
              <a:rPr lang="ru-RU" sz="24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-АМ»</a:t>
            </a:r>
            <a:endParaRPr lang="en-US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Ускоритель электронов </a:t>
            </a:r>
            <a:r>
              <a:rPr lang="en-US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Novac11</a:t>
            </a:r>
            <a:endParaRPr lang="ru-RU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Нейтронный генератор НГ-14/НГ-24МТ</a:t>
            </a:r>
            <a:endParaRPr lang="ru-RU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РБС 25 канал У-70</a:t>
            </a:r>
            <a:endParaRPr lang="ru-RU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974">
            <a:extLst>
              <a:ext uri="{FF2B5EF4-FFF2-40B4-BE49-F238E27FC236}">
                <a16:creationId xmlns:a16="http://schemas.microsoft.com/office/drawing/2014/main" id="{0E152805-0D73-1FDD-24D4-97DCFFCF44BD}"/>
              </a:ext>
            </a:extLst>
          </p:cNvPr>
          <p:cNvSpPr>
            <a:spLocks noChangeAspect="1"/>
          </p:cNvSpPr>
          <p:nvPr/>
        </p:nvSpPr>
        <p:spPr>
          <a:xfrm>
            <a:off x="318994" y="228464"/>
            <a:ext cx="771250" cy="922039"/>
          </a:xfrm>
          <a:custGeom>
            <a:avLst/>
            <a:gdLst>
              <a:gd name="connsiteX0" fmla="*/ 1380473 w 4572092"/>
              <a:gd name="connsiteY0" fmla="*/ 5288046 h 5465993"/>
              <a:gd name="connsiteX1" fmla="*/ 1380261 w 4572092"/>
              <a:gd name="connsiteY1" fmla="*/ 5288106 h 5465993"/>
              <a:gd name="connsiteX2" fmla="*/ 1380183 w 4572092"/>
              <a:gd name="connsiteY2" fmla="*/ 5288077 h 5465993"/>
              <a:gd name="connsiteX3" fmla="*/ 4434168 w 4572092"/>
              <a:gd name="connsiteY3" fmla="*/ 4988762 h 5465993"/>
              <a:gd name="connsiteX4" fmla="*/ 4572092 w 4572092"/>
              <a:gd name="connsiteY4" fmla="*/ 5387692 h 5465993"/>
              <a:gd name="connsiteX5" fmla="*/ 853684 w 4572092"/>
              <a:gd name="connsiteY5" fmla="*/ 5465993 h 5465993"/>
              <a:gd name="connsiteX6" fmla="*/ 853704 w 4572092"/>
              <a:gd name="connsiteY6" fmla="*/ 5465990 h 5465993"/>
              <a:gd name="connsiteX7" fmla="*/ 4434168 w 4572092"/>
              <a:gd name="connsiteY7" fmla="*/ 4988762 h 5465993"/>
              <a:gd name="connsiteX8" fmla="*/ 4348600 w 4572092"/>
              <a:gd name="connsiteY8" fmla="*/ 4107942 h 5465993"/>
              <a:gd name="connsiteX9" fmla="*/ 4572092 w 4572092"/>
              <a:gd name="connsiteY9" fmla="*/ 4690490 h 5465993"/>
              <a:gd name="connsiteX10" fmla="*/ 1801747 w 4572092"/>
              <a:gd name="connsiteY10" fmla="*/ 5243645 h 5465993"/>
              <a:gd name="connsiteX11" fmla="*/ 1380473 w 4572092"/>
              <a:gd name="connsiteY11" fmla="*/ 5288046 h 5465993"/>
              <a:gd name="connsiteX12" fmla="*/ 1757594 w 4572092"/>
              <a:gd name="connsiteY12" fmla="*/ 5181961 h 5465993"/>
              <a:gd name="connsiteX13" fmla="*/ 4348600 w 4572092"/>
              <a:gd name="connsiteY13" fmla="*/ 4107942 h 5465993"/>
              <a:gd name="connsiteX14" fmla="*/ 4214231 w 4572092"/>
              <a:gd name="connsiteY14" fmla="*/ 3268248 h 5465993"/>
              <a:gd name="connsiteX15" fmla="*/ 4420236 w 4572092"/>
              <a:gd name="connsiteY15" fmla="*/ 3756302 h 5465993"/>
              <a:gd name="connsiteX16" fmla="*/ 1501079 w 4572092"/>
              <a:gd name="connsiteY16" fmla="*/ 5060498 h 5465993"/>
              <a:gd name="connsiteX17" fmla="*/ 3049811 w 4572092"/>
              <a:gd name="connsiteY17" fmla="*/ 4228809 h 5465993"/>
              <a:gd name="connsiteX18" fmla="*/ 3049841 w 4572092"/>
              <a:gd name="connsiteY18" fmla="*/ 4228868 h 5465993"/>
              <a:gd name="connsiteX19" fmla="*/ 4214231 w 4572092"/>
              <a:gd name="connsiteY19" fmla="*/ 3268248 h 5465993"/>
              <a:gd name="connsiteX20" fmla="*/ 3272951 w 4572092"/>
              <a:gd name="connsiteY20" fmla="*/ 736873 h 5465993"/>
              <a:gd name="connsiteX21" fmla="*/ 2457496 w 4572092"/>
              <a:gd name="connsiteY21" fmla="*/ 1357649 h 5465993"/>
              <a:gd name="connsiteX22" fmla="*/ 1015748 w 4572092"/>
              <a:gd name="connsiteY22" fmla="*/ 1924619 h 5465993"/>
              <a:gd name="connsiteX23" fmla="*/ 746748 w 4572092"/>
              <a:gd name="connsiteY23" fmla="*/ 3319243 h 5465993"/>
              <a:gd name="connsiteX24" fmla="*/ 2582341 w 4572092"/>
              <a:gd name="connsiteY24" fmla="*/ 2593990 h 5465993"/>
              <a:gd name="connsiteX25" fmla="*/ 2582331 w 4572092"/>
              <a:gd name="connsiteY25" fmla="*/ 2593970 h 5465993"/>
              <a:gd name="connsiteX26" fmla="*/ 3616615 w 4572092"/>
              <a:gd name="connsiteY26" fmla="*/ 1811619 h 5465993"/>
              <a:gd name="connsiteX27" fmla="*/ 3395847 w 4572092"/>
              <a:gd name="connsiteY27" fmla="*/ 0 h 5465993"/>
              <a:gd name="connsiteX28" fmla="*/ 4287524 w 4572092"/>
              <a:gd name="connsiteY28" fmla="*/ 2788727 h 5465993"/>
              <a:gd name="connsiteX29" fmla="*/ 2921508 w 4572092"/>
              <a:gd name="connsiteY29" fmla="*/ 4040802 h 5465993"/>
              <a:gd name="connsiteX30" fmla="*/ 0 w 4572092"/>
              <a:gd name="connsiteY30" fmla="*/ 5387713 h 5465993"/>
              <a:gd name="connsiteX31" fmla="*/ 720933 w 4572092"/>
              <a:gd name="connsiteY31" fmla="*/ 1650495 h 5465993"/>
              <a:gd name="connsiteX32" fmla="*/ 2286026 w 4572092"/>
              <a:gd name="connsiteY32" fmla="*/ 1062402 h 5465993"/>
              <a:gd name="connsiteX33" fmla="*/ 3395847 w 4572092"/>
              <a:gd name="connsiteY33" fmla="*/ 0 h 546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72092" h="5465993">
                <a:moveTo>
                  <a:pt x="1380473" y="5288046"/>
                </a:moveTo>
                <a:lnTo>
                  <a:pt x="1380261" y="5288106"/>
                </a:lnTo>
                <a:lnTo>
                  <a:pt x="1380183" y="5288077"/>
                </a:lnTo>
                <a:close/>
                <a:moveTo>
                  <a:pt x="4434168" y="4988762"/>
                </a:moveTo>
                <a:lnTo>
                  <a:pt x="4572092" y="5387692"/>
                </a:lnTo>
                <a:lnTo>
                  <a:pt x="853684" y="5465993"/>
                </a:lnTo>
                <a:lnTo>
                  <a:pt x="853704" y="5465990"/>
                </a:lnTo>
                <a:cubicBezTo>
                  <a:pt x="2682046" y="5373564"/>
                  <a:pt x="3934934" y="5160515"/>
                  <a:pt x="4434168" y="4988762"/>
                </a:cubicBezTo>
                <a:close/>
                <a:moveTo>
                  <a:pt x="4348600" y="4107942"/>
                </a:moveTo>
                <a:lnTo>
                  <a:pt x="4572092" y="4690490"/>
                </a:lnTo>
                <a:cubicBezTo>
                  <a:pt x="4015309" y="4942976"/>
                  <a:pt x="2817120" y="5129566"/>
                  <a:pt x="1801747" y="5243645"/>
                </a:cubicBezTo>
                <a:lnTo>
                  <a:pt x="1380473" y="5288046"/>
                </a:lnTo>
                <a:lnTo>
                  <a:pt x="1757594" y="5181961"/>
                </a:lnTo>
                <a:cubicBezTo>
                  <a:pt x="2666620" y="4917906"/>
                  <a:pt x="3745044" y="4541754"/>
                  <a:pt x="4348600" y="4107942"/>
                </a:cubicBezTo>
                <a:close/>
                <a:moveTo>
                  <a:pt x="4214231" y="3268248"/>
                </a:moveTo>
                <a:lnTo>
                  <a:pt x="4420236" y="3756302"/>
                </a:lnTo>
                <a:cubicBezTo>
                  <a:pt x="3905396" y="4244386"/>
                  <a:pt x="2390287" y="4804391"/>
                  <a:pt x="1501079" y="5060498"/>
                </a:cubicBezTo>
                <a:cubicBezTo>
                  <a:pt x="1924904" y="4861988"/>
                  <a:pt x="2637410" y="4510359"/>
                  <a:pt x="3049811" y="4228809"/>
                </a:cubicBezTo>
                <a:lnTo>
                  <a:pt x="3049841" y="4228868"/>
                </a:lnTo>
                <a:cubicBezTo>
                  <a:pt x="3649789" y="3819416"/>
                  <a:pt x="4005239" y="3496678"/>
                  <a:pt x="4214231" y="3268248"/>
                </a:cubicBezTo>
                <a:close/>
                <a:moveTo>
                  <a:pt x="3272951" y="736873"/>
                </a:moveTo>
                <a:cubicBezTo>
                  <a:pt x="3083445" y="929710"/>
                  <a:pt x="2819726" y="1147353"/>
                  <a:pt x="2457496" y="1357649"/>
                </a:cubicBezTo>
                <a:cubicBezTo>
                  <a:pt x="1991593" y="1628138"/>
                  <a:pt x="1346402" y="1830858"/>
                  <a:pt x="1015748" y="1924619"/>
                </a:cubicBezTo>
                <a:lnTo>
                  <a:pt x="746748" y="3319243"/>
                </a:lnTo>
                <a:cubicBezTo>
                  <a:pt x="1183505" y="3194143"/>
                  <a:pt x="1993092" y="2936125"/>
                  <a:pt x="2582341" y="2593990"/>
                </a:cubicBezTo>
                <a:lnTo>
                  <a:pt x="2582331" y="2593970"/>
                </a:lnTo>
                <a:cubicBezTo>
                  <a:pt x="3038006" y="2329418"/>
                  <a:pt x="3372716" y="2056009"/>
                  <a:pt x="3616615" y="1811619"/>
                </a:cubicBezTo>
                <a:close/>
                <a:moveTo>
                  <a:pt x="3395847" y="0"/>
                </a:moveTo>
                <a:lnTo>
                  <a:pt x="4287524" y="2788727"/>
                </a:lnTo>
                <a:cubicBezTo>
                  <a:pt x="4287524" y="2788727"/>
                  <a:pt x="4116662" y="3225033"/>
                  <a:pt x="2921508" y="4040802"/>
                </a:cubicBezTo>
                <a:cubicBezTo>
                  <a:pt x="1662869" y="4899806"/>
                  <a:pt x="0" y="5387713"/>
                  <a:pt x="0" y="5387713"/>
                </a:cubicBezTo>
                <a:lnTo>
                  <a:pt x="720933" y="1650495"/>
                </a:lnTo>
                <a:cubicBezTo>
                  <a:pt x="720933" y="1650495"/>
                  <a:pt x="1682503" y="1412807"/>
                  <a:pt x="2286026" y="1062402"/>
                </a:cubicBezTo>
                <a:cubicBezTo>
                  <a:pt x="3168220" y="550168"/>
                  <a:pt x="3395847" y="0"/>
                  <a:pt x="3395847" y="0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176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генератор НГ-14/НГ-24МТ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7DA01-48AF-D2C1-FB27-9BFDF1421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810"/>
            <a:ext cx="12192000" cy="52928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BB39A3-7461-3448-71EE-B3B0CC118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10575" r="13889" b="9655"/>
          <a:stretch/>
        </p:blipFill>
        <p:spPr>
          <a:xfrm>
            <a:off x="6668815" y="1127809"/>
            <a:ext cx="5523186" cy="57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67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генератор НГ-14/НГ-24МТ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ECDF76-E551-881A-6B88-F4E88046E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" r="635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57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генератор НГ-14/НГ-24МТ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944F51-ACD9-24A4-E68E-D88691F11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6" b="41149"/>
          <a:stretch/>
        </p:blipFill>
        <p:spPr>
          <a:xfrm>
            <a:off x="131216" y="2002221"/>
            <a:ext cx="4090877" cy="3594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6248D2-7939-2C67-8369-ED05667A4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5065" r="14280" b="36552"/>
          <a:stretch/>
        </p:blipFill>
        <p:spPr>
          <a:xfrm>
            <a:off x="3648649" y="1797538"/>
            <a:ext cx="8543351" cy="40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52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9C5AD5B-7B8D-0D20-2B4F-E785F2BDD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2595" y="2906642"/>
            <a:ext cx="6939681" cy="1016965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Полилиния 197">
            <a:extLst>
              <a:ext uri="{FF2B5EF4-FFF2-40B4-BE49-F238E27FC236}">
                <a16:creationId xmlns:a16="http://schemas.microsoft.com/office/drawing/2014/main" id="{79D049D7-D875-5EC7-5496-B4F7933A4E0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875" y="2813050"/>
            <a:ext cx="1223963" cy="1223963"/>
          </a:xfrm>
          <a:custGeom>
            <a:avLst/>
            <a:gdLst>
              <a:gd name="connsiteX0" fmla="*/ 488730 w 4929188"/>
              <a:gd name="connsiteY0" fmla="*/ 4496404 h 5370799"/>
              <a:gd name="connsiteX1" fmla="*/ 2468929 w 4929188"/>
              <a:gd name="connsiteY1" fmla="*/ 4822159 h 5370799"/>
              <a:gd name="connsiteX2" fmla="*/ 2469124 w 4929188"/>
              <a:gd name="connsiteY2" fmla="*/ 4822159 h 5370799"/>
              <a:gd name="connsiteX3" fmla="*/ 4449323 w 4929188"/>
              <a:gd name="connsiteY3" fmla="*/ 4496404 h 5370799"/>
              <a:gd name="connsiteX4" fmla="*/ 4449323 w 4929188"/>
              <a:gd name="connsiteY4" fmla="*/ 4976464 h 5370799"/>
              <a:gd name="connsiteX5" fmla="*/ 4089278 w 4929188"/>
              <a:gd name="connsiteY5" fmla="*/ 5345082 h 5370799"/>
              <a:gd name="connsiteX6" fmla="*/ 2469027 w 4929188"/>
              <a:gd name="connsiteY6" fmla="*/ 5370799 h 5370799"/>
              <a:gd name="connsiteX7" fmla="*/ 848775 w 4929188"/>
              <a:gd name="connsiteY7" fmla="*/ 5345082 h 5370799"/>
              <a:gd name="connsiteX8" fmla="*/ 488730 w 4929188"/>
              <a:gd name="connsiteY8" fmla="*/ 4976464 h 5370799"/>
              <a:gd name="connsiteX9" fmla="*/ 1860281 w 4929188"/>
              <a:gd name="connsiteY9" fmla="*/ 2507486 h 5370799"/>
              <a:gd name="connsiteX10" fmla="*/ 3077576 w 4929188"/>
              <a:gd name="connsiteY10" fmla="*/ 2507486 h 5370799"/>
              <a:gd name="connsiteX11" fmla="*/ 3360469 w 4929188"/>
              <a:gd name="connsiteY11" fmla="*/ 2661791 h 5370799"/>
              <a:gd name="connsiteX12" fmla="*/ 4414837 w 4929188"/>
              <a:gd name="connsiteY12" fmla="*/ 4316333 h 5370799"/>
              <a:gd name="connsiteX13" fmla="*/ 2468929 w 4929188"/>
              <a:gd name="connsiteY13" fmla="*/ 4633515 h 5370799"/>
              <a:gd name="connsiteX14" fmla="*/ 523020 w 4929188"/>
              <a:gd name="connsiteY14" fmla="*/ 4316333 h 5370799"/>
              <a:gd name="connsiteX15" fmla="*/ 1577389 w 4929188"/>
              <a:gd name="connsiteY15" fmla="*/ 2661791 h 5370799"/>
              <a:gd name="connsiteX16" fmla="*/ 1860281 w 4929188"/>
              <a:gd name="connsiteY16" fmla="*/ 2507486 h 5370799"/>
              <a:gd name="connsiteX17" fmla="*/ 2486073 w 4929188"/>
              <a:gd name="connsiteY17" fmla="*/ 621536 h 5370799"/>
              <a:gd name="connsiteX18" fmla="*/ 3909108 w 4929188"/>
              <a:gd name="connsiteY18" fmla="*/ 2061716 h 5370799"/>
              <a:gd name="connsiteX19" fmla="*/ 3720513 w 4929188"/>
              <a:gd name="connsiteY19" fmla="*/ 2781806 h 5370799"/>
              <a:gd name="connsiteX20" fmla="*/ 3566208 w 4929188"/>
              <a:gd name="connsiteY20" fmla="*/ 2533203 h 5370799"/>
              <a:gd name="connsiteX21" fmla="*/ 3489056 w 4929188"/>
              <a:gd name="connsiteY21" fmla="*/ 2430333 h 5370799"/>
              <a:gd name="connsiteX22" fmla="*/ 3557636 w 4929188"/>
              <a:gd name="connsiteY22" fmla="*/ 2061716 h 5370799"/>
              <a:gd name="connsiteX23" fmla="*/ 2477501 w 4929188"/>
              <a:gd name="connsiteY23" fmla="*/ 981581 h 5370799"/>
              <a:gd name="connsiteX24" fmla="*/ 1397366 w 4929188"/>
              <a:gd name="connsiteY24" fmla="*/ 2061716 h 5370799"/>
              <a:gd name="connsiteX25" fmla="*/ 1465946 w 4929188"/>
              <a:gd name="connsiteY25" fmla="*/ 2430333 h 5370799"/>
              <a:gd name="connsiteX26" fmla="*/ 1388793 w 4929188"/>
              <a:gd name="connsiteY26" fmla="*/ 2533203 h 5370799"/>
              <a:gd name="connsiteX27" fmla="*/ 1234488 w 4929188"/>
              <a:gd name="connsiteY27" fmla="*/ 2781806 h 5370799"/>
              <a:gd name="connsiteX28" fmla="*/ 1045893 w 4929188"/>
              <a:gd name="connsiteY28" fmla="*/ 2061716 h 5370799"/>
              <a:gd name="connsiteX29" fmla="*/ 2486073 w 4929188"/>
              <a:gd name="connsiteY29" fmla="*/ 621536 h 5370799"/>
              <a:gd name="connsiteX30" fmla="*/ 2431263 w 4929188"/>
              <a:gd name="connsiteY30" fmla="*/ 382 h 5370799"/>
              <a:gd name="connsiteX31" fmla="*/ 2614601 w 4929188"/>
              <a:gd name="connsiteY31" fmla="*/ 2421 h 5370799"/>
              <a:gd name="connsiteX32" fmla="*/ 4560570 w 4929188"/>
              <a:gd name="connsiteY32" fmla="*/ 638779 h 5370799"/>
              <a:gd name="connsiteX33" fmla="*/ 4929188 w 4929188"/>
              <a:gd name="connsiteY33" fmla="*/ 1316007 h 5370799"/>
              <a:gd name="connsiteX34" fmla="*/ 4929188 w 4929188"/>
              <a:gd name="connsiteY34" fmla="*/ 3964909 h 5370799"/>
              <a:gd name="connsiteX35" fmla="*/ 4766310 w 4929188"/>
              <a:gd name="connsiteY35" fmla="*/ 4127787 h 5370799"/>
              <a:gd name="connsiteX36" fmla="*/ 4560570 w 4929188"/>
              <a:gd name="connsiteY36" fmla="*/ 4127787 h 5370799"/>
              <a:gd name="connsiteX37" fmla="*/ 3806190 w 4929188"/>
              <a:gd name="connsiteY37" fmla="*/ 2927637 h 5370799"/>
              <a:gd name="connsiteX38" fmla="*/ 4063365 w 4929188"/>
              <a:gd name="connsiteY38" fmla="*/ 2061814 h 5370799"/>
              <a:gd name="connsiteX39" fmla="*/ 2468880 w 4929188"/>
              <a:gd name="connsiteY39" fmla="*/ 467329 h 5370799"/>
              <a:gd name="connsiteX40" fmla="*/ 874395 w 4929188"/>
              <a:gd name="connsiteY40" fmla="*/ 2061814 h 5370799"/>
              <a:gd name="connsiteX41" fmla="*/ 1131570 w 4929188"/>
              <a:gd name="connsiteY41" fmla="*/ 2927637 h 5370799"/>
              <a:gd name="connsiteX42" fmla="*/ 377190 w 4929188"/>
              <a:gd name="connsiteY42" fmla="*/ 4127787 h 5370799"/>
              <a:gd name="connsiteX43" fmla="*/ 162878 w 4929188"/>
              <a:gd name="connsiteY43" fmla="*/ 4127787 h 5370799"/>
              <a:gd name="connsiteX44" fmla="*/ 0 w 4929188"/>
              <a:gd name="connsiteY44" fmla="*/ 3964909 h 5370799"/>
              <a:gd name="connsiteX45" fmla="*/ 0 w 4929188"/>
              <a:gd name="connsiteY45" fmla="*/ 1307434 h 5370799"/>
              <a:gd name="connsiteX46" fmla="*/ 377190 w 4929188"/>
              <a:gd name="connsiteY46" fmla="*/ 630206 h 5370799"/>
              <a:gd name="connsiteX47" fmla="*/ 2431263 w 4929188"/>
              <a:gd name="connsiteY47" fmla="*/ 382 h 537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9188" h="5370799">
                <a:moveTo>
                  <a:pt x="488730" y="4496404"/>
                </a:moveTo>
                <a:cubicBezTo>
                  <a:pt x="1071660" y="4684999"/>
                  <a:pt x="1757411" y="4796442"/>
                  <a:pt x="2468929" y="4822159"/>
                </a:cubicBezTo>
                <a:lnTo>
                  <a:pt x="2469124" y="4822159"/>
                </a:lnTo>
                <a:cubicBezTo>
                  <a:pt x="3180593" y="4796442"/>
                  <a:pt x="3866393" y="4684999"/>
                  <a:pt x="4449323" y="4496404"/>
                </a:cubicBezTo>
                <a:lnTo>
                  <a:pt x="4449323" y="4976464"/>
                </a:lnTo>
                <a:cubicBezTo>
                  <a:pt x="4449323" y="5173632"/>
                  <a:pt x="4295018" y="5345082"/>
                  <a:pt x="4089278" y="5345082"/>
                </a:cubicBezTo>
                <a:lnTo>
                  <a:pt x="2469027" y="5370799"/>
                </a:lnTo>
                <a:lnTo>
                  <a:pt x="848775" y="5345082"/>
                </a:lnTo>
                <a:cubicBezTo>
                  <a:pt x="651608" y="5345082"/>
                  <a:pt x="488730" y="5182204"/>
                  <a:pt x="488730" y="4976464"/>
                </a:cubicBezTo>
                <a:close/>
                <a:moveTo>
                  <a:pt x="1860281" y="2507486"/>
                </a:moveTo>
                <a:lnTo>
                  <a:pt x="3077576" y="2507486"/>
                </a:lnTo>
                <a:cubicBezTo>
                  <a:pt x="3189019" y="2507486"/>
                  <a:pt x="3300461" y="2567494"/>
                  <a:pt x="3360469" y="2661791"/>
                </a:cubicBezTo>
                <a:lnTo>
                  <a:pt x="4414837" y="4316333"/>
                </a:lnTo>
                <a:cubicBezTo>
                  <a:pt x="3840529" y="4496355"/>
                  <a:pt x="3171874" y="4607798"/>
                  <a:pt x="2468929" y="4633515"/>
                </a:cubicBezTo>
                <a:cubicBezTo>
                  <a:pt x="1757460" y="4607798"/>
                  <a:pt x="1097378" y="4496355"/>
                  <a:pt x="523020" y="4316333"/>
                </a:cubicBezTo>
                <a:lnTo>
                  <a:pt x="1577389" y="2661791"/>
                </a:lnTo>
                <a:cubicBezTo>
                  <a:pt x="1637396" y="2567494"/>
                  <a:pt x="1748839" y="2507486"/>
                  <a:pt x="1860281" y="2507486"/>
                </a:cubicBezTo>
                <a:close/>
                <a:moveTo>
                  <a:pt x="2486073" y="621536"/>
                </a:moveTo>
                <a:cubicBezTo>
                  <a:pt x="3283316" y="621536"/>
                  <a:pt x="3909108" y="1273046"/>
                  <a:pt x="3909108" y="2061716"/>
                </a:cubicBezTo>
                <a:cubicBezTo>
                  <a:pt x="3909108" y="2318891"/>
                  <a:pt x="3840528" y="2567493"/>
                  <a:pt x="3720513" y="2781806"/>
                </a:cubicBezTo>
                <a:lnTo>
                  <a:pt x="3566208" y="2533203"/>
                </a:lnTo>
                <a:cubicBezTo>
                  <a:pt x="3540491" y="2498913"/>
                  <a:pt x="3514773" y="2464623"/>
                  <a:pt x="3489056" y="2430333"/>
                </a:cubicBezTo>
                <a:cubicBezTo>
                  <a:pt x="3531918" y="2318891"/>
                  <a:pt x="3557636" y="2190303"/>
                  <a:pt x="3557636" y="2061716"/>
                </a:cubicBezTo>
                <a:cubicBezTo>
                  <a:pt x="3557636" y="1470213"/>
                  <a:pt x="3077576" y="981581"/>
                  <a:pt x="2477501" y="981581"/>
                </a:cubicBezTo>
                <a:cubicBezTo>
                  <a:pt x="1877426" y="981581"/>
                  <a:pt x="1397366" y="1461641"/>
                  <a:pt x="1397366" y="2061716"/>
                </a:cubicBezTo>
                <a:cubicBezTo>
                  <a:pt x="1397366" y="2190303"/>
                  <a:pt x="1423083" y="2318891"/>
                  <a:pt x="1465946" y="2430333"/>
                </a:cubicBezTo>
                <a:cubicBezTo>
                  <a:pt x="1431656" y="2456051"/>
                  <a:pt x="1405938" y="2490341"/>
                  <a:pt x="1388793" y="2533203"/>
                </a:cubicBezTo>
                <a:lnTo>
                  <a:pt x="1234488" y="2781806"/>
                </a:lnTo>
                <a:cubicBezTo>
                  <a:pt x="1114473" y="2567493"/>
                  <a:pt x="1045893" y="2327463"/>
                  <a:pt x="1045893" y="2061716"/>
                </a:cubicBezTo>
                <a:cubicBezTo>
                  <a:pt x="1045893" y="1264473"/>
                  <a:pt x="1688831" y="621536"/>
                  <a:pt x="2486073" y="621536"/>
                </a:cubicBezTo>
                <a:close/>
                <a:moveTo>
                  <a:pt x="2431263" y="382"/>
                </a:moveTo>
                <a:cubicBezTo>
                  <a:pt x="2491619" y="-502"/>
                  <a:pt x="2552745" y="134"/>
                  <a:pt x="2614601" y="2421"/>
                </a:cubicBezTo>
                <a:cubicBezTo>
                  <a:pt x="3208415" y="24371"/>
                  <a:pt x="3869431" y="198366"/>
                  <a:pt x="4560570" y="638779"/>
                </a:cubicBezTo>
                <a:cubicBezTo>
                  <a:pt x="4792028" y="784511"/>
                  <a:pt x="4929188" y="1041686"/>
                  <a:pt x="4929188" y="1316007"/>
                </a:cubicBezTo>
                <a:lnTo>
                  <a:pt x="4929188" y="3964909"/>
                </a:lnTo>
                <a:cubicBezTo>
                  <a:pt x="4929188" y="4050634"/>
                  <a:pt x="4860608" y="4127787"/>
                  <a:pt x="4766310" y="4127787"/>
                </a:cubicBezTo>
                <a:lnTo>
                  <a:pt x="4560570" y="4127787"/>
                </a:lnTo>
                <a:lnTo>
                  <a:pt x="3806190" y="2927637"/>
                </a:lnTo>
                <a:cubicBezTo>
                  <a:pt x="3969068" y="2679034"/>
                  <a:pt x="4063365" y="2378997"/>
                  <a:pt x="4063365" y="2061814"/>
                </a:cubicBezTo>
                <a:cubicBezTo>
                  <a:pt x="4063365" y="1178847"/>
                  <a:pt x="3343275" y="467329"/>
                  <a:pt x="2468880" y="467329"/>
                </a:cubicBezTo>
                <a:cubicBezTo>
                  <a:pt x="1594485" y="467329"/>
                  <a:pt x="874395" y="1187419"/>
                  <a:pt x="874395" y="2061814"/>
                </a:cubicBezTo>
                <a:cubicBezTo>
                  <a:pt x="874395" y="2378997"/>
                  <a:pt x="968692" y="2679034"/>
                  <a:pt x="1131570" y="2927637"/>
                </a:cubicBezTo>
                <a:lnTo>
                  <a:pt x="377190" y="4127787"/>
                </a:lnTo>
                <a:lnTo>
                  <a:pt x="162878" y="4127787"/>
                </a:lnTo>
                <a:cubicBezTo>
                  <a:pt x="77153" y="4127787"/>
                  <a:pt x="0" y="4059207"/>
                  <a:pt x="0" y="3964909"/>
                </a:cubicBezTo>
                <a:lnTo>
                  <a:pt x="0" y="1307434"/>
                </a:lnTo>
                <a:cubicBezTo>
                  <a:pt x="0" y="1033114"/>
                  <a:pt x="145733" y="775939"/>
                  <a:pt x="377190" y="630206"/>
                </a:cubicBezTo>
                <a:cubicBezTo>
                  <a:pt x="794095" y="369013"/>
                  <a:pt x="1525932" y="13639"/>
                  <a:pt x="2431263" y="382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67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6D8F42-D083-AC8D-B3FD-1D4887877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25382" r="21328" b="26638"/>
          <a:stretch/>
        </p:blipFill>
        <p:spPr>
          <a:xfrm>
            <a:off x="4301307" y="1663700"/>
            <a:ext cx="7890693" cy="43095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Таблица 5">
                <a:extLst>
                  <a:ext uri="{FF2B5EF4-FFF2-40B4-BE49-F238E27FC236}">
                    <a16:creationId xmlns:a16="http://schemas.microsoft.com/office/drawing/2014/main" id="{CC506177-4B7B-8717-FEE1-BC1CA40245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1582" y="2109562"/>
              <a:ext cx="4149725" cy="31434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20218">
                      <a:extLst>
                        <a:ext uri="{9D8B030D-6E8A-4147-A177-3AD203B41FA5}">
                          <a16:colId xmlns:a16="http://schemas.microsoft.com/office/drawing/2014/main" val="2985803744"/>
                        </a:ext>
                      </a:extLst>
                    </a:gridCol>
                    <a:gridCol w="1329507">
                      <a:extLst>
                        <a:ext uri="{9D8B030D-6E8A-4147-A177-3AD203B41FA5}">
                          <a16:colId xmlns:a16="http://schemas.microsoft.com/office/drawing/2014/main" val="4074269483"/>
                        </a:ext>
                      </a:extLst>
                    </a:gridCol>
                  </a:tblGrid>
                  <a:tr h="621109">
                    <a:tc>
                      <a:txBody>
                        <a:bodyPr/>
                        <a:lstStyle/>
                        <a:p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</a:rPr>
                            <a:t>Energy range, MeV</a:t>
                          </a:r>
                          <a:endParaRPr lang="ru-RU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18E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</a:rPr>
                            <a:t>30 - 250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35894023"/>
                      </a:ext>
                    </a:extLst>
                  </a:tr>
                  <a:tr h="621109">
                    <a:tc>
                      <a:txBody>
                        <a:bodyPr/>
                        <a:lstStyle/>
                        <a:p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</a:rPr>
                            <a:t>Acceleration time to 250 MeV, sec</a:t>
                          </a:r>
                          <a:endParaRPr lang="ru-RU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18E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</a:rPr>
                            <a:t>0.9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5885564"/>
                      </a:ext>
                    </a:extLst>
                  </a:tr>
                  <a:tr h="621109">
                    <a:tc>
                      <a:txBody>
                        <a:bodyPr/>
                        <a:lstStyle/>
                        <a:p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</a:rPr>
                            <a:t>Output beam intensity, protons/sec</a:t>
                          </a:r>
                          <a:endParaRPr lang="ru-RU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18E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n-lt"/>
                            </a:rPr>
                            <a:t>&lt;</a:t>
                          </a:r>
                          <a:r>
                            <a:rPr lang="ru-RU" sz="1800" b="0" i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n-lt"/>
                            </a:rPr>
                            <a:t>1.</a:t>
                          </a:r>
                          <a:r>
                            <a:rPr lang="en-US" sz="1800" b="0" i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n-lt"/>
                            </a:rPr>
                            <a:t>0E+09</a:t>
                          </a:r>
                          <a:endParaRPr lang="ru-RU" sz="1800" b="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5581908"/>
                      </a:ext>
                    </a:extLst>
                  </a:tr>
                  <a:tr h="621109">
                    <a:tc>
                      <a:txBody>
                        <a:bodyPr/>
                        <a:lstStyle/>
                        <a:p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</a:rPr>
                            <a:t>Field size,</a:t>
                          </a:r>
                          <a:r>
                            <a:rPr lang="ru-RU" sz="1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8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mm</m:t>
                                  </m:r>
                                </m:e>
                                <m:sup>
                                  <m:r>
                                    <a:rPr lang="ru-RU" sz="1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18E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</a:rPr>
                            <a:t>400×400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297525"/>
                      </a:ext>
                    </a:extLst>
                  </a:tr>
                  <a:tr h="621109">
                    <a:tc>
                      <a:txBody>
                        <a:bodyPr/>
                        <a:lstStyle/>
                        <a:p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</a:rPr>
                            <a:t>Accelerator mass, t</a:t>
                          </a:r>
                          <a:endParaRPr lang="ru-RU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18E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</a:rPr>
                            <a:t>15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257908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Таблица 5">
                <a:extLst>
                  <a:ext uri="{FF2B5EF4-FFF2-40B4-BE49-F238E27FC236}">
                    <a16:creationId xmlns:a16="http://schemas.microsoft.com/office/drawing/2014/main" id="{CC506177-4B7B-8717-FEE1-BC1CA40245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1582" y="2109562"/>
              <a:ext cx="4149725" cy="31434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20218">
                      <a:extLst>
                        <a:ext uri="{9D8B030D-6E8A-4147-A177-3AD203B41FA5}">
                          <a16:colId xmlns:a16="http://schemas.microsoft.com/office/drawing/2014/main" val="2985803744"/>
                        </a:ext>
                      </a:extLst>
                    </a:gridCol>
                    <a:gridCol w="1329507">
                      <a:extLst>
                        <a:ext uri="{9D8B030D-6E8A-4147-A177-3AD203B41FA5}">
                          <a16:colId xmlns:a16="http://schemas.microsoft.com/office/drawing/2014/main" val="4074269483"/>
                        </a:ext>
                      </a:extLst>
                    </a:gridCol>
                  </a:tblGrid>
                  <a:tr h="621109">
                    <a:tc>
                      <a:txBody>
                        <a:bodyPr/>
                        <a:lstStyle/>
                        <a:p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</a:rPr>
                            <a:t>Energy range, MeV</a:t>
                          </a:r>
                          <a:endParaRPr lang="ru-RU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18E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</a:rPr>
                            <a:t>30 - 250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3589402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</a:rPr>
                            <a:t>Acceleration time to 250 MeV, sec</a:t>
                          </a:r>
                          <a:endParaRPr lang="ru-RU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18E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</a:rPr>
                            <a:t>0.9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588556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</a:rPr>
                            <a:t>Output beam intensity, protons/sec</a:t>
                          </a:r>
                          <a:endParaRPr lang="ru-RU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18E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n-lt"/>
                            </a:rPr>
                            <a:t>&lt;</a:t>
                          </a:r>
                          <a:r>
                            <a:rPr lang="ru-RU" sz="1800" b="0" i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n-lt"/>
                            </a:rPr>
                            <a:t>1.</a:t>
                          </a:r>
                          <a:r>
                            <a:rPr lang="en-US" sz="1800" b="0" i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+mn-lt"/>
                            </a:rPr>
                            <a:t>0E+09</a:t>
                          </a:r>
                          <a:endParaRPr lang="ru-RU" sz="1800" b="0" i="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5581908"/>
                      </a:ext>
                    </a:extLst>
                  </a:tr>
                  <a:tr h="62110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305882" r="-47300" b="-100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</a:rPr>
                            <a:t>400×400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297525"/>
                      </a:ext>
                    </a:extLst>
                  </a:tr>
                  <a:tr h="621109">
                    <a:tc>
                      <a:txBody>
                        <a:bodyPr/>
                        <a:lstStyle/>
                        <a:p>
                          <a:r>
                            <a:rPr lang="en-US" sz="1800" b="1" dirty="0">
                              <a:solidFill>
                                <a:schemeClr val="bg1"/>
                              </a:solidFill>
                            </a:rPr>
                            <a:t>Accelerator mass, t</a:t>
                          </a:r>
                          <a:endParaRPr lang="ru-RU" sz="1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18E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b="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</a:rPr>
                            <a:t>15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25790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04991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945F8B2-8D4F-B89A-F225-7F563C80C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Полилиния 105">
            <a:extLst>
              <a:ext uri="{FF2B5EF4-FFF2-40B4-BE49-F238E27FC236}">
                <a16:creationId xmlns:a16="http://schemas.microsoft.com/office/drawing/2014/main" id="{2CD5AC13-67BA-6807-2827-D83962F5850A}"/>
              </a:ext>
            </a:extLst>
          </p:cNvPr>
          <p:cNvSpPr>
            <a:spLocks noChangeAspect="1"/>
          </p:cNvSpPr>
          <p:nvPr/>
        </p:nvSpPr>
        <p:spPr>
          <a:xfrm>
            <a:off x="1256191" y="1089778"/>
            <a:ext cx="826606" cy="1020904"/>
          </a:xfrm>
          <a:custGeom>
            <a:avLst/>
            <a:gdLst>
              <a:gd name="connsiteX0" fmla="*/ 2626389 w 3797637"/>
              <a:gd name="connsiteY0" fmla="*/ 2626371 h 4690274"/>
              <a:gd name="connsiteX1" fmla="*/ 3797637 w 3797637"/>
              <a:gd name="connsiteY1" fmla="*/ 3794386 h 4690274"/>
              <a:gd name="connsiteX2" fmla="*/ 3185776 w 3797637"/>
              <a:gd name="connsiteY2" fmla="*/ 3702233 h 4690274"/>
              <a:gd name="connsiteX3" fmla="*/ 3185744 w 3797637"/>
              <a:gd name="connsiteY3" fmla="*/ 3702176 h 4690274"/>
              <a:gd name="connsiteX4" fmla="*/ 3137524 w 3797637"/>
              <a:gd name="connsiteY4" fmla="*/ 3720393 h 4690274"/>
              <a:gd name="connsiteX5" fmla="*/ 3126808 w 3797637"/>
              <a:gd name="connsiteY5" fmla="*/ 3770756 h 4690274"/>
              <a:gd name="connsiteX6" fmla="*/ 3396837 w 3797637"/>
              <a:gd name="connsiteY6" fmla="*/ 4690159 h 4690274"/>
              <a:gd name="connsiteX7" fmla="*/ 1974879 w 3797637"/>
              <a:gd name="connsiteY7" fmla="*/ 3274668 h 4690274"/>
              <a:gd name="connsiteX8" fmla="*/ 2960687 w 3797637"/>
              <a:gd name="connsiteY8" fmla="*/ 623676 h 4690274"/>
              <a:gd name="connsiteX9" fmla="*/ 2729229 w 3797637"/>
              <a:gd name="connsiteY9" fmla="*/ 2373544 h 4690274"/>
              <a:gd name="connsiteX10" fmla="*/ 400742 w 3797637"/>
              <a:gd name="connsiteY10" fmla="*/ 4690274 h 4690274"/>
              <a:gd name="connsiteX11" fmla="*/ 670797 w 3797637"/>
              <a:gd name="connsiteY11" fmla="*/ 3769778 h 4690274"/>
              <a:gd name="connsiteX12" fmla="*/ 660081 w 3797637"/>
              <a:gd name="connsiteY12" fmla="*/ 3719415 h 4690274"/>
              <a:gd name="connsiteX13" fmla="*/ 619362 w 3797637"/>
              <a:gd name="connsiteY13" fmla="*/ 3701198 h 4690274"/>
              <a:gd name="connsiteX14" fmla="*/ 611861 w 3797637"/>
              <a:gd name="connsiteY14" fmla="*/ 3702270 h 4690274"/>
              <a:gd name="connsiteX15" fmla="*/ 0 w 3797637"/>
              <a:gd name="connsiteY15" fmla="*/ 3794423 h 4690274"/>
              <a:gd name="connsiteX16" fmla="*/ 2804236 w 3797637"/>
              <a:gd name="connsiteY16" fmla="*/ 1000866 h 4690274"/>
              <a:gd name="connsiteX17" fmla="*/ 2960687 w 3797637"/>
              <a:gd name="connsiteY17" fmla="*/ 623676 h 4690274"/>
              <a:gd name="connsiteX18" fmla="*/ 836862 w 3797637"/>
              <a:gd name="connsiteY18" fmla="*/ 623676 h 4690274"/>
              <a:gd name="connsiteX19" fmla="*/ 993312 w 3797637"/>
              <a:gd name="connsiteY19" fmla="*/ 1000866 h 4690274"/>
              <a:gd name="connsiteX20" fmla="*/ 1822699 w 3797637"/>
              <a:gd name="connsiteY20" fmla="*/ 1827040 h 4690274"/>
              <a:gd name="connsiteX21" fmla="*/ 1171189 w 3797637"/>
              <a:gd name="connsiteY21" fmla="*/ 2475336 h 4690274"/>
              <a:gd name="connsiteX22" fmla="*/ 1068319 w 3797637"/>
              <a:gd name="connsiteY22" fmla="*/ 2373544 h 4690274"/>
              <a:gd name="connsiteX23" fmla="*/ 836862 w 3797637"/>
              <a:gd name="connsiteY23" fmla="*/ 623676 h 4690274"/>
              <a:gd name="connsiteX24" fmla="*/ 1898794 w 3797637"/>
              <a:gd name="connsiteY24" fmla="*/ 0 h 4690274"/>
              <a:gd name="connsiteX25" fmla="*/ 2729259 w 3797637"/>
              <a:gd name="connsiteY25" fmla="*/ 321464 h 4690274"/>
              <a:gd name="connsiteX26" fmla="*/ 2729259 w 3797637"/>
              <a:gd name="connsiteY26" fmla="*/ 924752 h 4690274"/>
              <a:gd name="connsiteX27" fmla="*/ 2538518 w 3797637"/>
              <a:gd name="connsiteY27" fmla="*/ 1114415 h 4690274"/>
              <a:gd name="connsiteX28" fmla="*/ 1898794 w 3797637"/>
              <a:gd name="connsiteY28" fmla="*/ 583988 h 4690274"/>
              <a:gd name="connsiteX29" fmla="*/ 1259070 w 3797637"/>
              <a:gd name="connsiteY29" fmla="*/ 1113338 h 4690274"/>
              <a:gd name="connsiteX30" fmla="*/ 1069401 w 3797637"/>
              <a:gd name="connsiteY30" fmla="*/ 924752 h 4690274"/>
              <a:gd name="connsiteX31" fmla="*/ 1068329 w 3797637"/>
              <a:gd name="connsiteY31" fmla="*/ 321464 h 4690274"/>
              <a:gd name="connsiteX32" fmla="*/ 1898794 w 3797637"/>
              <a:gd name="connsiteY32" fmla="*/ 0 h 469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797637" h="4690274">
                <a:moveTo>
                  <a:pt x="2626389" y="2626371"/>
                </a:moveTo>
                <a:lnTo>
                  <a:pt x="3797637" y="3794386"/>
                </a:lnTo>
                <a:lnTo>
                  <a:pt x="3185776" y="3702233"/>
                </a:lnTo>
                <a:lnTo>
                  <a:pt x="3185744" y="3702176"/>
                </a:lnTo>
                <a:cubicBezTo>
                  <a:pt x="3167528" y="3700033"/>
                  <a:pt x="3149311" y="3706463"/>
                  <a:pt x="3137524" y="3720393"/>
                </a:cubicBezTo>
                <a:cubicBezTo>
                  <a:pt x="3125736" y="3734322"/>
                  <a:pt x="3121450" y="3753611"/>
                  <a:pt x="3126808" y="3770756"/>
                </a:cubicBezTo>
                <a:lnTo>
                  <a:pt x="3396837" y="4690159"/>
                </a:lnTo>
                <a:lnTo>
                  <a:pt x="1974879" y="3274668"/>
                </a:lnTo>
                <a:close/>
                <a:moveTo>
                  <a:pt x="2960687" y="623676"/>
                </a:moveTo>
                <a:cubicBezTo>
                  <a:pt x="3280015" y="1177704"/>
                  <a:pt x="3202862" y="1899911"/>
                  <a:pt x="2729229" y="2373544"/>
                </a:cubicBezTo>
                <a:lnTo>
                  <a:pt x="400742" y="4690274"/>
                </a:lnTo>
                <a:lnTo>
                  <a:pt x="670797" y="3769778"/>
                </a:lnTo>
                <a:cubicBezTo>
                  <a:pt x="676154" y="3752633"/>
                  <a:pt x="671868" y="3733345"/>
                  <a:pt x="660081" y="3719415"/>
                </a:cubicBezTo>
                <a:cubicBezTo>
                  <a:pt x="649366" y="3707627"/>
                  <a:pt x="634363" y="3701198"/>
                  <a:pt x="619362" y="3701198"/>
                </a:cubicBezTo>
                <a:cubicBezTo>
                  <a:pt x="617219" y="3701198"/>
                  <a:pt x="614004" y="3702270"/>
                  <a:pt x="611861" y="3702270"/>
                </a:cubicBezTo>
                <a:lnTo>
                  <a:pt x="0" y="3794423"/>
                </a:lnTo>
                <a:lnTo>
                  <a:pt x="2804236" y="1000866"/>
                </a:lnTo>
                <a:cubicBezTo>
                  <a:pt x="2908180" y="896928"/>
                  <a:pt x="2960687" y="759768"/>
                  <a:pt x="2960687" y="623676"/>
                </a:cubicBezTo>
                <a:close/>
                <a:moveTo>
                  <a:pt x="836862" y="623676"/>
                </a:moveTo>
                <a:cubicBezTo>
                  <a:pt x="836862" y="759768"/>
                  <a:pt x="889374" y="896928"/>
                  <a:pt x="993312" y="1000866"/>
                </a:cubicBezTo>
                <a:lnTo>
                  <a:pt x="1822699" y="1827040"/>
                </a:lnTo>
                <a:lnTo>
                  <a:pt x="1171189" y="2475336"/>
                </a:lnTo>
                <a:lnTo>
                  <a:pt x="1068319" y="2373544"/>
                </a:lnTo>
                <a:cubicBezTo>
                  <a:pt x="595764" y="1899950"/>
                  <a:pt x="517534" y="1178743"/>
                  <a:pt x="836862" y="623676"/>
                </a:cubicBezTo>
                <a:close/>
                <a:moveTo>
                  <a:pt x="1898794" y="0"/>
                </a:moveTo>
                <a:cubicBezTo>
                  <a:pt x="2206336" y="0"/>
                  <a:pt x="2502083" y="114656"/>
                  <a:pt x="2729259" y="321464"/>
                </a:cubicBezTo>
                <a:cubicBezTo>
                  <a:pt x="2895350" y="487555"/>
                  <a:pt x="2895350" y="757594"/>
                  <a:pt x="2729259" y="924752"/>
                </a:cubicBezTo>
                <a:lnTo>
                  <a:pt x="2538518" y="1114415"/>
                </a:lnTo>
                <a:cubicBezTo>
                  <a:pt x="2481724" y="813300"/>
                  <a:pt x="2215977" y="583988"/>
                  <a:pt x="1898794" y="583988"/>
                </a:cubicBezTo>
                <a:cubicBezTo>
                  <a:pt x="1581612" y="583988"/>
                  <a:pt x="1315863" y="812232"/>
                  <a:pt x="1259070" y="1113338"/>
                </a:cubicBezTo>
                <a:lnTo>
                  <a:pt x="1069401" y="924752"/>
                </a:lnTo>
                <a:cubicBezTo>
                  <a:pt x="902239" y="757594"/>
                  <a:pt x="902239" y="487555"/>
                  <a:pt x="1068329" y="321464"/>
                </a:cubicBezTo>
                <a:cubicBezTo>
                  <a:pt x="1295506" y="113588"/>
                  <a:pt x="1591252" y="0"/>
                  <a:pt x="1898794" y="0"/>
                </a:cubicBezTo>
                <a:close/>
              </a:path>
            </a:pathLst>
          </a:custGeom>
          <a:solidFill>
            <a:srgbClr val="C2605B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1F4F2F-5F6D-621C-D7FF-872A2267EA4D}"/>
              </a:ext>
            </a:extLst>
          </p:cNvPr>
          <p:cNvSpPr txBox="1"/>
          <p:nvPr/>
        </p:nvSpPr>
        <p:spPr>
          <a:xfrm>
            <a:off x="741198" y="3189774"/>
            <a:ext cx="1856598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16 389</a:t>
            </a:r>
          </a:p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сеансов</a:t>
            </a:r>
          </a:p>
        </p:txBody>
      </p:sp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4AD79AEC-A296-B4E4-D5B8-E53075522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643198"/>
              </p:ext>
            </p:extLst>
          </p:nvPr>
        </p:nvGraphicFramePr>
        <p:xfrm>
          <a:off x="277278" y="4084320"/>
          <a:ext cx="3108085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80">
                  <a:extLst>
                    <a:ext uri="{9D8B030D-6E8A-4147-A177-3AD203B41FA5}">
                      <a16:colId xmlns:a16="http://schemas.microsoft.com/office/drawing/2014/main" val="2985803744"/>
                    </a:ext>
                  </a:extLst>
                </a:gridCol>
                <a:gridCol w="1784205">
                  <a:extLst>
                    <a:ext uri="{9D8B030D-6E8A-4147-A177-3AD203B41FA5}">
                      <a16:colId xmlns:a16="http://schemas.microsoft.com/office/drawing/2014/main" val="40742694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1176</a:t>
                      </a:r>
                      <a:endParaRPr lang="ru-RU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894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2018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1610</a:t>
                      </a:r>
                      <a:endParaRPr lang="ru-RU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885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2019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3189</a:t>
                      </a:r>
                      <a:endParaRPr lang="ru-RU" sz="2000" b="0" i="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581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3753</a:t>
                      </a:r>
                      <a:endParaRPr lang="ru-RU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297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2984</a:t>
                      </a:r>
                      <a:endParaRPr lang="ru-RU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579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2191</a:t>
                      </a:r>
                      <a:endParaRPr lang="ru-RU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331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548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0475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E009645-CDA2-38F2-1DD7-C8DCFB0B5E0F}"/>
              </a:ext>
            </a:extLst>
          </p:cNvPr>
          <p:cNvSpPr txBox="1"/>
          <p:nvPr/>
        </p:nvSpPr>
        <p:spPr>
          <a:xfrm>
            <a:off x="717951" y="2160483"/>
            <a:ext cx="1903085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741</a:t>
            </a:r>
          </a:p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Пациент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61041A-18BF-6287-E6CA-9DE03BF04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087" y="1177389"/>
            <a:ext cx="8312635" cy="551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65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1E2993-C008-15FB-8B91-776BD57B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66" y="1125825"/>
            <a:ext cx="11362267" cy="5732175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B945F8B2-8D4F-B89A-F225-7F563C80C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86139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945F8B2-8D4F-B89A-F225-7F563C80C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47295D-7339-191B-19E2-B5275BEC4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8126"/>
          <a:stretch/>
        </p:blipFill>
        <p:spPr>
          <a:xfrm>
            <a:off x="283200" y="1140298"/>
            <a:ext cx="8781259" cy="437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23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945F8B2-8D4F-B89A-F225-7F563C80C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47295D-7339-191B-19E2-B5275BEC4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8126"/>
          <a:stretch/>
        </p:blipFill>
        <p:spPr>
          <a:xfrm>
            <a:off x="283200" y="1140298"/>
            <a:ext cx="7301613" cy="36349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EBFABD-FF1B-A90B-6F8B-50DF27BE66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4298" r="7847"/>
          <a:stretch/>
        </p:blipFill>
        <p:spPr>
          <a:xfrm>
            <a:off x="2383799" y="2391985"/>
            <a:ext cx="9427202" cy="42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04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945F8B2-8D4F-B89A-F225-7F563C80C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47295D-7339-191B-19E2-B5275BEC4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8126"/>
          <a:stretch/>
        </p:blipFill>
        <p:spPr>
          <a:xfrm>
            <a:off x="283200" y="1140298"/>
            <a:ext cx="7301613" cy="36349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EBFABD-FF1B-A90B-6F8B-50DF27BE66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4298" r="7847"/>
          <a:stretch/>
        </p:blipFill>
        <p:spPr>
          <a:xfrm>
            <a:off x="2383799" y="2391985"/>
            <a:ext cx="9427202" cy="4269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5567C2-8DAA-EEB1-C354-D90DBF73D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277" r="7500"/>
          <a:stretch/>
        </p:blipFill>
        <p:spPr>
          <a:xfrm>
            <a:off x="774700" y="1642004"/>
            <a:ext cx="10642600" cy="50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51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9C5AD5B-7B8D-0D20-2B4F-E785F2BDD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906642"/>
            <a:ext cx="8483599" cy="1016965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| </a:t>
            </a:r>
            <a:r>
              <a:rPr lang="ru-RU" sz="28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ПАРК РАДИАЦИОННЫХ УСТАНОВОК</a:t>
            </a:r>
            <a:endParaRPr lang="ru-RU" sz="28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282">
            <a:extLst>
              <a:ext uri="{FF2B5EF4-FFF2-40B4-BE49-F238E27FC236}">
                <a16:creationId xmlns:a16="http://schemas.microsoft.com/office/drawing/2014/main" id="{315675A4-25CC-DBA2-1EB5-D532E4FE64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3875" y="2813050"/>
            <a:ext cx="1223963" cy="1223963"/>
          </a:xfrm>
          <a:custGeom>
            <a:avLst/>
            <a:gdLst>
              <a:gd name="connsiteX0" fmla="*/ 269100 w 387531"/>
              <a:gd name="connsiteY0" fmla="*/ 181350 h 360000"/>
              <a:gd name="connsiteX1" fmla="*/ 376757 w 387531"/>
              <a:gd name="connsiteY1" fmla="*/ 181350 h 360000"/>
              <a:gd name="connsiteX2" fmla="*/ 387531 w 387531"/>
              <a:gd name="connsiteY2" fmla="*/ 192046 h 360000"/>
              <a:gd name="connsiteX3" fmla="*/ 290648 w 387531"/>
              <a:gd name="connsiteY3" fmla="*/ 358616 h 360000"/>
              <a:gd name="connsiteX4" fmla="*/ 275945 w 387531"/>
              <a:gd name="connsiteY4" fmla="*/ 354716 h 360000"/>
              <a:gd name="connsiteX5" fmla="*/ 222074 w 387531"/>
              <a:gd name="connsiteY5" fmla="*/ 262139 h 360000"/>
              <a:gd name="connsiteX6" fmla="*/ 226003 w 387531"/>
              <a:gd name="connsiteY6" fmla="*/ 247542 h 360000"/>
              <a:gd name="connsiteX7" fmla="*/ 258326 w 387531"/>
              <a:gd name="connsiteY7" fmla="*/ 192046 h 360000"/>
              <a:gd name="connsiteX8" fmla="*/ 269100 w 387531"/>
              <a:gd name="connsiteY8" fmla="*/ 181350 h 360000"/>
              <a:gd name="connsiteX9" fmla="*/ 10774 w 387531"/>
              <a:gd name="connsiteY9" fmla="*/ 181308 h 360000"/>
              <a:gd name="connsiteX10" fmla="*/ 118389 w 387531"/>
              <a:gd name="connsiteY10" fmla="*/ 181308 h 360000"/>
              <a:gd name="connsiteX11" fmla="*/ 129163 w 387531"/>
              <a:gd name="connsiteY11" fmla="*/ 192004 h 360000"/>
              <a:gd name="connsiteX12" fmla="*/ 161486 w 387531"/>
              <a:gd name="connsiteY12" fmla="*/ 247500 h 360000"/>
              <a:gd name="connsiteX13" fmla="*/ 162204 w 387531"/>
              <a:gd name="connsiteY13" fmla="*/ 247919 h 360000"/>
              <a:gd name="connsiteX14" fmla="*/ 161528 w 387531"/>
              <a:gd name="connsiteY14" fmla="*/ 247541 h 360000"/>
              <a:gd name="connsiteX15" fmla="*/ 165458 w 387531"/>
              <a:gd name="connsiteY15" fmla="*/ 262139 h 360000"/>
              <a:gd name="connsiteX16" fmla="*/ 111755 w 387531"/>
              <a:gd name="connsiteY16" fmla="*/ 354673 h 360000"/>
              <a:gd name="connsiteX17" fmla="*/ 102291 w 387531"/>
              <a:gd name="connsiteY17" fmla="*/ 360000 h 360000"/>
              <a:gd name="connsiteX18" fmla="*/ 96587 w 387531"/>
              <a:gd name="connsiteY18" fmla="*/ 358322 h 360000"/>
              <a:gd name="connsiteX19" fmla="*/ 0 w 387531"/>
              <a:gd name="connsiteY19" fmla="*/ 192004 h 360000"/>
              <a:gd name="connsiteX20" fmla="*/ 10774 w 387531"/>
              <a:gd name="connsiteY20" fmla="*/ 181308 h 360000"/>
              <a:gd name="connsiteX21" fmla="*/ 193765 w 387531"/>
              <a:gd name="connsiteY21" fmla="*/ 149303 h 360000"/>
              <a:gd name="connsiteX22" fmla="*/ 236819 w 387531"/>
              <a:gd name="connsiteY22" fmla="*/ 192047 h 360000"/>
              <a:gd name="connsiteX23" fmla="*/ 193765 w 387531"/>
              <a:gd name="connsiteY23" fmla="*/ 234791 h 360000"/>
              <a:gd name="connsiteX24" fmla="*/ 150711 w 387531"/>
              <a:gd name="connsiteY24" fmla="*/ 192047 h 360000"/>
              <a:gd name="connsiteX25" fmla="*/ 193765 w 387531"/>
              <a:gd name="connsiteY25" fmla="*/ 149303 h 360000"/>
              <a:gd name="connsiteX26" fmla="*/ 193914 w 387531"/>
              <a:gd name="connsiteY26" fmla="*/ 0 h 360000"/>
              <a:gd name="connsiteX27" fmla="*/ 290649 w 387531"/>
              <a:gd name="connsiteY27" fmla="*/ 25476 h 360000"/>
              <a:gd name="connsiteX28" fmla="*/ 294578 w 387531"/>
              <a:gd name="connsiteY28" fmla="*/ 40074 h 360000"/>
              <a:gd name="connsiteX29" fmla="*/ 240750 w 387531"/>
              <a:gd name="connsiteY29" fmla="*/ 132650 h 360000"/>
              <a:gd name="connsiteX30" fmla="*/ 231370 w 387531"/>
              <a:gd name="connsiteY30" fmla="*/ 138019 h 360000"/>
              <a:gd name="connsiteX31" fmla="*/ 226046 w 387531"/>
              <a:gd name="connsiteY31" fmla="*/ 136593 h 360000"/>
              <a:gd name="connsiteX32" fmla="*/ 161528 w 387531"/>
              <a:gd name="connsiteY32" fmla="*/ 136593 h 360000"/>
              <a:gd name="connsiteX33" fmla="*/ 156205 w 387531"/>
              <a:gd name="connsiteY33" fmla="*/ 138019 h 360000"/>
              <a:gd name="connsiteX34" fmla="*/ 146782 w 387531"/>
              <a:gd name="connsiteY34" fmla="*/ 132650 h 360000"/>
              <a:gd name="connsiteX35" fmla="*/ 92953 w 387531"/>
              <a:gd name="connsiteY35" fmla="*/ 40241 h 360000"/>
              <a:gd name="connsiteX36" fmla="*/ 91559 w 387531"/>
              <a:gd name="connsiteY36" fmla="*/ 34998 h 360000"/>
              <a:gd name="connsiteX37" fmla="*/ 97179 w 387531"/>
              <a:gd name="connsiteY37" fmla="*/ 25476 h 360000"/>
              <a:gd name="connsiteX38" fmla="*/ 193914 w 387531"/>
              <a:gd name="connsiteY38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7531" h="360000">
                <a:moveTo>
                  <a:pt x="269100" y="181350"/>
                </a:moveTo>
                <a:lnTo>
                  <a:pt x="376757" y="181350"/>
                </a:lnTo>
                <a:cubicBezTo>
                  <a:pt x="382708" y="181350"/>
                  <a:pt x="387531" y="186139"/>
                  <a:pt x="387531" y="192046"/>
                </a:cubicBezTo>
                <a:cubicBezTo>
                  <a:pt x="387401" y="260732"/>
                  <a:pt x="350503" y="324170"/>
                  <a:pt x="290648" y="358616"/>
                </a:cubicBezTo>
                <a:cubicBezTo>
                  <a:pt x="285489" y="361467"/>
                  <a:pt x="278984" y="359741"/>
                  <a:pt x="275945" y="354716"/>
                </a:cubicBezTo>
                <a:lnTo>
                  <a:pt x="222074" y="262139"/>
                </a:lnTo>
                <a:cubicBezTo>
                  <a:pt x="219106" y="257030"/>
                  <a:pt x="220864" y="250500"/>
                  <a:pt x="226003" y="247542"/>
                </a:cubicBezTo>
                <a:cubicBezTo>
                  <a:pt x="245953" y="236067"/>
                  <a:pt x="258261" y="214936"/>
                  <a:pt x="258326" y="192046"/>
                </a:cubicBezTo>
                <a:cubicBezTo>
                  <a:pt x="258326" y="186139"/>
                  <a:pt x="263149" y="181350"/>
                  <a:pt x="269100" y="181350"/>
                </a:cubicBezTo>
                <a:close/>
                <a:moveTo>
                  <a:pt x="10774" y="181308"/>
                </a:moveTo>
                <a:lnTo>
                  <a:pt x="118389" y="181308"/>
                </a:lnTo>
                <a:cubicBezTo>
                  <a:pt x="124339" y="181308"/>
                  <a:pt x="129163" y="186097"/>
                  <a:pt x="129163" y="192004"/>
                </a:cubicBezTo>
                <a:cubicBezTo>
                  <a:pt x="129228" y="214894"/>
                  <a:pt x="141536" y="236025"/>
                  <a:pt x="161486" y="247500"/>
                </a:cubicBezTo>
                <a:lnTo>
                  <a:pt x="162204" y="247919"/>
                </a:lnTo>
                <a:lnTo>
                  <a:pt x="161528" y="247541"/>
                </a:lnTo>
                <a:cubicBezTo>
                  <a:pt x="166668" y="250500"/>
                  <a:pt x="168426" y="257030"/>
                  <a:pt x="165458" y="262139"/>
                </a:cubicBezTo>
                <a:lnTo>
                  <a:pt x="111755" y="354673"/>
                </a:lnTo>
                <a:cubicBezTo>
                  <a:pt x="109770" y="357984"/>
                  <a:pt x="106172" y="360009"/>
                  <a:pt x="102291" y="360000"/>
                </a:cubicBezTo>
                <a:cubicBezTo>
                  <a:pt x="100264" y="360017"/>
                  <a:pt x="98278" y="359433"/>
                  <a:pt x="96587" y="358322"/>
                </a:cubicBezTo>
                <a:cubicBezTo>
                  <a:pt x="36924" y="323847"/>
                  <a:pt x="159" y="260539"/>
                  <a:pt x="0" y="192004"/>
                </a:cubicBezTo>
                <a:cubicBezTo>
                  <a:pt x="0" y="186097"/>
                  <a:pt x="4823" y="181308"/>
                  <a:pt x="10774" y="181308"/>
                </a:cubicBezTo>
                <a:close/>
                <a:moveTo>
                  <a:pt x="193765" y="149303"/>
                </a:moveTo>
                <a:cubicBezTo>
                  <a:pt x="217543" y="149303"/>
                  <a:pt x="236819" y="168440"/>
                  <a:pt x="236819" y="192047"/>
                </a:cubicBezTo>
                <a:cubicBezTo>
                  <a:pt x="236796" y="215644"/>
                  <a:pt x="217534" y="234767"/>
                  <a:pt x="193765" y="234791"/>
                </a:cubicBezTo>
                <a:cubicBezTo>
                  <a:pt x="169987" y="234791"/>
                  <a:pt x="150711" y="215653"/>
                  <a:pt x="150711" y="192047"/>
                </a:cubicBezTo>
                <a:cubicBezTo>
                  <a:pt x="150711" y="168440"/>
                  <a:pt x="169987" y="149303"/>
                  <a:pt x="193765" y="149303"/>
                </a:cubicBezTo>
                <a:close/>
                <a:moveTo>
                  <a:pt x="193914" y="0"/>
                </a:moveTo>
                <a:cubicBezTo>
                  <a:pt x="227294" y="0"/>
                  <a:pt x="260673" y="8492"/>
                  <a:pt x="290649" y="25476"/>
                </a:cubicBezTo>
                <a:cubicBezTo>
                  <a:pt x="295729" y="28479"/>
                  <a:pt x="297473" y="34955"/>
                  <a:pt x="294578" y="40074"/>
                </a:cubicBezTo>
                <a:lnTo>
                  <a:pt x="240750" y="132650"/>
                </a:lnTo>
                <a:cubicBezTo>
                  <a:pt x="238809" y="135970"/>
                  <a:pt x="235236" y="138015"/>
                  <a:pt x="231370" y="138019"/>
                </a:cubicBezTo>
                <a:cubicBezTo>
                  <a:pt x="229500" y="138020"/>
                  <a:pt x="227662" y="137528"/>
                  <a:pt x="226046" y="136593"/>
                </a:cubicBezTo>
                <a:cubicBezTo>
                  <a:pt x="206045" y="125296"/>
                  <a:pt x="181529" y="125296"/>
                  <a:pt x="161528" y="136593"/>
                </a:cubicBezTo>
                <a:cubicBezTo>
                  <a:pt x="159912" y="137528"/>
                  <a:pt x="158075" y="138020"/>
                  <a:pt x="156205" y="138019"/>
                </a:cubicBezTo>
                <a:cubicBezTo>
                  <a:pt x="152323" y="138030"/>
                  <a:pt x="148730" y="135983"/>
                  <a:pt x="146782" y="132650"/>
                </a:cubicBezTo>
                <a:lnTo>
                  <a:pt x="92953" y="40241"/>
                </a:lnTo>
                <a:cubicBezTo>
                  <a:pt x="92061" y="38634"/>
                  <a:pt x="91583" y="36833"/>
                  <a:pt x="91559" y="34998"/>
                </a:cubicBezTo>
                <a:cubicBezTo>
                  <a:pt x="91521" y="31038"/>
                  <a:pt x="93680" y="27379"/>
                  <a:pt x="97179" y="25476"/>
                </a:cubicBezTo>
                <a:cubicBezTo>
                  <a:pt x="127155" y="8492"/>
                  <a:pt x="160535" y="0"/>
                  <a:pt x="193914" y="0"/>
                </a:cubicBezTo>
                <a:close/>
              </a:path>
            </a:pathLst>
          </a:custGeom>
          <a:solidFill>
            <a:srgbClr val="882A2D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947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945F8B2-8D4F-B89A-F225-7F563C80C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256DB1-4559-1D60-426B-F1723E300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r="7848"/>
          <a:stretch/>
        </p:blipFill>
        <p:spPr>
          <a:xfrm>
            <a:off x="606265" y="1251724"/>
            <a:ext cx="10979470" cy="547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98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945F8B2-8D4F-B89A-F225-7F563C80C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EDB0E8-2E90-CFA4-D473-DA3F7F53C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4277" r="7987"/>
          <a:stretch/>
        </p:blipFill>
        <p:spPr>
          <a:xfrm>
            <a:off x="460356" y="1329266"/>
            <a:ext cx="11271287" cy="53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77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945F8B2-8D4F-B89A-F225-7F563C80C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D81B5D-C9CD-0841-89CD-38AB2FA47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4277" r="7778"/>
          <a:stretch/>
        </p:blipFill>
        <p:spPr>
          <a:xfrm>
            <a:off x="333903" y="1193801"/>
            <a:ext cx="11524194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8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D765E4-9932-5CC2-5057-27A13ED42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79C3D1F-B216-B606-C57F-98F168AC933A}"/>
              </a:ext>
            </a:extLst>
          </p:cNvPr>
          <p:cNvSpPr/>
          <p:nvPr/>
        </p:nvSpPr>
        <p:spPr>
          <a:xfrm>
            <a:off x="7346612" y="872677"/>
            <a:ext cx="914400" cy="914400"/>
          </a:xfrm>
          <a:prstGeom prst="round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2D841A-5398-2FE3-D88D-749E9FF6FA46}"/>
              </a:ext>
            </a:extLst>
          </p:cNvPr>
          <p:cNvSpPr/>
          <p:nvPr/>
        </p:nvSpPr>
        <p:spPr>
          <a:xfrm>
            <a:off x="1090244" y="2244777"/>
            <a:ext cx="6587563" cy="2665890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Калибровка МЕ</a:t>
            </a:r>
            <a:endParaRPr lang="en-US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Энергия или пробег пучка</a:t>
            </a:r>
            <a:endParaRPr lang="en-US" sz="2400" dirty="0">
              <a:solidFill>
                <a:srgbClr val="465A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дозы по глубине</a:t>
            </a:r>
            <a:endParaRPr lang="en-US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Развертка</a:t>
            </a:r>
            <a:endParaRPr lang="en-US" sz="2400" dirty="0">
              <a:solidFill>
                <a:srgbClr val="465A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Изоцентр установки</a:t>
            </a:r>
            <a:endParaRPr lang="en-US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Совмещение изоцентра портальной визуализации установки</a:t>
            </a:r>
            <a:endParaRPr lang="en-US" sz="2400" dirty="0">
              <a:solidFill>
                <a:srgbClr val="465A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Калибровка СКТ по плотностям </a:t>
            </a:r>
            <a:endParaRPr lang="en-US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Индивидуальная дозиметрия</a:t>
            </a:r>
            <a:endParaRPr lang="ru-RU" sz="2400" dirty="0">
              <a:solidFill>
                <a:srgbClr val="465A6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72CD37-A8C0-7C0F-9261-7D3F1603A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 t="41793" r="46940" b="39160"/>
          <a:stretch/>
        </p:blipFill>
        <p:spPr>
          <a:xfrm>
            <a:off x="6894887" y="1202988"/>
            <a:ext cx="5176964" cy="445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65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D765E4-9932-5CC2-5057-27A13ED42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79C3D1F-B216-B606-C57F-98F168AC933A}"/>
              </a:ext>
            </a:extLst>
          </p:cNvPr>
          <p:cNvSpPr/>
          <p:nvPr/>
        </p:nvSpPr>
        <p:spPr>
          <a:xfrm>
            <a:off x="7346612" y="872677"/>
            <a:ext cx="914400" cy="914400"/>
          </a:xfrm>
          <a:prstGeom prst="round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D031EF9-4879-4712-F16B-6970558755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2983525"/>
              </p:ext>
            </p:extLst>
          </p:nvPr>
        </p:nvGraphicFramePr>
        <p:xfrm>
          <a:off x="2328862" y="10326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365700-BD56-B2DF-22DB-8051B65D96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35" y="1508727"/>
            <a:ext cx="3931422" cy="2947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B97413B-FE5E-E80C-8537-677870C19779}"/>
              </a:ext>
            </a:extLst>
          </p:cNvPr>
          <p:cNvGrpSpPr/>
          <p:nvPr/>
        </p:nvGrpSpPr>
        <p:grpSpPr>
          <a:xfrm>
            <a:off x="372696" y="1508727"/>
            <a:ext cx="7465017" cy="4316645"/>
            <a:chOff x="320000" y="736950"/>
            <a:chExt cx="6503525" cy="2589055"/>
          </a:xfrm>
        </p:grpSpPr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07B06A38-45B5-B70C-BC9B-367B32F9D0CF}"/>
                </a:ext>
              </a:extLst>
            </p:cNvPr>
            <p:cNvSpPr/>
            <p:nvPr/>
          </p:nvSpPr>
          <p:spPr>
            <a:xfrm>
              <a:off x="320125" y="2909004"/>
              <a:ext cx="6503400" cy="4170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63959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A753714-72D7-3FF0-8D33-1DE4AB913250}"/>
                </a:ext>
              </a:extLst>
            </p:cNvPr>
            <p:cNvSpPr/>
            <p:nvPr/>
          </p:nvSpPr>
          <p:spPr>
            <a:xfrm>
              <a:off x="320000" y="737000"/>
              <a:ext cx="262964" cy="21720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Nozzle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36E8315-D81D-E872-5403-B1CB6E5EA359}"/>
                </a:ext>
              </a:extLst>
            </p:cNvPr>
            <p:cNvSpPr/>
            <p:nvPr/>
          </p:nvSpPr>
          <p:spPr>
            <a:xfrm>
              <a:off x="3733225" y="736950"/>
              <a:ext cx="300600" cy="2172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mm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PMMA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7033CDE-AB6E-D604-249B-51FB1D6E87F2}"/>
                </a:ext>
              </a:extLst>
            </p:cNvPr>
            <p:cNvSpPr/>
            <p:nvPr/>
          </p:nvSpPr>
          <p:spPr>
            <a:xfrm>
              <a:off x="4033825" y="737000"/>
              <a:ext cx="2789700" cy="2172000"/>
            </a:xfrm>
            <a:prstGeom prst="rect">
              <a:avLst/>
            </a:prstGeom>
            <a:solidFill>
              <a:srgbClr val="CFE2F3">
                <a:alpha val="4721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Надпись 11">
              <a:extLst>
                <a:ext uri="{FF2B5EF4-FFF2-40B4-BE49-F238E27FC236}">
                  <a16:creationId xmlns:a16="http://schemas.microsoft.com/office/drawing/2014/main" id="{14536E6C-7DFE-C063-B408-73C8617B2A95}"/>
                </a:ext>
              </a:extLst>
            </p:cNvPr>
            <p:cNvSpPr txBox="1"/>
            <p:nvPr/>
          </p:nvSpPr>
          <p:spPr>
            <a:xfrm>
              <a:off x="5228019" y="885559"/>
              <a:ext cx="1469211" cy="1014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Water phantom</a:t>
              </a:r>
              <a:r>
                <a:rPr lang="ru-RU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PTW MP3-P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Надпись 12">
              <a:extLst>
                <a:ext uri="{FF2B5EF4-FFF2-40B4-BE49-F238E27FC236}">
                  <a16:creationId xmlns:a16="http://schemas.microsoft.com/office/drawing/2014/main" id="{78A76933-9DDE-54AF-D0AB-A4C9F68812CB}"/>
                </a:ext>
              </a:extLst>
            </p:cNvPr>
            <p:cNvSpPr txBox="1"/>
            <p:nvPr/>
          </p:nvSpPr>
          <p:spPr>
            <a:xfrm>
              <a:off x="1108075" y="1622800"/>
              <a:ext cx="1776895" cy="5521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Air</a:t>
              </a:r>
              <a:r>
                <a:rPr lang="ru-RU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530 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mm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E4FDA40-0327-1D19-768A-DCAA90FEF091}"/>
                </a:ext>
              </a:extLst>
            </p:cNvPr>
            <p:cNvSpPr/>
            <p:nvPr/>
          </p:nvSpPr>
          <p:spPr>
            <a:xfrm>
              <a:off x="4604276" y="915938"/>
              <a:ext cx="234944" cy="1814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IC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30013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Стрелка: влево-вправо 14">
              <a:extLst>
                <a:ext uri="{FF2B5EF4-FFF2-40B4-BE49-F238E27FC236}">
                  <a16:creationId xmlns:a16="http://schemas.microsoft.com/office/drawing/2014/main" id="{C5C7A787-1A1B-7E43-60AD-5A2CFC42DB91}"/>
                </a:ext>
              </a:extLst>
            </p:cNvPr>
            <p:cNvSpPr/>
            <p:nvPr/>
          </p:nvSpPr>
          <p:spPr>
            <a:xfrm>
              <a:off x="4076125" y="801350"/>
              <a:ext cx="1356900" cy="1146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F2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A165681-3E41-DABA-A037-4FC82B404120}"/>
                </a:ext>
              </a:extLst>
            </p:cNvPr>
            <p:cNvGrpSpPr/>
            <p:nvPr/>
          </p:nvGrpSpPr>
          <p:grpSpPr>
            <a:xfrm>
              <a:off x="5620198" y="1870700"/>
              <a:ext cx="950672" cy="1011139"/>
              <a:chOff x="817073" y="2049650"/>
              <a:chExt cx="950672" cy="1011139"/>
            </a:xfrm>
          </p:grpSpPr>
          <p:cxnSp>
            <p:nvCxnSpPr>
              <p:cNvPr id="18" name="Прямая со стрелкой 17">
                <a:extLst>
                  <a:ext uri="{FF2B5EF4-FFF2-40B4-BE49-F238E27FC236}">
                    <a16:creationId xmlns:a16="http://schemas.microsoft.com/office/drawing/2014/main" id="{49331B0A-5F8F-0936-23A5-5EDA00F2D3C6}"/>
                  </a:ext>
                </a:extLst>
              </p:cNvPr>
              <p:cNvCxnSpPr/>
              <p:nvPr/>
            </p:nvCxnSpPr>
            <p:spPr>
              <a:xfrm rot="10800000">
                <a:off x="1090375" y="2049650"/>
                <a:ext cx="0" cy="518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9" name="Прямая со стрелкой 18">
                <a:extLst>
                  <a:ext uri="{FF2B5EF4-FFF2-40B4-BE49-F238E27FC236}">
                    <a16:creationId xmlns:a16="http://schemas.microsoft.com/office/drawing/2014/main" id="{DAA68A08-08BC-3B3A-901C-12AD09453B75}"/>
                  </a:ext>
                </a:extLst>
              </p:cNvPr>
              <p:cNvCxnSpPr/>
              <p:nvPr/>
            </p:nvCxnSpPr>
            <p:spPr>
              <a:xfrm>
                <a:off x="1090375" y="2556975"/>
                <a:ext cx="582900" cy="10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0" name="Прямая со стрелкой 19">
                <a:extLst>
                  <a:ext uri="{FF2B5EF4-FFF2-40B4-BE49-F238E27FC236}">
                    <a16:creationId xmlns:a16="http://schemas.microsoft.com/office/drawing/2014/main" id="{CEE42B27-E3AA-F880-06E1-9CE6051EC22D}"/>
                  </a:ext>
                </a:extLst>
              </p:cNvPr>
              <p:cNvCxnSpPr/>
              <p:nvPr/>
            </p:nvCxnSpPr>
            <p:spPr>
              <a:xfrm rot="10800000" flipH="1">
                <a:off x="1090375" y="2199300"/>
                <a:ext cx="388800" cy="33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1" name="Надпись 19">
                <a:extLst>
                  <a:ext uri="{FF2B5EF4-FFF2-40B4-BE49-F238E27FC236}">
                    <a16:creationId xmlns:a16="http://schemas.microsoft.com/office/drawing/2014/main" id="{5FF11C74-342D-23AE-4978-829BCED5CA39}"/>
                  </a:ext>
                </a:extLst>
              </p:cNvPr>
              <p:cNvSpPr txBox="1"/>
              <p:nvPr/>
            </p:nvSpPr>
            <p:spPr>
              <a:xfrm>
                <a:off x="817073" y="2108464"/>
                <a:ext cx="272342" cy="552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endPara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Надпись 20">
                <a:extLst>
                  <a:ext uri="{FF2B5EF4-FFF2-40B4-BE49-F238E27FC236}">
                    <a16:creationId xmlns:a16="http://schemas.microsoft.com/office/drawing/2014/main" id="{9F732CC0-95A3-809B-C5CD-BCFA6A312BD3}"/>
                  </a:ext>
                </a:extLst>
              </p:cNvPr>
              <p:cNvSpPr txBox="1"/>
              <p:nvPr/>
            </p:nvSpPr>
            <p:spPr>
              <a:xfrm>
                <a:off x="1494683" y="2069869"/>
                <a:ext cx="273062" cy="552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</a:t>
                </a:r>
                <a:endPara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Надпись 21">
                <a:extLst>
                  <a:ext uri="{FF2B5EF4-FFF2-40B4-BE49-F238E27FC236}">
                    <a16:creationId xmlns:a16="http://schemas.microsoft.com/office/drawing/2014/main" id="{F22BA953-A3CC-5F7D-45F2-33565A4B946D}"/>
                  </a:ext>
                </a:extLst>
              </p:cNvPr>
              <p:cNvSpPr txBox="1"/>
              <p:nvPr/>
            </p:nvSpPr>
            <p:spPr>
              <a:xfrm>
                <a:off x="1147787" y="2508619"/>
                <a:ext cx="272342" cy="552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</a:t>
                </a:r>
                <a:endPara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AE5FEFA-DFEA-F3F6-DCCC-7B34306E5746}"/>
              </a:ext>
            </a:extLst>
          </p:cNvPr>
          <p:cNvSpPr txBox="1"/>
          <p:nvPr/>
        </p:nvSpPr>
        <p:spPr>
          <a:xfrm>
            <a:off x="8629697" y="4624522"/>
            <a:ext cx="276229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Arial Black" panose="020B0604020202020204" pitchFamily="34" charset="0"/>
              </a:rPr>
              <a:t>PTW IC 30013 Farmer</a:t>
            </a:r>
          </a:p>
        </p:txBody>
      </p:sp>
    </p:spTree>
    <p:extLst>
      <p:ext uri="{BB962C8B-B14F-4D97-AF65-F5344CB8AC3E}">
        <p14:creationId xmlns:p14="http://schemas.microsoft.com/office/powerpoint/2010/main" val="3840345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D765E4-9932-5CC2-5057-27A13ED42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79C3D1F-B216-B606-C57F-98F168AC933A}"/>
              </a:ext>
            </a:extLst>
          </p:cNvPr>
          <p:cNvSpPr/>
          <p:nvPr/>
        </p:nvSpPr>
        <p:spPr>
          <a:xfrm>
            <a:off x="7346612" y="872677"/>
            <a:ext cx="914400" cy="914400"/>
          </a:xfrm>
          <a:prstGeom prst="round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D031EF9-4879-4712-F16B-69705587559D}"/>
              </a:ext>
            </a:extLst>
          </p:cNvPr>
          <p:cNvGraphicFramePr/>
          <p:nvPr/>
        </p:nvGraphicFramePr>
        <p:xfrm>
          <a:off x="2328862" y="10326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46D8AD-5C09-D497-D42F-9CC208BBB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40" y="1259864"/>
            <a:ext cx="9035720" cy="525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83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D765E4-9932-5CC2-5057-27A13ED42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79C3D1F-B216-B606-C57F-98F168AC933A}"/>
              </a:ext>
            </a:extLst>
          </p:cNvPr>
          <p:cNvSpPr/>
          <p:nvPr/>
        </p:nvSpPr>
        <p:spPr>
          <a:xfrm>
            <a:off x="7346612" y="872677"/>
            <a:ext cx="914400" cy="914400"/>
          </a:xfrm>
          <a:prstGeom prst="round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D031EF9-4879-4712-F16B-69705587559D}"/>
              </a:ext>
            </a:extLst>
          </p:cNvPr>
          <p:cNvGraphicFramePr/>
          <p:nvPr/>
        </p:nvGraphicFramePr>
        <p:xfrm>
          <a:off x="2328862" y="10326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79ABFDB8-9ADD-47EF-9DD7-7D49377515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9566340"/>
              </p:ext>
            </p:extLst>
          </p:nvPr>
        </p:nvGraphicFramePr>
        <p:xfrm>
          <a:off x="952499" y="1329877"/>
          <a:ext cx="10287001" cy="512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29440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D765E4-9932-5CC2-5057-27A13ED42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79C3D1F-B216-B606-C57F-98F168AC933A}"/>
              </a:ext>
            </a:extLst>
          </p:cNvPr>
          <p:cNvSpPr/>
          <p:nvPr/>
        </p:nvSpPr>
        <p:spPr>
          <a:xfrm>
            <a:off x="7346612" y="872677"/>
            <a:ext cx="914400" cy="914400"/>
          </a:xfrm>
          <a:prstGeom prst="round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D031EF9-4879-4712-F16B-69705587559D}"/>
              </a:ext>
            </a:extLst>
          </p:cNvPr>
          <p:cNvGraphicFramePr/>
          <p:nvPr/>
        </p:nvGraphicFramePr>
        <p:xfrm>
          <a:off x="2328862" y="10326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B97413B-FE5E-E80C-8537-677870C19779}"/>
              </a:ext>
            </a:extLst>
          </p:cNvPr>
          <p:cNvGrpSpPr/>
          <p:nvPr/>
        </p:nvGrpSpPr>
        <p:grpSpPr>
          <a:xfrm>
            <a:off x="372696" y="1508728"/>
            <a:ext cx="7560571" cy="4032594"/>
            <a:chOff x="320000" y="736950"/>
            <a:chExt cx="6503525" cy="2589055"/>
          </a:xfrm>
        </p:grpSpPr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07B06A38-45B5-B70C-BC9B-367B32F9D0CF}"/>
                </a:ext>
              </a:extLst>
            </p:cNvPr>
            <p:cNvSpPr/>
            <p:nvPr/>
          </p:nvSpPr>
          <p:spPr>
            <a:xfrm>
              <a:off x="320125" y="2909004"/>
              <a:ext cx="6503400" cy="4170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63959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A753714-72D7-3FF0-8D33-1DE4AB913250}"/>
                </a:ext>
              </a:extLst>
            </p:cNvPr>
            <p:cNvSpPr/>
            <p:nvPr/>
          </p:nvSpPr>
          <p:spPr>
            <a:xfrm>
              <a:off x="320000" y="737000"/>
              <a:ext cx="262964" cy="2172000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Nozzle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AD336F-CC0C-85FC-F8C0-75258DDEA90C}"/>
                </a:ext>
              </a:extLst>
            </p:cNvPr>
            <p:cNvSpPr/>
            <p:nvPr/>
          </p:nvSpPr>
          <p:spPr>
            <a:xfrm>
              <a:off x="3410080" y="915950"/>
              <a:ext cx="263445" cy="1814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IC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34080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36E8315-D81D-E872-5403-B1CB6E5EA359}"/>
                </a:ext>
              </a:extLst>
            </p:cNvPr>
            <p:cNvSpPr/>
            <p:nvPr/>
          </p:nvSpPr>
          <p:spPr>
            <a:xfrm>
              <a:off x="3733225" y="736950"/>
              <a:ext cx="300600" cy="2172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mm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PMMA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7033CDE-AB6E-D604-249B-51FB1D6E87F2}"/>
                </a:ext>
              </a:extLst>
            </p:cNvPr>
            <p:cNvSpPr/>
            <p:nvPr/>
          </p:nvSpPr>
          <p:spPr>
            <a:xfrm>
              <a:off x="4033825" y="737000"/>
              <a:ext cx="2789700" cy="2172000"/>
            </a:xfrm>
            <a:prstGeom prst="rect">
              <a:avLst/>
            </a:prstGeom>
            <a:solidFill>
              <a:srgbClr val="CFE2F3">
                <a:alpha val="4721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Надпись 11">
              <a:extLst>
                <a:ext uri="{FF2B5EF4-FFF2-40B4-BE49-F238E27FC236}">
                  <a16:creationId xmlns:a16="http://schemas.microsoft.com/office/drawing/2014/main" id="{14536E6C-7DFE-C063-B408-73C8617B2A95}"/>
                </a:ext>
              </a:extLst>
            </p:cNvPr>
            <p:cNvSpPr txBox="1"/>
            <p:nvPr/>
          </p:nvSpPr>
          <p:spPr>
            <a:xfrm>
              <a:off x="5228019" y="885559"/>
              <a:ext cx="1469211" cy="1014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Water phantom</a:t>
              </a:r>
              <a:r>
                <a:rPr lang="ru-RU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PTW MP3-P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Надпись 12">
              <a:extLst>
                <a:ext uri="{FF2B5EF4-FFF2-40B4-BE49-F238E27FC236}">
                  <a16:creationId xmlns:a16="http://schemas.microsoft.com/office/drawing/2014/main" id="{78A76933-9DDE-54AF-D0AB-A4C9F68812CB}"/>
                </a:ext>
              </a:extLst>
            </p:cNvPr>
            <p:cNvSpPr txBox="1"/>
            <p:nvPr/>
          </p:nvSpPr>
          <p:spPr>
            <a:xfrm>
              <a:off x="1108075" y="1622800"/>
              <a:ext cx="1776895" cy="5521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Air</a:t>
              </a:r>
              <a:r>
                <a:rPr lang="ru-RU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530 </a:t>
              </a:r>
              <a:r>
                <a:rPr lang="en-US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mm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E4FDA40-0327-1D19-768A-DCAA90FEF091}"/>
                </a:ext>
              </a:extLst>
            </p:cNvPr>
            <p:cNvSpPr/>
            <p:nvPr/>
          </p:nvSpPr>
          <p:spPr>
            <a:xfrm>
              <a:off x="4604276" y="915938"/>
              <a:ext cx="234944" cy="18141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IC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34070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Стрелка: влево-вправо 14">
              <a:extLst>
                <a:ext uri="{FF2B5EF4-FFF2-40B4-BE49-F238E27FC236}">
                  <a16:creationId xmlns:a16="http://schemas.microsoft.com/office/drawing/2014/main" id="{C5C7A787-1A1B-7E43-60AD-5A2CFC42DB91}"/>
                </a:ext>
              </a:extLst>
            </p:cNvPr>
            <p:cNvSpPr/>
            <p:nvPr/>
          </p:nvSpPr>
          <p:spPr>
            <a:xfrm>
              <a:off x="4076125" y="801350"/>
              <a:ext cx="1356900" cy="1146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F2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A165681-3E41-DABA-A037-4FC82B404120}"/>
                </a:ext>
              </a:extLst>
            </p:cNvPr>
            <p:cNvGrpSpPr/>
            <p:nvPr/>
          </p:nvGrpSpPr>
          <p:grpSpPr>
            <a:xfrm>
              <a:off x="5620198" y="1870700"/>
              <a:ext cx="950672" cy="1011139"/>
              <a:chOff x="817073" y="2049650"/>
              <a:chExt cx="950672" cy="1011139"/>
            </a:xfrm>
          </p:grpSpPr>
          <p:cxnSp>
            <p:nvCxnSpPr>
              <p:cNvPr id="18" name="Прямая со стрелкой 17">
                <a:extLst>
                  <a:ext uri="{FF2B5EF4-FFF2-40B4-BE49-F238E27FC236}">
                    <a16:creationId xmlns:a16="http://schemas.microsoft.com/office/drawing/2014/main" id="{49331B0A-5F8F-0936-23A5-5EDA00F2D3C6}"/>
                  </a:ext>
                </a:extLst>
              </p:cNvPr>
              <p:cNvCxnSpPr/>
              <p:nvPr/>
            </p:nvCxnSpPr>
            <p:spPr>
              <a:xfrm rot="10800000">
                <a:off x="1090375" y="2049650"/>
                <a:ext cx="0" cy="518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9" name="Прямая со стрелкой 18">
                <a:extLst>
                  <a:ext uri="{FF2B5EF4-FFF2-40B4-BE49-F238E27FC236}">
                    <a16:creationId xmlns:a16="http://schemas.microsoft.com/office/drawing/2014/main" id="{DAA68A08-08BC-3B3A-901C-12AD09453B75}"/>
                  </a:ext>
                </a:extLst>
              </p:cNvPr>
              <p:cNvCxnSpPr/>
              <p:nvPr/>
            </p:nvCxnSpPr>
            <p:spPr>
              <a:xfrm>
                <a:off x="1090375" y="2556975"/>
                <a:ext cx="582900" cy="10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0" name="Прямая со стрелкой 19">
                <a:extLst>
                  <a:ext uri="{FF2B5EF4-FFF2-40B4-BE49-F238E27FC236}">
                    <a16:creationId xmlns:a16="http://schemas.microsoft.com/office/drawing/2014/main" id="{CEE42B27-E3AA-F880-06E1-9CE6051EC22D}"/>
                  </a:ext>
                </a:extLst>
              </p:cNvPr>
              <p:cNvCxnSpPr/>
              <p:nvPr/>
            </p:nvCxnSpPr>
            <p:spPr>
              <a:xfrm rot="10800000" flipH="1">
                <a:off x="1090375" y="2199300"/>
                <a:ext cx="388800" cy="33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1" name="Надпись 19">
                <a:extLst>
                  <a:ext uri="{FF2B5EF4-FFF2-40B4-BE49-F238E27FC236}">
                    <a16:creationId xmlns:a16="http://schemas.microsoft.com/office/drawing/2014/main" id="{5FF11C74-342D-23AE-4978-829BCED5CA39}"/>
                  </a:ext>
                </a:extLst>
              </p:cNvPr>
              <p:cNvSpPr txBox="1"/>
              <p:nvPr/>
            </p:nvSpPr>
            <p:spPr>
              <a:xfrm>
                <a:off x="817073" y="2108464"/>
                <a:ext cx="272342" cy="552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endPara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Надпись 20">
                <a:extLst>
                  <a:ext uri="{FF2B5EF4-FFF2-40B4-BE49-F238E27FC236}">
                    <a16:creationId xmlns:a16="http://schemas.microsoft.com/office/drawing/2014/main" id="{9F732CC0-95A3-809B-C5CD-BCFA6A312BD3}"/>
                  </a:ext>
                </a:extLst>
              </p:cNvPr>
              <p:cNvSpPr txBox="1"/>
              <p:nvPr/>
            </p:nvSpPr>
            <p:spPr>
              <a:xfrm>
                <a:off x="1494683" y="2069869"/>
                <a:ext cx="273062" cy="552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</a:t>
                </a:r>
                <a:endPara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Надпись 21">
                <a:extLst>
                  <a:ext uri="{FF2B5EF4-FFF2-40B4-BE49-F238E27FC236}">
                    <a16:creationId xmlns:a16="http://schemas.microsoft.com/office/drawing/2014/main" id="{F22BA953-A3CC-5F7D-45F2-33565A4B946D}"/>
                  </a:ext>
                </a:extLst>
              </p:cNvPr>
              <p:cNvSpPr txBox="1"/>
              <p:nvPr/>
            </p:nvSpPr>
            <p:spPr>
              <a:xfrm>
                <a:off x="1147787" y="2508619"/>
                <a:ext cx="272342" cy="552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</a:t>
                </a:r>
                <a:endParaRPr lang="ru-RU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367D57-D47E-CC6C-575C-F544FF97CA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3432" y="692055"/>
            <a:ext cx="3485515" cy="261429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EA03321-652E-B787-D81C-7113609452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6141" y="3106071"/>
            <a:ext cx="4032593" cy="3024077"/>
          </a:xfrm>
          <a:prstGeom prst="rect">
            <a:avLst/>
          </a:prstGeom>
        </p:spPr>
      </p:pic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4F443C37-89FA-6D84-B88E-454231523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8723"/>
              </p:ext>
            </p:extLst>
          </p:nvPr>
        </p:nvGraphicFramePr>
        <p:xfrm>
          <a:off x="372697" y="5541322"/>
          <a:ext cx="7560571" cy="124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598">
                  <a:extLst>
                    <a:ext uri="{9D8B030D-6E8A-4147-A177-3AD203B41FA5}">
                      <a16:colId xmlns:a16="http://schemas.microsoft.com/office/drawing/2014/main" val="3822371832"/>
                    </a:ext>
                  </a:extLst>
                </a:gridCol>
                <a:gridCol w="771589">
                  <a:extLst>
                    <a:ext uri="{9D8B030D-6E8A-4147-A177-3AD203B41FA5}">
                      <a16:colId xmlns:a16="http://schemas.microsoft.com/office/drawing/2014/main" val="2783573939"/>
                    </a:ext>
                  </a:extLst>
                </a:gridCol>
                <a:gridCol w="1345735">
                  <a:extLst>
                    <a:ext uri="{9D8B030D-6E8A-4147-A177-3AD203B41FA5}">
                      <a16:colId xmlns:a16="http://schemas.microsoft.com/office/drawing/2014/main" val="340411040"/>
                    </a:ext>
                  </a:extLst>
                </a:gridCol>
                <a:gridCol w="872373">
                  <a:extLst>
                    <a:ext uri="{9D8B030D-6E8A-4147-A177-3AD203B41FA5}">
                      <a16:colId xmlns:a16="http://schemas.microsoft.com/office/drawing/2014/main" val="995630650"/>
                    </a:ext>
                  </a:extLst>
                </a:gridCol>
                <a:gridCol w="1158208">
                  <a:extLst>
                    <a:ext uri="{9D8B030D-6E8A-4147-A177-3AD203B41FA5}">
                      <a16:colId xmlns:a16="http://schemas.microsoft.com/office/drawing/2014/main" val="4232183501"/>
                    </a:ext>
                  </a:extLst>
                </a:gridCol>
                <a:gridCol w="959117">
                  <a:extLst>
                    <a:ext uri="{9D8B030D-6E8A-4147-A177-3AD203B41FA5}">
                      <a16:colId xmlns:a16="http://schemas.microsoft.com/office/drawing/2014/main" val="1960725627"/>
                    </a:ext>
                  </a:extLst>
                </a:gridCol>
                <a:gridCol w="1282951">
                  <a:extLst>
                    <a:ext uri="{9D8B030D-6E8A-4147-A177-3AD203B41FA5}">
                      <a16:colId xmlns:a16="http://schemas.microsoft.com/office/drawing/2014/main" val="42495192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Air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Bragg-Peak 34080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Air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PMMA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ru-RU" sz="1400" baseline="-250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O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Bragg-Peak 34070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solidFill>
                      <a:srgbClr val="FD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05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ru-RU" sz="1200" dirty="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530</a:t>
                      </a:r>
                      <a:endParaRPr lang="ru-RU" sz="1200" dirty="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3,35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89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WET, </a:t>
                      </a:r>
                      <a:r>
                        <a:rPr lang="en-US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∼0,5</a:t>
                      </a:r>
                      <a:endParaRPr lang="ru-RU" sz="120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1,87</a:t>
                      </a:r>
                      <a:endParaRPr lang="ru-RU" sz="1200" dirty="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∼0,03</a:t>
                      </a:r>
                      <a:endParaRPr lang="ru-RU" sz="1200" dirty="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400" u="none" strike="noStrike" dirty="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200" u="none" strike="noStrike" dirty="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 dirty="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465A67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200" dirty="0">
                        <a:solidFill>
                          <a:srgbClr val="465A67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rgbClr val="FD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474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010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D765E4-9932-5CC2-5057-27A13ED42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5C8050B2-DD1D-4BDA-BD74-BD29E091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426443"/>
              </p:ext>
            </p:extLst>
          </p:nvPr>
        </p:nvGraphicFramePr>
        <p:xfrm>
          <a:off x="480799" y="1202378"/>
          <a:ext cx="9306667" cy="5312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438B626-C0A8-DF89-8777-7A239863C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27128"/>
              </p:ext>
            </p:extLst>
          </p:nvPr>
        </p:nvGraphicFramePr>
        <p:xfrm>
          <a:off x="9939866" y="1202378"/>
          <a:ext cx="1986554" cy="5247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3008">
                  <a:extLst>
                    <a:ext uri="{9D8B030D-6E8A-4147-A177-3AD203B41FA5}">
                      <a16:colId xmlns:a16="http://schemas.microsoft.com/office/drawing/2014/main" val="1643996138"/>
                    </a:ext>
                  </a:extLst>
                </a:gridCol>
                <a:gridCol w="953546">
                  <a:extLst>
                    <a:ext uri="{9D8B030D-6E8A-4147-A177-3AD203B41FA5}">
                      <a16:colId xmlns:a16="http://schemas.microsoft.com/office/drawing/2014/main" val="1062558044"/>
                    </a:ext>
                  </a:extLst>
                </a:gridCol>
              </a:tblGrid>
              <a:tr h="482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ICRU 90 / TPS</a:t>
                      </a:r>
                    </a:p>
                  </a:txBody>
                  <a:tcPr marL="6350" marR="6350" marT="6350" marB="0" anchor="ctr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TPS / meas</a:t>
                      </a:r>
                    </a:p>
                  </a:txBody>
                  <a:tcPr marL="6350" marR="6350" marT="6350" marB="0" anchor="ctr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073555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1.074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093056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0.997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1.044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539204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0.998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1.029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264735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1.001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1.019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794673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0.998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1.019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787747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1.012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206967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714709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1.007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255655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1.005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298045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1.003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767157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1.004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52637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1.002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584544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1.002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775260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1.002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001445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12058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0.999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905556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1.001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74727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040315"/>
                  </a:ext>
                </a:extLst>
              </a:tr>
              <a:tr h="241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1.000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0.998</a:t>
                      </a:r>
                    </a:p>
                  </a:txBody>
                  <a:tcPr marL="6350" marR="6350" marT="6350" marB="0" anchor="b">
                    <a:solidFill>
                      <a:srgbClr val="FA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375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753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D765E4-9932-5CC2-5057-27A13ED42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en-US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Physics Quality Assurance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7D80EA-0361-AE84-6144-368647C87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6" r="7826"/>
          <a:stretch/>
        </p:blipFill>
        <p:spPr>
          <a:xfrm>
            <a:off x="1477961" y="1092200"/>
            <a:ext cx="10167779" cy="576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DED7F7A-FCA9-6024-639B-48FD41E5F1DD}"/>
              </a:ext>
            </a:extLst>
          </p:cNvPr>
          <p:cNvSpPr txBox="1"/>
          <p:nvPr/>
        </p:nvSpPr>
        <p:spPr>
          <a:xfrm>
            <a:off x="7865534" y="1092200"/>
            <a:ext cx="301413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465A67"/>
                </a:solidFill>
                <a:cs typeface="Arial Black" panose="020B0604020202020204" pitchFamily="34" charset="0"/>
              </a:rPr>
              <a:t>From 40 to 220 MeV, step 10 MeV</a:t>
            </a:r>
            <a:endParaRPr lang="ru-RU" sz="2000" dirty="0">
              <a:solidFill>
                <a:srgbClr val="465A67"/>
              </a:solidFill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8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810987F-0C5F-28C6-B7C1-1DAA13E4A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| </a:t>
            </a:r>
            <a:r>
              <a:rPr lang="ru-RU" sz="24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Парк установок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8852EA6-8BF0-FD3F-604D-A10B504DB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343622"/>
              </p:ext>
            </p:extLst>
          </p:nvPr>
        </p:nvGraphicFramePr>
        <p:xfrm>
          <a:off x="1346128" y="1285505"/>
          <a:ext cx="8128000" cy="5106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C11D8C-9034-D9EC-13A5-5DAC7E15C0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70" y="576052"/>
            <a:ext cx="379618" cy="581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145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EF883C1-1544-7227-696A-F9359FB10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0D245C-5119-C3B5-CB9B-5FEBFE690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8" y="1031591"/>
            <a:ext cx="9589462" cy="5680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CEC1C-CFEE-153C-C097-21306613FCB4}"/>
              </a:ext>
            </a:extLst>
          </p:cNvPr>
          <p:cNvSpPr txBox="1"/>
          <p:nvPr/>
        </p:nvSpPr>
        <p:spPr>
          <a:xfrm>
            <a:off x="10280025" y="3363860"/>
            <a:ext cx="169290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rgbClr val="465A67"/>
                </a:solidFill>
                <a:cs typeface="Arial Black" panose="020B0604020202020204" pitchFamily="34" charset="0"/>
              </a:rPr>
              <a:t>2 поля 20 и 170 градусов</a:t>
            </a:r>
          </a:p>
        </p:txBody>
      </p:sp>
    </p:spTree>
    <p:extLst>
      <p:ext uri="{BB962C8B-B14F-4D97-AF65-F5344CB8AC3E}">
        <p14:creationId xmlns:p14="http://schemas.microsoft.com/office/powerpoint/2010/main" val="3612143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EF883C1-1544-7227-696A-F9359FB10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6431" y="2206713"/>
            <a:ext cx="1707002" cy="536487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BB2921-296F-4642-8D24-7372FCBE9A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" r="-689" b="43844"/>
          <a:stretch/>
        </p:blipFill>
        <p:spPr bwMode="auto">
          <a:xfrm>
            <a:off x="476540" y="1250878"/>
            <a:ext cx="5157907" cy="1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105B2C-DEE3-96C1-CE92-38166E319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0" y="3486911"/>
            <a:ext cx="5086414" cy="30237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F71090B5-7675-96FF-0DB1-6F7BCB283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081261"/>
              </p:ext>
            </p:extLst>
          </p:nvPr>
        </p:nvGraphicFramePr>
        <p:xfrm>
          <a:off x="6374338" y="83511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F8BFF3A6-7276-75D2-B551-14D4A6F074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168660"/>
              </p:ext>
            </p:extLst>
          </p:nvPr>
        </p:nvGraphicFramePr>
        <p:xfrm>
          <a:off x="6469938" y="381315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Текст 1">
            <a:extLst>
              <a:ext uri="{FF2B5EF4-FFF2-40B4-BE49-F238E27FC236}">
                <a16:creationId xmlns:a16="http://schemas.microsoft.com/office/drawing/2014/main" id="{32DD0D0C-FA6B-F999-B987-29B8E4ACDCCF}"/>
              </a:ext>
            </a:extLst>
          </p:cNvPr>
          <p:cNvSpPr txBox="1">
            <a:spLocks/>
          </p:cNvSpPr>
          <p:nvPr/>
        </p:nvSpPr>
        <p:spPr>
          <a:xfrm>
            <a:off x="283200" y="347378"/>
            <a:ext cx="10167779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>
                <a:solidFill>
                  <a:srgbClr val="465A6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«Прометеус»</a:t>
            </a:r>
            <a:endParaRPr lang="ru-RU" sz="2800" dirty="0">
              <a:solidFill>
                <a:srgbClr val="465A67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78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EF883C1-1544-7227-696A-F9359FB10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DF19D-60C6-EA3F-E4AE-4F8D99879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t="26549" r="68008" b="14179"/>
          <a:stretch/>
        </p:blipFill>
        <p:spPr>
          <a:xfrm>
            <a:off x="3744229" y="1617962"/>
            <a:ext cx="3985838" cy="44391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8D901B-C005-BCD5-BA26-8CBF5175E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4" t="47343" r="12481" b="29370"/>
          <a:stretch/>
        </p:blipFill>
        <p:spPr>
          <a:xfrm>
            <a:off x="938936" y="3980513"/>
            <a:ext cx="2739637" cy="27047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606A5C-37AA-900A-4A14-FC2227C50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4" t="27228" r="30669" b="10751"/>
          <a:stretch/>
        </p:blipFill>
        <p:spPr>
          <a:xfrm>
            <a:off x="7560734" y="1634005"/>
            <a:ext cx="4459074" cy="46930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9C7B27-DA70-2221-15B2-26A5617494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8" t="47343" r="1369" b="30012"/>
          <a:stretch/>
        </p:blipFill>
        <p:spPr>
          <a:xfrm>
            <a:off x="938937" y="1162751"/>
            <a:ext cx="2739638" cy="260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21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841DFA-52C7-5AFA-B012-D8D701FC9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2" t="14464" r="12158" b="18191"/>
          <a:stretch/>
        </p:blipFill>
        <p:spPr>
          <a:xfrm>
            <a:off x="5782340" y="1390116"/>
            <a:ext cx="4856018" cy="45834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D50668-A094-C16A-37C5-995253C33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3" t="3643" r="17787" b="15584"/>
          <a:stretch/>
        </p:blipFill>
        <p:spPr>
          <a:xfrm>
            <a:off x="2021306" y="3891758"/>
            <a:ext cx="3132756" cy="26927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76E177-3DC7-C1FF-259B-A85EA53F0F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r="22266" b="20502"/>
          <a:stretch/>
        </p:blipFill>
        <p:spPr>
          <a:xfrm>
            <a:off x="2161274" y="1031590"/>
            <a:ext cx="2632364" cy="26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13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20C152-7B71-1246-FB1B-26B42BD79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11605" r="36319" b="4075"/>
          <a:stretch/>
        </p:blipFill>
        <p:spPr>
          <a:xfrm>
            <a:off x="808134" y="1075266"/>
            <a:ext cx="7196667" cy="57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9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C6D83D-AFCD-EEA9-E108-22C2F3899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6" y="1242377"/>
            <a:ext cx="10141047" cy="54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80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C1D65-8A13-DDAD-6072-DE54B8793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18" y="1158872"/>
            <a:ext cx="10099915" cy="549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92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CB9F3-AC4C-E842-46B1-E73DA70B7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9" t="494" r="15382" b="12654"/>
          <a:stretch/>
        </p:blipFill>
        <p:spPr>
          <a:xfrm>
            <a:off x="0" y="1286933"/>
            <a:ext cx="6002867" cy="46905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50FBDB-7A8A-BF35-9A2F-BF1DA445A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2" t="2186" r="14176" b="12375"/>
          <a:stretch/>
        </p:blipFill>
        <p:spPr>
          <a:xfrm>
            <a:off x="6002867" y="1363132"/>
            <a:ext cx="6112934" cy="46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49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96F0A5-BD0A-EE50-28A1-52962617C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b="30741"/>
          <a:stretch/>
        </p:blipFill>
        <p:spPr>
          <a:xfrm>
            <a:off x="7479181" y="1549401"/>
            <a:ext cx="3857625" cy="4097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0049D2-DF78-D305-8A14-C60B005A4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23580" r="26320" b="16667"/>
          <a:stretch/>
        </p:blipFill>
        <p:spPr>
          <a:xfrm>
            <a:off x="928220" y="1549400"/>
            <a:ext cx="5291667" cy="40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470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КПТ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Прометеус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4EEBA2-D8AE-E3AC-FE5D-F930C7F66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57" y="888256"/>
            <a:ext cx="7043077" cy="5529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E4655D-7AB3-72B0-3AC3-6244C55D99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3" t="6642" r="13696" b="4675"/>
          <a:stretch/>
        </p:blipFill>
        <p:spPr>
          <a:xfrm>
            <a:off x="1219202" y="1272768"/>
            <a:ext cx="2827866" cy="49035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4E6494-B428-91AC-FA49-6E385DA8B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8" t="5066" b="28498"/>
          <a:stretch/>
        </p:blipFill>
        <p:spPr>
          <a:xfrm>
            <a:off x="7914289" y="1374788"/>
            <a:ext cx="3859267" cy="45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81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810987F-0C5F-28C6-B7C1-1DAA13E4A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| </a:t>
            </a:r>
            <a:r>
              <a:rPr lang="ru-RU" sz="24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Парк установок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C11D8C-9034-D9EC-13A5-5DAC7E15C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70" y="576052"/>
            <a:ext cx="379618" cy="5816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68FA67-205C-B455-8F2C-4E841F189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"/>
          <a:stretch/>
        </p:blipFill>
        <p:spPr>
          <a:xfrm>
            <a:off x="6832600" y="1634381"/>
            <a:ext cx="3881513" cy="426914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175CED-2CD3-B06E-2E48-D8E705DF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6" y="1455793"/>
            <a:ext cx="6468534" cy="46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1C6503-7BFC-8ACB-C9A3-B9BA30357BD1}"/>
              </a:ext>
            </a:extLst>
          </p:cNvPr>
          <p:cNvSpPr txBox="1"/>
          <p:nvPr/>
        </p:nvSpPr>
        <p:spPr>
          <a:xfrm>
            <a:off x="364066" y="6506318"/>
            <a:ext cx="7396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Климанов В.А. Радиобиологическое и дозиметрическое планирование лучевой терапии. Часть 2. М.: НИЯУ МИФИ, 2011</a:t>
            </a:r>
          </a:p>
        </p:txBody>
      </p:sp>
    </p:spTree>
    <p:extLst>
      <p:ext uri="{BB962C8B-B14F-4D97-AF65-F5344CB8AC3E}">
        <p14:creationId xmlns:p14="http://schemas.microsoft.com/office/powerpoint/2010/main" val="3459746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9C5AD5B-7B8D-0D20-2B4F-E785F2BDD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2595" y="2906642"/>
            <a:ext cx="6939681" cy="1016965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РБС 25 канал У-70</a:t>
            </a:r>
          </a:p>
        </p:txBody>
      </p:sp>
      <p:sp>
        <p:nvSpPr>
          <p:cNvPr id="7" name="Полилиния 183">
            <a:extLst>
              <a:ext uri="{FF2B5EF4-FFF2-40B4-BE49-F238E27FC236}">
                <a16:creationId xmlns:a16="http://schemas.microsoft.com/office/drawing/2014/main" id="{9697F329-4D51-42A1-D5D3-2AEEE4796ED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3875" y="2813050"/>
            <a:ext cx="1223963" cy="1223963"/>
          </a:xfrm>
          <a:custGeom>
            <a:avLst/>
            <a:gdLst>
              <a:gd name="connsiteX0" fmla="*/ 35927 w 383096"/>
              <a:gd name="connsiteY0" fmla="*/ 109299 h 360000"/>
              <a:gd name="connsiteX1" fmla="*/ 52049 w 383096"/>
              <a:gd name="connsiteY1" fmla="*/ 117868 h 360000"/>
              <a:gd name="connsiteX2" fmla="*/ 57462 w 383096"/>
              <a:gd name="connsiteY2" fmla="*/ 135304 h 360000"/>
              <a:gd name="connsiteX3" fmla="*/ 51368 w 383096"/>
              <a:gd name="connsiteY3" fmla="*/ 200317 h 360000"/>
              <a:gd name="connsiteX4" fmla="*/ 78594 w 383096"/>
              <a:gd name="connsiteY4" fmla="*/ 238104 h 360000"/>
              <a:gd name="connsiteX5" fmla="*/ 80218 w 383096"/>
              <a:gd name="connsiteY5" fmla="*/ 238104 h 360000"/>
              <a:gd name="connsiteX6" fmla="*/ 70466 w 383096"/>
              <a:gd name="connsiteY6" fmla="*/ 207630 h 360000"/>
              <a:gd name="connsiteX7" fmla="*/ 70404 w 383096"/>
              <a:gd name="connsiteY7" fmla="*/ 190595 h 360000"/>
              <a:gd name="connsiteX8" fmla="*/ 81843 w 383096"/>
              <a:gd name="connsiteY8" fmla="*/ 177969 h 360000"/>
              <a:gd name="connsiteX9" fmla="*/ 82248 w 383096"/>
              <a:gd name="connsiteY9" fmla="*/ 177969 h 360000"/>
              <a:gd name="connsiteX10" fmla="*/ 99073 w 383096"/>
              <a:gd name="connsiteY10" fmla="*/ 176883 h 360000"/>
              <a:gd name="connsiteX11" fmla="*/ 112318 w 383096"/>
              <a:gd name="connsiteY11" fmla="*/ 187313 h 360000"/>
              <a:gd name="connsiteX12" fmla="*/ 150105 w 383096"/>
              <a:gd name="connsiteY12" fmla="*/ 250295 h 360000"/>
              <a:gd name="connsiteX13" fmla="*/ 150103 w 383096"/>
              <a:gd name="connsiteY13" fmla="*/ 250295 h 360000"/>
              <a:gd name="connsiteX14" fmla="*/ 154573 w 383096"/>
              <a:gd name="connsiteY14" fmla="*/ 265736 h 360000"/>
              <a:gd name="connsiteX15" fmla="*/ 156605 w 383096"/>
              <a:gd name="connsiteY15" fmla="*/ 359597 h 360000"/>
              <a:gd name="connsiteX16" fmla="*/ 68839 w 383096"/>
              <a:gd name="connsiteY16" fmla="*/ 359597 h 360000"/>
              <a:gd name="connsiteX17" fmla="*/ 66807 w 383096"/>
              <a:gd name="connsiteY17" fmla="*/ 314090 h 360000"/>
              <a:gd name="connsiteX18" fmla="*/ 5858 w 383096"/>
              <a:gd name="connsiteY18" fmla="*/ 236075 h 360000"/>
              <a:gd name="connsiteX19" fmla="*/ 170 w 383096"/>
              <a:gd name="connsiteY19" fmla="*/ 216165 h 360000"/>
              <a:gd name="connsiteX20" fmla="*/ 10328 w 383096"/>
              <a:gd name="connsiteY20" fmla="*/ 130024 h 360000"/>
              <a:gd name="connsiteX21" fmla="*/ 18907 w 383096"/>
              <a:gd name="connsiteY21" fmla="*/ 114449 h 360000"/>
              <a:gd name="connsiteX22" fmla="*/ 35927 w 383096"/>
              <a:gd name="connsiteY22" fmla="*/ 109299 h 360000"/>
              <a:gd name="connsiteX23" fmla="*/ 347171 w 383096"/>
              <a:gd name="connsiteY23" fmla="*/ 109298 h 360000"/>
              <a:gd name="connsiteX24" fmla="*/ 347576 w 383096"/>
              <a:gd name="connsiteY24" fmla="*/ 109298 h 360000"/>
              <a:gd name="connsiteX25" fmla="*/ 364596 w 383096"/>
              <a:gd name="connsiteY25" fmla="*/ 114448 h 360000"/>
              <a:gd name="connsiteX26" fmla="*/ 373175 w 383096"/>
              <a:gd name="connsiteY26" fmla="*/ 130023 h 360000"/>
              <a:gd name="connsiteX27" fmla="*/ 382926 w 383096"/>
              <a:gd name="connsiteY27" fmla="*/ 216163 h 360000"/>
              <a:gd name="connsiteX28" fmla="*/ 377238 w 383096"/>
              <a:gd name="connsiteY28" fmla="*/ 236073 h 360000"/>
              <a:gd name="connsiteX29" fmla="*/ 316289 w 383096"/>
              <a:gd name="connsiteY29" fmla="*/ 314088 h 360000"/>
              <a:gd name="connsiteX30" fmla="*/ 314257 w 383096"/>
              <a:gd name="connsiteY30" fmla="*/ 360000 h 360000"/>
              <a:gd name="connsiteX31" fmla="*/ 226491 w 383096"/>
              <a:gd name="connsiteY31" fmla="*/ 360000 h 360000"/>
              <a:gd name="connsiteX32" fmla="*/ 228523 w 383096"/>
              <a:gd name="connsiteY32" fmla="*/ 266139 h 360000"/>
              <a:gd name="connsiteX33" fmla="*/ 232993 w 383096"/>
              <a:gd name="connsiteY33" fmla="*/ 250293 h 360000"/>
              <a:gd name="connsiteX34" fmla="*/ 270780 w 383096"/>
              <a:gd name="connsiteY34" fmla="*/ 187720 h 360000"/>
              <a:gd name="connsiteX35" fmla="*/ 284024 w 383096"/>
              <a:gd name="connsiteY35" fmla="*/ 177290 h 360000"/>
              <a:gd name="connsiteX36" fmla="*/ 300849 w 383096"/>
              <a:gd name="connsiteY36" fmla="*/ 178376 h 360000"/>
              <a:gd name="connsiteX37" fmla="*/ 301254 w 383096"/>
              <a:gd name="connsiteY37" fmla="*/ 178376 h 360000"/>
              <a:gd name="connsiteX38" fmla="*/ 312867 w 383096"/>
              <a:gd name="connsiteY38" fmla="*/ 191167 h 360000"/>
              <a:gd name="connsiteX39" fmla="*/ 312631 w 383096"/>
              <a:gd name="connsiteY39" fmla="*/ 208442 h 360000"/>
              <a:gd name="connsiteX40" fmla="*/ 312634 w 383096"/>
              <a:gd name="connsiteY40" fmla="*/ 208442 h 360000"/>
              <a:gd name="connsiteX41" fmla="*/ 302882 w 383096"/>
              <a:gd name="connsiteY41" fmla="*/ 238916 h 360000"/>
              <a:gd name="connsiteX42" fmla="*/ 304506 w 383096"/>
              <a:gd name="connsiteY42" fmla="*/ 238916 h 360000"/>
              <a:gd name="connsiteX43" fmla="*/ 331729 w 383096"/>
              <a:gd name="connsiteY43" fmla="*/ 200316 h 360000"/>
              <a:gd name="connsiteX44" fmla="*/ 325636 w 383096"/>
              <a:gd name="connsiteY44" fmla="*/ 135303 h 360000"/>
              <a:gd name="connsiteX45" fmla="*/ 331049 w 383096"/>
              <a:gd name="connsiteY45" fmla="*/ 117867 h 360000"/>
              <a:gd name="connsiteX46" fmla="*/ 347171 w 383096"/>
              <a:gd name="connsiteY46" fmla="*/ 109298 h 360000"/>
              <a:gd name="connsiteX47" fmla="*/ 179358 w 383096"/>
              <a:gd name="connsiteY47" fmla="*/ 39006 h 360000"/>
              <a:gd name="connsiteX48" fmla="*/ 179358 w 383096"/>
              <a:gd name="connsiteY48" fmla="*/ 72731 h 360000"/>
              <a:gd name="connsiteX49" fmla="*/ 145634 w 383096"/>
              <a:gd name="connsiteY49" fmla="*/ 72731 h 360000"/>
              <a:gd name="connsiteX50" fmla="*/ 145634 w 383096"/>
              <a:gd name="connsiteY50" fmla="*/ 97112 h 360000"/>
              <a:gd name="connsiteX51" fmla="*/ 179358 w 383096"/>
              <a:gd name="connsiteY51" fmla="*/ 97112 h 360000"/>
              <a:gd name="connsiteX52" fmla="*/ 179358 w 383096"/>
              <a:gd name="connsiteY52" fmla="*/ 131242 h 360000"/>
              <a:gd name="connsiteX53" fmla="*/ 203739 w 383096"/>
              <a:gd name="connsiteY53" fmla="*/ 131242 h 360000"/>
              <a:gd name="connsiteX54" fmla="*/ 203739 w 383096"/>
              <a:gd name="connsiteY54" fmla="*/ 97112 h 360000"/>
              <a:gd name="connsiteX55" fmla="*/ 237462 w 383096"/>
              <a:gd name="connsiteY55" fmla="*/ 97112 h 360000"/>
              <a:gd name="connsiteX56" fmla="*/ 237464 w 383096"/>
              <a:gd name="connsiteY56" fmla="*/ 72731 h 360000"/>
              <a:gd name="connsiteX57" fmla="*/ 203739 w 383096"/>
              <a:gd name="connsiteY57" fmla="*/ 72731 h 360000"/>
              <a:gd name="connsiteX58" fmla="*/ 203739 w 383096"/>
              <a:gd name="connsiteY58" fmla="*/ 39006 h 360000"/>
              <a:gd name="connsiteX59" fmla="*/ 191550 w 383096"/>
              <a:gd name="connsiteY59" fmla="*/ 0 h 360000"/>
              <a:gd name="connsiteX60" fmla="*/ 251600 w 383096"/>
              <a:gd name="connsiteY60" fmla="*/ 24871 h 360000"/>
              <a:gd name="connsiteX61" fmla="*/ 276470 w 383096"/>
              <a:gd name="connsiteY61" fmla="*/ 84921 h 360000"/>
              <a:gd name="connsiteX62" fmla="*/ 251600 w 383096"/>
              <a:gd name="connsiteY62" fmla="*/ 144969 h 360000"/>
              <a:gd name="connsiteX63" fmla="*/ 191550 w 383096"/>
              <a:gd name="connsiteY63" fmla="*/ 169842 h 360000"/>
              <a:gd name="connsiteX64" fmla="*/ 131500 w 383096"/>
              <a:gd name="connsiteY64" fmla="*/ 144969 h 360000"/>
              <a:gd name="connsiteX65" fmla="*/ 106629 w 383096"/>
              <a:gd name="connsiteY65" fmla="*/ 84921 h 360000"/>
              <a:gd name="connsiteX66" fmla="*/ 131500 w 383096"/>
              <a:gd name="connsiteY66" fmla="*/ 24871 h 360000"/>
              <a:gd name="connsiteX67" fmla="*/ 191550 w 383096"/>
              <a:gd name="connsiteY67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83096" h="360000">
                <a:moveTo>
                  <a:pt x="35927" y="109299"/>
                </a:moveTo>
                <a:cubicBezTo>
                  <a:pt x="42222" y="109918"/>
                  <a:pt x="48015" y="112998"/>
                  <a:pt x="52049" y="117868"/>
                </a:cubicBezTo>
                <a:cubicBezTo>
                  <a:pt x="56085" y="122740"/>
                  <a:pt x="58029" y="129006"/>
                  <a:pt x="57462" y="135304"/>
                </a:cubicBezTo>
                <a:lnTo>
                  <a:pt x="51368" y="200317"/>
                </a:lnTo>
                <a:lnTo>
                  <a:pt x="78594" y="238104"/>
                </a:lnTo>
                <a:lnTo>
                  <a:pt x="80218" y="238104"/>
                </a:lnTo>
                <a:lnTo>
                  <a:pt x="70466" y="207630"/>
                </a:lnTo>
                <a:cubicBezTo>
                  <a:pt x="68320" y="202160"/>
                  <a:pt x="68301" y="196083"/>
                  <a:pt x="70404" y="190595"/>
                </a:cubicBezTo>
                <a:cubicBezTo>
                  <a:pt x="72510" y="185108"/>
                  <a:pt x="76588" y="180605"/>
                  <a:pt x="81843" y="177969"/>
                </a:cubicBezTo>
                <a:lnTo>
                  <a:pt x="82248" y="177969"/>
                </a:lnTo>
                <a:cubicBezTo>
                  <a:pt x="87532" y="175545"/>
                  <a:pt x="93524" y="175160"/>
                  <a:pt x="99073" y="176883"/>
                </a:cubicBezTo>
                <a:cubicBezTo>
                  <a:pt x="104623" y="178609"/>
                  <a:pt x="109339" y="182322"/>
                  <a:pt x="112318" y="187313"/>
                </a:cubicBezTo>
                <a:lnTo>
                  <a:pt x="150105" y="250295"/>
                </a:lnTo>
                <a:lnTo>
                  <a:pt x="150103" y="250295"/>
                </a:lnTo>
                <a:cubicBezTo>
                  <a:pt x="153139" y="254864"/>
                  <a:pt x="154698" y="260255"/>
                  <a:pt x="154573" y="265736"/>
                </a:cubicBezTo>
                <a:lnTo>
                  <a:pt x="156605" y="359597"/>
                </a:lnTo>
                <a:lnTo>
                  <a:pt x="68839" y="359597"/>
                </a:lnTo>
                <a:lnTo>
                  <a:pt x="66807" y="314090"/>
                </a:lnTo>
                <a:lnTo>
                  <a:pt x="5858" y="236075"/>
                </a:lnTo>
                <a:cubicBezTo>
                  <a:pt x="1414" y="230447"/>
                  <a:pt x="-630" y="223293"/>
                  <a:pt x="170" y="216165"/>
                </a:cubicBezTo>
                <a:lnTo>
                  <a:pt x="10328" y="130024"/>
                </a:lnTo>
                <a:cubicBezTo>
                  <a:pt x="11045" y="123910"/>
                  <a:pt x="14123" y="118321"/>
                  <a:pt x="18907" y="114449"/>
                </a:cubicBezTo>
                <a:cubicBezTo>
                  <a:pt x="23692" y="110575"/>
                  <a:pt x="29799" y="108727"/>
                  <a:pt x="35927" y="109299"/>
                </a:cubicBezTo>
                <a:close/>
                <a:moveTo>
                  <a:pt x="347171" y="109298"/>
                </a:moveTo>
                <a:lnTo>
                  <a:pt x="347576" y="109298"/>
                </a:lnTo>
                <a:cubicBezTo>
                  <a:pt x="353704" y="108726"/>
                  <a:pt x="359812" y="110574"/>
                  <a:pt x="364596" y="114448"/>
                </a:cubicBezTo>
                <a:cubicBezTo>
                  <a:pt x="369380" y="118320"/>
                  <a:pt x="372458" y="123909"/>
                  <a:pt x="373175" y="130023"/>
                </a:cubicBezTo>
                <a:lnTo>
                  <a:pt x="382926" y="216163"/>
                </a:lnTo>
                <a:cubicBezTo>
                  <a:pt x="383726" y="223291"/>
                  <a:pt x="381682" y="230445"/>
                  <a:pt x="377238" y="236073"/>
                </a:cubicBezTo>
                <a:lnTo>
                  <a:pt x="316289" y="314088"/>
                </a:lnTo>
                <a:lnTo>
                  <a:pt x="314257" y="360000"/>
                </a:lnTo>
                <a:lnTo>
                  <a:pt x="226491" y="360000"/>
                </a:lnTo>
                <a:lnTo>
                  <a:pt x="228523" y="266139"/>
                </a:lnTo>
                <a:cubicBezTo>
                  <a:pt x="228342" y="260525"/>
                  <a:pt x="229904" y="254989"/>
                  <a:pt x="232993" y="250293"/>
                </a:cubicBezTo>
                <a:lnTo>
                  <a:pt x="270780" y="187720"/>
                </a:lnTo>
                <a:cubicBezTo>
                  <a:pt x="273759" y="182729"/>
                  <a:pt x="278475" y="179013"/>
                  <a:pt x="284024" y="177290"/>
                </a:cubicBezTo>
                <a:cubicBezTo>
                  <a:pt x="289574" y="175564"/>
                  <a:pt x="295566" y="175949"/>
                  <a:pt x="300849" y="178376"/>
                </a:cubicBezTo>
                <a:lnTo>
                  <a:pt x="301254" y="178376"/>
                </a:lnTo>
                <a:cubicBezTo>
                  <a:pt x="306606" y="181014"/>
                  <a:pt x="310755" y="185586"/>
                  <a:pt x="312867" y="191167"/>
                </a:cubicBezTo>
                <a:cubicBezTo>
                  <a:pt x="314978" y="196748"/>
                  <a:pt x="314893" y="202921"/>
                  <a:pt x="312631" y="208442"/>
                </a:cubicBezTo>
                <a:lnTo>
                  <a:pt x="312634" y="208442"/>
                </a:lnTo>
                <a:lnTo>
                  <a:pt x="302882" y="238916"/>
                </a:lnTo>
                <a:lnTo>
                  <a:pt x="304506" y="238916"/>
                </a:lnTo>
                <a:lnTo>
                  <a:pt x="331729" y="200316"/>
                </a:lnTo>
                <a:lnTo>
                  <a:pt x="325636" y="135303"/>
                </a:lnTo>
                <a:cubicBezTo>
                  <a:pt x="325069" y="129006"/>
                  <a:pt x="327013" y="122739"/>
                  <a:pt x="331049" y="117867"/>
                </a:cubicBezTo>
                <a:cubicBezTo>
                  <a:pt x="335083" y="112997"/>
                  <a:pt x="340876" y="109916"/>
                  <a:pt x="347171" y="109298"/>
                </a:cubicBezTo>
                <a:close/>
                <a:moveTo>
                  <a:pt x="179358" y="39006"/>
                </a:moveTo>
                <a:lnTo>
                  <a:pt x="179358" y="72731"/>
                </a:lnTo>
                <a:lnTo>
                  <a:pt x="145634" y="72731"/>
                </a:lnTo>
                <a:lnTo>
                  <a:pt x="145634" y="97112"/>
                </a:lnTo>
                <a:lnTo>
                  <a:pt x="179358" y="97112"/>
                </a:lnTo>
                <a:lnTo>
                  <a:pt x="179358" y="131242"/>
                </a:lnTo>
                <a:lnTo>
                  <a:pt x="203739" y="131242"/>
                </a:lnTo>
                <a:lnTo>
                  <a:pt x="203739" y="97112"/>
                </a:lnTo>
                <a:lnTo>
                  <a:pt x="237462" y="97112"/>
                </a:lnTo>
                <a:lnTo>
                  <a:pt x="237464" y="72731"/>
                </a:lnTo>
                <a:lnTo>
                  <a:pt x="203739" y="72731"/>
                </a:lnTo>
                <a:lnTo>
                  <a:pt x="203739" y="39006"/>
                </a:lnTo>
                <a:close/>
                <a:moveTo>
                  <a:pt x="191550" y="0"/>
                </a:moveTo>
                <a:cubicBezTo>
                  <a:pt x="214071" y="0"/>
                  <a:pt x="235671" y="8945"/>
                  <a:pt x="251600" y="24871"/>
                </a:cubicBezTo>
                <a:cubicBezTo>
                  <a:pt x="267525" y="40797"/>
                  <a:pt x="276470" y="62397"/>
                  <a:pt x="276470" y="84921"/>
                </a:cubicBezTo>
                <a:cubicBezTo>
                  <a:pt x="276470" y="107442"/>
                  <a:pt x="267525" y="129043"/>
                  <a:pt x="251600" y="144969"/>
                </a:cubicBezTo>
                <a:cubicBezTo>
                  <a:pt x="235671" y="160894"/>
                  <a:pt x="214071" y="169842"/>
                  <a:pt x="191550" y="169842"/>
                </a:cubicBezTo>
                <a:cubicBezTo>
                  <a:pt x="169028" y="169842"/>
                  <a:pt x="147428" y="160894"/>
                  <a:pt x="131500" y="144969"/>
                </a:cubicBezTo>
                <a:cubicBezTo>
                  <a:pt x="115574" y="129043"/>
                  <a:pt x="106629" y="107442"/>
                  <a:pt x="106629" y="84921"/>
                </a:cubicBezTo>
                <a:cubicBezTo>
                  <a:pt x="106629" y="62397"/>
                  <a:pt x="115574" y="40796"/>
                  <a:pt x="131500" y="24871"/>
                </a:cubicBezTo>
                <a:cubicBezTo>
                  <a:pt x="147428" y="8945"/>
                  <a:pt x="169028" y="0"/>
                  <a:pt x="191550" y="0"/>
                </a:cubicBezTo>
                <a:close/>
              </a:path>
            </a:pathLst>
          </a:custGeom>
          <a:gradFill>
            <a:gsLst>
              <a:gs pos="100000">
                <a:srgbClr val="C2605B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631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РБС 25 канал У-70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AA9196-A16B-9544-E87F-78A9CD7A26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9798" t="30953" r="21530" b="8001"/>
          <a:stretch/>
        </p:blipFill>
        <p:spPr>
          <a:xfrm>
            <a:off x="1455638" y="1387189"/>
            <a:ext cx="9517162" cy="5123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9806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РБС 25 канал У-70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CF179B-0F38-9BC2-AE1E-8F879E3B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00" y="1209710"/>
            <a:ext cx="9416029" cy="44385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5C9F05-A703-FEF0-06A4-1522BF310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5873" r="38975" b="15873"/>
          <a:stretch/>
        </p:blipFill>
        <p:spPr>
          <a:xfrm>
            <a:off x="9167664" y="2724527"/>
            <a:ext cx="3024336" cy="3101883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56F3021A-D688-6F29-8E53-8E86BEDCD42B}"/>
              </a:ext>
            </a:extLst>
          </p:cNvPr>
          <p:cNvSpPr txBox="1"/>
          <p:nvPr/>
        </p:nvSpPr>
        <p:spPr>
          <a:xfrm>
            <a:off x="10679832" y="2355195"/>
            <a:ext cx="882678" cy="36933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2021 г.</a:t>
            </a:r>
          </a:p>
        </p:txBody>
      </p:sp>
    </p:spTree>
    <p:extLst>
      <p:ext uri="{BB962C8B-B14F-4D97-AF65-F5344CB8AC3E}">
        <p14:creationId xmlns:p14="http://schemas.microsoft.com/office/powerpoint/2010/main" val="266955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РБС 25 канал У-70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4681-2FD5-B9CF-EF2A-F21460E78793}"/>
              </a:ext>
            </a:extLst>
          </p:cNvPr>
          <p:cNvGrpSpPr/>
          <p:nvPr/>
        </p:nvGrpSpPr>
        <p:grpSpPr>
          <a:xfrm>
            <a:off x="14994" y="1268230"/>
            <a:ext cx="6081006" cy="5461063"/>
            <a:chOff x="1763688" y="1347614"/>
            <a:chExt cx="4176464" cy="3147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068E8E1-2C5E-B265-089C-0D5D2BEA2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347614"/>
              <a:ext cx="4176464" cy="3147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054243BC-2662-89B2-66A5-36B86D49EB51}"/>
                </a:ext>
              </a:extLst>
            </p:cNvPr>
            <p:cNvCxnSpPr/>
            <p:nvPr/>
          </p:nvCxnSpPr>
          <p:spPr>
            <a:xfrm>
              <a:off x="2411760" y="1779662"/>
              <a:ext cx="2160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CBB8D378-93DB-79CD-B648-C8663E8F3D7E}"/>
                </a:ext>
              </a:extLst>
            </p:cNvPr>
            <p:cNvCxnSpPr/>
            <p:nvPr/>
          </p:nvCxnSpPr>
          <p:spPr>
            <a:xfrm>
              <a:off x="2411760" y="1642517"/>
              <a:ext cx="216024" cy="0"/>
            </a:xfrm>
            <a:prstGeom prst="line">
              <a:avLst/>
            </a:prstGeom>
            <a:ln w="28575">
              <a:solidFill>
                <a:srgbClr val="33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CABDEFC-0162-A00E-3E51-7BC1CD1B6E19}"/>
              </a:ext>
            </a:extLst>
          </p:cNvPr>
          <p:cNvGrpSpPr/>
          <p:nvPr/>
        </p:nvGrpSpPr>
        <p:grpSpPr>
          <a:xfrm>
            <a:off x="6298570" y="1306750"/>
            <a:ext cx="5166115" cy="3769747"/>
            <a:chOff x="827584" y="1196572"/>
            <a:chExt cx="6124231" cy="3535418"/>
          </a:xfrm>
        </p:grpSpPr>
        <p:pic>
          <p:nvPicPr>
            <p:cNvPr id="8" name="Picture 2" descr="Koryakina_04">
              <a:extLst>
                <a:ext uri="{FF2B5EF4-FFF2-40B4-BE49-F238E27FC236}">
                  <a16:creationId xmlns:a16="http://schemas.microsoft.com/office/drawing/2014/main" id="{5AE54E19-71AB-AA85-64DB-D49A7DA55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594849"/>
              <a:ext cx="6124231" cy="313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2AA56E2C-F35C-E984-F33B-E7E556EC1729}"/>
                </a:ext>
              </a:extLst>
            </p:cNvPr>
            <p:cNvCxnSpPr/>
            <p:nvPr/>
          </p:nvCxnSpPr>
          <p:spPr>
            <a:xfrm>
              <a:off x="1475656" y="1757996"/>
              <a:ext cx="3153636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F60E08D0-40F2-A615-0174-9C259177DE6B}"/>
                </a:ext>
              </a:extLst>
            </p:cNvPr>
            <p:cNvCxnSpPr/>
            <p:nvPr/>
          </p:nvCxnSpPr>
          <p:spPr>
            <a:xfrm>
              <a:off x="4577259" y="1553762"/>
              <a:ext cx="410167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C1B9CAC5-3BBC-2487-DC14-DDD51F541A96}"/>
                </a:ext>
              </a:extLst>
            </p:cNvPr>
            <p:cNvCxnSpPr/>
            <p:nvPr/>
          </p:nvCxnSpPr>
          <p:spPr>
            <a:xfrm>
              <a:off x="4932040" y="2355726"/>
              <a:ext cx="2019775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248B63FD-20F3-FDB0-51E1-2B673D21FFD5}"/>
                </a:ext>
              </a:extLst>
            </p:cNvPr>
            <p:cNvSpPr txBox="1"/>
            <p:nvPr/>
          </p:nvSpPr>
          <p:spPr>
            <a:xfrm>
              <a:off x="1547664" y="1347613"/>
              <a:ext cx="3253281" cy="315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плато (проксимальная часть кривой)</a:t>
              </a: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FEE27792-C550-A352-1311-DE717D72FB7C}"/>
                </a:ext>
              </a:extLst>
            </p:cNvPr>
            <p:cNvSpPr txBox="1"/>
            <p:nvPr/>
          </p:nvSpPr>
          <p:spPr>
            <a:xfrm>
              <a:off x="4577259" y="1196572"/>
              <a:ext cx="1158847" cy="334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пик Брэгга</a:t>
              </a:r>
            </a:p>
          </p:txBody>
        </p:sp>
        <p:sp>
          <p:nvSpPr>
            <p:cNvPr id="15" name="TextBox 24">
              <a:extLst>
                <a:ext uri="{FF2B5EF4-FFF2-40B4-BE49-F238E27FC236}">
                  <a16:creationId xmlns:a16="http://schemas.microsoft.com/office/drawing/2014/main" id="{A1D1A1AF-F385-5CF7-4227-3B870E4D0E36}"/>
                </a:ext>
              </a:extLst>
            </p:cNvPr>
            <p:cNvSpPr txBox="1"/>
            <p:nvPr/>
          </p:nvSpPr>
          <p:spPr>
            <a:xfrm>
              <a:off x="5220202" y="1553762"/>
              <a:ext cx="1731613" cy="780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за пиком Брэгга (дистальная часть кривой)</a:t>
              </a:r>
            </a:p>
          </p:txBody>
        </p:sp>
      </p:grpSp>
      <p:sp>
        <p:nvSpPr>
          <p:cNvPr id="16" name="Текст 5">
            <a:extLst>
              <a:ext uri="{FF2B5EF4-FFF2-40B4-BE49-F238E27FC236}">
                <a16:creationId xmlns:a16="http://schemas.microsoft.com/office/drawing/2014/main" id="{4F3C244B-8333-94C2-D29A-B2365CE11047}"/>
              </a:ext>
            </a:extLst>
          </p:cNvPr>
          <p:cNvSpPr txBox="1">
            <a:spLocks/>
          </p:cNvSpPr>
          <p:nvPr/>
        </p:nvSpPr>
        <p:spPr>
          <a:xfrm>
            <a:off x="6096000" y="5056341"/>
            <a:ext cx="5679778" cy="13891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1 – суммарная доза; 2 – первичные частицы; 3 – все вторичны</a:t>
            </a:r>
            <a:r>
              <a:rPr lang="ru-RU" dirty="0">
                <a:cs typeface="Times New Roman" pitchFamily="18" charset="0"/>
              </a:rPr>
              <a:t>е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itchFamily="18" charset="0"/>
              </a:rPr>
              <a:t> частицы; </a:t>
            </a:r>
            <a:r>
              <a:rPr lang="ru-RU" dirty="0">
                <a:cs typeface="Times New Roman" pitchFamily="18" charset="0"/>
              </a:rPr>
              <a:t>4 – изотопы углерода (в основном </a:t>
            </a:r>
            <a:r>
              <a:rPr lang="ru-RU" baseline="30000" dirty="0">
                <a:cs typeface="Times New Roman" pitchFamily="18" charset="0"/>
              </a:rPr>
              <a:t>11</a:t>
            </a:r>
            <a:r>
              <a:rPr lang="ru-RU" dirty="0">
                <a:cs typeface="Times New Roman" pitchFamily="18" charset="0"/>
              </a:rPr>
              <a:t>С); 5 – α-частицы; 6 – протоны; 7 – ядра бора; 8 – ядра бериллия; 9 – ядра лития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41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6482FE-A978-BADC-A21F-A079B8029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200" y="347377"/>
            <a:ext cx="10167779" cy="684213"/>
          </a:xfrm>
        </p:spPr>
        <p:txBody>
          <a:bodyPr/>
          <a:lstStyle/>
          <a:p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РБС 25 канал У-70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95913E-531C-D3CE-3539-94765EE14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46"/>
          <a:stretch/>
        </p:blipFill>
        <p:spPr>
          <a:xfrm>
            <a:off x="2993863" y="1164919"/>
            <a:ext cx="9198137" cy="52201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70E5DC-14EB-9F93-1B92-9435B72D4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85"/>
          <a:stretch/>
        </p:blipFill>
        <p:spPr>
          <a:xfrm>
            <a:off x="0" y="1164919"/>
            <a:ext cx="7011008" cy="54408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C16B55-731A-1277-E6D7-BEC30194380B}"/>
              </a:ext>
            </a:extLst>
          </p:cNvPr>
          <p:cNvSpPr txBox="1"/>
          <p:nvPr/>
        </p:nvSpPr>
        <p:spPr>
          <a:xfrm>
            <a:off x="1135116" y="4627960"/>
            <a:ext cx="317747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400 МэВ/н, МКБ 3 см</a:t>
            </a:r>
          </a:p>
          <a:p>
            <a:pPr algn="l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Апрель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43715A-B549-5D09-CD6C-10F7C0D74651}"/>
              </a:ext>
            </a:extLst>
          </p:cNvPr>
          <p:cNvSpPr txBox="1"/>
          <p:nvPr/>
        </p:nvSpPr>
        <p:spPr>
          <a:xfrm>
            <a:off x="7609400" y="4256792"/>
            <a:ext cx="317747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400 МэВ/н, МКБ 3 см</a:t>
            </a:r>
          </a:p>
          <a:p>
            <a:pPr algn="l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Декабрь 2022</a:t>
            </a:r>
          </a:p>
        </p:txBody>
      </p:sp>
    </p:spTree>
    <p:extLst>
      <p:ext uri="{BB962C8B-B14F-4D97-AF65-F5344CB8AC3E}">
        <p14:creationId xmlns:p14="http://schemas.microsoft.com/office/powerpoint/2010/main" val="476062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B5E0B-4741-2ADE-1D5D-5D26906DAD9F}"/>
              </a:ext>
            </a:extLst>
          </p:cNvPr>
          <p:cNvSpPr txBox="1"/>
          <p:nvPr/>
        </p:nvSpPr>
        <p:spPr>
          <a:xfrm>
            <a:off x="2195380" y="5161034"/>
            <a:ext cx="780123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C2605B"/>
                </a:solidFill>
                <a:latin typeface="+mj-lt"/>
                <a:cs typeface="Times New Roman" panose="02020603050405020304" pitchFamily="18" charset="0"/>
              </a:rPr>
              <a:t>THANK YOU FOR YOUR TIME!</a:t>
            </a:r>
            <a:endParaRPr lang="ru-RU" sz="4000" b="1" dirty="0">
              <a:solidFill>
                <a:srgbClr val="C2605B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3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810987F-0C5F-28C6-B7C1-1DAA13E4A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| </a:t>
            </a:r>
            <a:r>
              <a:rPr lang="ru-RU" sz="2400" dirty="0">
                <a:solidFill>
                  <a:srgbClr val="465A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Парк установок</a:t>
            </a:r>
            <a:endParaRPr lang="ru-RU" sz="2400" dirty="0">
              <a:solidFill>
                <a:srgbClr val="465A67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C11D8C-9034-D9EC-13A5-5DAC7E15C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170" y="576052"/>
            <a:ext cx="379618" cy="581619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A6406EB-B1F8-9D97-9F91-0864054F36CD}"/>
              </a:ext>
            </a:extLst>
          </p:cNvPr>
          <p:cNvGrpSpPr/>
          <p:nvPr/>
        </p:nvGrpSpPr>
        <p:grpSpPr>
          <a:xfrm>
            <a:off x="906868" y="1531448"/>
            <a:ext cx="8730635" cy="4609299"/>
            <a:chOff x="858081" y="1150316"/>
            <a:chExt cx="7552593" cy="3969391"/>
          </a:xfrm>
          <a:solidFill>
            <a:srgbClr val="F4F3F2"/>
          </a:solidFill>
        </p:grpSpPr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25E8C71F-518C-AA93-1A69-CA02CB48B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081" y="2262343"/>
              <a:ext cx="665661" cy="2057849"/>
            </a:xfrm>
            <a:prstGeom prst="roundRect">
              <a:avLst/>
            </a:prstGeom>
            <a:grpFill/>
            <a:ln w="9525">
              <a:solidFill>
                <a:srgbClr val="465A67"/>
              </a:solidFill>
              <a:miter lim="800000"/>
              <a:headEnd/>
              <a:tailEnd/>
            </a:ln>
          </p:spPr>
          <p:txBody>
            <a:bodyPr vert="vert27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ru-RU" b="1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Биологические  преимущества</a:t>
              </a:r>
              <a:endParaRPr lang="ru-RU" dirty="0">
                <a:solidFill>
                  <a:srgbClr val="465A67"/>
                </a:solidFill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343B869-1BAE-129E-473F-C42F08A2F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7946" y="4776000"/>
              <a:ext cx="6666915" cy="343707"/>
            </a:xfrm>
            <a:prstGeom prst="roundRect">
              <a:avLst/>
            </a:prstGeom>
            <a:grpFill/>
            <a:ln w="9525">
              <a:solidFill>
                <a:srgbClr val="465A67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Преимущества распределения поглощенной дозы по глубине</a:t>
              </a:r>
              <a:endParaRPr lang="ru-RU" dirty="0">
                <a:solidFill>
                  <a:srgbClr val="465A67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AutoShape 9">
              <a:extLst>
                <a:ext uri="{FF2B5EF4-FFF2-40B4-BE49-F238E27FC236}">
                  <a16:creationId xmlns:a16="http://schemas.microsoft.com/office/drawing/2014/main" id="{4218F398-DD38-D432-DA1D-5172CCE28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758" y="4598556"/>
              <a:ext cx="6666915" cy="130648"/>
            </a:xfrm>
            <a:prstGeom prst="rightArrow">
              <a:avLst>
                <a:gd name="adj1" fmla="val 50000"/>
                <a:gd name="adj2" fmla="val 400798"/>
              </a:avLst>
            </a:prstGeom>
            <a:solidFill>
              <a:srgbClr val="C2605B"/>
            </a:solidFill>
            <a:ln w="9525">
              <a:solidFill>
                <a:srgbClr val="465A67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 dirty="0">
                <a:solidFill>
                  <a:srgbClr val="465A67"/>
                </a:solidFill>
              </a:endParaRP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E8BA20A8-216F-B30C-4564-CCCE74F1E5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7186" y="2895718"/>
              <a:ext cx="3225627" cy="167515"/>
            </a:xfrm>
            <a:prstGeom prst="rightArrow">
              <a:avLst>
                <a:gd name="adj1" fmla="val 50000"/>
                <a:gd name="adj2" fmla="val 400798"/>
              </a:avLst>
            </a:prstGeom>
            <a:solidFill>
              <a:srgbClr val="C2605B"/>
            </a:solidFill>
            <a:ln w="9525">
              <a:solidFill>
                <a:srgbClr val="465A67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 dirty="0">
                <a:solidFill>
                  <a:srgbClr val="465A67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7">
                  <a:extLst>
                    <a:ext uri="{FF2B5EF4-FFF2-40B4-BE49-F238E27FC236}">
                      <a16:creationId xmlns:a16="http://schemas.microsoft.com/office/drawing/2014/main" id="{F3141C65-A92E-AA2D-178E-ED2DD282A0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17871" y="1559096"/>
                  <a:ext cx="1442993" cy="615813"/>
                </a:xfrm>
                <a:prstGeom prst="roundRect">
                  <a:avLst/>
                </a:prstGeom>
                <a:grpFill/>
                <a:ln w="9525">
                  <a:solidFill>
                    <a:srgbClr val="465A67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ru-RU" dirty="0">
                      <a:solidFill>
                        <a:srgbClr val="465A67"/>
                      </a:solidFill>
                      <a:ea typeface="Calibri" pitchFamily="34" charset="0"/>
                      <a:cs typeface="Times New Roman" pitchFamily="18" charset="0"/>
                    </a:rPr>
                    <a:t>Быстрые нейтр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ru-RU" altLang="ko-KR" b="1" i="1" smtClean="0">
                              <a:solidFill>
                                <a:srgbClr val="C2605B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ko-KR" b="1" i="1" smtClean="0">
                              <a:solidFill>
                                <a:srgbClr val="F4F3F2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  <m:sup>
                          <m:r>
                            <a:rPr lang="en-US" b="1" i="0" smtClean="0">
                              <a:solidFill>
                                <a:srgbClr val="C2605B"/>
                              </a:solidFill>
                              <a:latin typeface="Cambria Math" panose="02040503050406030204" pitchFamily="18" charset="0"/>
                            </a:rPr>
                            <m:t>𝐨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rgbClr val="C2605B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</m:sPre>
                    </m:oMath>
                  </a14:m>
                  <a:r>
                    <a:rPr lang="ru-RU" dirty="0">
                      <a:solidFill>
                        <a:srgbClr val="465A67"/>
                      </a:solidFill>
                      <a:ea typeface="Calibri" pitchFamily="34" charset="0"/>
                      <a:cs typeface="Times New Roman" pitchFamily="18" charset="0"/>
                    </a:rPr>
                    <a:t>ы</a:t>
                  </a:r>
                  <a:endParaRPr lang="ru-RU" sz="2400" dirty="0">
                    <a:solidFill>
                      <a:srgbClr val="465A67"/>
                    </a:solidFill>
                    <a:ea typeface="Calibri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9" name="Text Box 7">
                  <a:extLst>
                    <a:ext uri="{FF2B5EF4-FFF2-40B4-BE49-F238E27FC236}">
                      <a16:creationId xmlns:a16="http://schemas.microsoft.com/office/drawing/2014/main" id="{5FAEC2B8-951D-27E7-BCD2-5D051EC93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17871" y="1559096"/>
                  <a:ext cx="1442993" cy="615813"/>
                </a:xfrm>
                <a:prstGeom prst="round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  <a:ln w="9525">
                  <a:solidFill>
                    <a:srgbClr val="465A6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ABB2C7FE-7990-DCFA-A599-ABE9851DC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4940" y="1150316"/>
              <a:ext cx="1275734" cy="879734"/>
            </a:xfrm>
            <a:prstGeom prst="roundRect">
              <a:avLst/>
            </a:prstGeom>
            <a:grpFill/>
            <a:ln w="9525">
              <a:solidFill>
                <a:srgbClr val="465A67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Нейтрон-захватная терапия</a:t>
              </a:r>
              <a:endParaRPr lang="ru-RU" sz="2400" dirty="0">
                <a:solidFill>
                  <a:srgbClr val="465A67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7" name="Text Box 5">
              <a:extLst>
                <a:ext uri="{FF2B5EF4-FFF2-40B4-BE49-F238E27FC236}">
                  <a16:creationId xmlns:a16="http://schemas.microsoft.com/office/drawing/2014/main" id="{28557A63-14E8-CEE3-F4F7-D73C1187F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0864" y="2262343"/>
              <a:ext cx="1787789" cy="879734"/>
            </a:xfrm>
            <a:prstGeom prst="roundRect">
              <a:avLst/>
            </a:prstGeom>
            <a:grpFill/>
            <a:ln w="9525">
              <a:solidFill>
                <a:srgbClr val="465A67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Ионы углерода,</a:t>
              </a:r>
            </a:p>
            <a:p>
              <a:pPr algn="ctr" eaLnBrk="0" hangingPunct="0"/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до 450 МэВ/нуклон</a:t>
              </a:r>
            </a:p>
          </p:txBody>
        </p:sp>
        <p:sp>
          <p:nvSpPr>
            <p:cNvPr id="18" name="Text Box 4">
              <a:extLst>
                <a:ext uri="{FF2B5EF4-FFF2-40B4-BE49-F238E27FC236}">
                  <a16:creationId xmlns:a16="http://schemas.microsoft.com/office/drawing/2014/main" id="{59F28464-8B88-A5E2-341F-77595D490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3539" y="3440423"/>
              <a:ext cx="1436359" cy="791761"/>
            </a:xfrm>
            <a:prstGeom prst="roundRect">
              <a:avLst/>
            </a:prstGeom>
            <a:grpFill/>
            <a:ln w="9525">
              <a:solidFill>
                <a:srgbClr val="465A67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Протоны,</a:t>
              </a:r>
            </a:p>
            <a:p>
              <a:pPr algn="ctr" eaLnBrk="0" hangingPunct="0"/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до 250 МэВ</a:t>
              </a:r>
            </a:p>
            <a:p>
              <a:pPr algn="ctr" eaLnBrk="0" hangingPunct="0"/>
              <a:endParaRPr lang="ru-RU" sz="1200" dirty="0">
                <a:solidFill>
                  <a:srgbClr val="465A67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E90B80EA-A235-43BF-51E2-F9FFFB78A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6869" y="3669495"/>
              <a:ext cx="1521824" cy="879734"/>
            </a:xfrm>
            <a:prstGeom prst="roundRect">
              <a:avLst/>
            </a:prstGeom>
            <a:grpFill/>
            <a:ln w="9525">
              <a:solidFill>
                <a:srgbClr val="465A67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Фотонное</a:t>
              </a:r>
            </a:p>
            <a:p>
              <a:pPr algn="ctr" eaLnBrk="0" hangingPunct="0"/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излучение,</a:t>
              </a:r>
            </a:p>
            <a:p>
              <a:pPr algn="ctr" eaLnBrk="0" hangingPunct="0"/>
              <a:r>
                <a:rPr lang="ru-RU" baseline="30000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-</a:t>
              </a:r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е 20 МэВ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 Box 2">
                  <a:extLst>
                    <a:ext uri="{FF2B5EF4-FFF2-40B4-BE49-F238E27FC236}">
                      <a16:creationId xmlns:a16="http://schemas.microsoft.com/office/drawing/2014/main" id="{12DAE2DE-A440-EC2B-3FE2-8EB1E36354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5237" y="3669495"/>
                  <a:ext cx="1187605" cy="650698"/>
                </a:xfrm>
                <a:prstGeom prst="roundRect">
                  <a:avLst/>
                </a:prstGeom>
                <a:grpFill/>
                <a:ln w="9525">
                  <a:solidFill>
                    <a:srgbClr val="465A67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ru-RU" i="1" dirty="0" smtClean="0">
                                <a:solidFill>
                                  <a:srgbClr val="465A67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ru-RU" b="0" i="1" smtClean="0">
                                <a:solidFill>
                                  <a:srgbClr val="465A67"/>
                                </a:solidFill>
                                <a:latin typeface="Cambria Math" panose="02040503050406030204" pitchFamily="18" charset="0"/>
                              </a:rPr>
                              <m:t>60</m:t>
                            </m:r>
                          </m:sup>
                          <m:e>
                            <m:r>
                              <a:rPr lang="en-US" b="0" i="1" smtClean="0">
                                <a:solidFill>
                                  <a:srgbClr val="465A67"/>
                                </a:solidFill>
                                <a:latin typeface="Cambria Math" panose="02040503050406030204" pitchFamily="18" charset="0"/>
                              </a:rPr>
                              <m:t>𝐶𝑜</m:t>
                            </m:r>
                          </m:e>
                        </m:sPre>
                      </m:oMath>
                    </m:oMathPara>
                  </a14:m>
                  <a:endParaRPr lang="ru-RU" i="1" dirty="0">
                    <a:solidFill>
                      <a:srgbClr val="465A67"/>
                    </a:solidFill>
                    <a:ea typeface="Calibri" pitchFamily="34" charset="0"/>
                    <a:cs typeface="Times New Roman" pitchFamily="18" charset="0"/>
                  </a:endParaRPr>
                </a:p>
                <a:p>
                  <a:pPr algn="ctr" eaLnBrk="0" hangingPunct="0"/>
                  <a:r>
                    <a:rPr lang="en-US" dirty="0">
                      <a:solidFill>
                        <a:srgbClr val="465A67"/>
                      </a:solidFill>
                      <a:ea typeface="Calibri" pitchFamily="34" charset="0"/>
                      <a:cs typeface="Times New Roman" pitchFamily="18" charset="0"/>
                    </a:rPr>
                    <a:t>1,25 </a:t>
                  </a:r>
                  <a:r>
                    <a:rPr lang="ru-RU" dirty="0">
                      <a:solidFill>
                        <a:srgbClr val="465A67"/>
                      </a:solidFill>
                      <a:ea typeface="Calibri" pitchFamily="34" charset="0"/>
                      <a:cs typeface="Times New Roman" pitchFamily="18" charset="0"/>
                    </a:rPr>
                    <a:t>МэВ</a:t>
                  </a:r>
                </a:p>
              </p:txBody>
            </p:sp>
          </mc:Choice>
          <mc:Fallback xmlns="">
            <p:sp>
              <p:nvSpPr>
                <p:cNvPr id="14" name="Text Box 2">
                  <a:extLst>
                    <a:ext uri="{FF2B5EF4-FFF2-40B4-BE49-F238E27FC236}">
                      <a16:creationId xmlns:a16="http://schemas.microsoft.com/office/drawing/2014/main" id="{7C126654-D815-808C-FB35-22FBA78445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05237" y="3669495"/>
                  <a:ext cx="1187605" cy="650698"/>
                </a:xfrm>
                <a:prstGeom prst="roundRect">
                  <a:avLst/>
                </a:prstGeom>
                <a:blipFill>
                  <a:blip r:embed="rId4"/>
                  <a:stretch>
                    <a:fillRect b="-5556"/>
                  </a:stretch>
                </a:blipFill>
                <a:ln w="9525">
                  <a:solidFill>
                    <a:srgbClr val="465A67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 Box 1">
              <a:extLst>
                <a:ext uri="{FF2B5EF4-FFF2-40B4-BE49-F238E27FC236}">
                  <a16:creationId xmlns:a16="http://schemas.microsoft.com/office/drawing/2014/main" id="{828282FD-C29C-7F2E-FD16-387565F64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759" y="3673666"/>
              <a:ext cx="1747452" cy="879734"/>
            </a:xfrm>
            <a:prstGeom prst="roundRect">
              <a:avLst/>
            </a:prstGeom>
            <a:grpFill/>
            <a:ln w="9525">
              <a:solidFill>
                <a:srgbClr val="465A67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Рентгеновское излучение,</a:t>
              </a:r>
            </a:p>
            <a:p>
              <a:pPr algn="ctr" eaLnBrk="0" hangingPunct="0"/>
              <a:r>
                <a:rPr lang="ru-RU" dirty="0">
                  <a:solidFill>
                    <a:srgbClr val="465A67"/>
                  </a:solidFill>
                  <a:ea typeface="Calibri" pitchFamily="34" charset="0"/>
                  <a:cs typeface="Times New Roman" pitchFamily="18" charset="0"/>
                </a:rPr>
                <a:t>250 кэВ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82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9C5AD5B-7B8D-0D20-2B4F-E785F2BDD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2595" y="2906642"/>
            <a:ext cx="6939681" cy="1016965"/>
          </a:xfrm>
        </p:spPr>
        <p:txBody>
          <a:bodyPr/>
          <a:lstStyle/>
          <a:p>
            <a:r>
              <a:rPr lang="en-US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ГТА «</a:t>
            </a:r>
            <a:r>
              <a:rPr lang="ru-RU" sz="28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Рокус</a:t>
            </a:r>
            <a:r>
              <a:rPr lang="ru-RU" sz="28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-АМ»</a:t>
            </a:r>
          </a:p>
        </p:txBody>
      </p:sp>
      <p:sp>
        <p:nvSpPr>
          <p:cNvPr id="7" name="Полилиния 197">
            <a:extLst>
              <a:ext uri="{FF2B5EF4-FFF2-40B4-BE49-F238E27FC236}">
                <a16:creationId xmlns:a16="http://schemas.microsoft.com/office/drawing/2014/main" id="{79D049D7-D875-5EC7-5496-B4F7933A4E0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875" y="2813050"/>
            <a:ext cx="1223963" cy="1223963"/>
          </a:xfrm>
          <a:custGeom>
            <a:avLst/>
            <a:gdLst>
              <a:gd name="connsiteX0" fmla="*/ 488730 w 4929188"/>
              <a:gd name="connsiteY0" fmla="*/ 4496404 h 5370799"/>
              <a:gd name="connsiteX1" fmla="*/ 2468929 w 4929188"/>
              <a:gd name="connsiteY1" fmla="*/ 4822159 h 5370799"/>
              <a:gd name="connsiteX2" fmla="*/ 2469124 w 4929188"/>
              <a:gd name="connsiteY2" fmla="*/ 4822159 h 5370799"/>
              <a:gd name="connsiteX3" fmla="*/ 4449323 w 4929188"/>
              <a:gd name="connsiteY3" fmla="*/ 4496404 h 5370799"/>
              <a:gd name="connsiteX4" fmla="*/ 4449323 w 4929188"/>
              <a:gd name="connsiteY4" fmla="*/ 4976464 h 5370799"/>
              <a:gd name="connsiteX5" fmla="*/ 4089278 w 4929188"/>
              <a:gd name="connsiteY5" fmla="*/ 5345082 h 5370799"/>
              <a:gd name="connsiteX6" fmla="*/ 2469027 w 4929188"/>
              <a:gd name="connsiteY6" fmla="*/ 5370799 h 5370799"/>
              <a:gd name="connsiteX7" fmla="*/ 848775 w 4929188"/>
              <a:gd name="connsiteY7" fmla="*/ 5345082 h 5370799"/>
              <a:gd name="connsiteX8" fmla="*/ 488730 w 4929188"/>
              <a:gd name="connsiteY8" fmla="*/ 4976464 h 5370799"/>
              <a:gd name="connsiteX9" fmla="*/ 1860281 w 4929188"/>
              <a:gd name="connsiteY9" fmla="*/ 2507486 h 5370799"/>
              <a:gd name="connsiteX10" fmla="*/ 3077576 w 4929188"/>
              <a:gd name="connsiteY10" fmla="*/ 2507486 h 5370799"/>
              <a:gd name="connsiteX11" fmla="*/ 3360469 w 4929188"/>
              <a:gd name="connsiteY11" fmla="*/ 2661791 h 5370799"/>
              <a:gd name="connsiteX12" fmla="*/ 4414837 w 4929188"/>
              <a:gd name="connsiteY12" fmla="*/ 4316333 h 5370799"/>
              <a:gd name="connsiteX13" fmla="*/ 2468929 w 4929188"/>
              <a:gd name="connsiteY13" fmla="*/ 4633515 h 5370799"/>
              <a:gd name="connsiteX14" fmla="*/ 523020 w 4929188"/>
              <a:gd name="connsiteY14" fmla="*/ 4316333 h 5370799"/>
              <a:gd name="connsiteX15" fmla="*/ 1577389 w 4929188"/>
              <a:gd name="connsiteY15" fmla="*/ 2661791 h 5370799"/>
              <a:gd name="connsiteX16" fmla="*/ 1860281 w 4929188"/>
              <a:gd name="connsiteY16" fmla="*/ 2507486 h 5370799"/>
              <a:gd name="connsiteX17" fmla="*/ 2486073 w 4929188"/>
              <a:gd name="connsiteY17" fmla="*/ 621536 h 5370799"/>
              <a:gd name="connsiteX18" fmla="*/ 3909108 w 4929188"/>
              <a:gd name="connsiteY18" fmla="*/ 2061716 h 5370799"/>
              <a:gd name="connsiteX19" fmla="*/ 3720513 w 4929188"/>
              <a:gd name="connsiteY19" fmla="*/ 2781806 h 5370799"/>
              <a:gd name="connsiteX20" fmla="*/ 3566208 w 4929188"/>
              <a:gd name="connsiteY20" fmla="*/ 2533203 h 5370799"/>
              <a:gd name="connsiteX21" fmla="*/ 3489056 w 4929188"/>
              <a:gd name="connsiteY21" fmla="*/ 2430333 h 5370799"/>
              <a:gd name="connsiteX22" fmla="*/ 3557636 w 4929188"/>
              <a:gd name="connsiteY22" fmla="*/ 2061716 h 5370799"/>
              <a:gd name="connsiteX23" fmla="*/ 2477501 w 4929188"/>
              <a:gd name="connsiteY23" fmla="*/ 981581 h 5370799"/>
              <a:gd name="connsiteX24" fmla="*/ 1397366 w 4929188"/>
              <a:gd name="connsiteY24" fmla="*/ 2061716 h 5370799"/>
              <a:gd name="connsiteX25" fmla="*/ 1465946 w 4929188"/>
              <a:gd name="connsiteY25" fmla="*/ 2430333 h 5370799"/>
              <a:gd name="connsiteX26" fmla="*/ 1388793 w 4929188"/>
              <a:gd name="connsiteY26" fmla="*/ 2533203 h 5370799"/>
              <a:gd name="connsiteX27" fmla="*/ 1234488 w 4929188"/>
              <a:gd name="connsiteY27" fmla="*/ 2781806 h 5370799"/>
              <a:gd name="connsiteX28" fmla="*/ 1045893 w 4929188"/>
              <a:gd name="connsiteY28" fmla="*/ 2061716 h 5370799"/>
              <a:gd name="connsiteX29" fmla="*/ 2486073 w 4929188"/>
              <a:gd name="connsiteY29" fmla="*/ 621536 h 5370799"/>
              <a:gd name="connsiteX30" fmla="*/ 2431263 w 4929188"/>
              <a:gd name="connsiteY30" fmla="*/ 382 h 5370799"/>
              <a:gd name="connsiteX31" fmla="*/ 2614601 w 4929188"/>
              <a:gd name="connsiteY31" fmla="*/ 2421 h 5370799"/>
              <a:gd name="connsiteX32" fmla="*/ 4560570 w 4929188"/>
              <a:gd name="connsiteY32" fmla="*/ 638779 h 5370799"/>
              <a:gd name="connsiteX33" fmla="*/ 4929188 w 4929188"/>
              <a:gd name="connsiteY33" fmla="*/ 1316007 h 5370799"/>
              <a:gd name="connsiteX34" fmla="*/ 4929188 w 4929188"/>
              <a:gd name="connsiteY34" fmla="*/ 3964909 h 5370799"/>
              <a:gd name="connsiteX35" fmla="*/ 4766310 w 4929188"/>
              <a:gd name="connsiteY35" fmla="*/ 4127787 h 5370799"/>
              <a:gd name="connsiteX36" fmla="*/ 4560570 w 4929188"/>
              <a:gd name="connsiteY36" fmla="*/ 4127787 h 5370799"/>
              <a:gd name="connsiteX37" fmla="*/ 3806190 w 4929188"/>
              <a:gd name="connsiteY37" fmla="*/ 2927637 h 5370799"/>
              <a:gd name="connsiteX38" fmla="*/ 4063365 w 4929188"/>
              <a:gd name="connsiteY38" fmla="*/ 2061814 h 5370799"/>
              <a:gd name="connsiteX39" fmla="*/ 2468880 w 4929188"/>
              <a:gd name="connsiteY39" fmla="*/ 467329 h 5370799"/>
              <a:gd name="connsiteX40" fmla="*/ 874395 w 4929188"/>
              <a:gd name="connsiteY40" fmla="*/ 2061814 h 5370799"/>
              <a:gd name="connsiteX41" fmla="*/ 1131570 w 4929188"/>
              <a:gd name="connsiteY41" fmla="*/ 2927637 h 5370799"/>
              <a:gd name="connsiteX42" fmla="*/ 377190 w 4929188"/>
              <a:gd name="connsiteY42" fmla="*/ 4127787 h 5370799"/>
              <a:gd name="connsiteX43" fmla="*/ 162878 w 4929188"/>
              <a:gd name="connsiteY43" fmla="*/ 4127787 h 5370799"/>
              <a:gd name="connsiteX44" fmla="*/ 0 w 4929188"/>
              <a:gd name="connsiteY44" fmla="*/ 3964909 h 5370799"/>
              <a:gd name="connsiteX45" fmla="*/ 0 w 4929188"/>
              <a:gd name="connsiteY45" fmla="*/ 1307434 h 5370799"/>
              <a:gd name="connsiteX46" fmla="*/ 377190 w 4929188"/>
              <a:gd name="connsiteY46" fmla="*/ 630206 h 5370799"/>
              <a:gd name="connsiteX47" fmla="*/ 2431263 w 4929188"/>
              <a:gd name="connsiteY47" fmla="*/ 382 h 537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9188" h="5370799">
                <a:moveTo>
                  <a:pt x="488730" y="4496404"/>
                </a:moveTo>
                <a:cubicBezTo>
                  <a:pt x="1071660" y="4684999"/>
                  <a:pt x="1757411" y="4796442"/>
                  <a:pt x="2468929" y="4822159"/>
                </a:cubicBezTo>
                <a:lnTo>
                  <a:pt x="2469124" y="4822159"/>
                </a:lnTo>
                <a:cubicBezTo>
                  <a:pt x="3180593" y="4796442"/>
                  <a:pt x="3866393" y="4684999"/>
                  <a:pt x="4449323" y="4496404"/>
                </a:cubicBezTo>
                <a:lnTo>
                  <a:pt x="4449323" y="4976464"/>
                </a:lnTo>
                <a:cubicBezTo>
                  <a:pt x="4449323" y="5173632"/>
                  <a:pt x="4295018" y="5345082"/>
                  <a:pt x="4089278" y="5345082"/>
                </a:cubicBezTo>
                <a:lnTo>
                  <a:pt x="2469027" y="5370799"/>
                </a:lnTo>
                <a:lnTo>
                  <a:pt x="848775" y="5345082"/>
                </a:lnTo>
                <a:cubicBezTo>
                  <a:pt x="651608" y="5345082"/>
                  <a:pt x="488730" y="5182204"/>
                  <a:pt x="488730" y="4976464"/>
                </a:cubicBezTo>
                <a:close/>
                <a:moveTo>
                  <a:pt x="1860281" y="2507486"/>
                </a:moveTo>
                <a:lnTo>
                  <a:pt x="3077576" y="2507486"/>
                </a:lnTo>
                <a:cubicBezTo>
                  <a:pt x="3189019" y="2507486"/>
                  <a:pt x="3300461" y="2567494"/>
                  <a:pt x="3360469" y="2661791"/>
                </a:cubicBezTo>
                <a:lnTo>
                  <a:pt x="4414837" y="4316333"/>
                </a:lnTo>
                <a:cubicBezTo>
                  <a:pt x="3840529" y="4496355"/>
                  <a:pt x="3171874" y="4607798"/>
                  <a:pt x="2468929" y="4633515"/>
                </a:cubicBezTo>
                <a:cubicBezTo>
                  <a:pt x="1757460" y="4607798"/>
                  <a:pt x="1097378" y="4496355"/>
                  <a:pt x="523020" y="4316333"/>
                </a:cubicBezTo>
                <a:lnTo>
                  <a:pt x="1577389" y="2661791"/>
                </a:lnTo>
                <a:cubicBezTo>
                  <a:pt x="1637396" y="2567494"/>
                  <a:pt x="1748839" y="2507486"/>
                  <a:pt x="1860281" y="2507486"/>
                </a:cubicBezTo>
                <a:close/>
                <a:moveTo>
                  <a:pt x="2486073" y="621536"/>
                </a:moveTo>
                <a:cubicBezTo>
                  <a:pt x="3283316" y="621536"/>
                  <a:pt x="3909108" y="1273046"/>
                  <a:pt x="3909108" y="2061716"/>
                </a:cubicBezTo>
                <a:cubicBezTo>
                  <a:pt x="3909108" y="2318891"/>
                  <a:pt x="3840528" y="2567493"/>
                  <a:pt x="3720513" y="2781806"/>
                </a:cubicBezTo>
                <a:lnTo>
                  <a:pt x="3566208" y="2533203"/>
                </a:lnTo>
                <a:cubicBezTo>
                  <a:pt x="3540491" y="2498913"/>
                  <a:pt x="3514773" y="2464623"/>
                  <a:pt x="3489056" y="2430333"/>
                </a:cubicBezTo>
                <a:cubicBezTo>
                  <a:pt x="3531918" y="2318891"/>
                  <a:pt x="3557636" y="2190303"/>
                  <a:pt x="3557636" y="2061716"/>
                </a:cubicBezTo>
                <a:cubicBezTo>
                  <a:pt x="3557636" y="1470213"/>
                  <a:pt x="3077576" y="981581"/>
                  <a:pt x="2477501" y="981581"/>
                </a:cubicBezTo>
                <a:cubicBezTo>
                  <a:pt x="1877426" y="981581"/>
                  <a:pt x="1397366" y="1461641"/>
                  <a:pt x="1397366" y="2061716"/>
                </a:cubicBezTo>
                <a:cubicBezTo>
                  <a:pt x="1397366" y="2190303"/>
                  <a:pt x="1423083" y="2318891"/>
                  <a:pt x="1465946" y="2430333"/>
                </a:cubicBezTo>
                <a:cubicBezTo>
                  <a:pt x="1431656" y="2456051"/>
                  <a:pt x="1405938" y="2490341"/>
                  <a:pt x="1388793" y="2533203"/>
                </a:cubicBezTo>
                <a:lnTo>
                  <a:pt x="1234488" y="2781806"/>
                </a:lnTo>
                <a:cubicBezTo>
                  <a:pt x="1114473" y="2567493"/>
                  <a:pt x="1045893" y="2327463"/>
                  <a:pt x="1045893" y="2061716"/>
                </a:cubicBezTo>
                <a:cubicBezTo>
                  <a:pt x="1045893" y="1264473"/>
                  <a:pt x="1688831" y="621536"/>
                  <a:pt x="2486073" y="621536"/>
                </a:cubicBezTo>
                <a:close/>
                <a:moveTo>
                  <a:pt x="2431263" y="382"/>
                </a:moveTo>
                <a:cubicBezTo>
                  <a:pt x="2491619" y="-502"/>
                  <a:pt x="2552745" y="134"/>
                  <a:pt x="2614601" y="2421"/>
                </a:cubicBezTo>
                <a:cubicBezTo>
                  <a:pt x="3208415" y="24371"/>
                  <a:pt x="3869431" y="198366"/>
                  <a:pt x="4560570" y="638779"/>
                </a:cubicBezTo>
                <a:cubicBezTo>
                  <a:pt x="4792028" y="784511"/>
                  <a:pt x="4929188" y="1041686"/>
                  <a:pt x="4929188" y="1316007"/>
                </a:cubicBezTo>
                <a:lnTo>
                  <a:pt x="4929188" y="3964909"/>
                </a:lnTo>
                <a:cubicBezTo>
                  <a:pt x="4929188" y="4050634"/>
                  <a:pt x="4860608" y="4127787"/>
                  <a:pt x="4766310" y="4127787"/>
                </a:cubicBezTo>
                <a:lnTo>
                  <a:pt x="4560570" y="4127787"/>
                </a:lnTo>
                <a:lnTo>
                  <a:pt x="3806190" y="2927637"/>
                </a:lnTo>
                <a:cubicBezTo>
                  <a:pt x="3969068" y="2679034"/>
                  <a:pt x="4063365" y="2378997"/>
                  <a:pt x="4063365" y="2061814"/>
                </a:cubicBezTo>
                <a:cubicBezTo>
                  <a:pt x="4063365" y="1178847"/>
                  <a:pt x="3343275" y="467329"/>
                  <a:pt x="2468880" y="467329"/>
                </a:cubicBezTo>
                <a:cubicBezTo>
                  <a:pt x="1594485" y="467329"/>
                  <a:pt x="874395" y="1187419"/>
                  <a:pt x="874395" y="2061814"/>
                </a:cubicBezTo>
                <a:cubicBezTo>
                  <a:pt x="874395" y="2378997"/>
                  <a:pt x="968692" y="2679034"/>
                  <a:pt x="1131570" y="2927637"/>
                </a:cubicBezTo>
                <a:lnTo>
                  <a:pt x="377190" y="4127787"/>
                </a:lnTo>
                <a:lnTo>
                  <a:pt x="162878" y="4127787"/>
                </a:lnTo>
                <a:cubicBezTo>
                  <a:pt x="77153" y="4127787"/>
                  <a:pt x="0" y="4059207"/>
                  <a:pt x="0" y="3964909"/>
                </a:cubicBezTo>
                <a:lnTo>
                  <a:pt x="0" y="1307434"/>
                </a:lnTo>
                <a:cubicBezTo>
                  <a:pt x="0" y="1033114"/>
                  <a:pt x="145733" y="775939"/>
                  <a:pt x="377190" y="630206"/>
                </a:cubicBezTo>
                <a:cubicBezTo>
                  <a:pt x="794095" y="369013"/>
                  <a:pt x="1525932" y="13639"/>
                  <a:pt x="2431263" y="382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2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ГТА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Рокус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-АМ»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CDDD1C-61AA-07A2-D833-CFB5ECBC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00" y="2171091"/>
            <a:ext cx="7005822" cy="46578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FA56C2-0404-DA0C-21B4-0A0C5FE6E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328" y="2171091"/>
            <a:ext cx="4825672" cy="44705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46F7F3-100B-F6EE-F58A-0B232E38A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00" y="273834"/>
            <a:ext cx="10117919" cy="16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5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9AECA0-995C-B95D-C43A-648E1AE20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2605B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C2605B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ГТА «</a:t>
            </a:r>
            <a:r>
              <a:rPr lang="ru-RU" sz="2400" dirty="0" err="1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Рокус</a:t>
            </a:r>
            <a:r>
              <a:rPr lang="ru-RU" sz="2400" dirty="0">
                <a:solidFill>
                  <a:srgbClr val="465A67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-АМ»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F5CA57-FF3E-17B0-7A9F-5F41244AD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81"/>
          <a:stretch/>
        </p:blipFill>
        <p:spPr>
          <a:xfrm>
            <a:off x="7312220" y="2191157"/>
            <a:ext cx="4354979" cy="41778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D6843F-1933-001C-2862-2DAA62278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4"/>
          <a:stretch/>
        </p:blipFill>
        <p:spPr>
          <a:xfrm>
            <a:off x="251572" y="1789138"/>
            <a:ext cx="7060648" cy="4981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8E6A5-43DD-07CF-2BA5-EF4E1C4C2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72" y="86960"/>
            <a:ext cx="10117919" cy="17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30187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презентации 08_07_2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222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l">
          <a:defRPr sz="2000" b="1" dirty="0">
            <a:solidFill>
              <a:schemeClr val="bg2">
                <a:lumMod val="25000"/>
              </a:schemeClr>
            </a:solidFill>
            <a:latin typeface="Arial Black" panose="020B0604020202020204" pitchFamily="34" charset="0"/>
            <a:cs typeface="Arial Black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08_07_22</Template>
  <TotalTime>2363</TotalTime>
  <Words>902</Words>
  <Application>Microsoft Office PowerPoint</Application>
  <PresentationFormat>Широкоэкранный</PresentationFormat>
  <Paragraphs>283</Paragraphs>
  <Slides>55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5" baseType="lpstr">
      <vt:lpstr>Arial</vt:lpstr>
      <vt:lpstr>Arial Black</vt:lpstr>
      <vt:lpstr>Calibri</vt:lpstr>
      <vt:lpstr>Cambria Math</vt:lpstr>
      <vt:lpstr>Gotham Pro</vt:lpstr>
      <vt:lpstr>Gotham Pro Light</vt:lpstr>
      <vt:lpstr>Symbol</vt:lpstr>
      <vt:lpstr>Times New Roman</vt:lpstr>
      <vt:lpstr>Wingdings</vt:lpstr>
      <vt:lpstr>Шаблон презентации 08_07_22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Сабуров Вячеслав</dc:creator>
  <cp:lastModifiedBy>VOSaburov</cp:lastModifiedBy>
  <cp:revision>28</cp:revision>
  <dcterms:created xsi:type="dcterms:W3CDTF">2022-07-20T17:10:07Z</dcterms:created>
  <dcterms:modified xsi:type="dcterms:W3CDTF">2023-06-18T19:42:38Z</dcterms:modified>
</cp:coreProperties>
</file>