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42"/>
  </p:notesMasterIdLst>
  <p:sldIdLst>
    <p:sldId id="311" r:id="rId2"/>
    <p:sldId id="257" r:id="rId3"/>
    <p:sldId id="258" r:id="rId4"/>
    <p:sldId id="309" r:id="rId5"/>
    <p:sldId id="261" r:id="rId6"/>
    <p:sldId id="262" r:id="rId7"/>
    <p:sldId id="310" r:id="rId8"/>
    <p:sldId id="263" r:id="rId9"/>
    <p:sldId id="264" r:id="rId10"/>
    <p:sldId id="265" r:id="rId11"/>
    <p:sldId id="266" r:id="rId12"/>
    <p:sldId id="267" r:id="rId13"/>
    <p:sldId id="268" r:id="rId14"/>
    <p:sldId id="269" r:id="rId15"/>
    <p:sldId id="271" r:id="rId16"/>
    <p:sldId id="272" r:id="rId17"/>
    <p:sldId id="270" r:id="rId18"/>
    <p:sldId id="273" r:id="rId19"/>
    <p:sldId id="274" r:id="rId20"/>
    <p:sldId id="275" r:id="rId21"/>
    <p:sldId id="277" r:id="rId22"/>
    <p:sldId id="279" r:id="rId23"/>
    <p:sldId id="280" r:id="rId24"/>
    <p:sldId id="282" r:id="rId25"/>
    <p:sldId id="283" r:id="rId26"/>
    <p:sldId id="285" r:id="rId27"/>
    <p:sldId id="286" r:id="rId28"/>
    <p:sldId id="287" r:id="rId29"/>
    <p:sldId id="290" r:id="rId30"/>
    <p:sldId id="292" r:id="rId31"/>
    <p:sldId id="294" r:id="rId32"/>
    <p:sldId id="295" r:id="rId33"/>
    <p:sldId id="296" r:id="rId34"/>
    <p:sldId id="297" r:id="rId35"/>
    <p:sldId id="298" r:id="rId36"/>
    <p:sldId id="299" r:id="rId37"/>
    <p:sldId id="300" r:id="rId38"/>
    <p:sldId id="302" r:id="rId39"/>
    <p:sldId id="306" r:id="rId40"/>
    <p:sldId id="30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000099"/>
    <a:srgbClr val="3333CC"/>
    <a:srgbClr val="CCEC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7" d="100"/>
          <a:sy n="77" d="100"/>
        </p:scale>
        <p:origin x="62" y="730"/>
      </p:cViewPr>
      <p:guideLst/>
    </p:cSldViewPr>
  </p:slideViewPr>
  <p:notesTextViewPr>
    <p:cViewPr>
      <p:scale>
        <a:sx n="1" d="1"/>
        <a:sy n="1" d="1"/>
      </p:scale>
      <p:origin x="0" y="0"/>
    </p:cViewPr>
  </p:notesTextViewPr>
  <p:sorterViewPr>
    <p:cViewPr>
      <p:scale>
        <a:sx n="60" d="100"/>
        <a:sy n="60" d="100"/>
      </p:scale>
      <p:origin x="0" y="-30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C1B83-C4F0-4BFE-AE1F-020FBC58D9F5}" type="datetimeFigureOut">
              <a:rPr lang="ru-RU" smtClean="0"/>
              <a:t>13.06.2023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B8138-FF17-4402-885A-0D4204FD0672}" type="slidenum">
              <a:rPr lang="ru-RU" smtClean="0"/>
              <a:t>‹#›</a:t>
            </a:fld>
            <a:endParaRPr lang="ru-RU"/>
          </a:p>
        </p:txBody>
      </p:sp>
    </p:spTree>
    <p:extLst>
      <p:ext uri="{BB962C8B-B14F-4D97-AF65-F5344CB8AC3E}">
        <p14:creationId xmlns:p14="http://schemas.microsoft.com/office/powerpoint/2010/main" val="1479687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7738">
              <a:defRPr sz="1200">
                <a:solidFill>
                  <a:schemeClr val="tx1"/>
                </a:solidFill>
                <a:latin typeface="Arial" charset="0"/>
                <a:ea typeface="ＭＳ Ｐゴシック" charset="0"/>
              </a:defRPr>
            </a:lvl1pPr>
            <a:lvl2pPr marL="742950" indent="-285750" defTabSz="947738">
              <a:defRPr sz="1200">
                <a:solidFill>
                  <a:schemeClr val="tx1"/>
                </a:solidFill>
                <a:latin typeface="Arial" charset="0"/>
                <a:ea typeface="ＭＳ Ｐゴシック" charset="0"/>
              </a:defRPr>
            </a:lvl2pPr>
            <a:lvl3pPr marL="1143000" indent="-228600" defTabSz="947738">
              <a:defRPr sz="1200">
                <a:solidFill>
                  <a:schemeClr val="tx1"/>
                </a:solidFill>
                <a:latin typeface="Arial" charset="0"/>
                <a:ea typeface="ＭＳ Ｐゴシック" charset="0"/>
              </a:defRPr>
            </a:lvl3pPr>
            <a:lvl4pPr marL="1600200" indent="-228600" defTabSz="947738">
              <a:defRPr sz="1200">
                <a:solidFill>
                  <a:schemeClr val="tx1"/>
                </a:solidFill>
                <a:latin typeface="Arial" charset="0"/>
                <a:ea typeface="ＭＳ Ｐゴシック" charset="0"/>
              </a:defRPr>
            </a:lvl4pPr>
            <a:lvl5pPr marL="2057400" indent="-228600" defTabSz="947738">
              <a:defRPr sz="1200">
                <a:solidFill>
                  <a:schemeClr val="tx1"/>
                </a:solidFill>
                <a:latin typeface="Arial" charset="0"/>
                <a:ea typeface="ＭＳ Ｐゴシック" charset="0"/>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0"/>
              </a:defRPr>
            </a:lvl9pPr>
          </a:lstStyle>
          <a:p>
            <a:fld id="{41B5F376-8BC5-1C4A-9C7A-5244246B619B}" type="slidenum">
              <a:rPr lang="ru-RU">
                <a:solidFill>
                  <a:srgbClr val="000000"/>
                </a:solidFill>
              </a:rPr>
              <a:pPr/>
              <a:t>5</a:t>
            </a:fld>
            <a:endParaRPr lang="ru-RU">
              <a:solidFill>
                <a:srgbClr val="000000"/>
              </a:solidFill>
            </a:endParaRPr>
          </a:p>
        </p:txBody>
      </p:sp>
      <p:sp>
        <p:nvSpPr>
          <p:cNvPr id="807939" name="Rectangle 2"/>
          <p:cNvSpPr>
            <a:spLocks noGrp="1" noRot="1" noChangeAspect="1" noChangeArrowheads="1" noTextEdit="1"/>
          </p:cNvSpPr>
          <p:nvPr>
            <p:ph type="sldImg"/>
          </p:nvPr>
        </p:nvSpPr>
        <p:spPr>
          <a:xfrm>
            <a:off x="381000" y="685800"/>
            <a:ext cx="6096000" cy="3429000"/>
          </a:xfrm>
          <a:ln/>
        </p:spPr>
      </p:sp>
      <p:sp>
        <p:nvSpPr>
          <p:cNvPr id="807940" name="Rectangle 3"/>
          <p:cNvSpPr>
            <a:spLocks noGrp="1" noChangeArrowheads="1"/>
          </p:cNvSpPr>
          <p:nvPr>
            <p:ph type="body" idx="1"/>
          </p:nvPr>
        </p:nvSpPr>
        <p:spPr>
          <a:xfrm>
            <a:off x="171410" y="4172846"/>
            <a:ext cx="6515181" cy="428542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eaLnBrk="1" hangingPunct="1"/>
            <a:r>
              <a:rPr lang="ru-RU" sz="900" dirty="0"/>
              <a:t>       </a:t>
            </a:r>
            <a:r>
              <a:rPr lang="ru-RU" altLang="zh-CN" sz="900" dirty="0">
                <a:ea typeface="SimSun" charset="0"/>
                <a:cs typeface="SimSun" charset="0"/>
              </a:rPr>
              <a:t> </a:t>
            </a:r>
            <a:r>
              <a:rPr lang="ru-RU" sz="900" dirty="0"/>
              <a:t>Этот слайд показывает парк наших базовых установок. За последние годы практически все ускорители и импульсный реактор были существенно модернизированы</a:t>
            </a:r>
            <a:r>
              <a:rPr lang="ru-RU" dirty="0">
                <a:latin typeface="Times New Roman" charset="0"/>
              </a:rPr>
              <a:t>.</a:t>
            </a:r>
          </a:p>
          <a:p>
            <a:pPr algn="just" eaLnBrk="1" hangingPunct="1">
              <a:buFontTx/>
              <a:buChar char="-"/>
            </a:pPr>
            <a:r>
              <a:rPr lang="ru-RU" dirty="0">
                <a:latin typeface="Times New Roman" charset="0"/>
              </a:rPr>
              <a:t> В области физики тяжелых ионов высоких энергий нашей домашней базовой установкой </a:t>
            </a:r>
            <a:r>
              <a:rPr lang="ru-RU" dirty="0" err="1">
                <a:latin typeface="Times New Roman" charset="0"/>
              </a:rPr>
              <a:t>являетса</a:t>
            </a:r>
            <a:r>
              <a:rPr lang="ru-RU" dirty="0">
                <a:latin typeface="Times New Roman" charset="0"/>
              </a:rPr>
              <a:t> </a:t>
            </a:r>
            <a:r>
              <a:rPr lang="ru-RU" dirty="0" err="1">
                <a:latin typeface="Times New Roman" charset="0"/>
              </a:rPr>
              <a:t>Нуклотрон</a:t>
            </a:r>
            <a:r>
              <a:rPr lang="ru-RU" dirty="0">
                <a:latin typeface="Times New Roman" charset="0"/>
              </a:rPr>
              <a:t> – сверхпроводящий ускоритель ядер вплоть до атомного номера </a:t>
            </a:r>
            <a:r>
              <a:rPr lang="en-US" dirty="0">
                <a:latin typeface="Times New Roman" charset="0"/>
              </a:rPr>
              <a:t>A~200 </a:t>
            </a:r>
            <a:r>
              <a:rPr lang="ru-RU" dirty="0">
                <a:latin typeface="Times New Roman" charset="0"/>
              </a:rPr>
              <a:t>с максимальной энергией</a:t>
            </a:r>
            <a:r>
              <a:rPr lang="en-US" dirty="0">
                <a:latin typeface="Times New Roman" charset="0"/>
              </a:rPr>
              <a:t> 5 </a:t>
            </a:r>
            <a:r>
              <a:rPr lang="ru-RU" dirty="0">
                <a:latin typeface="Times New Roman" charset="0"/>
              </a:rPr>
              <a:t>ГэВ</a:t>
            </a:r>
            <a:r>
              <a:rPr lang="en-US" dirty="0">
                <a:latin typeface="Times New Roman" charset="0"/>
              </a:rPr>
              <a:t>/</a:t>
            </a:r>
            <a:r>
              <a:rPr lang="ru-RU" dirty="0">
                <a:latin typeface="Times New Roman" charset="0"/>
              </a:rPr>
              <a:t>нуклон. Основные работы по его модернизации закончились в этом году. Предстоит еще введение в строй новых интенсивных источников тяжелых ионов и поляризованных частиц и бустера. Параллельно готовится проект нового ускорительного комплекса </a:t>
            </a:r>
            <a:r>
              <a:rPr lang="en-US" dirty="0">
                <a:latin typeface="Times New Roman" charset="0"/>
              </a:rPr>
              <a:t>– NICA/MPD/SPD (</a:t>
            </a:r>
            <a:r>
              <a:rPr lang="en-US" dirty="0" err="1">
                <a:latin typeface="Times New Roman" charset="0"/>
              </a:rPr>
              <a:t>Nuclotron</a:t>
            </a:r>
            <a:r>
              <a:rPr lang="en-US" dirty="0">
                <a:latin typeface="Times New Roman" charset="0"/>
              </a:rPr>
              <a:t>-Based Ion Collider Facility, </a:t>
            </a:r>
            <a:r>
              <a:rPr lang="en-US" dirty="0" err="1">
                <a:latin typeface="Times New Roman" charset="0"/>
              </a:rPr>
              <a:t>MultiPurpose</a:t>
            </a:r>
            <a:r>
              <a:rPr lang="en-US" dirty="0">
                <a:latin typeface="Times New Roman" charset="0"/>
              </a:rPr>
              <a:t> Detector  </a:t>
            </a:r>
            <a:r>
              <a:rPr lang="ru-RU" dirty="0">
                <a:latin typeface="Times New Roman" charset="0"/>
              </a:rPr>
              <a:t>и</a:t>
            </a:r>
            <a:r>
              <a:rPr lang="en-US" dirty="0">
                <a:latin typeface="Times New Roman" charset="0"/>
              </a:rPr>
              <a:t>  Spin Physics Detector) </a:t>
            </a:r>
            <a:r>
              <a:rPr lang="ru-RU" dirty="0">
                <a:latin typeface="Times New Roman" charset="0"/>
              </a:rPr>
              <a:t>с энергией</a:t>
            </a:r>
            <a:r>
              <a:rPr lang="en-US" dirty="0">
                <a:latin typeface="Times New Roman" charset="0"/>
              </a:rPr>
              <a:t> 11 </a:t>
            </a:r>
            <a:r>
              <a:rPr lang="ru-RU" dirty="0">
                <a:latin typeface="Times New Roman" charset="0"/>
              </a:rPr>
              <a:t>ГэВ в </a:t>
            </a:r>
            <a:r>
              <a:rPr lang="ru-RU" dirty="0" err="1">
                <a:latin typeface="Times New Roman" charset="0"/>
              </a:rPr>
              <a:t>сцм</a:t>
            </a:r>
            <a:r>
              <a:rPr lang="ru-RU" dirty="0">
                <a:latin typeface="Times New Roman" charset="0"/>
              </a:rPr>
              <a:t> нуклон-нуклон</a:t>
            </a:r>
            <a:r>
              <a:rPr lang="en-US" dirty="0">
                <a:latin typeface="Times New Roman" charset="0"/>
              </a:rPr>
              <a:t>.</a:t>
            </a:r>
            <a:endParaRPr lang="ru-RU" dirty="0">
              <a:latin typeface="Times New Roman" charset="0"/>
            </a:endParaRPr>
          </a:p>
          <a:p>
            <a:pPr algn="just" eaLnBrk="1" hangingPunct="1">
              <a:buFontTx/>
              <a:buChar char="-"/>
            </a:pPr>
            <a:r>
              <a:rPr lang="ru-RU" dirty="0">
                <a:latin typeface="Times New Roman" charset="0"/>
              </a:rPr>
              <a:t> </a:t>
            </a:r>
            <a:r>
              <a:rPr lang="en-US" dirty="0">
                <a:latin typeface="Times New Roman" charset="0"/>
              </a:rPr>
              <a:t> </a:t>
            </a:r>
            <a:r>
              <a:rPr lang="ru-RU" dirty="0">
                <a:latin typeface="Times New Roman" charset="0"/>
              </a:rPr>
              <a:t> В области физики тяжелых ионов низких и промежуточных энергий</a:t>
            </a:r>
            <a:r>
              <a:rPr lang="en-US" dirty="0">
                <a:latin typeface="Times New Roman" charset="0"/>
              </a:rPr>
              <a:t> (</a:t>
            </a:r>
            <a:r>
              <a:rPr lang="ru-RU" dirty="0">
                <a:latin typeface="Times New Roman" charset="0"/>
              </a:rPr>
              <a:t>от</a:t>
            </a:r>
            <a:r>
              <a:rPr lang="en-US" dirty="0">
                <a:latin typeface="Times New Roman" charset="0"/>
              </a:rPr>
              <a:t> 5 </a:t>
            </a:r>
            <a:r>
              <a:rPr lang="ru-RU" dirty="0">
                <a:latin typeface="Times New Roman" charset="0"/>
              </a:rPr>
              <a:t>до</a:t>
            </a:r>
            <a:r>
              <a:rPr lang="en-US" dirty="0">
                <a:latin typeface="Times New Roman" charset="0"/>
              </a:rPr>
              <a:t> 100 </a:t>
            </a:r>
            <a:r>
              <a:rPr lang="ru-RU" dirty="0">
                <a:latin typeface="Times New Roman" charset="0"/>
              </a:rPr>
              <a:t>МэВ</a:t>
            </a:r>
            <a:r>
              <a:rPr lang="en-US" dirty="0">
                <a:latin typeface="Times New Roman" charset="0"/>
              </a:rPr>
              <a:t>/</a:t>
            </a:r>
            <a:r>
              <a:rPr lang="ru-RU" dirty="0">
                <a:latin typeface="Times New Roman" charset="0"/>
              </a:rPr>
              <a:t>нуклон</a:t>
            </a:r>
            <a:r>
              <a:rPr lang="en-US" dirty="0">
                <a:latin typeface="Times New Roman" charset="0"/>
              </a:rPr>
              <a:t>)</a:t>
            </a:r>
            <a:r>
              <a:rPr lang="ru-RU" dirty="0">
                <a:latin typeface="Times New Roman" charset="0"/>
              </a:rPr>
              <a:t> мы имеем комплекс двух изохронных циклотронов</a:t>
            </a:r>
            <a:r>
              <a:rPr lang="en-US" dirty="0">
                <a:latin typeface="Times New Roman" charset="0"/>
              </a:rPr>
              <a:t> – U400M and U400MR. </a:t>
            </a:r>
            <a:r>
              <a:rPr lang="ru-RU" dirty="0">
                <a:latin typeface="Times New Roman" charset="0"/>
              </a:rPr>
              <a:t>Их модернизация позволила реализовать 2-ую стадию проекта </a:t>
            </a:r>
            <a:r>
              <a:rPr lang="en-US" dirty="0">
                <a:latin typeface="Times New Roman" charset="0"/>
              </a:rPr>
              <a:t>DRIBs</a:t>
            </a:r>
            <a:r>
              <a:rPr lang="ru-RU" dirty="0">
                <a:latin typeface="Times New Roman" charset="0"/>
              </a:rPr>
              <a:t> </a:t>
            </a:r>
            <a:r>
              <a:rPr lang="en-US" dirty="0">
                <a:latin typeface="Times New Roman" charset="0"/>
              </a:rPr>
              <a:t>(</a:t>
            </a:r>
            <a:r>
              <a:rPr lang="en-US" dirty="0" err="1">
                <a:latin typeface="Times New Roman" charset="0"/>
              </a:rPr>
              <a:t>Dubna</a:t>
            </a:r>
            <a:r>
              <a:rPr lang="en-US" dirty="0">
                <a:latin typeface="Times New Roman" charset="0"/>
              </a:rPr>
              <a:t> Radioactive Ion Beams)</a:t>
            </a:r>
            <a:r>
              <a:rPr lang="ru-RU" dirty="0">
                <a:latin typeface="Times New Roman" charset="0"/>
              </a:rPr>
              <a:t>, целью которого является создание пучков экзотических ядер с нехваткой или избытком нейтронов.</a:t>
            </a:r>
            <a:r>
              <a:rPr lang="en-US" dirty="0">
                <a:latin typeface="Times New Roman" charset="0"/>
              </a:rPr>
              <a:t> </a:t>
            </a:r>
            <a:r>
              <a:rPr lang="ru-RU" dirty="0">
                <a:latin typeface="Times New Roman" charset="0"/>
              </a:rPr>
              <a:t>3-я стадия предполагает строительство нового сильноточного циклотрона.</a:t>
            </a:r>
          </a:p>
          <a:p>
            <a:pPr algn="just" eaLnBrk="1" hangingPunct="1">
              <a:buFontTx/>
              <a:buChar char="-"/>
            </a:pPr>
            <a:r>
              <a:rPr lang="ru-RU" dirty="0">
                <a:latin typeface="Times New Roman" charset="0"/>
              </a:rPr>
              <a:t> Основной базовой установкой для физики конденсированного состояния вещества и ядерной физики с нейтронами является модернизированный импульсный реактор </a:t>
            </a:r>
            <a:r>
              <a:rPr lang="en-US" dirty="0">
                <a:latin typeface="Times New Roman" charset="0"/>
              </a:rPr>
              <a:t>IBR-2M</a:t>
            </a:r>
            <a:r>
              <a:rPr lang="ru-RU" dirty="0">
                <a:latin typeface="Times New Roman" charset="0"/>
              </a:rPr>
              <a:t>, запущенного в этом году</a:t>
            </a:r>
            <a:r>
              <a:rPr lang="en-US" dirty="0">
                <a:latin typeface="Times New Roman" charset="0"/>
              </a:rPr>
              <a:t>. </a:t>
            </a:r>
            <a:r>
              <a:rPr lang="ru-RU" dirty="0">
                <a:latin typeface="Times New Roman" charset="0"/>
              </a:rPr>
              <a:t>С 2009 года в ОИЯИ работает импульсный источник нейтронов до энергий сотен кэВ -</a:t>
            </a:r>
            <a:r>
              <a:rPr lang="en-US" dirty="0">
                <a:latin typeface="Times New Roman" charset="0"/>
              </a:rPr>
              <a:t> </a:t>
            </a:r>
            <a:r>
              <a:rPr lang="en-US" b="1" dirty="0">
                <a:latin typeface="Times New Roman" charset="0"/>
              </a:rPr>
              <a:t>I</a:t>
            </a:r>
            <a:r>
              <a:rPr lang="en-US" dirty="0">
                <a:latin typeface="Times New Roman" charset="0"/>
              </a:rPr>
              <a:t>ntense </a:t>
            </a:r>
            <a:r>
              <a:rPr lang="en-US" b="1" dirty="0" err="1">
                <a:latin typeface="Times New Roman" charset="0"/>
              </a:rPr>
              <a:t>RE</a:t>
            </a:r>
            <a:r>
              <a:rPr lang="en-US" dirty="0" err="1">
                <a:latin typeface="Times New Roman" charset="0"/>
              </a:rPr>
              <a:t>sonance</a:t>
            </a:r>
            <a:r>
              <a:rPr lang="en-US" dirty="0">
                <a:latin typeface="Times New Roman" charset="0"/>
              </a:rPr>
              <a:t> </a:t>
            </a:r>
            <a:r>
              <a:rPr lang="en-US" b="1" dirty="0">
                <a:latin typeface="Times New Roman" charset="0"/>
              </a:rPr>
              <a:t>N</a:t>
            </a:r>
            <a:r>
              <a:rPr lang="en-US" dirty="0">
                <a:latin typeface="Times New Roman" charset="0"/>
              </a:rPr>
              <a:t>eutron Source (IREN</a:t>
            </a:r>
            <a:r>
              <a:rPr lang="ru-RU" dirty="0">
                <a:latin typeface="Times New Roman" charset="0"/>
              </a:rPr>
              <a:t>), </a:t>
            </a:r>
            <a:r>
              <a:rPr lang="ru-RU" dirty="0">
                <a:solidFill>
                  <a:srgbClr val="333399"/>
                </a:solidFill>
              </a:rPr>
              <a:t>управляемый от ускорителя</a:t>
            </a:r>
            <a:r>
              <a:rPr lang="en-US" dirty="0">
                <a:latin typeface="Times New Roman" charset="0"/>
              </a:rPr>
              <a:t>.</a:t>
            </a:r>
            <a:endParaRPr lang="ru-RU" dirty="0">
              <a:latin typeface="Times New Roman" charset="0"/>
            </a:endParaRPr>
          </a:p>
          <a:p>
            <a:pPr algn="just" eaLnBrk="1" hangingPunct="1">
              <a:buFontTx/>
              <a:buChar char="-"/>
            </a:pPr>
            <a:r>
              <a:rPr lang="ru-RU" dirty="0">
                <a:latin typeface="Times New Roman" charset="0"/>
              </a:rPr>
              <a:t>  Еще одной базовой установкой ОИЯИ является Фазотрон (модернизированный синхроциклотрон), используемый в основном для </a:t>
            </a:r>
            <a:r>
              <a:rPr lang="ru-RU" dirty="0" err="1">
                <a:latin typeface="Times New Roman" charset="0"/>
              </a:rPr>
              <a:t>адронной</a:t>
            </a:r>
            <a:r>
              <a:rPr lang="ru-RU" dirty="0">
                <a:latin typeface="Times New Roman" charset="0"/>
              </a:rPr>
              <a:t> терапии и п</a:t>
            </a:r>
            <a:r>
              <a:rPr lang="ru-RU" dirty="0">
                <a:solidFill>
                  <a:srgbClr val="333399"/>
                </a:solidFill>
              </a:rPr>
              <a:t>рикладных исследований. </a:t>
            </a:r>
            <a:endParaRPr lang="ru-RU" b="1" dirty="0">
              <a:latin typeface="Times New Roman" charset="0"/>
            </a:endParaRPr>
          </a:p>
          <a:p>
            <a:pPr algn="just">
              <a:lnSpc>
                <a:spcPct val="90000"/>
              </a:lnSpc>
            </a:pPr>
            <a:endParaRPr lang="ru-RU" dirty="0">
              <a:latin typeface="Times New Roman" charset="0"/>
            </a:endParaRPr>
          </a:p>
        </p:txBody>
      </p:sp>
    </p:spTree>
    <p:extLst>
      <p:ext uri="{BB962C8B-B14F-4D97-AF65-F5344CB8AC3E}">
        <p14:creationId xmlns:p14="http://schemas.microsoft.com/office/powerpoint/2010/main" val="3308085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Образ слайда 1"/>
          <p:cNvSpPr>
            <a:spLocks noGrp="1" noRot="1" noChangeAspect="1" noTextEdit="1"/>
          </p:cNvSpPr>
          <p:nvPr>
            <p:ph type="sldImg"/>
          </p:nvPr>
        </p:nvSpPr>
        <p:spPr>
          <a:xfrm>
            <a:off x="381000" y="685800"/>
            <a:ext cx="6096000" cy="3429000"/>
          </a:xfrm>
          <a:ln/>
        </p:spPr>
      </p:sp>
      <p:sp>
        <p:nvSpPr>
          <p:cNvPr id="809987" name="Заметки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ru-RU"/>
          </a:p>
        </p:txBody>
      </p:sp>
      <p:sp>
        <p:nvSpPr>
          <p:cNvPr id="809988" name="Номер слайда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7738">
              <a:defRPr sz="1200">
                <a:solidFill>
                  <a:schemeClr val="tx1"/>
                </a:solidFill>
                <a:latin typeface="Arial" charset="0"/>
                <a:ea typeface="ＭＳ Ｐゴシック" charset="0"/>
              </a:defRPr>
            </a:lvl1pPr>
            <a:lvl2pPr marL="742950" indent="-285750" defTabSz="947738">
              <a:defRPr sz="1200">
                <a:solidFill>
                  <a:schemeClr val="tx1"/>
                </a:solidFill>
                <a:latin typeface="Arial" charset="0"/>
                <a:ea typeface="ＭＳ Ｐゴシック" charset="0"/>
              </a:defRPr>
            </a:lvl2pPr>
            <a:lvl3pPr marL="1143000" indent="-228600" defTabSz="947738">
              <a:defRPr sz="1200">
                <a:solidFill>
                  <a:schemeClr val="tx1"/>
                </a:solidFill>
                <a:latin typeface="Arial" charset="0"/>
                <a:ea typeface="ＭＳ Ｐゴシック" charset="0"/>
              </a:defRPr>
            </a:lvl3pPr>
            <a:lvl4pPr marL="1600200" indent="-228600" defTabSz="947738">
              <a:defRPr sz="1200">
                <a:solidFill>
                  <a:schemeClr val="tx1"/>
                </a:solidFill>
                <a:latin typeface="Arial" charset="0"/>
                <a:ea typeface="ＭＳ Ｐゴシック" charset="0"/>
              </a:defRPr>
            </a:lvl4pPr>
            <a:lvl5pPr marL="2057400" indent="-228600" defTabSz="947738">
              <a:defRPr sz="1200">
                <a:solidFill>
                  <a:schemeClr val="tx1"/>
                </a:solidFill>
                <a:latin typeface="Arial" charset="0"/>
                <a:ea typeface="ＭＳ Ｐゴシック" charset="0"/>
              </a:defRPr>
            </a:lvl5pPr>
            <a:lvl6pPr marL="2514600" indent="-228600" defTabSz="947738"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47738"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47738"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47738" eaLnBrk="0" fontAlgn="base" hangingPunct="0">
              <a:spcBef>
                <a:spcPct val="30000"/>
              </a:spcBef>
              <a:spcAft>
                <a:spcPct val="0"/>
              </a:spcAft>
              <a:defRPr sz="1200">
                <a:solidFill>
                  <a:schemeClr val="tx1"/>
                </a:solidFill>
                <a:latin typeface="Arial" charset="0"/>
                <a:ea typeface="ＭＳ Ｐゴシック" charset="0"/>
              </a:defRPr>
            </a:lvl9pPr>
          </a:lstStyle>
          <a:p>
            <a:fld id="{0EBB1932-90FA-AA40-9A79-087C12CA0A4A}" type="slidenum">
              <a:rPr lang="ru-RU">
                <a:solidFill>
                  <a:prstClr val="black"/>
                </a:solidFill>
              </a:rPr>
              <a:pPr/>
              <a:t>6</a:t>
            </a:fld>
            <a:endParaRPr lang="ru-RU">
              <a:solidFill>
                <a:prstClr val="black"/>
              </a:solidFill>
            </a:endParaRPr>
          </a:p>
        </p:txBody>
      </p:sp>
    </p:spTree>
    <p:extLst>
      <p:ext uri="{BB962C8B-B14F-4D97-AF65-F5344CB8AC3E}">
        <p14:creationId xmlns:p14="http://schemas.microsoft.com/office/powerpoint/2010/main" val="250904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5164DA-9A03-48F8-8F80-C50B95F6ED6E}" type="slidenum">
              <a:rPr lang="ru-RU" smtClean="0"/>
              <a:pPr fontAlgn="base">
                <a:spcBef>
                  <a:spcPct val="0"/>
                </a:spcBef>
                <a:spcAft>
                  <a:spcPct val="0"/>
                </a:spcAft>
                <a:defRPr/>
              </a:pPr>
              <a:t>16</a:t>
            </a:fld>
            <a:endParaRPr lang="ru-RU" smtClean="0"/>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44849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48519EE-814B-4C0F-8CF1-6EC51ECAD655}" type="slidenum">
              <a:rPr lang="ru-RU" smtClean="0">
                <a:latin typeface="Arial" pitchFamily="34" charset="0"/>
              </a:rPr>
              <a:pPr/>
              <a:t>24</a:t>
            </a:fld>
            <a:endParaRPr lang="ru-RU" smtClean="0">
              <a:latin typeface="Arial"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ru-RU" smtClean="0"/>
              <a:t>Хорошо видно, что по сравнению с протонами  гораздо больше делений происходит на периферии мишени (и по радиусу и по </a:t>
            </a:r>
            <a:r>
              <a:rPr lang="en-US" smtClean="0"/>
              <a:t>Z). </a:t>
            </a:r>
            <a:endParaRPr lang="ru-RU" smtClean="0"/>
          </a:p>
          <a:p>
            <a:r>
              <a:rPr lang="ru-RU" smtClean="0"/>
              <a:t>Эксперименты на КВИНТе с пучками С12 и более тяжелых ядер представляют очень большой интерес в связи отсутствием подобных исследований на массивных мишенях.</a:t>
            </a:r>
          </a:p>
          <a:p>
            <a:endParaRPr lang="en-US" smtClean="0"/>
          </a:p>
          <a:p>
            <a:endParaRPr lang="en-US" smtClean="0"/>
          </a:p>
          <a:p>
            <a:r>
              <a:rPr lang="ru-RU" smtClean="0"/>
              <a:t>Точки на графиках для протонов и С12 при разных радиусах, т.к. пучок падал на мишень по разному, а </a:t>
            </a:r>
            <a:r>
              <a:rPr lang="en-US" smtClean="0"/>
              <a:t>R </a:t>
            </a:r>
            <a:r>
              <a:rPr lang="ru-RU" smtClean="0"/>
              <a:t>мы считаем от оси пучка</a:t>
            </a:r>
          </a:p>
        </p:txBody>
      </p:sp>
    </p:spTree>
    <p:extLst>
      <p:ext uri="{BB962C8B-B14F-4D97-AF65-F5344CB8AC3E}">
        <p14:creationId xmlns:p14="http://schemas.microsoft.com/office/powerpoint/2010/main" val="1235433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cs-CZ" altLang="ru-RU" smtClean="0"/>
          </a:p>
        </p:txBody>
      </p:sp>
    </p:spTree>
    <p:extLst>
      <p:ext uri="{BB962C8B-B14F-4D97-AF65-F5344CB8AC3E}">
        <p14:creationId xmlns:p14="http://schemas.microsoft.com/office/powerpoint/2010/main" val="3154782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idx="5"/>
          </p:nvPr>
        </p:nvSpPr>
        <p:spPr bwMode="auto">
          <a:noFill/>
          <a:ln>
            <a:round/>
            <a:headEnd/>
            <a:tailEnd/>
          </a:ln>
        </p:spPr>
        <p:txBody>
          <a:bodyPr wrap="square" numCol="1" anchorCtr="0" compatLnSpc="1">
            <a:prstTxWarp prst="textNoShape">
              <a:avLst/>
            </a:prstTxWarp>
          </a:bodyPr>
          <a:lstStyle/>
          <a:p>
            <a:fld id="{37676113-F83D-4ED0-B6D1-8F021F08AEB1}" type="slidenum">
              <a:rPr lang="ru-RU" altLang="ru-RU" smtClean="0">
                <a:latin typeface="Arial" pitchFamily="34" charset="0"/>
              </a:rPr>
              <a:pPr/>
              <a:t>28</a:t>
            </a:fld>
            <a:endParaRPr lang="ru-RU" altLang="ru-RU" smtClean="0">
              <a:latin typeface="Arial" pitchFamily="34" charset="0"/>
            </a:endParaRPr>
          </a:p>
        </p:txBody>
      </p:sp>
      <p:sp>
        <p:nvSpPr>
          <p:cNvPr id="61443" name="Rectangle 1"/>
          <p:cNvSpPr>
            <a:spLocks noGrp="1" noRot="1" noChangeAspect="1" noChangeArrowheads="1" noTextEdit="1"/>
          </p:cNvSpPr>
          <p:nvPr>
            <p:ph type="sldImg"/>
          </p:nvPr>
        </p:nvSpPr>
        <p:spPr bwMode="auto">
          <a:xfrm>
            <a:off x="382588" y="685800"/>
            <a:ext cx="6089650" cy="3425825"/>
          </a:xfrm>
          <a:noFill/>
          <a:ln>
            <a:solidFill>
              <a:srgbClr val="000000"/>
            </a:solidFill>
            <a:miter lim="800000"/>
            <a:headEnd/>
            <a:tailEnd/>
          </a:ln>
        </p:spPr>
      </p:sp>
      <p:sp>
        <p:nvSpPr>
          <p:cNvPr id="61444" name="Rectangle 2"/>
          <p:cNvSpPr>
            <a:spLocks noGrp="1" noChangeArrowheads="1"/>
          </p:cNvSpPr>
          <p:nvPr>
            <p:ph type="body" idx="1"/>
          </p:nvPr>
        </p:nvSpPr>
        <p:spPr bwMode="auto">
          <a:xfrm>
            <a:off x="685800" y="4343400"/>
            <a:ext cx="5483225" cy="4111625"/>
          </a:xfrm>
          <a:noFill/>
        </p:spPr>
        <p:txBody>
          <a:bodyPr wrap="none" numCol="1" anchor="ctr" anchorCtr="0" compatLnSpc="1">
            <a:prstTxWarp prst="textNoShape">
              <a:avLst/>
            </a:prstTxWarp>
          </a:bodyPr>
          <a:lstStyle/>
          <a:p>
            <a:endParaRPr lang="ru-RU" altLang="ru-RU" smtClean="0"/>
          </a:p>
        </p:txBody>
      </p:sp>
    </p:spTree>
    <p:extLst>
      <p:ext uri="{BB962C8B-B14F-4D97-AF65-F5344CB8AC3E}">
        <p14:creationId xmlns:p14="http://schemas.microsoft.com/office/powerpoint/2010/main" val="1767046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CEFF32-E3F1-4D34-8D48-1438D4328EC7}" type="slidenum">
              <a:rPr lang="ru-RU" smtClean="0">
                <a:latin typeface="Arial" pitchFamily="34" charset="0"/>
              </a:rPr>
              <a:pPr/>
              <a:t>32</a:t>
            </a:fld>
            <a:endParaRPr lang="ru-RU" smtClean="0">
              <a:latin typeface="Arial" pitchFamily="34" charset="0"/>
            </a:endParaRPr>
          </a:p>
        </p:txBody>
      </p:sp>
    </p:spTree>
    <p:extLst>
      <p:ext uri="{BB962C8B-B14F-4D97-AF65-F5344CB8AC3E}">
        <p14:creationId xmlns:p14="http://schemas.microsoft.com/office/powerpoint/2010/main" val="3969572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4358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73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57262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6579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641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6083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255031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47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904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9818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6/13/2023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78031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719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205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8010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smtClean="0"/>
              <a:t>6/13/2023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808646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6/13/2023</a:t>
            </a:fld>
            <a:endParaRPr lang="en-US" dirty="0"/>
          </a:p>
        </p:txBody>
      </p:sp>
    </p:spTree>
    <p:extLst>
      <p:ext uri="{BB962C8B-B14F-4D97-AF65-F5344CB8AC3E}">
        <p14:creationId xmlns:p14="http://schemas.microsoft.com/office/powerpoint/2010/main" val="281824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6/13/2023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85342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indico.jinr.ru/event/3748/"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2.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_____Microsoft_Excel_97-20031.xls"/><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8.wm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5.wmf"/></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3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indico.jinr.ru/event/3748/"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Рабочее совещание &quot;Прикладные исследования на комплексе NICA: перспективы сотрудничества РСО-Алания – ОИЯИ&quo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548" y="186747"/>
            <a:ext cx="1181100" cy="61912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501648" y="186747"/>
            <a:ext cx="6096000" cy="923330"/>
          </a:xfrm>
          <a:prstGeom prst="rect">
            <a:avLst/>
          </a:prstGeom>
        </p:spPr>
        <p:txBody>
          <a:bodyPr>
            <a:spAutoFit/>
          </a:bodyPr>
          <a:lstStyle/>
          <a:p>
            <a:pPr lvl="0" defTabSz="914400" eaLnBrk="0" fontAlgn="base" hangingPunct="0">
              <a:spcBef>
                <a:spcPct val="0"/>
              </a:spcBef>
              <a:spcAft>
                <a:spcPct val="0"/>
              </a:spcAft>
            </a:pPr>
            <a:r>
              <a:rPr lang="ru-RU" altLang="ru-RU" b="1" dirty="0">
                <a:solidFill>
                  <a:srgbClr val="00B0F0"/>
                </a:solidFill>
              </a:rPr>
              <a:t>Рабочее совещание </a:t>
            </a:r>
          </a:p>
          <a:p>
            <a:pPr lvl="0" defTabSz="914400" eaLnBrk="0" fontAlgn="base" hangingPunct="0">
              <a:spcBef>
                <a:spcPct val="0"/>
              </a:spcBef>
              <a:spcAft>
                <a:spcPct val="0"/>
              </a:spcAft>
            </a:pPr>
            <a:r>
              <a:rPr lang="ru-RU" altLang="ru-RU" b="1" dirty="0">
                <a:solidFill>
                  <a:srgbClr val="00B0F0"/>
                </a:solidFill>
              </a:rPr>
              <a:t>"Прикладные исследования на комплексе NICA: перспективы сотрудничества РСО-Алания – ОИЯИ"</a:t>
            </a:r>
            <a:r>
              <a:rPr lang="ru-RU" altLang="ru-RU" b="1" dirty="0"/>
              <a:t> </a:t>
            </a: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11" y="186747"/>
            <a:ext cx="1229696" cy="868985"/>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11" y="1055409"/>
            <a:ext cx="1229696" cy="847240"/>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11" y="1902649"/>
            <a:ext cx="1200318" cy="762106"/>
          </a:xfrm>
          <a:prstGeom prst="rect">
            <a:avLst/>
          </a:prstGeom>
        </p:spPr>
      </p:pic>
      <p:sp>
        <p:nvSpPr>
          <p:cNvPr id="9" name="Прямоугольник 8"/>
          <p:cNvSpPr/>
          <p:nvPr/>
        </p:nvSpPr>
        <p:spPr>
          <a:xfrm>
            <a:off x="3501648" y="1110077"/>
            <a:ext cx="6096000" cy="646331"/>
          </a:xfrm>
          <a:prstGeom prst="rect">
            <a:avLst/>
          </a:prstGeom>
        </p:spPr>
        <p:txBody>
          <a:bodyPr>
            <a:spAutoFit/>
          </a:bodyPr>
          <a:lstStyle/>
          <a:p>
            <a:r>
              <a:rPr lang="ru-RU" dirty="0">
                <a:solidFill>
                  <a:srgbClr val="0070C0"/>
                </a:solidFill>
              </a:rPr>
              <a:t>17–19 </a:t>
            </a:r>
            <a:r>
              <a:rPr lang="ru-RU" dirty="0" err="1">
                <a:solidFill>
                  <a:srgbClr val="0070C0"/>
                </a:solidFill>
              </a:rPr>
              <a:t>июн</a:t>
            </a:r>
            <a:r>
              <a:rPr lang="ru-RU" dirty="0">
                <a:solidFill>
                  <a:srgbClr val="0070C0"/>
                </a:solidFill>
              </a:rPr>
              <a:t>. 2023 г. </a:t>
            </a:r>
          </a:p>
          <a:p>
            <a:r>
              <a:rPr lang="ru-RU" dirty="0">
                <a:solidFill>
                  <a:srgbClr val="0070C0"/>
                </a:solidFill>
              </a:rPr>
              <a:t>СОГУ им. К.Л. Хетагурова, г. Владикавказ</a:t>
            </a:r>
          </a:p>
        </p:txBody>
      </p:sp>
      <p:sp>
        <p:nvSpPr>
          <p:cNvPr id="14" name="Заголовок 1"/>
          <p:cNvSpPr txBox="1">
            <a:spLocks/>
          </p:cNvSpPr>
          <p:nvPr/>
        </p:nvSpPr>
        <p:spPr>
          <a:xfrm>
            <a:off x="843672" y="2523359"/>
            <a:ext cx="9200766" cy="212667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400" b="1" dirty="0"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Исследования в области </a:t>
            </a:r>
            <a:r>
              <a:rPr lang="ru-RU" sz="4400" b="1" dirty="0" err="1"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электроядерных</a:t>
            </a:r>
            <a:r>
              <a:rPr lang="ru-RU" sz="4400" b="1" dirty="0"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систем в ОИЯИ. </a:t>
            </a:r>
            <a:br>
              <a:rPr lang="ru-RU" sz="4400" b="1" dirty="0"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br>
            <a:r>
              <a:rPr lang="ru-RU" sz="4400" b="1" dirty="0"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Настоящее и будущее</a:t>
            </a:r>
            <a:endParaRPr lang="ru-RU" sz="44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
        <p:nvSpPr>
          <p:cNvPr id="15" name="Прямоугольник 14"/>
          <p:cNvSpPr/>
          <p:nvPr/>
        </p:nvSpPr>
        <p:spPr>
          <a:xfrm>
            <a:off x="3501648" y="4768174"/>
            <a:ext cx="3884815" cy="954107"/>
          </a:xfrm>
          <a:prstGeom prst="rect">
            <a:avLst/>
          </a:prstGeom>
        </p:spPr>
        <p:txBody>
          <a:bodyPr wrap="square">
            <a:spAutoFit/>
          </a:bodyPr>
          <a:lstStyle/>
          <a:p>
            <a:pPr algn="ctr"/>
            <a:r>
              <a:rPr lang="ru-RU" sz="2800" dirty="0" err="1">
                <a:solidFill>
                  <a:schemeClr val="accent2">
                    <a:lumMod val="50000"/>
                  </a:schemeClr>
                </a:solidFill>
              </a:rPr>
              <a:t>С.Тютюнников</a:t>
            </a:r>
            <a:r>
              <a:rPr lang="ru-RU" sz="2800" dirty="0">
                <a:solidFill>
                  <a:schemeClr val="accent2">
                    <a:lumMod val="50000"/>
                  </a:schemeClr>
                </a:solidFill>
              </a:rPr>
              <a:t/>
            </a:r>
            <a:br>
              <a:rPr lang="ru-RU" sz="2800" dirty="0">
                <a:solidFill>
                  <a:schemeClr val="accent2">
                    <a:lumMod val="50000"/>
                  </a:schemeClr>
                </a:solidFill>
              </a:rPr>
            </a:br>
            <a:r>
              <a:rPr lang="ru-RU" sz="2800" dirty="0">
                <a:solidFill>
                  <a:schemeClr val="accent2">
                    <a:lumMod val="50000"/>
                  </a:schemeClr>
                </a:solidFill>
              </a:rPr>
              <a:t>ОИЯИ, Дубна</a:t>
            </a:r>
          </a:p>
        </p:txBody>
      </p:sp>
    </p:spTree>
    <p:extLst>
      <p:ext uri="{BB962C8B-B14F-4D97-AF65-F5344CB8AC3E}">
        <p14:creationId xmlns:p14="http://schemas.microsoft.com/office/powerpoint/2010/main" val="368693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251" y="135733"/>
            <a:ext cx="8143875" cy="646113"/>
          </a:xfrm>
          <a:prstGeom prst="rect">
            <a:avLst/>
          </a:prstGeom>
        </p:spPr>
        <p:txBody>
          <a:bodyPr>
            <a:spAutoFit/>
          </a:bodyPr>
          <a:lstStyle/>
          <a:p>
            <a:pPr algn="ctr">
              <a:defRPr/>
            </a:pPr>
            <a:r>
              <a:rPr lang="en-US" sz="3600" dirty="0">
                <a:solidFill>
                  <a:srgbClr val="0000CC"/>
                </a:solidFill>
                <a:effectLst>
                  <a:outerShdw blurRad="38100" dist="38100" dir="2700000" algn="tl">
                    <a:srgbClr val="000000">
                      <a:alpha val="43137"/>
                    </a:srgbClr>
                  </a:outerShdw>
                </a:effectLst>
                <a:latin typeface="Bookman Old Style" pitchFamily="18" charset="0"/>
                <a:ea typeface="+mj-ea"/>
                <a:cs typeface="+mj-cs"/>
              </a:rPr>
              <a:t>Nuclear fission in fast reactor </a:t>
            </a:r>
            <a:endParaRPr lang="en-US" sz="3600" dirty="0">
              <a:solidFill>
                <a:srgbClr val="0000CC"/>
              </a:solidFill>
              <a:effectLst>
                <a:outerShdw blurRad="38100" dist="38100" dir="2700000" algn="tl">
                  <a:srgbClr val="000000">
                    <a:alpha val="43137"/>
                  </a:srgbClr>
                </a:outerShdw>
              </a:effectLst>
              <a:latin typeface="Bookman Old Style" pitchFamily="18" charset="0"/>
            </a:endParaRPr>
          </a:p>
        </p:txBody>
      </p:sp>
      <p:sp>
        <p:nvSpPr>
          <p:cNvPr id="3" name="Rectangle 2"/>
          <p:cNvSpPr/>
          <p:nvPr/>
        </p:nvSpPr>
        <p:spPr>
          <a:xfrm>
            <a:off x="1160464" y="1271588"/>
            <a:ext cx="8215313" cy="1200150"/>
          </a:xfrm>
          <a:prstGeom prst="rect">
            <a:avLst/>
          </a:prstGeom>
        </p:spPr>
        <p:txBody>
          <a:bodyPr>
            <a:spAutoFit/>
          </a:bodyPr>
          <a:lstStyle/>
          <a:p>
            <a:pPr algn="just">
              <a:defRPr/>
            </a:pPr>
            <a:r>
              <a:rPr lang="en-US" dirty="0">
                <a:solidFill>
                  <a:srgbClr val="006600"/>
                </a:solidFill>
                <a:effectLst>
                  <a:outerShdw blurRad="38100" dist="38100" dir="2700000" algn="tl">
                    <a:srgbClr val="000000">
                      <a:alpha val="43137"/>
                    </a:srgbClr>
                  </a:outerShdw>
                </a:effectLst>
                <a:latin typeface="Bookman Old Style" pitchFamily="18" charset="0"/>
              </a:rPr>
              <a:t>● </a:t>
            </a:r>
            <a:r>
              <a:rPr lang="en-US" dirty="0">
                <a:solidFill>
                  <a:srgbClr val="006600"/>
                </a:solidFill>
                <a:latin typeface="Bookman Old Style" pitchFamily="18" charset="0"/>
              </a:rPr>
              <a:t>It seems to be reasonable  to use </a:t>
            </a:r>
            <a:r>
              <a:rPr lang="en-US" baseline="30000" dirty="0">
                <a:solidFill>
                  <a:schemeClr val="accent3">
                    <a:lumMod val="50000"/>
                  </a:schemeClr>
                </a:solidFill>
              </a:rPr>
              <a:t>238</a:t>
            </a:r>
            <a:r>
              <a:rPr lang="en-US" dirty="0">
                <a:solidFill>
                  <a:schemeClr val="accent3">
                    <a:lumMod val="50000"/>
                  </a:schemeClr>
                </a:solidFill>
              </a:rPr>
              <a:t>U and</a:t>
            </a:r>
            <a:r>
              <a:rPr lang="en-US" b="1" i="1" dirty="0">
                <a:solidFill>
                  <a:schemeClr val="accent3">
                    <a:lumMod val="50000"/>
                  </a:schemeClr>
                </a:solidFill>
              </a:rPr>
              <a:t> </a:t>
            </a:r>
            <a:r>
              <a:rPr lang="en-US" baseline="30000" dirty="0">
                <a:solidFill>
                  <a:schemeClr val="accent3">
                    <a:lumMod val="50000"/>
                  </a:schemeClr>
                </a:solidFill>
              </a:rPr>
              <a:t>232</a:t>
            </a:r>
            <a:r>
              <a:rPr lang="en-US" dirty="0">
                <a:solidFill>
                  <a:schemeClr val="accent3">
                    <a:lumMod val="50000"/>
                  </a:schemeClr>
                </a:solidFill>
              </a:rPr>
              <a:t>Th</a:t>
            </a:r>
            <a:r>
              <a:rPr lang="en-US" b="1" i="1" dirty="0">
                <a:solidFill>
                  <a:schemeClr val="accent3">
                    <a:lumMod val="50000"/>
                  </a:schemeClr>
                </a:solidFill>
              </a:rPr>
              <a:t> </a:t>
            </a:r>
            <a:r>
              <a:rPr lang="en-US" dirty="0">
                <a:solidFill>
                  <a:srgbClr val="006600"/>
                </a:solidFill>
                <a:latin typeface="Bookman Old Style" pitchFamily="18" charset="0"/>
              </a:rPr>
              <a:t>as</a:t>
            </a:r>
            <a:r>
              <a:rPr lang="en-US" b="1" i="1" dirty="0">
                <a:solidFill>
                  <a:srgbClr val="003399"/>
                </a:solidFill>
              </a:rPr>
              <a:t> </a:t>
            </a:r>
            <a:r>
              <a:rPr lang="en-US" dirty="0">
                <a:solidFill>
                  <a:srgbClr val="006600"/>
                </a:solidFill>
                <a:latin typeface="Bookman Old Style" pitchFamily="18" charset="0"/>
              </a:rPr>
              <a:t>nuclear fuel because the content of </a:t>
            </a:r>
            <a:r>
              <a:rPr lang="en-US" baseline="30000" dirty="0">
                <a:solidFill>
                  <a:schemeClr val="accent3">
                    <a:lumMod val="50000"/>
                  </a:schemeClr>
                </a:solidFill>
              </a:rPr>
              <a:t>238</a:t>
            </a:r>
            <a:r>
              <a:rPr lang="en-US" dirty="0">
                <a:solidFill>
                  <a:schemeClr val="accent3">
                    <a:lumMod val="50000"/>
                  </a:schemeClr>
                </a:solidFill>
              </a:rPr>
              <a:t>U</a:t>
            </a:r>
            <a:r>
              <a:rPr lang="en-US" dirty="0"/>
              <a:t> </a:t>
            </a:r>
            <a:r>
              <a:rPr lang="en-US" dirty="0">
                <a:solidFill>
                  <a:srgbClr val="006600"/>
                </a:solidFill>
                <a:latin typeface="Bookman Old Style" pitchFamily="18" charset="0"/>
              </a:rPr>
              <a:t>in rock is much more (99.28%) than </a:t>
            </a:r>
            <a:r>
              <a:rPr lang="en-US" baseline="30000" dirty="0">
                <a:solidFill>
                  <a:schemeClr val="accent3">
                    <a:lumMod val="50000"/>
                  </a:schemeClr>
                </a:solidFill>
              </a:rPr>
              <a:t>235</a:t>
            </a:r>
            <a:r>
              <a:rPr lang="en-US" dirty="0">
                <a:solidFill>
                  <a:schemeClr val="accent3">
                    <a:lumMod val="50000"/>
                  </a:schemeClr>
                </a:solidFill>
              </a:rPr>
              <a:t>U</a:t>
            </a:r>
            <a:r>
              <a:rPr lang="en-US" dirty="0"/>
              <a:t> </a:t>
            </a:r>
            <a:r>
              <a:rPr lang="en-US" dirty="0">
                <a:solidFill>
                  <a:srgbClr val="006600"/>
                </a:solidFill>
                <a:latin typeface="Bookman Old Style" pitchFamily="18" charset="0"/>
              </a:rPr>
              <a:t>(0.72%)</a:t>
            </a:r>
            <a:r>
              <a:rPr lang="en-US" dirty="0"/>
              <a:t> </a:t>
            </a:r>
            <a:r>
              <a:rPr lang="en-US" dirty="0">
                <a:solidFill>
                  <a:srgbClr val="006600"/>
                </a:solidFill>
                <a:latin typeface="Bookman Old Style" pitchFamily="18" charset="0"/>
              </a:rPr>
              <a:t>and stock of </a:t>
            </a:r>
            <a:r>
              <a:rPr lang="en-US" dirty="0">
                <a:solidFill>
                  <a:schemeClr val="accent3">
                    <a:lumMod val="50000"/>
                  </a:schemeClr>
                </a:solidFill>
                <a:latin typeface="Bookman Old Style" pitchFamily="18" charset="0"/>
              </a:rPr>
              <a:t>thorium</a:t>
            </a:r>
            <a:r>
              <a:rPr lang="en-US" dirty="0">
                <a:solidFill>
                  <a:schemeClr val="accent3">
                    <a:lumMod val="50000"/>
                  </a:schemeClr>
                </a:solidFill>
              </a:rPr>
              <a:t> </a:t>
            </a:r>
            <a:r>
              <a:rPr lang="en-US" dirty="0">
                <a:solidFill>
                  <a:schemeClr val="accent3">
                    <a:lumMod val="50000"/>
                  </a:schemeClr>
                </a:solidFill>
                <a:latin typeface="Bookman Old Style" pitchFamily="18" charset="0"/>
              </a:rPr>
              <a:t>several times as much</a:t>
            </a:r>
            <a:r>
              <a:rPr lang="en-US" dirty="0">
                <a:solidFill>
                  <a:srgbClr val="006600"/>
                </a:solidFill>
                <a:latin typeface="Bookman Old Style" pitchFamily="18" charset="0"/>
              </a:rPr>
              <a:t> </a:t>
            </a:r>
            <a:r>
              <a:rPr lang="en-US" dirty="0">
                <a:solidFill>
                  <a:schemeClr val="accent3">
                    <a:lumMod val="50000"/>
                  </a:schemeClr>
                </a:solidFill>
                <a:latin typeface="Bookman Old Style" pitchFamily="18" charset="0"/>
              </a:rPr>
              <a:t>than that of uranium </a:t>
            </a:r>
            <a:r>
              <a:rPr lang="en-US" dirty="0">
                <a:solidFill>
                  <a:srgbClr val="006600"/>
                </a:solidFill>
                <a:latin typeface="Bookman Old Style" pitchFamily="18" charset="0"/>
              </a:rPr>
              <a:t>U</a:t>
            </a:r>
          </a:p>
        </p:txBody>
      </p:sp>
      <p:sp>
        <p:nvSpPr>
          <p:cNvPr id="7" name="Rectangle 6"/>
          <p:cNvSpPr/>
          <p:nvPr/>
        </p:nvSpPr>
        <p:spPr>
          <a:xfrm>
            <a:off x="1160464" y="4225132"/>
            <a:ext cx="8429625" cy="2308225"/>
          </a:xfrm>
          <a:prstGeom prst="rect">
            <a:avLst/>
          </a:prstGeom>
        </p:spPr>
        <p:txBody>
          <a:bodyPr>
            <a:spAutoFit/>
          </a:bodyPr>
          <a:lstStyle/>
          <a:p>
            <a:pPr>
              <a:defRPr/>
            </a:pPr>
            <a:r>
              <a:rPr lang="en-US" dirty="0">
                <a:solidFill>
                  <a:srgbClr val="006600"/>
                </a:solidFill>
                <a:effectLst>
                  <a:outerShdw blurRad="38100" dist="38100" dir="2700000" algn="tl">
                    <a:srgbClr val="000000">
                      <a:alpha val="43137"/>
                    </a:srgbClr>
                  </a:outerShdw>
                </a:effectLst>
                <a:latin typeface="Bookman Old Style" pitchFamily="18" charset="0"/>
              </a:rPr>
              <a:t>● </a:t>
            </a:r>
            <a:r>
              <a:rPr lang="en-US" dirty="0">
                <a:solidFill>
                  <a:srgbClr val="006600"/>
                </a:solidFill>
                <a:latin typeface="Bookman Old Style" pitchFamily="18" charset="0"/>
              </a:rPr>
              <a:t>The main advantage of these reactions without U-235 is that they may offer an essentially unlimited energy supply, during  millennia at the present primary energy level, quite  comparable to the one of Lithium driven D-T Nuclear Fusion.</a:t>
            </a:r>
          </a:p>
          <a:p>
            <a:pPr>
              <a:defRPr/>
            </a:pPr>
            <a:r>
              <a:rPr lang="en-US" dirty="0">
                <a:solidFill>
                  <a:srgbClr val="006600"/>
                </a:solidFill>
                <a:latin typeface="Bookman Old Style" pitchFamily="18" charset="0"/>
              </a:rPr>
              <a:t>● However, they require substantial developments since : </a:t>
            </a:r>
          </a:p>
          <a:p>
            <a:pPr>
              <a:defRPr/>
            </a:pPr>
            <a:r>
              <a:rPr lang="en-US" dirty="0">
                <a:solidFill>
                  <a:srgbClr val="006600"/>
                </a:solidFill>
                <a:latin typeface="Bookman Old Style" pitchFamily="18" charset="0"/>
              </a:rPr>
              <a:t>➩two neutrons (rather than one) are necessary to close the  main cycle</a:t>
            </a:r>
          </a:p>
          <a:p>
            <a:pPr>
              <a:defRPr/>
            </a:pPr>
            <a:r>
              <a:rPr lang="en-US" dirty="0">
                <a:solidFill>
                  <a:srgbClr val="006600"/>
                </a:solidFill>
                <a:latin typeface="Bookman Old Style" pitchFamily="18" charset="0"/>
              </a:rPr>
              <a:t>➩the daughter elements (U-233 and/or Pu-239) do not exist  in nature but they can be generated after initiation</a:t>
            </a:r>
          </a:p>
        </p:txBody>
      </p:sp>
      <p:grpSp>
        <p:nvGrpSpPr>
          <p:cNvPr id="4" name="Группа 3"/>
          <p:cNvGrpSpPr/>
          <p:nvPr/>
        </p:nvGrpSpPr>
        <p:grpSpPr>
          <a:xfrm>
            <a:off x="1160464" y="2559844"/>
            <a:ext cx="8713787" cy="1400175"/>
            <a:chOff x="1760539" y="2447926"/>
            <a:chExt cx="8713787" cy="1400175"/>
          </a:xfrm>
        </p:grpSpPr>
        <p:sp>
          <p:nvSpPr>
            <p:cNvPr id="9" name="Прямоугольник 8"/>
            <p:cNvSpPr/>
            <p:nvPr/>
          </p:nvSpPr>
          <p:spPr>
            <a:xfrm>
              <a:off x="1760539" y="2447926"/>
              <a:ext cx="8713787" cy="1241425"/>
            </a:xfrm>
            <a:prstGeom prst="rect">
              <a:avLst/>
            </a:prstGeom>
          </p:spPr>
          <p:txBody>
            <a:bodyPr>
              <a:spAutoFit/>
            </a:bodyPr>
            <a:lstStyle/>
            <a:p>
              <a:pPr eaLnBrk="1" hangingPunct="1">
                <a:defRPr/>
              </a:pPr>
              <a:r>
                <a:rPr lang="en-US" sz="2800" b="1" i="1" baseline="30000" dirty="0">
                  <a:solidFill>
                    <a:srgbClr val="9BBB59">
                      <a:lumMod val="50000"/>
                    </a:srgbClr>
                  </a:solidFill>
                  <a:latin typeface="Bookman Old Style" pitchFamily="18" charset="0"/>
                </a:rPr>
                <a:t>232</a:t>
              </a:r>
              <a:r>
                <a:rPr lang="en-US" sz="2800" b="1" i="1" dirty="0">
                  <a:solidFill>
                    <a:srgbClr val="9BBB59">
                      <a:lumMod val="50000"/>
                    </a:srgbClr>
                  </a:solidFill>
                  <a:latin typeface="Bookman Old Style" pitchFamily="18" charset="0"/>
                </a:rPr>
                <a:t>Th+</a:t>
              </a:r>
              <a:r>
                <a:rPr lang="en-US" sz="2800" b="1" i="1" dirty="0">
                  <a:solidFill>
                    <a:schemeClr val="accent3">
                      <a:lumMod val="50000"/>
                    </a:schemeClr>
                  </a:solidFill>
                  <a:latin typeface="Bookman Old Style" pitchFamily="18" charset="0"/>
                </a:rPr>
                <a:t>n</a:t>
              </a:r>
              <a:r>
                <a:rPr lang="en-US" sz="2800" b="1" i="1" dirty="0">
                  <a:solidFill>
                    <a:srgbClr val="9BBB59">
                      <a:lumMod val="50000"/>
                    </a:srgbClr>
                  </a:solidFill>
                  <a:latin typeface="Bookman Old Style" pitchFamily="18" charset="0"/>
                </a:rPr>
                <a:t>    </a:t>
              </a:r>
              <a:r>
                <a:rPr lang="en-US" sz="2800" b="1" i="1" baseline="30000" dirty="0">
                  <a:solidFill>
                    <a:srgbClr val="9BBB59">
                      <a:lumMod val="50000"/>
                    </a:srgbClr>
                  </a:solidFill>
                  <a:latin typeface="Bookman Old Style" pitchFamily="18" charset="0"/>
                </a:rPr>
                <a:t>233</a:t>
              </a:r>
              <a:r>
                <a:rPr lang="en-US" sz="2800" b="1" i="1" dirty="0">
                  <a:solidFill>
                    <a:srgbClr val="9BBB59">
                      <a:lumMod val="50000"/>
                    </a:srgbClr>
                  </a:solidFill>
                  <a:latin typeface="Bookman Old Style" pitchFamily="18" charset="0"/>
                </a:rPr>
                <a:t>U; </a:t>
              </a:r>
              <a:r>
                <a:rPr lang="en-US" sz="2800" b="1" i="1" baseline="30000" dirty="0">
                  <a:solidFill>
                    <a:srgbClr val="9BBB59">
                      <a:lumMod val="50000"/>
                    </a:srgbClr>
                  </a:solidFill>
                  <a:latin typeface="Bookman Old Style" pitchFamily="18" charset="0"/>
                </a:rPr>
                <a:t>233</a:t>
              </a:r>
              <a:r>
                <a:rPr lang="en-US" sz="2800" b="1" i="1" dirty="0">
                  <a:solidFill>
                    <a:srgbClr val="9BBB59">
                      <a:lumMod val="50000"/>
                    </a:srgbClr>
                  </a:solidFill>
                  <a:latin typeface="Bookman Old Style" pitchFamily="18" charset="0"/>
                </a:rPr>
                <a:t>U +</a:t>
              </a:r>
              <a:r>
                <a:rPr lang="en-US" sz="2800" b="1" i="1" dirty="0">
                  <a:solidFill>
                    <a:schemeClr val="accent3">
                      <a:lumMod val="50000"/>
                    </a:schemeClr>
                  </a:solidFill>
                  <a:latin typeface="Bookman Old Style" pitchFamily="18" charset="0"/>
                </a:rPr>
                <a:t>n  </a:t>
              </a:r>
              <a:r>
                <a:rPr lang="en-US" sz="2800" b="1" i="1" dirty="0">
                  <a:solidFill>
                    <a:srgbClr val="9BBB59">
                      <a:lumMod val="50000"/>
                    </a:srgbClr>
                  </a:solidFill>
                  <a:latin typeface="Bookman Old Style" pitchFamily="18" charset="0"/>
                </a:rPr>
                <a:t> X+ 2.3 n  (</a:t>
              </a:r>
              <a:r>
                <a:rPr lang="en-US" sz="2800" b="1" i="1" dirty="0" err="1">
                  <a:solidFill>
                    <a:srgbClr val="9BBB59">
                      <a:lumMod val="50000"/>
                    </a:srgbClr>
                  </a:solidFill>
                  <a:latin typeface="Bookman Old Style" pitchFamily="18" charset="0"/>
                </a:rPr>
                <a:t>Th</a:t>
              </a:r>
              <a:r>
                <a:rPr lang="en-US" sz="2800" b="1" i="1" dirty="0">
                  <a:solidFill>
                    <a:srgbClr val="9BBB59">
                      <a:lumMod val="50000"/>
                    </a:srgbClr>
                  </a:solidFill>
                  <a:latin typeface="Bookman Old Style" pitchFamily="18" charset="0"/>
                </a:rPr>
                <a:t> cycle)</a:t>
              </a:r>
            </a:p>
            <a:p>
              <a:pPr eaLnBrk="1" hangingPunct="1">
                <a:defRPr/>
              </a:pPr>
              <a:endParaRPr lang="en-US" sz="2800" b="1" i="1" baseline="30000" dirty="0">
                <a:solidFill>
                  <a:srgbClr val="9BBB59">
                    <a:lumMod val="50000"/>
                  </a:srgbClr>
                </a:solidFill>
                <a:latin typeface="Bookman Old Style" pitchFamily="18" charset="0"/>
              </a:endParaRPr>
            </a:p>
            <a:p>
              <a:pPr eaLnBrk="1" hangingPunct="1">
                <a:defRPr/>
              </a:pPr>
              <a:r>
                <a:rPr lang="en-US" sz="2800" b="1" i="1" baseline="30000" dirty="0">
                  <a:solidFill>
                    <a:srgbClr val="9BBB59">
                      <a:lumMod val="50000"/>
                    </a:srgbClr>
                  </a:solidFill>
                  <a:latin typeface="Bookman Old Style" pitchFamily="18" charset="0"/>
                </a:rPr>
                <a:t>238</a:t>
              </a:r>
              <a:r>
                <a:rPr lang="en-US" sz="2800" b="1" i="1" dirty="0">
                  <a:solidFill>
                    <a:srgbClr val="9BBB59">
                      <a:lumMod val="50000"/>
                    </a:srgbClr>
                  </a:solidFill>
                  <a:latin typeface="Bookman Old Style" pitchFamily="18" charset="0"/>
                </a:rPr>
                <a:t>U+</a:t>
              </a:r>
              <a:r>
                <a:rPr lang="en-US" sz="2800" b="1" i="1" dirty="0">
                  <a:solidFill>
                    <a:schemeClr val="accent3">
                      <a:lumMod val="50000"/>
                    </a:schemeClr>
                  </a:solidFill>
                  <a:latin typeface="Bookman Old Style" pitchFamily="18" charset="0"/>
                </a:rPr>
                <a:t>n</a:t>
              </a:r>
              <a:r>
                <a:rPr lang="en-US" sz="2800" b="1" i="1" dirty="0">
                  <a:solidFill>
                    <a:srgbClr val="9BBB59">
                      <a:lumMod val="50000"/>
                    </a:srgbClr>
                  </a:solidFill>
                  <a:latin typeface="Bookman Old Style" pitchFamily="18" charset="0"/>
                </a:rPr>
                <a:t>    </a:t>
              </a:r>
              <a:r>
                <a:rPr lang="en-US" sz="2800" b="1" i="1" baseline="30000" dirty="0">
                  <a:solidFill>
                    <a:srgbClr val="9BBB59">
                      <a:lumMod val="50000"/>
                    </a:srgbClr>
                  </a:solidFill>
                  <a:latin typeface="Bookman Old Style" pitchFamily="18" charset="0"/>
                </a:rPr>
                <a:t>239</a:t>
              </a:r>
              <a:r>
                <a:rPr lang="en-US" sz="2800" b="1" i="1" dirty="0">
                  <a:solidFill>
                    <a:srgbClr val="9BBB59">
                      <a:lumMod val="50000"/>
                    </a:srgbClr>
                  </a:solidFill>
                  <a:latin typeface="Bookman Old Style" pitchFamily="18" charset="0"/>
                </a:rPr>
                <a:t>Pu; </a:t>
              </a:r>
              <a:r>
                <a:rPr lang="en-US" sz="2800" b="1" i="1" baseline="30000" dirty="0">
                  <a:solidFill>
                    <a:srgbClr val="9BBB59">
                      <a:lumMod val="50000"/>
                    </a:srgbClr>
                  </a:solidFill>
                  <a:latin typeface="Bookman Old Style" pitchFamily="18" charset="0"/>
                </a:rPr>
                <a:t>239</a:t>
              </a:r>
              <a:r>
                <a:rPr lang="en-US" sz="2800" b="1" i="1" dirty="0">
                  <a:solidFill>
                    <a:srgbClr val="9BBB59">
                      <a:lumMod val="50000"/>
                    </a:srgbClr>
                  </a:solidFill>
                  <a:latin typeface="Bookman Old Style" pitchFamily="18" charset="0"/>
                </a:rPr>
                <a:t>Pu +</a:t>
              </a:r>
              <a:r>
                <a:rPr lang="en-US" sz="2800" b="1" i="1" dirty="0">
                  <a:solidFill>
                    <a:schemeClr val="accent3">
                      <a:lumMod val="50000"/>
                    </a:schemeClr>
                  </a:solidFill>
                  <a:latin typeface="Bookman Old Style" pitchFamily="18" charset="0"/>
                </a:rPr>
                <a:t>n  </a:t>
              </a:r>
              <a:r>
                <a:rPr lang="en-US" sz="2800" b="1" i="1" dirty="0">
                  <a:solidFill>
                    <a:srgbClr val="9BBB59">
                      <a:lumMod val="50000"/>
                    </a:srgbClr>
                  </a:solidFill>
                  <a:latin typeface="Bookman Old Style" pitchFamily="18" charset="0"/>
                </a:rPr>
                <a:t> X+ 2.5 n (</a:t>
              </a:r>
              <a:r>
                <a:rPr lang="en-US" sz="2800" b="1" i="1" baseline="30000" dirty="0">
                  <a:solidFill>
                    <a:srgbClr val="9BBB59">
                      <a:lumMod val="50000"/>
                    </a:srgbClr>
                  </a:solidFill>
                  <a:latin typeface="Bookman Old Style" pitchFamily="18" charset="0"/>
                </a:rPr>
                <a:t>238</a:t>
              </a:r>
              <a:r>
                <a:rPr lang="en-US" sz="2800" b="1" i="1" dirty="0">
                  <a:solidFill>
                    <a:srgbClr val="9BBB59">
                      <a:lumMod val="50000"/>
                    </a:srgbClr>
                  </a:solidFill>
                  <a:latin typeface="Bookman Old Style" pitchFamily="18" charset="0"/>
                </a:rPr>
                <a:t>U cycle)</a:t>
              </a:r>
              <a:endParaRPr lang="ru-RU" sz="2800" dirty="0"/>
            </a:p>
          </p:txBody>
        </p:sp>
        <p:sp>
          <p:nvSpPr>
            <p:cNvPr id="11" name="Стрелка вправо 10"/>
            <p:cNvSpPr/>
            <p:nvPr/>
          </p:nvSpPr>
          <p:spPr>
            <a:xfrm>
              <a:off x="3413125" y="2716214"/>
              <a:ext cx="204788" cy="46037"/>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accent3">
                    <a:lumMod val="50000"/>
                  </a:schemeClr>
                </a:solidFill>
              </a:endParaRPr>
            </a:p>
          </p:txBody>
        </p:sp>
        <p:pic>
          <p:nvPicPr>
            <p:cNvPr id="215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4426" y="2665414"/>
              <a:ext cx="231775"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101" y="3397250"/>
              <a:ext cx="231775"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589" y="3386139"/>
              <a:ext cx="231775"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Прямая соединительная линия 21"/>
            <p:cNvCxnSpPr/>
            <p:nvPr/>
          </p:nvCxnSpPr>
          <p:spPr>
            <a:xfrm>
              <a:off x="7967663" y="2871789"/>
              <a:ext cx="0" cy="2698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5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88" y="3573464"/>
              <a:ext cx="23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Прямая со стрелкой 24"/>
            <p:cNvCxnSpPr/>
            <p:nvPr/>
          </p:nvCxnSpPr>
          <p:spPr>
            <a:xfrm flipV="1">
              <a:off x="3143250" y="2871789"/>
              <a:ext cx="0" cy="2698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p:cNvCxnSpPr/>
            <p:nvPr/>
          </p:nvCxnSpPr>
          <p:spPr>
            <a:xfrm flipV="1">
              <a:off x="2927350" y="3573464"/>
              <a:ext cx="0" cy="2746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75" name="Прямая соединительная линия 7174"/>
            <p:cNvCxnSpPr/>
            <p:nvPr/>
          </p:nvCxnSpPr>
          <p:spPr>
            <a:xfrm>
              <a:off x="3143251" y="3141663"/>
              <a:ext cx="48244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2927350" y="3848100"/>
              <a:ext cx="51371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2598994"/>
      </p:ext>
    </p:extLst>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738313" y="642939"/>
            <a:ext cx="4386262" cy="2249487"/>
          </a:xfrm>
          <a:prstGeom prst="rect">
            <a:avLst/>
          </a:prstGeom>
          <a:noFill/>
          <a:ln w="9525">
            <a:noFill/>
            <a:miter lim="800000"/>
            <a:headEnd/>
            <a:tailEnd/>
          </a:ln>
        </p:spPr>
      </p:pic>
      <p:pic>
        <p:nvPicPr>
          <p:cNvPr id="16387" name="Picture 3"/>
          <p:cNvPicPr>
            <a:picLocks noChangeAspect="1" noChangeArrowheads="1"/>
          </p:cNvPicPr>
          <p:nvPr/>
        </p:nvPicPr>
        <p:blipFill>
          <a:blip r:embed="rId3"/>
          <a:srcRect/>
          <a:stretch>
            <a:fillRect/>
          </a:stretch>
        </p:blipFill>
        <p:spPr bwMode="auto">
          <a:xfrm>
            <a:off x="6596064" y="642938"/>
            <a:ext cx="3686175" cy="2286000"/>
          </a:xfrm>
          <a:prstGeom prst="rect">
            <a:avLst/>
          </a:prstGeom>
          <a:noFill/>
          <a:ln w="9525">
            <a:noFill/>
            <a:miter lim="800000"/>
            <a:headEnd/>
            <a:tailEnd/>
          </a:ln>
        </p:spPr>
      </p:pic>
      <p:pic>
        <p:nvPicPr>
          <p:cNvPr id="16388" name="Picture 4"/>
          <p:cNvPicPr>
            <a:picLocks noChangeAspect="1" noChangeArrowheads="1"/>
          </p:cNvPicPr>
          <p:nvPr/>
        </p:nvPicPr>
        <p:blipFill>
          <a:blip r:embed="rId4"/>
          <a:srcRect/>
          <a:stretch>
            <a:fillRect/>
          </a:stretch>
        </p:blipFill>
        <p:spPr bwMode="auto">
          <a:xfrm>
            <a:off x="3452795" y="3571877"/>
            <a:ext cx="2638425" cy="3076575"/>
          </a:xfrm>
          <a:prstGeom prst="rect">
            <a:avLst/>
          </a:prstGeom>
          <a:noFill/>
          <a:ln w="9525">
            <a:noFill/>
            <a:miter lim="800000"/>
            <a:headEnd/>
            <a:tailEnd/>
          </a:ln>
        </p:spPr>
      </p:pic>
      <p:pic>
        <p:nvPicPr>
          <p:cNvPr id="16389" name="Picture 5"/>
          <p:cNvPicPr>
            <a:picLocks noChangeAspect="1" noChangeArrowheads="1"/>
          </p:cNvPicPr>
          <p:nvPr/>
        </p:nvPicPr>
        <p:blipFill>
          <a:blip r:embed="rId5">
            <a:clrChange>
              <a:clrFrom>
                <a:srgbClr val="FEFEFE"/>
              </a:clrFrom>
              <a:clrTo>
                <a:srgbClr val="FEFEFE">
                  <a:alpha val="0"/>
                </a:srgbClr>
              </a:clrTo>
            </a:clrChange>
          </a:blip>
          <a:srcRect/>
          <a:stretch>
            <a:fillRect/>
          </a:stretch>
        </p:blipFill>
        <p:spPr bwMode="auto">
          <a:xfrm>
            <a:off x="6453189" y="4000501"/>
            <a:ext cx="3990975" cy="2601913"/>
          </a:xfrm>
          <a:prstGeom prst="rect">
            <a:avLst/>
          </a:prstGeom>
          <a:solidFill>
            <a:schemeClr val="bg1">
              <a:alpha val="70195"/>
            </a:schemeClr>
          </a:solidFill>
          <a:ln w="9525">
            <a:noFill/>
            <a:miter lim="800000"/>
            <a:headEnd/>
            <a:tailEnd/>
          </a:ln>
        </p:spPr>
      </p:pic>
      <p:sp>
        <p:nvSpPr>
          <p:cNvPr id="6" name="Rectangle 5"/>
          <p:cNvSpPr/>
          <p:nvPr/>
        </p:nvSpPr>
        <p:spPr>
          <a:xfrm>
            <a:off x="1809750" y="142875"/>
            <a:ext cx="5861050" cy="400050"/>
          </a:xfrm>
          <a:prstGeom prst="rect">
            <a:avLst/>
          </a:prstGeom>
        </p:spPr>
        <p:txBody>
          <a:bodyPr wrap="none">
            <a:spAutoFit/>
          </a:bodyPr>
          <a:lstStyle/>
          <a:p>
            <a:pPr>
              <a:defRPr/>
            </a:pPr>
            <a:r>
              <a:rPr lang="en-US" sz="2000" b="1" dirty="0">
                <a:solidFill>
                  <a:srgbClr val="0000CC"/>
                </a:solidFill>
                <a:effectLst>
                  <a:outerShdw blurRad="38100" dist="38100" dir="2700000" algn="tl">
                    <a:srgbClr val="000000">
                      <a:alpha val="43137"/>
                    </a:srgbClr>
                  </a:outerShdw>
                </a:effectLst>
                <a:latin typeface="Bookman Old Style" pitchFamily="18" charset="0"/>
              </a:rPr>
              <a:t>Transmutation  with  present  technology </a:t>
            </a:r>
          </a:p>
        </p:txBody>
      </p:sp>
      <p:sp>
        <p:nvSpPr>
          <p:cNvPr id="7" name="Rectangle 6"/>
          <p:cNvSpPr/>
          <p:nvPr/>
        </p:nvSpPr>
        <p:spPr>
          <a:xfrm>
            <a:off x="2095472" y="571480"/>
            <a:ext cx="1866928" cy="400110"/>
          </a:xfrm>
          <a:prstGeom prst="rect">
            <a:avLst/>
          </a:prstGeom>
        </p:spPr>
        <p:txBody>
          <a:bodyPr>
            <a:spAutoFit/>
          </a:bodyPr>
          <a:lstStyle/>
          <a:p>
            <a:pPr>
              <a:defRPr/>
            </a:pPr>
            <a:r>
              <a:rPr lang="en-US" sz="2000" b="1" i="1" dirty="0">
                <a:solidFill>
                  <a:srgbClr val="66FFFF"/>
                </a:solidFill>
                <a:effectLst>
                  <a:glow rad="63500">
                    <a:schemeClr val="accent2">
                      <a:satMod val="175000"/>
                      <a:alpha val="40000"/>
                    </a:schemeClr>
                  </a:glow>
                </a:effectLst>
              </a:rPr>
              <a:t>Fast Reactors </a:t>
            </a:r>
          </a:p>
        </p:txBody>
      </p:sp>
      <p:sp>
        <p:nvSpPr>
          <p:cNvPr id="8" name="Rectangle 7"/>
          <p:cNvSpPr/>
          <p:nvPr/>
        </p:nvSpPr>
        <p:spPr>
          <a:xfrm>
            <a:off x="8305801" y="609600"/>
            <a:ext cx="1831271" cy="400110"/>
          </a:xfrm>
          <a:prstGeom prst="rect">
            <a:avLst/>
          </a:prstGeom>
        </p:spPr>
        <p:txBody>
          <a:bodyPr wrap="none">
            <a:spAutoFit/>
          </a:bodyPr>
          <a:lstStyle/>
          <a:p>
            <a:pPr>
              <a:defRPr/>
            </a:pPr>
            <a:r>
              <a:rPr lang="en-US" sz="2000" b="1" i="1" dirty="0">
                <a:solidFill>
                  <a:srgbClr val="66FFFF"/>
                </a:solidFill>
                <a:effectLst>
                  <a:glow rad="63500">
                    <a:schemeClr val="accent2">
                      <a:satMod val="175000"/>
                      <a:alpha val="40000"/>
                    </a:schemeClr>
                  </a:glow>
                </a:effectLst>
              </a:rPr>
              <a:t>LWR Reactors</a:t>
            </a:r>
          </a:p>
        </p:txBody>
      </p:sp>
      <p:sp>
        <p:nvSpPr>
          <p:cNvPr id="9" name="Rectangle 8"/>
          <p:cNvSpPr/>
          <p:nvPr/>
        </p:nvSpPr>
        <p:spPr>
          <a:xfrm>
            <a:off x="1738313" y="3071813"/>
            <a:ext cx="3022600" cy="400050"/>
          </a:xfrm>
          <a:prstGeom prst="rect">
            <a:avLst/>
          </a:prstGeom>
        </p:spPr>
        <p:txBody>
          <a:bodyPr wrap="none">
            <a:spAutoFit/>
          </a:bodyPr>
          <a:lstStyle/>
          <a:p>
            <a:pPr>
              <a:defRPr/>
            </a:pPr>
            <a:r>
              <a:rPr lang="en-US" sz="2000" b="1" dirty="0">
                <a:solidFill>
                  <a:srgbClr val="0000CC"/>
                </a:solidFill>
                <a:effectLst>
                  <a:outerShdw blurRad="38100" dist="38100" dir="2700000" algn="tl">
                    <a:srgbClr val="000000">
                      <a:alpha val="43137"/>
                    </a:srgbClr>
                  </a:outerShdw>
                </a:effectLst>
                <a:latin typeface="Bookman Old Style" pitchFamily="18" charset="0"/>
              </a:rPr>
              <a:t>Innovative Concepts </a:t>
            </a:r>
          </a:p>
        </p:txBody>
      </p:sp>
      <p:sp>
        <p:nvSpPr>
          <p:cNvPr id="16394" name="Rectangle 9"/>
          <p:cNvSpPr>
            <a:spLocks noChangeArrowheads="1"/>
          </p:cNvSpPr>
          <p:nvPr/>
        </p:nvSpPr>
        <p:spPr bwMode="auto">
          <a:xfrm>
            <a:off x="1828800" y="5181600"/>
            <a:ext cx="1500188" cy="1016000"/>
          </a:xfrm>
          <a:prstGeom prst="rect">
            <a:avLst/>
          </a:prstGeom>
          <a:noFill/>
          <a:ln w="9525">
            <a:noFill/>
            <a:miter lim="800000"/>
            <a:headEnd/>
            <a:tailEnd/>
          </a:ln>
        </p:spPr>
        <p:txBody>
          <a:bodyPr>
            <a:spAutoFit/>
          </a:bodyPr>
          <a:lstStyle/>
          <a:p>
            <a:pPr algn="r"/>
            <a:r>
              <a:rPr lang="en-US" sz="2000" dirty="0">
                <a:solidFill>
                  <a:schemeClr val="accent1">
                    <a:lumMod val="75000"/>
                  </a:schemeClr>
                </a:solidFill>
                <a:latin typeface="Bookman Old Style" pitchFamily="18" charset="0"/>
              </a:rPr>
              <a:t>Innovative </a:t>
            </a:r>
          </a:p>
          <a:p>
            <a:pPr algn="r"/>
            <a:r>
              <a:rPr lang="en-US" sz="2000" dirty="0">
                <a:solidFill>
                  <a:schemeClr val="accent1">
                    <a:lumMod val="75000"/>
                  </a:schemeClr>
                </a:solidFill>
                <a:latin typeface="Bookman Old Style" pitchFamily="18" charset="0"/>
              </a:rPr>
              <a:t>Gene IV</a:t>
            </a:r>
            <a:r>
              <a:rPr lang="en-US" sz="2000" dirty="0">
                <a:solidFill>
                  <a:srgbClr val="7030A0"/>
                </a:solidFill>
                <a:latin typeface="Bookman Old Style" pitchFamily="18" charset="0"/>
              </a:rPr>
              <a:t> </a:t>
            </a:r>
          </a:p>
          <a:p>
            <a:pPr algn="r"/>
            <a:r>
              <a:rPr lang="en-US" sz="2000" dirty="0">
                <a:solidFill>
                  <a:schemeClr val="accent1">
                    <a:lumMod val="75000"/>
                  </a:schemeClr>
                </a:solidFill>
                <a:latin typeface="Bookman Old Style" pitchFamily="18" charset="0"/>
              </a:rPr>
              <a:t>Reactors</a:t>
            </a:r>
            <a:endParaRPr lang="en-US" sz="2000" i="1" dirty="0">
              <a:solidFill>
                <a:schemeClr val="accent1">
                  <a:lumMod val="75000"/>
                </a:schemeClr>
              </a:solidFill>
              <a:latin typeface="Bookman Old Style" pitchFamily="18" charset="0"/>
            </a:endParaRPr>
          </a:p>
        </p:txBody>
      </p:sp>
    </p:spTree>
    <p:extLst>
      <p:ext uri="{BB962C8B-B14F-4D97-AF65-F5344CB8AC3E}">
        <p14:creationId xmlns:p14="http://schemas.microsoft.com/office/powerpoint/2010/main" val="645612295"/>
      </p:ext>
    </p:extLst>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4682" y="202623"/>
            <a:ext cx="5507037" cy="523875"/>
          </a:xfrm>
          <a:prstGeom prst="rect">
            <a:avLst/>
          </a:prstGeom>
        </p:spPr>
        <p:txBody>
          <a:bodyPr wrap="none">
            <a:spAutoFit/>
          </a:bodyPr>
          <a:lstStyle/>
          <a:p>
            <a:pPr>
              <a:defRPr/>
            </a:pPr>
            <a:r>
              <a:rPr lang="en-US" sz="2800" b="1" i="1" dirty="0">
                <a:solidFill>
                  <a:srgbClr val="0000CC"/>
                </a:solidFill>
                <a:effectLst>
                  <a:outerShdw blurRad="38100" dist="38100" dir="2700000" algn="tl">
                    <a:srgbClr val="000000">
                      <a:alpha val="43137"/>
                    </a:srgbClr>
                  </a:outerShdw>
                </a:effectLst>
                <a:latin typeface="Bookman Old Style" pitchFamily="18" charset="0"/>
              </a:rPr>
              <a:t>Accelerator Driven Systems </a:t>
            </a:r>
          </a:p>
        </p:txBody>
      </p:sp>
      <p:grpSp>
        <p:nvGrpSpPr>
          <p:cNvPr id="3" name="Group 8"/>
          <p:cNvGrpSpPr>
            <a:grpSpLocks/>
          </p:cNvGrpSpPr>
          <p:nvPr/>
        </p:nvGrpSpPr>
        <p:grpSpPr bwMode="auto">
          <a:xfrm>
            <a:off x="518319" y="1230970"/>
            <a:ext cx="8518525" cy="5508625"/>
            <a:chOff x="-1148463" y="1445278"/>
            <a:chExt cx="8517788" cy="5508858"/>
          </a:xfrm>
        </p:grpSpPr>
        <p:pic>
          <p:nvPicPr>
            <p:cNvPr id="20484" name="Picture 4"/>
            <p:cNvPicPr>
              <a:picLocks noChangeAspect="1" noChangeArrowheads="1"/>
            </p:cNvPicPr>
            <p:nvPr/>
          </p:nvPicPr>
          <p:blipFill>
            <a:blip r:embed="rId2"/>
            <a:srcRect/>
            <a:stretch>
              <a:fillRect/>
            </a:stretch>
          </p:blipFill>
          <p:spPr bwMode="auto">
            <a:xfrm>
              <a:off x="-1148463" y="1445278"/>
              <a:ext cx="8517788" cy="5508858"/>
            </a:xfrm>
            <a:prstGeom prst="rect">
              <a:avLst/>
            </a:prstGeom>
            <a:noFill/>
            <a:ln w="9525">
              <a:noFill/>
              <a:miter lim="800000"/>
              <a:headEnd/>
              <a:tailEnd/>
            </a:ln>
          </p:spPr>
        </p:pic>
        <p:sp>
          <p:nvSpPr>
            <p:cNvPr id="5" name="Rectangle 4"/>
            <p:cNvSpPr/>
            <p:nvPr/>
          </p:nvSpPr>
          <p:spPr>
            <a:xfrm>
              <a:off x="3786092" y="1500174"/>
              <a:ext cx="3000396" cy="892552"/>
            </a:xfrm>
            <a:prstGeom prst="rect">
              <a:avLst/>
            </a:prstGeom>
          </p:spPr>
          <p:txBody>
            <a:bodyPr>
              <a:spAutoFit/>
            </a:bodyPr>
            <a:lstStyle/>
            <a:p>
              <a:pPr>
                <a:defRPr/>
              </a:pPr>
              <a:r>
                <a:rPr lang="it-IT" b="1" dirty="0">
                  <a:solidFill>
                    <a:schemeClr val="accent4">
                      <a:lumMod val="50000"/>
                    </a:schemeClr>
                  </a:solidFill>
                  <a:effectLst>
                    <a:glow rad="101600">
                      <a:schemeClr val="accent4">
                        <a:satMod val="175000"/>
                        <a:alpha val="40000"/>
                      </a:schemeClr>
                    </a:glow>
                  </a:effectLst>
                </a:rPr>
                <a:t>Proton (Linear) Accelerator </a:t>
              </a:r>
            </a:p>
            <a:p>
              <a:pPr>
                <a:defRPr/>
              </a:pPr>
              <a:r>
                <a:rPr lang="it-IT" sz="1600" b="1" i="1" dirty="0">
                  <a:solidFill>
                    <a:schemeClr val="accent4">
                      <a:lumMod val="50000"/>
                    </a:schemeClr>
                  </a:solidFill>
                  <a:effectLst>
                    <a:glow rad="101600">
                      <a:schemeClr val="accent4">
                        <a:satMod val="175000"/>
                        <a:alpha val="40000"/>
                      </a:schemeClr>
                    </a:glow>
                  </a:effectLst>
                  <a:latin typeface="Arial" pitchFamily="34" charset="0"/>
                  <a:cs typeface="Arial" pitchFamily="34" charset="0"/>
                </a:rPr>
                <a:t>E ~ 1 GeV, I ~ 15-100 mA </a:t>
              </a:r>
            </a:p>
          </p:txBody>
        </p:sp>
      </p:grpSp>
    </p:spTree>
    <p:extLst>
      <p:ext uri="{BB962C8B-B14F-4D97-AF65-F5344CB8AC3E}">
        <p14:creationId xmlns:p14="http://schemas.microsoft.com/office/powerpoint/2010/main" val="1259877333"/>
      </p:ext>
    </p:extLst>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505" y="210889"/>
            <a:ext cx="8286750" cy="830263"/>
          </a:xfrm>
          <a:prstGeom prst="rect">
            <a:avLst/>
          </a:prstGeom>
        </p:spPr>
        <p:txBody>
          <a:bodyPr>
            <a:spAutoFit/>
          </a:bodyPr>
          <a:lstStyle/>
          <a:p>
            <a:pPr algn="ctr">
              <a:defRPr/>
            </a:pPr>
            <a:r>
              <a:rPr lang="en-US" sz="2400" b="1" dirty="0">
                <a:solidFill>
                  <a:srgbClr val="0000CC"/>
                </a:solidFill>
                <a:effectLst>
                  <a:outerShdw blurRad="38100" dist="38100" dir="2700000" algn="tl">
                    <a:srgbClr val="000000">
                      <a:alpha val="43137"/>
                    </a:srgbClr>
                  </a:outerShdw>
                </a:effectLst>
                <a:latin typeface="Bookman Old Style" pitchFamily="18" charset="0"/>
              </a:rPr>
              <a:t>Critical (reactor) and sub-critical (energy amplifier) operation</a:t>
            </a:r>
          </a:p>
        </p:txBody>
      </p:sp>
      <p:pic>
        <p:nvPicPr>
          <p:cNvPr id="21507" name="Picture 2"/>
          <p:cNvPicPr>
            <a:picLocks noChangeAspect="1" noChangeArrowheads="1"/>
          </p:cNvPicPr>
          <p:nvPr/>
        </p:nvPicPr>
        <p:blipFill>
          <a:blip r:embed="rId2"/>
          <a:srcRect/>
          <a:stretch>
            <a:fillRect/>
          </a:stretch>
        </p:blipFill>
        <p:spPr bwMode="auto">
          <a:xfrm>
            <a:off x="438505" y="1305831"/>
            <a:ext cx="8786812" cy="5264150"/>
          </a:xfrm>
          <a:prstGeom prst="rect">
            <a:avLst/>
          </a:prstGeom>
          <a:noFill/>
          <a:ln w="9525">
            <a:noFill/>
            <a:miter lim="800000"/>
            <a:headEnd/>
            <a:tailEnd/>
          </a:ln>
        </p:spPr>
      </p:pic>
    </p:spTree>
    <p:extLst>
      <p:ext uri="{BB962C8B-B14F-4D97-AF65-F5344CB8AC3E}">
        <p14:creationId xmlns:p14="http://schemas.microsoft.com/office/powerpoint/2010/main" val="2110035723"/>
      </p:ext>
    </p:extLst>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524001" y="43934"/>
            <a:ext cx="184731" cy="369332"/>
          </a:xfrm>
          <a:prstGeom prst="rect">
            <a:avLst/>
          </a:prstGeom>
          <a:noFill/>
          <a:ln w="9525">
            <a:noFill/>
            <a:miter lim="800000"/>
            <a:headEnd/>
            <a:tailEnd/>
          </a:ln>
        </p:spPr>
        <p:txBody>
          <a:bodyPr wrap="none" anchor="ctr">
            <a:spAutoFit/>
          </a:bodyPr>
          <a:lstStyle/>
          <a:p>
            <a:endParaRPr lang="ru-RU"/>
          </a:p>
        </p:txBody>
      </p:sp>
      <p:pic>
        <p:nvPicPr>
          <p:cNvPr id="12291" name="Object 3"/>
          <p:cNvPicPr>
            <a:picLocks noChangeArrowheads="1"/>
          </p:cNvPicPr>
          <p:nvPr/>
        </p:nvPicPr>
        <p:blipFill>
          <a:blip r:embed="rId2"/>
          <a:srcRect l="-1630" t="-3946" r="-835" b="-851"/>
          <a:stretch>
            <a:fillRect/>
          </a:stretch>
        </p:blipFill>
        <p:spPr bwMode="auto">
          <a:xfrm>
            <a:off x="1382936" y="43934"/>
            <a:ext cx="6143861" cy="4097325"/>
          </a:xfrm>
          <a:prstGeom prst="rect">
            <a:avLst/>
          </a:prstGeom>
          <a:solidFill>
            <a:schemeClr val="bg1">
              <a:alpha val="50195"/>
            </a:schemeClr>
          </a:solidFill>
          <a:ln w="9525">
            <a:noFill/>
            <a:miter lim="800000"/>
            <a:headEnd/>
            <a:tailEnd/>
          </a:ln>
        </p:spPr>
      </p:pic>
      <p:sp>
        <p:nvSpPr>
          <p:cNvPr id="123907" name="Rectangle 3"/>
          <p:cNvSpPr>
            <a:spLocks noChangeArrowheads="1"/>
          </p:cNvSpPr>
          <p:nvPr/>
        </p:nvSpPr>
        <p:spPr bwMode="auto">
          <a:xfrm>
            <a:off x="321724" y="4349621"/>
            <a:ext cx="8858250" cy="2508379"/>
          </a:xfrm>
          <a:prstGeom prst="rect">
            <a:avLst/>
          </a:prstGeom>
          <a:noFill/>
          <a:ln w="9525">
            <a:noFill/>
            <a:miter lim="800000"/>
            <a:headEnd/>
            <a:tailEnd/>
          </a:ln>
          <a:effectLst/>
        </p:spPr>
        <p:txBody>
          <a:bodyPr anchor="ctr">
            <a:spAutoFit/>
          </a:bodyPr>
          <a:lstStyle/>
          <a:p>
            <a:pPr indent="381000" algn="ctr">
              <a:defRPr/>
            </a:pPr>
            <a:r>
              <a:rPr lang="ru-RU" sz="1100" dirty="0" err="1">
                <a:ea typeface="Calibri" pitchFamily="34" charset="0"/>
                <a:cs typeface="Arial" pitchFamily="34" charset="0"/>
              </a:rPr>
              <a:t>Scheme</a:t>
            </a:r>
            <a:r>
              <a:rPr lang="ru-RU" sz="1100" dirty="0">
                <a:ea typeface="Calibri" pitchFamily="34" charset="0"/>
                <a:cs typeface="Arial" pitchFamily="34" charset="0"/>
              </a:rPr>
              <a:t> </a:t>
            </a:r>
            <a:r>
              <a:rPr lang="ru-RU" sz="1100" dirty="0" err="1">
                <a:ea typeface="Calibri" pitchFamily="34" charset="0"/>
                <a:cs typeface="Arial" pitchFamily="34" charset="0"/>
              </a:rPr>
              <a:t>of</a:t>
            </a:r>
            <a:r>
              <a:rPr lang="ru-RU" sz="1100" dirty="0">
                <a:ea typeface="Calibri" pitchFamily="34" charset="0"/>
                <a:cs typeface="Arial" pitchFamily="34" charset="0"/>
              </a:rPr>
              <a:t> </a:t>
            </a:r>
            <a:r>
              <a:rPr lang="ru-RU" sz="1100" dirty="0" err="1">
                <a:ea typeface="Calibri" pitchFamily="34" charset="0"/>
                <a:cs typeface="Arial" pitchFamily="34" charset="0"/>
              </a:rPr>
              <a:t>obtaining</a:t>
            </a:r>
            <a:r>
              <a:rPr lang="ru-RU" sz="1100" dirty="0">
                <a:ea typeface="Calibri" pitchFamily="34" charset="0"/>
                <a:cs typeface="Arial" pitchFamily="34" charset="0"/>
              </a:rPr>
              <a:t> </a:t>
            </a:r>
            <a:r>
              <a:rPr lang="ru-RU" sz="1100" dirty="0" err="1">
                <a:ea typeface="Calibri" pitchFamily="34" charset="0"/>
                <a:cs typeface="Arial" pitchFamily="34" charset="0"/>
              </a:rPr>
              <a:t>nuclear</a:t>
            </a:r>
            <a:r>
              <a:rPr lang="ru-RU" sz="1100" dirty="0">
                <a:ea typeface="Calibri" pitchFamily="34" charset="0"/>
                <a:cs typeface="Arial" pitchFamily="34" charset="0"/>
              </a:rPr>
              <a:t> </a:t>
            </a:r>
            <a:r>
              <a:rPr lang="ru-RU" sz="1100" dirty="0" err="1">
                <a:ea typeface="Calibri" pitchFamily="34" charset="0"/>
                <a:cs typeface="Arial" pitchFamily="34" charset="0"/>
              </a:rPr>
              <a:t>energy</a:t>
            </a:r>
            <a:r>
              <a:rPr lang="ru-RU" sz="1100" dirty="0">
                <a:ea typeface="Calibri" pitchFamily="34" charset="0"/>
                <a:cs typeface="Arial" pitchFamily="34" charset="0"/>
              </a:rPr>
              <a:t> </a:t>
            </a:r>
            <a:r>
              <a:rPr lang="ru-RU" sz="1100" dirty="0" err="1">
                <a:ea typeface="Calibri" pitchFamily="34" charset="0"/>
                <a:cs typeface="Arial" pitchFamily="34" charset="0"/>
              </a:rPr>
              <a:t>with</a:t>
            </a:r>
            <a:r>
              <a:rPr lang="ru-RU" sz="1100" dirty="0">
                <a:ea typeface="Calibri" pitchFamily="34" charset="0"/>
                <a:cs typeface="Arial" pitchFamily="34" charset="0"/>
              </a:rPr>
              <a:t> </a:t>
            </a:r>
            <a:r>
              <a:rPr lang="ru-RU" sz="1100" dirty="0" err="1">
                <a:ea typeface="Calibri" pitchFamily="34" charset="0"/>
                <a:cs typeface="Arial" pitchFamily="34" charset="0"/>
              </a:rPr>
              <a:t>the</a:t>
            </a:r>
            <a:r>
              <a:rPr lang="ru-RU" sz="1100" dirty="0">
                <a:ea typeface="Calibri" pitchFamily="34" charset="0"/>
                <a:cs typeface="Arial" pitchFamily="34" charset="0"/>
              </a:rPr>
              <a:t> </a:t>
            </a:r>
            <a:r>
              <a:rPr lang="ru-RU" sz="1100" dirty="0" err="1">
                <a:ea typeface="Calibri" pitchFamily="34" charset="0"/>
                <a:cs typeface="Arial" pitchFamily="34" charset="0"/>
              </a:rPr>
              <a:t>use</a:t>
            </a:r>
            <a:r>
              <a:rPr lang="ru-RU" sz="1100" dirty="0">
                <a:ea typeface="Calibri" pitchFamily="34" charset="0"/>
                <a:cs typeface="Arial" pitchFamily="34" charset="0"/>
              </a:rPr>
              <a:t> </a:t>
            </a:r>
            <a:r>
              <a:rPr lang="ru-RU" sz="1100" dirty="0" err="1">
                <a:ea typeface="Calibri" pitchFamily="34" charset="0"/>
                <a:cs typeface="Arial" pitchFamily="34" charset="0"/>
              </a:rPr>
              <a:t>of</a:t>
            </a:r>
            <a:r>
              <a:rPr lang="ru-RU" sz="1100" dirty="0">
                <a:ea typeface="Calibri" pitchFamily="34" charset="0"/>
                <a:cs typeface="Arial" pitchFamily="34" charset="0"/>
              </a:rPr>
              <a:t> </a:t>
            </a:r>
            <a:r>
              <a:rPr lang="ru-RU" sz="1100" dirty="0" err="1">
                <a:ea typeface="Calibri" pitchFamily="34" charset="0"/>
                <a:cs typeface="Arial" pitchFamily="34" charset="0"/>
              </a:rPr>
              <a:t>charged</a:t>
            </a:r>
            <a:r>
              <a:rPr lang="ru-RU" sz="1100" dirty="0">
                <a:ea typeface="Calibri" pitchFamily="34" charset="0"/>
                <a:cs typeface="Arial" pitchFamily="34" charset="0"/>
              </a:rPr>
              <a:t> </a:t>
            </a:r>
            <a:r>
              <a:rPr lang="ru-RU" sz="1100" dirty="0" err="1">
                <a:ea typeface="Calibri" pitchFamily="34" charset="0"/>
                <a:cs typeface="Arial" pitchFamily="34" charset="0"/>
              </a:rPr>
              <a:t>particles</a:t>
            </a:r>
            <a:r>
              <a:rPr lang="ru-RU" sz="1100" dirty="0">
                <a:ea typeface="Calibri" pitchFamily="34" charset="0"/>
                <a:cs typeface="Arial" pitchFamily="34" charset="0"/>
              </a:rPr>
              <a:t> </a:t>
            </a:r>
            <a:r>
              <a:rPr lang="ru-RU" sz="1100" dirty="0" err="1">
                <a:ea typeface="Calibri" pitchFamily="34" charset="0"/>
                <a:cs typeface="Arial" pitchFamily="34" charset="0"/>
              </a:rPr>
              <a:t>beams</a:t>
            </a:r>
            <a:r>
              <a:rPr lang="ru-RU" sz="1100" dirty="0">
                <a:ea typeface="Calibri" pitchFamily="34" charset="0"/>
                <a:cs typeface="Arial" pitchFamily="34" charset="0"/>
              </a:rPr>
              <a:t>.</a:t>
            </a:r>
            <a:endParaRPr lang="ru-RU" sz="600" dirty="0"/>
          </a:p>
          <a:p>
            <a:pPr indent="381000" eaLnBrk="0" hangingPunct="0">
              <a:defRPr/>
            </a:pPr>
            <a:endParaRPr lang="en-US" sz="1400" dirty="0">
              <a:ea typeface="Calibri" pitchFamily="34" charset="0"/>
              <a:cs typeface="Times New Roman" pitchFamily="18" charset="0"/>
            </a:endParaRPr>
          </a:p>
          <a:p>
            <a:pPr>
              <a:defRPr/>
            </a:pPr>
            <a:r>
              <a:rPr lang="en-US" sz="1200" dirty="0"/>
              <a:t>It should be noted that all the </a:t>
            </a:r>
            <a:r>
              <a:rPr lang="en-US" sz="1200" dirty="0" err="1"/>
              <a:t>programmes</a:t>
            </a:r>
            <a:r>
              <a:rPr lang="en-US" sz="1200" dirty="0"/>
              <a:t> and projects are focused on classic electronuclear </a:t>
            </a:r>
            <a:r>
              <a:rPr lang="en-US" sz="1200" dirty="0">
                <a:solidFill>
                  <a:srgbClr val="FF00FF"/>
                </a:solidFill>
              </a:rPr>
              <a:t>(ADS - Accelerator Driven Systems) </a:t>
            </a:r>
            <a:r>
              <a:rPr lang="en-US" sz="1200" dirty="0"/>
              <a:t>scheme, which is, in fact, a subcritical fast reactor with an external (electronuclear) source of neutrons. </a:t>
            </a:r>
            <a:endParaRPr lang="ru-RU" sz="1200" dirty="0"/>
          </a:p>
          <a:p>
            <a:pPr>
              <a:defRPr/>
            </a:pPr>
            <a:r>
              <a:rPr lang="en-US" sz="1200" dirty="0"/>
              <a:t>A lead or lead-bismuth neutron-producing target of limited size (usually, in calculations and experiments Ø20×60 cm targets are considered), placed in the center of subcritical active zone, in which narrow proton beam with an energy of ~1 </a:t>
            </a:r>
            <a:r>
              <a:rPr lang="en-US" sz="1200" dirty="0" err="1"/>
              <a:t>GeV</a:t>
            </a:r>
            <a:r>
              <a:rPr lang="en-US" sz="1200" dirty="0"/>
              <a:t> is delivered from the accelerator, serves as an external source of neutrons. </a:t>
            </a:r>
            <a:endParaRPr lang="ru-RU" sz="1200" dirty="0"/>
          </a:p>
          <a:p>
            <a:pPr indent="381000" eaLnBrk="0" hangingPunct="0">
              <a:defRPr/>
            </a:pPr>
            <a:endParaRPr lang="en-US" sz="1200" dirty="0">
              <a:ea typeface="Calibri" pitchFamily="34" charset="0"/>
              <a:cs typeface="Times New Roman" pitchFamily="18" charset="0"/>
            </a:endParaRPr>
          </a:p>
          <a:p>
            <a:pPr indent="381000" eaLnBrk="0" hangingPunct="0">
              <a:defRPr/>
            </a:pPr>
            <a:r>
              <a:rPr lang="en-US" sz="1200" dirty="0">
                <a:ea typeface="Calibri" pitchFamily="34" charset="0"/>
                <a:cs typeface="Times New Roman" pitchFamily="18" charset="0"/>
              </a:rPr>
              <a:t>In the basis of the </a:t>
            </a:r>
            <a:r>
              <a:rPr lang="en-US" sz="1200" dirty="0">
                <a:solidFill>
                  <a:srgbClr val="FF00FF"/>
                </a:solidFill>
                <a:ea typeface="Calibri" pitchFamily="34" charset="0"/>
                <a:cs typeface="Times New Roman" pitchFamily="18" charset="0"/>
              </a:rPr>
              <a:t>RNT</a:t>
            </a:r>
            <a:r>
              <a:rPr lang="en-US" sz="1200" dirty="0">
                <a:ea typeface="Calibri" pitchFamily="34" charset="0"/>
                <a:cs typeface="Times New Roman" pitchFamily="18" charset="0"/>
              </a:rPr>
              <a:t> </a:t>
            </a:r>
            <a:r>
              <a:rPr lang="en-US" sz="1200" dirty="0">
                <a:solidFill>
                  <a:srgbClr val="FF00FF"/>
                </a:solidFill>
                <a:ea typeface="Calibri" pitchFamily="34" charset="0"/>
                <a:cs typeface="Times New Roman" pitchFamily="18" charset="0"/>
              </a:rPr>
              <a:t>(</a:t>
            </a:r>
            <a:r>
              <a:rPr lang="ru-RU" sz="1200" dirty="0" err="1">
                <a:solidFill>
                  <a:srgbClr val="FF00FF"/>
                </a:solidFill>
                <a:ea typeface="Calibri" pitchFamily="34" charset="0"/>
                <a:cs typeface="Arial" pitchFamily="34" charset="0"/>
              </a:rPr>
              <a:t>relativistic</a:t>
            </a:r>
            <a:r>
              <a:rPr lang="ru-RU" sz="1200" dirty="0">
                <a:solidFill>
                  <a:srgbClr val="FF00FF"/>
                </a:solidFill>
                <a:ea typeface="Calibri" pitchFamily="34" charset="0"/>
                <a:cs typeface="Arial" pitchFamily="34" charset="0"/>
              </a:rPr>
              <a:t> </a:t>
            </a:r>
            <a:r>
              <a:rPr lang="ru-RU" sz="1200" dirty="0" err="1">
                <a:solidFill>
                  <a:srgbClr val="FF00FF"/>
                </a:solidFill>
                <a:ea typeface="Calibri" pitchFamily="34" charset="0"/>
                <a:cs typeface="Arial" pitchFamily="34" charset="0"/>
              </a:rPr>
              <a:t>nuclear</a:t>
            </a:r>
            <a:r>
              <a:rPr lang="ru-RU" sz="1200" dirty="0">
                <a:solidFill>
                  <a:srgbClr val="FF00FF"/>
                </a:solidFill>
                <a:ea typeface="Calibri" pitchFamily="34" charset="0"/>
                <a:cs typeface="Arial" pitchFamily="34" charset="0"/>
              </a:rPr>
              <a:t> </a:t>
            </a:r>
            <a:r>
              <a:rPr lang="ru-RU" sz="1200" dirty="0" err="1">
                <a:solidFill>
                  <a:srgbClr val="FF00FF"/>
                </a:solidFill>
                <a:ea typeface="Calibri" pitchFamily="34" charset="0"/>
                <a:cs typeface="Arial" pitchFamily="34" charset="0"/>
              </a:rPr>
              <a:t>technology</a:t>
            </a:r>
            <a:r>
              <a:rPr lang="en-US" sz="1200" dirty="0">
                <a:solidFill>
                  <a:srgbClr val="FF00FF"/>
                </a:solidFill>
                <a:ea typeface="Calibri" pitchFamily="34" charset="0"/>
                <a:cs typeface="Times New Roman" pitchFamily="18" charset="0"/>
              </a:rPr>
              <a:t>)</a:t>
            </a:r>
            <a:r>
              <a:rPr lang="en-US" sz="1200" dirty="0">
                <a:ea typeface="Calibri" pitchFamily="34" charset="0"/>
                <a:cs typeface="Times New Roman" pitchFamily="18" charset="0"/>
              </a:rPr>
              <a:t> scheme lies an idea of using the extremely hard neutron spectrum formed by beams of relativistic particles inside deeply subcritical, quasi infinite (at negligible leakage of neutrons) active zone (AZ) of natural (depleted) uranium and thorium for disposal of SNF of nuclear power plants with simultaneous energy production. To implement the idea in the NRT scheme there is provided, in particular, increase in energy of relativistic particle beam from traditional value of ~ 1 GeV to ~ 10 GeV</a:t>
            </a:r>
            <a:r>
              <a:rPr lang="en-US" sz="1200" dirty="0" smtClean="0">
                <a:ea typeface="Calibri" pitchFamily="34" charset="0"/>
                <a:cs typeface="Times New Roman" pitchFamily="18" charset="0"/>
              </a:rPr>
              <a:t>.</a:t>
            </a:r>
            <a:endParaRPr lang="ru-RU" dirty="0"/>
          </a:p>
        </p:txBody>
      </p:sp>
    </p:spTree>
    <p:extLst>
      <p:ext uri="{BB962C8B-B14F-4D97-AF65-F5344CB8AC3E}">
        <p14:creationId xmlns:p14="http://schemas.microsoft.com/office/powerpoint/2010/main" val="1250349506"/>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423493" y="93496"/>
            <a:ext cx="6994207" cy="607161"/>
          </a:xfrm>
          <a:noFill/>
        </p:spPr>
        <p:txBody>
          <a:bodyPr>
            <a:normAutofit fontScale="90000"/>
          </a:bodyPr>
          <a:lstStyle/>
          <a:p>
            <a:pPr defTabSz="912813"/>
            <a:r>
              <a:rPr lang="ru-RU" i="1" dirty="0">
                <a:solidFill>
                  <a:srgbClr val="0000FF"/>
                </a:solidFill>
                <a:latin typeface="Times New Roman" pitchFamily="18" charset="0"/>
                <a:ea typeface="ＭＳ Ｐゴシック" pitchFamily="34" charset="-128"/>
                <a:cs typeface="Times New Roman" pitchFamily="18" charset="0"/>
              </a:rPr>
              <a:t> </a:t>
            </a:r>
            <a:r>
              <a:rPr lang="en-US" sz="2400" b="1" dirty="0">
                <a:solidFill>
                  <a:srgbClr val="7030A0"/>
                </a:solidFill>
                <a:latin typeface="Times New Roman" pitchFamily="18" charset="0"/>
                <a:ea typeface="ＭＳ Ｐゴシック" pitchFamily="34" charset="-128"/>
                <a:cs typeface="Times New Roman" pitchFamily="18" charset="0"/>
              </a:rPr>
              <a:t>From the </a:t>
            </a:r>
            <a:r>
              <a:rPr lang="en-US" sz="2400" b="1" dirty="0" err="1">
                <a:solidFill>
                  <a:srgbClr val="7030A0"/>
                </a:solidFill>
                <a:latin typeface="Times New Roman" pitchFamily="18" charset="0"/>
                <a:ea typeface="ＭＳ Ｐゴシック" pitchFamily="34" charset="-128"/>
                <a:cs typeface="Times New Roman" pitchFamily="18" charset="0"/>
              </a:rPr>
              <a:t>Synchrophasotron</a:t>
            </a:r>
            <a:r>
              <a:rPr lang="en-US" sz="2400" b="1" dirty="0">
                <a:solidFill>
                  <a:srgbClr val="7030A0"/>
                </a:solidFill>
                <a:latin typeface="Times New Roman" pitchFamily="18" charset="0"/>
                <a:ea typeface="ＭＳ Ｐゴシック" pitchFamily="34" charset="-128"/>
                <a:cs typeface="Times New Roman" pitchFamily="18" charset="0"/>
              </a:rPr>
              <a:t> to the NICA collider</a:t>
            </a:r>
            <a:endParaRPr lang="en-US" sz="2400" b="1" dirty="0">
              <a:solidFill>
                <a:srgbClr val="7030A0"/>
              </a:solidFill>
              <a:latin typeface="Times New Roman" pitchFamily="18" charset="0"/>
              <a:cs typeface="Times New Roman" pitchFamily="18" charset="0"/>
            </a:endParaRPr>
          </a:p>
        </p:txBody>
      </p:sp>
      <p:pic>
        <p:nvPicPr>
          <p:cNvPr id="17" name="Содержимое 3" descr="NICA_GSPI.jpg"/>
          <p:cNvPicPr>
            <a:picLocks noGrp="1" noChangeAspect="1"/>
          </p:cNvPicPr>
          <p:nvPr>
            <p:ph idx="1"/>
          </p:nvPr>
        </p:nvPicPr>
        <p:blipFill>
          <a:blip r:embed="rId2" cstate="print"/>
          <a:stretch>
            <a:fillRect/>
          </a:stretch>
        </p:blipFill>
        <p:spPr>
          <a:xfrm>
            <a:off x="6534832" y="2999778"/>
            <a:ext cx="2863853" cy="1274901"/>
          </a:xfrm>
          <a:solidFill>
            <a:schemeClr val="bg1"/>
          </a:solidFill>
          <a:ln>
            <a:noFill/>
          </a:ln>
        </p:spPr>
      </p:pic>
      <p:pic>
        <p:nvPicPr>
          <p:cNvPr id="5" name="Рисунок 10" descr="Nuclotron_tunnel_201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6755" y="4306072"/>
            <a:ext cx="2895600" cy="218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7"/>
          <p:cNvSpPr>
            <a:spLocks/>
          </p:cNvSpPr>
          <p:nvPr/>
        </p:nvSpPr>
        <p:spPr bwMode="auto">
          <a:xfrm>
            <a:off x="3546756" y="1619841"/>
            <a:ext cx="2895600" cy="1485900"/>
          </a:xfrm>
          <a:prstGeom prst="rect">
            <a:avLst/>
          </a:prstGeom>
          <a:gradFill flip="none" rotWithShape="1">
            <a:gsLst>
              <a:gs pos="0">
                <a:srgbClr val="0066FF"/>
              </a:gs>
              <a:gs pos="64999">
                <a:srgbClr val="DDFEFF"/>
              </a:gs>
              <a:gs pos="100000">
                <a:srgbClr val="66CCFF"/>
              </a:gs>
            </a:gsLst>
            <a:lin ang="2700000" scaled="1"/>
            <a:tileRect/>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40639" bIns="0"/>
          <a:lstStyle/>
          <a:p>
            <a:pPr defTabSz="914400"/>
            <a:r>
              <a:rPr lang="en-US" b="1" dirty="0">
                <a:solidFill>
                  <a:srgbClr val="FFFF00"/>
                </a:solidFill>
                <a:latin typeface="Comic Sans MS" charset="0"/>
                <a:ea typeface="ＭＳ Ｐゴシック" pitchFamily="34" charset="-128"/>
                <a:sym typeface="Times" charset="0"/>
              </a:rPr>
              <a:t>the first </a:t>
            </a:r>
            <a:r>
              <a:rPr lang="en-US" b="1" dirty="0">
                <a:solidFill>
                  <a:srgbClr val="FFFFFF"/>
                </a:solidFill>
                <a:latin typeface="Comic Sans MS" charset="0"/>
                <a:ea typeface="ＭＳ Ｐゴシック" pitchFamily="34" charset="-128"/>
                <a:sym typeface="Times" charset="0"/>
              </a:rPr>
              <a:t>superconducting</a:t>
            </a:r>
            <a:r>
              <a:rPr lang="ru-RU" b="1" dirty="0">
                <a:solidFill>
                  <a:srgbClr val="FFFFFF"/>
                </a:solidFill>
                <a:latin typeface="Comic Sans MS" charset="0"/>
                <a:ea typeface="ＭＳ Ｐゴシック" pitchFamily="34" charset="-128"/>
                <a:sym typeface="Times" charset="0"/>
              </a:rPr>
              <a:t> </a:t>
            </a:r>
            <a:endParaRPr lang="en-US" b="1" dirty="0">
              <a:solidFill>
                <a:srgbClr val="FFFFFF"/>
              </a:solidFill>
              <a:latin typeface="Comic Sans MS" charset="0"/>
              <a:ea typeface="ＭＳ Ｐゴシック" pitchFamily="34" charset="-128"/>
              <a:sym typeface="Times" charset="0"/>
            </a:endParaRPr>
          </a:p>
          <a:p>
            <a:pPr algn="r" defTabSz="914400"/>
            <a:r>
              <a:rPr lang="en-US" b="1" dirty="0">
                <a:solidFill>
                  <a:srgbClr val="FFFFFF"/>
                </a:solidFill>
                <a:latin typeface="Comic Sans MS" charset="0"/>
                <a:ea typeface="ＭＳ Ｐゴシック" pitchFamily="34" charset="-128"/>
                <a:sym typeface="Times" charset="0"/>
              </a:rPr>
              <a:t>accelerator of heavy ions</a:t>
            </a:r>
          </a:p>
          <a:p>
            <a:pPr algn="r" defTabSz="914400"/>
            <a:r>
              <a:rPr lang="en-US" b="1" dirty="0">
                <a:solidFill>
                  <a:srgbClr val="FFFFFF"/>
                </a:solidFill>
                <a:latin typeface="Comic Sans MS" charset="0"/>
                <a:ea typeface="ＭＳ Ｐゴシック" pitchFamily="34" charset="-128"/>
                <a:sym typeface="Times" charset="0"/>
              </a:rPr>
              <a:t>based on </a:t>
            </a:r>
          </a:p>
          <a:p>
            <a:pPr algn="r" defTabSz="914400"/>
            <a:r>
              <a:rPr lang="en-US" b="1" dirty="0" err="1">
                <a:solidFill>
                  <a:srgbClr val="FFFFFF"/>
                </a:solidFill>
                <a:latin typeface="Comic Sans MS" charset="0"/>
                <a:ea typeface="ＭＳ Ｐゴシック" pitchFamily="34" charset="-128"/>
                <a:sym typeface="Times" charset="0"/>
              </a:rPr>
              <a:t>Dubna</a:t>
            </a:r>
            <a:r>
              <a:rPr lang="en-US" b="1" dirty="0">
                <a:solidFill>
                  <a:srgbClr val="FFFFFF"/>
                </a:solidFill>
                <a:latin typeface="Comic Sans MS" charset="0"/>
                <a:ea typeface="ＭＳ Ｐゴシック" pitchFamily="34" charset="-128"/>
                <a:sym typeface="Times" charset="0"/>
              </a:rPr>
              <a:t> type</a:t>
            </a:r>
          </a:p>
          <a:p>
            <a:pPr algn="r" defTabSz="914400"/>
            <a:r>
              <a:rPr lang="en-US" b="1" dirty="0">
                <a:solidFill>
                  <a:srgbClr val="FFFFFF"/>
                </a:solidFill>
                <a:latin typeface="Comic Sans MS" charset="0"/>
                <a:ea typeface="ＭＳ Ｐゴシック" pitchFamily="34" charset="-128"/>
                <a:sym typeface="Times" charset="0"/>
              </a:rPr>
              <a:t>SC magnets </a:t>
            </a:r>
            <a:endParaRPr lang="ru-RU" b="1" dirty="0">
              <a:solidFill>
                <a:srgbClr val="FFFFFF"/>
              </a:solidFill>
              <a:latin typeface="Comic Sans MS" charset="0"/>
              <a:ea typeface="ＭＳ Ｐゴシック" pitchFamily="34" charset="-128"/>
              <a:sym typeface="Times" charset="0"/>
            </a:endParaRPr>
          </a:p>
        </p:txBody>
      </p:sp>
      <p:sp>
        <p:nvSpPr>
          <p:cNvPr id="7" name="Rectangle 8"/>
          <p:cNvSpPr>
            <a:spLocks noChangeArrowheads="1"/>
          </p:cNvSpPr>
          <p:nvPr/>
        </p:nvSpPr>
        <p:spPr bwMode="auto">
          <a:xfrm>
            <a:off x="375332" y="901180"/>
            <a:ext cx="3048000" cy="708025"/>
          </a:xfrm>
          <a:prstGeom prst="rect">
            <a:avLst/>
          </a:prstGeom>
          <a:gradFill rotWithShape="1">
            <a:gsLst>
              <a:gs pos="0">
                <a:srgbClr val="66FF33"/>
              </a:gs>
              <a:gs pos="64999">
                <a:srgbClr val="DDFEFF"/>
              </a:gs>
              <a:gs pos="100000">
                <a:srgbClr val="CFFFFF"/>
              </a:gs>
            </a:gsLst>
            <a:lin ang="5400000" scaled="1"/>
          </a:gradFill>
          <a:ln w="9525">
            <a:solidFill>
              <a:srgbClr val="B6DCDF"/>
            </a:solidFill>
            <a:miter lim="800000"/>
            <a:headEnd/>
            <a:tailEnd/>
          </a:ln>
          <a:effectLst>
            <a:outerShdw blurRad="63500" dist="20000" dir="5400000" rotWithShape="0">
              <a:srgbClr val="000000">
                <a:alpha val="37999"/>
              </a:srgbClr>
            </a:outerShdw>
          </a:effectLst>
        </p:spPr>
        <p:txBody>
          <a:bodyPr>
            <a:spAutoFit/>
          </a:bodyPr>
          <a:lstStyle/>
          <a:p>
            <a:pPr algn="ctr" defTabSz="914400">
              <a:defRPr/>
            </a:pPr>
            <a:r>
              <a:rPr lang="ru-RU" sz="2000" b="1" dirty="0">
                <a:solidFill>
                  <a:srgbClr val="333399"/>
                </a:solidFill>
                <a:latin typeface="Helvetica" charset="0"/>
                <a:ea typeface="ＭＳ Ｐゴシック" pitchFamily="34" charset="-128"/>
                <a:sym typeface="Helvetica" charset="0"/>
              </a:rPr>
              <a:t>1957</a:t>
            </a:r>
            <a:r>
              <a:rPr lang="en-US" sz="2000" b="1" dirty="0">
                <a:solidFill>
                  <a:srgbClr val="333399"/>
                </a:solidFill>
                <a:latin typeface="Helvetica" charset="0"/>
                <a:ea typeface="ＭＳ Ｐゴシック" pitchFamily="34" charset="-128"/>
                <a:sym typeface="Helvetica" charset="0"/>
              </a:rPr>
              <a:t>  </a:t>
            </a:r>
            <a:r>
              <a:rPr lang="ru-RU" sz="2000" b="1" dirty="0">
                <a:solidFill>
                  <a:srgbClr val="333399"/>
                </a:solidFill>
                <a:latin typeface="Helvetica" charset="0"/>
                <a:ea typeface="ＭＳ Ｐゴシック" pitchFamily="34" charset="-128"/>
                <a:sym typeface="Helvetica" charset="0"/>
              </a:rPr>
              <a:t> </a:t>
            </a:r>
            <a:endParaRPr lang="en-US" sz="2000" b="1" dirty="0">
              <a:solidFill>
                <a:srgbClr val="333399"/>
              </a:solidFill>
              <a:latin typeface="Helvetica" charset="0"/>
              <a:ea typeface="ＭＳ Ｐゴシック" pitchFamily="34" charset="-128"/>
              <a:sym typeface="Helvetica" charset="0"/>
            </a:endParaRPr>
          </a:p>
          <a:p>
            <a:pPr algn="ctr" defTabSz="914400">
              <a:defRPr/>
            </a:pPr>
            <a:r>
              <a:rPr lang="en-US" sz="2000" b="1" dirty="0" err="1">
                <a:solidFill>
                  <a:srgbClr val="333399"/>
                </a:solidFill>
                <a:latin typeface="Helvetica" charset="0"/>
                <a:ea typeface="ＭＳ Ｐゴシック" pitchFamily="34" charset="-128"/>
                <a:sym typeface="Helvetica" charset="0"/>
              </a:rPr>
              <a:t>Synchrophasotron</a:t>
            </a:r>
            <a:endParaRPr lang="ru-RU" sz="2000" b="1" dirty="0">
              <a:solidFill>
                <a:srgbClr val="333399"/>
              </a:solidFill>
              <a:latin typeface="Helvetica" charset="0"/>
              <a:ea typeface="ＭＳ Ｐゴシック" pitchFamily="34" charset="-128"/>
              <a:sym typeface="Helvetica" charset="0"/>
            </a:endParaRPr>
          </a:p>
        </p:txBody>
      </p:sp>
      <p:sp>
        <p:nvSpPr>
          <p:cNvPr id="8" name="Rectangle 8"/>
          <p:cNvSpPr>
            <a:spLocks noChangeArrowheads="1"/>
          </p:cNvSpPr>
          <p:nvPr/>
        </p:nvSpPr>
        <p:spPr bwMode="auto">
          <a:xfrm>
            <a:off x="3546755" y="901179"/>
            <a:ext cx="2895600" cy="711200"/>
          </a:xfrm>
          <a:prstGeom prst="rect">
            <a:avLst/>
          </a:prstGeom>
          <a:gradFill rotWithShape="1">
            <a:gsLst>
              <a:gs pos="0">
                <a:srgbClr val="66FF33"/>
              </a:gs>
              <a:gs pos="64999">
                <a:srgbClr val="DDFEFF"/>
              </a:gs>
              <a:gs pos="100000">
                <a:srgbClr val="CFFFFF"/>
              </a:gs>
            </a:gsLst>
            <a:lin ang="5400000" scaled="1"/>
          </a:gradFill>
          <a:ln w="9525">
            <a:solidFill>
              <a:srgbClr val="B6DCDF"/>
            </a:solidFill>
            <a:miter lim="800000"/>
            <a:headEnd/>
            <a:tailEnd/>
          </a:ln>
          <a:effectLst>
            <a:outerShdw blurRad="63500" dist="20000" dir="5400000" rotWithShape="0">
              <a:srgbClr val="000000">
                <a:alpha val="37999"/>
              </a:srgbClr>
            </a:outerShdw>
          </a:effectLst>
        </p:spPr>
        <p:txBody>
          <a:bodyPr>
            <a:spAutoFit/>
          </a:bodyPr>
          <a:lstStyle/>
          <a:p>
            <a:pPr algn="ctr" defTabSz="914400">
              <a:defRPr/>
            </a:pPr>
            <a:r>
              <a:rPr lang="ru-RU" sz="2000" b="1" dirty="0">
                <a:solidFill>
                  <a:srgbClr val="000099"/>
                </a:solidFill>
                <a:latin typeface="Helvetica" charset="0"/>
                <a:ea typeface="ＭＳ Ｐゴシック" pitchFamily="34" charset="-128"/>
                <a:sym typeface="Helvetica" charset="0"/>
              </a:rPr>
              <a:t>1993</a:t>
            </a:r>
            <a:r>
              <a:rPr lang="en-US" sz="2000" b="1" dirty="0">
                <a:solidFill>
                  <a:srgbClr val="000099"/>
                </a:solidFill>
                <a:latin typeface="Helvetica" charset="0"/>
                <a:ea typeface="ＭＳ Ｐゴシック" pitchFamily="34" charset="-128"/>
                <a:sym typeface="Helvetica" charset="0"/>
              </a:rPr>
              <a:t> </a:t>
            </a:r>
            <a:endParaRPr lang="ru-RU" sz="2000" b="1" dirty="0">
              <a:solidFill>
                <a:srgbClr val="000099"/>
              </a:solidFill>
              <a:latin typeface="Helvetica" charset="0"/>
              <a:ea typeface="ＭＳ Ｐゴシック" pitchFamily="34" charset="-128"/>
              <a:sym typeface="Helvetica" charset="0"/>
            </a:endParaRPr>
          </a:p>
          <a:p>
            <a:pPr algn="ctr" defTabSz="914400">
              <a:defRPr/>
            </a:pPr>
            <a:r>
              <a:rPr lang="en-US" sz="2000" b="1" dirty="0" err="1">
                <a:solidFill>
                  <a:srgbClr val="333399"/>
                </a:solidFill>
                <a:latin typeface="Helvetica" charset="0"/>
                <a:ea typeface="ＭＳ Ｐゴシック" pitchFamily="34" charset="-128"/>
                <a:sym typeface="Helvetica" charset="0"/>
              </a:rPr>
              <a:t>Nuclotron</a:t>
            </a:r>
            <a:r>
              <a:rPr lang="ru-RU" sz="2000" b="1" dirty="0">
                <a:solidFill>
                  <a:srgbClr val="333399"/>
                </a:solidFill>
                <a:latin typeface="Helvetica" charset="0"/>
                <a:ea typeface="ＭＳ Ｐゴシック" pitchFamily="34" charset="-128"/>
                <a:sym typeface="Helvetica" charset="0"/>
              </a:rPr>
              <a:t> </a:t>
            </a:r>
          </a:p>
        </p:txBody>
      </p:sp>
      <p:sp>
        <p:nvSpPr>
          <p:cNvPr id="9" name="Rectangle 7"/>
          <p:cNvSpPr>
            <a:spLocks/>
          </p:cNvSpPr>
          <p:nvPr/>
        </p:nvSpPr>
        <p:spPr bwMode="auto">
          <a:xfrm>
            <a:off x="388814" y="1602379"/>
            <a:ext cx="3034518" cy="2242691"/>
          </a:xfrm>
          <a:prstGeom prst="rect">
            <a:avLst/>
          </a:prstGeom>
          <a:gradFill>
            <a:gsLst>
              <a:gs pos="0">
                <a:srgbClr val="0066FF"/>
              </a:gs>
              <a:gs pos="64999">
                <a:srgbClr val="DDFEFF"/>
              </a:gs>
              <a:gs pos="100000">
                <a:srgbClr val="CFFFFF"/>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40639" bIns="0"/>
          <a:lstStyle/>
          <a:p>
            <a:pPr algn="r" defTabSz="914400"/>
            <a:r>
              <a:rPr lang="en-US" b="1" dirty="0">
                <a:solidFill>
                  <a:srgbClr val="FFFFFF"/>
                </a:solidFill>
                <a:latin typeface="Comic Sans MS" charset="0"/>
                <a:ea typeface="ＭＳ Ｐゴシック" pitchFamily="34" charset="-128"/>
                <a:sym typeface="Times" charset="0"/>
              </a:rPr>
              <a:t>10 GeV</a:t>
            </a:r>
            <a:r>
              <a:rPr lang="ru-RU" b="1" dirty="0">
                <a:solidFill>
                  <a:srgbClr val="FFFFFF"/>
                </a:solidFill>
                <a:latin typeface="Comic Sans MS" charset="0"/>
                <a:ea typeface="ＭＳ Ｐゴシック" pitchFamily="34" charset="-128"/>
                <a:sym typeface="Times" charset="0"/>
              </a:rPr>
              <a:t> </a:t>
            </a:r>
            <a:r>
              <a:rPr lang="en-US" b="1" dirty="0">
                <a:solidFill>
                  <a:srgbClr val="FFFFFF"/>
                </a:solidFill>
                <a:latin typeface="Comic Sans MS" charset="0"/>
                <a:ea typeface="ＭＳ Ｐゴシック" pitchFamily="34" charset="-128"/>
                <a:sym typeface="Times" charset="0"/>
              </a:rPr>
              <a:t>proton synchrotron – then the world leader in          energy</a:t>
            </a:r>
            <a:endParaRPr lang="ru-RU" b="1" dirty="0">
              <a:solidFill>
                <a:srgbClr val="FFFFFF"/>
              </a:solidFill>
              <a:latin typeface="Comic Sans MS" charset="0"/>
              <a:ea typeface="ＭＳ Ｐゴシック" pitchFamily="34" charset="-128"/>
              <a:sym typeface="Times" charset="0"/>
            </a:endParaRPr>
          </a:p>
          <a:p>
            <a:pPr algn="r" defTabSz="914400"/>
            <a:r>
              <a:rPr lang="ru-RU" b="1" dirty="0">
                <a:solidFill>
                  <a:srgbClr val="FFFFFF"/>
                </a:solidFill>
                <a:latin typeface="Comic Sans MS" charset="0"/>
                <a:ea typeface="ＭＳ Ｐゴシック" pitchFamily="34" charset="-128"/>
                <a:sym typeface="Times" charset="0"/>
              </a:rPr>
              <a:t> </a:t>
            </a:r>
          </a:p>
          <a:p>
            <a:pPr algn="r" defTabSz="914400"/>
            <a:r>
              <a:rPr lang="en-US" b="1" i="1" dirty="0">
                <a:solidFill>
                  <a:srgbClr val="FFFF00"/>
                </a:solidFill>
                <a:latin typeface="Comic Sans MS" charset="0"/>
                <a:ea typeface="ＭＳ Ｐゴシック" pitchFamily="34" charset="-128"/>
                <a:sym typeface="Times" charset="0"/>
              </a:rPr>
              <a:t> </a:t>
            </a:r>
            <a:r>
              <a:rPr lang="en-US" b="1" i="1" dirty="0">
                <a:solidFill>
                  <a:srgbClr val="FFC000"/>
                </a:solidFill>
                <a:latin typeface="Comic Sans MS" charset="0"/>
                <a:ea typeface="ＭＳ Ｐゴシック" pitchFamily="34" charset="-128"/>
                <a:sym typeface="Times" charset="0"/>
              </a:rPr>
              <a:t>Start up of the </a:t>
            </a:r>
          </a:p>
          <a:p>
            <a:pPr algn="r" defTabSz="914400"/>
            <a:r>
              <a:rPr lang="en-US" b="1" i="1" dirty="0">
                <a:solidFill>
                  <a:srgbClr val="FFC000"/>
                </a:solidFill>
                <a:latin typeface="Comic Sans MS" charset="0"/>
                <a:ea typeface="ＭＳ Ｐゴシック" pitchFamily="34" charset="-128"/>
                <a:sym typeface="Times" charset="0"/>
              </a:rPr>
              <a:t> high energy era</a:t>
            </a:r>
          </a:p>
          <a:p>
            <a:pPr algn="r" defTabSz="914400"/>
            <a:endParaRPr lang="ru-RU" b="1" i="1" dirty="0">
              <a:solidFill>
                <a:srgbClr val="FFFF00"/>
              </a:solidFill>
              <a:latin typeface="Comic Sans MS" charset="0"/>
              <a:ea typeface="ＭＳ Ｐゴシック" pitchFamily="34" charset="-128"/>
              <a:sym typeface="Times" charset="0"/>
            </a:endParaRPr>
          </a:p>
        </p:txBody>
      </p:sp>
      <p:sp>
        <p:nvSpPr>
          <p:cNvPr id="10" name="Rectangle 3"/>
          <p:cNvSpPr>
            <a:spLocks noChangeArrowheads="1"/>
          </p:cNvSpPr>
          <p:nvPr/>
        </p:nvSpPr>
        <p:spPr bwMode="auto">
          <a:xfrm>
            <a:off x="400732" y="3845069"/>
            <a:ext cx="3022600" cy="892552"/>
          </a:xfrm>
          <a:prstGeom prst="rect">
            <a:avLst/>
          </a:prstGeom>
          <a:gradFill>
            <a:gsLst>
              <a:gs pos="0">
                <a:srgbClr val="FF99FF"/>
              </a:gs>
              <a:gs pos="64999">
                <a:srgbClr val="DDFEFF"/>
              </a:gs>
              <a:gs pos="100000">
                <a:srgbClr val="CFFFFF"/>
              </a:gs>
            </a:gsLst>
            <a:lin ang="5400000" scaled="1"/>
          </a:gradFill>
          <a:ln w="9525">
            <a:noFill/>
            <a:miter lim="800000"/>
            <a:headEnd/>
            <a:tailEnd/>
          </a:ln>
        </p:spPr>
        <p:txBody>
          <a:bodyPr wrap="square" lIns="0" rIns="0">
            <a:spAutoFit/>
          </a:bodyPr>
          <a:lstStyle/>
          <a:p>
            <a:pPr defTabSz="914400">
              <a:defRPr/>
            </a:pPr>
            <a:r>
              <a:rPr lang="en-US" b="1" dirty="0" err="1">
                <a:solidFill>
                  <a:srgbClr val="003366"/>
                </a:solidFill>
                <a:latin typeface="Arial" pitchFamily="34" charset="0"/>
                <a:ea typeface="ＭＳ Ｐゴシック" pitchFamily="34" charset="-128"/>
                <a:cs typeface="Arial" charset="0"/>
              </a:rPr>
              <a:t>V.I.Veksler</a:t>
            </a:r>
            <a:r>
              <a:rPr lang="ru-RU" b="1" dirty="0">
                <a:solidFill>
                  <a:srgbClr val="003366"/>
                </a:solidFill>
                <a:latin typeface="Arial" pitchFamily="34" charset="0"/>
                <a:ea typeface="ＭＳ Ｐゴシック" pitchFamily="34" charset="-128"/>
                <a:cs typeface="Arial" charset="0"/>
              </a:rPr>
              <a:t> </a:t>
            </a:r>
            <a:r>
              <a:rPr lang="en-US" b="1" dirty="0">
                <a:solidFill>
                  <a:srgbClr val="003366"/>
                </a:solidFill>
                <a:latin typeface="Arial" pitchFamily="34" charset="0"/>
                <a:ea typeface="ＭＳ Ｐゴシック" pitchFamily="34" charset="-128"/>
                <a:cs typeface="Arial" charset="0"/>
              </a:rPr>
              <a:t>–</a:t>
            </a:r>
            <a:r>
              <a:rPr lang="en-US" sz="1600" b="1" dirty="0">
                <a:solidFill>
                  <a:srgbClr val="003366"/>
                </a:solidFill>
                <a:latin typeface="Arial" pitchFamily="34" charset="0"/>
                <a:ea typeface="ＭＳ Ｐゴシック" pitchFamily="34" charset="-128"/>
                <a:cs typeface="Arial" charset="0"/>
              </a:rPr>
              <a:t> discovery of</a:t>
            </a:r>
            <a:endParaRPr lang="ru-RU" sz="1600" b="1" dirty="0">
              <a:solidFill>
                <a:srgbClr val="003366"/>
              </a:solidFill>
              <a:latin typeface="Arial" pitchFamily="34" charset="0"/>
              <a:ea typeface="ＭＳ Ｐゴシック" pitchFamily="34" charset="-128"/>
              <a:cs typeface="Arial" charset="0"/>
            </a:endParaRPr>
          </a:p>
          <a:p>
            <a:pPr defTabSz="914400">
              <a:defRPr/>
            </a:pPr>
            <a:r>
              <a:rPr lang="en-US" sz="1600" b="1" i="1" dirty="0">
                <a:solidFill>
                  <a:srgbClr val="FF0000"/>
                </a:solidFill>
                <a:latin typeface="Arial" pitchFamily="34" charset="0"/>
                <a:ea typeface="ＭＳ Ｐゴシック" pitchFamily="34" charset="-128"/>
                <a:cs typeface="Arial" charset="0"/>
              </a:rPr>
              <a:t>the Phase Stability Principle</a:t>
            </a:r>
            <a:endParaRPr lang="ru-RU" sz="1600" b="1" i="1" dirty="0">
              <a:solidFill>
                <a:srgbClr val="FF0000"/>
              </a:solidFill>
              <a:latin typeface="Arial" pitchFamily="34" charset="0"/>
              <a:ea typeface="ＭＳ Ｐゴシック" pitchFamily="34" charset="-128"/>
              <a:cs typeface="Arial" charset="0"/>
            </a:endParaRPr>
          </a:p>
          <a:p>
            <a:pPr defTabSz="914400">
              <a:defRPr/>
            </a:pPr>
            <a:r>
              <a:rPr lang="en-US" sz="1600" b="1" i="1" dirty="0">
                <a:solidFill>
                  <a:srgbClr val="000090"/>
                </a:solidFill>
                <a:latin typeface="Arial" pitchFamily="34" charset="0"/>
                <a:ea typeface="ＭＳ Ｐゴシック" pitchFamily="34" charset="-128"/>
                <a:cs typeface="Arial" charset="0"/>
              </a:rPr>
              <a:t>                                         (1944)   </a:t>
            </a:r>
          </a:p>
        </p:txBody>
      </p:sp>
      <p:sp>
        <p:nvSpPr>
          <p:cNvPr id="11" name="Rectangle 3"/>
          <p:cNvSpPr>
            <a:spLocks noChangeArrowheads="1"/>
          </p:cNvSpPr>
          <p:nvPr/>
        </p:nvSpPr>
        <p:spPr bwMode="auto">
          <a:xfrm>
            <a:off x="3551554" y="3105743"/>
            <a:ext cx="2890802" cy="1200329"/>
          </a:xfrm>
          <a:prstGeom prst="rect">
            <a:avLst/>
          </a:prstGeom>
          <a:gradFill>
            <a:gsLst>
              <a:gs pos="0">
                <a:srgbClr val="FF99FF"/>
              </a:gs>
              <a:gs pos="64999">
                <a:srgbClr val="DDFEFF"/>
              </a:gs>
              <a:gs pos="100000">
                <a:srgbClr val="CFFFFF"/>
              </a:gs>
            </a:gsLst>
          </a:gradFill>
          <a:ln w="9525">
            <a:noFill/>
            <a:miter lim="800000"/>
            <a:headEnd/>
            <a:tailEnd/>
          </a:ln>
        </p:spPr>
        <p:txBody>
          <a:bodyPr wrap="square">
            <a:spAutoFit/>
          </a:bodyPr>
          <a:lstStyle/>
          <a:p>
            <a:pPr algn="r" defTabSz="914400">
              <a:defRPr/>
            </a:pPr>
            <a:r>
              <a:rPr lang="en-US" b="1" dirty="0">
                <a:solidFill>
                  <a:srgbClr val="003366"/>
                </a:solidFill>
                <a:latin typeface="Arial" pitchFamily="34" charset="0"/>
                <a:ea typeface="ＭＳ Ｐゴシック" pitchFamily="34" charset="-128"/>
                <a:cs typeface="Arial" charset="0"/>
              </a:rPr>
              <a:t>A.M. </a:t>
            </a:r>
            <a:r>
              <a:rPr lang="en-US" b="1" dirty="0" err="1">
                <a:solidFill>
                  <a:srgbClr val="003366"/>
                </a:solidFill>
                <a:latin typeface="Arial" pitchFamily="34" charset="0"/>
                <a:ea typeface="ＭＳ Ｐゴシック" pitchFamily="34" charset="-128"/>
                <a:cs typeface="Arial" charset="0"/>
              </a:rPr>
              <a:t>Baldin</a:t>
            </a:r>
            <a:endParaRPr lang="en-US" b="1" dirty="0">
              <a:solidFill>
                <a:srgbClr val="003366"/>
              </a:solidFill>
              <a:latin typeface="Arial" pitchFamily="34" charset="0"/>
              <a:ea typeface="ＭＳ Ｐゴシック" pitchFamily="34" charset="-128"/>
              <a:cs typeface="Arial" charset="0"/>
            </a:endParaRPr>
          </a:p>
          <a:p>
            <a:pPr algn="r" defTabSz="914400">
              <a:defRPr/>
            </a:pPr>
            <a:r>
              <a:rPr lang="en-US" b="1" dirty="0">
                <a:solidFill>
                  <a:srgbClr val="003366"/>
                </a:solidFill>
                <a:latin typeface="Arial" pitchFamily="34" charset="0"/>
                <a:ea typeface="ＭＳ Ｐゴシック" pitchFamily="34" charset="-128"/>
                <a:cs typeface="Arial" charset="0"/>
              </a:rPr>
              <a:t>–   pioneer </a:t>
            </a:r>
          </a:p>
          <a:p>
            <a:pPr algn="r" defTabSz="914400">
              <a:defRPr/>
            </a:pPr>
            <a:r>
              <a:rPr lang="en-US" b="1" dirty="0">
                <a:solidFill>
                  <a:srgbClr val="003366"/>
                </a:solidFill>
                <a:latin typeface="Arial" pitchFamily="34" charset="0"/>
                <a:ea typeface="ＭＳ Ｐゴシック" pitchFamily="34" charset="-128"/>
                <a:cs typeface="Arial" charset="0"/>
              </a:rPr>
              <a:t>of relativistic </a:t>
            </a:r>
          </a:p>
          <a:p>
            <a:pPr algn="r" defTabSz="914400">
              <a:defRPr/>
            </a:pPr>
            <a:r>
              <a:rPr lang="en-US" b="1" dirty="0">
                <a:solidFill>
                  <a:srgbClr val="003366"/>
                </a:solidFill>
                <a:latin typeface="Arial" pitchFamily="34" charset="0"/>
                <a:ea typeface="ＭＳ Ｐゴシック" pitchFamily="34" charset="-128"/>
                <a:cs typeface="Arial" charset="0"/>
              </a:rPr>
              <a:t>nuclear physics</a:t>
            </a:r>
          </a:p>
        </p:txBody>
      </p:sp>
      <p:sp>
        <p:nvSpPr>
          <p:cNvPr id="12" name="Rectangle 3"/>
          <p:cNvSpPr>
            <a:spLocks noChangeArrowheads="1"/>
          </p:cNvSpPr>
          <p:nvPr/>
        </p:nvSpPr>
        <p:spPr bwMode="auto">
          <a:xfrm>
            <a:off x="6534831" y="4306072"/>
            <a:ext cx="2863853" cy="1195182"/>
          </a:xfrm>
          <a:prstGeom prst="rect">
            <a:avLst/>
          </a:prstGeom>
          <a:gradFill>
            <a:gsLst>
              <a:gs pos="0">
                <a:srgbClr val="FF99FF"/>
              </a:gs>
              <a:gs pos="64999">
                <a:srgbClr val="DDFEFF"/>
              </a:gs>
              <a:gs pos="100000">
                <a:srgbClr val="CFFFFF"/>
              </a:gs>
            </a:gsLst>
          </a:gradFill>
          <a:ln w="9525">
            <a:noFill/>
            <a:miter lim="800000"/>
            <a:headEnd/>
            <a:tailEnd/>
          </a:ln>
        </p:spPr>
        <p:txBody>
          <a:bodyPr wrap="square">
            <a:spAutoFit/>
          </a:bodyPr>
          <a:lstStyle/>
          <a:p>
            <a:pPr algn="r" defTabSz="914400">
              <a:defRPr/>
            </a:pPr>
            <a:r>
              <a:rPr lang="en-US" b="1" dirty="0">
                <a:solidFill>
                  <a:srgbClr val="003366"/>
                </a:solidFill>
                <a:latin typeface="Arial" pitchFamily="34" charset="0"/>
                <a:ea typeface="ＭＳ Ｐゴシック" pitchFamily="34" charset="-128"/>
                <a:cs typeface="Arial" charset="0"/>
              </a:rPr>
              <a:t>Study of nuclear matter under extreme conditions</a:t>
            </a:r>
          </a:p>
          <a:p>
            <a:pPr algn="r" defTabSz="914400">
              <a:defRPr/>
            </a:pPr>
            <a:r>
              <a:rPr lang="en-US" b="1" dirty="0">
                <a:solidFill>
                  <a:srgbClr val="003366"/>
                </a:solidFill>
                <a:latin typeface="Arial" pitchFamily="34" charset="0"/>
                <a:ea typeface="ＭＳ Ｐゴシック" pitchFamily="34" charset="-128"/>
                <a:cs typeface="Arial" charset="0"/>
              </a:rPr>
              <a:t>and spin physics</a:t>
            </a:r>
          </a:p>
        </p:txBody>
      </p:sp>
      <p:sp>
        <p:nvSpPr>
          <p:cNvPr id="13" name="Rectangle 8"/>
          <p:cNvSpPr>
            <a:spLocks noChangeArrowheads="1"/>
          </p:cNvSpPr>
          <p:nvPr/>
        </p:nvSpPr>
        <p:spPr bwMode="auto">
          <a:xfrm>
            <a:off x="6518958" y="908641"/>
            <a:ext cx="2847975" cy="711200"/>
          </a:xfrm>
          <a:prstGeom prst="rect">
            <a:avLst/>
          </a:prstGeom>
          <a:gradFill rotWithShape="1">
            <a:gsLst>
              <a:gs pos="0">
                <a:srgbClr val="66FF33"/>
              </a:gs>
              <a:gs pos="64999">
                <a:srgbClr val="DDFEFF"/>
              </a:gs>
              <a:gs pos="100000">
                <a:srgbClr val="CFFFFF"/>
              </a:gs>
            </a:gsLst>
            <a:lin ang="5400000" scaled="1"/>
          </a:gradFill>
          <a:ln w="9525">
            <a:solidFill>
              <a:srgbClr val="B6DCDF"/>
            </a:solidFill>
            <a:miter lim="800000"/>
            <a:headEnd/>
            <a:tailEnd/>
          </a:ln>
          <a:effectLst>
            <a:outerShdw blurRad="63500" dist="20000" dir="5400000" rotWithShape="0">
              <a:srgbClr val="000000">
                <a:alpha val="37999"/>
              </a:srgbClr>
            </a:outerShdw>
          </a:effectLst>
        </p:spPr>
        <p:txBody>
          <a:bodyPr>
            <a:spAutoFit/>
          </a:bodyPr>
          <a:lstStyle/>
          <a:p>
            <a:pPr algn="ctr" defTabSz="914400">
              <a:defRPr/>
            </a:pPr>
            <a:r>
              <a:rPr lang="en-US" sz="2000" b="1" dirty="0">
                <a:solidFill>
                  <a:srgbClr val="333399"/>
                </a:solidFill>
                <a:latin typeface="Helvetica" charset="0"/>
                <a:ea typeface="ＭＳ Ｐゴシック" pitchFamily="34" charset="-128"/>
                <a:sym typeface="Helvetica" charset="0"/>
              </a:rPr>
              <a:t>20</a:t>
            </a:r>
            <a:r>
              <a:rPr lang="ru-RU" sz="2000" b="1" dirty="0">
                <a:solidFill>
                  <a:srgbClr val="333399"/>
                </a:solidFill>
                <a:latin typeface="Helvetica" charset="0"/>
                <a:ea typeface="ＭＳ Ｐゴシック" pitchFamily="34" charset="-128"/>
                <a:sym typeface="Helvetica" charset="0"/>
              </a:rPr>
              <a:t>1</a:t>
            </a:r>
            <a:r>
              <a:rPr lang="en-US" sz="2000" b="1" dirty="0">
                <a:solidFill>
                  <a:srgbClr val="333399"/>
                </a:solidFill>
                <a:latin typeface="Helvetica" charset="0"/>
                <a:ea typeface="ＭＳ Ｐゴシック" pitchFamily="34" charset="-128"/>
                <a:sym typeface="Helvetica" charset="0"/>
              </a:rPr>
              <a:t>9 </a:t>
            </a:r>
            <a:endParaRPr lang="ru-RU" sz="2000" b="1" dirty="0">
              <a:solidFill>
                <a:srgbClr val="333399"/>
              </a:solidFill>
              <a:latin typeface="Helvetica" charset="0"/>
              <a:ea typeface="ＭＳ Ｐゴシック" pitchFamily="34" charset="-128"/>
              <a:sym typeface="Helvetica" charset="0"/>
            </a:endParaRPr>
          </a:p>
          <a:p>
            <a:pPr algn="ctr" defTabSz="914400">
              <a:defRPr/>
            </a:pPr>
            <a:r>
              <a:rPr lang="en-US" sz="2000" b="1" dirty="0">
                <a:solidFill>
                  <a:srgbClr val="333399"/>
                </a:solidFill>
                <a:latin typeface="Helvetica" charset="0"/>
                <a:ea typeface="ＭＳ Ｐゴシック" pitchFamily="34" charset="-128"/>
                <a:sym typeface="Helvetica" charset="0"/>
              </a:rPr>
              <a:t> NICA</a:t>
            </a:r>
            <a:endParaRPr lang="ru-RU" sz="2000" b="1" dirty="0">
              <a:solidFill>
                <a:srgbClr val="333399"/>
              </a:solidFill>
              <a:latin typeface="Helvetica" charset="0"/>
              <a:ea typeface="ＭＳ Ｐゴシック" pitchFamily="34" charset="-128"/>
              <a:sym typeface="Helvetica" charset="0"/>
            </a:endParaRPr>
          </a:p>
        </p:txBody>
      </p:sp>
      <p:sp>
        <p:nvSpPr>
          <p:cNvPr id="14" name="Rectangle 7"/>
          <p:cNvSpPr>
            <a:spLocks/>
          </p:cNvSpPr>
          <p:nvPr/>
        </p:nvSpPr>
        <p:spPr bwMode="auto">
          <a:xfrm>
            <a:off x="6534832" y="1602379"/>
            <a:ext cx="2847976" cy="1312171"/>
          </a:xfrm>
          <a:prstGeom prst="rect">
            <a:avLst/>
          </a:prstGeom>
          <a:gradFill>
            <a:gsLst>
              <a:gs pos="0">
                <a:srgbClr val="0066FF"/>
              </a:gs>
              <a:gs pos="64999">
                <a:srgbClr val="DDFEFF"/>
              </a:gs>
              <a:gs pos="100000">
                <a:srgbClr val="CFFFFF"/>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39" bIns="0"/>
          <a:lstStyle/>
          <a:p>
            <a:pPr defTabSz="914400"/>
            <a:r>
              <a:rPr lang="en-US" b="1" dirty="0">
                <a:solidFill>
                  <a:srgbClr val="000090"/>
                </a:solidFill>
                <a:latin typeface="Comic Sans MS" charset="0"/>
                <a:ea typeface="ＭＳ Ｐゴシック" pitchFamily="34" charset="-128"/>
                <a:sym typeface="Times" charset="0"/>
              </a:rPr>
              <a:t> Superconducting </a:t>
            </a:r>
          </a:p>
          <a:p>
            <a:pPr defTabSz="914400"/>
            <a:r>
              <a:rPr lang="en-US" b="1" dirty="0">
                <a:solidFill>
                  <a:srgbClr val="000090"/>
                </a:solidFill>
                <a:latin typeface="Comic Sans MS" charset="0"/>
                <a:ea typeface="ＭＳ Ｐゴシック" pitchFamily="34" charset="-128"/>
                <a:sym typeface="Times" charset="0"/>
              </a:rPr>
              <a:t> collider of heavy ions</a:t>
            </a:r>
          </a:p>
          <a:p>
            <a:pPr defTabSz="914400"/>
            <a:endParaRPr lang="ru-RU" b="1" dirty="0">
              <a:solidFill>
                <a:srgbClr val="000090"/>
              </a:solidFill>
              <a:latin typeface="Comic Sans MS" charset="0"/>
              <a:ea typeface="ＭＳ Ｐゴシック" pitchFamily="34" charset="-128"/>
              <a:sym typeface="Times" charset="0"/>
            </a:endParaRPr>
          </a:p>
        </p:txBody>
      </p:sp>
      <p:pic>
        <p:nvPicPr>
          <p:cNvPr id="15" name="Picture 1029"/>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552802" y="2282321"/>
            <a:ext cx="1215712" cy="174226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8" name="Рисунок 17"/>
          <p:cNvPicPr>
            <a:picLocks noChangeAspect="1"/>
          </p:cNvPicPr>
          <p:nvPr/>
        </p:nvPicPr>
        <p:blipFill>
          <a:blip r:embed="rId5"/>
          <a:stretch>
            <a:fillRect/>
          </a:stretch>
        </p:blipFill>
        <p:spPr>
          <a:xfrm>
            <a:off x="400731" y="4737621"/>
            <a:ext cx="3017283" cy="1699736"/>
          </a:xfrm>
          <a:prstGeom prst="rect">
            <a:avLst/>
          </a:prstGeom>
        </p:spPr>
      </p:pic>
    </p:spTree>
    <p:extLst>
      <p:ext uri="{BB962C8B-B14F-4D97-AF65-F5344CB8AC3E}">
        <p14:creationId xmlns:p14="http://schemas.microsoft.com/office/powerpoint/2010/main" val="461301715"/>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Заголовок 4"/>
          <p:cNvSpPr>
            <a:spLocks noGrp="1"/>
          </p:cNvSpPr>
          <p:nvPr>
            <p:ph type="title"/>
          </p:nvPr>
        </p:nvSpPr>
        <p:spPr>
          <a:xfrm>
            <a:off x="564850" y="48108"/>
            <a:ext cx="7643813" cy="714357"/>
          </a:xfrm>
        </p:spPr>
        <p:txBody>
          <a:bodyPr rtlCol="0">
            <a:normAutofit/>
          </a:bodyPr>
          <a:lstStyle/>
          <a:p>
            <a:pPr>
              <a:defRPr/>
            </a:pPr>
            <a:r>
              <a:rPr lang="en-US" b="1" dirty="0" smtClean="0">
                <a:solidFill>
                  <a:srgbClr val="7030A0"/>
                </a:solidFill>
                <a:latin typeface="Times New Roman" pitchFamily="18" charset="0"/>
                <a:cs typeface="Times New Roman" pitchFamily="18" charset="0"/>
              </a:rPr>
              <a:t>Accelerator complex </a:t>
            </a:r>
            <a:r>
              <a:rPr lang="en-US" b="1" dirty="0" err="1" smtClean="0">
                <a:solidFill>
                  <a:srgbClr val="7030A0"/>
                </a:solidFill>
                <a:latin typeface="Times New Roman" pitchFamily="18" charset="0"/>
                <a:cs typeface="Times New Roman" pitchFamily="18" charset="0"/>
              </a:rPr>
              <a:t>Nuclotron</a:t>
            </a:r>
            <a:endParaRPr lang="ru-RU" b="1" dirty="0" smtClean="0">
              <a:solidFill>
                <a:srgbClr val="7030A0"/>
              </a:solidFill>
              <a:latin typeface="Times New Roman" pitchFamily="18" charset="0"/>
              <a:cs typeface="Times New Roman" pitchFamily="18" charset="0"/>
            </a:endParaRPr>
          </a:p>
        </p:txBody>
      </p:sp>
      <p:grpSp>
        <p:nvGrpSpPr>
          <p:cNvPr id="11" name="Group 10"/>
          <p:cNvGrpSpPr/>
          <p:nvPr/>
        </p:nvGrpSpPr>
        <p:grpSpPr>
          <a:xfrm>
            <a:off x="564850" y="869629"/>
            <a:ext cx="8291171" cy="5875357"/>
            <a:chOff x="642938" y="642918"/>
            <a:chExt cx="8291171" cy="5875357"/>
          </a:xfrm>
        </p:grpSpPr>
        <p:pic>
          <p:nvPicPr>
            <p:cNvPr id="41989" name="Picture 4" descr="Nuclotron2"/>
            <p:cNvPicPr>
              <a:picLocks noChangeAspect="1" noChangeArrowheads="1"/>
            </p:cNvPicPr>
            <p:nvPr/>
          </p:nvPicPr>
          <p:blipFill>
            <a:blip r:embed="rId3"/>
            <a:srcRect/>
            <a:stretch>
              <a:fillRect/>
            </a:stretch>
          </p:blipFill>
          <p:spPr bwMode="auto">
            <a:xfrm>
              <a:off x="642938" y="1571626"/>
              <a:ext cx="8135937" cy="4946649"/>
            </a:xfrm>
            <a:prstGeom prst="rect">
              <a:avLst/>
            </a:prstGeom>
            <a:solidFill>
              <a:srgbClr val="FFFF99"/>
            </a:solidFill>
            <a:ln w="9525">
              <a:solidFill>
                <a:schemeClr val="hlink"/>
              </a:solidFill>
              <a:miter lim="800000"/>
              <a:headEnd/>
              <a:tailEnd/>
            </a:ln>
          </p:spPr>
        </p:pic>
        <p:pic>
          <p:nvPicPr>
            <p:cNvPr id="41990" name="Рисунок 5" descr="untitled_4.png"/>
            <p:cNvPicPr>
              <a:picLocks noChangeAspect="1"/>
            </p:cNvPicPr>
            <p:nvPr/>
          </p:nvPicPr>
          <p:blipFill>
            <a:blip r:embed="rId4"/>
            <a:srcRect/>
            <a:stretch>
              <a:fillRect/>
            </a:stretch>
          </p:blipFill>
          <p:spPr bwMode="auto">
            <a:xfrm>
              <a:off x="5969358" y="642918"/>
              <a:ext cx="2964751" cy="2914671"/>
            </a:xfrm>
            <a:prstGeom prst="rect">
              <a:avLst/>
            </a:prstGeom>
            <a:noFill/>
            <a:ln w="9525">
              <a:noFill/>
              <a:miter lim="800000"/>
              <a:headEnd/>
              <a:tailEnd/>
            </a:ln>
          </p:spPr>
        </p:pic>
        <p:sp>
          <p:nvSpPr>
            <p:cNvPr id="7" name="TextBox 6"/>
            <p:cNvSpPr txBox="1"/>
            <p:nvPr/>
          </p:nvSpPr>
          <p:spPr bwMode="auto">
            <a:xfrm>
              <a:off x="6072198" y="1000108"/>
              <a:ext cx="571504" cy="283494"/>
            </a:xfrm>
            <a:prstGeom prst="rect">
              <a:avLst/>
            </a:prstGeom>
            <a:solidFill>
              <a:schemeClr val="bg1"/>
            </a:solidFill>
            <a:ln w="9525">
              <a:noFill/>
              <a:round/>
              <a:headEnd/>
              <a:tailEnd/>
            </a:ln>
          </p:spPr>
          <p:txBody>
            <a:bodyPr wrap="square" lIns="64800" tIns="33696" rIns="64800" bIns="33696" rtlCol="0">
              <a:spAutoFit/>
            </a:bodyPr>
            <a:lstStyle/>
            <a:p>
              <a:pPr eaLnBrk="0" hangingPunct="0"/>
              <a:r>
                <a:rPr lang="en-US" sz="1400" b="1" dirty="0">
                  <a:solidFill>
                    <a:srgbClr val="0000CC"/>
                  </a:solidFill>
                  <a:latin typeface="Calibri" pitchFamily="34" charset="0"/>
                  <a:cs typeface="Times New Roman" pitchFamily="18" charset="0"/>
                </a:rPr>
                <a:t>Beam</a:t>
              </a:r>
              <a:endParaRPr lang="ru-RU" sz="1400" b="1" dirty="0" err="1">
                <a:solidFill>
                  <a:srgbClr val="0000CC"/>
                </a:solidFill>
                <a:latin typeface="Calibri" pitchFamily="34" charset="0"/>
                <a:cs typeface="Times New Roman" pitchFamily="18" charset="0"/>
              </a:endParaRPr>
            </a:p>
          </p:txBody>
        </p:sp>
        <p:sp>
          <p:nvSpPr>
            <p:cNvPr id="8" name="TextBox 7"/>
            <p:cNvSpPr txBox="1"/>
            <p:nvPr/>
          </p:nvSpPr>
          <p:spPr bwMode="auto">
            <a:xfrm>
              <a:off x="6786578" y="1000108"/>
              <a:ext cx="1000132" cy="283494"/>
            </a:xfrm>
            <a:prstGeom prst="rect">
              <a:avLst/>
            </a:prstGeom>
            <a:solidFill>
              <a:schemeClr val="bg1"/>
            </a:solidFill>
            <a:ln w="9525">
              <a:noFill/>
              <a:round/>
              <a:headEnd/>
              <a:tailEnd/>
            </a:ln>
          </p:spPr>
          <p:txBody>
            <a:bodyPr wrap="square" lIns="64800" tIns="33696" rIns="64800" bIns="33696" rtlCol="0">
              <a:spAutoFit/>
            </a:bodyPr>
            <a:lstStyle/>
            <a:p>
              <a:pPr eaLnBrk="0" hangingPunct="0"/>
              <a:r>
                <a:rPr lang="en-US" sz="1400" b="1" dirty="0">
                  <a:solidFill>
                    <a:srgbClr val="0000CC"/>
                  </a:solidFill>
                  <a:latin typeface="Calibri" pitchFamily="34" charset="0"/>
                  <a:cs typeface="Times New Roman" pitchFamily="18" charset="0"/>
                </a:rPr>
                <a:t>Get </a:t>
              </a:r>
              <a:endParaRPr lang="ru-RU" sz="1400" b="1" dirty="0" err="1">
                <a:solidFill>
                  <a:srgbClr val="0000CC"/>
                </a:solidFill>
                <a:latin typeface="Calibri" pitchFamily="34" charset="0"/>
                <a:cs typeface="Times New Roman" pitchFamily="18" charset="0"/>
              </a:endParaRPr>
            </a:p>
          </p:txBody>
        </p:sp>
        <p:sp>
          <p:nvSpPr>
            <p:cNvPr id="9" name="TextBox 8"/>
            <p:cNvSpPr txBox="1"/>
            <p:nvPr/>
          </p:nvSpPr>
          <p:spPr bwMode="auto">
            <a:xfrm>
              <a:off x="6000760" y="714357"/>
              <a:ext cx="2928958" cy="237327"/>
            </a:xfrm>
            <a:prstGeom prst="rect">
              <a:avLst/>
            </a:prstGeom>
            <a:solidFill>
              <a:schemeClr val="bg1"/>
            </a:solidFill>
            <a:ln w="9525">
              <a:solidFill>
                <a:srgbClr val="7030A0"/>
              </a:solidFill>
              <a:round/>
              <a:headEnd/>
              <a:tailEnd/>
            </a:ln>
          </p:spPr>
          <p:txBody>
            <a:bodyPr wrap="square" lIns="64800" tIns="33696" rIns="64800" bIns="33696" rtlCol="0">
              <a:spAutoFit/>
            </a:bodyPr>
            <a:lstStyle/>
            <a:p>
              <a:pPr algn="ctr" eaLnBrk="0" hangingPunct="0"/>
              <a:r>
                <a:rPr lang="en-US" sz="1100" b="1" dirty="0">
                  <a:solidFill>
                    <a:srgbClr val="0000CC"/>
                  </a:solidFill>
                  <a:latin typeface="Calibri" pitchFamily="34" charset="0"/>
                  <a:cs typeface="Times New Roman" pitchFamily="18" charset="0"/>
                </a:rPr>
                <a:t>Intensity,  particle/second</a:t>
              </a:r>
              <a:endParaRPr lang="ru-RU" sz="1100" b="1" dirty="0" err="1">
                <a:solidFill>
                  <a:srgbClr val="0000CC"/>
                </a:solidFill>
                <a:latin typeface="Calibri" pitchFamily="34" charset="0"/>
                <a:cs typeface="Times New Roman" pitchFamily="18" charset="0"/>
              </a:endParaRPr>
            </a:p>
          </p:txBody>
        </p:sp>
        <p:sp>
          <p:nvSpPr>
            <p:cNvPr id="10" name="TextBox 9"/>
            <p:cNvSpPr txBox="1"/>
            <p:nvPr/>
          </p:nvSpPr>
          <p:spPr bwMode="auto">
            <a:xfrm>
              <a:off x="8001024" y="1000108"/>
              <a:ext cx="857256" cy="283494"/>
            </a:xfrm>
            <a:prstGeom prst="rect">
              <a:avLst/>
            </a:prstGeom>
            <a:solidFill>
              <a:schemeClr val="bg1"/>
            </a:solidFill>
            <a:ln w="9525">
              <a:noFill/>
              <a:round/>
              <a:headEnd/>
              <a:tailEnd/>
            </a:ln>
          </p:spPr>
          <p:txBody>
            <a:bodyPr wrap="square" lIns="64800" tIns="33696" rIns="64800" bIns="33696" rtlCol="0">
              <a:spAutoFit/>
            </a:bodyPr>
            <a:lstStyle/>
            <a:p>
              <a:pPr eaLnBrk="0" hangingPunct="0"/>
              <a:r>
                <a:rPr lang="en-US" sz="1400" b="1" dirty="0">
                  <a:solidFill>
                    <a:srgbClr val="0000CC"/>
                  </a:solidFill>
                  <a:latin typeface="Calibri" pitchFamily="34" charset="0"/>
                  <a:cs typeface="Times New Roman" pitchFamily="18" charset="0"/>
                </a:rPr>
                <a:t>Future </a:t>
              </a:r>
              <a:endParaRPr lang="ru-RU" sz="1400" b="1" dirty="0" err="1">
                <a:solidFill>
                  <a:srgbClr val="0000CC"/>
                </a:solidFill>
                <a:latin typeface="Calibri" pitchFamily="34" charset="0"/>
                <a:cs typeface="Times New Roman" pitchFamily="18" charset="0"/>
              </a:endParaRPr>
            </a:p>
          </p:txBody>
        </p:sp>
      </p:grpSp>
    </p:spTree>
    <p:extLst>
      <p:ext uri="{BB962C8B-B14F-4D97-AF65-F5344CB8AC3E}">
        <p14:creationId xmlns:p14="http://schemas.microsoft.com/office/powerpoint/2010/main" val="1866780117"/>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312146" y="286437"/>
            <a:ext cx="6000750" cy="714375"/>
          </a:xfrm>
        </p:spPr>
        <p:txBody>
          <a:bodyPr/>
          <a:lstStyle/>
          <a:p>
            <a:pPr eaLnBrk="1" hangingPunct="1"/>
            <a:r>
              <a:rPr lang="en-US" sz="2000" b="1" i="1" dirty="0">
                <a:solidFill>
                  <a:srgbClr val="7030A0"/>
                </a:solidFill>
                <a:latin typeface="Times New Roman" pitchFamily="18" charset="0"/>
                <a:cs typeface="Times New Roman" pitchFamily="18" charset="0"/>
              </a:rPr>
              <a:t>Basic experimental problem for setup "Quinta"</a:t>
            </a:r>
            <a:endParaRPr lang="ru-RU" sz="2000" b="1" i="1" dirty="0">
              <a:solidFill>
                <a:srgbClr val="7030A0"/>
              </a:solidFill>
              <a:latin typeface="Times New Roman" pitchFamily="18" charset="0"/>
              <a:cs typeface="Times New Roman" pitchFamily="18" charset="0"/>
            </a:endParaRPr>
          </a:p>
        </p:txBody>
      </p:sp>
      <p:sp>
        <p:nvSpPr>
          <p:cNvPr id="13315" name="Content Placeholder 2"/>
          <p:cNvSpPr>
            <a:spLocks noGrp="1"/>
          </p:cNvSpPr>
          <p:nvPr>
            <p:ph idx="1"/>
          </p:nvPr>
        </p:nvSpPr>
        <p:spPr>
          <a:xfrm>
            <a:off x="869819" y="1943917"/>
            <a:ext cx="7786688" cy="3500437"/>
          </a:xfrm>
          <a:solidFill>
            <a:schemeClr val="bg1">
              <a:alpha val="39999"/>
            </a:schemeClr>
          </a:solidFill>
        </p:spPr>
        <p:txBody>
          <a:bodyPr>
            <a:normAutofit lnSpcReduction="10000"/>
          </a:bodyPr>
          <a:lstStyle/>
          <a:p>
            <a:pPr>
              <a:spcAft>
                <a:spcPts val="600"/>
              </a:spcAft>
              <a:buFont typeface="+mj-lt"/>
              <a:buAutoNum type="arabicPeriod"/>
            </a:pPr>
            <a:r>
              <a:rPr lang="en-US" sz="1600" dirty="0">
                <a:solidFill>
                  <a:srgbClr val="0000CC"/>
                </a:solidFill>
                <a:latin typeface="Times New Roman" pitchFamily="18" charset="0"/>
                <a:cs typeface="Times New Roman" pitchFamily="18" charset="0"/>
              </a:rPr>
              <a:t>Determination of the energy spectrum of the neutrons generated in the uranium target with a beam of relativistic particles, a comparison of the experimental data with calculations based on different methods.</a:t>
            </a:r>
            <a:endParaRPr lang="ru-RU" sz="1600" dirty="0">
              <a:solidFill>
                <a:srgbClr val="0000CC"/>
              </a:solidFill>
              <a:latin typeface="Times New Roman" pitchFamily="18" charset="0"/>
              <a:cs typeface="Times New Roman" pitchFamily="18" charset="0"/>
            </a:endParaRPr>
          </a:p>
          <a:p>
            <a:pPr>
              <a:spcAft>
                <a:spcPts val="600"/>
              </a:spcAft>
              <a:buFont typeface="+mj-lt"/>
              <a:buAutoNum type="arabicPeriod"/>
            </a:pPr>
            <a:r>
              <a:rPr lang="en-US" sz="1600" dirty="0">
                <a:solidFill>
                  <a:srgbClr val="0000CC"/>
                </a:solidFill>
                <a:latin typeface="Times New Roman" pitchFamily="18" charset="0"/>
                <a:cs typeface="Times New Roman" pitchFamily="18" charset="0"/>
              </a:rPr>
              <a:t>Determination of the spatial distribution of neutron leakage, their dependence on the energy of incident particles.</a:t>
            </a:r>
            <a:endParaRPr lang="ru-RU" sz="1600" dirty="0">
              <a:solidFill>
                <a:srgbClr val="0000CC"/>
              </a:solidFill>
              <a:latin typeface="Times New Roman" pitchFamily="18" charset="0"/>
              <a:cs typeface="Times New Roman" pitchFamily="18" charset="0"/>
            </a:endParaRPr>
          </a:p>
          <a:p>
            <a:pPr>
              <a:spcAft>
                <a:spcPts val="600"/>
              </a:spcAft>
              <a:buFont typeface="+mj-lt"/>
              <a:buAutoNum type="arabicPeriod"/>
            </a:pPr>
            <a:r>
              <a:rPr lang="en-US" sz="1600" dirty="0">
                <a:solidFill>
                  <a:srgbClr val="0000CC"/>
                </a:solidFill>
                <a:latin typeface="Times New Roman" pitchFamily="18" charset="0"/>
                <a:cs typeface="Times New Roman" pitchFamily="18" charset="0"/>
              </a:rPr>
              <a:t>Measuring the energy yield from deeply subcritical assembly, its dependence on the energy of incident particles.</a:t>
            </a:r>
            <a:endParaRPr lang="ru-RU" sz="1600" dirty="0">
              <a:solidFill>
                <a:srgbClr val="0000CC"/>
              </a:solidFill>
              <a:latin typeface="Times New Roman" pitchFamily="18" charset="0"/>
              <a:cs typeface="Times New Roman" pitchFamily="18" charset="0"/>
            </a:endParaRPr>
          </a:p>
          <a:p>
            <a:pPr>
              <a:spcAft>
                <a:spcPts val="600"/>
              </a:spcAft>
              <a:buFont typeface="+mj-lt"/>
              <a:buAutoNum type="arabicPeriod"/>
            </a:pPr>
            <a:r>
              <a:rPr lang="en-US" sz="1600" dirty="0">
                <a:solidFill>
                  <a:srgbClr val="0000CC"/>
                </a:solidFill>
                <a:latin typeface="Times New Roman" pitchFamily="18" charset="0"/>
                <a:cs typeface="Times New Roman" pitchFamily="18" charset="0"/>
              </a:rPr>
              <a:t>The study of transmutation of minor actinides by neutron spectrum generated in a deeply subcritical assembly.</a:t>
            </a:r>
          </a:p>
          <a:p>
            <a:pPr>
              <a:spcAft>
                <a:spcPts val="600"/>
              </a:spcAft>
              <a:buFont typeface="+mj-lt"/>
              <a:buAutoNum type="arabicPeriod"/>
            </a:pPr>
            <a:r>
              <a:rPr lang="en-US" sz="1600" dirty="0">
                <a:solidFill>
                  <a:srgbClr val="0000CC"/>
                </a:solidFill>
                <a:latin typeface="Times New Roman" pitchFamily="18" charset="0"/>
                <a:cs typeface="Times New Roman" pitchFamily="18" charset="0"/>
              </a:rPr>
              <a:t>Investigation of the effect on the radioactive decay of high-power pulsed microwave radiation FEL VBLHEP.</a:t>
            </a:r>
            <a:endParaRPr lang="ru-RU" sz="1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704538987"/>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132262" y="1047912"/>
            <a:ext cx="6631392" cy="3735684"/>
          </a:xfrm>
          <a:prstGeom prst="rect">
            <a:avLst/>
          </a:prstGeom>
        </p:spPr>
      </p:pic>
      <p:pic>
        <p:nvPicPr>
          <p:cNvPr id="4"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65" y="1047912"/>
            <a:ext cx="4880056" cy="3735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568907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572510" y="248650"/>
            <a:ext cx="5929312" cy="846138"/>
          </a:xfrm>
        </p:spPr>
        <p:txBody>
          <a:bodyPr/>
          <a:lstStyle/>
          <a:p>
            <a:pPr eaLnBrk="1" hangingPunct="1"/>
            <a:r>
              <a:rPr lang="en-US" sz="2400" b="1" i="1" dirty="0">
                <a:solidFill>
                  <a:srgbClr val="7030A0"/>
                </a:solidFill>
                <a:latin typeface="Times New Roman" pitchFamily="18" charset="0"/>
                <a:cs typeface="Times New Roman" pitchFamily="18" charset="0"/>
              </a:rPr>
              <a:t>The “Quinta” target setup with the lead reflector on the irradiation position</a:t>
            </a:r>
            <a:endParaRPr lang="ru-RU" sz="2400" b="1" i="1" dirty="0">
              <a:solidFill>
                <a:srgbClr val="7030A0"/>
              </a:solidFill>
              <a:latin typeface="Times New Roman" pitchFamily="18" charset="0"/>
              <a:cs typeface="Times New Roman" pitchFamily="18" charset="0"/>
            </a:endParaRPr>
          </a:p>
        </p:txBody>
      </p:sp>
      <p:pic>
        <p:nvPicPr>
          <p:cNvPr id="14339" name="Picture 2"/>
          <p:cNvPicPr>
            <a:picLocks noChangeAspect="1" noChangeArrowheads="1"/>
          </p:cNvPicPr>
          <p:nvPr/>
        </p:nvPicPr>
        <p:blipFill>
          <a:blip r:embed="rId2"/>
          <a:srcRect l="6300" t="9450" r="5511" b="1050"/>
          <a:stretch>
            <a:fillRect/>
          </a:stretch>
        </p:blipFill>
        <p:spPr bwMode="auto">
          <a:xfrm>
            <a:off x="1072444" y="1320220"/>
            <a:ext cx="7028171" cy="5357850"/>
          </a:xfrm>
          <a:prstGeom prst="rect">
            <a:avLst/>
          </a:prstGeom>
          <a:noFill/>
          <a:ln w="9525">
            <a:noFill/>
            <a:miter lim="800000"/>
            <a:headEnd/>
            <a:tailEnd/>
          </a:ln>
        </p:spPr>
      </p:pic>
    </p:spTree>
    <p:extLst>
      <p:ext uri="{BB962C8B-B14F-4D97-AF65-F5344CB8AC3E}">
        <p14:creationId xmlns:p14="http://schemas.microsoft.com/office/powerpoint/2010/main" val="341850109"/>
      </p:ext>
    </p:extLst>
  </p:cSld>
  <p:clrMapOvr>
    <a:masterClrMapping/>
  </p:clrMapOvr>
  <p:transition>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01950" y="535286"/>
            <a:ext cx="8284875" cy="5632311"/>
          </a:xfrm>
          <a:prstGeom prst="rect">
            <a:avLst/>
          </a:prstGeom>
          <a:solidFill>
            <a:schemeClr val="bg1">
              <a:alpha val="40000"/>
            </a:schemeClr>
          </a:solidFill>
          <a:ln w="9525">
            <a:noFill/>
            <a:miter lim="800000"/>
            <a:headEnd/>
            <a:tailEnd/>
          </a:ln>
          <a:effectLst/>
        </p:spPr>
        <p:txBody>
          <a:bodyPr wrap="square">
            <a:spAutoFit/>
          </a:bodyPr>
          <a:lstStyle/>
          <a:p>
            <a:pPr algn="ctr"/>
            <a:r>
              <a:rPr lang="en-US" sz="1400" b="1" dirty="0" err="1">
                <a:solidFill>
                  <a:srgbClr val="0000CC"/>
                </a:solidFill>
              </a:rPr>
              <a:t>J.Adam</a:t>
            </a:r>
            <a:r>
              <a:rPr lang="en-US" sz="1400" b="1" dirty="0">
                <a:solidFill>
                  <a:srgbClr val="0000CC"/>
                </a:solidFill>
              </a:rPr>
              <a:t>, </a:t>
            </a:r>
            <a:r>
              <a:rPr lang="en-US" sz="1400" b="1" dirty="0" err="1">
                <a:solidFill>
                  <a:srgbClr val="0000CC"/>
                </a:solidFill>
              </a:rPr>
              <a:t>A.Baldin</a:t>
            </a:r>
            <a:r>
              <a:rPr lang="en-US" sz="1400" b="1" dirty="0">
                <a:solidFill>
                  <a:srgbClr val="0000CC"/>
                </a:solidFill>
              </a:rPr>
              <a:t>, </a:t>
            </a:r>
            <a:r>
              <a:rPr lang="en-US" sz="1400" b="1" dirty="0" err="1">
                <a:solidFill>
                  <a:srgbClr val="0000CC"/>
                </a:solidFill>
              </a:rPr>
              <a:t>A.Berlev</a:t>
            </a:r>
            <a:r>
              <a:rPr lang="en-US" sz="1400" b="1" dirty="0">
                <a:solidFill>
                  <a:srgbClr val="0000CC"/>
                </a:solidFill>
              </a:rPr>
              <a:t>, </a:t>
            </a:r>
            <a:r>
              <a:rPr lang="en-US" sz="1400" b="1" dirty="0" err="1">
                <a:solidFill>
                  <a:srgbClr val="0000CC"/>
                </a:solidFill>
              </a:rPr>
              <a:t>W.Furman</a:t>
            </a:r>
            <a:r>
              <a:rPr lang="en-US" sz="1400" b="1" dirty="0">
                <a:solidFill>
                  <a:srgbClr val="0000CC"/>
                </a:solidFill>
              </a:rPr>
              <a:t>,</a:t>
            </a:r>
            <a:r>
              <a:rPr lang="en-US" sz="1400" b="1" u="sng" dirty="0">
                <a:solidFill>
                  <a:srgbClr val="0000CC"/>
                </a:solidFill>
              </a:rPr>
              <a:t> </a:t>
            </a:r>
            <a:r>
              <a:rPr lang="en-US" sz="1400" b="1" dirty="0" err="1">
                <a:solidFill>
                  <a:srgbClr val="0000CC"/>
                </a:solidFill>
              </a:rPr>
              <a:t>N.Gundorin</a:t>
            </a:r>
            <a:r>
              <a:rPr lang="en-US" sz="1400" b="1" dirty="0">
                <a:solidFill>
                  <a:srgbClr val="0000CC"/>
                </a:solidFill>
              </a:rPr>
              <a:t>, </a:t>
            </a:r>
            <a:r>
              <a:rPr lang="en-US" sz="1400" b="1" dirty="0" err="1">
                <a:solidFill>
                  <a:srgbClr val="0000CC"/>
                </a:solidFill>
              </a:rPr>
              <a:t>B.Gus’kov</a:t>
            </a:r>
            <a:r>
              <a:rPr lang="en-US" sz="1400" b="1" dirty="0">
                <a:solidFill>
                  <a:srgbClr val="0000CC"/>
                </a:solidFill>
              </a:rPr>
              <a:t>, </a:t>
            </a:r>
            <a:r>
              <a:rPr lang="en-US" sz="1400" b="1" dirty="0" err="1">
                <a:solidFill>
                  <a:srgbClr val="0000CC"/>
                </a:solidFill>
              </a:rPr>
              <a:t>Zh.Hushvaktov</a:t>
            </a:r>
            <a:r>
              <a:rPr lang="en-US" sz="1400" b="1" dirty="0">
                <a:solidFill>
                  <a:srgbClr val="0000CC"/>
                </a:solidFill>
              </a:rPr>
              <a:t>, </a:t>
            </a:r>
            <a:r>
              <a:rPr lang="en-US" sz="1400" b="1" dirty="0" err="1" smtClean="0">
                <a:solidFill>
                  <a:srgbClr val="0000CC"/>
                </a:solidFill>
              </a:rPr>
              <a:t>Yu.Kopatch</a:t>
            </a:r>
            <a:r>
              <a:rPr lang="en-US" sz="1400" b="1" dirty="0">
                <a:solidFill>
                  <a:srgbClr val="0000CC"/>
                </a:solidFill>
              </a:rPr>
              <a:t>, </a:t>
            </a:r>
            <a:r>
              <a:rPr lang="en-US" sz="1400" b="1" dirty="0" err="1">
                <a:solidFill>
                  <a:srgbClr val="0000CC"/>
                </a:solidFill>
              </a:rPr>
              <a:t>E.Kostyuhov</a:t>
            </a:r>
            <a:r>
              <a:rPr lang="en-US" sz="1400" b="1" dirty="0">
                <a:solidFill>
                  <a:srgbClr val="0000CC"/>
                </a:solidFill>
              </a:rPr>
              <a:t>, </a:t>
            </a:r>
            <a:r>
              <a:rPr lang="en-US" sz="1400" b="1" dirty="0" err="1">
                <a:solidFill>
                  <a:srgbClr val="0000CC"/>
                </a:solidFill>
              </a:rPr>
              <a:t>I.Kudashkin</a:t>
            </a:r>
            <a:r>
              <a:rPr lang="en-US" sz="1400" b="1" dirty="0">
                <a:solidFill>
                  <a:srgbClr val="0000CC"/>
                </a:solidFill>
              </a:rPr>
              <a:t>, </a:t>
            </a:r>
            <a:r>
              <a:rPr lang="en-US" sz="1400" b="1" dirty="0" err="1">
                <a:solidFill>
                  <a:srgbClr val="0000CC"/>
                </a:solidFill>
              </a:rPr>
              <a:t>A.Makan’kin</a:t>
            </a:r>
            <a:r>
              <a:rPr lang="en-US" sz="1400" b="1" dirty="0">
                <a:solidFill>
                  <a:srgbClr val="0000CC"/>
                </a:solidFill>
              </a:rPr>
              <a:t>, </a:t>
            </a:r>
            <a:r>
              <a:rPr lang="en-US" sz="1400" b="1" dirty="0" err="1">
                <a:solidFill>
                  <a:srgbClr val="0000CC"/>
                </a:solidFill>
              </a:rPr>
              <a:t>I.Mar’in</a:t>
            </a:r>
            <a:r>
              <a:rPr lang="en-US" sz="1400" b="1" dirty="0">
                <a:solidFill>
                  <a:srgbClr val="0000CC"/>
                </a:solidFill>
              </a:rPr>
              <a:t>, M. </a:t>
            </a:r>
            <a:r>
              <a:rPr lang="en-US" sz="1400" b="1" dirty="0" err="1">
                <a:solidFill>
                  <a:srgbClr val="0000CC"/>
                </a:solidFill>
              </a:rPr>
              <a:t>Paraipan</a:t>
            </a:r>
            <a:r>
              <a:rPr lang="en-US" sz="1400" b="1" dirty="0">
                <a:solidFill>
                  <a:srgbClr val="0000CC"/>
                </a:solidFill>
              </a:rPr>
              <a:t>, </a:t>
            </a:r>
            <a:r>
              <a:rPr lang="en-US" sz="1400" b="1" dirty="0" err="1">
                <a:solidFill>
                  <a:srgbClr val="0000CC"/>
                </a:solidFill>
              </a:rPr>
              <a:t>A.Polansky</a:t>
            </a:r>
            <a:r>
              <a:rPr lang="en-US" sz="1400" b="1" dirty="0">
                <a:solidFill>
                  <a:srgbClr val="0000CC"/>
                </a:solidFill>
              </a:rPr>
              <a:t>, </a:t>
            </a:r>
            <a:r>
              <a:rPr lang="en-US" sz="1400" b="1" dirty="0" err="1">
                <a:solidFill>
                  <a:srgbClr val="0000CC"/>
                </a:solidFill>
              </a:rPr>
              <a:t>V.Pronskikh</a:t>
            </a:r>
            <a:r>
              <a:rPr lang="en-US" sz="1400" b="1" dirty="0">
                <a:solidFill>
                  <a:srgbClr val="0000CC"/>
                </a:solidFill>
              </a:rPr>
              <a:t>, </a:t>
            </a:r>
            <a:r>
              <a:rPr lang="en-US" sz="1400" b="1" dirty="0" err="1">
                <a:solidFill>
                  <a:srgbClr val="0000CC"/>
                </a:solidFill>
              </a:rPr>
              <a:t>A.Rogov</a:t>
            </a:r>
            <a:r>
              <a:rPr lang="en-US" sz="1400" b="1" dirty="0">
                <a:solidFill>
                  <a:srgbClr val="0000CC"/>
                </a:solidFill>
              </a:rPr>
              <a:t>, </a:t>
            </a:r>
            <a:r>
              <a:rPr lang="en-US" sz="1400" b="1" dirty="0" err="1">
                <a:solidFill>
                  <a:srgbClr val="0000CC"/>
                </a:solidFill>
              </a:rPr>
              <a:t>V.Schegolev</a:t>
            </a:r>
            <a:r>
              <a:rPr lang="en-US" sz="1400" b="1" dirty="0">
                <a:solidFill>
                  <a:srgbClr val="0000CC"/>
                </a:solidFill>
              </a:rPr>
              <a:t>, </a:t>
            </a:r>
            <a:r>
              <a:rPr lang="en-US" sz="1400" b="1" dirty="0" err="1">
                <a:solidFill>
                  <a:srgbClr val="0000CC"/>
                </a:solidFill>
              </a:rPr>
              <a:t>A.Solnyshkin</a:t>
            </a:r>
            <a:r>
              <a:rPr lang="en-US" sz="1400" b="1" dirty="0">
                <a:solidFill>
                  <a:srgbClr val="0000CC"/>
                </a:solidFill>
              </a:rPr>
              <a:t>, </a:t>
            </a:r>
            <a:r>
              <a:rPr lang="en-US" sz="1400" b="1" dirty="0" err="1">
                <a:solidFill>
                  <a:srgbClr val="0000CC"/>
                </a:solidFill>
              </a:rPr>
              <a:t>V.Tsupko-Sitnikov</a:t>
            </a:r>
            <a:r>
              <a:rPr lang="en-US" sz="1400" b="1" dirty="0">
                <a:solidFill>
                  <a:srgbClr val="0000CC"/>
                </a:solidFill>
              </a:rPr>
              <a:t>, </a:t>
            </a:r>
            <a:r>
              <a:rPr lang="en-US" sz="1400" b="1" dirty="0" err="1">
                <a:solidFill>
                  <a:srgbClr val="0000CC"/>
                </a:solidFill>
              </a:rPr>
              <a:t>S.Tyutyunnikov</a:t>
            </a:r>
            <a:r>
              <a:rPr lang="en-US" sz="1400" b="1" dirty="0">
                <a:solidFill>
                  <a:srgbClr val="0000CC"/>
                </a:solidFill>
              </a:rPr>
              <a:t>, </a:t>
            </a:r>
            <a:r>
              <a:rPr lang="en-US" sz="1400" b="1" dirty="0" err="1">
                <a:solidFill>
                  <a:srgbClr val="0000CC"/>
                </a:solidFill>
              </a:rPr>
              <a:t>A.Vishnevsky</a:t>
            </a:r>
            <a:r>
              <a:rPr lang="en-US" sz="1400" b="1" dirty="0">
                <a:solidFill>
                  <a:srgbClr val="0000CC"/>
                </a:solidFill>
              </a:rPr>
              <a:t>, </a:t>
            </a:r>
            <a:r>
              <a:rPr lang="en-US" sz="1400" b="1" dirty="0" err="1">
                <a:solidFill>
                  <a:srgbClr val="0000CC"/>
                </a:solidFill>
              </a:rPr>
              <a:t>N.Vladimirova</a:t>
            </a:r>
            <a:r>
              <a:rPr lang="en-US" sz="1400" b="1" dirty="0">
                <a:solidFill>
                  <a:srgbClr val="0000CC"/>
                </a:solidFill>
              </a:rPr>
              <a:t>, </a:t>
            </a:r>
            <a:r>
              <a:rPr lang="en-US" sz="1400" b="1" dirty="0" err="1">
                <a:solidFill>
                  <a:srgbClr val="0000CC"/>
                </a:solidFill>
              </a:rPr>
              <a:t>A.Wojciechowski</a:t>
            </a:r>
            <a:r>
              <a:rPr lang="en-US" sz="1400" b="1" dirty="0">
                <a:solidFill>
                  <a:srgbClr val="0000CC"/>
                </a:solidFill>
              </a:rPr>
              <a:t>, </a:t>
            </a:r>
            <a:r>
              <a:rPr lang="en-US" sz="1400" b="1" dirty="0" err="1">
                <a:solidFill>
                  <a:srgbClr val="0000CC"/>
                </a:solidFill>
              </a:rPr>
              <a:t>L.Zavorka</a:t>
            </a:r>
            <a:endParaRPr lang="en-US" sz="1400" b="1" dirty="0">
              <a:solidFill>
                <a:srgbClr val="0000CC"/>
              </a:solidFill>
            </a:endParaRPr>
          </a:p>
          <a:p>
            <a:pPr algn="ctr"/>
            <a:r>
              <a:rPr lang="en-US" sz="1400" b="1" i="1" dirty="0">
                <a:solidFill>
                  <a:schemeClr val="accent2"/>
                </a:solidFill>
              </a:rPr>
              <a:t>Joint Institute for Nuclear Research, </a:t>
            </a:r>
            <a:r>
              <a:rPr lang="en-US" sz="1400" b="1" i="1" dirty="0" err="1">
                <a:solidFill>
                  <a:schemeClr val="accent2"/>
                </a:solidFill>
              </a:rPr>
              <a:t>Dubna</a:t>
            </a:r>
            <a:r>
              <a:rPr lang="en-US" sz="1400" b="1" i="1" dirty="0">
                <a:solidFill>
                  <a:schemeClr val="accent2"/>
                </a:solidFill>
              </a:rPr>
              <a:t>, Russia</a:t>
            </a:r>
            <a:r>
              <a:rPr lang="ru-RU" sz="1600" b="1" dirty="0">
                <a:solidFill>
                  <a:schemeClr val="accent2"/>
                </a:solidFill>
              </a:rPr>
              <a:t> </a:t>
            </a:r>
            <a:endParaRPr lang="en-US" sz="1600" b="1" dirty="0">
              <a:solidFill>
                <a:schemeClr val="accent2"/>
              </a:solidFill>
            </a:endParaRPr>
          </a:p>
          <a:p>
            <a:pPr algn="ctr"/>
            <a:r>
              <a:rPr lang="en-US" sz="1400" b="1" dirty="0" err="1">
                <a:solidFill>
                  <a:srgbClr val="0000CC"/>
                </a:solidFill>
              </a:rPr>
              <a:t>V.Chilap</a:t>
            </a:r>
            <a:r>
              <a:rPr lang="en-US" sz="1400" b="1" dirty="0">
                <a:solidFill>
                  <a:srgbClr val="0000CC"/>
                </a:solidFill>
              </a:rPr>
              <a:t>, </a:t>
            </a:r>
            <a:r>
              <a:rPr lang="en-US" sz="1400" b="1" dirty="0" err="1">
                <a:solidFill>
                  <a:srgbClr val="0000CC"/>
                </a:solidFill>
              </a:rPr>
              <a:t>A.Chinenov</a:t>
            </a:r>
            <a:r>
              <a:rPr lang="en-US" sz="1400" b="1" dirty="0">
                <a:solidFill>
                  <a:srgbClr val="0000CC"/>
                </a:solidFill>
              </a:rPr>
              <a:t>, </a:t>
            </a:r>
            <a:r>
              <a:rPr lang="en-US" sz="1400" b="1" dirty="0" err="1">
                <a:solidFill>
                  <a:srgbClr val="0000CC"/>
                </a:solidFill>
              </a:rPr>
              <a:t>A.Bogomolov</a:t>
            </a:r>
            <a:r>
              <a:rPr lang="en-US" sz="1400" b="1" dirty="0">
                <a:solidFill>
                  <a:srgbClr val="0000CC"/>
                </a:solidFill>
              </a:rPr>
              <a:t>, </a:t>
            </a:r>
            <a:r>
              <a:rPr lang="en-US" sz="1400" b="1" dirty="0" err="1">
                <a:solidFill>
                  <a:srgbClr val="0000CC"/>
                </a:solidFill>
              </a:rPr>
              <a:t>B.Dubinkin</a:t>
            </a:r>
            <a:r>
              <a:rPr lang="en-US" sz="1400" b="1" dirty="0">
                <a:solidFill>
                  <a:srgbClr val="0000CC"/>
                </a:solidFill>
              </a:rPr>
              <a:t>, </a:t>
            </a:r>
            <a:r>
              <a:rPr lang="en-US" sz="1400" b="1" dirty="0" err="1">
                <a:solidFill>
                  <a:srgbClr val="0000CC"/>
                </a:solidFill>
              </a:rPr>
              <a:t>B.Fonarev</a:t>
            </a:r>
            <a:r>
              <a:rPr lang="en-US" sz="1400" b="1" dirty="0">
                <a:solidFill>
                  <a:srgbClr val="0000CC"/>
                </a:solidFill>
              </a:rPr>
              <a:t>, </a:t>
            </a:r>
            <a:r>
              <a:rPr lang="en-US" sz="1400" b="1" dirty="0" err="1">
                <a:solidFill>
                  <a:srgbClr val="0000CC"/>
                </a:solidFill>
              </a:rPr>
              <a:t>M.Galanin</a:t>
            </a:r>
            <a:r>
              <a:rPr lang="en-US" sz="1400" b="1" dirty="0">
                <a:solidFill>
                  <a:srgbClr val="0000CC"/>
                </a:solidFill>
              </a:rPr>
              <a:t>, </a:t>
            </a:r>
            <a:r>
              <a:rPr lang="en-US" sz="1400" b="1" dirty="0" err="1">
                <a:solidFill>
                  <a:srgbClr val="0000CC"/>
                </a:solidFill>
              </a:rPr>
              <a:t>V.Kolesnikov</a:t>
            </a:r>
            <a:r>
              <a:rPr lang="en-US" sz="1400" b="1" dirty="0">
                <a:solidFill>
                  <a:srgbClr val="0000CC"/>
                </a:solidFill>
              </a:rPr>
              <a:t>,  </a:t>
            </a:r>
            <a:r>
              <a:rPr lang="en-US" sz="1400" b="1" dirty="0" err="1">
                <a:solidFill>
                  <a:srgbClr val="0000CC"/>
                </a:solidFill>
              </a:rPr>
              <a:t>S.Solodchenkova</a:t>
            </a:r>
            <a:r>
              <a:rPr lang="en-US" sz="1400" dirty="0">
                <a:solidFill>
                  <a:srgbClr val="0000CC"/>
                </a:solidFill>
              </a:rPr>
              <a:t> </a:t>
            </a:r>
          </a:p>
          <a:p>
            <a:pPr algn="ctr"/>
            <a:r>
              <a:rPr lang="en-US" sz="1600" b="1" i="1" dirty="0">
                <a:solidFill>
                  <a:schemeClr val="accent2"/>
                </a:solidFill>
              </a:rPr>
              <a:t>CPTP «</a:t>
            </a:r>
            <a:r>
              <a:rPr lang="en-US" sz="1600" b="1" i="1" dirty="0" err="1">
                <a:solidFill>
                  <a:schemeClr val="accent2"/>
                </a:solidFill>
              </a:rPr>
              <a:t>Atomenergomash</a:t>
            </a:r>
            <a:r>
              <a:rPr lang="en-US" sz="1600" b="1" i="1" dirty="0">
                <a:solidFill>
                  <a:schemeClr val="accent2"/>
                </a:solidFill>
              </a:rPr>
              <a:t>», Moscow, Russia</a:t>
            </a:r>
            <a:r>
              <a:rPr lang="ru-RU" sz="1600" b="1" dirty="0"/>
              <a:t> </a:t>
            </a:r>
            <a:endParaRPr lang="en-US" sz="1600" b="1" dirty="0"/>
          </a:p>
          <a:p>
            <a:pPr algn="ctr"/>
            <a:r>
              <a:rPr lang="en-US" sz="1400" b="1" dirty="0" err="1">
                <a:solidFill>
                  <a:srgbClr val="0000CC"/>
                </a:solidFill>
              </a:rPr>
              <a:t>M.Artyushenko</a:t>
            </a:r>
            <a:r>
              <a:rPr lang="en-US" sz="1400" b="1" dirty="0">
                <a:solidFill>
                  <a:srgbClr val="0000CC"/>
                </a:solidFill>
              </a:rPr>
              <a:t>, </a:t>
            </a:r>
            <a:r>
              <a:rPr lang="en-US" sz="1400" b="1" dirty="0" err="1">
                <a:solidFill>
                  <a:srgbClr val="0000CC"/>
                </a:solidFill>
              </a:rPr>
              <a:t>V.Sotnikov</a:t>
            </a:r>
            <a:r>
              <a:rPr lang="en-US" sz="1400" b="1" dirty="0">
                <a:solidFill>
                  <a:srgbClr val="0000CC"/>
                </a:solidFill>
              </a:rPr>
              <a:t>, </a:t>
            </a:r>
            <a:r>
              <a:rPr lang="en-US" sz="1400" b="1" dirty="0" err="1">
                <a:solidFill>
                  <a:srgbClr val="0000CC"/>
                </a:solidFill>
              </a:rPr>
              <a:t>V.Voronko</a:t>
            </a:r>
            <a:r>
              <a:rPr lang="en-US" sz="1400" b="1" dirty="0">
                <a:solidFill>
                  <a:srgbClr val="0000CC"/>
                </a:solidFill>
              </a:rPr>
              <a:t>, Yu. </a:t>
            </a:r>
            <a:r>
              <a:rPr lang="en-US" sz="1400" b="1" dirty="0" err="1">
                <a:solidFill>
                  <a:srgbClr val="0000CC"/>
                </a:solidFill>
              </a:rPr>
              <a:t>Petrusenko</a:t>
            </a:r>
            <a:r>
              <a:rPr lang="en-US" sz="1400" dirty="0">
                <a:solidFill>
                  <a:srgbClr val="0000CC"/>
                </a:solidFill>
              </a:rPr>
              <a:t> </a:t>
            </a:r>
          </a:p>
          <a:p>
            <a:pPr algn="ctr"/>
            <a:r>
              <a:rPr lang="en-US" sz="1600" b="1" i="1" dirty="0">
                <a:solidFill>
                  <a:schemeClr val="accent2"/>
                </a:solidFill>
              </a:rPr>
              <a:t>KIPT, Kharkov, Ukraine</a:t>
            </a:r>
          </a:p>
          <a:p>
            <a:pPr algn="ctr"/>
            <a:r>
              <a:rPr lang="en-US" sz="1400" b="1" dirty="0" err="1">
                <a:solidFill>
                  <a:srgbClr val="0000CC"/>
                </a:solidFill>
              </a:rPr>
              <a:t>A.Khilmanovich</a:t>
            </a:r>
            <a:r>
              <a:rPr lang="en-US" sz="1400" b="1" dirty="0">
                <a:solidFill>
                  <a:srgbClr val="0000CC"/>
                </a:solidFill>
              </a:rPr>
              <a:t>, </a:t>
            </a:r>
            <a:r>
              <a:rPr lang="en-US" sz="1400" b="1" dirty="0" err="1">
                <a:solidFill>
                  <a:srgbClr val="0000CC"/>
                </a:solidFill>
              </a:rPr>
              <a:t>B.Marcynkevich</a:t>
            </a:r>
            <a:r>
              <a:rPr lang="en-US" sz="1400" dirty="0">
                <a:solidFill>
                  <a:srgbClr val="0000CC"/>
                </a:solidFill>
              </a:rPr>
              <a:t> </a:t>
            </a:r>
          </a:p>
          <a:p>
            <a:pPr algn="ctr"/>
            <a:r>
              <a:rPr lang="en-US" sz="1600" b="1" i="1" dirty="0" err="1">
                <a:solidFill>
                  <a:schemeClr val="accent2"/>
                </a:solidFill>
              </a:rPr>
              <a:t>Stepanov</a:t>
            </a:r>
            <a:r>
              <a:rPr lang="en-US" sz="1600" b="1" i="1" dirty="0">
                <a:solidFill>
                  <a:schemeClr val="accent2"/>
                </a:solidFill>
              </a:rPr>
              <a:t> IP, Minsk, Belarus</a:t>
            </a:r>
            <a:endParaRPr lang="en-US" sz="1600" b="1" dirty="0">
              <a:solidFill>
                <a:schemeClr val="accent2"/>
              </a:solidFill>
            </a:endParaRPr>
          </a:p>
          <a:p>
            <a:pPr algn="ctr"/>
            <a:r>
              <a:rPr lang="en-US" sz="1400" b="1" dirty="0">
                <a:solidFill>
                  <a:srgbClr val="0000CC"/>
                </a:solidFill>
              </a:rPr>
              <a:t>K. </a:t>
            </a:r>
            <a:r>
              <a:rPr lang="en-US" sz="1400" b="1" dirty="0" err="1">
                <a:solidFill>
                  <a:srgbClr val="0000CC"/>
                </a:solidFill>
              </a:rPr>
              <a:t>Husak</a:t>
            </a:r>
            <a:r>
              <a:rPr lang="en-US" sz="1400" b="1" dirty="0">
                <a:solidFill>
                  <a:srgbClr val="0000CC"/>
                </a:solidFill>
              </a:rPr>
              <a:t>, </a:t>
            </a:r>
            <a:r>
              <a:rPr lang="en-US" sz="1400" b="1" dirty="0" err="1">
                <a:solidFill>
                  <a:srgbClr val="0000CC"/>
                </a:solidFill>
              </a:rPr>
              <a:t>S.Korneev</a:t>
            </a:r>
            <a:r>
              <a:rPr lang="en-US" sz="1400" b="1" dirty="0">
                <a:solidFill>
                  <a:srgbClr val="0000CC"/>
                </a:solidFill>
              </a:rPr>
              <a:t>, </a:t>
            </a:r>
            <a:r>
              <a:rPr lang="en-US" sz="1400" b="1" dirty="0" err="1">
                <a:solidFill>
                  <a:srgbClr val="0000CC"/>
                </a:solidFill>
              </a:rPr>
              <a:t>A.Potapenko</a:t>
            </a:r>
            <a:r>
              <a:rPr lang="en-US" sz="1400" b="1" dirty="0">
                <a:solidFill>
                  <a:srgbClr val="0000CC"/>
                </a:solidFill>
              </a:rPr>
              <a:t>, </a:t>
            </a:r>
            <a:r>
              <a:rPr lang="en-US" sz="1400" b="1" dirty="0" err="1">
                <a:solidFill>
                  <a:srgbClr val="0000CC"/>
                </a:solidFill>
              </a:rPr>
              <a:t>A.Safronova</a:t>
            </a:r>
            <a:r>
              <a:rPr lang="en-US" sz="1400" b="1" dirty="0">
                <a:solidFill>
                  <a:srgbClr val="0000CC"/>
                </a:solidFill>
              </a:rPr>
              <a:t>, </a:t>
            </a:r>
            <a:r>
              <a:rPr lang="en-US" sz="1400" b="1" dirty="0" err="1">
                <a:solidFill>
                  <a:srgbClr val="0000CC"/>
                </a:solidFill>
              </a:rPr>
              <a:t>I.Zhuk</a:t>
            </a:r>
            <a:endParaRPr lang="en-US" sz="1400" b="1" dirty="0">
              <a:solidFill>
                <a:srgbClr val="0000CC"/>
              </a:solidFill>
            </a:endParaRPr>
          </a:p>
          <a:p>
            <a:pPr algn="ctr"/>
            <a:r>
              <a:rPr lang="ru-RU" sz="1600" dirty="0"/>
              <a:t> </a:t>
            </a:r>
            <a:r>
              <a:rPr lang="en-US" sz="1600" b="1" i="1" dirty="0">
                <a:solidFill>
                  <a:schemeClr val="accent2"/>
                </a:solidFill>
              </a:rPr>
              <a:t>JIENR </a:t>
            </a:r>
            <a:r>
              <a:rPr lang="en-US" sz="1600" b="1" i="1" dirty="0" err="1">
                <a:solidFill>
                  <a:schemeClr val="accent2"/>
                </a:solidFill>
              </a:rPr>
              <a:t>Sosny</a:t>
            </a:r>
            <a:r>
              <a:rPr lang="en-US" sz="1600" b="1" i="1" dirty="0">
                <a:solidFill>
                  <a:schemeClr val="accent2"/>
                </a:solidFill>
              </a:rPr>
              <a:t> near Minsk, Belarus</a:t>
            </a:r>
            <a:r>
              <a:rPr lang="ru-RU" sz="1600" b="1" dirty="0"/>
              <a:t> </a:t>
            </a:r>
            <a:endParaRPr lang="en-US" sz="1600" b="1" dirty="0"/>
          </a:p>
          <a:p>
            <a:pPr algn="ctr"/>
            <a:r>
              <a:rPr lang="ru-RU" sz="1600" dirty="0"/>
              <a:t> </a:t>
            </a:r>
            <a:r>
              <a:rPr lang="en-US" sz="1400" b="1" dirty="0" err="1">
                <a:solidFill>
                  <a:srgbClr val="0000CC"/>
                </a:solidFill>
              </a:rPr>
              <a:t>M.Suchopar</a:t>
            </a:r>
            <a:r>
              <a:rPr lang="en-US" sz="1400" b="1" dirty="0">
                <a:solidFill>
                  <a:srgbClr val="0000CC"/>
                </a:solidFill>
              </a:rPr>
              <a:t>, </a:t>
            </a:r>
            <a:r>
              <a:rPr lang="en-US" sz="1400" b="1" dirty="0" err="1">
                <a:solidFill>
                  <a:srgbClr val="0000CC"/>
                </a:solidFill>
              </a:rPr>
              <a:t>O.Svoboda</a:t>
            </a:r>
            <a:r>
              <a:rPr lang="en-US" sz="1400" b="1" dirty="0">
                <a:solidFill>
                  <a:srgbClr val="0000CC"/>
                </a:solidFill>
              </a:rPr>
              <a:t>, </a:t>
            </a:r>
            <a:r>
              <a:rPr lang="en-US" sz="1400" b="1" dirty="0" err="1">
                <a:solidFill>
                  <a:srgbClr val="0000CC"/>
                </a:solidFill>
              </a:rPr>
              <a:t>J.Vrzalova</a:t>
            </a:r>
            <a:r>
              <a:rPr lang="en-US" sz="1400" b="1" dirty="0">
                <a:solidFill>
                  <a:srgbClr val="0000CC"/>
                </a:solidFill>
              </a:rPr>
              <a:t>, </a:t>
            </a:r>
            <a:r>
              <a:rPr lang="en-US" sz="1400" b="1" dirty="0" err="1">
                <a:solidFill>
                  <a:srgbClr val="0000CC"/>
                </a:solidFill>
              </a:rPr>
              <a:t>V.Wagner</a:t>
            </a:r>
            <a:r>
              <a:rPr lang="en-US" sz="1400" dirty="0">
                <a:solidFill>
                  <a:srgbClr val="0000CC"/>
                </a:solidFill>
              </a:rPr>
              <a:t> </a:t>
            </a:r>
          </a:p>
          <a:p>
            <a:pPr algn="ctr"/>
            <a:r>
              <a:rPr lang="en-US" sz="1600" b="1" i="1" dirty="0">
                <a:solidFill>
                  <a:schemeClr val="accent2"/>
                </a:solidFill>
              </a:rPr>
              <a:t>INP, </a:t>
            </a:r>
            <a:r>
              <a:rPr lang="en-US" sz="1600" b="1" i="1" dirty="0" err="1">
                <a:solidFill>
                  <a:schemeClr val="accent2"/>
                </a:solidFill>
              </a:rPr>
              <a:t>Rez</a:t>
            </a:r>
            <a:r>
              <a:rPr lang="en-US" sz="1600" b="1" i="1" dirty="0">
                <a:solidFill>
                  <a:schemeClr val="accent2"/>
                </a:solidFill>
              </a:rPr>
              <a:t> near </a:t>
            </a:r>
            <a:r>
              <a:rPr lang="en-US" sz="1600" b="1" i="1" dirty="0" err="1">
                <a:solidFill>
                  <a:schemeClr val="accent2"/>
                </a:solidFill>
              </a:rPr>
              <a:t>Praha</a:t>
            </a:r>
            <a:r>
              <a:rPr lang="en-US" sz="1600" b="1" i="1" dirty="0">
                <a:solidFill>
                  <a:schemeClr val="accent2"/>
                </a:solidFill>
              </a:rPr>
              <a:t>, Czech Republic</a:t>
            </a:r>
          </a:p>
          <a:p>
            <a:pPr algn="ctr"/>
            <a:r>
              <a:rPr lang="en-US" sz="1400" b="1" dirty="0">
                <a:solidFill>
                  <a:srgbClr val="0000CC"/>
                </a:solidFill>
              </a:rPr>
              <a:t>L. </a:t>
            </a:r>
            <a:r>
              <a:rPr lang="en-US" sz="1400" b="1" dirty="0" err="1">
                <a:solidFill>
                  <a:srgbClr val="0000CC"/>
                </a:solidFill>
              </a:rPr>
              <a:t>Kostov</a:t>
            </a:r>
            <a:r>
              <a:rPr lang="en-US" sz="1400" b="1" dirty="0">
                <a:solidFill>
                  <a:srgbClr val="0000CC"/>
                </a:solidFill>
              </a:rPr>
              <a:t>, Ch. </a:t>
            </a:r>
            <a:r>
              <a:rPr lang="en-US" sz="1400" b="1" dirty="0" err="1">
                <a:solidFill>
                  <a:srgbClr val="0000CC"/>
                </a:solidFill>
              </a:rPr>
              <a:t>Stoyanov</a:t>
            </a:r>
            <a:r>
              <a:rPr lang="en-US" sz="1400" b="1" dirty="0">
                <a:solidFill>
                  <a:srgbClr val="0000CC"/>
                </a:solidFill>
              </a:rPr>
              <a:t>, </a:t>
            </a:r>
            <a:r>
              <a:rPr lang="en-US" sz="1400" b="1" dirty="0" err="1">
                <a:solidFill>
                  <a:srgbClr val="0000CC"/>
                </a:solidFill>
              </a:rPr>
              <a:t>P.Zhivkov</a:t>
            </a:r>
            <a:endParaRPr lang="en-US" sz="1400" b="1" dirty="0">
              <a:solidFill>
                <a:srgbClr val="0000CC"/>
              </a:solidFill>
            </a:endParaRPr>
          </a:p>
          <a:p>
            <a:pPr algn="ctr"/>
            <a:r>
              <a:rPr lang="en-US" sz="1600" b="1" i="1" dirty="0">
                <a:solidFill>
                  <a:schemeClr val="accent2"/>
                </a:solidFill>
              </a:rPr>
              <a:t>Institute of Nuclear Research and Nuclear Energy, Sofia, Bulgaria</a:t>
            </a:r>
          </a:p>
          <a:p>
            <a:pPr algn="ctr"/>
            <a:r>
              <a:rPr lang="en-US" sz="1400" b="1" dirty="0" err="1">
                <a:solidFill>
                  <a:srgbClr val="0000CC"/>
                </a:solidFill>
              </a:rPr>
              <a:t>M.Shuta</a:t>
            </a:r>
            <a:r>
              <a:rPr lang="en-US" sz="1400" b="1" dirty="0">
                <a:solidFill>
                  <a:srgbClr val="0000CC"/>
                </a:solidFill>
              </a:rPr>
              <a:t>, </a:t>
            </a:r>
            <a:r>
              <a:rPr lang="en-US" sz="1400" b="1" dirty="0" err="1">
                <a:solidFill>
                  <a:srgbClr val="0000CC"/>
                </a:solidFill>
              </a:rPr>
              <a:t>E.Strugalska-Gola</a:t>
            </a:r>
            <a:r>
              <a:rPr lang="en-US" sz="1400" b="1" dirty="0">
                <a:solidFill>
                  <a:srgbClr val="0000CC"/>
                </a:solidFill>
              </a:rPr>
              <a:t>, </a:t>
            </a:r>
            <a:r>
              <a:rPr lang="en-US" sz="1400" b="1" dirty="0" err="1">
                <a:solidFill>
                  <a:srgbClr val="0000CC"/>
                </a:solidFill>
              </a:rPr>
              <a:t>S.Kilim</a:t>
            </a:r>
            <a:r>
              <a:rPr lang="en-US" sz="1400" b="1" dirty="0">
                <a:solidFill>
                  <a:srgbClr val="0000CC"/>
                </a:solidFill>
              </a:rPr>
              <a:t>, </a:t>
            </a:r>
            <a:r>
              <a:rPr lang="en-US" sz="1400" b="1" dirty="0" err="1">
                <a:solidFill>
                  <a:srgbClr val="0000CC"/>
                </a:solidFill>
              </a:rPr>
              <a:t>M.Bielevicz</a:t>
            </a:r>
            <a:endParaRPr lang="en-US" sz="1400" b="1" dirty="0">
              <a:solidFill>
                <a:srgbClr val="0000CC"/>
              </a:solidFill>
            </a:endParaRPr>
          </a:p>
          <a:p>
            <a:pPr algn="ctr"/>
            <a:r>
              <a:rPr lang="en-US" sz="1600" b="1" i="1" dirty="0">
                <a:solidFill>
                  <a:schemeClr val="accent2"/>
                </a:solidFill>
              </a:rPr>
              <a:t>National Centre for Nuclear Research, </a:t>
            </a:r>
            <a:r>
              <a:rPr lang="en-US" sz="1600" b="1" i="1" dirty="0" err="1">
                <a:solidFill>
                  <a:schemeClr val="accent2"/>
                </a:solidFill>
              </a:rPr>
              <a:t>Otwock-Swerk</a:t>
            </a:r>
            <a:r>
              <a:rPr lang="en-US" sz="1600" b="1" i="1" dirty="0">
                <a:solidFill>
                  <a:schemeClr val="accent2"/>
                </a:solidFill>
              </a:rPr>
              <a:t>, Poland</a:t>
            </a:r>
            <a:r>
              <a:rPr lang="ru-RU" sz="1600" b="1" i="1" dirty="0">
                <a:solidFill>
                  <a:schemeClr val="accent2"/>
                </a:solidFill>
              </a:rPr>
              <a:t> </a:t>
            </a:r>
            <a:endParaRPr lang="en-US" sz="1600" b="1" i="1" dirty="0">
              <a:solidFill>
                <a:schemeClr val="accent2"/>
              </a:solidFill>
            </a:endParaRPr>
          </a:p>
          <a:p>
            <a:pPr algn="ctr"/>
            <a:r>
              <a:rPr lang="de-DE" sz="1400" b="1" dirty="0" err="1" smtClean="0">
                <a:solidFill>
                  <a:srgbClr val="0000CC"/>
                </a:solidFill>
              </a:rPr>
              <a:t>W.Westmeier</a:t>
            </a:r>
            <a:r>
              <a:rPr lang="de-DE" sz="1400" b="1" dirty="0" smtClean="0">
                <a:solidFill>
                  <a:srgbClr val="0000CC"/>
                </a:solidFill>
              </a:rPr>
              <a:t> </a:t>
            </a:r>
            <a:endParaRPr lang="de-DE" sz="1400" b="1" dirty="0">
              <a:solidFill>
                <a:srgbClr val="0000CC"/>
              </a:solidFill>
            </a:endParaRPr>
          </a:p>
          <a:p>
            <a:pPr algn="ctr"/>
            <a:r>
              <a:rPr lang="de-DE" sz="1600" b="1" i="1" dirty="0">
                <a:solidFill>
                  <a:schemeClr val="accent2"/>
                </a:solidFill>
              </a:rPr>
              <a:t>Gesellschaft </a:t>
            </a:r>
            <a:r>
              <a:rPr lang="de-DE" sz="1600" b="1" i="1" dirty="0" err="1">
                <a:solidFill>
                  <a:schemeClr val="accent2"/>
                </a:solidFill>
              </a:rPr>
              <a:t>for</a:t>
            </a:r>
            <a:r>
              <a:rPr lang="de-DE" sz="1600" b="1" i="1" dirty="0">
                <a:solidFill>
                  <a:schemeClr val="accent2"/>
                </a:solidFill>
              </a:rPr>
              <a:t> </a:t>
            </a:r>
            <a:r>
              <a:rPr lang="de-DE" sz="1600" b="1" i="1" dirty="0" err="1">
                <a:solidFill>
                  <a:schemeClr val="accent2"/>
                </a:solidFill>
              </a:rPr>
              <a:t>Kernspektrometrie</a:t>
            </a:r>
            <a:r>
              <a:rPr lang="de-DE" sz="1600" b="1" i="1" dirty="0">
                <a:solidFill>
                  <a:schemeClr val="accent2"/>
                </a:solidFill>
              </a:rPr>
              <a:t>, Germany</a:t>
            </a:r>
          </a:p>
          <a:p>
            <a:pPr algn="ctr"/>
            <a:r>
              <a:rPr lang="en-US" sz="1600" i="1" dirty="0">
                <a:solidFill>
                  <a:srgbClr val="0099FF"/>
                </a:solidFill>
              </a:rPr>
              <a:t> </a:t>
            </a:r>
            <a:r>
              <a:rPr lang="en-US" sz="1400" b="1" dirty="0" err="1">
                <a:solidFill>
                  <a:srgbClr val="0000CC"/>
                </a:solidFill>
              </a:rPr>
              <a:t>R.S.Hashemi-Nezhad</a:t>
            </a:r>
            <a:endParaRPr lang="en-US" sz="1400" b="1" dirty="0">
              <a:solidFill>
                <a:srgbClr val="0000CC"/>
              </a:solidFill>
            </a:endParaRPr>
          </a:p>
          <a:p>
            <a:pPr algn="ctr"/>
            <a:r>
              <a:rPr lang="en-US" sz="1600" b="1" i="1" dirty="0">
                <a:solidFill>
                  <a:schemeClr val="accent2"/>
                </a:solidFill>
              </a:rPr>
              <a:t>School of Physics, University of Sydney, Australia</a:t>
            </a:r>
            <a:r>
              <a:rPr lang="ru-RU" sz="1600" dirty="0"/>
              <a:t> </a:t>
            </a:r>
            <a:endParaRPr lang="en-US" sz="1600" dirty="0"/>
          </a:p>
        </p:txBody>
      </p:sp>
    </p:spTree>
    <p:extLst>
      <p:ext uri="{BB962C8B-B14F-4D97-AF65-F5344CB8AC3E}">
        <p14:creationId xmlns:p14="http://schemas.microsoft.com/office/powerpoint/2010/main" val="26095676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92988" y="365324"/>
            <a:ext cx="8229600" cy="725487"/>
          </a:xfrm>
        </p:spPr>
        <p:txBody>
          <a:bodyPr>
            <a:normAutofit/>
          </a:bodyPr>
          <a:lstStyle/>
          <a:p>
            <a:pPr eaLnBrk="1" hangingPunct="1"/>
            <a:r>
              <a:rPr lang="en-US" sz="2400" b="1" i="1" dirty="0">
                <a:solidFill>
                  <a:srgbClr val="7030A0"/>
                </a:solidFill>
                <a:latin typeface="Times New Roman" pitchFamily="18" charset="0"/>
                <a:cs typeface="Times New Roman" pitchFamily="18" charset="0"/>
              </a:rPr>
              <a:t>The “Quinta” target setup with the lead reflector</a:t>
            </a:r>
            <a:endParaRPr lang="ru-RU" sz="2400" b="1" i="1" dirty="0">
              <a:solidFill>
                <a:srgbClr val="7030A0"/>
              </a:solidFill>
              <a:latin typeface="Times New Roman" pitchFamily="18" charset="0"/>
              <a:cs typeface="Times New Roman" pitchFamily="18" charset="0"/>
            </a:endParaRPr>
          </a:p>
        </p:txBody>
      </p:sp>
      <p:pic>
        <p:nvPicPr>
          <p:cNvPr id="16387" name="Picture 2" descr="5e-1"/>
          <p:cNvPicPr>
            <a:picLocks noChangeAspect="1" noChangeArrowheads="1"/>
          </p:cNvPicPr>
          <p:nvPr/>
        </p:nvPicPr>
        <p:blipFill>
          <a:blip r:embed="rId2"/>
          <a:srcRect r="8875" b="15118"/>
          <a:stretch>
            <a:fillRect/>
          </a:stretch>
        </p:blipFill>
        <p:spPr bwMode="auto">
          <a:xfrm>
            <a:off x="704891" y="1548956"/>
            <a:ext cx="7486924" cy="4827048"/>
          </a:xfrm>
          <a:prstGeom prst="rect">
            <a:avLst/>
          </a:prstGeom>
          <a:noFill/>
          <a:ln w="9525">
            <a:noFill/>
            <a:miter lim="800000"/>
            <a:headEnd/>
            <a:tailEnd/>
          </a:ln>
        </p:spPr>
      </p:pic>
    </p:spTree>
    <p:extLst>
      <p:ext uri="{BB962C8B-B14F-4D97-AF65-F5344CB8AC3E}">
        <p14:creationId xmlns:p14="http://schemas.microsoft.com/office/powerpoint/2010/main" val="2994691874"/>
      </p:ext>
    </p:extLst>
  </p:cSld>
  <p:clrMapOvr>
    <a:masterClrMapping/>
  </p:clrMapOvr>
  <p:transition>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00285"/>
            <a:ext cx="9612536" cy="830997"/>
          </a:xfrm>
          <a:prstGeom prst="rect">
            <a:avLst/>
          </a:prstGeom>
          <a:noFill/>
        </p:spPr>
        <p:txBody>
          <a:bodyPr wrap="square" rtlCol="0">
            <a:spAutoFit/>
          </a:bodyPr>
          <a:lstStyle/>
          <a:p>
            <a:pPr algn="ctr"/>
            <a:r>
              <a:rPr lang="en-US" sz="2400" dirty="0">
                <a:solidFill>
                  <a:srgbClr val="7030A0"/>
                </a:solidFill>
                <a:latin typeface="Times New Roman" pitchFamily="18" charset="0"/>
                <a:cs typeface="Times New Roman" pitchFamily="18" charset="0"/>
              </a:rPr>
              <a:t>Neutron </a:t>
            </a:r>
            <a:r>
              <a:rPr lang="en-US" sz="2400" dirty="0" err="1">
                <a:solidFill>
                  <a:srgbClr val="7030A0"/>
                </a:solidFill>
                <a:latin typeface="Times New Roman" pitchFamily="18" charset="0"/>
                <a:cs typeface="Times New Roman" pitchFamily="18" charset="0"/>
              </a:rPr>
              <a:t>fluence</a:t>
            </a:r>
            <a:r>
              <a:rPr lang="en-US" sz="2400" dirty="0">
                <a:solidFill>
                  <a:srgbClr val="7030A0"/>
                </a:solidFill>
                <a:latin typeface="Times New Roman" pitchFamily="18" charset="0"/>
                <a:cs typeface="Times New Roman" pitchFamily="18" charset="0"/>
              </a:rPr>
              <a:t> measurements with passive silicon detectors  outside Quinta</a:t>
            </a:r>
          </a:p>
          <a:p>
            <a:pPr algn="ctr"/>
            <a:r>
              <a:rPr lang="en-US" sz="2400" dirty="0">
                <a:solidFill>
                  <a:srgbClr val="7030A0"/>
                </a:solidFill>
                <a:latin typeface="Times New Roman" pitchFamily="18" charset="0"/>
                <a:cs typeface="Times New Roman" pitchFamily="18" charset="0"/>
              </a:rPr>
              <a:t>Run 48 and 49 </a:t>
            </a:r>
            <a:endParaRPr lang="ru-RU" sz="2400" dirty="0">
              <a:solidFill>
                <a:srgbClr val="7030A0"/>
              </a:solidFill>
              <a:latin typeface="Times New Roman" pitchFamily="18" charset="0"/>
              <a:cs typeface="Times New Roman" pitchFamily="18" charset="0"/>
            </a:endParaRPr>
          </a:p>
        </p:txBody>
      </p:sp>
      <p:grpSp>
        <p:nvGrpSpPr>
          <p:cNvPr id="4" name="Группа 3"/>
          <p:cNvGrpSpPr/>
          <p:nvPr/>
        </p:nvGrpSpPr>
        <p:grpSpPr>
          <a:xfrm>
            <a:off x="155371" y="1647475"/>
            <a:ext cx="3443743" cy="2376423"/>
            <a:chOff x="155371" y="1647475"/>
            <a:chExt cx="3443743" cy="2376423"/>
          </a:xfrm>
        </p:grpSpPr>
        <p:sp>
          <p:nvSpPr>
            <p:cNvPr id="6147" name="Text Box 3"/>
            <p:cNvSpPr txBox="1">
              <a:spLocks noChangeArrowheads="1"/>
            </p:cNvSpPr>
            <p:nvPr/>
          </p:nvSpPr>
          <p:spPr bwMode="auto">
            <a:xfrm>
              <a:off x="155371" y="3466260"/>
              <a:ext cx="3443743" cy="557638"/>
            </a:xfrm>
            <a:prstGeom prst="rect">
              <a:avLst/>
            </a:prstGeom>
            <a:solidFill>
              <a:srgbClr val="FFFFFF"/>
            </a:solidFill>
            <a:ln w="0">
              <a:solidFill>
                <a:srgbClr val="FFFFFF"/>
              </a:solidFill>
              <a:miter lim="800000"/>
              <a:headEnd/>
              <a:tailEnd/>
            </a:ln>
          </p:spPr>
          <p:txBody>
            <a:bodyPr vert="horz" wrap="square" lIns="100965" tIns="55245" rIns="100965" bIns="55245" numCol="1" anchor="t" anchorCtr="0" compatLnSpc="1">
              <a:prstTxWarp prst="textNoShape">
                <a:avLst/>
              </a:prstTxWarp>
            </a:bodyPr>
            <a:lstStyle/>
            <a:p>
              <a:pPr defTabSz="914400" fontAlgn="base">
                <a:spcBef>
                  <a:spcPct val="0"/>
                </a:spcBef>
                <a:spcAft>
                  <a:spcPts val="1000"/>
                </a:spcAft>
              </a:pPr>
              <a:r>
                <a:rPr lang="ru-RU" sz="1100" dirty="0">
                  <a:latin typeface="Times New Roman" pitchFamily="18" charset="0"/>
                  <a:cs typeface="Arial" pitchFamily="34" charset="0"/>
                </a:rPr>
                <a:t>Fig. 2</a:t>
              </a:r>
              <a:r>
                <a:rPr lang="ru-RU" sz="1100" i="1" dirty="0">
                  <a:latin typeface="Times New Roman" pitchFamily="18" charset="0"/>
                  <a:cs typeface="Arial" pitchFamily="34" charset="0"/>
                </a:rPr>
                <a:t> </a:t>
              </a:r>
              <a:r>
                <a:rPr lang="ru-RU" sz="1100" dirty="0">
                  <a:latin typeface="Times New Roman" pitchFamily="18" charset="0"/>
                  <a:cs typeface="Arial" pitchFamily="34" charset="0"/>
                </a:rPr>
                <a:t>Displacement damage cross section as a function of energy for various particles in silicon (from [9]).</a:t>
              </a:r>
              <a:endParaRPr lang="ru-RU" dirty="0">
                <a:latin typeface="Arial" pitchFamily="34" charset="0"/>
                <a:cs typeface="Arial" pitchFamily="34" charset="0"/>
              </a:endParaRPr>
            </a:p>
          </p:txBody>
        </p:sp>
        <p:pic>
          <p:nvPicPr>
            <p:cNvPr id="6148" name="Picture 4"/>
            <p:cNvPicPr>
              <a:picLocks noChangeAspect="1" noChangeArrowheads="1"/>
            </p:cNvPicPr>
            <p:nvPr/>
          </p:nvPicPr>
          <p:blipFill>
            <a:blip r:embed="rId3" cstate="print"/>
            <a:srcRect/>
            <a:stretch>
              <a:fillRect/>
            </a:stretch>
          </p:blipFill>
          <p:spPr bwMode="auto">
            <a:xfrm>
              <a:off x="155371" y="1647475"/>
              <a:ext cx="3075326" cy="1694423"/>
            </a:xfrm>
            <a:prstGeom prst="rect">
              <a:avLst/>
            </a:prstGeom>
            <a:solidFill>
              <a:srgbClr val="FFFFFF">
                <a:alpha val="0"/>
              </a:srgbClr>
            </a:solidFill>
            <a:ln w="9525">
              <a:noFill/>
              <a:miter lim="800000"/>
              <a:headEnd/>
              <a:tailEnd/>
            </a:ln>
          </p:spPr>
        </p:pic>
      </p:grpSp>
      <p:sp>
        <p:nvSpPr>
          <p:cNvPr id="6" name="TextBox 5"/>
          <p:cNvSpPr txBox="1"/>
          <p:nvPr/>
        </p:nvSpPr>
        <p:spPr>
          <a:xfrm>
            <a:off x="3453163" y="3203759"/>
            <a:ext cx="5944351" cy="369332"/>
          </a:xfrm>
          <a:prstGeom prst="rect">
            <a:avLst/>
          </a:prstGeom>
          <a:noFill/>
        </p:spPr>
        <p:txBody>
          <a:bodyPr wrap="square" rtlCol="0">
            <a:spAutoFit/>
          </a:bodyPr>
          <a:lstStyle/>
          <a:p>
            <a:r>
              <a:rPr lang="en-US" dirty="0"/>
              <a:t>The hardness factor has values between 0.7 and 0.96</a:t>
            </a:r>
            <a:endParaRPr lang="ru-RU" dirty="0"/>
          </a:p>
        </p:txBody>
      </p:sp>
      <p:sp>
        <p:nvSpPr>
          <p:cNvPr id="6150"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149" name="Object 5"/>
          <p:cNvGraphicFramePr>
            <a:graphicFrameLocks noChangeAspect="1"/>
          </p:cNvGraphicFramePr>
          <p:nvPr>
            <p:extLst>
              <p:ext uri="{D42A27DB-BD31-4B8C-83A1-F6EECF244321}">
                <p14:modId xmlns:p14="http://schemas.microsoft.com/office/powerpoint/2010/main" val="3609521910"/>
              </p:ext>
            </p:extLst>
          </p:nvPr>
        </p:nvGraphicFramePr>
        <p:xfrm>
          <a:off x="4571491" y="2196723"/>
          <a:ext cx="2238375" cy="1038225"/>
        </p:xfrm>
        <a:graphic>
          <a:graphicData uri="http://schemas.openxmlformats.org/presentationml/2006/ole">
            <mc:AlternateContent xmlns:mc="http://schemas.openxmlformats.org/markup-compatibility/2006">
              <mc:Choice xmlns:v="urn:schemas-microsoft-com:vml" Requires="v">
                <p:oleObj spid="_x0000_s1078" name="Equation" r:id="rId4" imgW="544084" imgH="544084" progId="Equation.3">
                  <p:embed/>
                </p:oleObj>
              </mc:Choice>
              <mc:Fallback>
                <p:oleObj name="Equation" r:id="rId4" imgW="544084" imgH="54408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491" y="2196723"/>
                        <a:ext cx="2238375" cy="1038225"/>
                      </a:xfrm>
                      <a:prstGeom prst="rect">
                        <a:avLst/>
                      </a:prstGeom>
                      <a:solidFill>
                        <a:srgbClr val="FFFFFF">
                          <a:alpha val="0"/>
                        </a:srgbClr>
                      </a:solidFill>
                    </p:spPr>
                  </p:pic>
                </p:oleObj>
              </mc:Fallback>
            </mc:AlternateContent>
          </a:graphicData>
        </a:graphic>
      </p:graphicFrame>
      <p:sp>
        <p:nvSpPr>
          <p:cNvPr id="9" name="TextBox 8"/>
          <p:cNvSpPr txBox="1"/>
          <p:nvPr/>
        </p:nvSpPr>
        <p:spPr>
          <a:xfrm>
            <a:off x="3453163" y="1198258"/>
            <a:ext cx="6408754" cy="923330"/>
          </a:xfrm>
          <a:prstGeom prst="rect">
            <a:avLst/>
          </a:prstGeom>
          <a:noFill/>
        </p:spPr>
        <p:txBody>
          <a:bodyPr wrap="square" rtlCol="0">
            <a:spAutoFit/>
          </a:bodyPr>
          <a:lstStyle/>
          <a:p>
            <a:r>
              <a:rPr lang="en-US" dirty="0"/>
              <a:t>The hardness factor relates the </a:t>
            </a:r>
            <a:r>
              <a:rPr lang="en-US" dirty="0" err="1"/>
              <a:t>fluence</a:t>
            </a:r>
            <a:r>
              <a:rPr lang="en-US" dirty="0"/>
              <a:t> of a given beam with the equivalent </a:t>
            </a:r>
            <a:r>
              <a:rPr lang="en-US" dirty="0" err="1"/>
              <a:t>fluence</a:t>
            </a:r>
            <a:r>
              <a:rPr lang="en-US" dirty="0"/>
              <a:t> of a 1 </a:t>
            </a:r>
            <a:r>
              <a:rPr lang="en-US" dirty="0" err="1"/>
              <a:t>MeV</a:t>
            </a:r>
            <a:r>
              <a:rPr lang="en-US" dirty="0"/>
              <a:t> neutron beam which produces the same effect</a:t>
            </a:r>
            <a:endParaRPr lang="ru-RU" dirty="0"/>
          </a:p>
        </p:txBody>
      </p:sp>
      <p:grpSp>
        <p:nvGrpSpPr>
          <p:cNvPr id="5" name="Группа 4"/>
          <p:cNvGrpSpPr/>
          <p:nvPr/>
        </p:nvGrpSpPr>
        <p:grpSpPr>
          <a:xfrm>
            <a:off x="1999722" y="3911235"/>
            <a:ext cx="5274722" cy="2719163"/>
            <a:chOff x="1999722" y="3911235"/>
            <a:chExt cx="5274722" cy="2719163"/>
          </a:xfrm>
        </p:grpSpPr>
        <p:pic>
          <p:nvPicPr>
            <p:cNvPr id="10" name="Picture 2"/>
            <p:cNvPicPr>
              <a:picLocks noChangeAspect="1" noChangeArrowheads="1"/>
            </p:cNvPicPr>
            <p:nvPr/>
          </p:nvPicPr>
          <p:blipFill>
            <a:blip r:embed="rId6" cstate="print"/>
            <a:srcRect/>
            <a:stretch>
              <a:fillRect/>
            </a:stretch>
          </p:blipFill>
          <p:spPr bwMode="auto">
            <a:xfrm>
              <a:off x="1999722" y="3911235"/>
              <a:ext cx="5081596" cy="2303555"/>
            </a:xfrm>
            <a:prstGeom prst="rect">
              <a:avLst/>
            </a:prstGeom>
            <a:noFill/>
            <a:ln w="9525">
              <a:noFill/>
              <a:miter lim="800000"/>
              <a:headEnd/>
              <a:tailEnd/>
            </a:ln>
          </p:spPr>
        </p:pic>
        <p:sp>
          <p:nvSpPr>
            <p:cNvPr id="11" name="TextBox 10"/>
            <p:cNvSpPr txBox="1"/>
            <p:nvPr/>
          </p:nvSpPr>
          <p:spPr>
            <a:xfrm>
              <a:off x="2059470" y="6261066"/>
              <a:ext cx="5214974" cy="369332"/>
            </a:xfrm>
            <a:prstGeom prst="rect">
              <a:avLst/>
            </a:prstGeom>
            <a:noFill/>
          </p:spPr>
          <p:txBody>
            <a:bodyPr wrap="square" rtlCol="0">
              <a:spAutoFit/>
            </a:bodyPr>
            <a:lstStyle/>
            <a:p>
              <a:r>
                <a:rPr lang="en-US" dirty="0"/>
                <a:t>Scheme of the experiment - detector positions</a:t>
              </a:r>
              <a:endParaRPr lang="ru-RU" dirty="0"/>
            </a:p>
          </p:txBody>
        </p:sp>
      </p:grpSp>
    </p:spTree>
    <p:extLst>
      <p:ext uri="{BB962C8B-B14F-4D97-AF65-F5344CB8AC3E}">
        <p14:creationId xmlns:p14="http://schemas.microsoft.com/office/powerpoint/2010/main" val="17868005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natU_Bi ratio"/>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887676" y="1406079"/>
            <a:ext cx="6953250" cy="5168900"/>
          </a:xfrm>
          <a:prstGeom prst="rect">
            <a:avLst/>
          </a:prstGeom>
          <a:solidFill>
            <a:schemeClr val="bg1">
              <a:alpha val="61176"/>
            </a:schemeClr>
          </a:solidFill>
          <a:ln w="28575">
            <a:gradFill>
              <a:gsLst>
                <a:gs pos="0">
                  <a:schemeClr val="bg1"/>
                </a:gs>
                <a:gs pos="50000">
                  <a:srgbClr val="00B0F0"/>
                </a:gs>
                <a:gs pos="100000">
                  <a:srgbClr val="0070C0"/>
                </a:gs>
              </a:gsLst>
              <a:lin ang="5400000" scaled="0"/>
            </a:gradFill>
            <a:miter lim="800000"/>
            <a:headEnd/>
            <a:tailEnd/>
          </a:ln>
        </p:spPr>
      </p:pic>
      <p:sp>
        <p:nvSpPr>
          <p:cNvPr id="27651" name="Text Box 3"/>
          <p:cNvSpPr txBox="1">
            <a:spLocks noChangeArrowheads="1"/>
          </p:cNvSpPr>
          <p:nvPr/>
        </p:nvSpPr>
        <p:spPr bwMode="auto">
          <a:xfrm>
            <a:off x="887676" y="334518"/>
            <a:ext cx="6953249" cy="738664"/>
          </a:xfrm>
          <a:prstGeom prst="rect">
            <a:avLst/>
          </a:prstGeom>
          <a:noFill/>
          <a:ln w="9525">
            <a:noFill/>
            <a:miter lim="800000"/>
            <a:headEnd/>
            <a:tailEnd/>
          </a:ln>
        </p:spPr>
        <p:txBody>
          <a:bodyPr wrap="square">
            <a:spAutoFit/>
          </a:bodyPr>
          <a:lstStyle/>
          <a:p>
            <a:pPr algn="ctr"/>
            <a:r>
              <a:rPr lang="en-US" sz="1400" dirty="0">
                <a:solidFill>
                  <a:srgbClr val="0000CC"/>
                </a:solidFill>
              </a:rPr>
              <a:t>The ratio of number of fission </a:t>
            </a:r>
            <a:r>
              <a:rPr lang="en-US" sz="1400" b="1" i="1" baseline="30000" dirty="0" err="1">
                <a:solidFill>
                  <a:srgbClr val="00B0F0"/>
                </a:solidFill>
              </a:rPr>
              <a:t>nat</a:t>
            </a:r>
            <a:r>
              <a:rPr lang="en-US" sz="1400" b="1" i="1" dirty="0" err="1">
                <a:solidFill>
                  <a:srgbClr val="00B0F0"/>
                </a:solidFill>
              </a:rPr>
              <a:t>U</a:t>
            </a:r>
            <a:r>
              <a:rPr lang="ru-RU" sz="1400" b="1" i="1" dirty="0">
                <a:solidFill>
                  <a:srgbClr val="00B0F0"/>
                </a:solidFill>
              </a:rPr>
              <a:t>(</a:t>
            </a:r>
            <a:r>
              <a:rPr lang="en-US" sz="1400" b="1" i="1" dirty="0">
                <a:solidFill>
                  <a:srgbClr val="00B0F0"/>
                </a:solidFill>
              </a:rPr>
              <a:t>n</a:t>
            </a:r>
            <a:r>
              <a:rPr lang="ru-RU" sz="1400" b="1" i="1" dirty="0">
                <a:solidFill>
                  <a:srgbClr val="00B0F0"/>
                </a:solidFill>
              </a:rPr>
              <a:t>.</a:t>
            </a:r>
            <a:r>
              <a:rPr lang="en-US" sz="1400" b="1" i="1" dirty="0">
                <a:solidFill>
                  <a:srgbClr val="00B0F0"/>
                </a:solidFill>
              </a:rPr>
              <a:t>f</a:t>
            </a:r>
            <a:r>
              <a:rPr lang="ru-RU" sz="1400" b="1" i="1" dirty="0">
                <a:solidFill>
                  <a:srgbClr val="00B0F0"/>
                </a:solidFill>
              </a:rPr>
              <a:t>) / </a:t>
            </a:r>
            <a:r>
              <a:rPr lang="ru-RU" sz="1400" b="1" i="1" baseline="30000" dirty="0">
                <a:solidFill>
                  <a:srgbClr val="00B0F0"/>
                </a:solidFill>
              </a:rPr>
              <a:t>209</a:t>
            </a:r>
            <a:r>
              <a:rPr lang="en-US" sz="1400" b="1" i="1" dirty="0">
                <a:solidFill>
                  <a:srgbClr val="00B0F0"/>
                </a:solidFill>
              </a:rPr>
              <a:t>Bi</a:t>
            </a:r>
            <a:r>
              <a:rPr lang="ru-RU" sz="1400" b="1" i="1" dirty="0">
                <a:solidFill>
                  <a:srgbClr val="00B0F0"/>
                </a:solidFill>
              </a:rPr>
              <a:t>(</a:t>
            </a:r>
            <a:r>
              <a:rPr lang="en-US" sz="1400" b="1" i="1" dirty="0">
                <a:solidFill>
                  <a:srgbClr val="00B0F0"/>
                </a:solidFill>
              </a:rPr>
              <a:t>n</a:t>
            </a:r>
            <a:r>
              <a:rPr lang="ru-RU" sz="1400" b="1" i="1" dirty="0">
                <a:solidFill>
                  <a:srgbClr val="00B0F0"/>
                </a:solidFill>
              </a:rPr>
              <a:t>,</a:t>
            </a:r>
            <a:r>
              <a:rPr lang="en-US" sz="1400" b="1" i="1" dirty="0">
                <a:solidFill>
                  <a:srgbClr val="00B0F0"/>
                </a:solidFill>
              </a:rPr>
              <a:t>f</a:t>
            </a:r>
            <a:r>
              <a:rPr lang="ru-RU" sz="1400" b="1" i="1" dirty="0">
                <a:solidFill>
                  <a:srgbClr val="00B0F0"/>
                </a:solidFill>
              </a:rPr>
              <a:t>) </a:t>
            </a:r>
          </a:p>
          <a:p>
            <a:pPr algn="ctr"/>
            <a:r>
              <a:rPr lang="en-US" sz="1400" dirty="0">
                <a:solidFill>
                  <a:srgbClr val="0000CC"/>
                </a:solidFill>
              </a:rPr>
              <a:t>along the side of Quinta</a:t>
            </a:r>
            <a:br>
              <a:rPr lang="en-US" sz="1400" dirty="0">
                <a:solidFill>
                  <a:srgbClr val="0000CC"/>
                </a:solidFill>
              </a:rPr>
            </a:br>
            <a:r>
              <a:rPr lang="en-US" sz="1400" dirty="0">
                <a:solidFill>
                  <a:srgbClr val="0000CC"/>
                </a:solidFill>
              </a:rPr>
              <a:t>(data for 0.66 </a:t>
            </a:r>
            <a:r>
              <a:rPr lang="en-US" sz="1400" dirty="0" err="1">
                <a:solidFill>
                  <a:srgbClr val="0000CC"/>
                </a:solidFill>
              </a:rPr>
              <a:t>GeV</a:t>
            </a:r>
            <a:r>
              <a:rPr lang="en-US" sz="1400" dirty="0">
                <a:solidFill>
                  <a:srgbClr val="0000CC"/>
                </a:solidFill>
              </a:rPr>
              <a:t>/A and 4 </a:t>
            </a:r>
            <a:r>
              <a:rPr lang="en-US" sz="1400" dirty="0" err="1">
                <a:solidFill>
                  <a:srgbClr val="0000CC"/>
                </a:solidFill>
              </a:rPr>
              <a:t>GeV</a:t>
            </a:r>
            <a:r>
              <a:rPr lang="en-US" sz="1400" dirty="0">
                <a:solidFill>
                  <a:srgbClr val="0000CC"/>
                </a:solidFill>
              </a:rPr>
              <a:t>/A is not displayed, but the trend - the same)</a:t>
            </a:r>
            <a:r>
              <a:rPr lang="ru-RU" sz="1400" dirty="0">
                <a:solidFill>
                  <a:srgbClr val="0000CC"/>
                </a:solidFill>
              </a:rPr>
              <a:t> </a:t>
            </a:r>
          </a:p>
        </p:txBody>
      </p:sp>
      <p:sp>
        <p:nvSpPr>
          <p:cNvPr id="27652" name="Rectangle 3"/>
          <p:cNvSpPr>
            <a:spLocks noChangeArrowheads="1"/>
          </p:cNvSpPr>
          <p:nvPr/>
        </p:nvSpPr>
        <p:spPr bwMode="auto">
          <a:xfrm>
            <a:off x="5102489" y="2620517"/>
            <a:ext cx="2714625" cy="538162"/>
          </a:xfrm>
          <a:prstGeom prst="rect">
            <a:avLst/>
          </a:prstGeom>
          <a:noFill/>
          <a:ln w="9525">
            <a:noFill/>
            <a:miter lim="800000"/>
            <a:headEnd/>
            <a:tailEnd/>
          </a:ln>
        </p:spPr>
        <p:txBody>
          <a:bodyPr>
            <a:spAutoFit/>
          </a:bodyPr>
          <a:lstStyle/>
          <a:p>
            <a:r>
              <a:rPr lang="en-US" baseline="30000"/>
              <a:t>nat</a:t>
            </a:r>
            <a:r>
              <a:rPr lang="en-US"/>
              <a:t>U (nf) / 209Bi (n, f)</a:t>
            </a:r>
            <a:r>
              <a:rPr lang="en-US" sz="1100"/>
              <a:t/>
            </a:r>
            <a:br>
              <a:rPr lang="en-US" sz="1100"/>
            </a:br>
            <a:r>
              <a:rPr lang="en-US" sz="1100"/>
              <a:t>Group A. Smirnov (Radium Institute)</a:t>
            </a:r>
          </a:p>
        </p:txBody>
      </p:sp>
    </p:spTree>
    <p:extLst>
      <p:ext uri="{BB962C8B-B14F-4D97-AF65-F5344CB8AC3E}">
        <p14:creationId xmlns:p14="http://schemas.microsoft.com/office/powerpoint/2010/main" val="3275987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0" y="203200"/>
            <a:ext cx="7415213" cy="714375"/>
          </a:xfrm>
        </p:spPr>
        <p:txBody>
          <a:bodyPr/>
          <a:lstStyle/>
          <a:p>
            <a:pPr eaLnBrk="1" hangingPunct="1"/>
            <a:r>
              <a:rPr lang="en-US" sz="2000" b="1" i="1" dirty="0">
                <a:solidFill>
                  <a:srgbClr val="7030A0"/>
                </a:solidFill>
                <a:latin typeface="Times New Roman" pitchFamily="18" charset="0"/>
                <a:cs typeface="Times New Roman" pitchFamily="18" charset="0"/>
              </a:rPr>
              <a:t>Average of high energy neutron spectra on the surface of  QUINTA</a:t>
            </a:r>
            <a:r>
              <a:rPr lang="ru-RU" sz="2000" b="1" i="1" dirty="0">
                <a:solidFill>
                  <a:srgbClr val="7030A0"/>
                </a:solidFill>
                <a:latin typeface="Times New Roman" pitchFamily="18" charset="0"/>
                <a:cs typeface="Times New Roman" pitchFamily="18" charset="0"/>
              </a:rPr>
              <a:t> </a:t>
            </a:r>
          </a:p>
        </p:txBody>
      </p:sp>
      <p:graphicFrame>
        <p:nvGraphicFramePr>
          <p:cNvPr id="1026" name="Object 5"/>
          <p:cNvGraphicFramePr>
            <a:graphicFrameLocks noChangeAspect="1"/>
          </p:cNvGraphicFramePr>
          <p:nvPr>
            <p:extLst>
              <p:ext uri="{D42A27DB-BD31-4B8C-83A1-F6EECF244321}">
                <p14:modId xmlns:p14="http://schemas.microsoft.com/office/powerpoint/2010/main" val="1242161518"/>
              </p:ext>
            </p:extLst>
          </p:nvPr>
        </p:nvGraphicFramePr>
        <p:xfrm>
          <a:off x="689777" y="1632081"/>
          <a:ext cx="7064375" cy="4387850"/>
        </p:xfrm>
        <a:graphic>
          <a:graphicData uri="http://schemas.openxmlformats.org/presentationml/2006/ole">
            <mc:AlternateContent xmlns:mc="http://schemas.openxmlformats.org/markup-compatibility/2006">
              <mc:Choice xmlns:v="urn:schemas-microsoft-com:vml" Requires="v">
                <p:oleObj spid="_x0000_s2102" r:id="rId3" imgW="7065876" imgH="4389500" progId="Excel.Sheet.8">
                  <p:embed/>
                </p:oleObj>
              </mc:Choice>
              <mc:Fallback>
                <p:oleObj r:id="rId3" imgW="7065876" imgH="43895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77" y="1632081"/>
                        <a:ext cx="7064375" cy="438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59671016"/>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07580" y="297309"/>
            <a:ext cx="8229600" cy="417512"/>
          </a:xfrm>
        </p:spPr>
        <p:txBody>
          <a:bodyPr/>
          <a:lstStyle/>
          <a:p>
            <a:r>
              <a:rPr lang="en-US" sz="2000" i="1" dirty="0">
                <a:solidFill>
                  <a:srgbClr val="7030A0"/>
                </a:solidFill>
              </a:rPr>
              <a:t>N*R for different Z (</a:t>
            </a:r>
            <a:r>
              <a:rPr lang="en-US" sz="2000" i="1" baseline="30000" dirty="0">
                <a:solidFill>
                  <a:srgbClr val="7030A0"/>
                </a:solidFill>
              </a:rPr>
              <a:t>12</a:t>
            </a:r>
            <a:r>
              <a:rPr lang="en-US" sz="2000" i="1" dirty="0">
                <a:solidFill>
                  <a:srgbClr val="7030A0"/>
                </a:solidFill>
              </a:rPr>
              <a:t>C - 2 </a:t>
            </a:r>
            <a:r>
              <a:rPr lang="en-US" sz="2000" i="1" dirty="0" err="1">
                <a:solidFill>
                  <a:srgbClr val="7030A0"/>
                </a:solidFill>
              </a:rPr>
              <a:t>AGeV</a:t>
            </a:r>
            <a:r>
              <a:rPr lang="en-US" sz="2000" i="1" dirty="0">
                <a:solidFill>
                  <a:srgbClr val="7030A0"/>
                </a:solidFill>
              </a:rPr>
              <a:t>  and protons of</a:t>
            </a:r>
            <a:r>
              <a:rPr lang="ru-RU" sz="2000" i="1" dirty="0">
                <a:solidFill>
                  <a:srgbClr val="7030A0"/>
                </a:solidFill>
              </a:rPr>
              <a:t> 660 </a:t>
            </a:r>
            <a:r>
              <a:rPr lang="en-US" sz="2000" i="1" dirty="0" err="1">
                <a:solidFill>
                  <a:srgbClr val="7030A0"/>
                </a:solidFill>
              </a:rPr>
              <a:t>MeV</a:t>
            </a:r>
            <a:r>
              <a:rPr lang="en-US" sz="2000" i="1" dirty="0">
                <a:solidFill>
                  <a:srgbClr val="7030A0"/>
                </a:solidFill>
              </a:rPr>
              <a:t>)</a:t>
            </a:r>
            <a:endParaRPr lang="ru-RU" sz="2000" i="1" dirty="0">
              <a:solidFill>
                <a:srgbClr val="7030A0"/>
              </a:solidFill>
            </a:endParaRPr>
          </a:p>
        </p:txBody>
      </p:sp>
      <p:pic>
        <p:nvPicPr>
          <p:cNvPr id="31747"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4755" y="1022796"/>
            <a:ext cx="7848600" cy="5367338"/>
          </a:xfrm>
          <a:prstGeom prst="rect">
            <a:avLst/>
          </a:prstGeom>
          <a:solidFill>
            <a:schemeClr val="bg1">
              <a:alpha val="59999"/>
            </a:schemeClr>
          </a:solidFill>
          <a:ln w="38100" cmpd="dbl" algn="ctr">
            <a:noFill/>
            <a:miter lim="800000"/>
            <a:headEnd/>
            <a:tailEnd/>
          </a:ln>
        </p:spPr>
      </p:pic>
    </p:spTree>
    <p:extLst>
      <p:ext uri="{BB962C8B-B14F-4D97-AF65-F5344CB8AC3E}">
        <p14:creationId xmlns:p14="http://schemas.microsoft.com/office/powerpoint/2010/main" val="3407824678"/>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17000"/>
          </a:schemeClr>
        </a:solidFill>
        <a:effectLst/>
      </p:bgPr>
    </p:bg>
    <p:spTree>
      <p:nvGrpSpPr>
        <p:cNvPr id="1" name=""/>
        <p:cNvGrpSpPr/>
        <p:nvPr/>
      </p:nvGrpSpPr>
      <p:grpSpPr>
        <a:xfrm>
          <a:off x="0" y="0"/>
          <a:ext cx="0" cy="0"/>
          <a:chOff x="0" y="0"/>
          <a:chExt cx="0" cy="0"/>
        </a:xfrm>
      </p:grpSpPr>
      <p:sp>
        <p:nvSpPr>
          <p:cNvPr id="2051" name="Title 1"/>
          <p:cNvSpPr>
            <a:spLocks noGrp="1"/>
          </p:cNvSpPr>
          <p:nvPr>
            <p:ph type="title"/>
          </p:nvPr>
        </p:nvSpPr>
        <p:spPr>
          <a:xfrm>
            <a:off x="565557" y="190500"/>
            <a:ext cx="8229600" cy="749153"/>
          </a:xfrm>
        </p:spPr>
        <p:txBody>
          <a:bodyPr/>
          <a:lstStyle/>
          <a:p>
            <a:r>
              <a:rPr lang="en-US" sz="1800" dirty="0">
                <a:solidFill>
                  <a:srgbClr val="7030A0"/>
                </a:solidFill>
              </a:rPr>
              <a:t>The dependence of the power gain from the energy  (in units of fission numbers on 1 deuteron and for  1 </a:t>
            </a:r>
            <a:r>
              <a:rPr lang="en-US" sz="1800" dirty="0" err="1">
                <a:solidFill>
                  <a:srgbClr val="7030A0"/>
                </a:solidFill>
              </a:rPr>
              <a:t>GeV</a:t>
            </a:r>
            <a:r>
              <a:rPr lang="en-US" sz="1800" dirty="0">
                <a:solidFill>
                  <a:srgbClr val="7030A0"/>
                </a:solidFill>
              </a:rPr>
              <a:t>). Sessions in 2012-2015</a:t>
            </a:r>
            <a:endParaRPr lang="ru-RU" sz="1800" dirty="0">
              <a:solidFill>
                <a:srgbClr val="7030A0"/>
              </a:solidFill>
            </a:endParaRPr>
          </a:p>
        </p:txBody>
      </p:sp>
      <p:graphicFrame>
        <p:nvGraphicFramePr>
          <p:cNvPr id="2050" name="Object 3"/>
          <p:cNvGraphicFramePr>
            <a:graphicFrameLocks noChangeAspect="1"/>
          </p:cNvGraphicFramePr>
          <p:nvPr>
            <p:extLst>
              <p:ext uri="{D42A27DB-BD31-4B8C-83A1-F6EECF244321}">
                <p14:modId xmlns:p14="http://schemas.microsoft.com/office/powerpoint/2010/main" val="4079697117"/>
              </p:ext>
            </p:extLst>
          </p:nvPr>
        </p:nvGraphicFramePr>
        <p:xfrm>
          <a:off x="565557" y="1225405"/>
          <a:ext cx="7472363" cy="5286375"/>
        </p:xfrm>
        <a:graphic>
          <a:graphicData uri="http://schemas.openxmlformats.org/presentationml/2006/ole">
            <mc:AlternateContent xmlns:mc="http://schemas.openxmlformats.org/markup-compatibility/2006">
              <mc:Choice xmlns:v="urn:schemas-microsoft-com:vml" Requires="v">
                <p:oleObj spid="_x0000_s3126" name="Graph" r:id="rId3" imgW="4278240" imgH="3024720" progId="Origin50.Graph">
                  <p:embed/>
                </p:oleObj>
              </mc:Choice>
              <mc:Fallback>
                <p:oleObj name="Graph" r:id="rId3" imgW="4278240" imgH="30247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291" t="3928" r="3198" b="4761"/>
                      <a:stretch>
                        <a:fillRect/>
                      </a:stretch>
                    </p:blipFill>
                    <p:spPr bwMode="auto">
                      <a:xfrm>
                        <a:off x="565557" y="1225405"/>
                        <a:ext cx="7472363" cy="5286375"/>
                      </a:xfrm>
                      <a:prstGeom prst="rect">
                        <a:avLst/>
                      </a:prstGeom>
                      <a:solidFill>
                        <a:srgbClr val="CCECFF">
                          <a:alpha val="10000"/>
                        </a:srgbClr>
                      </a:solidFill>
                      <a:ln>
                        <a:noFill/>
                      </a:ln>
                    </p:spPr>
                  </p:pic>
                </p:oleObj>
              </mc:Fallback>
            </mc:AlternateContent>
          </a:graphicData>
        </a:graphic>
      </p:graphicFrame>
    </p:spTree>
    <p:extLst>
      <p:ext uri="{BB962C8B-B14F-4D97-AF65-F5344CB8AC3E}">
        <p14:creationId xmlns:p14="http://schemas.microsoft.com/office/powerpoint/2010/main" val="1776640581"/>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Рисунок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4667251" y="952500"/>
            <a:ext cx="3419475" cy="2794000"/>
          </a:xfrm>
          <a:prstGeom prst="rect">
            <a:avLst/>
          </a:prstGeom>
          <a:solidFill>
            <a:schemeClr val="bg1">
              <a:alpha val="50195"/>
            </a:schemeClr>
          </a:solidFill>
          <a:ln w="9525">
            <a:noFill/>
            <a:miter lim="800000"/>
            <a:headEnd/>
            <a:tailEnd/>
          </a:ln>
        </p:spPr>
      </p:pic>
      <p:pic>
        <p:nvPicPr>
          <p:cNvPr id="33795" name="Рисунок 6"/>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595563" y="3881439"/>
            <a:ext cx="3319462" cy="2713037"/>
          </a:xfrm>
          <a:prstGeom prst="rect">
            <a:avLst/>
          </a:prstGeom>
          <a:solidFill>
            <a:schemeClr val="bg1">
              <a:alpha val="50195"/>
            </a:schemeClr>
          </a:solidFill>
          <a:ln w="9525">
            <a:noFill/>
            <a:miter lim="800000"/>
            <a:headEnd/>
            <a:tailEnd/>
          </a:ln>
        </p:spPr>
      </p:pic>
      <p:sp>
        <p:nvSpPr>
          <p:cNvPr id="33796" name="Rectangle 8"/>
          <p:cNvSpPr>
            <a:spLocks noChangeArrowheads="1"/>
          </p:cNvSpPr>
          <p:nvPr/>
        </p:nvSpPr>
        <p:spPr bwMode="auto">
          <a:xfrm>
            <a:off x="523875" y="4167188"/>
            <a:ext cx="2305050" cy="2032000"/>
          </a:xfrm>
          <a:prstGeom prst="rect">
            <a:avLst/>
          </a:prstGeom>
          <a:noFill/>
          <a:ln w="9525">
            <a:noFill/>
            <a:miter lim="800000"/>
            <a:headEnd/>
            <a:tailEnd/>
          </a:ln>
        </p:spPr>
        <p:txBody>
          <a:bodyPr anchor="ctr">
            <a:spAutoFit/>
          </a:bodyPr>
          <a:lstStyle/>
          <a:p>
            <a:pPr algn="ctr"/>
            <a:r>
              <a:rPr lang="ru-RU" altLang="ru-RU"/>
              <a:t>φ</a:t>
            </a:r>
            <a:r>
              <a:rPr lang="fr-FR" altLang="ru-RU"/>
              <a:t>(x,y) =  </a:t>
            </a:r>
            <a:r>
              <a:rPr lang="ru-RU" altLang="ru-RU"/>
              <a:t>φ</a:t>
            </a:r>
            <a:r>
              <a:rPr lang="fr-FR" altLang="ru-RU"/>
              <a:t>(y)f(x)/f(x0) </a:t>
            </a:r>
            <a:endParaRPr lang="cs-CZ" altLang="ru-RU"/>
          </a:p>
          <a:p>
            <a:pPr algn="ctr"/>
            <a:r>
              <a:rPr lang="fr-FR" altLang="ru-RU"/>
              <a:t>f(x,y) = f(x) </a:t>
            </a:r>
            <a:r>
              <a:rPr lang="ru-RU" altLang="ru-RU"/>
              <a:t>φ</a:t>
            </a:r>
            <a:r>
              <a:rPr lang="fr-FR" altLang="ru-RU"/>
              <a:t>(y)/</a:t>
            </a:r>
            <a:r>
              <a:rPr lang="ru-RU" altLang="ru-RU"/>
              <a:t>φ</a:t>
            </a:r>
            <a:r>
              <a:rPr lang="fr-FR" altLang="ru-RU"/>
              <a:t>(y0)</a:t>
            </a:r>
            <a:endParaRPr lang="cs-CZ" altLang="ru-RU"/>
          </a:p>
          <a:p>
            <a:pPr algn="ctr"/>
            <a:r>
              <a:rPr lang="ru-RU" altLang="ru-RU"/>
              <a:t>φ</a:t>
            </a:r>
            <a:r>
              <a:rPr lang="fr-FR" altLang="ru-RU"/>
              <a:t>(x0,y0) =  f(x0,y0)   </a:t>
            </a:r>
            <a:endParaRPr lang="cs-CZ" altLang="ru-RU"/>
          </a:p>
          <a:p>
            <a:pPr algn="ctr"/>
            <a:r>
              <a:rPr lang="fr-FR" altLang="ru-RU"/>
              <a:t>  </a:t>
            </a:r>
            <a:r>
              <a:rPr lang="fr-FR" altLang="ru-RU">
                <a:sym typeface="Wingdings" pitchFamily="2" charset="2"/>
              </a:rPr>
              <a:t></a:t>
            </a:r>
            <a:r>
              <a:rPr lang="fr-FR" altLang="ru-RU"/>
              <a:t>   </a:t>
            </a:r>
            <a:r>
              <a:rPr lang="ru-RU" altLang="ru-RU">
                <a:sym typeface="Wingdings" pitchFamily="2" charset="2"/>
              </a:rPr>
              <a:t>φ</a:t>
            </a:r>
            <a:r>
              <a:rPr lang="fr-FR" altLang="ru-RU">
                <a:sym typeface="Wingdings" pitchFamily="2" charset="2"/>
              </a:rPr>
              <a:t>(y0) = f(x0)</a:t>
            </a:r>
            <a:endParaRPr lang="cs-CZ" altLang="ru-RU">
              <a:sym typeface="Wingdings" pitchFamily="2" charset="2"/>
            </a:endParaRPr>
          </a:p>
          <a:p>
            <a:pPr algn="ctr"/>
            <a:r>
              <a:rPr lang="fr-FR" altLang="ru-RU">
                <a:sym typeface="Wingdings" pitchFamily="2" charset="2"/>
              </a:rPr>
              <a:t> </a:t>
            </a:r>
            <a:r>
              <a:rPr lang="fr-FR" altLang="ru-RU"/>
              <a:t>  </a:t>
            </a:r>
            <a:r>
              <a:rPr lang="ru-RU" altLang="ru-RU" b="1">
                <a:sym typeface="Wingdings" pitchFamily="2" charset="2"/>
              </a:rPr>
              <a:t>φ</a:t>
            </a:r>
            <a:r>
              <a:rPr lang="fr-FR" altLang="ru-RU" b="1">
                <a:sym typeface="Wingdings" pitchFamily="2" charset="2"/>
              </a:rPr>
              <a:t>(x,y) = f(x,y)</a:t>
            </a:r>
          </a:p>
        </p:txBody>
      </p:sp>
      <p:grpSp>
        <p:nvGrpSpPr>
          <p:cNvPr id="33797" name="Group 8"/>
          <p:cNvGrpSpPr>
            <a:grpSpLocks/>
          </p:cNvGrpSpPr>
          <p:nvPr/>
        </p:nvGrpSpPr>
        <p:grpSpPr bwMode="auto">
          <a:xfrm>
            <a:off x="1595439" y="1023939"/>
            <a:ext cx="2714625" cy="2601847"/>
            <a:chOff x="571500" y="142875"/>
            <a:chExt cx="3357558" cy="3623809"/>
          </a:xfrm>
        </p:grpSpPr>
        <p:pic>
          <p:nvPicPr>
            <p:cNvPr id="33802" name="Рисунок 1"/>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571500" y="142875"/>
              <a:ext cx="3321050" cy="3540125"/>
            </a:xfrm>
            <a:prstGeom prst="rect">
              <a:avLst/>
            </a:prstGeom>
            <a:solidFill>
              <a:schemeClr val="bg1">
                <a:alpha val="50195"/>
              </a:schemeClr>
            </a:solidFill>
            <a:ln w="9525">
              <a:noFill/>
              <a:miter lim="800000"/>
              <a:headEnd/>
              <a:tailEnd/>
            </a:ln>
          </p:spPr>
        </p:pic>
        <p:sp>
          <p:nvSpPr>
            <p:cNvPr id="33803" name="TextBox 6"/>
            <p:cNvSpPr txBox="1">
              <a:spLocks noChangeArrowheads="1"/>
            </p:cNvSpPr>
            <p:nvPr/>
          </p:nvSpPr>
          <p:spPr bwMode="auto">
            <a:xfrm>
              <a:off x="714348" y="3500438"/>
              <a:ext cx="1357322" cy="266246"/>
            </a:xfrm>
            <a:prstGeom prst="rect">
              <a:avLst/>
            </a:prstGeom>
            <a:solidFill>
              <a:schemeClr val="bg1"/>
            </a:solidFill>
            <a:ln w="9525">
              <a:noFill/>
              <a:round/>
              <a:headEnd/>
              <a:tailEnd/>
            </a:ln>
          </p:spPr>
          <p:txBody>
            <a:bodyPr lIns="64800" tIns="33696" rIns="64800" bIns="33696">
              <a:spAutoFit/>
            </a:bodyPr>
            <a:lstStyle/>
            <a:p>
              <a:pPr algn="ctr" eaLnBrk="0" hangingPunct="0"/>
              <a:r>
                <a:rPr lang="en-US" sz="800">
                  <a:solidFill>
                    <a:srgbClr val="000000"/>
                  </a:solidFill>
                  <a:latin typeface="Calibri" pitchFamily="34" charset="0"/>
                  <a:cs typeface="Times New Roman" pitchFamily="18" charset="0"/>
                </a:rPr>
                <a:t>Front surface</a:t>
              </a:r>
              <a:endParaRPr lang="ru-RU" sz="800">
                <a:solidFill>
                  <a:srgbClr val="000000"/>
                </a:solidFill>
                <a:latin typeface="Calibri" pitchFamily="34" charset="0"/>
                <a:cs typeface="Times New Roman" pitchFamily="18" charset="0"/>
              </a:endParaRPr>
            </a:p>
          </p:txBody>
        </p:sp>
        <p:sp>
          <p:nvSpPr>
            <p:cNvPr id="33804" name="TextBox 7"/>
            <p:cNvSpPr txBox="1">
              <a:spLocks noChangeArrowheads="1"/>
            </p:cNvSpPr>
            <p:nvPr/>
          </p:nvSpPr>
          <p:spPr bwMode="auto">
            <a:xfrm>
              <a:off x="2571736" y="3500438"/>
              <a:ext cx="1357322" cy="266246"/>
            </a:xfrm>
            <a:prstGeom prst="rect">
              <a:avLst/>
            </a:prstGeom>
            <a:solidFill>
              <a:schemeClr val="bg1"/>
            </a:solidFill>
            <a:ln w="9525">
              <a:noFill/>
              <a:round/>
              <a:headEnd/>
              <a:tailEnd/>
            </a:ln>
          </p:spPr>
          <p:txBody>
            <a:bodyPr lIns="64800" tIns="33696" rIns="64800" bIns="33696">
              <a:spAutoFit/>
            </a:bodyPr>
            <a:lstStyle/>
            <a:p>
              <a:pPr algn="ctr" eaLnBrk="0" hangingPunct="0"/>
              <a:r>
                <a:rPr lang="en-US" sz="800">
                  <a:solidFill>
                    <a:srgbClr val="000000"/>
                  </a:solidFill>
                  <a:latin typeface="Calibri" pitchFamily="34" charset="0"/>
                  <a:cs typeface="Times New Roman" pitchFamily="18" charset="0"/>
                </a:rPr>
                <a:t>Lateral  surface</a:t>
              </a:r>
              <a:endParaRPr lang="ru-RU" sz="800">
                <a:solidFill>
                  <a:srgbClr val="000000"/>
                </a:solidFill>
                <a:latin typeface="Calibri" pitchFamily="34" charset="0"/>
                <a:cs typeface="Times New Roman" pitchFamily="18" charset="0"/>
              </a:endParaRPr>
            </a:p>
          </p:txBody>
        </p:sp>
      </p:grpSp>
      <p:sp>
        <p:nvSpPr>
          <p:cNvPr id="10" name="TextBox 9"/>
          <p:cNvSpPr txBox="1"/>
          <p:nvPr/>
        </p:nvSpPr>
        <p:spPr bwMode="auto">
          <a:xfrm>
            <a:off x="1595413" y="238103"/>
            <a:ext cx="7143800" cy="498937"/>
          </a:xfrm>
          <a:prstGeom prst="rect">
            <a:avLst/>
          </a:prstGeom>
          <a:grpFill/>
          <a:ln w="9525">
            <a:noFill/>
            <a:round/>
            <a:headEnd/>
            <a:tailEnd/>
          </a:ln>
        </p:spPr>
        <p:txBody>
          <a:bodyPr lIns="64800" tIns="33696" rIns="64800" bIns="33696">
            <a:spAutoFit/>
          </a:bodyPr>
          <a:lstStyle/>
          <a:p>
            <a:pPr algn="ctr" eaLnBrk="0" hangingPunct="0">
              <a:defRPr/>
            </a:pPr>
            <a:r>
              <a:rPr lang="en-US" sz="1400" dirty="0">
                <a:solidFill>
                  <a:srgbClr val="7030A0"/>
                </a:solidFill>
              </a:rPr>
              <a:t>The formation of </a:t>
            </a:r>
            <a:r>
              <a:rPr lang="en-US" sz="1400" baseline="30000" dirty="0">
                <a:solidFill>
                  <a:srgbClr val="7030A0"/>
                </a:solidFill>
              </a:rPr>
              <a:t>24</a:t>
            </a:r>
            <a:r>
              <a:rPr lang="en-US" sz="1400" dirty="0">
                <a:solidFill>
                  <a:srgbClr val="7030A0"/>
                </a:solidFill>
              </a:rPr>
              <a:t>Na isotope from the aluminum target under the irradiation of protons with an energy of 660 </a:t>
            </a:r>
            <a:r>
              <a:rPr lang="en-US" sz="1400" dirty="0" err="1">
                <a:solidFill>
                  <a:srgbClr val="7030A0"/>
                </a:solidFill>
              </a:rPr>
              <a:t>MeV</a:t>
            </a:r>
            <a:r>
              <a:rPr lang="en-US" sz="1400" dirty="0">
                <a:solidFill>
                  <a:srgbClr val="7030A0"/>
                </a:solidFill>
              </a:rPr>
              <a:t> (spatial distribution) </a:t>
            </a:r>
            <a:endParaRPr lang="ru-RU" sz="1400" dirty="0" err="1">
              <a:solidFill>
                <a:srgbClr val="7030A0"/>
              </a:solidFill>
              <a:latin typeface="Calibri" pitchFamily="34" charset="0"/>
              <a:cs typeface="Times New Roman" pitchFamily="18" charset="0"/>
            </a:endParaRPr>
          </a:p>
        </p:txBody>
      </p:sp>
      <p:grpSp>
        <p:nvGrpSpPr>
          <p:cNvPr id="33799" name="Group 11"/>
          <p:cNvGrpSpPr>
            <a:grpSpLocks/>
          </p:cNvGrpSpPr>
          <p:nvPr/>
        </p:nvGrpSpPr>
        <p:grpSpPr bwMode="auto">
          <a:xfrm>
            <a:off x="6167439" y="3309939"/>
            <a:ext cx="2922587" cy="3451505"/>
            <a:chOff x="5292725" y="2841625"/>
            <a:chExt cx="3635375" cy="4042735"/>
          </a:xfrm>
        </p:grpSpPr>
        <p:pic>
          <p:nvPicPr>
            <p:cNvPr id="33800" name="Рисунок 2"/>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5292725" y="2841625"/>
              <a:ext cx="3635375" cy="4016375"/>
            </a:xfrm>
            <a:prstGeom prst="rect">
              <a:avLst/>
            </a:prstGeom>
            <a:noFill/>
            <a:ln w="9525">
              <a:noFill/>
              <a:miter lim="800000"/>
              <a:headEnd/>
              <a:tailEnd/>
            </a:ln>
          </p:spPr>
        </p:pic>
        <p:sp>
          <p:nvSpPr>
            <p:cNvPr id="33801" name="Rectangle 10"/>
            <p:cNvSpPr>
              <a:spLocks noChangeArrowheads="1"/>
            </p:cNvSpPr>
            <p:nvPr/>
          </p:nvSpPr>
          <p:spPr bwMode="auto">
            <a:xfrm>
              <a:off x="6715140" y="6704112"/>
              <a:ext cx="1500198" cy="180248"/>
            </a:xfrm>
            <a:prstGeom prst="rect">
              <a:avLst/>
            </a:prstGeom>
            <a:solidFill>
              <a:schemeClr val="bg1"/>
            </a:solidFill>
            <a:ln w="9525">
              <a:noFill/>
              <a:miter lim="800000"/>
              <a:headEnd/>
              <a:tailEnd/>
            </a:ln>
          </p:spPr>
          <p:txBody>
            <a:bodyPr lIns="36000" tIns="0" bIns="0">
              <a:spAutoFit/>
            </a:bodyPr>
            <a:lstStyle/>
            <a:p>
              <a:pPr algn="ctr" eaLnBrk="0" hangingPunct="0"/>
              <a:r>
                <a:rPr lang="en-US" sz="1000">
                  <a:solidFill>
                    <a:srgbClr val="000000"/>
                  </a:solidFill>
                  <a:latin typeface="Calibri" pitchFamily="34" charset="0"/>
                  <a:cs typeface="Times New Roman" pitchFamily="18" charset="0"/>
                </a:rPr>
                <a:t>Behind surface</a:t>
              </a:r>
              <a:endParaRPr lang="ru-RU" sz="1000">
                <a:solidFill>
                  <a:srgbClr val="000000"/>
                </a:solidFill>
                <a:latin typeface="Calibri" pitchFamily="34" charset="0"/>
                <a:cs typeface="Times New Roman" pitchFamily="18" charset="0"/>
              </a:endParaRPr>
            </a:p>
          </p:txBody>
        </p:sp>
      </p:grpSp>
    </p:spTree>
    <p:extLst>
      <p:ext uri="{BB962C8B-B14F-4D97-AF65-F5344CB8AC3E}">
        <p14:creationId xmlns:p14="http://schemas.microsoft.com/office/powerpoint/2010/main" val="1390789078"/>
      </p:ext>
    </p:extLst>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95264" y="466726"/>
            <a:ext cx="8643937" cy="1285875"/>
          </a:xfrm>
        </p:spPr>
        <p:txBody>
          <a:bodyPr/>
          <a:lstStyle/>
          <a:p>
            <a:r>
              <a:rPr lang="en-US" sz="1800" dirty="0">
                <a:solidFill>
                  <a:srgbClr val="7030A0"/>
                </a:solidFill>
              </a:rPr>
              <a:t>Profile of the neutron flux at the output of the setup "Quinta" under irradiation deuteron beam with an energy of 4 </a:t>
            </a:r>
            <a:r>
              <a:rPr lang="en-US" sz="1800" dirty="0" err="1">
                <a:solidFill>
                  <a:srgbClr val="7030A0"/>
                </a:solidFill>
              </a:rPr>
              <a:t>GeV</a:t>
            </a:r>
            <a:r>
              <a:rPr lang="en-US" sz="1800" dirty="0">
                <a:solidFill>
                  <a:srgbClr val="7030A0"/>
                </a:solidFill>
              </a:rPr>
              <a:t> / nucleon</a:t>
            </a:r>
            <a:endParaRPr lang="ru-RU" sz="1800" i="1" dirty="0">
              <a:solidFill>
                <a:srgbClr val="7030A0"/>
              </a:solidFill>
            </a:endParaRPr>
          </a:p>
        </p:txBody>
      </p:sp>
      <p:pic>
        <p:nvPicPr>
          <p:cNvPr id="34819"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61976" y="1852614"/>
            <a:ext cx="6715125" cy="4713287"/>
          </a:xfrm>
          <a:prstGeom prst="rect">
            <a:avLst/>
          </a:prstGeom>
          <a:solidFill>
            <a:schemeClr val="bg1">
              <a:alpha val="50195"/>
            </a:schemeClr>
          </a:solidFill>
          <a:ln w="9525">
            <a:noFill/>
            <a:miter lim="800000"/>
            <a:headEnd/>
            <a:tailEnd/>
          </a:ln>
        </p:spPr>
      </p:pic>
    </p:spTree>
    <p:extLst>
      <p:ext uri="{BB962C8B-B14F-4D97-AF65-F5344CB8AC3E}">
        <p14:creationId xmlns:p14="http://schemas.microsoft.com/office/powerpoint/2010/main" val="2248378716"/>
      </p:ext>
    </p:extLst>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a:xfrm>
            <a:off x="364238" y="192087"/>
            <a:ext cx="8226425" cy="928688"/>
          </a:xfrm>
        </p:spPr>
        <p:txBody>
          <a:bodyPr/>
          <a:lstStyle/>
          <a:p>
            <a:r>
              <a:rPr lang="en-US" sz="2000" dirty="0">
                <a:solidFill>
                  <a:srgbClr val="7030A0"/>
                </a:solidFill>
              </a:rPr>
              <a:t>The results of neutron torch calculation on the "Quinta" under irradiation deuteron beam with an energy of 2 </a:t>
            </a:r>
            <a:r>
              <a:rPr lang="en-US" sz="2000" dirty="0" err="1">
                <a:solidFill>
                  <a:srgbClr val="7030A0"/>
                </a:solidFill>
              </a:rPr>
              <a:t>GeV</a:t>
            </a:r>
            <a:r>
              <a:rPr lang="en-US" sz="2000" dirty="0">
                <a:solidFill>
                  <a:srgbClr val="7030A0"/>
                </a:solidFill>
              </a:rPr>
              <a:t>/nucleon</a:t>
            </a:r>
            <a:endParaRPr lang="ru-RU" altLang="ru-RU" sz="2000" i="1" dirty="0">
              <a:solidFill>
                <a:schemeClr val="bg1"/>
              </a:solidFill>
            </a:endParaRPr>
          </a:p>
        </p:txBody>
      </p:sp>
      <p:sp>
        <p:nvSpPr>
          <p:cNvPr id="25602" name="Номер слайда 5"/>
          <p:cNvSpPr>
            <a:spLocks noGrp="1"/>
          </p:cNvSpPr>
          <p:nvPr>
            <p:ph type="sldNum" sz="quarter" idx="12"/>
          </p:nvPr>
        </p:nvSpPr>
        <p:spPr>
          <a:ln>
            <a:round/>
            <a:headEnd/>
            <a:tailEnd/>
          </a:ln>
        </p:spPr>
        <p:txBody>
          <a:bodyPr/>
          <a:lstStyle/>
          <a:p>
            <a:pPr>
              <a:defRPr/>
            </a:pPr>
            <a:fld id="{08A56EB2-14C5-4A62-B092-50710D552059}" type="slidenum">
              <a:rPr lang="ru-RU" altLang="ru-RU"/>
              <a:pPr>
                <a:defRPr/>
              </a:pPr>
              <a:t>28</a:t>
            </a:fld>
            <a:endParaRPr lang="ru-RU" altLang="ru-RU"/>
          </a:p>
        </p:txBody>
      </p:sp>
      <p:pic>
        <p:nvPicPr>
          <p:cNvPr id="35844"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331025" y="1263650"/>
            <a:ext cx="5795963" cy="5594350"/>
          </a:xfrm>
          <a:prstGeom prst="rect">
            <a:avLst/>
          </a:prstGeom>
          <a:solidFill>
            <a:schemeClr val="bg1">
              <a:alpha val="70195"/>
            </a:schemeClr>
          </a:solidFill>
          <a:ln w="9525">
            <a:noFill/>
            <a:round/>
            <a:headEnd/>
            <a:tailEnd/>
          </a:ln>
        </p:spPr>
      </p:pic>
    </p:spTree>
    <p:extLst>
      <p:ext uri="{BB962C8B-B14F-4D97-AF65-F5344CB8AC3E}">
        <p14:creationId xmlns:p14="http://schemas.microsoft.com/office/powerpoint/2010/main" val="2191476866"/>
      </p:ext>
    </p:extLst>
  </p:cSld>
  <p:clrMapOvr>
    <a:masterClrMapping/>
  </p:clrMapOvr>
  <p:transition spd="med">
    <p:pull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Номер слайда 5"/>
          <p:cNvSpPr txBox="1">
            <a:spLocks noGrp="1"/>
          </p:cNvSpPr>
          <p:nvPr/>
        </p:nvSpPr>
        <p:spPr>
          <a:xfrm>
            <a:off x="8077200" y="6356351"/>
            <a:ext cx="2133600" cy="365125"/>
          </a:xfrm>
          <a:prstGeom prst="rect">
            <a:avLst/>
          </a:prstGeom>
          <a:noFill/>
        </p:spPr>
        <p:txBody>
          <a:bodyPr anchor="ctr"/>
          <a:lstStyle/>
          <a:p>
            <a:pPr algn="r" eaLnBrk="0" hangingPunct="0">
              <a:defRPr/>
            </a:pPr>
            <a:fld id="{73533724-5971-4A1B-98B7-B98FB25247C4}" type="slidenum">
              <a:rPr lang="en-US" sz="1200">
                <a:solidFill>
                  <a:schemeClr val="tx1">
                    <a:tint val="75000"/>
                  </a:schemeClr>
                </a:solidFill>
                <a:latin typeface="Arial" charset="0"/>
              </a:rPr>
              <a:pPr algn="r" eaLnBrk="0" hangingPunct="0">
                <a:defRPr/>
              </a:pPr>
              <a:t>29</a:t>
            </a:fld>
            <a:endParaRPr lang="en-US" sz="1200">
              <a:solidFill>
                <a:schemeClr val="tx1">
                  <a:tint val="75000"/>
                </a:schemeClr>
              </a:solidFill>
              <a:latin typeface="Arial" charset="0"/>
            </a:endParaRPr>
          </a:p>
        </p:txBody>
      </p:sp>
      <p:sp>
        <p:nvSpPr>
          <p:cNvPr id="5124" name="TextBox 3"/>
          <p:cNvSpPr txBox="1">
            <a:spLocks noChangeArrowheads="1"/>
          </p:cNvSpPr>
          <p:nvPr/>
        </p:nvSpPr>
        <p:spPr bwMode="auto">
          <a:xfrm>
            <a:off x="1095353" y="161903"/>
            <a:ext cx="6731330" cy="584775"/>
          </a:xfrm>
          <a:prstGeom prst="rect">
            <a:avLst/>
          </a:prstGeom>
          <a:noFill/>
          <a:ln w="9525">
            <a:noFill/>
            <a:miter lim="800000"/>
            <a:headEnd/>
            <a:tailEnd/>
          </a:ln>
        </p:spPr>
        <p:txBody>
          <a:bodyPr wrap="none">
            <a:spAutoFit/>
          </a:bodyPr>
          <a:lstStyle/>
          <a:p>
            <a:pPr eaLnBrk="0" hangingPunct="0"/>
            <a:r>
              <a:rPr lang="en-US" sz="3200" b="1" i="1" dirty="0">
                <a:solidFill>
                  <a:srgbClr val="7030A0"/>
                </a:solidFill>
                <a:latin typeface="Bookman Old Style" pitchFamily="18" charset="0"/>
              </a:rPr>
              <a:t>Recovered spectra of neutrons</a:t>
            </a:r>
            <a:endParaRPr lang="ru-RU" sz="3200" b="1" i="1" dirty="0">
              <a:solidFill>
                <a:srgbClr val="7030A0"/>
              </a:solidFill>
              <a:latin typeface="Bookman Old Style" pitchFamily="18" charset="0"/>
            </a:endParaRPr>
          </a:p>
        </p:txBody>
      </p:sp>
      <p:graphicFrame>
        <p:nvGraphicFramePr>
          <p:cNvPr id="5122" name="Object 5"/>
          <p:cNvGraphicFramePr>
            <a:graphicFrameLocks noChangeAspect="1"/>
          </p:cNvGraphicFramePr>
          <p:nvPr>
            <p:extLst>
              <p:ext uri="{D42A27DB-BD31-4B8C-83A1-F6EECF244321}">
                <p14:modId xmlns:p14="http://schemas.microsoft.com/office/powerpoint/2010/main" val="2784612065"/>
              </p:ext>
            </p:extLst>
          </p:nvPr>
        </p:nvGraphicFramePr>
        <p:xfrm>
          <a:off x="447676" y="977900"/>
          <a:ext cx="7459663" cy="5589588"/>
        </p:xfrm>
        <a:graphic>
          <a:graphicData uri="http://schemas.openxmlformats.org/presentationml/2006/ole">
            <mc:AlternateContent xmlns:mc="http://schemas.openxmlformats.org/markup-compatibility/2006">
              <mc:Choice xmlns:v="urn:schemas-microsoft-com:vml" Requires="v">
                <p:oleObj spid="_x0000_s5174" name="Graph" r:id="rId3" imgW="3572640" imgH="2855520" progId="Origin50.Graph">
                  <p:embed/>
                </p:oleObj>
              </mc:Choice>
              <mc:Fallback>
                <p:oleObj name="Graph" r:id="rId3" imgW="3572640" imgH="285552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535" t="6934" r="3023" b="6430"/>
                      <a:stretch>
                        <a:fillRect/>
                      </a:stretch>
                    </p:blipFill>
                    <p:spPr bwMode="auto">
                      <a:xfrm>
                        <a:off x="447676" y="977900"/>
                        <a:ext cx="7459663" cy="5589588"/>
                      </a:xfrm>
                      <a:prstGeom prst="rect">
                        <a:avLst/>
                      </a:prstGeom>
                      <a:solidFill>
                        <a:schemeClr val="bg1">
                          <a:alpha val="50000"/>
                        </a:schemeClr>
                      </a:solidFill>
                    </p:spPr>
                  </p:pic>
                </p:oleObj>
              </mc:Fallback>
            </mc:AlternateContent>
          </a:graphicData>
        </a:graphic>
      </p:graphicFrame>
    </p:spTree>
    <p:extLst>
      <p:ext uri="{BB962C8B-B14F-4D97-AF65-F5344CB8AC3E}">
        <p14:creationId xmlns:p14="http://schemas.microsoft.com/office/powerpoint/2010/main" val="2899662403"/>
      </p:ext>
    </p:extLst>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port Minsk 2017\лето 001.jpg"/>
          <p:cNvPicPr/>
          <p:nvPr/>
        </p:nvPicPr>
        <p:blipFill>
          <a:blip r:embed="rId2" cstate="print"/>
          <a:srcRect/>
          <a:stretch>
            <a:fillRect/>
          </a:stretch>
        </p:blipFill>
        <p:spPr bwMode="auto">
          <a:xfrm>
            <a:off x="571475" y="422910"/>
            <a:ext cx="8382025" cy="6111240"/>
          </a:xfrm>
          <a:prstGeom prst="rect">
            <a:avLst/>
          </a:prstGeom>
          <a:noFill/>
          <a:ln w="9525">
            <a:noFill/>
            <a:miter lim="800000"/>
            <a:headEnd/>
            <a:tailEnd/>
          </a:ln>
        </p:spPr>
      </p:pic>
    </p:spTree>
    <p:extLst>
      <p:ext uri="{BB962C8B-B14F-4D97-AF65-F5344CB8AC3E}">
        <p14:creationId xmlns:p14="http://schemas.microsoft.com/office/powerpoint/2010/main" val="37816955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738189" y="1143000"/>
            <a:ext cx="8072437" cy="5602288"/>
          </a:xfrm>
          <a:prstGeom prst="rect">
            <a:avLst/>
          </a:prstGeom>
          <a:solidFill>
            <a:schemeClr val="bg1">
              <a:alpha val="30196"/>
            </a:schemeClr>
          </a:solidFill>
          <a:ln w="9525">
            <a:noFill/>
            <a:miter lim="800000"/>
            <a:headEnd/>
            <a:tailEnd/>
          </a:ln>
        </p:spPr>
        <p:txBody>
          <a:bodyPr anchor="ctr">
            <a:spAutoFit/>
          </a:bodyPr>
          <a:lstStyle/>
          <a:p>
            <a:pPr indent="457200"/>
            <a:endParaRPr lang="ru-RU" sz="600" dirty="0">
              <a:solidFill>
                <a:srgbClr val="CC00CC"/>
              </a:solidFill>
            </a:endParaRPr>
          </a:p>
          <a:p>
            <a:pPr indent="457200" algn="just" eaLnBrk="0" hangingPunct="0">
              <a:spcAft>
                <a:spcPts val="600"/>
              </a:spcAft>
              <a:buFont typeface="Wingdings" pitchFamily="2" charset="2"/>
              <a:buChar char="ü"/>
            </a:pPr>
            <a:r>
              <a:rPr lang="en-US" sz="1600" dirty="0">
                <a:solidFill>
                  <a:srgbClr val="0000CC"/>
                </a:solidFill>
              </a:rPr>
              <a:t>The processes of neutron formation and spatial distribution of neutron spectra are studied.</a:t>
            </a:r>
            <a:endParaRPr lang="ru-RU" sz="1600" dirty="0">
              <a:solidFill>
                <a:srgbClr val="0000CC"/>
              </a:solidFill>
            </a:endParaRPr>
          </a:p>
          <a:p>
            <a:pPr indent="457200" algn="just" eaLnBrk="0" hangingPunct="0">
              <a:spcAft>
                <a:spcPts val="600"/>
              </a:spcAft>
              <a:buFont typeface="Wingdings" pitchFamily="2" charset="2"/>
              <a:buChar char="ü"/>
            </a:pPr>
            <a:r>
              <a:rPr lang="en-US" sz="1600" dirty="0">
                <a:solidFill>
                  <a:srgbClr val="0000CC"/>
                </a:solidFill>
              </a:rPr>
              <a:t>Determined the spatial distribution of accumulation and destruction (fission) </a:t>
            </a:r>
            <a:r>
              <a:rPr lang="en-US" sz="1600" baseline="30000" dirty="0">
                <a:solidFill>
                  <a:srgbClr val="0000CC"/>
                </a:solidFill>
              </a:rPr>
              <a:t>239</a:t>
            </a:r>
            <a:r>
              <a:rPr lang="en-US" sz="1600" dirty="0">
                <a:solidFill>
                  <a:srgbClr val="0000CC"/>
                </a:solidFill>
              </a:rPr>
              <a:t>Pu, depending on its concentration</a:t>
            </a:r>
            <a:endParaRPr lang="ru-RU" sz="1600" dirty="0">
              <a:solidFill>
                <a:srgbClr val="0000CC"/>
              </a:solidFill>
            </a:endParaRPr>
          </a:p>
          <a:p>
            <a:pPr indent="457200" algn="just" eaLnBrk="0" hangingPunct="0">
              <a:spcAft>
                <a:spcPts val="600"/>
              </a:spcAft>
              <a:buFont typeface="Wingdings" pitchFamily="2" charset="2"/>
              <a:buChar char="ü"/>
            </a:pPr>
            <a:r>
              <a:rPr lang="en-US" sz="1600" dirty="0">
                <a:solidFill>
                  <a:srgbClr val="0000CC"/>
                </a:solidFill>
              </a:rPr>
              <a:t>Determined the dependence of beam power gain from energy of incident protons, deuterons and heavy ions.</a:t>
            </a:r>
            <a:endParaRPr lang="ru-RU" sz="1600" dirty="0">
              <a:solidFill>
                <a:srgbClr val="0000CC"/>
              </a:solidFill>
            </a:endParaRPr>
          </a:p>
          <a:p>
            <a:pPr indent="457200" algn="just" eaLnBrk="0" hangingPunct="0">
              <a:spcAft>
                <a:spcPts val="600"/>
              </a:spcAft>
              <a:buFont typeface="Wingdings" pitchFamily="2" charset="2"/>
              <a:buChar char="ü"/>
            </a:pPr>
            <a:r>
              <a:rPr lang="en-US" sz="1600" dirty="0">
                <a:solidFill>
                  <a:srgbClr val="0000CC"/>
                </a:solidFill>
                <a:latin typeface="Calibri" pitchFamily="34" charset="0"/>
                <a:ea typeface="Calibri" pitchFamily="34" charset="0"/>
                <a:cs typeface="Calibri" pitchFamily="34" charset="0"/>
              </a:rPr>
              <a:t>Determined </a:t>
            </a:r>
            <a:r>
              <a:rPr lang="en-US" sz="1600" dirty="0">
                <a:solidFill>
                  <a:srgbClr val="0000CC"/>
                </a:solidFill>
              </a:rPr>
              <a:t>the optimum energy types of particles (protons- deuterons) and dimensions AZ NRT-reactor</a:t>
            </a:r>
            <a:endParaRPr lang="ru-RU" sz="1600" dirty="0">
              <a:solidFill>
                <a:srgbClr val="0000CC"/>
              </a:solidFill>
            </a:endParaRPr>
          </a:p>
          <a:p>
            <a:pPr indent="457200" algn="just" eaLnBrk="0" hangingPunct="0">
              <a:spcAft>
                <a:spcPts val="600"/>
              </a:spcAft>
              <a:buFont typeface="Wingdings" pitchFamily="2" charset="2"/>
              <a:buChar char="ü"/>
            </a:pPr>
            <a:r>
              <a:rPr lang="en-US" sz="1600" dirty="0">
                <a:solidFill>
                  <a:srgbClr val="0000CC"/>
                </a:solidFill>
              </a:rPr>
              <a:t>Defines the rates of reactions of processing the most relevant isotopes from the spent fuel.</a:t>
            </a:r>
            <a:endParaRPr lang="ru-RU" sz="1600" dirty="0">
              <a:solidFill>
                <a:srgbClr val="0000CC"/>
              </a:solidFill>
            </a:endParaRPr>
          </a:p>
          <a:p>
            <a:pPr indent="457200" algn="just" eaLnBrk="0" hangingPunct="0">
              <a:spcAft>
                <a:spcPts val="600"/>
              </a:spcAft>
              <a:buFont typeface="Wingdings" pitchFamily="2" charset="2"/>
              <a:buChar char="ü"/>
            </a:pPr>
            <a:r>
              <a:rPr lang="en-US" sz="1600" dirty="0">
                <a:solidFill>
                  <a:srgbClr val="0000CC"/>
                </a:solidFill>
              </a:rPr>
              <a:t>Received a set of experimental data for the modification of existing models and transportation codes.</a:t>
            </a:r>
            <a:endParaRPr lang="en-US" sz="1600" dirty="0">
              <a:solidFill>
                <a:srgbClr val="0000CC"/>
              </a:solidFill>
              <a:latin typeface="Calibri" pitchFamily="34" charset="0"/>
              <a:ea typeface="Calibri" pitchFamily="34" charset="0"/>
              <a:cs typeface="Calibri" pitchFamily="34" charset="0"/>
            </a:endParaRPr>
          </a:p>
          <a:p>
            <a:pPr indent="457200" algn="just" eaLnBrk="0" hangingPunct="0">
              <a:spcAft>
                <a:spcPts val="600"/>
              </a:spcAft>
              <a:buFont typeface="Wingdings" pitchFamily="2" charset="2"/>
              <a:buChar char="ü"/>
            </a:pPr>
            <a:r>
              <a:rPr lang="en-US" sz="1600" dirty="0">
                <a:solidFill>
                  <a:srgbClr val="0000CC"/>
                </a:solidFill>
              </a:rPr>
              <a:t>Discovered effects influence of the powerful MICROWAVE radiation on radioactive decay </a:t>
            </a:r>
            <a:r>
              <a:rPr lang="en-US" sz="1600" dirty="0">
                <a:solidFill>
                  <a:srgbClr val="0000CC"/>
                </a:solidFill>
                <a:latin typeface="Calibri" pitchFamily="34" charset="0"/>
              </a:rPr>
              <a:t>Eu</a:t>
            </a:r>
            <a:r>
              <a:rPr lang="en-US" sz="1600" baseline="30000" dirty="0">
                <a:solidFill>
                  <a:srgbClr val="0000CC"/>
                </a:solidFill>
                <a:latin typeface="Calibri" pitchFamily="34" charset="0"/>
              </a:rPr>
              <a:t>152</a:t>
            </a:r>
            <a:r>
              <a:rPr lang="en-US" sz="1600" dirty="0">
                <a:solidFill>
                  <a:srgbClr val="0000CC"/>
                </a:solidFill>
              </a:rPr>
              <a:t>.</a:t>
            </a:r>
            <a:endParaRPr lang="ru-RU" sz="1600" dirty="0">
              <a:solidFill>
                <a:srgbClr val="0000CC"/>
              </a:solidFill>
              <a:latin typeface="Calibri" pitchFamily="34" charset="0"/>
            </a:endParaRPr>
          </a:p>
          <a:p>
            <a:pPr indent="457200" eaLnBrk="0" hangingPunct="0">
              <a:spcAft>
                <a:spcPts val="600"/>
              </a:spcAft>
              <a:buFont typeface="Wingdings" pitchFamily="2" charset="2"/>
              <a:buChar char="ü"/>
            </a:pPr>
            <a:r>
              <a:rPr lang="en-US" sz="1600" dirty="0">
                <a:solidFill>
                  <a:srgbClr val="0000CC"/>
                </a:solidFill>
              </a:rPr>
              <a:t>Experimentally determined neutron leakage levels from assembly "Quinta" under irradiation with protons, deuterons and heavy ions.</a:t>
            </a:r>
          </a:p>
          <a:p>
            <a:pPr indent="457200" eaLnBrk="0" hangingPunct="0">
              <a:spcAft>
                <a:spcPts val="600"/>
              </a:spcAft>
              <a:buFont typeface="Wingdings" pitchFamily="2" charset="2"/>
              <a:buChar char="ü"/>
            </a:pPr>
            <a:r>
              <a:rPr lang="en-US" sz="1600" dirty="0">
                <a:solidFill>
                  <a:srgbClr val="0000CC"/>
                </a:solidFill>
              </a:rPr>
              <a:t>Discovered the effect of the torch formation of “high-energy neutron leakage" along the axis of the "Quinta".</a:t>
            </a:r>
            <a:br>
              <a:rPr lang="en-US" sz="1600" dirty="0">
                <a:solidFill>
                  <a:srgbClr val="0000CC"/>
                </a:solidFill>
              </a:rPr>
            </a:br>
            <a:r>
              <a:rPr lang="en-US" sz="1200" dirty="0"/>
              <a:t/>
            </a:r>
            <a:br>
              <a:rPr lang="en-US" sz="1200" dirty="0"/>
            </a:br>
            <a:endParaRPr lang="ru-RU" sz="1200" dirty="0"/>
          </a:p>
        </p:txBody>
      </p:sp>
      <p:sp>
        <p:nvSpPr>
          <p:cNvPr id="45059" name="Rectangle 2"/>
          <p:cNvSpPr>
            <a:spLocks noChangeArrowheads="1"/>
          </p:cNvSpPr>
          <p:nvPr/>
        </p:nvSpPr>
        <p:spPr bwMode="auto">
          <a:xfrm>
            <a:off x="952500" y="276226"/>
            <a:ext cx="7429500" cy="830263"/>
          </a:xfrm>
          <a:prstGeom prst="rect">
            <a:avLst/>
          </a:prstGeom>
          <a:noFill/>
          <a:ln w="9525">
            <a:noFill/>
            <a:miter lim="800000"/>
            <a:headEnd/>
            <a:tailEnd/>
          </a:ln>
        </p:spPr>
        <p:txBody>
          <a:bodyPr>
            <a:spAutoFit/>
          </a:bodyPr>
          <a:lstStyle/>
          <a:p>
            <a:pPr indent="457200" algn="ctr"/>
            <a:r>
              <a:rPr lang="en-US" sz="2400" i="1" dirty="0">
                <a:solidFill>
                  <a:srgbClr val="7030A0"/>
                </a:solidFill>
              </a:rPr>
              <a:t>The main results of the project "E&amp;T - RW“ for 2014 ÷ </a:t>
            </a:r>
            <a:r>
              <a:rPr lang="en-US" sz="2400" i="1" dirty="0" smtClean="0">
                <a:solidFill>
                  <a:srgbClr val="7030A0"/>
                </a:solidFill>
              </a:rPr>
              <a:t>20</a:t>
            </a:r>
            <a:r>
              <a:rPr lang="ru-RU" sz="2400" i="1" dirty="0" smtClean="0">
                <a:solidFill>
                  <a:srgbClr val="7030A0"/>
                </a:solidFill>
              </a:rPr>
              <a:t>21</a:t>
            </a:r>
            <a:endParaRPr lang="en-US" sz="2400" b="1" i="1" dirty="0">
              <a:solidFill>
                <a:srgbClr val="7030A0"/>
              </a:solidFill>
              <a:latin typeface="Calibri" pitchFamily="34" charset="0"/>
              <a:ea typeface="Calibri" pitchFamily="34" charset="0"/>
              <a:cs typeface="Times New Roman" pitchFamily="18" charset="0"/>
            </a:endParaRPr>
          </a:p>
        </p:txBody>
      </p:sp>
    </p:spTree>
    <p:extLst>
      <p:ext uri="{BB962C8B-B14F-4D97-AF65-F5344CB8AC3E}">
        <p14:creationId xmlns:p14="http://schemas.microsoft.com/office/powerpoint/2010/main" val="371817722"/>
      </p:ext>
    </p:extLst>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9600" y="3538539"/>
            <a:ext cx="46038" cy="523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0000"/>
              </a:solidFill>
            </a:endParaRPr>
          </a:p>
        </p:txBody>
      </p:sp>
      <p:cxnSp>
        <p:nvCxnSpPr>
          <p:cNvPr id="5" name="Straight Arrow Connector 4"/>
          <p:cNvCxnSpPr/>
          <p:nvPr/>
        </p:nvCxnSpPr>
        <p:spPr>
          <a:xfrm flipH="1">
            <a:off x="6959601" y="2060576"/>
            <a:ext cx="720725" cy="1344613"/>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959601" y="3405188"/>
            <a:ext cx="23813" cy="455612"/>
          </a:xfrm>
          <a:prstGeom prst="straightConnector1">
            <a:avLst/>
          </a:prstGeom>
          <a:ln w="9525" cmpd="sng">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7" name="Группа 6"/>
          <p:cNvGrpSpPr/>
          <p:nvPr/>
        </p:nvGrpSpPr>
        <p:grpSpPr>
          <a:xfrm>
            <a:off x="657225" y="315517"/>
            <a:ext cx="8542338" cy="6446044"/>
            <a:chOff x="1066800" y="171450"/>
            <a:chExt cx="8542338" cy="6446044"/>
          </a:xfrm>
        </p:grpSpPr>
        <p:grpSp>
          <p:nvGrpSpPr>
            <p:cNvPr id="3" name="Группа 2"/>
            <p:cNvGrpSpPr/>
            <p:nvPr/>
          </p:nvGrpSpPr>
          <p:grpSpPr>
            <a:xfrm>
              <a:off x="1066800" y="171450"/>
              <a:ext cx="8542338" cy="6273800"/>
              <a:chOff x="1952625" y="285750"/>
              <a:chExt cx="8542338" cy="6273800"/>
            </a:xfrm>
          </p:grpSpPr>
          <p:pic>
            <p:nvPicPr>
              <p:cNvPr id="47106" name="Picture 2" descr="фото В.Гаевского"/>
              <p:cNvPicPr>
                <a:picLocks noChangeAspect="1" noChangeArrowheads="1"/>
              </p:cNvPicPr>
              <p:nvPr/>
            </p:nvPicPr>
            <p:blipFill>
              <a:blip r:embed="rId2">
                <a:clrChange>
                  <a:clrFrom>
                    <a:srgbClr val="FDFDFD"/>
                  </a:clrFrom>
                  <a:clrTo>
                    <a:srgbClr val="FDFDFD">
                      <a:alpha val="0"/>
                    </a:srgbClr>
                  </a:clrTo>
                </a:clrChange>
              </a:blip>
              <a:srcRect/>
              <a:stretch>
                <a:fillRect/>
              </a:stretch>
            </p:blipFill>
            <p:spPr bwMode="auto">
              <a:xfrm>
                <a:off x="1952625" y="285750"/>
                <a:ext cx="8542338" cy="6273800"/>
              </a:xfrm>
              <a:prstGeom prst="rect">
                <a:avLst/>
              </a:prstGeom>
              <a:solidFill>
                <a:schemeClr val="bg1">
                  <a:alpha val="85097"/>
                </a:schemeClr>
              </a:solidFill>
              <a:ln w="9525">
                <a:noFill/>
                <a:miter lim="800000"/>
                <a:headEnd/>
                <a:tailEnd/>
              </a:ln>
            </p:spPr>
          </p:pic>
          <p:cxnSp>
            <p:nvCxnSpPr>
              <p:cNvPr id="4" name="Straight Arrow Connector 3"/>
              <p:cNvCxnSpPr/>
              <p:nvPr/>
            </p:nvCxnSpPr>
            <p:spPr>
              <a:xfrm flipH="1" flipV="1">
                <a:off x="7005639" y="3860800"/>
                <a:ext cx="2185987" cy="208915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9120189" y="5876925"/>
                <a:ext cx="936625" cy="369888"/>
              </a:xfrm>
              <a:prstGeom prst="rect">
                <a:avLst/>
              </a:prstGeom>
              <a:noFill/>
            </p:spPr>
            <p:txBody>
              <a:bodyPr wrap="none">
                <a:spAutoFit/>
              </a:bodyPr>
              <a:lstStyle/>
              <a:p>
                <a:pPr>
                  <a:defRPr/>
                </a:pPr>
                <a:r>
                  <a:rPr lang="ru-RU" b="1" i="1" u="sng" dirty="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БУРАН</a:t>
                </a:r>
              </a:p>
            </p:txBody>
          </p:sp>
        </p:grpSp>
        <p:sp>
          <p:nvSpPr>
            <p:cNvPr id="47112" name="TextBox 7"/>
            <p:cNvSpPr txBox="1">
              <a:spLocks noChangeArrowheads="1"/>
            </p:cNvSpPr>
            <p:nvPr/>
          </p:nvSpPr>
          <p:spPr bwMode="auto">
            <a:xfrm>
              <a:off x="3800476" y="6273007"/>
              <a:ext cx="3643313" cy="344487"/>
            </a:xfrm>
            <a:prstGeom prst="rect">
              <a:avLst/>
            </a:prstGeom>
            <a:solidFill>
              <a:schemeClr val="bg1"/>
            </a:solidFill>
            <a:ln w="9525">
              <a:noFill/>
              <a:round/>
              <a:headEnd/>
              <a:tailEnd/>
            </a:ln>
          </p:spPr>
          <p:txBody>
            <a:bodyPr lIns="64800" tIns="33696" rIns="64800" bIns="33696">
              <a:spAutoFit/>
            </a:bodyPr>
            <a:lstStyle/>
            <a:p>
              <a:pPr eaLnBrk="0" hangingPunct="0"/>
              <a:r>
                <a:rPr lang="en-US" dirty="0">
                  <a:solidFill>
                    <a:srgbClr val="000000"/>
                  </a:solidFill>
                  <a:latin typeface="Calibri" pitchFamily="34" charset="0"/>
                  <a:cs typeface="Times New Roman" pitchFamily="18" charset="0"/>
                </a:rPr>
                <a:t>Scheme of LNP </a:t>
              </a:r>
              <a:r>
                <a:rPr lang="en-US" dirty="0" err="1">
                  <a:solidFill>
                    <a:srgbClr val="000000"/>
                  </a:solidFill>
                  <a:latin typeface="Calibri" pitchFamily="34" charset="0"/>
                  <a:cs typeface="Times New Roman" pitchFamily="18" charset="0"/>
                </a:rPr>
                <a:t>Phasotron</a:t>
              </a:r>
              <a:r>
                <a:rPr lang="en-US" dirty="0">
                  <a:solidFill>
                    <a:srgbClr val="000000"/>
                  </a:solidFill>
                  <a:latin typeface="Calibri" pitchFamily="34" charset="0"/>
                  <a:cs typeface="Times New Roman" pitchFamily="18" charset="0"/>
                </a:rPr>
                <a:t> beam</a:t>
              </a:r>
              <a:endParaRPr lang="ru-RU" dirty="0">
                <a:solidFill>
                  <a:srgbClr val="000000"/>
                </a:solidFill>
                <a:latin typeface="Calibri" pitchFamily="34" charset="0"/>
                <a:cs typeface="Times New Roman" pitchFamily="18" charset="0"/>
              </a:endParaRPr>
            </a:p>
          </p:txBody>
        </p:sp>
      </p:grpSp>
    </p:spTree>
    <p:extLst>
      <p:ext uri="{BB962C8B-B14F-4D97-AF65-F5344CB8AC3E}">
        <p14:creationId xmlns:p14="http://schemas.microsoft.com/office/powerpoint/2010/main" val="2508741580"/>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Kvinta-151222-1"/>
          <p:cNvPicPr>
            <a:picLocks noChangeAspect="1" noChangeArrowheads="1"/>
          </p:cNvPicPr>
          <p:nvPr/>
        </p:nvPicPr>
        <p:blipFill>
          <a:blip r:embed="rId3"/>
          <a:srcRect/>
          <a:stretch>
            <a:fillRect/>
          </a:stretch>
        </p:blipFill>
        <p:spPr bwMode="auto">
          <a:xfrm>
            <a:off x="1138238" y="685799"/>
            <a:ext cx="2286000" cy="2781300"/>
          </a:xfrm>
          <a:prstGeom prst="rect">
            <a:avLst/>
          </a:prstGeom>
          <a:noFill/>
          <a:ln w="9525">
            <a:noFill/>
            <a:miter lim="800000"/>
            <a:headEnd/>
            <a:tailEnd/>
          </a:ln>
        </p:spPr>
      </p:pic>
      <p:pic>
        <p:nvPicPr>
          <p:cNvPr id="48131" name="Picture 4" descr="Kvinta-151222-2"/>
          <p:cNvPicPr>
            <a:picLocks noChangeAspect="1" noChangeArrowheads="1"/>
          </p:cNvPicPr>
          <p:nvPr/>
        </p:nvPicPr>
        <p:blipFill>
          <a:blip r:embed="rId4"/>
          <a:srcRect/>
          <a:stretch>
            <a:fillRect/>
          </a:stretch>
        </p:blipFill>
        <p:spPr bwMode="auto">
          <a:xfrm>
            <a:off x="4067175" y="673101"/>
            <a:ext cx="2514600" cy="2797175"/>
          </a:xfrm>
          <a:prstGeom prst="rect">
            <a:avLst/>
          </a:prstGeom>
          <a:noFill/>
          <a:ln w="9525">
            <a:noFill/>
            <a:miter lim="800000"/>
            <a:headEnd/>
            <a:tailEnd/>
          </a:ln>
        </p:spPr>
      </p:pic>
      <p:pic>
        <p:nvPicPr>
          <p:cNvPr id="48132" name="Picture 3" descr="01"/>
          <p:cNvPicPr>
            <a:picLocks noChangeAspect="1" noChangeArrowheads="1"/>
          </p:cNvPicPr>
          <p:nvPr/>
        </p:nvPicPr>
        <p:blipFill>
          <a:blip r:embed="rId5"/>
          <a:srcRect/>
          <a:stretch>
            <a:fillRect/>
          </a:stretch>
        </p:blipFill>
        <p:spPr bwMode="auto">
          <a:xfrm>
            <a:off x="1066800" y="4030662"/>
            <a:ext cx="2279650" cy="2827338"/>
          </a:xfrm>
          <a:prstGeom prst="rect">
            <a:avLst/>
          </a:prstGeom>
          <a:noFill/>
          <a:ln w="9525">
            <a:noFill/>
            <a:miter lim="800000"/>
            <a:headEnd/>
            <a:tailEnd/>
          </a:ln>
        </p:spPr>
      </p:pic>
      <p:pic>
        <p:nvPicPr>
          <p:cNvPr id="48133" name="Picture 2" descr="Kvinta-151222-3"/>
          <p:cNvPicPr>
            <a:picLocks noChangeAspect="1" noChangeArrowheads="1"/>
          </p:cNvPicPr>
          <p:nvPr/>
        </p:nvPicPr>
        <p:blipFill>
          <a:blip r:embed="rId6"/>
          <a:srcRect/>
          <a:stretch>
            <a:fillRect/>
          </a:stretch>
        </p:blipFill>
        <p:spPr bwMode="auto">
          <a:xfrm>
            <a:off x="6924675" y="601663"/>
            <a:ext cx="2287588" cy="2867025"/>
          </a:xfrm>
          <a:prstGeom prst="rect">
            <a:avLst/>
          </a:prstGeom>
          <a:noFill/>
          <a:ln w="9525">
            <a:noFill/>
            <a:miter lim="800000"/>
            <a:headEnd/>
            <a:tailEnd/>
          </a:ln>
        </p:spPr>
      </p:pic>
      <p:pic>
        <p:nvPicPr>
          <p:cNvPr id="48134" name="Picture 1" descr="02"/>
          <p:cNvPicPr>
            <a:picLocks noChangeAspect="1" noChangeArrowheads="1"/>
          </p:cNvPicPr>
          <p:nvPr/>
        </p:nvPicPr>
        <p:blipFill>
          <a:blip r:embed="rId7"/>
          <a:srcRect/>
          <a:stretch>
            <a:fillRect/>
          </a:stretch>
        </p:blipFill>
        <p:spPr bwMode="auto">
          <a:xfrm>
            <a:off x="6924676" y="4030663"/>
            <a:ext cx="2271713" cy="2817813"/>
          </a:xfrm>
          <a:prstGeom prst="rect">
            <a:avLst/>
          </a:prstGeom>
          <a:noFill/>
          <a:ln w="9525">
            <a:noFill/>
            <a:miter lim="800000"/>
            <a:headEnd/>
            <a:tailEnd/>
          </a:ln>
        </p:spPr>
      </p:pic>
      <p:sp>
        <p:nvSpPr>
          <p:cNvPr id="48135" name="Rectangle 6"/>
          <p:cNvSpPr>
            <a:spLocks noChangeArrowheads="1"/>
          </p:cNvSpPr>
          <p:nvPr/>
        </p:nvSpPr>
        <p:spPr bwMode="auto">
          <a:xfrm>
            <a:off x="1076326" y="3487738"/>
            <a:ext cx="2062163" cy="307975"/>
          </a:xfrm>
          <a:prstGeom prst="rect">
            <a:avLst/>
          </a:prstGeom>
          <a:noFill/>
          <a:ln w="9525">
            <a:noFill/>
            <a:miter lim="800000"/>
            <a:headEnd/>
            <a:tailEnd/>
          </a:ln>
        </p:spPr>
        <p:txBody>
          <a:bodyPr anchor="ctr">
            <a:spAutoFit/>
          </a:bodyPr>
          <a:lstStyle/>
          <a:p>
            <a:pPr eaLnBrk="0" hangingPunct="0"/>
            <a:r>
              <a:rPr lang="en-US" altLang="zh-CN" sz="1400" b="1">
                <a:solidFill>
                  <a:srgbClr val="66FF33"/>
                </a:solidFill>
                <a:latin typeface="Times New Roman" pitchFamily="18" charset="0"/>
                <a:cs typeface="Times New Roman" pitchFamily="18" charset="0"/>
              </a:rPr>
              <a:t>output beam   SP</a:t>
            </a:r>
            <a:r>
              <a:rPr lang="ru-RU" altLang="zh-CN" sz="1400" b="1">
                <a:solidFill>
                  <a:srgbClr val="66FF33"/>
                </a:solidFill>
                <a:latin typeface="Times New Roman" pitchFamily="18" charset="0"/>
                <a:cs typeface="Times New Roman" pitchFamily="18" charset="0"/>
              </a:rPr>
              <a:t>-37</a:t>
            </a:r>
            <a:endParaRPr lang="ru-RU" altLang="zh-CN" b="1">
              <a:solidFill>
                <a:srgbClr val="66FF33"/>
              </a:solidFill>
              <a:latin typeface="Times New Roman" pitchFamily="18" charset="0"/>
              <a:cs typeface="Times New Roman" pitchFamily="18" charset="0"/>
            </a:endParaRPr>
          </a:p>
        </p:txBody>
      </p:sp>
      <p:sp>
        <p:nvSpPr>
          <p:cNvPr id="83976" name="Rectangle 9"/>
          <p:cNvSpPr>
            <a:spLocks noChangeArrowheads="1"/>
          </p:cNvSpPr>
          <p:nvPr/>
        </p:nvSpPr>
        <p:spPr bwMode="auto">
          <a:xfrm>
            <a:off x="6996113" y="3446462"/>
            <a:ext cx="2286000" cy="584200"/>
          </a:xfrm>
          <a:prstGeom prst="rect">
            <a:avLst/>
          </a:prstGeom>
          <a:noFill/>
          <a:ln w="9525">
            <a:noFill/>
            <a:miter lim="800000"/>
            <a:headEnd/>
            <a:tailEnd/>
          </a:ln>
        </p:spPr>
        <p:txBody>
          <a:bodyPr anchor="ctr">
            <a:spAutoFit/>
          </a:bodyPr>
          <a:lstStyle/>
          <a:p>
            <a:pPr eaLnBrk="0" hangingPunct="0">
              <a:defRPr/>
            </a:pPr>
            <a:r>
              <a:rPr lang="en-US" altLang="zh-CN" sz="1600" b="1" dirty="0">
                <a:solidFill>
                  <a:srgbClr val="00B050"/>
                </a:solidFill>
                <a:latin typeface="+mj-lt"/>
                <a:cs typeface="Times New Roman" pitchFamily="18" charset="0"/>
              </a:rPr>
              <a:t>output beam of </a:t>
            </a:r>
            <a:r>
              <a:rPr lang="en-US" sz="1600" b="1" dirty="0">
                <a:solidFill>
                  <a:srgbClr val="00B050"/>
                </a:solidFill>
                <a:latin typeface="+mj-lt"/>
              </a:rPr>
              <a:t>collimator</a:t>
            </a:r>
            <a:endParaRPr lang="ru-RU" altLang="zh-CN" sz="1600" b="1" dirty="0">
              <a:solidFill>
                <a:srgbClr val="00B050"/>
              </a:solidFill>
              <a:latin typeface="+mj-lt"/>
              <a:cs typeface="Times New Roman" pitchFamily="18" charset="0"/>
            </a:endParaRPr>
          </a:p>
        </p:txBody>
      </p:sp>
      <p:sp>
        <p:nvSpPr>
          <p:cNvPr id="9" name="Rectangle 8"/>
          <p:cNvSpPr/>
          <p:nvPr/>
        </p:nvSpPr>
        <p:spPr>
          <a:xfrm>
            <a:off x="1952626" y="0"/>
            <a:ext cx="5643563" cy="369888"/>
          </a:xfrm>
          <a:prstGeom prst="rect">
            <a:avLst/>
          </a:prstGeom>
        </p:spPr>
        <p:txBody>
          <a:bodyPr>
            <a:spAutoFit/>
          </a:bodyPr>
          <a:lstStyle/>
          <a:p>
            <a:pPr eaLnBrk="0" hangingPunct="0">
              <a:defRPr/>
            </a:pPr>
            <a:r>
              <a:rPr lang="en-US" altLang="zh-CN" b="1" u="sng" dirty="0">
                <a:solidFill>
                  <a:srgbClr val="7030A0"/>
                </a:solidFill>
                <a:effectLst>
                  <a:outerShdw blurRad="38100" dist="38100" dir="2700000" algn="tl">
                    <a:srgbClr val="000000">
                      <a:alpha val="43137"/>
                    </a:srgbClr>
                  </a:outerShdw>
                </a:effectLst>
                <a:latin typeface="Courier New" pitchFamily="49" charset="0"/>
                <a:cs typeface="Arial" pitchFamily="34" charset="0"/>
              </a:rPr>
              <a:t>LNP </a:t>
            </a:r>
            <a:r>
              <a:rPr lang="en-US" altLang="zh-CN" b="1" u="sng" dirty="0" err="1">
                <a:solidFill>
                  <a:srgbClr val="7030A0"/>
                </a:solidFill>
                <a:effectLst>
                  <a:outerShdw blurRad="38100" dist="38100" dir="2700000" algn="tl">
                    <a:srgbClr val="000000">
                      <a:alpha val="43137"/>
                    </a:srgbClr>
                  </a:outerShdw>
                </a:effectLst>
                <a:latin typeface="Courier New" pitchFamily="49" charset="0"/>
                <a:cs typeface="Arial" pitchFamily="34" charset="0"/>
              </a:rPr>
              <a:t>Phasotron</a:t>
            </a:r>
            <a:r>
              <a:rPr lang="en-US" altLang="zh-CN" b="1" u="sng" dirty="0">
                <a:solidFill>
                  <a:srgbClr val="7030A0"/>
                </a:solidFill>
                <a:effectLst>
                  <a:outerShdw blurRad="38100" dist="38100" dir="2700000" algn="tl">
                    <a:srgbClr val="000000">
                      <a:alpha val="43137"/>
                    </a:srgbClr>
                  </a:outerShdw>
                </a:effectLst>
                <a:latin typeface="Courier New" pitchFamily="49" charset="0"/>
                <a:cs typeface="Arial" pitchFamily="34" charset="0"/>
              </a:rPr>
              <a:t> </a:t>
            </a:r>
            <a:r>
              <a:rPr lang="en-US" altLang="zh-CN" dirty="0">
                <a:solidFill>
                  <a:srgbClr val="7030A0"/>
                </a:solidFill>
                <a:effectLst>
                  <a:outerShdw blurRad="38100" dist="38100" dir="2700000" algn="tl">
                    <a:srgbClr val="000000">
                      <a:alpha val="43137"/>
                    </a:srgbClr>
                  </a:outerShdw>
                </a:effectLst>
                <a:latin typeface="Courier New" pitchFamily="49" charset="0"/>
                <a:cs typeface="Arial" pitchFamily="34" charset="0"/>
              </a:rPr>
              <a:t> Session</a:t>
            </a:r>
            <a:r>
              <a:rPr lang="ru-RU" altLang="zh-CN" dirty="0">
                <a:solidFill>
                  <a:srgbClr val="7030A0"/>
                </a:solidFill>
                <a:effectLst>
                  <a:outerShdw blurRad="38100" dist="38100" dir="2700000" algn="tl">
                    <a:srgbClr val="000000">
                      <a:alpha val="43137"/>
                    </a:srgbClr>
                  </a:outerShdw>
                </a:effectLst>
                <a:latin typeface="Courier New" pitchFamily="49" charset="0"/>
                <a:cs typeface="Arial" pitchFamily="34" charset="0"/>
              </a:rPr>
              <a:t> 22 </a:t>
            </a:r>
            <a:r>
              <a:rPr lang="en-US" altLang="zh-CN" dirty="0">
                <a:solidFill>
                  <a:srgbClr val="7030A0"/>
                </a:solidFill>
                <a:effectLst>
                  <a:outerShdw blurRad="38100" dist="38100" dir="2700000" algn="tl">
                    <a:srgbClr val="000000">
                      <a:alpha val="43137"/>
                    </a:srgbClr>
                  </a:outerShdw>
                </a:effectLst>
                <a:latin typeface="Courier New" pitchFamily="49" charset="0"/>
                <a:cs typeface="Arial" pitchFamily="34" charset="0"/>
              </a:rPr>
              <a:t>December </a:t>
            </a:r>
            <a:r>
              <a:rPr lang="ru-RU" altLang="zh-CN" dirty="0">
                <a:solidFill>
                  <a:srgbClr val="7030A0"/>
                </a:solidFill>
                <a:effectLst>
                  <a:outerShdw blurRad="38100" dist="38100" dir="2700000" algn="tl">
                    <a:srgbClr val="000000">
                      <a:alpha val="43137"/>
                    </a:srgbClr>
                  </a:outerShdw>
                </a:effectLst>
                <a:latin typeface="Courier New" pitchFamily="49" charset="0"/>
                <a:cs typeface="Arial" pitchFamily="34" charset="0"/>
              </a:rPr>
              <a:t>2015</a:t>
            </a:r>
            <a:endParaRPr lang="ru-RU" altLang="zh-CN" sz="800" dirty="0">
              <a:solidFill>
                <a:srgbClr val="7030A0"/>
              </a:solidFill>
              <a:effectLst>
                <a:outerShdw blurRad="38100" dist="38100" dir="2700000" algn="tl">
                  <a:srgbClr val="000000">
                    <a:alpha val="43137"/>
                  </a:srgbClr>
                </a:outerShdw>
              </a:effectLst>
              <a:latin typeface="Arial" charset="0"/>
              <a:cs typeface="Arial" pitchFamily="34" charset="0"/>
            </a:endParaRPr>
          </a:p>
        </p:txBody>
      </p:sp>
      <p:pic>
        <p:nvPicPr>
          <p:cNvPr id="48138" name="Picture 2" descr="01"/>
          <p:cNvPicPr>
            <a:picLocks noChangeAspect="1" noChangeArrowheads="1"/>
          </p:cNvPicPr>
          <p:nvPr/>
        </p:nvPicPr>
        <p:blipFill>
          <a:blip r:embed="rId5"/>
          <a:srcRect/>
          <a:stretch>
            <a:fillRect/>
          </a:stretch>
        </p:blipFill>
        <p:spPr bwMode="auto">
          <a:xfrm>
            <a:off x="4067176" y="4030662"/>
            <a:ext cx="2303463" cy="2852738"/>
          </a:xfrm>
          <a:prstGeom prst="rect">
            <a:avLst/>
          </a:prstGeom>
          <a:noFill/>
          <a:ln w="9525">
            <a:noFill/>
            <a:miter lim="800000"/>
            <a:headEnd/>
            <a:tailEnd/>
          </a:ln>
        </p:spPr>
      </p:pic>
      <p:sp>
        <p:nvSpPr>
          <p:cNvPr id="48139" name="TextBox 2"/>
          <p:cNvSpPr txBox="1">
            <a:spLocks noChangeArrowheads="1"/>
          </p:cNvSpPr>
          <p:nvPr/>
        </p:nvSpPr>
        <p:spPr bwMode="auto">
          <a:xfrm>
            <a:off x="849313" y="760597"/>
            <a:ext cx="338138" cy="461962"/>
          </a:xfrm>
          <a:prstGeom prst="rect">
            <a:avLst/>
          </a:prstGeom>
          <a:noFill/>
          <a:ln w="9525">
            <a:noFill/>
            <a:miter lim="800000"/>
            <a:headEnd/>
            <a:tailEnd/>
          </a:ln>
        </p:spPr>
        <p:txBody>
          <a:bodyPr wrap="square">
            <a:spAutoFit/>
          </a:bodyPr>
          <a:lstStyle/>
          <a:p>
            <a:r>
              <a:rPr lang="en-US" sz="2400" b="1" dirty="0">
                <a:solidFill>
                  <a:srgbClr val="FF0000"/>
                </a:solidFill>
                <a:latin typeface="Times New Roman" pitchFamily="18" charset="0"/>
                <a:cs typeface="Times New Roman" pitchFamily="18" charset="0"/>
              </a:rPr>
              <a:t>1</a:t>
            </a:r>
            <a:endParaRPr lang="ru-RU" sz="2400" b="1" dirty="0">
              <a:solidFill>
                <a:srgbClr val="FF0000"/>
              </a:solidFill>
              <a:latin typeface="Times New Roman" pitchFamily="18" charset="0"/>
              <a:cs typeface="Times New Roman" pitchFamily="18" charset="0"/>
            </a:endParaRPr>
          </a:p>
        </p:txBody>
      </p:sp>
      <p:sp>
        <p:nvSpPr>
          <p:cNvPr id="48140" name="TextBox 6"/>
          <p:cNvSpPr txBox="1">
            <a:spLocks noChangeArrowheads="1"/>
          </p:cNvSpPr>
          <p:nvPr/>
        </p:nvSpPr>
        <p:spPr bwMode="auto">
          <a:xfrm>
            <a:off x="3725863" y="699293"/>
            <a:ext cx="341312" cy="461962"/>
          </a:xfrm>
          <a:prstGeom prst="rect">
            <a:avLst/>
          </a:prstGeom>
          <a:noFill/>
          <a:ln w="9525">
            <a:noFill/>
            <a:miter lim="800000"/>
            <a:headEnd/>
            <a:tailEnd/>
          </a:ln>
        </p:spPr>
        <p:txBody>
          <a:bodyPr wrap="none">
            <a:spAutoFit/>
          </a:bodyPr>
          <a:lstStyle/>
          <a:p>
            <a:r>
              <a:rPr lang="en-US" sz="2400" b="1" dirty="0">
                <a:solidFill>
                  <a:srgbClr val="FF0000"/>
                </a:solidFill>
                <a:latin typeface="Times New Roman" pitchFamily="18" charset="0"/>
                <a:cs typeface="Times New Roman" pitchFamily="18" charset="0"/>
              </a:rPr>
              <a:t>2</a:t>
            </a:r>
            <a:endParaRPr lang="ru-RU" sz="2400" b="1" dirty="0">
              <a:solidFill>
                <a:srgbClr val="FF0000"/>
              </a:solidFill>
              <a:latin typeface="Times New Roman" pitchFamily="18" charset="0"/>
              <a:cs typeface="Times New Roman" pitchFamily="18" charset="0"/>
            </a:endParaRPr>
          </a:p>
        </p:txBody>
      </p:sp>
      <p:sp>
        <p:nvSpPr>
          <p:cNvPr id="48141" name="TextBox 9"/>
          <p:cNvSpPr txBox="1">
            <a:spLocks noChangeArrowheads="1"/>
          </p:cNvSpPr>
          <p:nvPr/>
        </p:nvSpPr>
        <p:spPr bwMode="auto">
          <a:xfrm>
            <a:off x="6684962" y="762184"/>
            <a:ext cx="339725" cy="460375"/>
          </a:xfrm>
          <a:prstGeom prst="rect">
            <a:avLst/>
          </a:prstGeom>
          <a:noFill/>
          <a:ln w="9525">
            <a:noFill/>
            <a:miter lim="800000"/>
            <a:headEnd/>
            <a:tailEnd/>
          </a:ln>
        </p:spPr>
        <p:txBody>
          <a:bodyPr wrap="none">
            <a:spAutoFit/>
          </a:bodyPr>
          <a:lstStyle/>
          <a:p>
            <a:r>
              <a:rPr lang="en-US" sz="2400" b="1" dirty="0">
                <a:solidFill>
                  <a:srgbClr val="FF0000"/>
                </a:solidFill>
                <a:latin typeface="Times New Roman" pitchFamily="18" charset="0"/>
                <a:cs typeface="Times New Roman" pitchFamily="18" charset="0"/>
              </a:rPr>
              <a:t>3</a:t>
            </a:r>
            <a:endParaRPr lang="ru-RU" sz="2400" b="1" dirty="0">
              <a:solidFill>
                <a:srgbClr val="FF0000"/>
              </a:solidFill>
              <a:latin typeface="Times New Roman" pitchFamily="18" charset="0"/>
              <a:cs typeface="Times New Roman" pitchFamily="18" charset="0"/>
            </a:endParaRPr>
          </a:p>
        </p:txBody>
      </p:sp>
      <p:sp>
        <p:nvSpPr>
          <p:cNvPr id="83977" name="Rectangle 7"/>
          <p:cNvSpPr>
            <a:spLocks noChangeArrowheads="1"/>
          </p:cNvSpPr>
          <p:nvPr/>
        </p:nvSpPr>
        <p:spPr bwMode="auto">
          <a:xfrm>
            <a:off x="4138614" y="3517900"/>
            <a:ext cx="2428875" cy="307975"/>
          </a:xfrm>
          <a:prstGeom prst="rect">
            <a:avLst/>
          </a:prstGeom>
          <a:noFill/>
          <a:ln w="9525">
            <a:noFill/>
            <a:miter lim="800000"/>
            <a:headEnd/>
            <a:tailEnd/>
          </a:ln>
        </p:spPr>
        <p:txBody>
          <a:bodyPr>
            <a:spAutoFit/>
          </a:bodyPr>
          <a:lstStyle/>
          <a:p>
            <a:pPr eaLnBrk="0" hangingPunct="0">
              <a:defRPr/>
            </a:pPr>
            <a:r>
              <a:rPr lang="en-US" altLang="zh-CN" sz="1400" b="1" dirty="0">
                <a:solidFill>
                  <a:srgbClr val="66FF33"/>
                </a:solidFill>
                <a:latin typeface="+mj-lt"/>
                <a:cs typeface="Times New Roman" pitchFamily="18" charset="0"/>
              </a:rPr>
              <a:t>Input beam of </a:t>
            </a:r>
            <a:r>
              <a:rPr lang="en-US" sz="1400" b="1" dirty="0">
                <a:solidFill>
                  <a:srgbClr val="66FF33"/>
                </a:solidFill>
                <a:latin typeface="+mj-lt"/>
              </a:rPr>
              <a:t>collimator</a:t>
            </a:r>
            <a:endParaRPr lang="ru-RU" altLang="zh-CN" sz="1400" b="1" dirty="0">
              <a:solidFill>
                <a:srgbClr val="66FF33"/>
              </a:solidFill>
              <a:latin typeface="+mj-lt"/>
              <a:cs typeface="Times New Roman" pitchFamily="18" charset="0"/>
            </a:endParaRPr>
          </a:p>
        </p:txBody>
      </p:sp>
    </p:spTree>
    <p:extLst>
      <p:ext uri="{BB962C8B-B14F-4D97-AF65-F5344CB8AC3E}">
        <p14:creationId xmlns:p14="http://schemas.microsoft.com/office/powerpoint/2010/main" val="817789079"/>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096" y="257175"/>
            <a:ext cx="8229600" cy="725470"/>
          </a:xfrm>
        </p:spPr>
        <p:txBody>
          <a:bodyPr/>
          <a:lstStyle/>
          <a:p>
            <a:r>
              <a:rPr lang="en-US" dirty="0" smtClean="0">
                <a:solidFill>
                  <a:srgbClr val="0000CC"/>
                </a:solidFill>
                <a:latin typeface="Baskerville Old Face" pitchFamily="18" charset="0"/>
              </a:rPr>
              <a:t>Big uranium target</a:t>
            </a:r>
            <a:endParaRPr lang="ru-RU" dirty="0">
              <a:solidFill>
                <a:srgbClr val="0000CC"/>
              </a:solidFill>
            </a:endParaRPr>
          </a:p>
        </p:txBody>
      </p:sp>
      <p:pic>
        <p:nvPicPr>
          <p:cNvPr id="4" name="Picture 3" descr="G:\Report Minsk 2017\IMG_1335.jpg"/>
          <p:cNvPicPr/>
          <p:nvPr/>
        </p:nvPicPr>
        <p:blipFill>
          <a:blip r:embed="rId2" cstate="print"/>
          <a:srcRect/>
          <a:stretch>
            <a:fillRect/>
          </a:stretch>
        </p:blipFill>
        <p:spPr bwMode="auto">
          <a:xfrm>
            <a:off x="523848" y="1257283"/>
            <a:ext cx="7858180" cy="5429288"/>
          </a:xfrm>
          <a:prstGeom prst="rect">
            <a:avLst/>
          </a:prstGeom>
          <a:noFill/>
          <a:ln w="9525">
            <a:noFill/>
            <a:miter lim="800000"/>
            <a:headEnd/>
            <a:tailEnd/>
          </a:ln>
        </p:spPr>
      </p:pic>
    </p:spTree>
    <p:extLst>
      <p:ext uri="{BB962C8B-B14F-4D97-AF65-F5344CB8AC3E}">
        <p14:creationId xmlns:p14="http://schemas.microsoft.com/office/powerpoint/2010/main" val="36269893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lum contrast="30000"/>
          </a:blip>
          <a:srcRect/>
          <a:stretch>
            <a:fillRect/>
          </a:stretch>
        </p:blipFill>
        <p:spPr bwMode="auto">
          <a:xfrm>
            <a:off x="1033463" y="1504951"/>
            <a:ext cx="6667500" cy="5000625"/>
          </a:xfrm>
          <a:prstGeom prst="rect">
            <a:avLst/>
          </a:prstGeom>
          <a:noFill/>
          <a:ln w="47625">
            <a:solidFill>
              <a:srgbClr val="00B0F0"/>
            </a:solidFill>
            <a:miter lim="800000"/>
            <a:headEnd/>
            <a:tailEnd/>
          </a:ln>
        </p:spPr>
      </p:pic>
      <p:sp>
        <p:nvSpPr>
          <p:cNvPr id="49155" name="TextBox 2"/>
          <p:cNvSpPr txBox="1">
            <a:spLocks noChangeArrowheads="1"/>
          </p:cNvSpPr>
          <p:nvPr/>
        </p:nvSpPr>
        <p:spPr bwMode="auto">
          <a:xfrm>
            <a:off x="1747839" y="147638"/>
            <a:ext cx="5000625" cy="646112"/>
          </a:xfrm>
          <a:prstGeom prst="rect">
            <a:avLst/>
          </a:prstGeom>
          <a:noFill/>
          <a:ln w="9525">
            <a:noFill/>
            <a:miter lim="800000"/>
            <a:headEnd/>
            <a:tailEnd/>
          </a:ln>
        </p:spPr>
        <p:txBody>
          <a:bodyPr>
            <a:spAutoFit/>
          </a:bodyPr>
          <a:lstStyle/>
          <a:p>
            <a:pPr algn="ctr"/>
            <a:r>
              <a:rPr lang="en-US" b="1" i="1" dirty="0">
                <a:solidFill>
                  <a:srgbClr val="7030A0"/>
                </a:solidFill>
              </a:rPr>
              <a:t>IAEA spokesman Pablo </a:t>
            </a:r>
            <a:r>
              <a:rPr lang="en-US" b="1" i="1" dirty="0" err="1">
                <a:solidFill>
                  <a:srgbClr val="7030A0"/>
                </a:solidFill>
              </a:rPr>
              <a:t>Adelfang</a:t>
            </a:r>
            <a:r>
              <a:rPr lang="en-US" b="1" i="1" dirty="0">
                <a:solidFill>
                  <a:srgbClr val="7030A0"/>
                </a:solidFill>
              </a:rPr>
              <a:t>  near setup "</a:t>
            </a:r>
            <a:r>
              <a:rPr lang="en-US" b="1" i="1" dirty="0" err="1">
                <a:solidFill>
                  <a:srgbClr val="7030A0"/>
                </a:solidFill>
              </a:rPr>
              <a:t>Buran</a:t>
            </a:r>
            <a:r>
              <a:rPr lang="en-US" b="1" i="1" dirty="0">
                <a:solidFill>
                  <a:srgbClr val="7030A0"/>
                </a:solidFill>
              </a:rPr>
              <a:t>"</a:t>
            </a:r>
            <a:endParaRPr lang="ru-RU" b="1" i="1" dirty="0">
              <a:solidFill>
                <a:srgbClr val="7030A0"/>
              </a:solidFill>
            </a:endParaRPr>
          </a:p>
        </p:txBody>
      </p:sp>
    </p:spTree>
    <p:extLst>
      <p:ext uri="{BB962C8B-B14F-4D97-AF65-F5344CB8AC3E}">
        <p14:creationId xmlns:p14="http://schemas.microsoft.com/office/powerpoint/2010/main" val="1144824241"/>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33e"/>
          <p:cNvPicPr>
            <a:picLocks noChangeAspect="1" noChangeArrowheads="1"/>
          </p:cNvPicPr>
          <p:nvPr/>
        </p:nvPicPr>
        <p:blipFill>
          <a:blip r:embed="rId2"/>
          <a:srcRect/>
          <a:stretch>
            <a:fillRect/>
          </a:stretch>
        </p:blipFill>
        <p:spPr bwMode="auto">
          <a:xfrm>
            <a:off x="552421" y="947720"/>
            <a:ext cx="4854575" cy="2714625"/>
          </a:xfrm>
          <a:prstGeom prst="rect">
            <a:avLst/>
          </a:prstGeom>
          <a:noFill/>
          <a:ln w="9525">
            <a:noFill/>
            <a:miter lim="800000"/>
            <a:headEnd/>
            <a:tailEnd/>
          </a:ln>
        </p:spPr>
      </p:pic>
      <p:sp>
        <p:nvSpPr>
          <p:cNvPr id="50179" name="Rectangle 3"/>
          <p:cNvSpPr>
            <a:spLocks noChangeArrowheads="1"/>
          </p:cNvSpPr>
          <p:nvPr/>
        </p:nvSpPr>
        <p:spPr bwMode="auto">
          <a:xfrm>
            <a:off x="5624513" y="1233489"/>
            <a:ext cx="3429000" cy="523875"/>
          </a:xfrm>
          <a:prstGeom prst="rect">
            <a:avLst/>
          </a:prstGeom>
          <a:noFill/>
          <a:ln w="9525">
            <a:noFill/>
            <a:miter lim="800000"/>
            <a:headEnd/>
            <a:tailEnd/>
          </a:ln>
        </p:spPr>
        <p:txBody>
          <a:bodyPr anchor="ctr">
            <a:spAutoFit/>
          </a:bodyPr>
          <a:lstStyle/>
          <a:p>
            <a:pPr algn="ctr"/>
            <a:r>
              <a:rPr lang="en-US" sz="1400">
                <a:solidFill>
                  <a:srgbClr val="003300"/>
                </a:solidFill>
                <a:ea typeface="Calibri" pitchFamily="34" charset="0"/>
                <a:cs typeface="Times New Roman" pitchFamily="18" charset="0"/>
              </a:rPr>
              <a:t>General view of the target setup BURAN at the transport-fixing platform. </a:t>
            </a:r>
            <a:endParaRPr lang="en-US">
              <a:solidFill>
                <a:srgbClr val="003300"/>
              </a:solidFill>
              <a:ea typeface="Calibri" pitchFamily="34" charset="0"/>
              <a:cs typeface="Times New Roman" pitchFamily="18" charset="0"/>
            </a:endParaRPr>
          </a:p>
        </p:txBody>
      </p:sp>
      <p:pic>
        <p:nvPicPr>
          <p:cNvPr id="50180" name="Picture 4" descr="34e"/>
          <p:cNvPicPr>
            <a:picLocks noChangeAspect="1" noChangeArrowheads="1"/>
          </p:cNvPicPr>
          <p:nvPr/>
        </p:nvPicPr>
        <p:blipFill>
          <a:blip r:embed="rId3"/>
          <a:srcRect/>
          <a:stretch>
            <a:fillRect/>
          </a:stretch>
        </p:blipFill>
        <p:spPr bwMode="auto">
          <a:xfrm>
            <a:off x="3910013" y="3376613"/>
            <a:ext cx="5143500" cy="3333750"/>
          </a:xfrm>
          <a:prstGeom prst="rect">
            <a:avLst/>
          </a:prstGeom>
          <a:noFill/>
          <a:ln w="9525">
            <a:noFill/>
            <a:miter lim="800000"/>
            <a:headEnd/>
            <a:tailEnd/>
          </a:ln>
        </p:spPr>
      </p:pic>
      <p:sp>
        <p:nvSpPr>
          <p:cNvPr id="50181" name="Rectangle 5"/>
          <p:cNvSpPr>
            <a:spLocks noChangeArrowheads="1"/>
          </p:cNvSpPr>
          <p:nvPr/>
        </p:nvSpPr>
        <p:spPr bwMode="auto">
          <a:xfrm>
            <a:off x="695326" y="3876675"/>
            <a:ext cx="3071813" cy="954088"/>
          </a:xfrm>
          <a:prstGeom prst="rect">
            <a:avLst/>
          </a:prstGeom>
          <a:noFill/>
          <a:ln w="9525">
            <a:noFill/>
            <a:miter lim="800000"/>
            <a:headEnd/>
            <a:tailEnd/>
          </a:ln>
        </p:spPr>
        <p:txBody>
          <a:bodyPr anchor="ctr">
            <a:spAutoFit/>
          </a:bodyPr>
          <a:lstStyle/>
          <a:p>
            <a:pPr algn="ctr"/>
            <a:r>
              <a:rPr lang="en-US" sz="1400" dirty="0">
                <a:solidFill>
                  <a:srgbClr val="003300"/>
                </a:solidFill>
                <a:ea typeface="Calibri" pitchFamily="34" charset="0"/>
                <a:cs typeface="Times New Roman" pitchFamily="18" charset="0"/>
              </a:rPr>
              <a:t>The scheme of longitudinal section of the TS BURAN with the mounted central zone (top-left) and general view photo (right). </a:t>
            </a:r>
            <a:endParaRPr lang="en-US" dirty="0">
              <a:solidFill>
                <a:srgbClr val="003300"/>
              </a:solidFill>
              <a:ea typeface="Calibri" pitchFamily="34" charset="0"/>
              <a:cs typeface="Times New Roman" pitchFamily="18" charset="0"/>
            </a:endParaRPr>
          </a:p>
        </p:txBody>
      </p:sp>
      <p:sp>
        <p:nvSpPr>
          <p:cNvPr id="6" name="Rectangle 5"/>
          <p:cNvSpPr/>
          <p:nvPr/>
        </p:nvSpPr>
        <p:spPr>
          <a:xfrm>
            <a:off x="409544" y="161925"/>
            <a:ext cx="5643602" cy="738664"/>
          </a:xfrm>
          <a:prstGeom prst="rect">
            <a:avLst/>
          </a:prstGeom>
        </p:spPr>
        <p:txBody>
          <a:bodyPr wrap="square">
            <a:spAutoFit/>
          </a:bodyPr>
          <a:lstStyle/>
          <a:p>
            <a:pPr>
              <a:defRPr/>
            </a:pPr>
            <a:r>
              <a:rPr lang="en-US" sz="1400" b="1" i="1" dirty="0">
                <a:solidFill>
                  <a:srgbClr val="7030A0"/>
                </a:solidFill>
                <a:latin typeface="Calibri" pitchFamily="34" charset="0"/>
              </a:rPr>
              <a:t>Mass of uranium</a:t>
            </a:r>
            <a:r>
              <a:rPr lang="ru-RU" sz="1400" b="1" i="1" dirty="0">
                <a:solidFill>
                  <a:srgbClr val="7030A0"/>
                </a:solidFill>
                <a:latin typeface="Calibri" pitchFamily="34" charset="0"/>
              </a:rPr>
              <a:t>      – </a:t>
            </a:r>
            <a:r>
              <a:rPr lang="en-US" sz="1400" b="1" i="1" dirty="0">
                <a:solidFill>
                  <a:srgbClr val="7030A0"/>
                </a:solidFill>
                <a:latin typeface="Calibri" pitchFamily="34" charset="0"/>
              </a:rPr>
              <a:t>19.5</a:t>
            </a:r>
            <a:r>
              <a:rPr lang="ru-RU" sz="1400" b="1" i="1" dirty="0">
                <a:solidFill>
                  <a:srgbClr val="7030A0"/>
                </a:solidFill>
                <a:latin typeface="Calibri" pitchFamily="34" charset="0"/>
              </a:rPr>
              <a:t> т. </a:t>
            </a:r>
            <a:r>
              <a:rPr lang="en-US" sz="1400" b="1" i="1" dirty="0">
                <a:solidFill>
                  <a:srgbClr val="7030A0"/>
                </a:solidFill>
                <a:latin typeface="Calibri" pitchFamily="34" charset="0"/>
              </a:rPr>
              <a:t>         Materials of central zone </a:t>
            </a:r>
            <a:r>
              <a:rPr lang="ru-RU" sz="1400" b="1" i="1" dirty="0">
                <a:solidFill>
                  <a:srgbClr val="7030A0"/>
                </a:solidFill>
                <a:latin typeface="Calibri" pitchFamily="34" charset="0"/>
              </a:rPr>
              <a:t> – </a:t>
            </a:r>
            <a:r>
              <a:rPr lang="en-US" sz="1400" b="1" i="1" dirty="0">
                <a:solidFill>
                  <a:srgbClr val="7030A0"/>
                </a:solidFill>
                <a:latin typeface="Calibri" pitchFamily="34" charset="0"/>
              </a:rPr>
              <a:t> U, </a:t>
            </a:r>
            <a:r>
              <a:rPr lang="en-US" sz="1400" b="1" i="1" dirty="0" err="1">
                <a:solidFill>
                  <a:srgbClr val="7030A0"/>
                </a:solidFill>
                <a:latin typeface="Calibri" pitchFamily="34" charset="0"/>
              </a:rPr>
              <a:t>Th</a:t>
            </a:r>
            <a:r>
              <a:rPr lang="en-US" sz="1400" b="1" i="1" dirty="0">
                <a:solidFill>
                  <a:srgbClr val="7030A0"/>
                </a:solidFill>
                <a:latin typeface="Calibri" pitchFamily="34" charset="0"/>
              </a:rPr>
              <a:t>, </a:t>
            </a:r>
            <a:r>
              <a:rPr lang="en-US" sz="1400" b="1" i="1" dirty="0" err="1">
                <a:solidFill>
                  <a:srgbClr val="7030A0"/>
                </a:solidFill>
                <a:latin typeface="Calibri" pitchFamily="34" charset="0"/>
              </a:rPr>
              <a:t>Pb</a:t>
            </a:r>
            <a:r>
              <a:rPr lang="en-US" sz="1400" b="1" i="1" dirty="0">
                <a:solidFill>
                  <a:srgbClr val="7030A0"/>
                </a:solidFill>
                <a:latin typeface="Calibri" pitchFamily="34" charset="0"/>
              </a:rPr>
              <a:t>. </a:t>
            </a:r>
            <a:endParaRPr lang="ru-RU" sz="1400" b="1" i="1" dirty="0">
              <a:solidFill>
                <a:srgbClr val="7030A0"/>
              </a:solidFill>
              <a:latin typeface="Calibri" pitchFamily="34" charset="0"/>
            </a:endParaRPr>
          </a:p>
          <a:p>
            <a:pPr>
              <a:defRPr/>
            </a:pPr>
            <a:r>
              <a:rPr lang="en-US" sz="1400" b="1" i="1" dirty="0">
                <a:solidFill>
                  <a:srgbClr val="7030A0"/>
                </a:solidFill>
                <a:latin typeface="Calibri" pitchFamily="34" charset="0"/>
              </a:rPr>
              <a:t>Diameter               </a:t>
            </a:r>
            <a:r>
              <a:rPr lang="ru-RU" sz="1400" b="1" i="1" dirty="0">
                <a:solidFill>
                  <a:srgbClr val="7030A0"/>
                </a:solidFill>
                <a:latin typeface="Calibri" pitchFamily="34" charset="0"/>
              </a:rPr>
              <a:t>  </a:t>
            </a:r>
            <a:r>
              <a:rPr lang="en-US" sz="1400" b="1" i="1" dirty="0">
                <a:solidFill>
                  <a:srgbClr val="7030A0"/>
                </a:solidFill>
                <a:latin typeface="Calibri" pitchFamily="34" charset="0"/>
              </a:rPr>
              <a:t>  </a:t>
            </a:r>
            <a:r>
              <a:rPr lang="ru-RU" sz="1400" b="1" i="1" dirty="0">
                <a:solidFill>
                  <a:srgbClr val="7030A0"/>
                </a:solidFill>
                <a:latin typeface="Calibri" pitchFamily="34" charset="0"/>
              </a:rPr>
              <a:t> – 1,2 м.</a:t>
            </a:r>
            <a:r>
              <a:rPr lang="en-US" sz="1400" b="1" i="1" dirty="0">
                <a:solidFill>
                  <a:srgbClr val="7030A0"/>
                </a:solidFill>
                <a:latin typeface="Calibri" pitchFamily="34" charset="0"/>
              </a:rPr>
              <a:t>            Diameter of central zone</a:t>
            </a:r>
            <a:r>
              <a:rPr lang="ru-RU" sz="1400" b="1" i="1" dirty="0">
                <a:solidFill>
                  <a:srgbClr val="7030A0"/>
                </a:solidFill>
                <a:latin typeface="Calibri" pitchFamily="34" charset="0"/>
              </a:rPr>
              <a:t> – </a:t>
            </a:r>
            <a:r>
              <a:rPr lang="en-US" sz="1400" b="1" i="1" dirty="0">
                <a:solidFill>
                  <a:srgbClr val="7030A0"/>
                </a:solidFill>
                <a:latin typeface="Calibri" pitchFamily="34" charset="0"/>
              </a:rPr>
              <a:t> </a:t>
            </a:r>
            <a:r>
              <a:rPr lang="ru-RU" sz="1400" b="1" i="1" dirty="0">
                <a:solidFill>
                  <a:srgbClr val="7030A0"/>
                </a:solidFill>
                <a:latin typeface="Calibri" pitchFamily="34" charset="0"/>
              </a:rPr>
              <a:t>0,2 м.</a:t>
            </a:r>
          </a:p>
          <a:p>
            <a:pPr>
              <a:defRPr/>
            </a:pPr>
            <a:r>
              <a:rPr lang="en-US" sz="1400" b="1" i="1" dirty="0">
                <a:solidFill>
                  <a:srgbClr val="7030A0"/>
                </a:solidFill>
                <a:latin typeface="Calibri" pitchFamily="34" charset="0"/>
              </a:rPr>
              <a:t>Length             </a:t>
            </a:r>
            <a:r>
              <a:rPr lang="ru-RU" sz="1400" b="1" i="1" dirty="0">
                <a:solidFill>
                  <a:srgbClr val="7030A0"/>
                </a:solidFill>
                <a:latin typeface="Calibri" pitchFamily="34" charset="0"/>
              </a:rPr>
              <a:t>     </a:t>
            </a:r>
            <a:r>
              <a:rPr lang="en-US" sz="1400" b="1" i="1" dirty="0">
                <a:solidFill>
                  <a:srgbClr val="7030A0"/>
                </a:solidFill>
                <a:latin typeface="Calibri" pitchFamily="34" charset="0"/>
              </a:rPr>
              <a:t>      </a:t>
            </a:r>
            <a:r>
              <a:rPr lang="ru-RU" sz="1400" b="1" i="1" dirty="0">
                <a:solidFill>
                  <a:srgbClr val="7030A0"/>
                </a:solidFill>
                <a:latin typeface="Calibri" pitchFamily="34" charset="0"/>
              </a:rPr>
              <a:t> – 1 м.</a:t>
            </a:r>
          </a:p>
        </p:txBody>
      </p:sp>
    </p:spTree>
    <p:extLst>
      <p:ext uri="{BB962C8B-B14F-4D97-AF65-F5344CB8AC3E}">
        <p14:creationId xmlns:p14="http://schemas.microsoft.com/office/powerpoint/2010/main" val="2998635715"/>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2128817" y="276202"/>
            <a:ext cx="5929312" cy="571500"/>
          </a:xfrm>
        </p:spPr>
        <p:txBody>
          <a:bodyPr>
            <a:normAutofit fontScale="90000"/>
          </a:bodyPr>
          <a:lstStyle/>
          <a:p>
            <a:r>
              <a:rPr lang="en-US" sz="2000" b="1" i="1" dirty="0">
                <a:solidFill>
                  <a:srgbClr val="7030A0"/>
                </a:solidFill>
              </a:rPr>
              <a:t>ENERGY PRODUCTION DEMONSTRATOR FOR MEGAWATT PROTON BEAMS </a:t>
            </a:r>
            <a:endParaRPr lang="ru-RU" sz="2000" i="1" dirty="0">
              <a:solidFill>
                <a:srgbClr val="7030A0"/>
              </a:solidFill>
            </a:endParaRPr>
          </a:p>
        </p:txBody>
      </p:sp>
      <p:grpSp>
        <p:nvGrpSpPr>
          <p:cNvPr id="51203" name="Group 7"/>
          <p:cNvGrpSpPr>
            <a:grpSpLocks/>
          </p:cNvGrpSpPr>
          <p:nvPr/>
        </p:nvGrpSpPr>
        <p:grpSpPr bwMode="auto">
          <a:xfrm>
            <a:off x="771525" y="1790700"/>
            <a:ext cx="4607352" cy="3226832"/>
            <a:chOff x="285750" y="1714500"/>
            <a:chExt cx="4607352" cy="3226832"/>
          </a:xfrm>
        </p:grpSpPr>
        <p:pic>
          <p:nvPicPr>
            <p:cNvPr id="51208"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71500" y="1714500"/>
              <a:ext cx="3786188" cy="2801938"/>
            </a:xfrm>
            <a:prstGeom prst="rect">
              <a:avLst/>
            </a:prstGeom>
            <a:solidFill>
              <a:schemeClr val="bg1">
                <a:alpha val="50195"/>
              </a:schemeClr>
            </a:solidFill>
            <a:ln w="9525">
              <a:noFill/>
              <a:miter lim="800000"/>
              <a:headEnd/>
              <a:tailEnd/>
            </a:ln>
          </p:spPr>
        </p:pic>
        <p:sp>
          <p:nvSpPr>
            <p:cNvPr id="51209" name="Rectangle 4"/>
            <p:cNvSpPr>
              <a:spLocks noChangeArrowheads="1"/>
            </p:cNvSpPr>
            <p:nvPr/>
          </p:nvSpPr>
          <p:spPr bwMode="auto">
            <a:xfrm>
              <a:off x="285750" y="4572000"/>
              <a:ext cx="4607352" cy="369332"/>
            </a:xfrm>
            <a:prstGeom prst="rect">
              <a:avLst/>
            </a:prstGeom>
            <a:noFill/>
            <a:ln w="9525">
              <a:noFill/>
              <a:miter lim="800000"/>
              <a:headEnd/>
              <a:tailEnd/>
            </a:ln>
          </p:spPr>
          <p:txBody>
            <a:bodyPr wrap="none">
              <a:spAutoFit/>
            </a:bodyPr>
            <a:lstStyle/>
            <a:p>
              <a:r>
                <a:rPr lang="en-US">
                  <a:solidFill>
                    <a:srgbClr val="003300"/>
                  </a:solidFill>
                </a:rPr>
                <a:t>Leakage from the uranium target surface. </a:t>
              </a:r>
            </a:p>
          </p:txBody>
        </p:sp>
      </p:grpSp>
      <p:grpSp>
        <p:nvGrpSpPr>
          <p:cNvPr id="51204" name="Group 8"/>
          <p:cNvGrpSpPr>
            <a:grpSpLocks/>
          </p:cNvGrpSpPr>
          <p:nvPr/>
        </p:nvGrpSpPr>
        <p:grpSpPr bwMode="auto">
          <a:xfrm>
            <a:off x="5200651" y="1790701"/>
            <a:ext cx="3643313" cy="3709215"/>
            <a:chOff x="4714875" y="1714500"/>
            <a:chExt cx="3643313" cy="3709452"/>
          </a:xfrm>
        </p:grpSpPr>
        <p:pic>
          <p:nvPicPr>
            <p:cNvPr id="51206"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786313" y="1714500"/>
              <a:ext cx="3519487" cy="2805113"/>
            </a:xfrm>
            <a:prstGeom prst="rect">
              <a:avLst/>
            </a:prstGeom>
            <a:solidFill>
              <a:schemeClr val="bg1">
                <a:alpha val="50195"/>
              </a:schemeClr>
            </a:solidFill>
            <a:ln w="9525">
              <a:noFill/>
              <a:miter lim="800000"/>
              <a:headEnd/>
              <a:tailEnd/>
            </a:ln>
          </p:spPr>
        </p:pic>
        <p:sp>
          <p:nvSpPr>
            <p:cNvPr id="51207" name="Rectangle 6"/>
            <p:cNvSpPr>
              <a:spLocks noChangeArrowheads="1"/>
            </p:cNvSpPr>
            <p:nvPr/>
          </p:nvSpPr>
          <p:spPr bwMode="auto">
            <a:xfrm>
              <a:off x="4714875" y="4500563"/>
              <a:ext cx="3643313" cy="923389"/>
            </a:xfrm>
            <a:prstGeom prst="rect">
              <a:avLst/>
            </a:prstGeom>
            <a:noFill/>
            <a:ln w="9525">
              <a:noFill/>
              <a:miter lim="800000"/>
              <a:headEnd/>
              <a:tailEnd/>
            </a:ln>
          </p:spPr>
          <p:txBody>
            <a:bodyPr>
              <a:spAutoFit/>
            </a:bodyPr>
            <a:lstStyle/>
            <a:p>
              <a:r>
                <a:rPr lang="en-US">
                  <a:solidFill>
                    <a:srgbClr val="003300"/>
                  </a:solidFill>
                </a:rPr>
                <a:t>Number of neutrons released per one proton per GeV in the target. </a:t>
              </a:r>
            </a:p>
          </p:txBody>
        </p:sp>
      </p:grpSp>
      <p:pic>
        <p:nvPicPr>
          <p:cNvPr id="51205" name="Picture 8"/>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986088" y="5791200"/>
            <a:ext cx="4533900" cy="736600"/>
          </a:xfrm>
          <a:prstGeom prst="rect">
            <a:avLst/>
          </a:prstGeom>
          <a:noFill/>
          <a:ln w="9525">
            <a:noFill/>
            <a:miter lim="800000"/>
            <a:headEnd/>
            <a:tailEnd/>
          </a:ln>
        </p:spPr>
      </p:pic>
    </p:spTree>
    <p:extLst>
      <p:ext uri="{BB962C8B-B14F-4D97-AF65-F5344CB8AC3E}">
        <p14:creationId xmlns:p14="http://schemas.microsoft.com/office/powerpoint/2010/main" val="1846236794"/>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167043" y="142853"/>
            <a:ext cx="5929313" cy="714375"/>
          </a:xfrm>
        </p:spPr>
        <p:txBody>
          <a:bodyPr/>
          <a:lstStyle/>
          <a:p>
            <a:r>
              <a:rPr lang="en-US" sz="2400" b="1" i="1" dirty="0">
                <a:solidFill>
                  <a:srgbClr val="7030A0"/>
                </a:solidFill>
              </a:rPr>
              <a:t>Energy multiplication in the target </a:t>
            </a:r>
            <a:endParaRPr lang="ru-RU" sz="2400" i="1" dirty="0">
              <a:solidFill>
                <a:srgbClr val="7030A0"/>
              </a:solidFill>
            </a:endParaRPr>
          </a:p>
        </p:txBody>
      </p:sp>
      <p:pic>
        <p:nvPicPr>
          <p:cNvPr id="52227"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381376" y="1571626"/>
            <a:ext cx="5643563" cy="4500563"/>
          </a:xfrm>
          <a:prstGeom prst="rect">
            <a:avLst/>
          </a:prstGeom>
          <a:solidFill>
            <a:schemeClr val="bg1">
              <a:alpha val="30196"/>
            </a:schemeClr>
          </a:solidFill>
          <a:ln w="9525">
            <a:noFill/>
            <a:miter lim="800000"/>
            <a:headEnd/>
            <a:tailEnd/>
          </a:ln>
        </p:spPr>
      </p:pic>
      <p:pic>
        <p:nvPicPr>
          <p:cNvPr id="52228"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167188" y="5929313"/>
            <a:ext cx="4533900" cy="736600"/>
          </a:xfrm>
          <a:prstGeom prst="rect">
            <a:avLst/>
          </a:prstGeom>
          <a:noFill/>
          <a:ln w="9525">
            <a:noFill/>
            <a:miter lim="800000"/>
            <a:headEnd/>
            <a:tailEnd/>
          </a:ln>
        </p:spPr>
      </p:pic>
      <p:pic>
        <p:nvPicPr>
          <p:cNvPr id="2" name="Рисунок 1"/>
          <p:cNvPicPr>
            <a:picLocks noChangeAspect="1"/>
          </p:cNvPicPr>
          <p:nvPr/>
        </p:nvPicPr>
        <p:blipFill>
          <a:blip r:embed="rId4"/>
          <a:stretch>
            <a:fillRect/>
          </a:stretch>
        </p:blipFill>
        <p:spPr>
          <a:xfrm>
            <a:off x="0" y="0"/>
            <a:ext cx="9652741" cy="6858513"/>
          </a:xfrm>
          <a:prstGeom prst="rect">
            <a:avLst/>
          </a:prstGeom>
        </p:spPr>
      </p:pic>
    </p:spTree>
    <p:extLst>
      <p:ext uri="{BB962C8B-B14F-4D97-AF65-F5344CB8AC3E}">
        <p14:creationId xmlns:p14="http://schemas.microsoft.com/office/powerpoint/2010/main" val="2987334919"/>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880540" y="83525"/>
            <a:ext cx="4034610" cy="457293"/>
          </a:xfrm>
          <a:prstGeom prst="rect">
            <a:avLst/>
          </a:prstGeom>
        </p:spPr>
      </p:pic>
      <p:pic>
        <p:nvPicPr>
          <p:cNvPr id="5" name="Рисунок 4"/>
          <p:cNvPicPr>
            <a:picLocks noChangeAspect="1"/>
          </p:cNvPicPr>
          <p:nvPr/>
        </p:nvPicPr>
        <p:blipFill rotWithShape="1">
          <a:blip r:embed="rId3"/>
          <a:srcRect r="751"/>
          <a:stretch/>
        </p:blipFill>
        <p:spPr>
          <a:xfrm>
            <a:off x="1668780" y="580086"/>
            <a:ext cx="6860078" cy="5837039"/>
          </a:xfrm>
          <a:prstGeom prst="rect">
            <a:avLst/>
          </a:prstGeom>
        </p:spPr>
      </p:pic>
      <p:sp>
        <p:nvSpPr>
          <p:cNvPr id="9" name="TextBox 8"/>
          <p:cNvSpPr txBox="1"/>
          <p:nvPr/>
        </p:nvSpPr>
        <p:spPr>
          <a:xfrm>
            <a:off x="1668780" y="6488668"/>
            <a:ext cx="6686550" cy="369332"/>
          </a:xfrm>
          <a:prstGeom prst="rect">
            <a:avLst/>
          </a:prstGeom>
          <a:noFill/>
        </p:spPr>
        <p:txBody>
          <a:bodyPr wrap="square" rtlCol="0">
            <a:spAutoFit/>
          </a:bodyPr>
          <a:lstStyle/>
          <a:p>
            <a:pPr algn="ctr"/>
            <a:r>
              <a:rPr lang="en-US" dirty="0" smtClean="0"/>
              <a:t>J-PARC: Japan Proton Accelerator Research Complex</a:t>
            </a:r>
            <a:endParaRPr lang="ru-RU" dirty="0"/>
          </a:p>
        </p:txBody>
      </p:sp>
    </p:spTree>
    <p:extLst>
      <p:ext uri="{BB962C8B-B14F-4D97-AF65-F5344CB8AC3E}">
        <p14:creationId xmlns:p14="http://schemas.microsoft.com/office/powerpoint/2010/main" val="4857435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82138" y="214222"/>
            <a:ext cx="8844742" cy="563608"/>
          </a:xfrm>
          <a:prstGeom prst="rect">
            <a:avLst/>
          </a:prstGeom>
        </p:spPr>
      </p:pic>
      <p:pic>
        <p:nvPicPr>
          <p:cNvPr id="5" name="Рисунок 4"/>
          <p:cNvPicPr>
            <a:picLocks noChangeAspect="1"/>
          </p:cNvPicPr>
          <p:nvPr/>
        </p:nvPicPr>
        <p:blipFill>
          <a:blip r:embed="rId3"/>
          <a:stretch>
            <a:fillRect/>
          </a:stretch>
        </p:blipFill>
        <p:spPr>
          <a:xfrm>
            <a:off x="731520" y="815600"/>
            <a:ext cx="7049194" cy="5747496"/>
          </a:xfrm>
          <a:prstGeom prst="rect">
            <a:avLst/>
          </a:prstGeom>
        </p:spPr>
      </p:pic>
    </p:spTree>
    <p:extLst>
      <p:ext uri="{BB962C8B-B14F-4D97-AF65-F5344CB8AC3E}">
        <p14:creationId xmlns:p14="http://schemas.microsoft.com/office/powerpoint/2010/main" val="23394366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1"/>
          <p:cNvSpPr>
            <a:spLocks noGrp="1"/>
          </p:cNvSpPr>
          <p:nvPr>
            <p:ph type="title"/>
          </p:nvPr>
        </p:nvSpPr>
        <p:spPr>
          <a:xfrm>
            <a:off x="4103222" y="2"/>
            <a:ext cx="5760426" cy="1285748"/>
          </a:xfrm>
          <a:noFill/>
        </p:spPr>
        <p:txBody>
          <a:bodyPr>
            <a:normAutofit/>
          </a:bodyPr>
          <a:lstStyle/>
          <a:p>
            <a:pPr>
              <a:defRPr/>
            </a:pPr>
            <a:r>
              <a:rPr lang="en-US" sz="2400" dirty="0">
                <a:solidFill>
                  <a:srgbClr val="000090"/>
                </a:solidFill>
                <a:latin typeface="Comic Sans MS"/>
                <a:cs typeface="Comic Sans MS"/>
              </a:rPr>
              <a:t>JINR is situated on the right side of the Volga</a:t>
            </a:r>
            <a:r>
              <a:rPr lang="ru-RU" sz="2400" dirty="0">
                <a:solidFill>
                  <a:srgbClr val="000090"/>
                </a:solidFill>
                <a:latin typeface="Comic Sans MS"/>
                <a:cs typeface="Comic Sans MS"/>
              </a:rPr>
              <a:t> </a:t>
            </a:r>
            <a:r>
              <a:rPr lang="en-US" sz="2400" dirty="0">
                <a:solidFill>
                  <a:srgbClr val="000090"/>
                </a:solidFill>
                <a:latin typeface="Comic Sans MS"/>
                <a:cs typeface="Comic Sans MS"/>
              </a:rPr>
              <a:t>river </a:t>
            </a:r>
            <a:r>
              <a:rPr lang="ru-RU" sz="2400" dirty="0">
                <a:solidFill>
                  <a:srgbClr val="000090"/>
                </a:solidFill>
                <a:latin typeface="Comic Sans MS"/>
                <a:cs typeface="Comic Sans MS"/>
              </a:rPr>
              <a:t/>
            </a:r>
            <a:br>
              <a:rPr lang="ru-RU" sz="2400" dirty="0">
                <a:solidFill>
                  <a:srgbClr val="000090"/>
                </a:solidFill>
                <a:latin typeface="Comic Sans MS"/>
                <a:cs typeface="Comic Sans MS"/>
              </a:rPr>
            </a:br>
            <a:r>
              <a:rPr lang="en-US" sz="2400" dirty="0">
                <a:solidFill>
                  <a:srgbClr val="000090"/>
                </a:solidFill>
                <a:latin typeface="Comic Sans MS"/>
                <a:cs typeface="Comic Sans MS"/>
              </a:rPr>
              <a:t>120 km north from Moscow</a:t>
            </a:r>
            <a:endParaRPr lang="ru-RU" sz="2400" dirty="0">
              <a:solidFill>
                <a:srgbClr val="000090"/>
              </a:solidFill>
              <a:latin typeface="Comic Sans MS"/>
              <a:cs typeface="Comic Sans MS"/>
            </a:endParaRPr>
          </a:p>
        </p:txBody>
      </p:sp>
      <p:pic>
        <p:nvPicPr>
          <p:cNvPr id="800770" name="Picture 1" descr="D:\Users\User\Pictures\Рисунок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5138" y="0"/>
            <a:ext cx="9438510" cy="6847065"/>
          </a:xfrm>
          <a:noFill/>
        </p:spPr>
      </p:pic>
      <p:sp>
        <p:nvSpPr>
          <p:cNvPr id="800777" name="WordArt 15"/>
          <p:cNvSpPr>
            <a:spLocks noChangeArrowheads="1" noChangeShapeType="1" noTextEdit="1"/>
          </p:cNvSpPr>
          <p:nvPr/>
        </p:nvSpPr>
        <p:spPr bwMode="auto">
          <a:xfrm>
            <a:off x="542925" y="6301308"/>
            <a:ext cx="5934075" cy="364349"/>
          </a:xfrm>
          <a:prstGeom prst="rect">
            <a:avLst/>
          </a:prstGeom>
        </p:spPr>
        <p:txBody>
          <a:bodyPr wrap="none" fromWordArt="1">
            <a:prstTxWarp prst="textPlain">
              <a:avLst>
                <a:gd name="adj" fmla="val 50000"/>
              </a:avLst>
            </a:prstTxWarp>
          </a:bodyPr>
          <a:lstStyle/>
          <a:p>
            <a:pPr algn="ctr"/>
            <a:r>
              <a:rPr lang="en-US" sz="2800" b="1" kern="10" dirty="0">
                <a:ln w="9525">
                  <a:solidFill>
                    <a:srgbClr val="000000"/>
                  </a:solidFill>
                  <a:round/>
                  <a:headEnd/>
                  <a:tailEnd/>
                </a:ln>
                <a:solidFill>
                  <a:srgbClr val="FFFF00"/>
                </a:solidFill>
                <a:latin typeface="Arial"/>
                <a:ea typeface="Arial"/>
                <a:cs typeface="Arial"/>
              </a:rPr>
              <a:t>“</a:t>
            </a:r>
            <a:r>
              <a:rPr lang="en-US" sz="2800" b="1" kern="10" dirty="0" err="1">
                <a:ln w="9525">
                  <a:solidFill>
                    <a:srgbClr val="000000"/>
                  </a:solidFill>
                  <a:round/>
                  <a:headEnd/>
                  <a:tailEnd/>
                </a:ln>
                <a:solidFill>
                  <a:srgbClr val="FFFF00"/>
                </a:solidFill>
                <a:latin typeface="Arial"/>
                <a:ea typeface="Arial"/>
                <a:cs typeface="Arial"/>
              </a:rPr>
              <a:t>Ivan’kovskoe</a:t>
            </a:r>
            <a:r>
              <a:rPr lang="en-US" sz="2800" b="1" kern="10" dirty="0">
                <a:ln w="9525">
                  <a:solidFill>
                    <a:srgbClr val="000000"/>
                  </a:solidFill>
                  <a:round/>
                  <a:headEnd/>
                  <a:tailEnd/>
                </a:ln>
                <a:solidFill>
                  <a:srgbClr val="FFFF00"/>
                </a:solidFill>
                <a:latin typeface="Arial"/>
                <a:ea typeface="Arial"/>
                <a:cs typeface="Arial"/>
              </a:rPr>
              <a:t>” Water Storage </a:t>
            </a:r>
          </a:p>
        </p:txBody>
      </p:sp>
      <p:grpSp>
        <p:nvGrpSpPr>
          <p:cNvPr id="18" name="Группа 17"/>
          <p:cNvGrpSpPr/>
          <p:nvPr/>
        </p:nvGrpSpPr>
        <p:grpSpPr>
          <a:xfrm>
            <a:off x="1125991" y="1485900"/>
            <a:ext cx="8503784" cy="4275248"/>
            <a:chOff x="1859416" y="1485900"/>
            <a:chExt cx="8503784" cy="4275248"/>
          </a:xfrm>
        </p:grpSpPr>
        <p:sp>
          <p:nvSpPr>
            <p:cNvPr id="800773" name="WordArt 15"/>
            <p:cNvSpPr>
              <a:spLocks noChangeArrowheads="1" noChangeShapeType="1" noTextEdit="1"/>
            </p:cNvSpPr>
            <p:nvPr/>
          </p:nvSpPr>
          <p:spPr bwMode="auto">
            <a:xfrm>
              <a:off x="6524625" y="5142088"/>
              <a:ext cx="3838575" cy="364328"/>
            </a:xfrm>
            <a:prstGeom prst="rect">
              <a:avLst/>
            </a:prstGeom>
          </p:spPr>
          <p:txBody>
            <a:bodyPr wrap="none" fromWordArt="1">
              <a:prstTxWarp prst="textPlain">
                <a:avLst>
                  <a:gd name="adj" fmla="val 50000"/>
                </a:avLst>
              </a:prstTxWarp>
            </a:bodyPr>
            <a:lstStyle/>
            <a:p>
              <a:pPr algn="ctr"/>
              <a:r>
                <a:rPr lang="en-US" b="1" kern="0" dirty="0">
                  <a:ln w="9525">
                    <a:solidFill>
                      <a:srgbClr val="000000"/>
                    </a:solidFill>
                    <a:round/>
                    <a:headEnd/>
                    <a:tailEnd/>
                  </a:ln>
                  <a:solidFill>
                    <a:srgbClr val="FFFF00"/>
                  </a:solidFill>
                  <a:latin typeface="Arial"/>
                  <a:ea typeface="Arial"/>
                  <a:cs typeface="Arial"/>
                </a:rPr>
                <a:t>Volga-Moscow Channel </a:t>
              </a:r>
            </a:p>
          </p:txBody>
        </p:sp>
        <p:sp>
          <p:nvSpPr>
            <p:cNvPr id="8" name="Стрелка вниз 7"/>
            <p:cNvSpPr/>
            <p:nvPr/>
          </p:nvSpPr>
          <p:spPr>
            <a:xfrm>
              <a:off x="8095412" y="2528406"/>
              <a:ext cx="286226" cy="428139"/>
            </a:xfrm>
            <a:prstGeom prst="downArrow">
              <a:avLst/>
            </a:prstGeom>
            <a:solidFill>
              <a:srgbClr val="FFFF0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0000FF"/>
                </a:solidFill>
              </a:endParaRPr>
            </a:p>
          </p:txBody>
        </p:sp>
        <p:sp>
          <p:nvSpPr>
            <p:cNvPr id="800775" name="WordArt 15"/>
            <p:cNvSpPr>
              <a:spLocks noChangeArrowheads="1" noChangeShapeType="1" noTextEdit="1"/>
            </p:cNvSpPr>
            <p:nvPr/>
          </p:nvSpPr>
          <p:spPr bwMode="auto">
            <a:xfrm>
              <a:off x="6183765" y="2168153"/>
              <a:ext cx="2582013" cy="392024"/>
            </a:xfrm>
            <a:prstGeom prst="rect">
              <a:avLst/>
            </a:prstGeom>
          </p:spPr>
          <p:txBody>
            <a:bodyPr wrap="none" fromWordArt="1">
              <a:prstTxWarp prst="textPlain">
                <a:avLst>
                  <a:gd name="adj" fmla="val 50000"/>
                </a:avLst>
              </a:prstTxWarp>
            </a:bodyPr>
            <a:lstStyle/>
            <a:p>
              <a:pPr algn="ctr"/>
              <a:r>
                <a:rPr lang="en-US" sz="2700" b="1" kern="10" dirty="0">
                  <a:ln w="9525">
                    <a:solidFill>
                      <a:srgbClr val="000000"/>
                    </a:solidFill>
                    <a:round/>
                    <a:headEnd/>
                    <a:tailEnd/>
                  </a:ln>
                  <a:solidFill>
                    <a:srgbClr val="FFFF00"/>
                  </a:solidFill>
                  <a:latin typeface="Comic Sans MS"/>
                  <a:ea typeface="Arial"/>
                  <a:cs typeface="Comic Sans MS"/>
                </a:rPr>
                <a:t>Volga River </a:t>
              </a:r>
            </a:p>
          </p:txBody>
        </p:sp>
        <p:sp>
          <p:nvSpPr>
            <p:cNvPr id="10" name="Стрелка вправо 9"/>
            <p:cNvSpPr/>
            <p:nvPr/>
          </p:nvSpPr>
          <p:spPr>
            <a:xfrm>
              <a:off x="9933861" y="5475722"/>
              <a:ext cx="429339" cy="285426"/>
            </a:xfrm>
            <a:prstGeom prst="rightArrow">
              <a:avLst/>
            </a:prstGeom>
            <a:solidFill>
              <a:srgbClr val="FFFF00"/>
            </a:solidFill>
            <a:scene3d>
              <a:camera prst="orthographicFront">
                <a:rot lat="0" lon="0" rev="206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00778" name="WordArt 15"/>
            <p:cNvSpPr>
              <a:spLocks noChangeArrowheads="1" noChangeShapeType="1" noTextEdit="1"/>
            </p:cNvSpPr>
            <p:nvPr/>
          </p:nvSpPr>
          <p:spPr bwMode="auto">
            <a:xfrm>
              <a:off x="5629276" y="4098247"/>
              <a:ext cx="2621918" cy="248946"/>
            </a:xfrm>
            <a:prstGeom prst="rect">
              <a:avLst/>
            </a:prstGeom>
          </p:spPr>
          <p:txBody>
            <a:bodyPr wrap="none" fromWordArt="1">
              <a:prstTxWarp prst="textPlain">
                <a:avLst>
                  <a:gd name="adj" fmla="val 50000"/>
                </a:avLst>
              </a:prstTxWarp>
            </a:bodyPr>
            <a:lstStyle/>
            <a:p>
              <a:pPr algn="ctr"/>
              <a:r>
                <a:rPr lang="en-US" sz="2800" b="1" kern="10" dirty="0">
                  <a:ln w="9525">
                    <a:solidFill>
                      <a:srgbClr val="000000"/>
                    </a:solidFill>
                    <a:round/>
                    <a:headEnd/>
                    <a:tailEnd/>
                  </a:ln>
                  <a:solidFill>
                    <a:srgbClr val="FFFF00"/>
                  </a:solidFill>
                  <a:latin typeface="Arial"/>
                  <a:ea typeface="Arial"/>
                  <a:cs typeface="Arial"/>
                </a:rPr>
                <a:t>12 meters Dam </a:t>
              </a:r>
            </a:p>
          </p:txBody>
        </p:sp>
        <p:sp>
          <p:nvSpPr>
            <p:cNvPr id="13" name="Стрелка вниз 12"/>
            <p:cNvSpPr/>
            <p:nvPr/>
          </p:nvSpPr>
          <p:spPr>
            <a:xfrm>
              <a:off x="7302786" y="4455029"/>
              <a:ext cx="286226" cy="499495"/>
            </a:xfrm>
            <a:prstGeom prst="downArrow">
              <a:avLst/>
            </a:prstGeom>
            <a:solidFill>
              <a:srgbClr val="FFFF00"/>
            </a:solidFill>
            <a:scene3d>
              <a:camera prst="orthographicFront">
                <a:rot lat="0" lon="0" rev="203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00780" name="WordArt 15"/>
            <p:cNvSpPr>
              <a:spLocks noChangeArrowheads="1" noChangeShapeType="1" noTextEdit="1"/>
            </p:cNvSpPr>
            <p:nvPr/>
          </p:nvSpPr>
          <p:spPr bwMode="auto">
            <a:xfrm>
              <a:off x="8515350" y="3204529"/>
              <a:ext cx="1418511" cy="322410"/>
            </a:xfrm>
            <a:prstGeom prst="rect">
              <a:avLst/>
            </a:prstGeom>
          </p:spPr>
          <p:txBody>
            <a:bodyPr wrap="none" fromWordArt="1">
              <a:prstTxWarp prst="textPlain">
                <a:avLst>
                  <a:gd name="adj" fmla="val 50000"/>
                </a:avLst>
              </a:prstTxWarp>
            </a:bodyPr>
            <a:lstStyle/>
            <a:p>
              <a:pPr algn="ctr"/>
              <a:r>
                <a:rPr lang="en-US" sz="2800" b="1" kern="10" dirty="0">
                  <a:ln w="9525">
                    <a:solidFill>
                      <a:srgbClr val="000000"/>
                    </a:solidFill>
                    <a:round/>
                    <a:headEnd/>
                    <a:tailEnd/>
                  </a:ln>
                  <a:solidFill>
                    <a:srgbClr val="FFFF00"/>
                  </a:solidFill>
                  <a:latin typeface="Comic Sans MS"/>
                  <a:ea typeface="Arial"/>
                  <a:cs typeface="Comic Sans MS"/>
                </a:rPr>
                <a:t>Sluice </a:t>
              </a:r>
            </a:p>
          </p:txBody>
        </p:sp>
        <p:sp>
          <p:nvSpPr>
            <p:cNvPr id="17" name="Стрелка вниз 16"/>
            <p:cNvSpPr/>
            <p:nvPr/>
          </p:nvSpPr>
          <p:spPr>
            <a:xfrm>
              <a:off x="8922336" y="3549821"/>
              <a:ext cx="286226" cy="499495"/>
            </a:xfrm>
            <a:prstGeom prst="downArrow">
              <a:avLst/>
            </a:prstGeom>
            <a:solidFill>
              <a:srgbClr val="FFFF00"/>
            </a:solidFill>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00782" name="WordArt 15"/>
            <p:cNvSpPr>
              <a:spLocks noChangeArrowheads="1" noChangeShapeType="1" noTextEdit="1"/>
            </p:cNvSpPr>
            <p:nvPr/>
          </p:nvSpPr>
          <p:spPr bwMode="auto">
            <a:xfrm>
              <a:off x="1859416" y="5429940"/>
              <a:ext cx="4324349" cy="331208"/>
            </a:xfrm>
            <a:prstGeom prst="rect">
              <a:avLst/>
            </a:prstGeom>
          </p:spPr>
          <p:txBody>
            <a:bodyPr wrap="none" fromWordArt="1">
              <a:prstTxWarp prst="textPlain">
                <a:avLst>
                  <a:gd name="adj" fmla="val 49119"/>
                </a:avLst>
              </a:prstTxWarp>
            </a:bodyPr>
            <a:lstStyle/>
            <a:p>
              <a:pPr algn="ctr"/>
              <a:r>
                <a:rPr lang="en-US" sz="2400" b="1" kern="10" dirty="0">
                  <a:ln w="9525">
                    <a:solidFill>
                      <a:srgbClr val="000000"/>
                    </a:solidFill>
                    <a:round/>
                    <a:headEnd/>
                    <a:tailEnd/>
                  </a:ln>
                  <a:solidFill>
                    <a:srgbClr val="FFFF00"/>
                  </a:solidFill>
                  <a:latin typeface="Comic Sans MS"/>
                  <a:ea typeface="Arial"/>
                  <a:cs typeface="Comic Sans MS"/>
                </a:rPr>
                <a:t>Water Power Station </a:t>
              </a:r>
            </a:p>
          </p:txBody>
        </p:sp>
        <p:sp>
          <p:nvSpPr>
            <p:cNvPr id="19" name="Стрелка вправо 18"/>
            <p:cNvSpPr/>
            <p:nvPr/>
          </p:nvSpPr>
          <p:spPr>
            <a:xfrm>
              <a:off x="4446033" y="5097237"/>
              <a:ext cx="500895" cy="285426"/>
            </a:xfrm>
            <a:prstGeom prst="rightArrow">
              <a:avLst/>
            </a:prstGeom>
            <a:solidFill>
              <a:srgbClr val="FFFF00"/>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6" name="Стрелка вниз 7"/>
            <p:cNvSpPr/>
            <p:nvPr/>
          </p:nvSpPr>
          <p:spPr>
            <a:xfrm>
              <a:off x="9515171" y="1485900"/>
              <a:ext cx="286226" cy="642208"/>
            </a:xfrm>
            <a:prstGeom prst="downArrow">
              <a:avLst/>
            </a:prstGeom>
            <a:solidFill>
              <a:srgbClr val="FFFF00"/>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Oval 8"/>
            <p:cNvSpPr>
              <a:spLocks noChangeArrowheads="1"/>
            </p:cNvSpPr>
            <p:nvPr/>
          </p:nvSpPr>
          <p:spPr bwMode="auto">
            <a:xfrm>
              <a:off x="9185107" y="2359295"/>
              <a:ext cx="391231" cy="100681"/>
            </a:xfrm>
            <a:prstGeom prst="ellipse">
              <a:avLst/>
            </a:prstGeom>
            <a:noFill/>
            <a:ln w="38100">
              <a:solidFill>
                <a:srgbClr val="FF0000"/>
              </a:solidFill>
              <a:round/>
              <a:headEnd/>
              <a:tailEnd/>
            </a:ln>
            <a:effectLst>
              <a:outerShdw dist="23000" dir="5400000" rotWithShape="0">
                <a:srgbClr val="808080">
                  <a:alpha val="34998"/>
                </a:srgbClr>
              </a:outerShdw>
            </a:effectLst>
          </p:spPr>
          <p:txBody>
            <a:bodyPr anchor="ctr"/>
            <a:lstStyle/>
            <a:p>
              <a:pPr algn="ctr"/>
              <a:endParaRPr lang="en-US">
                <a:solidFill>
                  <a:srgbClr val="FFFFFF"/>
                </a:solidFill>
              </a:endParaRPr>
            </a:p>
          </p:txBody>
        </p:sp>
        <p:sp>
          <p:nvSpPr>
            <p:cNvPr id="21" name="TextBox 9"/>
            <p:cNvSpPr txBox="1">
              <a:spLocks noChangeArrowheads="1"/>
            </p:cNvSpPr>
            <p:nvPr/>
          </p:nvSpPr>
          <p:spPr bwMode="auto">
            <a:xfrm>
              <a:off x="8770570" y="1985158"/>
              <a:ext cx="685288" cy="365990"/>
            </a:xfrm>
            <a:prstGeom prst="rect">
              <a:avLst/>
            </a:prstGeom>
            <a:noFill/>
            <a:ln w="9525">
              <a:noFill/>
              <a:miter lim="800000"/>
              <a:headEnd/>
              <a:tailEnd/>
            </a:ln>
          </p:spPr>
          <p:txBody>
            <a:bodyPr wrap="none">
              <a:spAutoFit/>
            </a:bodyPr>
            <a:lstStyle/>
            <a:p>
              <a:r>
                <a:rPr lang="en-US" b="1" dirty="0">
                  <a:solidFill>
                    <a:srgbClr val="FF0000"/>
                  </a:solidFill>
                </a:rPr>
                <a:t>NICA</a:t>
              </a:r>
            </a:p>
          </p:txBody>
        </p:sp>
      </p:grpSp>
    </p:spTree>
    <p:extLst>
      <p:ext uri="{BB962C8B-B14F-4D97-AF65-F5344CB8AC3E}">
        <p14:creationId xmlns:p14="http://schemas.microsoft.com/office/powerpoint/2010/main" val="9311721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p:cNvSpPr>
          <p:nvPr>
            <p:ph type="title"/>
          </p:nvPr>
        </p:nvSpPr>
        <p:spPr>
          <a:xfrm>
            <a:off x="719441" y="3734545"/>
            <a:ext cx="8433762" cy="646331"/>
          </a:xfrm>
          <a:prstGeom prst="rect">
            <a:avLst/>
          </a:prstGeom>
          <a:noFill/>
          <a:effectLst>
            <a:glow rad="139700">
              <a:schemeClr val="accent3">
                <a:satMod val="175000"/>
                <a:alpha val="40000"/>
              </a:schemeClr>
            </a:glow>
          </a:effectLst>
          <a:scene3d>
            <a:camera prst="orthographicFront"/>
            <a:lightRig rig="brightRoom" dir="t"/>
          </a:scene3d>
          <a:sp3d>
            <a:bevelT prst="relaxedInset"/>
          </a:sp3d>
        </p:spPr>
        <p:txBody>
          <a:bodyPr wrap="square">
            <a:spAutoFit/>
            <a:sp3d contourW="6350" prstMaterial="plastic">
              <a:bevelT w="20320" h="20320" prst="angle"/>
              <a:contourClr>
                <a:schemeClr val="accent1">
                  <a:tint val="100000"/>
                  <a:shade val="100000"/>
                  <a:hueMod val="100000"/>
                  <a:satMod val="100000"/>
                </a:schemeClr>
              </a:contourClr>
            </a:sp3d>
          </a:bodyPr>
          <a:lstStyle/>
          <a:p>
            <a:pPr algn="ctr">
              <a:defRPr/>
            </a:pPr>
            <a:r>
              <a:rPr lang="ru-RU" sz="3600" b="1" cap="all" dirty="0" smtClean="0">
                <a:ln/>
                <a:solidFill>
                  <a:schemeClr val="accent2"/>
                </a:solidFill>
                <a:effectLst>
                  <a:outerShdw blurRad="38100" dist="38100" dir="2700000" algn="tl">
                    <a:srgbClr val="000000">
                      <a:alpha val="43137"/>
                    </a:srgbClr>
                  </a:outerShdw>
                  <a:reflection blurRad="10000" stA="55000" endPos="48000" dist="500" dir="5400000" sy="-100000" algn="bl" rotWithShape="0"/>
                </a:effectLst>
                <a:latin typeface="Arial" charset="0"/>
              </a:rPr>
              <a:t>СПАСИБО ЗА ВНИМАНИЕ</a:t>
            </a:r>
            <a:r>
              <a:rPr lang="en-US" sz="3600" b="1" cap="all" dirty="0" smtClean="0">
                <a:ln/>
                <a:solidFill>
                  <a:schemeClr val="accent2"/>
                </a:solidFill>
                <a:effectLst>
                  <a:outerShdw blurRad="38100" dist="38100" dir="2700000" algn="tl">
                    <a:srgbClr val="000000">
                      <a:alpha val="43137"/>
                    </a:srgbClr>
                  </a:outerShdw>
                  <a:reflection blurRad="10000" stA="55000" endPos="48000" dist="500" dir="5400000" sy="-100000" algn="bl" rotWithShape="0"/>
                </a:effectLst>
                <a:latin typeface="Arial" charset="0"/>
              </a:rPr>
              <a:t>!</a:t>
            </a:r>
            <a:endParaRPr lang="en-US" sz="3600" b="1" cap="all" dirty="0">
              <a:ln/>
              <a:solidFill>
                <a:schemeClr val="accent2"/>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endParaRPr>
          </a:p>
        </p:txBody>
      </p:sp>
      <p:pic>
        <p:nvPicPr>
          <p:cNvPr id="8" name="Picture 2" descr="Рабочее совещание &quot;Прикладные исследования на комплексе NICA: перспективы сотрудничества РСО-Алания – ОИЯИ&quo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955" y="2045363"/>
            <a:ext cx="1832409" cy="960539"/>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683" y="293626"/>
            <a:ext cx="1773307" cy="1253137"/>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5955" y="208491"/>
            <a:ext cx="1832409" cy="1262499"/>
          </a:xfrm>
          <a:prstGeom prst="rect">
            <a:avLst/>
          </a:prstGeom>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5369" y="237138"/>
            <a:ext cx="1943318" cy="1233852"/>
          </a:xfrm>
          <a:prstGeom prst="rect">
            <a:avLst/>
          </a:prstGeom>
        </p:spPr>
      </p:pic>
    </p:spTree>
    <p:extLst>
      <p:ext uri="{BB962C8B-B14F-4D97-AF65-F5344CB8AC3E}">
        <p14:creationId xmlns:p14="http://schemas.microsoft.com/office/powerpoint/2010/main" val="3800932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06914" name="Picture 2" descr="Nuclotr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587" y="765175"/>
            <a:ext cx="180975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6915" name="Picture 3" descr="U_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587" y="2152650"/>
            <a:ext cx="180975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6916" name="Picture 4" descr="U_400_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151" y="2152650"/>
            <a:ext cx="180975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6917" name="Picture 5" descr="IBR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587" y="3644900"/>
            <a:ext cx="180975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6918" name="Picture 6" descr="Phasotr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4587" y="5157788"/>
            <a:ext cx="180975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6919" name="Picture 7" descr="IR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9151" y="3644900"/>
            <a:ext cx="180975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20" name="Text Box 8"/>
          <p:cNvSpPr txBox="1">
            <a:spLocks noChangeArrowheads="1"/>
          </p:cNvSpPr>
          <p:nvPr/>
        </p:nvSpPr>
        <p:spPr bwMode="auto">
          <a:xfrm>
            <a:off x="5520161" y="2133600"/>
            <a:ext cx="4497265"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charset="0"/>
                <a:ea typeface="ＭＳ Ｐゴシック" charset="0"/>
              </a:defRPr>
            </a:lvl1pPr>
            <a:lvl2pPr>
              <a:defRPr sz="28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buFont typeface="Wingdings" charset="0"/>
              <a:defRPr sz="2000">
                <a:solidFill>
                  <a:schemeClr val="tx1"/>
                </a:solidFill>
                <a:latin typeface="Verdana" charset="0"/>
                <a:ea typeface="ＭＳ Ｐゴシック" charset="0"/>
              </a:defRPr>
            </a:lvl6pPr>
            <a:lvl7pPr eaLnBrk="0" hangingPunct="0">
              <a:buFont typeface="Wingdings" charset="0"/>
              <a:defRPr sz="2000">
                <a:solidFill>
                  <a:schemeClr val="tx1"/>
                </a:solidFill>
                <a:latin typeface="Verdana" charset="0"/>
                <a:ea typeface="ＭＳ Ｐゴシック" charset="0"/>
              </a:defRPr>
            </a:lvl7pPr>
            <a:lvl8pPr eaLnBrk="0" hangingPunct="0">
              <a:buFont typeface="Wingdings" charset="0"/>
              <a:defRPr sz="2000">
                <a:solidFill>
                  <a:schemeClr val="tx1"/>
                </a:solidFill>
                <a:latin typeface="Verdana" charset="0"/>
                <a:ea typeface="ＭＳ Ｐゴシック" charset="0"/>
              </a:defRPr>
            </a:lvl8pPr>
            <a:lvl9pPr eaLnBrk="0" hangingPunct="0">
              <a:buFont typeface="Wingdings" charset="0"/>
              <a:defRPr sz="2000">
                <a:solidFill>
                  <a:schemeClr val="tx1"/>
                </a:solidFill>
                <a:latin typeface="Verdana" charset="0"/>
                <a:ea typeface="ＭＳ Ｐゴシック" charset="0"/>
              </a:defRPr>
            </a:lvl9pPr>
          </a:lstStyle>
          <a:p>
            <a:pPr fontAlgn="base">
              <a:spcBef>
                <a:spcPct val="50000"/>
              </a:spcBef>
              <a:spcAft>
                <a:spcPct val="0"/>
              </a:spcAft>
            </a:pPr>
            <a:r>
              <a:rPr lang="en-US" sz="1600" b="1" i="1" dirty="0">
                <a:solidFill>
                  <a:srgbClr val="333399"/>
                </a:solidFill>
                <a:latin typeface="Arial" charset="0"/>
              </a:rPr>
              <a:t>Cyclotron complex</a:t>
            </a:r>
            <a:r>
              <a:rPr lang="ru-RU" sz="1600" b="1" i="1" dirty="0">
                <a:solidFill>
                  <a:srgbClr val="333399"/>
                </a:solidFill>
                <a:latin typeface="Arial" charset="0"/>
              </a:rPr>
              <a:t> </a:t>
            </a:r>
            <a:r>
              <a:rPr lang="en-US" sz="1600" b="1" i="1" dirty="0">
                <a:solidFill>
                  <a:srgbClr val="333399"/>
                </a:solidFill>
                <a:latin typeface="Arial" charset="0"/>
              </a:rPr>
              <a:t>U400M, U400MR</a:t>
            </a:r>
            <a:r>
              <a:rPr lang="ru-RU" sz="1600" b="1" i="1" dirty="0">
                <a:solidFill>
                  <a:srgbClr val="333399"/>
                </a:solidFill>
                <a:latin typeface="Arial" charset="0"/>
              </a:rPr>
              <a:t> </a:t>
            </a:r>
          </a:p>
          <a:p>
            <a:pPr fontAlgn="base">
              <a:spcBef>
                <a:spcPct val="50000"/>
              </a:spcBef>
              <a:spcAft>
                <a:spcPct val="0"/>
              </a:spcAft>
            </a:pPr>
            <a:r>
              <a:rPr lang="en-US" sz="1200" b="1" i="1" dirty="0">
                <a:solidFill>
                  <a:srgbClr val="333399"/>
                </a:solidFill>
                <a:latin typeface="Arial" charset="0"/>
              </a:rPr>
              <a:t>Acceleration of heavy ions up to</a:t>
            </a:r>
            <a:r>
              <a:rPr lang="ru-RU" sz="1200" b="1" i="1" dirty="0">
                <a:solidFill>
                  <a:srgbClr val="333399"/>
                </a:solidFill>
                <a:latin typeface="Arial" charset="0"/>
              </a:rPr>
              <a:t> 50 М</a:t>
            </a:r>
            <a:r>
              <a:rPr lang="en-US" sz="1200" b="1" i="1" dirty="0" err="1">
                <a:solidFill>
                  <a:srgbClr val="333399"/>
                </a:solidFill>
                <a:latin typeface="Arial" charset="0"/>
              </a:rPr>
              <a:t>eV</a:t>
            </a:r>
            <a:r>
              <a:rPr lang="ru-RU" sz="1200" b="1" i="1" dirty="0">
                <a:solidFill>
                  <a:srgbClr val="333399"/>
                </a:solidFill>
                <a:latin typeface="Arial" charset="0"/>
              </a:rPr>
              <a:t>/</a:t>
            </a:r>
            <a:r>
              <a:rPr lang="en-US" sz="1200" b="1" i="1" dirty="0">
                <a:solidFill>
                  <a:srgbClr val="333399"/>
                </a:solidFill>
                <a:latin typeface="Arial" charset="0"/>
              </a:rPr>
              <a:t>u</a:t>
            </a:r>
            <a:endParaRPr lang="ru-RU" sz="1200" b="1" i="1" dirty="0">
              <a:solidFill>
                <a:srgbClr val="333399"/>
              </a:solidFill>
              <a:latin typeface="Arial" charset="0"/>
            </a:endParaRPr>
          </a:p>
          <a:p>
            <a:pPr fontAlgn="base">
              <a:spcBef>
                <a:spcPct val="50000"/>
              </a:spcBef>
              <a:spcAft>
                <a:spcPct val="0"/>
              </a:spcAft>
            </a:pPr>
            <a:r>
              <a:rPr lang="en-US" sz="1200" b="1" i="1" dirty="0">
                <a:solidFill>
                  <a:srgbClr val="333399"/>
                </a:solidFill>
                <a:latin typeface="Arial" charset="0"/>
              </a:rPr>
              <a:t>Synthesis of </a:t>
            </a:r>
            <a:r>
              <a:rPr lang="en-US" sz="1200" b="1" i="1" dirty="0" err="1">
                <a:solidFill>
                  <a:srgbClr val="333399"/>
                </a:solidFill>
                <a:latin typeface="Arial" charset="0"/>
              </a:rPr>
              <a:t>supe</a:t>
            </a:r>
            <a:r>
              <a:rPr lang="en-US" sz="1200" b="1" i="1" dirty="0">
                <a:solidFill>
                  <a:srgbClr val="333399"/>
                </a:solidFill>
                <a:latin typeface="Arial" charset="0"/>
              </a:rPr>
              <a:t>-heavy elements</a:t>
            </a:r>
            <a:r>
              <a:rPr lang="ru-RU" sz="1200" b="1" i="1" dirty="0">
                <a:solidFill>
                  <a:srgbClr val="333399"/>
                </a:solidFill>
                <a:latin typeface="Arial" charset="0"/>
              </a:rPr>
              <a:t>  </a:t>
            </a:r>
            <a:r>
              <a:rPr lang="en-US" sz="1200" b="1" i="1" dirty="0">
                <a:solidFill>
                  <a:srgbClr val="333399"/>
                </a:solidFill>
                <a:latin typeface="Arial" charset="0"/>
              </a:rPr>
              <a:t>    </a:t>
            </a:r>
          </a:p>
          <a:p>
            <a:pPr fontAlgn="base">
              <a:spcBef>
                <a:spcPct val="50000"/>
              </a:spcBef>
              <a:spcAft>
                <a:spcPct val="0"/>
              </a:spcAft>
            </a:pPr>
            <a:r>
              <a:rPr lang="en-US" sz="1200" b="1" i="1" dirty="0">
                <a:solidFill>
                  <a:srgbClr val="333399"/>
                </a:solidFill>
                <a:latin typeface="Arial" charset="0"/>
              </a:rPr>
              <a:t>Applied research</a:t>
            </a:r>
            <a:r>
              <a:rPr lang="ru-RU" sz="1200" b="1" i="1" dirty="0">
                <a:solidFill>
                  <a:srgbClr val="333399"/>
                </a:solidFill>
                <a:latin typeface="Arial" charset="0"/>
              </a:rPr>
              <a:t>                             </a:t>
            </a:r>
            <a:endParaRPr lang="ru-RU" sz="1800" dirty="0">
              <a:solidFill>
                <a:srgbClr val="000000"/>
              </a:solidFill>
              <a:latin typeface="Arial" charset="0"/>
            </a:endParaRPr>
          </a:p>
        </p:txBody>
      </p:sp>
      <p:sp>
        <p:nvSpPr>
          <p:cNvPr id="806921" name="Text Box 9"/>
          <p:cNvSpPr txBox="1">
            <a:spLocks noChangeArrowheads="1"/>
          </p:cNvSpPr>
          <p:nvPr/>
        </p:nvSpPr>
        <p:spPr bwMode="auto">
          <a:xfrm>
            <a:off x="5520106" y="3429112"/>
            <a:ext cx="5147896"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charset="0"/>
                <a:ea typeface="ＭＳ Ｐゴシック" charset="0"/>
              </a:defRPr>
            </a:lvl1pPr>
            <a:lvl2pPr>
              <a:defRPr sz="28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buFont typeface="Wingdings" charset="0"/>
              <a:defRPr sz="2000">
                <a:solidFill>
                  <a:schemeClr val="tx1"/>
                </a:solidFill>
                <a:latin typeface="Verdana" charset="0"/>
                <a:ea typeface="ＭＳ Ｐゴシック" charset="0"/>
              </a:defRPr>
            </a:lvl6pPr>
            <a:lvl7pPr eaLnBrk="0" hangingPunct="0">
              <a:buFont typeface="Wingdings" charset="0"/>
              <a:defRPr sz="2000">
                <a:solidFill>
                  <a:schemeClr val="tx1"/>
                </a:solidFill>
                <a:latin typeface="Verdana" charset="0"/>
                <a:ea typeface="ＭＳ Ｐゴシック" charset="0"/>
              </a:defRPr>
            </a:lvl7pPr>
            <a:lvl8pPr eaLnBrk="0" hangingPunct="0">
              <a:buFont typeface="Wingdings" charset="0"/>
              <a:defRPr sz="2000">
                <a:solidFill>
                  <a:schemeClr val="tx1"/>
                </a:solidFill>
                <a:latin typeface="Verdana" charset="0"/>
                <a:ea typeface="ＭＳ Ｐゴシック" charset="0"/>
              </a:defRPr>
            </a:lvl8pPr>
            <a:lvl9pPr eaLnBrk="0" hangingPunct="0">
              <a:buFont typeface="Wingdings" charset="0"/>
              <a:defRPr sz="2000">
                <a:solidFill>
                  <a:schemeClr val="tx1"/>
                </a:solidFill>
                <a:latin typeface="Verdana" charset="0"/>
                <a:ea typeface="ＭＳ Ｐゴシック" charset="0"/>
              </a:defRPr>
            </a:lvl9pPr>
          </a:lstStyle>
          <a:p>
            <a:pPr fontAlgn="base">
              <a:spcBef>
                <a:spcPct val="50000"/>
              </a:spcBef>
              <a:spcAft>
                <a:spcPct val="0"/>
              </a:spcAft>
            </a:pPr>
            <a:r>
              <a:rPr lang="en-US" sz="1600" b="1" i="1" dirty="0">
                <a:solidFill>
                  <a:srgbClr val="333399"/>
                </a:solidFill>
                <a:latin typeface="Arial" charset="0"/>
              </a:rPr>
              <a:t>Impulse reactor</a:t>
            </a:r>
            <a:r>
              <a:rPr lang="ru-RU" sz="1600" b="1" i="1" dirty="0">
                <a:solidFill>
                  <a:srgbClr val="333399"/>
                </a:solidFill>
                <a:latin typeface="Arial" charset="0"/>
              </a:rPr>
              <a:t> </a:t>
            </a:r>
            <a:r>
              <a:rPr lang="en-US" sz="1600" b="1" i="1" dirty="0">
                <a:solidFill>
                  <a:srgbClr val="333399"/>
                </a:solidFill>
                <a:latin typeface="Arial" charset="0"/>
              </a:rPr>
              <a:t>IBR</a:t>
            </a:r>
            <a:r>
              <a:rPr lang="ru-RU" sz="1600" b="1" i="1" dirty="0">
                <a:solidFill>
                  <a:srgbClr val="333399"/>
                </a:solidFill>
                <a:latin typeface="Arial" charset="0"/>
              </a:rPr>
              <a:t>-2М </a:t>
            </a:r>
            <a:r>
              <a:rPr lang="en-US" sz="1600" b="1" i="1" dirty="0">
                <a:solidFill>
                  <a:srgbClr val="333399"/>
                </a:solidFill>
                <a:latin typeface="Arial" charset="0"/>
              </a:rPr>
              <a:t>and Source of resonance neutrons IREN</a:t>
            </a:r>
            <a:r>
              <a:rPr lang="ru-RU" sz="1600" b="1" i="1" dirty="0">
                <a:solidFill>
                  <a:srgbClr val="333399"/>
                </a:solidFill>
                <a:latin typeface="Arial" charset="0"/>
              </a:rPr>
              <a:t> </a:t>
            </a:r>
          </a:p>
          <a:p>
            <a:pPr fontAlgn="base">
              <a:spcBef>
                <a:spcPct val="50000"/>
              </a:spcBef>
              <a:spcAft>
                <a:spcPct val="0"/>
              </a:spcAft>
            </a:pPr>
            <a:r>
              <a:rPr lang="ru-RU" sz="1200" b="1" i="1" dirty="0">
                <a:solidFill>
                  <a:srgbClr val="333399"/>
                </a:solidFill>
                <a:latin typeface="Arial" charset="0"/>
              </a:rPr>
              <a:t>5</a:t>
            </a:r>
            <a:r>
              <a:rPr lang="en-US" sz="1200" b="1" i="1" dirty="0">
                <a:solidFill>
                  <a:srgbClr val="333399"/>
                </a:solidFill>
                <a:latin typeface="Arial" charset="0"/>
              </a:rPr>
              <a:t> Hz pulses with</a:t>
            </a:r>
            <a:r>
              <a:rPr lang="ru-RU" sz="1200" b="1" i="1" dirty="0">
                <a:solidFill>
                  <a:srgbClr val="333399"/>
                </a:solidFill>
                <a:latin typeface="Arial" charset="0"/>
              </a:rPr>
              <a:t> 1,5 </a:t>
            </a:r>
            <a:r>
              <a:rPr lang="en-US" sz="1200" b="1" i="1" dirty="0">
                <a:solidFill>
                  <a:srgbClr val="333399"/>
                </a:solidFill>
                <a:latin typeface="Arial" charset="0"/>
              </a:rPr>
              <a:t>GW power and</a:t>
            </a:r>
            <a:r>
              <a:rPr lang="ru-RU" sz="1200" b="1" i="1" dirty="0">
                <a:solidFill>
                  <a:srgbClr val="333399"/>
                </a:solidFill>
                <a:latin typeface="Arial" charset="0"/>
              </a:rPr>
              <a:t> 10</a:t>
            </a:r>
            <a:r>
              <a:rPr lang="ru-RU" sz="1200" b="1" i="1" baseline="30000" dirty="0">
                <a:solidFill>
                  <a:srgbClr val="333399"/>
                </a:solidFill>
                <a:latin typeface="Arial" charset="0"/>
              </a:rPr>
              <a:t>16 </a:t>
            </a:r>
            <a:r>
              <a:rPr lang="en-US" sz="1200" b="1" i="1" dirty="0">
                <a:solidFill>
                  <a:srgbClr val="333399"/>
                </a:solidFill>
                <a:latin typeface="Arial" charset="0"/>
              </a:rPr>
              <a:t>neutrons</a:t>
            </a:r>
            <a:r>
              <a:rPr lang="ru-RU" sz="1200" b="1" i="1" dirty="0">
                <a:solidFill>
                  <a:srgbClr val="333399"/>
                </a:solidFill>
                <a:latin typeface="Arial" charset="0"/>
              </a:rPr>
              <a:t>/</a:t>
            </a:r>
            <a:r>
              <a:rPr lang="en-US" sz="1200" b="1" i="1" dirty="0">
                <a:solidFill>
                  <a:srgbClr val="333399"/>
                </a:solidFill>
                <a:latin typeface="Arial" charset="0"/>
              </a:rPr>
              <a:t>cm</a:t>
            </a:r>
            <a:r>
              <a:rPr lang="ru-RU" sz="1200" b="1" i="1" baseline="30000" dirty="0">
                <a:solidFill>
                  <a:srgbClr val="333399"/>
                </a:solidFill>
                <a:latin typeface="Arial" charset="0"/>
              </a:rPr>
              <a:t>2</a:t>
            </a:r>
            <a:r>
              <a:rPr lang="en-US" sz="1200" b="1" i="1" dirty="0">
                <a:solidFill>
                  <a:srgbClr val="333399"/>
                </a:solidFill>
                <a:latin typeface="Arial" charset="0"/>
              </a:rPr>
              <a:t>sec</a:t>
            </a:r>
            <a:endParaRPr lang="ru-RU" sz="1200" b="1" i="1" dirty="0">
              <a:solidFill>
                <a:srgbClr val="333399"/>
              </a:solidFill>
              <a:latin typeface="Arial" charset="0"/>
            </a:endParaRPr>
          </a:p>
          <a:p>
            <a:pPr fontAlgn="base">
              <a:spcBef>
                <a:spcPct val="50000"/>
              </a:spcBef>
              <a:spcAft>
                <a:spcPct val="0"/>
              </a:spcAft>
            </a:pPr>
            <a:r>
              <a:rPr lang="en-US" sz="1200" b="1" i="1" dirty="0">
                <a:solidFill>
                  <a:srgbClr val="333399"/>
                </a:solidFill>
                <a:latin typeface="Arial" charset="0"/>
              </a:rPr>
              <a:t>Accelerator driven neutron beam of</a:t>
            </a:r>
            <a:r>
              <a:rPr lang="ru-RU" sz="1200" b="1" i="1" dirty="0">
                <a:solidFill>
                  <a:srgbClr val="333399"/>
                </a:solidFill>
                <a:latin typeface="Arial" charset="0"/>
              </a:rPr>
              <a:t> 50</a:t>
            </a:r>
            <a:r>
              <a:rPr lang="en-US" sz="1200" b="1" i="1" dirty="0">
                <a:solidFill>
                  <a:srgbClr val="333399"/>
                </a:solidFill>
                <a:latin typeface="Arial" charset="0"/>
              </a:rPr>
              <a:t> GHz up to</a:t>
            </a:r>
            <a:r>
              <a:rPr lang="ru-RU" sz="1200" b="1" i="1" dirty="0">
                <a:solidFill>
                  <a:srgbClr val="333399"/>
                </a:solidFill>
                <a:latin typeface="Arial" charset="0"/>
              </a:rPr>
              <a:t>10</a:t>
            </a:r>
            <a:r>
              <a:rPr lang="ru-RU" sz="1200" b="1" i="1" baseline="30000" dirty="0">
                <a:solidFill>
                  <a:srgbClr val="333399"/>
                </a:solidFill>
                <a:latin typeface="Arial" charset="0"/>
              </a:rPr>
              <a:t>13 </a:t>
            </a:r>
            <a:r>
              <a:rPr lang="en-US" sz="1200" b="1" i="1" dirty="0">
                <a:solidFill>
                  <a:srgbClr val="333399"/>
                </a:solidFill>
                <a:latin typeface="Arial" charset="0"/>
              </a:rPr>
              <a:t>neutrons</a:t>
            </a:r>
            <a:r>
              <a:rPr lang="ru-RU" sz="1200" b="1" i="1" dirty="0">
                <a:solidFill>
                  <a:srgbClr val="333399"/>
                </a:solidFill>
                <a:latin typeface="Arial" charset="0"/>
              </a:rPr>
              <a:t>/</a:t>
            </a:r>
            <a:r>
              <a:rPr lang="en-US" sz="1200" b="1" i="1" dirty="0">
                <a:solidFill>
                  <a:srgbClr val="333399"/>
                </a:solidFill>
                <a:latin typeface="Arial" charset="0"/>
              </a:rPr>
              <a:t>sec</a:t>
            </a:r>
            <a:r>
              <a:rPr lang="ru-RU" sz="1200" b="1" i="1" dirty="0">
                <a:solidFill>
                  <a:srgbClr val="333399"/>
                </a:solidFill>
                <a:latin typeface="Arial" charset="0"/>
              </a:rPr>
              <a:t> </a:t>
            </a:r>
          </a:p>
          <a:p>
            <a:pPr fontAlgn="base">
              <a:spcBef>
                <a:spcPct val="50000"/>
              </a:spcBef>
              <a:spcAft>
                <a:spcPct val="0"/>
              </a:spcAft>
            </a:pPr>
            <a:r>
              <a:rPr lang="en-US" sz="1200" b="1" i="1" dirty="0">
                <a:solidFill>
                  <a:srgbClr val="333399"/>
                </a:solidFill>
                <a:latin typeface="Arial" charset="0"/>
              </a:rPr>
              <a:t>Nuclear physics with neutrons</a:t>
            </a:r>
            <a:r>
              <a:rPr lang="ru-RU" sz="1200" b="1" i="1" dirty="0">
                <a:solidFill>
                  <a:srgbClr val="333399"/>
                </a:solidFill>
                <a:latin typeface="Arial" charset="0"/>
              </a:rPr>
              <a:t>, </a:t>
            </a:r>
            <a:r>
              <a:rPr lang="en-US" sz="1200" b="1" i="1" dirty="0">
                <a:solidFill>
                  <a:srgbClr val="333399"/>
                </a:solidFill>
                <a:latin typeface="Arial" charset="0"/>
              </a:rPr>
              <a:t>Condense matter physics</a:t>
            </a:r>
            <a:r>
              <a:rPr lang="ru-RU" sz="1200" b="1" i="1" dirty="0">
                <a:solidFill>
                  <a:srgbClr val="333399"/>
                </a:solidFill>
                <a:latin typeface="Arial" charset="0"/>
              </a:rPr>
              <a:t> </a:t>
            </a:r>
            <a:r>
              <a:rPr lang="en-US" sz="1200" b="1" i="1" dirty="0">
                <a:solidFill>
                  <a:srgbClr val="333399"/>
                </a:solidFill>
                <a:latin typeface="Arial" charset="0"/>
              </a:rPr>
              <a:t>              </a:t>
            </a:r>
          </a:p>
          <a:p>
            <a:pPr fontAlgn="base">
              <a:spcBef>
                <a:spcPct val="50000"/>
              </a:spcBef>
              <a:spcAft>
                <a:spcPct val="0"/>
              </a:spcAft>
            </a:pPr>
            <a:r>
              <a:rPr lang="en-US" sz="1200" b="1" i="1" dirty="0">
                <a:solidFill>
                  <a:srgbClr val="333399"/>
                </a:solidFill>
                <a:latin typeface="Arial" charset="0"/>
              </a:rPr>
              <a:t>Applied research</a:t>
            </a:r>
            <a:endParaRPr lang="ru-RU" sz="1800" dirty="0">
              <a:solidFill>
                <a:srgbClr val="000000"/>
              </a:solidFill>
              <a:latin typeface="Arial" charset="0"/>
            </a:endParaRPr>
          </a:p>
        </p:txBody>
      </p:sp>
      <p:sp>
        <p:nvSpPr>
          <p:cNvPr id="806922" name="Text Box 10"/>
          <p:cNvSpPr txBox="1">
            <a:spLocks noChangeArrowheads="1"/>
          </p:cNvSpPr>
          <p:nvPr/>
        </p:nvSpPr>
        <p:spPr bwMode="auto">
          <a:xfrm>
            <a:off x="2927840" y="66959"/>
            <a:ext cx="633632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charset="0"/>
                <a:ea typeface="ＭＳ Ｐゴシック" charset="0"/>
              </a:defRPr>
            </a:lvl1pPr>
            <a:lvl2pPr>
              <a:defRPr sz="28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buFont typeface="Wingdings" charset="0"/>
              <a:defRPr sz="2000">
                <a:solidFill>
                  <a:schemeClr val="tx1"/>
                </a:solidFill>
                <a:latin typeface="Verdana" charset="0"/>
                <a:ea typeface="ＭＳ Ｐゴシック" charset="0"/>
              </a:defRPr>
            </a:lvl6pPr>
            <a:lvl7pPr eaLnBrk="0" hangingPunct="0">
              <a:buFont typeface="Wingdings" charset="0"/>
              <a:defRPr sz="2000">
                <a:solidFill>
                  <a:schemeClr val="tx1"/>
                </a:solidFill>
                <a:latin typeface="Verdana" charset="0"/>
                <a:ea typeface="ＭＳ Ｐゴシック" charset="0"/>
              </a:defRPr>
            </a:lvl7pPr>
            <a:lvl8pPr eaLnBrk="0" hangingPunct="0">
              <a:buFont typeface="Wingdings" charset="0"/>
              <a:defRPr sz="2000">
                <a:solidFill>
                  <a:schemeClr val="tx1"/>
                </a:solidFill>
                <a:latin typeface="Verdana" charset="0"/>
                <a:ea typeface="ＭＳ Ｐゴシック" charset="0"/>
              </a:defRPr>
            </a:lvl8pPr>
            <a:lvl9pPr eaLnBrk="0" hangingPunct="0">
              <a:buFont typeface="Wingdings" charset="0"/>
              <a:defRPr sz="2000">
                <a:solidFill>
                  <a:schemeClr val="tx1"/>
                </a:solidFill>
                <a:latin typeface="Verdana" charset="0"/>
                <a:ea typeface="ＭＳ Ｐゴシック" charset="0"/>
              </a:defRPr>
            </a:lvl9pPr>
          </a:lstStyle>
          <a:p>
            <a:pPr algn="ctr" fontAlgn="base">
              <a:spcBef>
                <a:spcPct val="50000"/>
              </a:spcBef>
              <a:spcAft>
                <a:spcPct val="0"/>
              </a:spcAft>
            </a:pPr>
            <a:r>
              <a:rPr lang="en-US" sz="2800" b="1" dirty="0">
                <a:solidFill>
                  <a:srgbClr val="000090"/>
                </a:solidFill>
                <a:latin typeface="Comic Sans MS"/>
                <a:cs typeface="Comic Sans MS"/>
              </a:rPr>
              <a:t>JINR basic facilities</a:t>
            </a:r>
            <a:endParaRPr lang="ru-RU" sz="2800" b="1" dirty="0">
              <a:solidFill>
                <a:srgbClr val="000090"/>
              </a:solidFill>
              <a:latin typeface="Comic Sans MS"/>
              <a:cs typeface="Comic Sans MS"/>
            </a:endParaRPr>
          </a:p>
        </p:txBody>
      </p:sp>
      <p:sp>
        <p:nvSpPr>
          <p:cNvPr id="806923" name="Text Box 11"/>
          <p:cNvSpPr txBox="1">
            <a:spLocks noChangeArrowheads="1"/>
          </p:cNvSpPr>
          <p:nvPr/>
        </p:nvSpPr>
        <p:spPr bwMode="auto">
          <a:xfrm>
            <a:off x="3553311" y="5175184"/>
            <a:ext cx="3502764"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Verdana" charset="0"/>
                <a:ea typeface="ＭＳ Ｐゴシック" charset="0"/>
              </a:defRPr>
            </a:lvl1pPr>
            <a:lvl2pPr>
              <a:defRPr sz="28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buFont typeface="Wingdings" charset="0"/>
              <a:defRPr sz="2000">
                <a:solidFill>
                  <a:schemeClr val="tx1"/>
                </a:solidFill>
                <a:latin typeface="Verdana" charset="0"/>
                <a:ea typeface="ＭＳ Ｐゴシック" charset="0"/>
              </a:defRPr>
            </a:lvl6pPr>
            <a:lvl7pPr eaLnBrk="0" hangingPunct="0">
              <a:buFont typeface="Wingdings" charset="0"/>
              <a:defRPr sz="2000">
                <a:solidFill>
                  <a:schemeClr val="tx1"/>
                </a:solidFill>
                <a:latin typeface="Verdana" charset="0"/>
                <a:ea typeface="ＭＳ Ｐゴシック" charset="0"/>
              </a:defRPr>
            </a:lvl7pPr>
            <a:lvl8pPr eaLnBrk="0" hangingPunct="0">
              <a:buFont typeface="Wingdings" charset="0"/>
              <a:defRPr sz="2000">
                <a:solidFill>
                  <a:schemeClr val="tx1"/>
                </a:solidFill>
                <a:latin typeface="Verdana" charset="0"/>
                <a:ea typeface="ＭＳ Ｐゴシック" charset="0"/>
              </a:defRPr>
            </a:lvl8pPr>
            <a:lvl9pPr eaLnBrk="0" hangingPunct="0">
              <a:buFont typeface="Wingdings" charset="0"/>
              <a:defRPr sz="2000">
                <a:solidFill>
                  <a:schemeClr val="tx1"/>
                </a:solidFill>
                <a:latin typeface="Verdana" charset="0"/>
                <a:ea typeface="ＭＳ Ｐゴシック" charset="0"/>
              </a:defRPr>
            </a:lvl9pPr>
          </a:lstStyle>
          <a:p>
            <a:pPr fontAlgn="base">
              <a:spcBef>
                <a:spcPct val="50000"/>
              </a:spcBef>
              <a:spcAft>
                <a:spcPct val="0"/>
              </a:spcAft>
            </a:pPr>
            <a:r>
              <a:rPr lang="en-US" sz="1600" b="1" i="1" dirty="0">
                <a:solidFill>
                  <a:srgbClr val="333399"/>
                </a:solidFill>
                <a:latin typeface="Arial" charset="0"/>
              </a:rPr>
              <a:t>JINR’s </a:t>
            </a:r>
            <a:r>
              <a:rPr lang="en-US" sz="1600" b="1" i="1" dirty="0" err="1">
                <a:solidFill>
                  <a:srgbClr val="333399"/>
                </a:solidFill>
                <a:latin typeface="Arial" charset="0"/>
              </a:rPr>
              <a:t>Phasotron</a:t>
            </a:r>
            <a:endParaRPr lang="ru-RU" sz="1600" b="1" i="1" dirty="0">
              <a:solidFill>
                <a:srgbClr val="333399"/>
              </a:solidFill>
              <a:latin typeface="Arial" charset="0"/>
            </a:endParaRPr>
          </a:p>
          <a:p>
            <a:pPr fontAlgn="base">
              <a:spcBef>
                <a:spcPct val="50000"/>
              </a:spcBef>
              <a:spcAft>
                <a:spcPct val="0"/>
              </a:spcAft>
            </a:pPr>
            <a:r>
              <a:rPr lang="ru-RU" sz="1200" b="1" i="1" dirty="0">
                <a:solidFill>
                  <a:srgbClr val="333399"/>
                </a:solidFill>
                <a:latin typeface="Arial" charset="0"/>
              </a:rPr>
              <a:t>2 </a:t>
            </a:r>
            <a:r>
              <a:rPr lang="el-GR" sz="1200" b="1" i="1" dirty="0">
                <a:solidFill>
                  <a:srgbClr val="333399"/>
                </a:solidFill>
                <a:latin typeface="Arial" charset="0"/>
              </a:rPr>
              <a:t>μ</a:t>
            </a:r>
            <a:r>
              <a:rPr lang="ru-RU" sz="1200" b="1" i="1" dirty="0">
                <a:solidFill>
                  <a:srgbClr val="333399"/>
                </a:solidFill>
                <a:latin typeface="Arial" charset="0"/>
              </a:rPr>
              <a:t>А </a:t>
            </a:r>
            <a:r>
              <a:rPr lang="en-US" sz="1200" b="1" i="1" dirty="0">
                <a:solidFill>
                  <a:srgbClr val="333399"/>
                </a:solidFill>
                <a:latin typeface="Arial" charset="0"/>
              </a:rPr>
              <a:t>proton beam with the energy</a:t>
            </a:r>
            <a:r>
              <a:rPr lang="ru-RU" sz="1200" b="1" i="1" dirty="0">
                <a:solidFill>
                  <a:srgbClr val="333399"/>
                </a:solidFill>
                <a:latin typeface="Arial" charset="0"/>
              </a:rPr>
              <a:t> 660 М</a:t>
            </a:r>
            <a:r>
              <a:rPr lang="en-US" sz="1200" b="1" i="1" dirty="0" err="1">
                <a:solidFill>
                  <a:srgbClr val="333399"/>
                </a:solidFill>
                <a:latin typeface="Arial" charset="0"/>
              </a:rPr>
              <a:t>eV</a:t>
            </a:r>
            <a:r>
              <a:rPr lang="ru-RU" sz="1200" b="1" i="1" dirty="0">
                <a:solidFill>
                  <a:srgbClr val="333399"/>
                </a:solidFill>
                <a:latin typeface="Arial" charset="0"/>
              </a:rPr>
              <a:t> </a:t>
            </a:r>
          </a:p>
          <a:p>
            <a:pPr fontAlgn="base">
              <a:spcBef>
                <a:spcPct val="50000"/>
              </a:spcBef>
              <a:spcAft>
                <a:spcPct val="0"/>
              </a:spcAft>
            </a:pPr>
            <a:r>
              <a:rPr lang="en-US" sz="1200" b="1" i="1" dirty="0">
                <a:solidFill>
                  <a:srgbClr val="333399"/>
                </a:solidFill>
                <a:latin typeface="Arial" charset="0"/>
              </a:rPr>
              <a:t>Complex for Hadron Therapy</a:t>
            </a:r>
            <a:r>
              <a:rPr lang="ru-RU" sz="1200" b="1" i="1" dirty="0">
                <a:solidFill>
                  <a:srgbClr val="333399"/>
                </a:solidFill>
                <a:latin typeface="Arial" charset="0"/>
              </a:rPr>
              <a:t>  </a:t>
            </a:r>
          </a:p>
          <a:p>
            <a:pPr fontAlgn="base">
              <a:spcBef>
                <a:spcPct val="50000"/>
              </a:spcBef>
              <a:spcAft>
                <a:spcPct val="0"/>
              </a:spcAft>
            </a:pPr>
            <a:r>
              <a:rPr lang="en-US" sz="1200" b="1" i="1" dirty="0">
                <a:solidFill>
                  <a:srgbClr val="333399"/>
                </a:solidFill>
                <a:latin typeface="Arial" charset="0"/>
              </a:rPr>
              <a:t>Applied research</a:t>
            </a:r>
            <a:endParaRPr lang="ru-RU" sz="1200" b="1" i="1" dirty="0">
              <a:solidFill>
                <a:srgbClr val="333399"/>
              </a:solidFill>
              <a:latin typeface="Arial" charset="0"/>
            </a:endParaRPr>
          </a:p>
        </p:txBody>
      </p:sp>
      <p:sp>
        <p:nvSpPr>
          <p:cNvPr id="806924" name="Text Box 12"/>
          <p:cNvSpPr txBox="1">
            <a:spLocks noChangeArrowheads="1"/>
          </p:cNvSpPr>
          <p:nvPr/>
        </p:nvSpPr>
        <p:spPr bwMode="auto">
          <a:xfrm>
            <a:off x="3936079" y="692262"/>
            <a:ext cx="6481397" cy="116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charset="0"/>
                <a:ea typeface="ＭＳ Ｐゴシック" charset="0"/>
              </a:defRPr>
            </a:lvl1pPr>
            <a:lvl2pPr>
              <a:defRPr sz="28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000">
                <a:solidFill>
                  <a:schemeClr val="tx1"/>
                </a:solidFill>
                <a:latin typeface="Verdana" charset="0"/>
                <a:ea typeface="ＭＳ Ｐゴシック" charset="0"/>
              </a:defRPr>
            </a:lvl4pPr>
            <a:lvl5pPr>
              <a:defRPr sz="2000">
                <a:solidFill>
                  <a:schemeClr val="tx1"/>
                </a:solidFill>
                <a:latin typeface="Verdana" charset="0"/>
                <a:ea typeface="ＭＳ Ｐゴシック" charset="0"/>
              </a:defRPr>
            </a:lvl5pPr>
            <a:lvl6pPr eaLnBrk="0" hangingPunct="0">
              <a:buFont typeface="Wingdings" charset="0"/>
              <a:defRPr sz="2000">
                <a:solidFill>
                  <a:schemeClr val="tx1"/>
                </a:solidFill>
                <a:latin typeface="Verdana" charset="0"/>
                <a:ea typeface="ＭＳ Ｐゴシック" charset="0"/>
              </a:defRPr>
            </a:lvl6pPr>
            <a:lvl7pPr eaLnBrk="0" hangingPunct="0">
              <a:buFont typeface="Wingdings" charset="0"/>
              <a:defRPr sz="2000">
                <a:solidFill>
                  <a:schemeClr val="tx1"/>
                </a:solidFill>
                <a:latin typeface="Verdana" charset="0"/>
                <a:ea typeface="ＭＳ Ｐゴシック" charset="0"/>
              </a:defRPr>
            </a:lvl7pPr>
            <a:lvl8pPr eaLnBrk="0" hangingPunct="0">
              <a:buFont typeface="Wingdings" charset="0"/>
              <a:defRPr sz="2000">
                <a:solidFill>
                  <a:schemeClr val="tx1"/>
                </a:solidFill>
                <a:latin typeface="Verdana" charset="0"/>
                <a:ea typeface="ＭＳ Ｐゴシック" charset="0"/>
              </a:defRPr>
            </a:lvl8pPr>
            <a:lvl9pPr eaLnBrk="0" hangingPunct="0">
              <a:buFont typeface="Wingdings" charset="0"/>
              <a:defRPr sz="2000">
                <a:solidFill>
                  <a:schemeClr val="tx1"/>
                </a:solidFill>
                <a:latin typeface="Verdana" charset="0"/>
                <a:ea typeface="ＭＳ Ｐゴシック" charset="0"/>
              </a:defRPr>
            </a:lvl9pPr>
          </a:lstStyle>
          <a:p>
            <a:pPr fontAlgn="base">
              <a:spcBef>
                <a:spcPct val="50000"/>
              </a:spcBef>
              <a:spcAft>
                <a:spcPct val="0"/>
              </a:spcAft>
            </a:pPr>
            <a:r>
              <a:rPr lang="en-US" sz="1600" b="1" i="1">
                <a:solidFill>
                  <a:srgbClr val="333399"/>
                </a:solidFill>
                <a:latin typeface="Arial" charset="0"/>
              </a:rPr>
              <a:t>Nuclotron</a:t>
            </a:r>
            <a:r>
              <a:rPr lang="ru-RU" sz="1600" b="1" i="1">
                <a:solidFill>
                  <a:srgbClr val="333399"/>
                </a:solidFill>
                <a:latin typeface="Arial" charset="0"/>
              </a:rPr>
              <a:t>-М – </a:t>
            </a:r>
            <a:r>
              <a:rPr lang="en-US" sz="1600" b="1" i="1">
                <a:solidFill>
                  <a:srgbClr val="333399"/>
                </a:solidFill>
                <a:latin typeface="Arial" charset="0"/>
              </a:rPr>
              <a:t>NICA/MPD /SPD</a:t>
            </a:r>
            <a:endParaRPr lang="ru-RU" sz="1600" b="1" i="1">
              <a:solidFill>
                <a:srgbClr val="333399"/>
              </a:solidFill>
              <a:latin typeface="Arial" charset="0"/>
            </a:endParaRPr>
          </a:p>
          <a:p>
            <a:pPr fontAlgn="base">
              <a:spcBef>
                <a:spcPct val="50000"/>
              </a:spcBef>
              <a:spcAft>
                <a:spcPct val="0"/>
              </a:spcAft>
            </a:pPr>
            <a:r>
              <a:rPr lang="en-US" sz="1200" b="1" i="1">
                <a:solidFill>
                  <a:srgbClr val="333399"/>
                </a:solidFill>
                <a:latin typeface="Arial" charset="0"/>
              </a:rPr>
              <a:t>Superconducting ion and polarized particle accelerator and ion collider</a:t>
            </a:r>
            <a:endParaRPr lang="ru-RU" sz="1200" b="1" i="1">
              <a:solidFill>
                <a:srgbClr val="333399"/>
              </a:solidFill>
              <a:latin typeface="Arial" charset="0"/>
            </a:endParaRPr>
          </a:p>
          <a:p>
            <a:pPr fontAlgn="base">
              <a:spcBef>
                <a:spcPct val="50000"/>
              </a:spcBef>
              <a:spcAft>
                <a:spcPct val="0"/>
              </a:spcAft>
            </a:pPr>
            <a:r>
              <a:rPr lang="en-US" sz="1200" b="1" i="1">
                <a:solidFill>
                  <a:srgbClr val="333399"/>
                </a:solidFill>
                <a:latin typeface="Arial" charset="0"/>
              </a:rPr>
              <a:t>Physics of ultrarelativistic heavy ions, high energy spin physics</a:t>
            </a:r>
            <a:endParaRPr lang="ru-RU" sz="1200" b="1" i="1">
              <a:solidFill>
                <a:srgbClr val="333399"/>
              </a:solidFill>
              <a:latin typeface="Arial" charset="0"/>
            </a:endParaRPr>
          </a:p>
          <a:p>
            <a:pPr fontAlgn="base">
              <a:spcBef>
                <a:spcPct val="50000"/>
              </a:spcBef>
              <a:spcAft>
                <a:spcPct val="0"/>
              </a:spcAft>
            </a:pPr>
            <a:r>
              <a:rPr lang="en-US" sz="1200" b="1" i="1">
                <a:solidFill>
                  <a:srgbClr val="333399"/>
                </a:solidFill>
                <a:latin typeface="Arial" charset="0"/>
              </a:rPr>
              <a:t>Applied research</a:t>
            </a:r>
            <a:endParaRPr lang="ru-RU" sz="1200" b="1" i="1">
              <a:solidFill>
                <a:srgbClr val="333399"/>
              </a:solidFill>
              <a:latin typeface="Arial" charset="0"/>
            </a:endParaRPr>
          </a:p>
        </p:txBody>
      </p:sp>
      <p:sp>
        <p:nvSpPr>
          <p:cNvPr id="2" name="Date Placeholder 1"/>
          <p:cNvSpPr>
            <a:spLocks noGrp="1"/>
          </p:cNvSpPr>
          <p:nvPr>
            <p:ph type="dt" sz="half" idx="10"/>
          </p:nvPr>
        </p:nvSpPr>
        <p:spPr/>
        <p:txBody>
          <a:bodyPr/>
          <a:lstStyle/>
          <a:p>
            <a:r>
              <a:rPr lang="en-US" smtClean="0">
                <a:solidFill>
                  <a:srgbClr val="FFFFFF"/>
                </a:solidFill>
              </a:rPr>
              <a:t>26/09/2019</a:t>
            </a:r>
            <a:endParaRPr lang="en-US">
              <a:solidFill>
                <a:srgbClr val="FFFFFF"/>
              </a:solidFill>
            </a:endParaRPr>
          </a:p>
        </p:txBody>
      </p:sp>
      <p:sp>
        <p:nvSpPr>
          <p:cNvPr id="3" name="Footer Placeholder 2"/>
          <p:cNvSpPr>
            <a:spLocks noGrp="1"/>
          </p:cNvSpPr>
          <p:nvPr>
            <p:ph type="ftr" sz="quarter" idx="11"/>
          </p:nvPr>
        </p:nvSpPr>
        <p:spPr/>
        <p:txBody>
          <a:bodyPr/>
          <a:lstStyle/>
          <a:p>
            <a:r>
              <a:rPr lang="en-US" smtClean="0">
                <a:solidFill>
                  <a:srgbClr val="FFFFFF"/>
                </a:solidFill>
              </a:rPr>
              <a:t>Tashkent</a:t>
            </a:r>
            <a:endParaRPr lang="en-US">
              <a:solidFill>
                <a:srgbClr val="FFFFFF"/>
              </a:solidFill>
            </a:endParaRPr>
          </a:p>
        </p:txBody>
      </p:sp>
      <p:sp>
        <p:nvSpPr>
          <p:cNvPr id="5" name="Rectangle 4"/>
          <p:cNvSpPr/>
          <p:nvPr/>
        </p:nvSpPr>
        <p:spPr>
          <a:xfrm>
            <a:off x="8691330" y="5289732"/>
            <a:ext cx="1976670" cy="954107"/>
          </a:xfrm>
          <a:prstGeom prst="rect">
            <a:avLst/>
          </a:prstGeom>
        </p:spPr>
        <p:txBody>
          <a:bodyPr wrap="square">
            <a:spAutoFit/>
          </a:bodyPr>
          <a:lstStyle/>
          <a:p>
            <a:r>
              <a:rPr lang="en-US" sz="1400" b="1" i="1" dirty="0">
                <a:solidFill>
                  <a:srgbClr val="000090"/>
                </a:solidFill>
                <a:latin typeface="Arial"/>
                <a:cs typeface="Arial"/>
              </a:rPr>
              <a:t>The Multifunctional Information and Computing Complex (MICC) </a:t>
            </a:r>
          </a:p>
        </p:txBody>
      </p:sp>
      <p:pic>
        <p:nvPicPr>
          <p:cNvPr id="6" name="Picture 5" descr="Снимок экрана 2017-04-25 в 22.14.49.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99500" y="5078598"/>
            <a:ext cx="1739663" cy="1466288"/>
          </a:xfrm>
          <a:prstGeom prst="rect">
            <a:avLst/>
          </a:prstGeom>
        </p:spPr>
      </p:pic>
    </p:spTree>
    <p:extLst>
      <p:ext uri="{BB962C8B-B14F-4D97-AF65-F5344CB8AC3E}">
        <p14:creationId xmlns:p14="http://schemas.microsoft.com/office/powerpoint/2010/main" val="1661615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71438"/>
            <a:ext cx="9144000" cy="1439862"/>
          </a:xfrm>
        </p:spPr>
        <p:txBody>
          <a:bodyPr>
            <a:normAutofit fontScale="90000"/>
          </a:bodyPr>
          <a:lstStyle/>
          <a:p>
            <a:pPr>
              <a:defRPr/>
            </a:pPr>
            <a:r>
              <a:rPr lang="en-US" sz="3100" dirty="0">
                <a:solidFill>
                  <a:srgbClr val="000090"/>
                </a:solidFill>
                <a:latin typeface="Comic Sans MS"/>
                <a:cs typeface="Comic Sans MS"/>
              </a:rPr>
              <a:t>JINR comprises 7 Laboratories, each being</a:t>
            </a:r>
            <a:br>
              <a:rPr lang="en-US" sz="3100" dirty="0">
                <a:solidFill>
                  <a:srgbClr val="000090"/>
                </a:solidFill>
                <a:latin typeface="Comic Sans MS"/>
                <a:cs typeface="Comic Sans MS"/>
              </a:rPr>
            </a:br>
            <a:r>
              <a:rPr lang="en-US" sz="3100" dirty="0">
                <a:solidFill>
                  <a:srgbClr val="000090"/>
                </a:solidFill>
                <a:latin typeface="Comic Sans MS"/>
                <a:cs typeface="Comic Sans MS"/>
              </a:rPr>
              <a:t> comparable with a large institute in the scale and scope of investigations performed</a:t>
            </a:r>
            <a:endParaRPr lang="ru-RU" dirty="0">
              <a:solidFill>
                <a:srgbClr val="000090"/>
              </a:solidFill>
              <a:latin typeface="Comic Sans MS"/>
              <a:ea typeface="+mj-ea"/>
              <a:cs typeface="Comic Sans MS"/>
            </a:endParaRPr>
          </a:p>
        </p:txBody>
      </p:sp>
      <p:pic>
        <p:nvPicPr>
          <p:cNvPr id="11268" name="Picture 1" descr="C:\Users\Вадим\Desktop\port2-07.jpg"/>
          <p:cNvPicPr>
            <a:picLocks noChangeAspect="1" noChangeArrowheads="1"/>
          </p:cNvPicPr>
          <p:nvPr/>
        </p:nvPicPr>
        <p:blipFill>
          <a:blip r:embed="rId3"/>
          <a:srcRect/>
          <a:stretch>
            <a:fillRect/>
          </a:stretch>
        </p:blipFill>
        <p:spPr bwMode="auto">
          <a:xfrm>
            <a:off x="4425624" y="1546229"/>
            <a:ext cx="3546231" cy="1822450"/>
          </a:xfrm>
          <a:prstGeom prst="rect">
            <a:avLst/>
          </a:prstGeom>
          <a:solidFill>
            <a:schemeClr val="accent3"/>
          </a:solidFill>
          <a:ln w="9525">
            <a:noFill/>
            <a:miter lim="800000"/>
            <a:headEnd/>
            <a:tailEnd/>
          </a:ln>
        </p:spPr>
      </p:pic>
      <p:pic>
        <p:nvPicPr>
          <p:cNvPr id="808965" name="Picture 2" descr="C:\Users\Вадим\Desktop\IMG_5909.JPG"/>
          <p:cNvPicPr>
            <a:picLocks noChangeAspect="1" noChangeArrowheads="1"/>
          </p:cNvPicPr>
          <p:nvPr/>
        </p:nvPicPr>
        <p:blipFill>
          <a:blip r:embed="rId4">
            <a:extLst>
              <a:ext uri="{28A0092B-C50C-407E-A947-70E740481C1C}">
                <a14:useLocalDpi xmlns:a14="http://schemas.microsoft.com/office/drawing/2010/main" val="0"/>
              </a:ext>
            </a:extLst>
          </a:blip>
          <a:srcRect l="14037" r="17543" b="36842"/>
          <a:stretch>
            <a:fillRect/>
          </a:stretch>
        </p:blipFill>
        <p:spPr bwMode="auto">
          <a:xfrm>
            <a:off x="1484327" y="4251441"/>
            <a:ext cx="2857500" cy="17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8966" name="Picture 3" descr="C:\Users\Вадим\Desktop\2009.06.15 ЛРБ корпус.jpg"/>
          <p:cNvPicPr>
            <a:picLocks noChangeAspect="1" noChangeArrowheads="1"/>
          </p:cNvPicPr>
          <p:nvPr/>
        </p:nvPicPr>
        <p:blipFill>
          <a:blip r:embed="rId5">
            <a:extLst>
              <a:ext uri="{28A0092B-C50C-407E-A947-70E740481C1C}">
                <a14:useLocalDpi xmlns:a14="http://schemas.microsoft.com/office/drawing/2010/main" val="0"/>
              </a:ext>
            </a:extLst>
          </a:blip>
          <a:srcRect l="7031" t="28906" b="10156"/>
          <a:stretch>
            <a:fillRect/>
          </a:stretch>
        </p:blipFill>
        <p:spPr bwMode="auto">
          <a:xfrm>
            <a:off x="4523643" y="5287963"/>
            <a:ext cx="34290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8967" name="Picture 4" descr="C:\Users\Вадим\Desktop\IMG_2369.JPG"/>
          <p:cNvPicPr>
            <a:picLocks noChangeAspect="1" noChangeArrowheads="1"/>
          </p:cNvPicPr>
          <p:nvPr/>
        </p:nvPicPr>
        <p:blipFill>
          <a:blip r:embed="rId6">
            <a:extLst>
              <a:ext uri="{28A0092B-C50C-407E-A947-70E740481C1C}">
                <a14:useLocalDpi xmlns:a14="http://schemas.microsoft.com/office/drawing/2010/main" val="0"/>
              </a:ext>
            </a:extLst>
          </a:blip>
          <a:srcRect l="20313" t="7471" r="12500" b="15445"/>
          <a:stretch>
            <a:fillRect/>
          </a:stretch>
        </p:blipFill>
        <p:spPr bwMode="auto">
          <a:xfrm>
            <a:off x="8088981" y="1643063"/>
            <a:ext cx="2436935" cy="164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8968" name="Picture 5" descr="C:\Users\Вадим\Desktop\_MG_2232.jpg"/>
          <p:cNvPicPr>
            <a:picLocks noChangeAspect="1" noChangeArrowheads="1"/>
          </p:cNvPicPr>
          <p:nvPr/>
        </p:nvPicPr>
        <p:blipFill>
          <a:blip r:embed="rId7">
            <a:extLst>
              <a:ext uri="{28A0092B-C50C-407E-A947-70E740481C1C}">
                <a14:useLocalDpi xmlns:a14="http://schemas.microsoft.com/office/drawing/2010/main" val="0"/>
              </a:ext>
            </a:extLst>
          </a:blip>
          <a:srcRect l="10770" r="22456" b="16196"/>
          <a:stretch>
            <a:fillRect/>
          </a:stretch>
        </p:blipFill>
        <p:spPr bwMode="auto">
          <a:xfrm>
            <a:off x="8119265" y="4038601"/>
            <a:ext cx="2373619" cy="1986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8969" name="Picture 6" descr="C:\Users\Вадим\Desktop\P1120087.JPG"/>
          <p:cNvPicPr>
            <a:picLocks noChangeAspect="1" noChangeArrowheads="1"/>
          </p:cNvPicPr>
          <p:nvPr/>
        </p:nvPicPr>
        <p:blipFill>
          <a:blip r:embed="rId8">
            <a:extLst>
              <a:ext uri="{28A0092B-C50C-407E-A947-70E740481C1C}">
                <a14:useLocalDpi xmlns:a14="http://schemas.microsoft.com/office/drawing/2010/main" val="0"/>
              </a:ext>
            </a:extLst>
          </a:blip>
          <a:srcRect t="21904" r="12500" b="14880"/>
          <a:stretch>
            <a:fillRect/>
          </a:stretch>
        </p:blipFill>
        <p:spPr bwMode="auto">
          <a:xfrm>
            <a:off x="4456451" y="3462704"/>
            <a:ext cx="3530706" cy="170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8970" name="Picture 7" descr="C:\Users\Вадим\Desktop\IMG_5889o.jpg"/>
          <p:cNvPicPr>
            <a:picLocks noChangeAspect="1" noChangeArrowheads="1"/>
          </p:cNvPicPr>
          <p:nvPr/>
        </p:nvPicPr>
        <p:blipFill>
          <a:blip r:embed="rId9">
            <a:extLst>
              <a:ext uri="{28A0092B-C50C-407E-A947-70E740481C1C}">
                <a14:useLocalDpi xmlns:a14="http://schemas.microsoft.com/office/drawing/2010/main" val="0"/>
              </a:ext>
            </a:extLst>
          </a:blip>
          <a:srcRect l="17188" r="21875" b="23354"/>
          <a:stretch>
            <a:fillRect/>
          </a:stretch>
        </p:blipFill>
        <p:spPr bwMode="auto">
          <a:xfrm>
            <a:off x="1595804" y="1571739"/>
            <a:ext cx="2571750" cy="180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71" name="Прямоугольник 13"/>
          <p:cNvSpPr>
            <a:spLocks noChangeArrowheads="1"/>
          </p:cNvSpPr>
          <p:nvPr/>
        </p:nvSpPr>
        <p:spPr bwMode="auto">
          <a:xfrm>
            <a:off x="4511920" y="2924289"/>
            <a:ext cx="3215054"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a:solidFill>
                  <a:srgbClr val="006699"/>
                </a:solidFill>
                <a:latin typeface="Arial" charset="0"/>
                <a:ea typeface="ＭＳ Ｐゴシック" charset="0"/>
              </a:rPr>
              <a:t>Veksler and Baldin</a:t>
            </a:r>
            <a:br>
              <a:rPr lang="en-US" sz="1400" b="1">
                <a:solidFill>
                  <a:srgbClr val="006699"/>
                </a:solidFill>
                <a:latin typeface="Arial" charset="0"/>
                <a:ea typeface="ＭＳ Ｐゴシック" charset="0"/>
              </a:rPr>
            </a:br>
            <a:r>
              <a:rPr lang="en-US" sz="1400" b="1">
                <a:solidFill>
                  <a:srgbClr val="006699"/>
                </a:solidFill>
                <a:latin typeface="Arial" charset="0"/>
                <a:ea typeface="ＭＳ Ｐゴシック" charset="0"/>
              </a:rPr>
              <a:t>Laboratory of High Energy Physics</a:t>
            </a:r>
          </a:p>
        </p:txBody>
      </p:sp>
      <p:sp>
        <p:nvSpPr>
          <p:cNvPr id="808972" name="Прямоугольник 14"/>
          <p:cNvSpPr>
            <a:spLocks noChangeArrowheads="1"/>
          </p:cNvSpPr>
          <p:nvPr/>
        </p:nvSpPr>
        <p:spPr bwMode="auto">
          <a:xfrm>
            <a:off x="1524000" y="3214688"/>
            <a:ext cx="2710962" cy="7386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a:solidFill>
                  <a:srgbClr val="006699"/>
                </a:solidFill>
                <a:latin typeface="Arial" charset="0"/>
                <a:ea typeface="ＭＳ Ｐゴシック" charset="0"/>
              </a:rPr>
              <a:t>Dzhelepov </a:t>
            </a:r>
          </a:p>
          <a:p>
            <a:pPr fontAlgn="base">
              <a:spcBef>
                <a:spcPct val="0"/>
              </a:spcBef>
              <a:spcAft>
                <a:spcPct val="0"/>
              </a:spcAft>
            </a:pPr>
            <a:r>
              <a:rPr lang="en-US" sz="1400" b="1">
                <a:solidFill>
                  <a:srgbClr val="006699"/>
                </a:solidFill>
                <a:latin typeface="Arial" charset="0"/>
                <a:ea typeface="ＭＳ Ｐゴシック" charset="0"/>
              </a:rPr>
              <a:t>Laboratory of Nuclear Problems</a:t>
            </a:r>
            <a:endParaRPr lang="ru-RU" sz="1400" b="1">
              <a:solidFill>
                <a:srgbClr val="006699"/>
              </a:solidFill>
              <a:latin typeface="Arial" charset="0"/>
              <a:ea typeface="ＭＳ Ｐゴシック" charset="0"/>
            </a:endParaRPr>
          </a:p>
        </p:txBody>
      </p:sp>
      <p:sp>
        <p:nvSpPr>
          <p:cNvPr id="808973" name="Прямоугольник 15"/>
          <p:cNvSpPr>
            <a:spLocks noChangeArrowheads="1"/>
          </p:cNvSpPr>
          <p:nvPr/>
        </p:nvSpPr>
        <p:spPr bwMode="auto">
          <a:xfrm>
            <a:off x="8003932" y="3214689"/>
            <a:ext cx="2521984" cy="7386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sz="1400" b="1" dirty="0" err="1">
                <a:solidFill>
                  <a:srgbClr val="006699"/>
                </a:solidFill>
                <a:latin typeface="Arial" charset="0"/>
                <a:ea typeface="ＭＳ Ｐゴシック" charset="0"/>
              </a:rPr>
              <a:t>Bogoliubov</a:t>
            </a:r>
            <a:r>
              <a:rPr lang="en-US" sz="1400" b="1" dirty="0">
                <a:solidFill>
                  <a:srgbClr val="006699"/>
                </a:solidFill>
                <a:latin typeface="Arial" charset="0"/>
                <a:ea typeface="ＭＳ Ｐゴシック" charset="0"/>
              </a:rPr>
              <a:t> </a:t>
            </a:r>
          </a:p>
          <a:p>
            <a:pPr fontAlgn="base">
              <a:spcBef>
                <a:spcPct val="0"/>
              </a:spcBef>
              <a:spcAft>
                <a:spcPct val="0"/>
              </a:spcAft>
            </a:pPr>
            <a:r>
              <a:rPr lang="en-US" sz="1400" b="1" dirty="0">
                <a:solidFill>
                  <a:srgbClr val="006699"/>
                </a:solidFill>
                <a:latin typeface="Arial" charset="0"/>
                <a:ea typeface="ＭＳ Ｐゴシック" charset="0"/>
              </a:rPr>
              <a:t>Laboratory of Theoretical Physics</a:t>
            </a:r>
            <a:endParaRPr lang="en-US" sz="1400" dirty="0">
              <a:solidFill>
                <a:srgbClr val="006699"/>
              </a:solidFill>
              <a:latin typeface="Arial" charset="0"/>
              <a:ea typeface="ＭＳ Ｐゴシック" charset="0"/>
            </a:endParaRPr>
          </a:p>
        </p:txBody>
      </p:sp>
      <p:sp>
        <p:nvSpPr>
          <p:cNvPr id="808974" name="Прямоугольник 16"/>
          <p:cNvSpPr>
            <a:spLocks noChangeArrowheads="1"/>
          </p:cNvSpPr>
          <p:nvPr/>
        </p:nvSpPr>
        <p:spPr bwMode="auto">
          <a:xfrm>
            <a:off x="4525164" y="4857864"/>
            <a:ext cx="3347153"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1400" b="1">
                <a:solidFill>
                  <a:srgbClr val="006699"/>
                </a:solidFill>
                <a:latin typeface="Arial" charset="0"/>
                <a:ea typeface="ＭＳ Ｐゴシック" charset="0"/>
              </a:rPr>
              <a:t>Frank Laboratory of Neutron Physics</a:t>
            </a:r>
            <a:endParaRPr lang="ru-RU" sz="1400" b="1">
              <a:solidFill>
                <a:srgbClr val="006699"/>
              </a:solidFill>
              <a:latin typeface="Arial" charset="0"/>
              <a:ea typeface="ＭＳ Ｐゴシック" charset="0"/>
            </a:endParaRPr>
          </a:p>
        </p:txBody>
      </p:sp>
      <p:sp>
        <p:nvSpPr>
          <p:cNvPr id="808975" name="Прямоугольник 19"/>
          <p:cNvSpPr>
            <a:spLocks noChangeArrowheads="1"/>
          </p:cNvSpPr>
          <p:nvPr/>
        </p:nvSpPr>
        <p:spPr bwMode="auto">
          <a:xfrm>
            <a:off x="1390651" y="6018327"/>
            <a:ext cx="3093320"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sz="1400" b="1" dirty="0" err="1">
                <a:solidFill>
                  <a:srgbClr val="006699"/>
                </a:solidFill>
                <a:latin typeface="Arial" charset="0"/>
                <a:ea typeface="ＭＳ Ｐゴシック" charset="0"/>
              </a:rPr>
              <a:t>Flerov</a:t>
            </a:r>
            <a:r>
              <a:rPr lang="en-US" sz="1400" b="1" dirty="0">
                <a:solidFill>
                  <a:srgbClr val="006699"/>
                </a:solidFill>
                <a:latin typeface="Arial" charset="0"/>
                <a:ea typeface="ＭＳ Ｐゴシック" charset="0"/>
              </a:rPr>
              <a:t> </a:t>
            </a:r>
          </a:p>
          <a:p>
            <a:pPr fontAlgn="base">
              <a:spcBef>
                <a:spcPct val="0"/>
              </a:spcBef>
              <a:spcAft>
                <a:spcPct val="0"/>
              </a:spcAft>
            </a:pPr>
            <a:r>
              <a:rPr lang="en-US" sz="1400" b="1" dirty="0">
                <a:solidFill>
                  <a:srgbClr val="006699"/>
                </a:solidFill>
                <a:latin typeface="Arial" charset="0"/>
                <a:ea typeface="ＭＳ Ｐゴシック" charset="0"/>
              </a:rPr>
              <a:t>Laboratory of Nuclear  Reactions </a:t>
            </a:r>
          </a:p>
        </p:txBody>
      </p:sp>
      <p:sp>
        <p:nvSpPr>
          <p:cNvPr id="808976" name="Прямоугольник 20"/>
          <p:cNvSpPr>
            <a:spLocks noChangeArrowheads="1"/>
          </p:cNvSpPr>
          <p:nvPr/>
        </p:nvSpPr>
        <p:spPr bwMode="auto">
          <a:xfrm>
            <a:off x="8096308" y="5786552"/>
            <a:ext cx="2396576" cy="5232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sz="1400" b="1">
                <a:solidFill>
                  <a:srgbClr val="006699"/>
                </a:solidFill>
                <a:latin typeface="Arial" charset="0"/>
                <a:ea typeface="ＭＳ Ｐゴシック" charset="0"/>
              </a:rPr>
              <a:t>Laboratory of </a:t>
            </a:r>
          </a:p>
          <a:p>
            <a:pPr fontAlgn="base">
              <a:spcBef>
                <a:spcPct val="0"/>
              </a:spcBef>
              <a:spcAft>
                <a:spcPct val="0"/>
              </a:spcAft>
            </a:pPr>
            <a:r>
              <a:rPr lang="en-US" sz="1400" b="1">
                <a:solidFill>
                  <a:srgbClr val="006699"/>
                </a:solidFill>
                <a:latin typeface="Arial" charset="0"/>
                <a:ea typeface="ＭＳ Ｐゴシック" charset="0"/>
              </a:rPr>
              <a:t>Information Technologies</a:t>
            </a:r>
            <a:endParaRPr lang="ru-RU" sz="1400" b="1">
              <a:solidFill>
                <a:srgbClr val="006699"/>
              </a:solidFill>
              <a:latin typeface="Arial" charset="0"/>
              <a:ea typeface="ＭＳ Ｐゴシック" charset="0"/>
            </a:endParaRPr>
          </a:p>
        </p:txBody>
      </p:sp>
      <p:sp>
        <p:nvSpPr>
          <p:cNvPr id="808977" name="Прямоугольник 21"/>
          <p:cNvSpPr>
            <a:spLocks noChangeArrowheads="1"/>
          </p:cNvSpPr>
          <p:nvPr/>
        </p:nvSpPr>
        <p:spPr bwMode="auto">
          <a:xfrm>
            <a:off x="5166946" y="6550139"/>
            <a:ext cx="3001108"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b="1">
                <a:solidFill>
                  <a:srgbClr val="006699"/>
                </a:solidFill>
                <a:latin typeface="Arial" charset="0"/>
                <a:ea typeface="ＭＳ Ｐゴシック" charset="0"/>
              </a:rPr>
              <a:t>Laboratory of Radiation Biology</a:t>
            </a:r>
            <a:endParaRPr lang="ru-RU" sz="1400">
              <a:solidFill>
                <a:srgbClr val="006699"/>
              </a:solidFill>
              <a:latin typeface="Arial" charset="0"/>
              <a:ea typeface="ＭＳ Ｐゴシック" charset="0"/>
            </a:endParaRPr>
          </a:p>
        </p:txBody>
      </p:sp>
    </p:spTree>
    <p:extLst>
      <p:ext uri="{BB962C8B-B14F-4D97-AF65-F5344CB8AC3E}">
        <p14:creationId xmlns:p14="http://schemas.microsoft.com/office/powerpoint/2010/main" val="2518087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7023" y="111762"/>
            <a:ext cx="3941762" cy="523875"/>
          </a:xfrm>
          <a:prstGeom prst="rect">
            <a:avLst/>
          </a:prstGeom>
        </p:spPr>
        <p:txBody>
          <a:bodyPr>
            <a:spAutoFit/>
          </a:bodyPr>
          <a:lstStyle/>
          <a:p>
            <a:pPr>
              <a:defRPr/>
            </a:pPr>
            <a:r>
              <a:rPr lang="en-US" sz="2800" dirty="0">
                <a:solidFill>
                  <a:srgbClr val="0000CC"/>
                </a:solidFill>
                <a:effectLst>
                  <a:outerShdw blurRad="38100" dist="38100" dir="2700000" algn="tl">
                    <a:srgbClr val="000000">
                      <a:alpha val="43137"/>
                    </a:srgbClr>
                  </a:outerShdw>
                </a:effectLst>
              </a:rPr>
              <a:t>Comparing alternatives</a:t>
            </a:r>
          </a:p>
        </p:txBody>
      </p:sp>
      <p:sp>
        <p:nvSpPr>
          <p:cNvPr id="3" name="Rectangle 2"/>
          <p:cNvSpPr/>
          <p:nvPr/>
        </p:nvSpPr>
        <p:spPr>
          <a:xfrm>
            <a:off x="1061086" y="754700"/>
            <a:ext cx="7572375" cy="369887"/>
          </a:xfrm>
          <a:prstGeom prst="rect">
            <a:avLst/>
          </a:prstGeom>
        </p:spPr>
        <p:txBody>
          <a:bodyPr>
            <a:spAutoFit/>
          </a:bodyPr>
          <a:lstStyle/>
          <a:p>
            <a:pPr>
              <a:defRPr/>
            </a:pPr>
            <a:r>
              <a:rPr lang="en-US" dirty="0">
                <a:solidFill>
                  <a:srgbClr val="009900"/>
                </a:solidFill>
                <a:effectLst>
                  <a:outerShdw blurRad="38100" dist="38100" dir="2700000" algn="tl">
                    <a:srgbClr val="000000">
                      <a:alpha val="43137"/>
                    </a:srgbClr>
                  </a:outerShdw>
                </a:effectLst>
              </a:rPr>
              <a:t>To continuously generate a power output of 1GW for a year requires:</a:t>
            </a:r>
          </a:p>
        </p:txBody>
      </p:sp>
      <p:sp>
        <p:nvSpPr>
          <p:cNvPr id="47108" name="Rectangle 3"/>
          <p:cNvSpPr>
            <a:spLocks noChangeArrowheads="1"/>
          </p:cNvSpPr>
          <p:nvPr/>
        </p:nvSpPr>
        <p:spPr bwMode="auto">
          <a:xfrm>
            <a:off x="641032" y="4454843"/>
            <a:ext cx="26431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600" b="1" dirty="0">
                <a:solidFill>
                  <a:srgbClr val="7030A0"/>
                </a:solidFill>
                <a:latin typeface="Calibri" panose="020F0502020204030204" pitchFamily="34" charset="0"/>
              </a:rPr>
              <a:t>3,500,000 tones of coal</a:t>
            </a:r>
          </a:p>
          <a:p>
            <a:pPr eaLnBrk="1" hangingPunct="1"/>
            <a:r>
              <a:rPr lang="en-US" altLang="ru-RU" sz="1600" b="1" dirty="0">
                <a:solidFill>
                  <a:srgbClr val="7030A0"/>
                </a:solidFill>
                <a:latin typeface="Calibri" panose="020F0502020204030204" pitchFamily="34" charset="0"/>
              </a:rPr>
              <a:t>Significant impact upon</a:t>
            </a:r>
          </a:p>
          <a:p>
            <a:pPr eaLnBrk="1" hangingPunct="1"/>
            <a:r>
              <a:rPr lang="en-US" altLang="ru-RU" sz="1600" b="1" dirty="0">
                <a:solidFill>
                  <a:srgbClr val="7030A0"/>
                </a:solidFill>
                <a:latin typeface="Calibri" panose="020F0502020204030204" pitchFamily="34" charset="0"/>
              </a:rPr>
              <a:t>the Environment</a:t>
            </a:r>
          </a:p>
          <a:p>
            <a:pPr eaLnBrk="1" hangingPunct="1"/>
            <a:r>
              <a:rPr lang="en-US" altLang="ru-RU" sz="1600" b="1" dirty="0">
                <a:solidFill>
                  <a:srgbClr val="7030A0"/>
                </a:solidFill>
                <a:latin typeface="Calibri" panose="020F0502020204030204" pitchFamily="34" charset="0"/>
              </a:rPr>
              <a:t>especially CO</a:t>
            </a:r>
            <a:r>
              <a:rPr lang="en-US" altLang="ru-RU" sz="1600" b="1" baseline="-25000" dirty="0">
                <a:solidFill>
                  <a:srgbClr val="7030A0"/>
                </a:solidFill>
                <a:latin typeface="Calibri" panose="020F0502020204030204" pitchFamily="34" charset="0"/>
              </a:rPr>
              <a:t>2</a:t>
            </a:r>
            <a:r>
              <a:rPr lang="en-US" altLang="ru-RU" sz="1600" b="1" dirty="0">
                <a:solidFill>
                  <a:srgbClr val="7030A0"/>
                </a:solidFill>
                <a:latin typeface="Calibri" panose="020F0502020204030204" pitchFamily="34" charset="0"/>
              </a:rPr>
              <a:t> emissions</a:t>
            </a:r>
          </a:p>
        </p:txBody>
      </p:sp>
      <p:sp>
        <p:nvSpPr>
          <p:cNvPr id="47109" name="Rectangle 4"/>
          <p:cNvSpPr>
            <a:spLocks noChangeArrowheads="1"/>
          </p:cNvSpPr>
          <p:nvPr/>
        </p:nvSpPr>
        <p:spPr bwMode="auto">
          <a:xfrm>
            <a:off x="3927158" y="4454843"/>
            <a:ext cx="25003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600" b="1">
                <a:solidFill>
                  <a:srgbClr val="7030A0"/>
                </a:solidFill>
                <a:latin typeface="Calibri" panose="020F0502020204030204" pitchFamily="34" charset="0"/>
              </a:rPr>
              <a:t>200 tones of Uranium</a:t>
            </a:r>
          </a:p>
          <a:p>
            <a:pPr eaLnBrk="1" hangingPunct="1"/>
            <a:r>
              <a:rPr lang="en-US" altLang="ru-RU" sz="1600" b="1">
                <a:solidFill>
                  <a:srgbClr val="7030A0"/>
                </a:solidFill>
                <a:latin typeface="Calibri" panose="020F0502020204030204" pitchFamily="34" charset="0"/>
              </a:rPr>
              <a:t>Low CO</a:t>
            </a:r>
            <a:r>
              <a:rPr lang="en-US" altLang="ru-RU" sz="1600" b="1" baseline="-25000">
                <a:solidFill>
                  <a:srgbClr val="7030A0"/>
                </a:solidFill>
                <a:latin typeface="Calibri" panose="020F0502020204030204" pitchFamily="34" charset="0"/>
              </a:rPr>
              <a:t>2</a:t>
            </a:r>
            <a:r>
              <a:rPr lang="en-US" altLang="ru-RU" sz="1600" b="1">
                <a:solidFill>
                  <a:srgbClr val="7030A0"/>
                </a:solidFill>
                <a:latin typeface="Calibri" panose="020F0502020204030204" pitchFamily="34" charset="0"/>
              </a:rPr>
              <a:t> impact but challenges with reprocessing and very long-term storage of hazardous wastes</a:t>
            </a:r>
          </a:p>
          <a:p>
            <a:pPr eaLnBrk="1" hangingPunct="1"/>
            <a:r>
              <a:rPr lang="en-US" altLang="ru-RU" sz="1600" b="1">
                <a:solidFill>
                  <a:srgbClr val="7030A0"/>
                </a:solidFill>
                <a:latin typeface="Calibri" panose="020F0502020204030204" pitchFamily="34" charset="0"/>
              </a:rPr>
              <a:t>Proliferation</a:t>
            </a:r>
          </a:p>
        </p:txBody>
      </p:sp>
      <p:sp>
        <p:nvSpPr>
          <p:cNvPr id="47110" name="Rectangle 5"/>
          <p:cNvSpPr>
            <a:spLocks noChangeArrowheads="1"/>
          </p:cNvSpPr>
          <p:nvPr/>
        </p:nvSpPr>
        <p:spPr bwMode="auto">
          <a:xfrm>
            <a:off x="7070409" y="4383405"/>
            <a:ext cx="25003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1600" b="1" dirty="0">
                <a:solidFill>
                  <a:srgbClr val="7030A0"/>
                </a:solidFill>
                <a:latin typeface="Calibri" panose="020F0502020204030204" pitchFamily="34" charset="0"/>
              </a:rPr>
              <a:t>1 tone of Thorium Low CO</a:t>
            </a:r>
            <a:r>
              <a:rPr lang="en-US" altLang="ru-RU" sz="1600" b="1" baseline="-25000" dirty="0">
                <a:solidFill>
                  <a:srgbClr val="7030A0"/>
                </a:solidFill>
                <a:latin typeface="Calibri" panose="020F0502020204030204" pitchFamily="34" charset="0"/>
              </a:rPr>
              <a:t>2</a:t>
            </a:r>
            <a:r>
              <a:rPr lang="en-US" altLang="ru-RU" sz="1600" b="1" dirty="0">
                <a:solidFill>
                  <a:srgbClr val="7030A0"/>
                </a:solidFill>
                <a:latin typeface="Calibri" panose="020F0502020204030204" pitchFamily="34" charset="0"/>
              </a:rPr>
              <a:t> impact Can consume Plutonium and radioactive waste Reduced quantity and much shorter duration for storage of hazardous wastes</a:t>
            </a:r>
          </a:p>
          <a:p>
            <a:pPr eaLnBrk="1" hangingPunct="1"/>
            <a:r>
              <a:rPr lang="en-US" altLang="ru-RU" sz="1600" b="1" dirty="0">
                <a:solidFill>
                  <a:srgbClr val="7030A0"/>
                </a:solidFill>
                <a:latin typeface="Calibri" panose="020F0502020204030204" pitchFamily="34" charset="0"/>
              </a:rPr>
              <a:t>No proliferation</a:t>
            </a:r>
          </a:p>
        </p:txBody>
      </p:sp>
      <p:pic>
        <p:nvPicPr>
          <p:cNvPr id="471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0" y="1740218"/>
            <a:ext cx="31813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159" y="1740218"/>
            <a:ext cx="30384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409" y="1311594"/>
            <a:ext cx="19526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860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60868" y="214313"/>
            <a:ext cx="8229600" cy="1143000"/>
          </a:xfrm>
        </p:spPr>
        <p:txBody>
          <a:bodyPr/>
          <a:lstStyle/>
          <a:p>
            <a:pPr eaLnBrk="1" hangingPunct="1"/>
            <a:r>
              <a:rPr lang="en-US" altLang="ru-RU" b="1" dirty="0" smtClean="0">
                <a:solidFill>
                  <a:srgbClr val="0000CC"/>
                </a:solidFill>
                <a:latin typeface="Bookman Old Style" panose="02050604050505020204" pitchFamily="18" charset="0"/>
              </a:rPr>
              <a:t>Introduction</a:t>
            </a:r>
            <a:endParaRPr lang="ru-RU" altLang="ru-RU" b="1" dirty="0" smtClean="0">
              <a:solidFill>
                <a:srgbClr val="0000CC"/>
              </a:solidFill>
              <a:latin typeface="Bookman Old Style" panose="02050604050505020204" pitchFamily="18" charset="0"/>
            </a:endParaRPr>
          </a:p>
        </p:txBody>
      </p:sp>
      <p:sp>
        <p:nvSpPr>
          <p:cNvPr id="3" name="Content Placeholder 2"/>
          <p:cNvSpPr>
            <a:spLocks noGrp="1"/>
          </p:cNvSpPr>
          <p:nvPr>
            <p:ph idx="1"/>
          </p:nvPr>
        </p:nvSpPr>
        <p:spPr>
          <a:xfrm>
            <a:off x="677334" y="1357313"/>
            <a:ext cx="8596668" cy="4684049"/>
          </a:xfrm>
        </p:spPr>
        <p:txBody>
          <a:bodyPr rtlCol="0">
            <a:normAutofit/>
          </a:bodyPr>
          <a:lstStyle/>
          <a:p>
            <a:pPr>
              <a:buClr>
                <a:srgbClr val="006600"/>
              </a:buClr>
              <a:buFont typeface="Wingdings" pitchFamily="2" charset="2"/>
              <a:buChar char="§"/>
              <a:defRPr/>
            </a:pPr>
            <a:r>
              <a:rPr lang="en-US" sz="2400" b="1" dirty="0" smtClean="0">
                <a:solidFill>
                  <a:srgbClr val="006600"/>
                </a:solidFill>
                <a:effectLst>
                  <a:outerShdw blurRad="38100" dist="38100" dir="2700000" algn="tl">
                    <a:srgbClr val="000000">
                      <a:alpha val="43137"/>
                    </a:srgbClr>
                  </a:outerShdw>
                </a:effectLst>
              </a:rPr>
              <a:t>Stocks explored oil and gas provide energy fuel for 30-50 years. </a:t>
            </a:r>
          </a:p>
          <a:p>
            <a:pPr>
              <a:buClr>
                <a:srgbClr val="006600"/>
              </a:buClr>
              <a:buFont typeface="Wingdings" pitchFamily="2" charset="2"/>
              <a:buChar char="§"/>
              <a:defRPr/>
            </a:pPr>
            <a:r>
              <a:rPr lang="en-US" sz="2400" b="1" dirty="0" smtClean="0">
                <a:solidFill>
                  <a:srgbClr val="006600"/>
                </a:solidFill>
                <a:effectLst>
                  <a:outerShdw blurRad="38100" dist="38100" dir="2700000" algn="tl">
                    <a:srgbClr val="000000">
                      <a:alpha val="43137"/>
                    </a:srgbClr>
                  </a:outerShdw>
                </a:effectLst>
              </a:rPr>
              <a:t>Explored reserves of coal - for 200-300 years. </a:t>
            </a:r>
          </a:p>
          <a:p>
            <a:pPr>
              <a:buClr>
                <a:srgbClr val="006600"/>
              </a:buClr>
              <a:buFont typeface="Wingdings" pitchFamily="2" charset="2"/>
              <a:buChar char="§"/>
              <a:defRPr/>
            </a:pPr>
            <a:r>
              <a:rPr lang="en-US" sz="2400" b="1" dirty="0" smtClean="0">
                <a:solidFill>
                  <a:srgbClr val="006600"/>
                </a:solidFill>
                <a:effectLst>
                  <a:outerShdw blurRad="38100" dist="38100" dir="2700000" algn="tl">
                    <a:srgbClr val="000000">
                      <a:alpha val="43137"/>
                    </a:srgbClr>
                  </a:outerShdw>
                </a:effectLst>
              </a:rPr>
              <a:t>The share of nuclear energy in overall energy balance of the Earth - 6%. </a:t>
            </a:r>
          </a:p>
          <a:p>
            <a:pPr>
              <a:buClr>
                <a:srgbClr val="006600"/>
              </a:buClr>
              <a:buFont typeface="Wingdings" pitchFamily="2" charset="2"/>
              <a:buChar char="§"/>
              <a:defRPr/>
            </a:pPr>
            <a:r>
              <a:rPr lang="en-US" sz="2400" b="1" dirty="0" smtClean="0">
                <a:solidFill>
                  <a:srgbClr val="006600"/>
                </a:solidFill>
                <a:effectLst>
                  <a:outerShdw blurRad="38100" dist="38100" dir="2700000" algn="tl">
                    <a:srgbClr val="000000">
                      <a:alpha val="43137"/>
                    </a:srgbClr>
                  </a:outerShdw>
                </a:effectLst>
              </a:rPr>
              <a:t>Classical nuclear power, founded on the division of U</a:t>
            </a:r>
            <a:r>
              <a:rPr lang="en-US" sz="2400" b="1" baseline="30000" dirty="0" smtClean="0">
                <a:solidFill>
                  <a:srgbClr val="006600"/>
                </a:solidFill>
                <a:effectLst>
                  <a:outerShdw blurRad="38100" dist="38100" dir="2700000" algn="tl">
                    <a:srgbClr val="000000">
                      <a:alpha val="43137"/>
                    </a:srgbClr>
                  </a:outerShdw>
                </a:effectLst>
              </a:rPr>
              <a:t>235</a:t>
            </a:r>
            <a:r>
              <a:rPr lang="en-US" sz="2400" b="1" dirty="0" smtClean="0">
                <a:solidFill>
                  <a:srgbClr val="006600"/>
                </a:solidFill>
                <a:effectLst>
                  <a:outerShdw blurRad="38100" dist="38100" dir="2700000" algn="tl">
                    <a:srgbClr val="000000">
                      <a:alpha val="43137"/>
                    </a:srgbClr>
                  </a:outerShdw>
                </a:effectLst>
              </a:rPr>
              <a:t>, Pb</a:t>
            </a:r>
            <a:r>
              <a:rPr lang="en-US" sz="2400" b="1" baseline="30000" dirty="0" smtClean="0">
                <a:solidFill>
                  <a:srgbClr val="006600"/>
                </a:solidFill>
                <a:effectLst>
                  <a:outerShdw blurRad="38100" dist="38100" dir="2700000" algn="tl">
                    <a:srgbClr val="000000">
                      <a:alpha val="43137"/>
                    </a:srgbClr>
                  </a:outerShdw>
                </a:effectLst>
              </a:rPr>
              <a:t>239</a:t>
            </a:r>
            <a:r>
              <a:rPr lang="en-US" sz="2400" b="1" dirty="0" smtClean="0">
                <a:solidFill>
                  <a:srgbClr val="006600"/>
                </a:solidFill>
                <a:effectLst>
                  <a:outerShdw blurRad="38100" dist="38100" dir="2700000" algn="tl">
                    <a:srgbClr val="000000">
                      <a:alpha val="43137"/>
                    </a:srgbClr>
                  </a:outerShdw>
                </a:effectLst>
              </a:rPr>
              <a:t> has several problems: </a:t>
            </a:r>
          </a:p>
          <a:p>
            <a:pPr>
              <a:buClr>
                <a:srgbClr val="006600"/>
              </a:buClr>
              <a:buFont typeface="Wingdings" pitchFamily="2" charset="2"/>
              <a:buChar char="§"/>
              <a:defRPr/>
            </a:pPr>
            <a:r>
              <a:rPr lang="en-US" sz="2400" b="1" dirty="0" smtClean="0">
                <a:solidFill>
                  <a:srgbClr val="006600"/>
                </a:solidFill>
                <a:effectLst>
                  <a:outerShdw blurRad="38100" dist="38100" dir="2700000" algn="tl">
                    <a:srgbClr val="000000">
                      <a:alpha val="43137"/>
                    </a:srgbClr>
                  </a:outerShdw>
                </a:effectLst>
              </a:rPr>
              <a:t>Limited stocks of fissile material - at 20-50 years. </a:t>
            </a:r>
          </a:p>
          <a:p>
            <a:pPr>
              <a:buClr>
                <a:srgbClr val="006600"/>
              </a:buClr>
              <a:buFont typeface="Wingdings" pitchFamily="2" charset="2"/>
              <a:buChar char="§"/>
              <a:defRPr/>
            </a:pPr>
            <a:r>
              <a:rPr lang="en-US" sz="2400" b="1" dirty="0" smtClean="0">
                <a:solidFill>
                  <a:srgbClr val="006600"/>
                </a:solidFill>
                <a:effectLst>
                  <a:outerShdw blurRad="38100" dist="38100" dir="2700000" algn="tl">
                    <a:srgbClr val="000000">
                      <a:alpha val="43137"/>
                    </a:srgbClr>
                  </a:outerShdw>
                </a:effectLst>
              </a:rPr>
              <a:t>Continuous operating time of nuclear waste.</a:t>
            </a:r>
            <a:endParaRPr lang="ru-RU" sz="2400" b="1" dirty="0">
              <a:solidFill>
                <a:srgbClr val="0066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4623147"/>
      </p:ext>
    </p:extLst>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1020763" y="67952"/>
            <a:ext cx="7772400" cy="2635251"/>
          </a:xfrm>
        </p:spPr>
        <p:txBody>
          <a:bodyPr/>
          <a:lstStyle/>
          <a:p>
            <a:pPr>
              <a:spcBef>
                <a:spcPts val="0"/>
              </a:spcBef>
              <a:defRPr/>
            </a:pPr>
            <a:r>
              <a:rPr lang="en-US" dirty="0" smtClean="0">
                <a:solidFill>
                  <a:srgbClr val="0000CC"/>
                </a:solidFill>
                <a:effectLst>
                  <a:outerShdw blurRad="38100" dist="38100" dir="2700000" algn="tl">
                    <a:srgbClr val="000000">
                      <a:alpha val="43137"/>
                    </a:srgbClr>
                  </a:outerShdw>
                </a:effectLst>
                <a:latin typeface="Bookman Old Style" pitchFamily="18" charset="0"/>
              </a:rPr>
              <a:t>Nuclear fission in traditional thermal reactor </a:t>
            </a:r>
            <a:endParaRPr lang="ru-RU" dirty="0">
              <a:solidFill>
                <a:srgbClr val="0000CC"/>
              </a:solidFill>
              <a:effectLst>
                <a:outerShdw blurRad="38100" dist="38100" dir="2700000" algn="tl">
                  <a:srgbClr val="000000">
                    <a:alpha val="43137"/>
                  </a:srgbClr>
                </a:outerShdw>
              </a:effectLst>
              <a:latin typeface="Bookman Old Style" pitchFamily="18" charset="0"/>
            </a:endParaRPr>
          </a:p>
        </p:txBody>
      </p:sp>
      <p:sp>
        <p:nvSpPr>
          <p:cNvPr id="6" name="Подзаголовок 5"/>
          <p:cNvSpPr>
            <a:spLocks noGrp="1"/>
          </p:cNvSpPr>
          <p:nvPr>
            <p:ph type="subTitle" idx="1"/>
          </p:nvPr>
        </p:nvSpPr>
        <p:spPr>
          <a:xfrm>
            <a:off x="1775618" y="3844925"/>
            <a:ext cx="7488237" cy="1657350"/>
          </a:xfrm>
        </p:spPr>
        <p:txBody>
          <a:bodyPr/>
          <a:lstStyle/>
          <a:p>
            <a:pPr>
              <a:defRPr/>
            </a:pPr>
            <a:r>
              <a:rPr lang="en-US" b="1" i="1" baseline="30000" dirty="0" smtClean="0">
                <a:solidFill>
                  <a:schemeClr val="accent3">
                    <a:lumMod val="50000"/>
                  </a:schemeClr>
                </a:solidFill>
                <a:latin typeface="Bookman Old Style" pitchFamily="18" charset="0"/>
              </a:rPr>
              <a:t>235</a:t>
            </a:r>
            <a:r>
              <a:rPr lang="en-US" b="1" i="1" dirty="0" smtClean="0">
                <a:solidFill>
                  <a:schemeClr val="accent3">
                    <a:lumMod val="50000"/>
                  </a:schemeClr>
                </a:solidFill>
                <a:latin typeface="Bookman Old Style" pitchFamily="18" charset="0"/>
              </a:rPr>
              <a:t>U + n	        </a:t>
            </a:r>
            <a:r>
              <a:rPr lang="en-US" b="1" i="1" baseline="30000" dirty="0" smtClean="0">
                <a:solidFill>
                  <a:srgbClr val="9BBB59">
                    <a:lumMod val="50000"/>
                  </a:srgbClr>
                </a:solidFill>
                <a:latin typeface="Bookman Old Style" pitchFamily="18" charset="0"/>
              </a:rPr>
              <a:t>235</a:t>
            </a:r>
            <a:r>
              <a:rPr lang="en-US" b="1" i="1" dirty="0" smtClean="0">
                <a:solidFill>
                  <a:srgbClr val="9BBB59">
                    <a:lumMod val="50000"/>
                  </a:srgbClr>
                </a:solidFill>
                <a:latin typeface="Bookman Old Style" pitchFamily="18" charset="0"/>
              </a:rPr>
              <a:t>U </a:t>
            </a:r>
            <a:r>
              <a:rPr lang="en-US" b="1" i="1" dirty="0" smtClean="0">
                <a:solidFill>
                  <a:schemeClr val="accent3">
                    <a:lumMod val="50000"/>
                  </a:schemeClr>
                </a:solidFill>
                <a:latin typeface="Bookman Old Style" pitchFamily="18" charset="0"/>
              </a:rPr>
              <a:t>+ </a:t>
            </a:r>
            <a:r>
              <a:rPr lang="en-US" b="1" i="1" dirty="0">
                <a:solidFill>
                  <a:schemeClr val="accent3">
                    <a:lumMod val="50000"/>
                  </a:schemeClr>
                </a:solidFill>
                <a:latin typeface="Bookman Old Style" pitchFamily="18" charset="0"/>
              </a:rPr>
              <a:t>2.42n ,</a:t>
            </a:r>
            <a:r>
              <a:rPr lang="en-US" b="1" i="1" dirty="0" smtClean="0">
                <a:solidFill>
                  <a:schemeClr val="accent3">
                    <a:lumMod val="50000"/>
                  </a:schemeClr>
                </a:solidFill>
                <a:latin typeface="Bookman Old Style" pitchFamily="18" charset="0"/>
              </a:rPr>
              <a:t> </a:t>
            </a:r>
            <a:r>
              <a:rPr lang="en-US" b="1" i="1" dirty="0">
                <a:solidFill>
                  <a:schemeClr val="accent3">
                    <a:lumMod val="50000"/>
                  </a:schemeClr>
                </a:solidFill>
                <a:latin typeface="Bookman Old Style" pitchFamily="18" charset="0"/>
              </a:rPr>
              <a:t>fission</a:t>
            </a:r>
            <a:endParaRPr lang="en-US" b="1" i="1" dirty="0" smtClean="0">
              <a:solidFill>
                <a:schemeClr val="accent3">
                  <a:lumMod val="50000"/>
                </a:schemeClr>
              </a:solidFill>
              <a:latin typeface="Bookman Old Style" pitchFamily="18" charset="0"/>
            </a:endParaRPr>
          </a:p>
          <a:p>
            <a:pPr>
              <a:defRPr/>
            </a:pPr>
            <a:r>
              <a:rPr lang="en-US" b="1" i="1" dirty="0" smtClean="0">
                <a:solidFill>
                  <a:schemeClr val="accent3">
                    <a:lumMod val="50000"/>
                  </a:schemeClr>
                </a:solidFill>
                <a:latin typeface="Bookman Old Style" pitchFamily="18" charset="0"/>
              </a:rPr>
              <a:t>                      </a:t>
            </a:r>
            <a:r>
              <a:rPr lang="en-US" b="1" i="1" baseline="30000" dirty="0" smtClean="0">
                <a:solidFill>
                  <a:schemeClr val="accent3">
                    <a:lumMod val="50000"/>
                  </a:schemeClr>
                </a:solidFill>
                <a:latin typeface="Bookman Old Style" pitchFamily="18" charset="0"/>
              </a:rPr>
              <a:t>236</a:t>
            </a:r>
            <a:r>
              <a:rPr lang="en-US" b="1" i="1" dirty="0" smtClean="0">
                <a:solidFill>
                  <a:schemeClr val="accent3">
                    <a:lumMod val="50000"/>
                  </a:schemeClr>
                </a:solidFill>
                <a:latin typeface="Bookman Old Style" pitchFamily="18" charset="0"/>
              </a:rPr>
              <a:t>U  + </a:t>
            </a:r>
            <a:r>
              <a:rPr lang="el-GR" b="1" i="1" dirty="0" smtClean="0">
                <a:solidFill>
                  <a:schemeClr val="accent3">
                    <a:lumMod val="50000"/>
                  </a:schemeClr>
                </a:solidFill>
                <a:latin typeface="Bookman Old Style" pitchFamily="18" charset="0"/>
              </a:rPr>
              <a:t>α</a:t>
            </a:r>
            <a:r>
              <a:rPr lang="en-US" b="1" i="1" dirty="0" smtClean="0">
                <a:solidFill>
                  <a:schemeClr val="accent3">
                    <a:lumMod val="50000"/>
                  </a:schemeClr>
                </a:solidFill>
                <a:latin typeface="Bookman Old Style" pitchFamily="18" charset="0"/>
              </a:rPr>
              <a:t>  , capture  </a:t>
            </a:r>
            <a:endParaRPr lang="ru-RU" b="1" i="1" dirty="0">
              <a:solidFill>
                <a:schemeClr val="accent3">
                  <a:lumMod val="50000"/>
                </a:schemeClr>
              </a:solidFill>
              <a:latin typeface="Bookman Old Style" pitchFamily="18" charset="0"/>
            </a:endParaRPr>
          </a:p>
        </p:txBody>
      </p:sp>
      <p:sp>
        <p:nvSpPr>
          <p:cNvPr id="7" name="Стрелка вправо 6"/>
          <p:cNvSpPr/>
          <p:nvPr/>
        </p:nvSpPr>
        <p:spPr>
          <a:xfrm>
            <a:off x="5838983" y="4014320"/>
            <a:ext cx="571500" cy="45719"/>
          </a:xfrm>
          <a:prstGeom prst="rightArrow">
            <a:avLst/>
          </a:prstGeom>
          <a:solidFill>
            <a:schemeClr val="bg2">
              <a:lumMod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accent3">
                  <a:lumMod val="50000"/>
                </a:schemeClr>
              </a:solidFill>
            </a:endParaRPr>
          </a:p>
        </p:txBody>
      </p:sp>
      <p:sp>
        <p:nvSpPr>
          <p:cNvPr id="8" name="Стрелка вправо 7"/>
          <p:cNvSpPr/>
          <p:nvPr/>
        </p:nvSpPr>
        <p:spPr>
          <a:xfrm>
            <a:off x="6182043" y="4335464"/>
            <a:ext cx="571500" cy="76835"/>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accent3">
                  <a:lumMod val="50000"/>
                </a:schemeClr>
              </a:solidFill>
            </a:endParaRPr>
          </a:p>
        </p:txBody>
      </p:sp>
      <p:sp>
        <p:nvSpPr>
          <p:cNvPr id="20486" name="Прямоугольник 8"/>
          <p:cNvSpPr>
            <a:spLocks noChangeArrowheads="1"/>
          </p:cNvSpPr>
          <p:nvPr/>
        </p:nvSpPr>
        <p:spPr bwMode="auto">
          <a:xfrm>
            <a:off x="1775618" y="2912114"/>
            <a:ext cx="8207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dirty="0">
                <a:solidFill>
                  <a:srgbClr val="006600"/>
                </a:solidFill>
                <a:latin typeface="Bookman Old Style" panose="02050604050505020204" pitchFamily="18" charset="0"/>
              </a:rPr>
              <a:t>Today’s nuclear energy is based on U-235, 0.71 % of the natural Uranium, fissionable both with thermal and with fast neutrons</a:t>
            </a:r>
            <a:endParaRPr lang="ru-RU" altLang="ru-RU" sz="1800" dirty="0">
              <a:latin typeface="Arial" panose="020B0604020202020204" pitchFamily="34" charset="0"/>
            </a:endParaRPr>
          </a:p>
        </p:txBody>
      </p:sp>
    </p:spTree>
    <p:extLst>
      <p:ext uri="{BB962C8B-B14F-4D97-AF65-F5344CB8AC3E}">
        <p14:creationId xmlns:p14="http://schemas.microsoft.com/office/powerpoint/2010/main" val="2600767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304</TotalTime>
  <Words>2174</Words>
  <Application>Microsoft Office PowerPoint</Application>
  <PresentationFormat>Широкоэкранный</PresentationFormat>
  <Paragraphs>230</Paragraphs>
  <Slides>40</Slides>
  <Notes>7</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1</vt:i4>
      </vt:variant>
      <vt:variant>
        <vt:lpstr>Внедренные серверы OLE</vt:lpstr>
      </vt:variant>
      <vt:variant>
        <vt:i4>3</vt:i4>
      </vt:variant>
      <vt:variant>
        <vt:lpstr>Заголовки слайдов</vt:lpstr>
      </vt:variant>
      <vt:variant>
        <vt:i4>40</vt:i4>
      </vt:variant>
    </vt:vector>
  </HeadingPairs>
  <TitlesOfParts>
    <vt:vector size="59" baseType="lpstr">
      <vt:lpstr>ＭＳ Ｐゴシック</vt:lpstr>
      <vt:lpstr>SimSun</vt:lpstr>
      <vt:lpstr>Arial</vt:lpstr>
      <vt:lpstr>Baskerville Old Face</vt:lpstr>
      <vt:lpstr>Bookman Old Style</vt:lpstr>
      <vt:lpstr>Calibri</vt:lpstr>
      <vt:lpstr>Comic Sans MS</vt:lpstr>
      <vt:lpstr>Courier New</vt:lpstr>
      <vt:lpstr>Helvetica</vt:lpstr>
      <vt:lpstr>华文新魏</vt:lpstr>
      <vt:lpstr>Times</vt:lpstr>
      <vt:lpstr>Times New Roman</vt:lpstr>
      <vt:lpstr>Trebuchet MS</vt:lpstr>
      <vt:lpstr>Wingdings</vt:lpstr>
      <vt:lpstr>Wingdings 3</vt:lpstr>
      <vt:lpstr>Грань</vt:lpstr>
      <vt:lpstr>Equation</vt:lpstr>
      <vt:lpstr>Лист Microsoft Excel 97-2003</vt:lpstr>
      <vt:lpstr>Graph</vt:lpstr>
      <vt:lpstr>Презентация PowerPoint</vt:lpstr>
      <vt:lpstr>Презентация PowerPoint</vt:lpstr>
      <vt:lpstr>Презентация PowerPoint</vt:lpstr>
      <vt:lpstr>JINR is situated on the right side of the Volga river  120 km north from Moscow</vt:lpstr>
      <vt:lpstr>Презентация PowerPoint</vt:lpstr>
      <vt:lpstr>JINR comprises 7 Laboratories, each being  comparable with a large institute in the scale and scope of investigations performed</vt:lpstr>
      <vt:lpstr>Презентация PowerPoint</vt:lpstr>
      <vt:lpstr>Introduction</vt:lpstr>
      <vt:lpstr>Nuclear fission in traditional thermal reactor </vt:lpstr>
      <vt:lpstr>Презентация PowerPoint</vt:lpstr>
      <vt:lpstr>Презентация PowerPoint</vt:lpstr>
      <vt:lpstr>Презентация PowerPoint</vt:lpstr>
      <vt:lpstr>Презентация PowerPoint</vt:lpstr>
      <vt:lpstr>Презентация PowerPoint</vt:lpstr>
      <vt:lpstr> From the Synchrophasotron to the NICA collider</vt:lpstr>
      <vt:lpstr>Accelerator complex Nuclotron</vt:lpstr>
      <vt:lpstr>Basic experimental problem for setup "Quinta"</vt:lpstr>
      <vt:lpstr>Презентация PowerPoint</vt:lpstr>
      <vt:lpstr>The “Quinta” target setup with the lead reflector on the irradiation position</vt:lpstr>
      <vt:lpstr>The “Quinta” target setup with the lead reflector</vt:lpstr>
      <vt:lpstr>Презентация PowerPoint</vt:lpstr>
      <vt:lpstr>Презентация PowerPoint</vt:lpstr>
      <vt:lpstr>Average of high energy neutron spectra on the surface of  QUINTA </vt:lpstr>
      <vt:lpstr>N*R for different Z (12C - 2 AGeV  and protons of 660 MeV)</vt:lpstr>
      <vt:lpstr>The dependence of the power gain from the energy  (in units of fission numbers on 1 deuteron and for  1 GeV). Sessions in 2012-2015</vt:lpstr>
      <vt:lpstr>Презентация PowerPoint</vt:lpstr>
      <vt:lpstr>Profile of the neutron flux at the output of the setup "Quinta" under irradiation deuteron beam with an energy of 4 GeV / nucleon</vt:lpstr>
      <vt:lpstr>The results of neutron torch calculation on the "Quinta" under irradiation deuteron beam with an energy of 2 GeV/nucleon</vt:lpstr>
      <vt:lpstr>Презентация PowerPoint</vt:lpstr>
      <vt:lpstr>Презентация PowerPoint</vt:lpstr>
      <vt:lpstr>Презентация PowerPoint</vt:lpstr>
      <vt:lpstr>Презентация PowerPoint</vt:lpstr>
      <vt:lpstr>Big uranium target</vt:lpstr>
      <vt:lpstr>Презентация PowerPoint</vt:lpstr>
      <vt:lpstr>Презентация PowerPoint</vt:lpstr>
      <vt:lpstr>ENERGY PRODUCTION DEMONSTRATOR FOR MEGAWATT PROTON BEAMS </vt:lpstr>
      <vt:lpstr>Energy multiplication in the target </vt:lpstr>
      <vt:lpstr>Презентация PowerPoint</vt:lpstr>
      <vt:lpstr>Презентация PowerPoint</vt:lpstr>
      <vt:lpstr>СПАСИБО ЗА ВНИМАНИЕ!</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Исследования в области электроядерных систем в ОИЯИ.  Настоящее и будущее. С.Тютюнников ОИЯИ, Дубна</dc:title>
  <dc:creator>Elena Strekalovskaja</dc:creator>
  <cp:lastModifiedBy>Elena Strekalovskaja</cp:lastModifiedBy>
  <cp:revision>62</cp:revision>
  <dcterms:created xsi:type="dcterms:W3CDTF">2021-09-08T07:14:16Z</dcterms:created>
  <dcterms:modified xsi:type="dcterms:W3CDTF">2023-06-13T08:06:23Z</dcterms:modified>
</cp:coreProperties>
</file>